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74" r:id="rId2"/>
    <p:sldId id="295" r:id="rId3"/>
    <p:sldId id="309" r:id="rId4"/>
    <p:sldId id="296" r:id="rId5"/>
    <p:sldId id="310" r:id="rId6"/>
    <p:sldId id="299" r:id="rId7"/>
    <p:sldId id="311" r:id="rId8"/>
    <p:sldId id="317" r:id="rId9"/>
    <p:sldId id="297" r:id="rId10"/>
    <p:sldId id="301" r:id="rId11"/>
    <p:sldId id="302" r:id="rId12"/>
    <p:sldId id="314" r:id="rId13"/>
    <p:sldId id="306" r:id="rId14"/>
    <p:sldId id="303" r:id="rId15"/>
    <p:sldId id="304" r:id="rId16"/>
    <p:sldId id="305" r:id="rId17"/>
    <p:sldId id="315" r:id="rId18"/>
    <p:sldId id="313" r:id="rId19"/>
    <p:sldId id="316" r:id="rId20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88008"/>
    <a:srgbClr val="CC66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76" autoAdjust="0"/>
    <p:restoredTop sz="92895" autoAdjust="0"/>
  </p:normalViewPr>
  <p:slideViewPr>
    <p:cSldViewPr snapToObjects="1">
      <p:cViewPr varScale="1">
        <p:scale>
          <a:sx n="106" d="100"/>
          <a:sy n="106" d="100"/>
        </p:scale>
        <p:origin x="144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108C3E2B-EB5C-42AE-A916-1F4870C5BFE6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A93D3B5B-5CB8-4648-A205-2A1D87133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165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E37C5AE0-3879-472A-8BDB-B85E40AE61D7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C532B15A-FBE9-45E9-9CB9-8F1FE678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042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32B15A-FBE9-45E9-9CB9-8F1FE678E6D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707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24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2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58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543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6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663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110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303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710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779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597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40866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711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7279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95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56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5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495C21D-DD02-7B41-B985-973ACCCCDEE3}" type="datetimeFigureOut">
              <a:rPr lang="en-US" smtClean="0"/>
              <a:pPr/>
              <a:t>4/1/2021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202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1825081"/>
            <a:ext cx="6858000" cy="1194650"/>
          </a:xfrm>
        </p:spPr>
        <p:txBody>
          <a:bodyPr>
            <a:noAutofit/>
          </a:bodyPr>
          <a:lstStyle/>
          <a:p>
            <a:pPr algn="l"/>
            <a:r>
              <a:rPr lang="en-GB" sz="48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HPED 6002</a:t>
            </a:r>
            <a:br>
              <a:rPr lang="en-GB" sz="48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Humanities in Education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501008"/>
            <a:ext cx="6858000" cy="1152128"/>
          </a:xfrm>
        </p:spPr>
        <p:txBody>
          <a:bodyPr>
            <a:normAutofit/>
          </a:bodyPr>
          <a:lstStyle/>
          <a:p>
            <a:r>
              <a:rPr lang="en-GB" sz="2800" b="1" dirty="0"/>
              <a:t>Dr Jessica Clapham</a:t>
            </a:r>
          </a:p>
          <a:p>
            <a:r>
              <a:rPr lang="en-GB" sz="2800" b="1" dirty="0"/>
              <a:t>j.clapham@uwtsd.ac.uk</a:t>
            </a:r>
          </a:p>
        </p:txBody>
      </p:sp>
    </p:spTree>
    <p:extLst>
      <p:ext uri="{BB962C8B-B14F-4D97-AF65-F5344CB8AC3E}">
        <p14:creationId xmlns:p14="http://schemas.microsoft.com/office/powerpoint/2010/main" val="3515564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1 -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br>
              <a:rPr lang="en-GB" sz="3600" dirty="0"/>
            </a:br>
            <a:endParaRPr lang="en-GB" sz="3600" dirty="0"/>
          </a:p>
          <a:p>
            <a:pPr marL="0" indent="0">
              <a:buNone/>
            </a:pPr>
            <a:r>
              <a:rPr lang="en-GB" sz="3600" dirty="0"/>
              <a:t>What are we doing here?</a:t>
            </a:r>
          </a:p>
        </p:txBody>
      </p:sp>
      <p:pic>
        <p:nvPicPr>
          <p:cNvPr id="1028" name="Picture 4" descr="http://www.frostburg.edu/fsu/assets/Image/dept/educ/education_sign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966" y="1864598"/>
            <a:ext cx="3456384" cy="354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107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Introductions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25625"/>
            <a:ext cx="4608512" cy="435133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FF00"/>
                </a:solidFill>
              </a:rPr>
              <a:t>Who</a:t>
            </a:r>
            <a:r>
              <a:rPr lang="en-US" sz="3200" dirty="0"/>
              <a:t>…are you?</a:t>
            </a:r>
          </a:p>
          <a:p>
            <a:r>
              <a:rPr lang="en-US" sz="3200" dirty="0">
                <a:solidFill>
                  <a:srgbClr val="FFFF00"/>
                </a:solidFill>
              </a:rPr>
              <a:t>What</a:t>
            </a:r>
            <a:r>
              <a:rPr lang="en-US" sz="3200" dirty="0"/>
              <a:t> …are you doing?</a:t>
            </a:r>
          </a:p>
          <a:p>
            <a:r>
              <a:rPr lang="en-US" sz="3200" dirty="0">
                <a:solidFill>
                  <a:srgbClr val="FFFF00"/>
                </a:solidFill>
              </a:rPr>
              <a:t>Why</a:t>
            </a:r>
            <a:r>
              <a:rPr lang="en-US" sz="3200" dirty="0"/>
              <a:t> are you</a:t>
            </a:r>
            <a:r>
              <a:rPr lang="is-IS" sz="3200" dirty="0"/>
              <a:t>…..?</a:t>
            </a:r>
          </a:p>
          <a:p>
            <a:r>
              <a:rPr lang="is-IS" sz="3200" dirty="0">
                <a:solidFill>
                  <a:srgbClr val="FFFF00"/>
                </a:solidFill>
              </a:rPr>
              <a:t>When</a:t>
            </a:r>
            <a:r>
              <a:rPr lang="is-IS" sz="3200" dirty="0"/>
              <a:t> .....?</a:t>
            </a:r>
          </a:p>
          <a:p>
            <a:r>
              <a:rPr lang="en-US" sz="3200" dirty="0">
                <a:solidFill>
                  <a:srgbClr val="FFFF00"/>
                </a:solidFill>
              </a:rPr>
              <a:t>Where</a:t>
            </a:r>
            <a:r>
              <a:rPr lang="en-US" sz="3200" dirty="0"/>
              <a:t>…are you going?</a:t>
            </a:r>
            <a:r>
              <a:rPr lang="is-IS" sz="3200" dirty="0"/>
              <a:t> </a:t>
            </a:r>
          </a:p>
          <a:p>
            <a:r>
              <a:rPr lang="is-IS" sz="3200" dirty="0"/>
              <a:t>&amp; </a:t>
            </a:r>
            <a:r>
              <a:rPr lang="is-IS" sz="3200" dirty="0">
                <a:solidFill>
                  <a:srgbClr val="FFFF00"/>
                </a:solidFill>
              </a:rPr>
              <a:t>How</a:t>
            </a:r>
            <a:r>
              <a:rPr lang="is-IS" sz="3200" dirty="0"/>
              <a:t> are you...?</a:t>
            </a:r>
            <a:endParaRPr lang="en-US" sz="3200" dirty="0"/>
          </a:p>
          <a:p>
            <a:endParaRPr lang="en-US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447800"/>
            <a:ext cx="4248150" cy="4729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C000"/>
                </a:solidFill>
              </a:rPr>
              <a:t>	Activity : 1</a:t>
            </a:r>
          </a:p>
          <a:p>
            <a:pPr marL="0" indent="0">
              <a:buNone/>
            </a:pPr>
            <a:endParaRPr lang="en-US" sz="3200" dirty="0">
              <a:solidFill>
                <a:srgbClr val="FFC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2209800"/>
            <a:ext cx="2695575" cy="1447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375" y="4191000"/>
            <a:ext cx="264160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927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7260392" cy="4351338"/>
          </a:xfrm>
        </p:spPr>
        <p:txBody>
          <a:bodyPr>
            <a:normAutofit/>
          </a:bodyPr>
          <a:lstStyle/>
          <a:p>
            <a:r>
              <a:rPr lang="en-GB" sz="3600" dirty="0"/>
              <a:t>Handbook</a:t>
            </a:r>
          </a:p>
          <a:p>
            <a:r>
              <a:rPr lang="en-GB" sz="3600" dirty="0"/>
              <a:t>Assignments</a:t>
            </a:r>
          </a:p>
          <a:p>
            <a:pPr lvl="1"/>
            <a:r>
              <a:rPr lang="en-GB" sz="3200" dirty="0">
                <a:solidFill>
                  <a:srgbClr val="FFC000"/>
                </a:solidFill>
              </a:rPr>
              <a:t>Assessment Criteria</a:t>
            </a:r>
          </a:p>
          <a:p>
            <a:r>
              <a:rPr lang="en-GB" sz="3600" dirty="0"/>
              <a:t>Professional Practice &amp; Code of conduct</a:t>
            </a:r>
          </a:p>
          <a:p>
            <a:pPr lvl="1"/>
            <a:r>
              <a:rPr lang="en-GB" sz="3200" dirty="0">
                <a:solidFill>
                  <a:srgbClr val="FFC000"/>
                </a:solidFill>
              </a:rPr>
              <a:t>Safeguarding</a:t>
            </a:r>
          </a:p>
        </p:txBody>
      </p:sp>
    </p:spTree>
    <p:extLst>
      <p:ext uri="{BB962C8B-B14F-4D97-AF65-F5344CB8AC3E}">
        <p14:creationId xmlns:p14="http://schemas.microsoft.com/office/powerpoint/2010/main" val="2881304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Handbook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On Moodle </a:t>
            </a:r>
          </a:p>
          <a:p>
            <a:pPr lvl="1"/>
            <a:r>
              <a:rPr lang="en-GB" dirty="0"/>
              <a:t>Note the Aims and objectives of the module</a:t>
            </a:r>
            <a:br>
              <a:rPr lang="en-GB" dirty="0"/>
            </a:br>
            <a:endParaRPr lang="en-GB" dirty="0"/>
          </a:p>
          <a:p>
            <a:r>
              <a:rPr lang="en-GB" sz="2800" dirty="0"/>
              <a:t>Reading List </a:t>
            </a:r>
          </a:p>
          <a:p>
            <a:pPr lvl="1"/>
            <a:r>
              <a:rPr lang="en-GB" dirty="0"/>
              <a:t>Library </a:t>
            </a:r>
          </a:p>
          <a:p>
            <a:pPr lvl="1"/>
            <a:r>
              <a:rPr lang="en-GB" dirty="0"/>
              <a:t>Online</a:t>
            </a:r>
          </a:p>
          <a:p>
            <a:pPr lvl="1"/>
            <a:r>
              <a:rPr lang="en-GB" dirty="0"/>
              <a:t>Other </a:t>
            </a:r>
          </a:p>
        </p:txBody>
      </p:sp>
    </p:spTree>
    <p:extLst>
      <p:ext uri="{BB962C8B-B14F-4D97-AF65-F5344CB8AC3E}">
        <p14:creationId xmlns:p14="http://schemas.microsoft.com/office/powerpoint/2010/main" val="1111173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Course Content – Meeting the professional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40000" y="1340768"/>
            <a:ext cx="7675350" cy="48361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Main stream Primary &amp; Secondary</a:t>
            </a:r>
          </a:p>
          <a:p>
            <a:r>
              <a:rPr lang="en-GB" dirty="0"/>
              <a:t>Private Education</a:t>
            </a:r>
          </a:p>
          <a:p>
            <a:r>
              <a:rPr lang="en-GB" dirty="0"/>
              <a:t>Subjects : History, Religious Education, Philosophy</a:t>
            </a:r>
          </a:p>
          <a:p>
            <a:r>
              <a:rPr lang="en-GB" dirty="0"/>
              <a:t>FE / HE</a:t>
            </a:r>
          </a:p>
          <a:p>
            <a:r>
              <a:rPr lang="en-GB" dirty="0"/>
              <a:t>Special Educational Needs (SEN) &amp; Special Schools</a:t>
            </a:r>
          </a:p>
          <a:p>
            <a:r>
              <a:rPr lang="en-GB" dirty="0"/>
              <a:t>Initial Teacher Training &amp; PGCE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Learning Styles</a:t>
            </a:r>
          </a:p>
          <a:p>
            <a:r>
              <a:rPr lang="en-GB" dirty="0"/>
              <a:t>Reflective Practice</a:t>
            </a:r>
          </a:p>
          <a:p>
            <a:r>
              <a:rPr lang="en-GB" dirty="0"/>
              <a:t>Alternative Curriculum</a:t>
            </a:r>
          </a:p>
          <a:p>
            <a:r>
              <a:rPr lang="en-GB" dirty="0"/>
              <a:t>Creative Curricula</a:t>
            </a:r>
          </a:p>
          <a:p>
            <a:r>
              <a:rPr lang="en-GB" dirty="0"/>
              <a:t>Philosophy in Schools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420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Assignments </a:t>
            </a:r>
            <a:r>
              <a:rPr lang="en-GB" dirty="0">
                <a:solidFill>
                  <a:srgbClr val="FFFF00"/>
                </a:solidFill>
              </a:rPr>
              <a:t>all</a:t>
            </a:r>
            <a:r>
              <a:rPr lang="en-GB" dirty="0"/>
              <a:t> based on an observational Placement</a:t>
            </a:r>
          </a:p>
          <a:p>
            <a:pPr lvl="1"/>
            <a:r>
              <a:rPr lang="en-GB" dirty="0"/>
              <a:t>1</a:t>
            </a:r>
            <a:r>
              <a:rPr lang="en-GB" sz="2800" dirty="0"/>
              <a:t>. Portfolio (50%)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2. Reflective Essay  (30%)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3 . Presentation (20%)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>
                <a:solidFill>
                  <a:srgbClr val="FFFF00"/>
                </a:solidFill>
              </a:rPr>
              <a:t>The importance of the placement.</a:t>
            </a:r>
          </a:p>
        </p:txBody>
      </p:sp>
    </p:spTree>
    <p:extLst>
      <p:ext uri="{BB962C8B-B14F-4D97-AF65-F5344CB8AC3E}">
        <p14:creationId xmlns:p14="http://schemas.microsoft.com/office/powerpoint/2010/main" val="2203881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CBB95-8A4F-4180-B0BD-0C86260A4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49527-9FA3-4F12-8994-1852B7077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Introduction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Lesson Planning and observation (5hrs)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Reflective Practice (6hrs)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Issues in Education (6hrs) including:</a:t>
            </a:r>
            <a:b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</a:b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Child development, how learners learn; Literacy; Developing Thinking skills and ESDGC and English as an Additional Language.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Professional Practice (6hrs)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120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Observational Placement(s)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Where ?</a:t>
            </a:r>
          </a:p>
          <a:p>
            <a:r>
              <a:rPr lang="en-GB" sz="3200" dirty="0"/>
              <a:t>When ?</a:t>
            </a:r>
          </a:p>
          <a:p>
            <a:pPr lvl="1"/>
            <a:r>
              <a:rPr lang="en-GB" sz="2800" dirty="0"/>
              <a:t>Ideally </a:t>
            </a:r>
            <a:r>
              <a:rPr lang="en-GB" sz="2800" dirty="0">
                <a:solidFill>
                  <a:srgbClr val="FFFF00"/>
                </a:solidFill>
              </a:rPr>
              <a:t>READING WEEK </a:t>
            </a:r>
            <a:r>
              <a:rPr lang="en-GB" sz="2800" dirty="0"/>
              <a:t>– </a:t>
            </a:r>
            <a:endParaRPr lang="en-GB" sz="2800" dirty="0">
              <a:solidFill>
                <a:srgbClr val="FFFF00"/>
              </a:solidFill>
            </a:endParaRPr>
          </a:p>
          <a:p>
            <a:r>
              <a:rPr lang="en-GB" sz="3200" dirty="0"/>
              <a:t>Length – Minimum 5 days </a:t>
            </a:r>
          </a:p>
          <a:p>
            <a:r>
              <a:rPr lang="en-GB" sz="3200" dirty="0"/>
              <a:t>Practicalities </a:t>
            </a:r>
          </a:p>
          <a:p>
            <a:pPr lvl="1"/>
            <a:r>
              <a:rPr lang="en-GB" sz="2800" dirty="0"/>
              <a:t>DBS</a:t>
            </a:r>
          </a:p>
          <a:p>
            <a:pPr lvl="1"/>
            <a:r>
              <a:rPr lang="en-GB" sz="2800" dirty="0"/>
              <a:t>Letter of Introduction</a:t>
            </a:r>
          </a:p>
          <a:p>
            <a:pPr lvl="1"/>
            <a:r>
              <a:rPr lang="en-GB" sz="2800" dirty="0"/>
              <a:t>Guidelines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410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65126"/>
            <a:ext cx="8496944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C000"/>
                </a:solidFill>
              </a:rPr>
              <a:t>Assessment 1 – </a:t>
            </a:r>
            <a:br>
              <a:rPr lang="en-US" b="1" u="sng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17638"/>
            <a:ext cx="7924800" cy="5135562"/>
          </a:xfrm>
        </p:spPr>
        <p:txBody>
          <a:bodyPr>
            <a:normAutofit/>
          </a:bodyPr>
          <a:lstStyle/>
          <a:p>
            <a:r>
              <a:rPr lang="en-US" sz="3600" dirty="0"/>
              <a:t>Portfolio the equivalent of 3,500 words.  </a:t>
            </a:r>
          </a:p>
          <a:p>
            <a:pPr>
              <a:buNone/>
            </a:pPr>
            <a:r>
              <a:rPr lang="en-US" sz="3600" dirty="0"/>
              <a:t>       </a:t>
            </a:r>
            <a:br>
              <a:rPr lang="en-US" sz="3600" dirty="0"/>
            </a:br>
            <a:r>
              <a:rPr lang="en-US" sz="3600" dirty="0"/>
              <a:t>To produce a portfolio of various teaching resources as they relate to the specific subject discipline.</a:t>
            </a:r>
            <a:br>
              <a:rPr lang="en-US" sz="3600" dirty="0"/>
            </a:br>
            <a:endParaRPr lang="en-US" sz="3600" dirty="0"/>
          </a:p>
          <a:p>
            <a:r>
              <a:rPr lang="en-US" sz="4000" dirty="0"/>
              <a:t>50%</a:t>
            </a:r>
            <a:r>
              <a:rPr lang="en-US" sz="3600" dirty="0"/>
              <a:t> 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870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i="1" dirty="0">
                <a:solidFill>
                  <a:srgbClr val="FFC000"/>
                </a:solidFill>
              </a:rPr>
              <a:t>The portfolio should include</a:t>
            </a:r>
            <a:r>
              <a:rPr lang="en-US" b="1" dirty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61722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 </a:t>
            </a:r>
          </a:p>
          <a:p>
            <a:pPr lvl="1"/>
            <a:r>
              <a:rPr lang="en-US" sz="4211" b="1" dirty="0"/>
              <a:t> </a:t>
            </a:r>
            <a:r>
              <a:rPr lang="en-US" sz="4000" dirty="0"/>
              <a:t>A detailed lesson plan for a 40 minute session</a:t>
            </a:r>
          </a:p>
          <a:p>
            <a:pPr lvl="1"/>
            <a:r>
              <a:rPr lang="en-US" sz="4000" dirty="0">
                <a:solidFill>
                  <a:srgbClr val="FFC000"/>
                </a:solidFill>
              </a:rPr>
              <a:t>The lesson plan needs to detail </a:t>
            </a:r>
            <a:br>
              <a:rPr lang="en-US" sz="4000" dirty="0">
                <a:solidFill>
                  <a:srgbClr val="FFC000"/>
                </a:solidFill>
              </a:rPr>
            </a:br>
            <a:r>
              <a:rPr lang="en-US" sz="4000" dirty="0">
                <a:solidFill>
                  <a:srgbClr val="FFC000"/>
                </a:solidFill>
              </a:rPr>
              <a:t>	aims &amp; objectives</a:t>
            </a:r>
          </a:p>
          <a:p>
            <a:pPr lvl="2"/>
            <a:r>
              <a:rPr lang="en-US" sz="3600" dirty="0"/>
              <a:t>Activities,  tasks &amp;  outcomes</a:t>
            </a:r>
          </a:p>
          <a:p>
            <a:pPr lvl="2"/>
            <a:r>
              <a:rPr lang="en-US" sz="3600" dirty="0"/>
              <a:t>evaluation </a:t>
            </a:r>
          </a:p>
          <a:p>
            <a:pPr lvl="2"/>
            <a:r>
              <a:rPr lang="en-US" sz="3600" dirty="0"/>
              <a:t>differentiation (how you intend to manage hard/ medium/ easy levels of task and attainment) within the topic</a:t>
            </a:r>
          </a:p>
        </p:txBody>
      </p:sp>
    </p:spTree>
    <p:extLst>
      <p:ext uri="{BB962C8B-B14F-4D97-AF65-F5344CB8AC3E}">
        <p14:creationId xmlns:p14="http://schemas.microsoft.com/office/powerpoint/2010/main" val="3832386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7564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40769"/>
            <a:ext cx="8047806" cy="4836194"/>
          </a:xfrm>
        </p:spPr>
        <p:txBody>
          <a:bodyPr>
            <a:normAutofit fontScale="92500" lnSpcReduction="10000"/>
          </a:bodyPr>
          <a:lstStyle/>
          <a:p>
            <a:pPr marL="171450" lvl="1">
              <a:spcBef>
                <a:spcPts val="750"/>
              </a:spcBef>
            </a:pPr>
            <a:r>
              <a:rPr lang="en-US" sz="3900" dirty="0"/>
              <a:t>The lesson </a:t>
            </a:r>
            <a:r>
              <a:rPr lang="en-US" sz="3900" dirty="0">
                <a:solidFill>
                  <a:srgbClr val="FF6600"/>
                </a:solidFill>
              </a:rPr>
              <a:t>you</a:t>
            </a:r>
            <a:r>
              <a:rPr lang="en-US" sz="3900" dirty="0"/>
              <a:t> devise must have learning outcomes </a:t>
            </a:r>
            <a:r>
              <a:rPr lang="en-US" sz="3900" dirty="0">
                <a:solidFill>
                  <a:srgbClr val="FF6600"/>
                </a:solidFill>
              </a:rPr>
              <a:t>**</a:t>
            </a:r>
            <a:r>
              <a:rPr lang="en-US" sz="3900" dirty="0"/>
              <a:t> </a:t>
            </a:r>
          </a:p>
          <a:p>
            <a:pPr marL="171450" lvl="1">
              <a:spcBef>
                <a:spcPts val="750"/>
              </a:spcBef>
            </a:pPr>
            <a:r>
              <a:rPr lang="en-US" sz="3900" dirty="0">
                <a:solidFill>
                  <a:srgbClr val="FFC000"/>
                </a:solidFill>
              </a:rPr>
              <a:t>These must benchmark against WAG/ Exam Board expectations for that level or key stage </a:t>
            </a:r>
          </a:p>
          <a:p>
            <a:pPr marL="171450" lvl="1">
              <a:spcBef>
                <a:spcPts val="750"/>
              </a:spcBef>
            </a:pPr>
            <a:r>
              <a:rPr lang="en-US" sz="3900" dirty="0"/>
              <a:t>Must make reference to the National Curriculum expectations and various benchmarking statements</a:t>
            </a:r>
          </a:p>
          <a:p>
            <a:pPr marL="171450" lvl="1">
              <a:spcBef>
                <a:spcPts val="750"/>
              </a:spcBef>
            </a:pPr>
            <a:r>
              <a:rPr lang="en-US" sz="3900" dirty="0">
                <a:solidFill>
                  <a:srgbClr val="FFC000"/>
                </a:solidFill>
              </a:rPr>
              <a:t>Include relevant LNF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981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75642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40769"/>
            <a:ext cx="7886700" cy="4836194"/>
          </a:xfrm>
        </p:spPr>
        <p:txBody>
          <a:bodyPr>
            <a:normAutofit fontScale="70000" lnSpcReduction="20000"/>
          </a:bodyPr>
          <a:lstStyle/>
          <a:p>
            <a:pPr lvl="1"/>
            <a:r>
              <a:rPr lang="en-US" sz="4211" dirty="0"/>
              <a:t>a breakdown of materials/ resources needed</a:t>
            </a:r>
            <a:br>
              <a:rPr lang="en-US" sz="4211" dirty="0"/>
            </a:br>
            <a:endParaRPr lang="en-US" sz="4211" dirty="0"/>
          </a:p>
          <a:p>
            <a:pPr lvl="1"/>
            <a:r>
              <a:rPr lang="en-US" sz="4211" dirty="0">
                <a:solidFill>
                  <a:srgbClr val="FFC000"/>
                </a:solidFill>
              </a:rPr>
              <a:t>That plan to fit within a wider teaching/ delivery framework covering week, term and year</a:t>
            </a:r>
            <a:br>
              <a:rPr lang="en-US" sz="4211" dirty="0">
                <a:solidFill>
                  <a:srgbClr val="FFC000"/>
                </a:solidFill>
              </a:rPr>
            </a:br>
            <a:endParaRPr lang="en-US" sz="4211" dirty="0">
              <a:solidFill>
                <a:srgbClr val="FFC000"/>
              </a:solidFill>
            </a:endParaRPr>
          </a:p>
          <a:p>
            <a:pPr lvl="1"/>
            <a:r>
              <a:rPr lang="en-US" sz="4211" dirty="0"/>
              <a:t>the  topic to relate to your subject specialism</a:t>
            </a:r>
          </a:p>
          <a:p>
            <a:pPr lvl="1"/>
            <a:r>
              <a:rPr lang="en-US" sz="4211" dirty="0"/>
              <a:t>drawing upon your observational notes and experiences from teaching observation</a:t>
            </a:r>
            <a:br>
              <a:rPr lang="en-US" sz="4211" dirty="0"/>
            </a:br>
            <a:endParaRPr lang="en-US" sz="4211" dirty="0"/>
          </a:p>
          <a:p>
            <a:pPr lvl="1"/>
            <a:r>
              <a:rPr lang="en-US" sz="4211" dirty="0">
                <a:solidFill>
                  <a:srgbClr val="FFC000"/>
                </a:solidFill>
              </a:rPr>
              <a:t>a  planning framework for a larger topic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784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Assessment 2 –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A self reflective essay / assignment</a:t>
            </a:r>
            <a:br>
              <a:rPr lang="en-US" sz="2800" dirty="0"/>
            </a:br>
            <a:r>
              <a:rPr lang="en-US" sz="2800" dirty="0"/>
              <a:t> </a:t>
            </a:r>
          </a:p>
          <a:p>
            <a:r>
              <a:rPr lang="en-US" sz="2800" dirty="0"/>
              <a:t>Based on your observational notebook</a:t>
            </a:r>
            <a:br>
              <a:rPr lang="en-US" sz="2800" dirty="0"/>
            </a:br>
            <a:r>
              <a:rPr lang="en-US" sz="2800" dirty="0"/>
              <a:t> </a:t>
            </a:r>
          </a:p>
          <a:p>
            <a:r>
              <a:rPr lang="en-US" sz="2800" dirty="0"/>
              <a:t>Equivalent to 1,500 words.</a:t>
            </a:r>
            <a:br>
              <a:rPr lang="en-US" sz="2800" dirty="0"/>
            </a:br>
            <a:r>
              <a:rPr lang="en-US" sz="2800" dirty="0"/>
              <a:t> </a:t>
            </a:r>
          </a:p>
          <a:p>
            <a:r>
              <a:rPr lang="en-US" sz="2800" dirty="0"/>
              <a:t>30% 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486714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>
                <a:solidFill>
                  <a:srgbClr val="FFC000"/>
                </a:solidFill>
              </a:rPr>
              <a:t>Assessment 3  - W/C</a:t>
            </a:r>
            <a:endParaRPr lang="en-US" sz="48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dirty="0"/>
              <a:t>A 10 minute oral presentation on your teaching observation/ experience  </a:t>
            </a:r>
            <a:br>
              <a:rPr lang="en-US" sz="3200" b="1" dirty="0"/>
            </a:br>
            <a:endParaRPr lang="en-US" sz="3200" b="1" dirty="0"/>
          </a:p>
          <a:p>
            <a:r>
              <a:rPr lang="en-US" sz="3200" b="1" dirty="0"/>
              <a:t>equivalent of 1000 words</a:t>
            </a:r>
            <a:br>
              <a:rPr lang="en-US" sz="3200" b="1" dirty="0"/>
            </a:br>
            <a:endParaRPr lang="en-US" sz="3200" b="1" dirty="0"/>
          </a:p>
          <a:p>
            <a:r>
              <a:rPr lang="en-US" sz="3200" b="1" dirty="0"/>
              <a:t> 20%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784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Portfolio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Some examples from previous years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912" y="4581128"/>
            <a:ext cx="1569438" cy="156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331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Placement / Practice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Professional Practice &amp; Code of conduct</a:t>
            </a:r>
          </a:p>
          <a:p>
            <a:r>
              <a:rPr lang="en-GB" sz="2800" dirty="0"/>
              <a:t>Report from the placement</a:t>
            </a:r>
          </a:p>
          <a:p>
            <a:r>
              <a:rPr lang="en-GB" sz="2800" dirty="0"/>
              <a:t>G</a:t>
            </a:r>
            <a:r>
              <a:rPr lang="en-GB" sz="2800"/>
              <a:t>uidelines</a:t>
            </a:r>
            <a:endParaRPr lang="en-GB" sz="2800" dirty="0"/>
          </a:p>
          <a:p>
            <a:endParaRPr lang="en-GB" sz="28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894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Activity  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2000" y="1447800"/>
            <a:ext cx="7705344" cy="4678680"/>
          </a:xfrm>
        </p:spPr>
        <p:txBody>
          <a:bodyPr>
            <a:no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 pairs / small group start to discuss your placement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Consider : </a:t>
            </a: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would you like to go?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it be easy to organise?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will the challenges be?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will you contact?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3627" y="4953000"/>
            <a:ext cx="1223963" cy="122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1820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Think about the questions you would like to ask the visiting speakers /  professionals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208503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4158</TotalTime>
  <Words>571</Words>
  <Application>Microsoft Office PowerPoint</Application>
  <PresentationFormat>On-screen Show (4:3)</PresentationFormat>
  <Paragraphs>112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Corbel</vt:lpstr>
      <vt:lpstr>Depth</vt:lpstr>
      <vt:lpstr>HPED 6002 Humanities in Education</vt:lpstr>
      <vt:lpstr>Session 1 - Introduction</vt:lpstr>
      <vt:lpstr>Introductions</vt:lpstr>
      <vt:lpstr>Course Outline</vt:lpstr>
      <vt:lpstr>Module Handbook</vt:lpstr>
      <vt:lpstr>Course Content – Meeting the professional</vt:lpstr>
      <vt:lpstr>Assignments</vt:lpstr>
      <vt:lpstr>Overview</vt:lpstr>
      <vt:lpstr>Observational Placement(s)</vt:lpstr>
      <vt:lpstr>Assessment 1 –  </vt:lpstr>
      <vt:lpstr>The portfolio should include:</vt:lpstr>
      <vt:lpstr>Cont’d</vt:lpstr>
      <vt:lpstr>Cont’d</vt:lpstr>
      <vt:lpstr>Assessment 2 – </vt:lpstr>
      <vt:lpstr>Assessment 3  - W/C</vt:lpstr>
      <vt:lpstr>Portfolio Examples</vt:lpstr>
      <vt:lpstr>Placement / Practice</vt:lpstr>
      <vt:lpstr>Activity   </vt:lpstr>
      <vt:lpstr>Questions???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macbook02</dc:creator>
  <cp:lastModifiedBy>Jessica Clapham</cp:lastModifiedBy>
  <cp:revision>166</cp:revision>
  <cp:lastPrinted>2017-10-04T08:25:37Z</cp:lastPrinted>
  <dcterms:created xsi:type="dcterms:W3CDTF">2016-03-16T21:27:42Z</dcterms:created>
  <dcterms:modified xsi:type="dcterms:W3CDTF">2021-04-01T12:39:48Z</dcterms:modified>
</cp:coreProperties>
</file>