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63" r:id="rId3"/>
    <p:sldId id="257" r:id="rId4"/>
    <p:sldId id="258" r:id="rId5"/>
    <p:sldId id="259" r:id="rId6"/>
    <p:sldId id="260" r:id="rId7"/>
    <p:sldId id="264" r:id="rId8"/>
    <p:sldId id="261" r:id="rId9"/>
    <p:sldId id="262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94" autoAdjust="0"/>
    <p:restoredTop sz="94660"/>
  </p:normalViewPr>
  <p:slideViewPr>
    <p:cSldViewPr snapToGrid="0">
      <p:cViewPr varScale="1">
        <p:scale>
          <a:sx n="70" d="100"/>
          <a:sy n="70" d="100"/>
        </p:scale>
        <p:origin x="726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1/14/2018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1/14/2018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1/14/2018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1/14/2018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tmichaelshighworth.co.uk/churchinformation.htm" TargetMode="External"/><Relationship Id="rId2" Type="http://schemas.openxmlformats.org/officeDocument/2006/relationships/hyperlink" Target="http://www.stmichaelshighworth.co.uk/historystmichael.htm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swindonlocal/3701004842/in/album-72157621004584121/" TargetMode="External"/><Relationship Id="rId2" Type="http://schemas.openxmlformats.org/officeDocument/2006/relationships/hyperlink" Target="http://www.stmichaelshighworth.co.uk/churchinformation.htm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stmichaelshighworth.co.uk/historystmichael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1EE485E7-7D6D-4CB0-A3AD-261D97B2EFE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A55E3208-F0C4-4962-8946-065C94F8963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xmlns="" id="{7021C573-B3FF-44B8-A5DE-AB39E9AA6B96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xmlns="" id="{50B0CCD4-E9B0-43B2-806F-05EDF57A7628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xmlns="" id="{4FAE17D3-C2DC-4665-AF20-33C5BACD5E01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4654296" y="1328764"/>
            <a:ext cx="0" cy="3466826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7653EDFE-3909-4F43-BFEA-85516356104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76636" y="1206230"/>
            <a:ext cx="6247308" cy="3711894"/>
          </a:xfrm>
        </p:spPr>
        <p:txBody>
          <a:bodyPr anchor="ctr">
            <a:normAutofit/>
          </a:bodyPr>
          <a:lstStyle/>
          <a:p>
            <a:pPr algn="ctr"/>
            <a:r>
              <a:rPr lang="en-GB" sz="4000" dirty="0" smtClean="0"/>
              <a:t>medieval building, modern </a:t>
            </a:r>
            <a:r>
              <a:rPr lang="en-GB" sz="4000" dirty="0"/>
              <a:t>world: </a:t>
            </a:r>
            <a:r>
              <a:rPr lang="en-GB" sz="4000" dirty="0" smtClean="0"/>
              <a:t/>
            </a:r>
            <a:br>
              <a:rPr lang="en-GB" sz="4000" dirty="0" smtClean="0"/>
            </a:br>
            <a:r>
              <a:rPr lang="en-GB" sz="4000" dirty="0" smtClean="0"/>
              <a:t>St </a:t>
            </a:r>
            <a:r>
              <a:rPr lang="en-GB" sz="4000" dirty="0"/>
              <a:t>Michael's church, Highworth</a:t>
            </a:r>
            <a:endParaRPr lang="en-US" sz="4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D5C5EC4B-2A08-A340-96C5-9A0594D7070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907033" y="2806335"/>
            <a:ext cx="3363901" cy="3711894"/>
          </a:xfrm>
        </p:spPr>
        <p:txBody>
          <a:bodyPr anchor="ctr">
            <a:normAutofit/>
          </a:bodyPr>
          <a:lstStyle/>
          <a:p>
            <a:pPr algn="r"/>
            <a:r>
              <a:rPr lang="en-GB" dirty="0"/>
              <a:t>Thomas J. Dobson (1500215)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9DD5E4B9-FE7E-4EAA-9C20-D981B626186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5750" t="31204" r="49674" b="9954"/>
          <a:stretch/>
        </p:blipFill>
        <p:spPr>
          <a:xfrm>
            <a:off x="159667" y="221980"/>
            <a:ext cx="4172289" cy="5616112"/>
          </a:xfrm>
          <a:prstGeom prst="roundRect">
            <a:avLst>
              <a:gd name="adj" fmla="val 16667"/>
            </a:avLst>
          </a:prstGeom>
          <a:ln w="28575">
            <a:solidFill>
              <a:schemeClr val="accent1"/>
            </a:solidFill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7712188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6BBDBF8-1372-4040-AB99-9BE3BD5C6B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cap="none" dirty="0"/>
              <a:t>“All buildings have two components: the building itself and an idea its architect tried to convey.”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5A7EC36F-6918-4CFC-8FE3-991A9A2322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5416964"/>
            <a:ext cx="12337366" cy="149027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/>
              <a:t>Vitruvius in D. R. McNamara, </a:t>
            </a:r>
            <a:r>
              <a:rPr lang="en-GB" sz="1800" i="1" dirty="0"/>
              <a:t>How to read Churches: A crash course in Christian architecture </a:t>
            </a:r>
            <a:r>
              <a:rPr lang="en-GB" sz="1800" dirty="0"/>
              <a:t>(London: Bloomsbury Publishing Inc., 2016), p. 6.</a:t>
            </a:r>
          </a:p>
          <a:p>
            <a:pPr marL="0" indent="0">
              <a:buNone/>
            </a:pPr>
            <a:r>
              <a:rPr lang="en-GB" sz="1800" dirty="0"/>
              <a:t>P. Findlen, ‘History of Science: How Buildings Matter’, </a:t>
            </a:r>
            <a:r>
              <a:rPr lang="en-GB" sz="1800" i="1" dirty="0"/>
              <a:t>Journal of the Society of Architectural Historians, </a:t>
            </a:r>
            <a:r>
              <a:rPr lang="en-GB" sz="1800" dirty="0"/>
              <a:t>Vol. 65: (2006), pp. 7-8.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AFDFB97C-C621-4E65-A6E9-7B3D671817CB}"/>
              </a:ext>
            </a:extLst>
          </p:cNvPr>
          <p:cNvSpPr txBox="1"/>
          <p:nvPr/>
        </p:nvSpPr>
        <p:spPr>
          <a:xfrm>
            <a:off x="1309471" y="2073393"/>
            <a:ext cx="9718423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u="sng" dirty="0"/>
              <a:t>Why do buildings matter? </a:t>
            </a:r>
          </a:p>
          <a:p>
            <a:endParaRPr lang="en-GB" sz="2800" u="sng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An extension of other things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Socio-economic indicator in both urban and rural environments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Physical representation of history</a:t>
            </a:r>
          </a:p>
        </p:txBody>
      </p:sp>
    </p:spTree>
    <p:extLst>
      <p:ext uri="{BB962C8B-B14F-4D97-AF65-F5344CB8AC3E}">
        <p14:creationId xmlns:p14="http://schemas.microsoft.com/office/powerpoint/2010/main" val="15965799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433577A-007C-5545-83B5-0DD18D6FA2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cap="none" dirty="0"/>
              <a:t>St Michael and All Angels Church, Highworth</a:t>
            </a:r>
            <a:endParaRPr lang="en-US" cap="none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28E2D7B8-DC63-004F-BA01-3A435E3029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2015732"/>
            <a:ext cx="11054854" cy="3450613"/>
          </a:xfrm>
        </p:spPr>
        <p:txBody>
          <a:bodyPr>
            <a:noAutofit/>
          </a:bodyPr>
          <a:lstStyle/>
          <a:p>
            <a:r>
              <a:rPr lang="en-GB" sz="2800" dirty="0" smtClean="0"/>
              <a:t>13</a:t>
            </a:r>
            <a:r>
              <a:rPr lang="en-GB" sz="2800" baseline="30000" dirty="0" smtClean="0"/>
              <a:t>th</a:t>
            </a:r>
            <a:r>
              <a:rPr lang="en-GB" sz="2800" dirty="0" smtClean="0"/>
              <a:t> </a:t>
            </a:r>
            <a:r>
              <a:rPr lang="en-GB" sz="2800" dirty="0"/>
              <a:t>Century Church upon Highworth Hill</a:t>
            </a:r>
          </a:p>
          <a:p>
            <a:pPr lvl="1"/>
            <a:r>
              <a:rPr lang="en-GB" sz="2800" dirty="0"/>
              <a:t>On a site that had held a Church since at least 1086</a:t>
            </a:r>
            <a:r>
              <a:rPr lang="en-GB" sz="2800" baseline="40000" dirty="0"/>
              <a:t>[1]</a:t>
            </a:r>
          </a:p>
          <a:p>
            <a:pPr lvl="1"/>
            <a:r>
              <a:rPr lang="en-GB" sz="2800" dirty="0"/>
              <a:t>The only 13</a:t>
            </a:r>
            <a:r>
              <a:rPr lang="en-GB" sz="2800" baseline="30000" dirty="0"/>
              <a:t>th</a:t>
            </a:r>
            <a:r>
              <a:rPr lang="en-GB" sz="2800" dirty="0"/>
              <a:t> Century Church in the Borough of Swindon?</a:t>
            </a:r>
            <a:r>
              <a:rPr lang="en-GB" sz="2800" baseline="40000" dirty="0"/>
              <a:t>[2] </a:t>
            </a:r>
          </a:p>
          <a:p>
            <a:r>
              <a:rPr lang="en-GB" sz="2800" dirty="0"/>
              <a:t>Why Highworth?</a:t>
            </a:r>
          </a:p>
          <a:p>
            <a:pPr lvl="1"/>
            <a:r>
              <a:rPr lang="en-GB" sz="2800" dirty="0"/>
              <a:t>Currently being remodelled in line with a remodelling document and consultation, thus continuing the tradition of centuries past</a:t>
            </a:r>
            <a:r>
              <a:rPr lang="en-GB" sz="2800" baseline="40000" dirty="0"/>
              <a:t>[3]</a:t>
            </a:r>
            <a:endParaRPr lang="en-US" sz="28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1356B206-C1E4-412F-9138-B65F075E243A}"/>
              </a:ext>
            </a:extLst>
          </p:cNvPr>
          <p:cNvSpPr txBox="1"/>
          <p:nvPr/>
        </p:nvSpPr>
        <p:spPr>
          <a:xfrm>
            <a:off x="0" y="5584874"/>
            <a:ext cx="1169025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1 – B. Lawton, </a:t>
            </a:r>
            <a:r>
              <a:rPr lang="en-GB" sz="1600" i="1" dirty="0"/>
              <a:t>A History of St Michael and All Angels Church, Highworth </a:t>
            </a:r>
            <a:r>
              <a:rPr lang="en-GB" sz="1600" dirty="0"/>
              <a:t>(Highworth: Highworth Historical Society, 2010), p. 15.</a:t>
            </a:r>
          </a:p>
          <a:p>
            <a:r>
              <a:rPr lang="en-GB" sz="1600" dirty="0"/>
              <a:t>2- St Michael’s and All Angels, Highworth, History, Available on:  </a:t>
            </a:r>
            <a:r>
              <a:rPr lang="en-GB" sz="1600" dirty="0">
                <a:hlinkClick r:id="rId2"/>
              </a:rPr>
              <a:t>http://www.stmichaelshighworth.co.uk/historystmichael.htm</a:t>
            </a:r>
            <a:r>
              <a:rPr lang="en-GB" sz="1600" dirty="0"/>
              <a:t> Accessed on [23/12/2017].</a:t>
            </a:r>
          </a:p>
          <a:p>
            <a:r>
              <a:rPr lang="en-GB" sz="1600" dirty="0"/>
              <a:t>3- Consistory Court of Bristol Diocese, A Petition for a Faculty for St Michael and All Angels, Highworth, Swindon, Available on: </a:t>
            </a:r>
            <a:r>
              <a:rPr lang="en-GB" sz="1600" dirty="0">
                <a:hlinkClick r:id="rId3"/>
              </a:rPr>
              <a:t>http://www.stmichaelshighworth.co.uk/churchinformation.htm</a:t>
            </a:r>
            <a:r>
              <a:rPr lang="en-GB" sz="1600" dirty="0"/>
              <a:t> Accessed on [25/09/2017].</a:t>
            </a:r>
          </a:p>
        </p:txBody>
      </p:sp>
    </p:spTree>
    <p:extLst>
      <p:ext uri="{BB962C8B-B14F-4D97-AF65-F5344CB8AC3E}">
        <p14:creationId xmlns:p14="http://schemas.microsoft.com/office/powerpoint/2010/main" val="40165428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4F69792-19A0-7648-B452-BDDBB3F9C2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cap="none" dirty="0"/>
              <a:t>Pre-existing Scholarship</a:t>
            </a:r>
            <a:endParaRPr lang="en-US" cap="none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77682F6B-2E77-654E-A229-107CF1554D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8367" y="1853754"/>
            <a:ext cx="9603275" cy="3450613"/>
          </a:xfrm>
        </p:spPr>
        <p:txBody>
          <a:bodyPr>
            <a:noAutofit/>
          </a:bodyPr>
          <a:lstStyle/>
          <a:p>
            <a:r>
              <a:rPr lang="en-GB" sz="2800" dirty="0"/>
              <a:t>Local Histories</a:t>
            </a:r>
          </a:p>
          <a:p>
            <a:pPr lvl="1"/>
            <a:r>
              <a:rPr lang="en-GB" sz="2000" dirty="0"/>
              <a:t>Highworth Historical Society, </a:t>
            </a:r>
            <a:r>
              <a:rPr lang="en-GB" sz="2000" i="1" dirty="0"/>
              <a:t>A History of Highworth: Part One and Two</a:t>
            </a:r>
            <a:r>
              <a:rPr lang="en-GB" sz="2000" dirty="0"/>
              <a:t> (Highworth: Highworth Historical Society, 1985).</a:t>
            </a:r>
          </a:p>
          <a:p>
            <a:r>
              <a:rPr lang="en-GB" sz="2800" dirty="0"/>
              <a:t>Architectural Histories</a:t>
            </a:r>
          </a:p>
          <a:p>
            <a:pPr lvl="1"/>
            <a:r>
              <a:rPr lang="en-GB" sz="2000" dirty="0"/>
              <a:t>R. Kieckhefer, </a:t>
            </a:r>
            <a:r>
              <a:rPr lang="en-GB" sz="2000" i="1" dirty="0"/>
              <a:t>Theology in Stone: Church Architecture from Byzantium to Berkeley </a:t>
            </a:r>
            <a:r>
              <a:rPr lang="en-GB" sz="2000" dirty="0"/>
              <a:t>(Oxford: Oxford University Press, 2004).</a:t>
            </a:r>
          </a:p>
          <a:p>
            <a:r>
              <a:rPr lang="en-GB" sz="2800" dirty="0"/>
              <a:t>The History of Churches</a:t>
            </a:r>
          </a:p>
          <a:p>
            <a:pPr lvl="1"/>
            <a:r>
              <a:rPr lang="en-GB" sz="2000" dirty="0"/>
              <a:t>D.  Anderson, </a:t>
            </a:r>
            <a:r>
              <a:rPr lang="en-GB" sz="2000" i="1" dirty="0"/>
              <a:t>History and Imagery in British Churches </a:t>
            </a:r>
            <a:r>
              <a:rPr lang="en-GB" sz="2000" dirty="0"/>
              <a:t>(London: John Murray Publishers, 1971).</a:t>
            </a:r>
          </a:p>
        </p:txBody>
      </p:sp>
    </p:spTree>
    <p:extLst>
      <p:ext uri="{BB962C8B-B14F-4D97-AF65-F5344CB8AC3E}">
        <p14:creationId xmlns:p14="http://schemas.microsoft.com/office/powerpoint/2010/main" val="38126633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CF021BD-7194-8745-A54D-7299687EB3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cap="none" dirty="0"/>
              <a:t>Religion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1A4AACFD-ECF4-D640-9AAB-E526297C27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Crucifix Layout </a:t>
            </a:r>
          </a:p>
          <a:p>
            <a:r>
              <a:rPr lang="en-GB" sz="2800" dirty="0"/>
              <a:t>Stained Glass</a:t>
            </a:r>
          </a:p>
          <a:p>
            <a:r>
              <a:rPr lang="en-GB" sz="2800" dirty="0"/>
              <a:t>Illuminated recesses </a:t>
            </a:r>
          </a:p>
          <a:p>
            <a:r>
              <a:rPr lang="en-GB" sz="2800" dirty="0"/>
              <a:t>Woodwork </a:t>
            </a:r>
          </a:p>
          <a:p>
            <a:r>
              <a:rPr lang="en-GB" sz="2800" dirty="0"/>
              <a:t>Arches and Columns </a:t>
            </a:r>
          </a:p>
        </p:txBody>
      </p:sp>
      <p:pic>
        <p:nvPicPr>
          <p:cNvPr id="5" name="Picture 6" descr="20170830_094401.jpg">
            <a:extLst>
              <a:ext uri="{FF2B5EF4-FFF2-40B4-BE49-F238E27FC236}">
                <a16:creationId xmlns:a16="http://schemas.microsoft.com/office/drawing/2014/main" xmlns="" id="{F14E44D4-95F4-4343-A048-4AACE8B5A4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05475" y="2055628"/>
            <a:ext cx="5862083" cy="3297422"/>
          </a:xfrm>
          <a:prstGeom prst="roundRect">
            <a:avLst>
              <a:gd name="adj" fmla="val 16667"/>
            </a:avLst>
          </a:prstGeom>
          <a:ln w="28575">
            <a:solidFill>
              <a:schemeClr val="accent1"/>
            </a:solidFill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739B0078-30F7-4DC0-89AA-B76F83FB1FC7}"/>
              </a:ext>
            </a:extLst>
          </p:cNvPr>
          <p:cNvSpPr txBox="1"/>
          <p:nvPr/>
        </p:nvSpPr>
        <p:spPr>
          <a:xfrm>
            <a:off x="5705475" y="5466345"/>
            <a:ext cx="586208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St Michael’s Church, Highworth – High Altar </a:t>
            </a:r>
          </a:p>
          <a:p>
            <a:r>
              <a:rPr lang="en-GB" sz="1600" dirty="0"/>
              <a:t>© T. Dobson</a:t>
            </a:r>
          </a:p>
        </p:txBody>
      </p:sp>
    </p:spTree>
    <p:extLst>
      <p:ext uri="{BB962C8B-B14F-4D97-AF65-F5344CB8AC3E}">
        <p14:creationId xmlns:p14="http://schemas.microsoft.com/office/powerpoint/2010/main" val="19755439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C86F4CB-27A1-EA48-9F8C-7C05F0A224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cap="none" dirty="0"/>
              <a:t>Secular Society</a:t>
            </a:r>
            <a:endParaRPr lang="en-US" cap="none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E8A8ED17-CD36-0E4D-92DD-358E40E2F0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Secular Society during the medieval periods</a:t>
            </a:r>
          </a:p>
          <a:p>
            <a:r>
              <a:rPr lang="en-GB" sz="2800" dirty="0"/>
              <a:t>Pews and Societal control</a:t>
            </a:r>
          </a:p>
          <a:p>
            <a:r>
              <a:rPr lang="en-GB" sz="2800" dirty="0"/>
              <a:t>PROTESTANTISM </a:t>
            </a:r>
          </a:p>
          <a:p>
            <a:r>
              <a:rPr lang="en-GB" sz="2800" dirty="0"/>
              <a:t>Medievalism</a:t>
            </a:r>
          </a:p>
          <a:p>
            <a:r>
              <a:rPr lang="en-GB" sz="2800" dirty="0"/>
              <a:t>The modern world </a:t>
            </a:r>
          </a:p>
          <a:p>
            <a:endParaRPr lang="en-GB" sz="2800" dirty="0"/>
          </a:p>
          <a:p>
            <a:endParaRPr lang="en-US" sz="2800" dirty="0"/>
          </a:p>
        </p:txBody>
      </p:sp>
      <p:pic>
        <p:nvPicPr>
          <p:cNvPr id="5" name="Picture 6" descr="20170830_094321.jpg">
            <a:extLst>
              <a:ext uri="{FF2B5EF4-FFF2-40B4-BE49-F238E27FC236}">
                <a16:creationId xmlns:a16="http://schemas.microsoft.com/office/drawing/2014/main" xmlns="" id="{8CA37F9D-788D-43B5-A834-DDE374274B6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812" t="-56" r="36436" b="100"/>
          <a:stretch/>
        </p:blipFill>
        <p:spPr>
          <a:xfrm rot="5400000">
            <a:off x="7775165" y="2323169"/>
            <a:ext cx="3085869" cy="3878588"/>
          </a:xfrm>
          <a:prstGeom prst="roundRect">
            <a:avLst>
              <a:gd name="adj" fmla="val 16667"/>
            </a:avLst>
          </a:prstGeom>
          <a:ln w="38100">
            <a:solidFill>
              <a:schemeClr val="accent1"/>
            </a:solidFill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EDF4C589-6AB0-4D25-B433-71ECCD9F1ABE}"/>
              </a:ext>
            </a:extLst>
          </p:cNvPr>
          <p:cNvSpPr/>
          <p:nvPr/>
        </p:nvSpPr>
        <p:spPr>
          <a:xfrm>
            <a:off x="7857139" y="6211669"/>
            <a:ext cx="42343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Misericord Pews, St Michael’s Church </a:t>
            </a:r>
          </a:p>
          <a:p>
            <a:r>
              <a:rPr lang="en-GB" dirty="0">
                <a:solidFill>
                  <a:schemeClr val="bg1"/>
                </a:solidFill>
              </a:rPr>
              <a:t>© T. Dobson</a:t>
            </a:r>
          </a:p>
        </p:txBody>
      </p:sp>
    </p:spTree>
    <p:extLst>
      <p:ext uri="{BB962C8B-B14F-4D97-AF65-F5344CB8AC3E}">
        <p14:creationId xmlns:p14="http://schemas.microsoft.com/office/powerpoint/2010/main" val="1211020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3EADD4A-99BF-4BF1-9D3A-C80E3C5717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cap="none" dirty="0"/>
              <a:t>Death and Memorialisation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18EFC25B-0F76-46B5-B68C-3C903A6A68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Graves: Graveyard or floor tile? </a:t>
            </a:r>
          </a:p>
          <a:p>
            <a:pPr marL="0" indent="0">
              <a:buNone/>
            </a:pPr>
            <a:endParaRPr lang="en-GB" sz="2800" dirty="0"/>
          </a:p>
          <a:p>
            <a:r>
              <a:rPr lang="en-GB" sz="2800" dirty="0"/>
              <a:t>Memorialisation through stained glass</a:t>
            </a:r>
          </a:p>
          <a:p>
            <a:pPr marL="0" indent="0">
              <a:buNone/>
            </a:pPr>
            <a:endParaRPr lang="en-GB" sz="2800" dirty="0"/>
          </a:p>
          <a:p>
            <a:r>
              <a:rPr lang="en-GB" sz="2800" dirty="0"/>
              <a:t>War Memorial in the Churchyard</a:t>
            </a:r>
          </a:p>
        </p:txBody>
      </p:sp>
      <p:pic>
        <p:nvPicPr>
          <p:cNvPr id="4" name="Picture 11" descr="20170830_093600.jpg">
            <a:extLst>
              <a:ext uri="{FF2B5EF4-FFF2-40B4-BE49-F238E27FC236}">
                <a16:creationId xmlns:a16="http://schemas.microsoft.com/office/drawing/2014/main" xmlns="" id="{17C4183B-9AD3-4B40-8545-44221796317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8800"/>
                    </a14:imgEffect>
                    <a14:imgEffect>
                      <a14:brightnessContrast bright="20000" contrast="-40000"/>
                    </a14:imgEffect>
                  </a14:imgLayer>
                </a14:imgProps>
              </a:ext>
            </a:extLst>
          </a:blip>
          <a:srcRect l="17180" t="25182" r="23800" b="19153"/>
          <a:stretch/>
        </p:blipFill>
        <p:spPr>
          <a:xfrm rot="5400000">
            <a:off x="6933389" y="1432923"/>
            <a:ext cx="5785785" cy="3221503"/>
          </a:xfrm>
          <a:prstGeom prst="roundRect">
            <a:avLst/>
          </a:prstGeom>
          <a:ln w="28575">
            <a:solidFill>
              <a:schemeClr val="accent1"/>
            </a:solidFill>
          </a:ln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xmlns="" id="{F724E239-B6D4-498B-96FD-2F97AC31897E}"/>
              </a:ext>
            </a:extLst>
          </p:cNvPr>
          <p:cNvSpPr/>
          <p:nvPr/>
        </p:nvSpPr>
        <p:spPr>
          <a:xfrm>
            <a:off x="6781801" y="6098545"/>
            <a:ext cx="541019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Brown Brothers Memorial Window, St Michael’s Church</a:t>
            </a:r>
          </a:p>
          <a:p>
            <a:r>
              <a:rPr lang="en-GB" dirty="0">
                <a:solidFill>
                  <a:schemeClr val="bg1"/>
                </a:solidFill>
              </a:rPr>
              <a:t>© T. Dobson</a:t>
            </a:r>
          </a:p>
        </p:txBody>
      </p:sp>
    </p:spTree>
    <p:extLst>
      <p:ext uri="{BB962C8B-B14F-4D97-AF65-F5344CB8AC3E}">
        <p14:creationId xmlns:p14="http://schemas.microsoft.com/office/powerpoint/2010/main" val="12344717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B69A95B-E282-774F-9EBC-160EAC71F7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cap="none" dirty="0"/>
              <a:t>Preliminary Conclusion</a:t>
            </a:r>
            <a:endParaRPr lang="en-US" cap="none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1ADB7410-AFEB-F746-8FE2-7183A900A5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5589" y="2015732"/>
            <a:ext cx="10309266" cy="4216256"/>
          </a:xfrm>
        </p:spPr>
        <p:txBody>
          <a:bodyPr>
            <a:noAutofit/>
          </a:bodyPr>
          <a:lstStyle/>
          <a:p>
            <a:r>
              <a:rPr lang="en-GB" sz="2800" dirty="0"/>
              <a:t>There is a place for medieval buildings in the modern world.</a:t>
            </a:r>
          </a:p>
          <a:p>
            <a:pPr lvl="1"/>
            <a:r>
              <a:rPr lang="en-GB" sz="2800" dirty="0"/>
              <a:t>Symbol of history</a:t>
            </a:r>
          </a:p>
          <a:p>
            <a:pPr lvl="1"/>
            <a:r>
              <a:rPr lang="en-GB" sz="2800" dirty="0" smtClean="0"/>
              <a:t>Local</a:t>
            </a:r>
            <a:r>
              <a:rPr lang="en-GB" sz="2800" dirty="0"/>
              <a:t>, national, and cultural identity </a:t>
            </a:r>
          </a:p>
          <a:p>
            <a:pPr lvl="1"/>
            <a:r>
              <a:rPr lang="en-GB" sz="2800" dirty="0"/>
              <a:t>The controversy caused by </a:t>
            </a:r>
            <a:r>
              <a:rPr lang="en-GB" sz="2800" dirty="0" smtClean="0"/>
              <a:t>reordering </a:t>
            </a:r>
            <a:r>
              <a:rPr lang="en-GB" sz="2800" dirty="0"/>
              <a:t>proves </a:t>
            </a:r>
            <a:r>
              <a:rPr lang="en-GB" sz="2800" dirty="0" smtClean="0"/>
              <a:t>love for </a:t>
            </a:r>
            <a:r>
              <a:rPr lang="en-GB" sz="2800" dirty="0"/>
              <a:t>medieval buildings</a:t>
            </a:r>
          </a:p>
          <a:p>
            <a:pPr lvl="1"/>
            <a:r>
              <a:rPr lang="en-GB" sz="2800" dirty="0" smtClean="0"/>
              <a:t>Reordering </a:t>
            </a:r>
            <a:r>
              <a:rPr lang="en-GB" sz="2800" dirty="0"/>
              <a:t>proves </a:t>
            </a:r>
            <a:r>
              <a:rPr lang="en-GB" sz="2800" dirty="0" smtClean="0"/>
              <a:t>need </a:t>
            </a:r>
            <a:r>
              <a:rPr lang="en-GB" sz="2800" dirty="0"/>
              <a:t>for flexibility </a:t>
            </a:r>
            <a:r>
              <a:rPr lang="en-GB" sz="2800" dirty="0" smtClean="0"/>
              <a:t>for buildings </a:t>
            </a:r>
            <a:r>
              <a:rPr lang="en-GB" sz="2800" dirty="0"/>
              <a:t>to </a:t>
            </a:r>
            <a:r>
              <a:rPr lang="en-GB" sz="2800" dirty="0" smtClean="0"/>
              <a:t>remain relevant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3661157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9EA72E1-1F13-A447-943E-EFDC7AC22A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cap="none" dirty="0"/>
              <a:t>Bibliography</a:t>
            </a:r>
            <a:endParaRPr lang="en-US" cap="none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A16F7001-CD2E-CD44-8EE7-33DF5CFED4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dirty="0"/>
              <a:t>Anderson, D. </a:t>
            </a:r>
            <a:r>
              <a:rPr lang="en-GB" i="1" dirty="0"/>
              <a:t>History and Imagery in British Churches </a:t>
            </a:r>
            <a:r>
              <a:rPr lang="en-GB" dirty="0"/>
              <a:t>(London: John Murray Publishers, 1971).</a:t>
            </a:r>
          </a:p>
          <a:p>
            <a:r>
              <a:rPr lang="en-GB" dirty="0"/>
              <a:t>Consistory Court of Bristol Diocese, A Petition for a Faculty for St Michael and All Angels, Highworth, Swindon, Available on: </a:t>
            </a:r>
            <a:r>
              <a:rPr lang="en-GB" dirty="0">
                <a:hlinkClick r:id="rId2"/>
              </a:rPr>
              <a:t>http://www.stmichaelshighworth.co.uk/churchinformation.htm</a:t>
            </a:r>
            <a:r>
              <a:rPr lang="en-GB" dirty="0"/>
              <a:t> Accessed on [25/09/2017].</a:t>
            </a:r>
          </a:p>
          <a:p>
            <a:r>
              <a:rPr lang="en-GB" dirty="0"/>
              <a:t>Findlen, P.  ‘History of Science: How Buildings Matter’, </a:t>
            </a:r>
            <a:r>
              <a:rPr lang="en-GB" i="1" dirty="0"/>
              <a:t>Journal of the Society of Architectural Historians, </a:t>
            </a:r>
            <a:r>
              <a:rPr lang="en-GB" dirty="0"/>
              <a:t>Vol. 65: (2006), pp. 7-8. </a:t>
            </a:r>
          </a:p>
          <a:p>
            <a:r>
              <a:rPr lang="en-GB" dirty="0"/>
              <a:t>Highworth Historical Society, </a:t>
            </a:r>
            <a:r>
              <a:rPr lang="en-GB" i="1" dirty="0"/>
              <a:t>A History of Highworth: Part One and Two</a:t>
            </a:r>
            <a:r>
              <a:rPr lang="en-GB" dirty="0"/>
              <a:t> (Highworth: Highworth Historical Society, 1985).</a:t>
            </a:r>
          </a:p>
          <a:p>
            <a:r>
              <a:rPr lang="en-GB" dirty="0"/>
              <a:t>Kieckhefer, R. </a:t>
            </a:r>
            <a:r>
              <a:rPr lang="en-GB" i="1" dirty="0"/>
              <a:t>Theology in Stone: Church Architecture from Byzantium to Berkeley </a:t>
            </a:r>
            <a:r>
              <a:rPr lang="en-GB" dirty="0"/>
              <a:t>(Oxford: Oxford University Press, 2004).</a:t>
            </a:r>
          </a:p>
          <a:p>
            <a:r>
              <a:rPr lang="en-GB" dirty="0"/>
              <a:t>Lawton, B.</a:t>
            </a:r>
            <a:r>
              <a:rPr lang="en-GB" i="1" dirty="0"/>
              <a:t>A History of St Michael and All Angels Church, Highworth </a:t>
            </a:r>
            <a:r>
              <a:rPr lang="en-GB" dirty="0"/>
              <a:t>(Highworth: Highworth Historical Society, 2010).</a:t>
            </a:r>
          </a:p>
          <a:p>
            <a:r>
              <a:rPr lang="en-US" dirty="0"/>
              <a:t>Local Studies – Swindon Central Library, 1908: St Michaels Church, Highworth (Postcard) Available on:  </a:t>
            </a:r>
            <a:r>
              <a:rPr lang="en-US" dirty="0">
                <a:hlinkClick r:id="rId3"/>
              </a:rPr>
              <a:t>https://www.flickr.com/photos/swindonlocal/3701004842/in/album-72157621004584121/</a:t>
            </a:r>
            <a:r>
              <a:rPr lang="en-US" dirty="0"/>
              <a:t> Accessed on [11/01/2018]. </a:t>
            </a:r>
          </a:p>
          <a:p>
            <a:r>
              <a:rPr lang="en-GB" dirty="0"/>
              <a:t>St Michael’s and All Angels, Highworth, History, Available on:  </a:t>
            </a:r>
            <a:r>
              <a:rPr lang="en-GB" dirty="0">
                <a:hlinkClick r:id="rId4"/>
              </a:rPr>
              <a:t>http://www.stmichaelshighworth.co.uk/historystmichael.htm</a:t>
            </a:r>
            <a:r>
              <a:rPr lang="en-GB" dirty="0"/>
              <a:t> Accessed on [23/12/2017].</a:t>
            </a:r>
          </a:p>
          <a:p>
            <a:r>
              <a:rPr lang="en-GB" dirty="0"/>
              <a:t>Vitruvius in McNamara, D. R. </a:t>
            </a:r>
            <a:r>
              <a:rPr lang="en-GB" i="1" dirty="0"/>
              <a:t>How to read Churches: A crash course in Christian architecture </a:t>
            </a:r>
            <a:r>
              <a:rPr lang="en-GB" dirty="0"/>
              <a:t>(London: Bloomsbury Publishing Inc., 2016).</a:t>
            </a:r>
          </a:p>
          <a:p>
            <a:r>
              <a:rPr lang="en-US" dirty="0"/>
              <a:t>All interior photographs taken by me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9365543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565</TotalTime>
  <Words>702</Words>
  <Application>Microsoft Office PowerPoint</Application>
  <PresentationFormat>Widescreen</PresentationFormat>
  <Paragraphs>69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Gill Sans MT</vt:lpstr>
      <vt:lpstr>Gallery</vt:lpstr>
      <vt:lpstr>medieval building, modern world:  St Michael's church, Highworth</vt:lpstr>
      <vt:lpstr>“All buildings have two components: the building itself and an idea its architect tried to convey.” </vt:lpstr>
      <vt:lpstr>St Michael and All Angels Church, Highworth</vt:lpstr>
      <vt:lpstr>Pre-existing Scholarship</vt:lpstr>
      <vt:lpstr>Religion</vt:lpstr>
      <vt:lpstr>Secular Society</vt:lpstr>
      <vt:lpstr>Death and Memorialisation </vt:lpstr>
      <vt:lpstr>Preliminary Conclusion</vt:lpstr>
      <vt:lpstr>Bibliography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medieval building in a modern world.</dc:title>
  <dc:creator>Thomas J. Dobson</dc:creator>
  <cp:lastModifiedBy>Brenda Llewellyn Ihssen</cp:lastModifiedBy>
  <cp:revision>38</cp:revision>
  <dcterms:modified xsi:type="dcterms:W3CDTF">2018-01-14T20:52:49Z</dcterms:modified>
</cp:coreProperties>
</file>