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4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alendran Kandasamy" userId="8faa6612-e1d6-4d17-8f6a-343793f5b0f4" providerId="ADAL" clId="{CBE746CC-2E86-4E13-A009-EBAEF9DBCB76}"/>
    <pc:docChg chg="modSld">
      <pc:chgData name="Balendran Kandasamy" userId="8faa6612-e1d6-4d17-8f6a-343793f5b0f4" providerId="ADAL" clId="{CBE746CC-2E86-4E13-A009-EBAEF9DBCB76}" dt="2024-06-12T07:46:52.090" v="8" actId="255"/>
      <pc:docMkLst>
        <pc:docMk/>
      </pc:docMkLst>
      <pc:sldChg chg="modSp mod">
        <pc:chgData name="Balendran Kandasamy" userId="8faa6612-e1d6-4d17-8f6a-343793f5b0f4" providerId="ADAL" clId="{CBE746CC-2E86-4E13-A009-EBAEF9DBCB76}" dt="2024-06-12T07:45:04.994" v="4" actId="14100"/>
        <pc:sldMkLst>
          <pc:docMk/>
          <pc:sldMk cId="191502642" sldId="256"/>
        </pc:sldMkLst>
        <pc:spChg chg="mod">
          <ac:chgData name="Balendran Kandasamy" userId="8faa6612-e1d6-4d17-8f6a-343793f5b0f4" providerId="ADAL" clId="{CBE746CC-2E86-4E13-A009-EBAEF9DBCB76}" dt="2024-06-12T07:44:54.385" v="0" actId="6549"/>
          <ac:spMkLst>
            <pc:docMk/>
            <pc:sldMk cId="191502642" sldId="256"/>
            <ac:spMk id="2" creationId="{A268419B-FD2D-640F-89F0-2977B6B69107}"/>
          </ac:spMkLst>
        </pc:spChg>
        <pc:spChg chg="mod">
          <ac:chgData name="Balendran Kandasamy" userId="8faa6612-e1d6-4d17-8f6a-343793f5b0f4" providerId="ADAL" clId="{CBE746CC-2E86-4E13-A009-EBAEF9DBCB76}" dt="2024-06-12T07:45:04.994" v="4" actId="14100"/>
          <ac:spMkLst>
            <pc:docMk/>
            <pc:sldMk cId="191502642" sldId="256"/>
            <ac:spMk id="3" creationId="{6FA6B0E1-F11E-41C6-D57D-3339F6070F68}"/>
          </ac:spMkLst>
        </pc:spChg>
      </pc:sldChg>
      <pc:sldChg chg="modSp mod">
        <pc:chgData name="Balendran Kandasamy" userId="8faa6612-e1d6-4d17-8f6a-343793f5b0f4" providerId="ADAL" clId="{CBE746CC-2E86-4E13-A009-EBAEF9DBCB76}" dt="2024-06-12T07:46:52.090" v="8" actId="255"/>
        <pc:sldMkLst>
          <pc:docMk/>
          <pc:sldMk cId="210418428" sldId="269"/>
        </pc:sldMkLst>
        <pc:spChg chg="mod">
          <ac:chgData name="Balendran Kandasamy" userId="8faa6612-e1d6-4d17-8f6a-343793f5b0f4" providerId="ADAL" clId="{CBE746CC-2E86-4E13-A009-EBAEF9DBCB76}" dt="2024-06-12T07:46:52.090" v="8" actId="255"/>
          <ac:spMkLst>
            <pc:docMk/>
            <pc:sldMk cId="210418428" sldId="269"/>
            <ac:spMk id="2" creationId="{DD58BCAB-B56B-D7B1-BA2A-9C3B1E111EE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F407A-CFDF-42C3-A6A1-853E6280291A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F41E6-E017-4103-AF78-C8B6ED9D1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107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F407A-CFDF-42C3-A6A1-853E6280291A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F41E6-E017-4103-AF78-C8B6ED9D1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568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F407A-CFDF-42C3-A6A1-853E6280291A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F41E6-E017-4103-AF78-C8B6ED9D1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1277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F407A-CFDF-42C3-A6A1-853E6280291A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F41E6-E017-4103-AF78-C8B6ED9D1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3366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F407A-CFDF-42C3-A6A1-853E6280291A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F41E6-E017-4103-AF78-C8B6ED9D1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292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F407A-CFDF-42C3-A6A1-853E6280291A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F41E6-E017-4103-AF78-C8B6ED9D1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023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F407A-CFDF-42C3-A6A1-853E6280291A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F41E6-E017-4103-AF78-C8B6ED9D1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2702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F407A-CFDF-42C3-A6A1-853E6280291A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F41E6-E017-4103-AF78-C8B6ED9D1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1141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F407A-CFDF-42C3-A6A1-853E6280291A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F41E6-E017-4103-AF78-C8B6ED9D1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460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F407A-CFDF-42C3-A6A1-853E6280291A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F41E6-E017-4103-AF78-C8B6ED9D1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3498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F407A-CFDF-42C3-A6A1-853E6280291A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F41E6-E017-4103-AF78-C8B6ED9D1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1119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F407A-CFDF-42C3-A6A1-853E6280291A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F41E6-E017-4103-AF78-C8B6ED9D139E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323048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F407A-CFDF-42C3-A6A1-853E6280291A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F41E6-E017-4103-AF78-C8B6ED9D1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203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F407A-CFDF-42C3-A6A1-853E6280291A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F41E6-E017-4103-AF78-C8B6ED9D1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0498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F407A-CFDF-42C3-A6A1-853E6280291A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F41E6-E017-4103-AF78-C8B6ED9D1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499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F407A-CFDF-42C3-A6A1-853E6280291A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F41E6-E017-4103-AF78-C8B6ED9D1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527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F407A-CFDF-42C3-A6A1-853E6280291A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F41E6-E017-4103-AF78-C8B6ED9D1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4341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F407A-CFDF-42C3-A6A1-853E6280291A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F41E6-E017-4103-AF78-C8B6ED9D1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534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DC9F407A-CFDF-42C3-A6A1-853E6280291A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C30F41E6-E017-4103-AF78-C8B6ED9D1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217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  <p:sldLayoutId id="2147483690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68419B-FD2D-640F-89F0-2977B6B6910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br>
              <a:rPr lang="en-US" sz="6000" b="1" i="0" dirty="0">
                <a:solidFill>
                  <a:srgbClr val="0070C0"/>
                </a:solidFill>
                <a:effectLst/>
                <a:latin typeface="Source Sans Pro" panose="020B0503030403020204" pitchFamily="34" charset="0"/>
              </a:rPr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A6B0E1-F11E-41C6-D57D-3339F6070F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1729" y="2198093"/>
            <a:ext cx="8689976" cy="1230907"/>
          </a:xfrm>
        </p:spPr>
        <p:txBody>
          <a:bodyPr/>
          <a:lstStyle/>
          <a:p>
            <a:r>
              <a:rPr lang="en-US" sz="2400" b="1" i="0" dirty="0">
                <a:solidFill>
                  <a:srgbClr val="0070C0"/>
                </a:solidFill>
                <a:effectLst/>
                <a:latin typeface="Source Sans Pro" panose="020B0503030403020204" pitchFamily="34" charset="0"/>
              </a:rPr>
              <a:t>Entity Relationship (E-R) Model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5026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3FB31-1AF8-3C8D-B251-8046404D6C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In this section we will cover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277FA3-BE8A-C33A-E489-BE9891316E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an ER Diagram?</a:t>
            </a:r>
          </a:p>
          <a:p>
            <a:endParaRPr lang="en-GB" dirty="0"/>
          </a:p>
          <a:p>
            <a:r>
              <a:rPr lang="en-GB" dirty="0"/>
              <a:t>What is the use of it?</a:t>
            </a:r>
          </a:p>
          <a:p>
            <a:endParaRPr lang="en-GB" dirty="0"/>
          </a:p>
          <a:p>
            <a:r>
              <a:rPr lang="en-GB" dirty="0"/>
              <a:t>How to construct it?</a:t>
            </a:r>
            <a:br>
              <a:rPr lang="en-GB" dirty="0"/>
            </a:b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50463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A2D4B-CDDD-57E0-57FF-106AD6290C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32751"/>
          </a:xfrm>
        </p:spPr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What is an ER Diagram?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65B829-408C-1A6D-F1E5-B4E0E2A487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Entity Relationship Diagram, also known as ERD, ER Diagram or ER model, is a type of structural diagram for use in a database design.</a:t>
            </a:r>
          </a:p>
          <a:p>
            <a:endParaRPr lang="en-GB" dirty="0"/>
          </a:p>
          <a:p>
            <a:r>
              <a:rPr lang="en-GB" dirty="0"/>
              <a:t>An ER diagram visualises three important information.</a:t>
            </a:r>
          </a:p>
          <a:p>
            <a:pPr lvl="1"/>
            <a:r>
              <a:rPr lang="en-GB" b="1" dirty="0"/>
              <a:t>Entities</a:t>
            </a:r>
          </a:p>
          <a:p>
            <a:pPr lvl="1"/>
            <a:r>
              <a:rPr lang="en-GB" dirty="0"/>
              <a:t>Attributes of entities</a:t>
            </a:r>
          </a:p>
          <a:p>
            <a:pPr lvl="1"/>
            <a:r>
              <a:rPr lang="en-GB" b="1" dirty="0"/>
              <a:t>Relationship</a:t>
            </a:r>
            <a:r>
              <a:rPr lang="en-GB" dirty="0"/>
              <a:t> between entities</a:t>
            </a:r>
          </a:p>
        </p:txBody>
      </p:sp>
    </p:spTree>
    <p:extLst>
      <p:ext uri="{BB962C8B-B14F-4D97-AF65-F5344CB8AC3E}">
        <p14:creationId xmlns:p14="http://schemas.microsoft.com/office/powerpoint/2010/main" val="20500383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F60E76-28C8-EF08-8CF0-20A9C6E94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8"/>
            <a:ext cx="10364451" cy="81089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E1FE5-CC29-C907-EB91-B2CCDAD5CE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cap="none" dirty="0"/>
              <a:t>Used in data modelling for the purpose of visualising and describing the structured data within a system. </a:t>
            </a:r>
          </a:p>
          <a:p>
            <a:r>
              <a:rPr lang="en-GB" cap="none" dirty="0"/>
              <a:t>it provides a comprehensive graphic representation of the logical structure of a database</a:t>
            </a:r>
          </a:p>
          <a:p>
            <a:r>
              <a:rPr lang="en-GB" cap="none" dirty="0"/>
              <a:t>Data Structure Visualisation: Entities, attributes, relationship and constraints</a:t>
            </a:r>
          </a:p>
          <a:p>
            <a:r>
              <a:rPr lang="en-GB" cap="none" dirty="0"/>
              <a:t>Database design: blueprint necessary to construct a database</a:t>
            </a:r>
          </a:p>
          <a:p>
            <a:r>
              <a:rPr lang="en-GB" cap="none" dirty="0"/>
              <a:t>Documentation: reference point for database administrators, developers, stakeholders</a:t>
            </a:r>
          </a:p>
          <a:p>
            <a:r>
              <a:rPr lang="en-GB" cap="none" dirty="0"/>
              <a:t>improving Communication: facilitating discussions between various stakeholders</a:t>
            </a:r>
          </a:p>
          <a:p>
            <a:r>
              <a:rPr lang="en-GB" cap="none" dirty="0"/>
              <a:t>Systems Analysis and Enhancement: analyse existing system</a:t>
            </a:r>
          </a:p>
          <a:p>
            <a:endParaRPr lang="en-GB" cap="none" dirty="0"/>
          </a:p>
          <a:p>
            <a:r>
              <a:rPr lang="en-GB" cap="none" dirty="0"/>
              <a:t>Aid in Data </a:t>
            </a:r>
            <a:r>
              <a:rPr lang="en-GB" cap="none" dirty="0" err="1"/>
              <a:t>Integration:beneficial</a:t>
            </a:r>
            <a:r>
              <a:rPr lang="en-GB" cap="none" dirty="0"/>
              <a:t> when integrating data from different sources or databases</a:t>
            </a:r>
          </a:p>
          <a:p>
            <a:endParaRPr lang="en-GB" cap="none" dirty="0"/>
          </a:p>
        </p:txBody>
      </p:sp>
    </p:spTree>
    <p:extLst>
      <p:ext uri="{BB962C8B-B14F-4D97-AF65-F5344CB8AC3E}">
        <p14:creationId xmlns:p14="http://schemas.microsoft.com/office/powerpoint/2010/main" val="8925982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86236-433F-47E2-8C85-9255B029D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76446"/>
          </a:xfrm>
        </p:spPr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What is an entity?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44C972-3390-0E8D-4186-3C8D5B67C3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4897"/>
            <a:ext cx="10515600" cy="3828555"/>
          </a:xfrm>
        </p:spPr>
        <p:txBody>
          <a:bodyPr>
            <a:normAutofit/>
          </a:bodyPr>
          <a:lstStyle/>
          <a:p>
            <a:r>
              <a:rPr lang="en-GB" dirty="0"/>
              <a:t>An entity is an object or concept, which you want to store information about.</a:t>
            </a:r>
            <a:br>
              <a:rPr lang="en-GB" dirty="0"/>
            </a:br>
            <a:endParaRPr lang="en-GB" dirty="0"/>
          </a:p>
          <a:p>
            <a:r>
              <a:rPr lang="en-GB" dirty="0"/>
              <a:t>Example:</a:t>
            </a:r>
          </a:p>
          <a:p>
            <a:pPr lvl="1"/>
            <a:r>
              <a:rPr lang="en-GB" dirty="0"/>
              <a:t> A shop's database wants to store information about customers, orders, products, payments, etc</a:t>
            </a:r>
            <a:br>
              <a:rPr lang="en-GB" dirty="0"/>
            </a:br>
            <a:endParaRPr lang="en-GB" dirty="0"/>
          </a:p>
          <a:p>
            <a:pPr lvl="1"/>
            <a:r>
              <a:rPr lang="en-GB" dirty="0"/>
              <a:t>A college's wants to keep information about students, lecturers, courses, modules, grades, etc.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A411575-9DC1-83CD-2F84-51C75B8E370E}"/>
              </a:ext>
            </a:extLst>
          </p:cNvPr>
          <p:cNvSpPr txBox="1">
            <a:spLocks/>
          </p:cNvSpPr>
          <p:nvPr/>
        </p:nvSpPr>
        <p:spPr>
          <a:xfrm>
            <a:off x="938868" y="3924846"/>
            <a:ext cx="10515600" cy="8764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DDC8A95-062A-5B64-A0E7-7CD8C74148CC}"/>
              </a:ext>
            </a:extLst>
          </p:cNvPr>
          <p:cNvSpPr txBox="1">
            <a:spLocks/>
          </p:cNvSpPr>
          <p:nvPr/>
        </p:nvSpPr>
        <p:spPr>
          <a:xfrm>
            <a:off x="838200" y="5111502"/>
            <a:ext cx="10515600" cy="17313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40936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696D3-31CD-2CC0-0F40-3F6F3E7BC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What is an Attribute?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228C4E-6732-FBA6-E291-CD74475D3F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attribute is a property that describes an entity</a:t>
            </a:r>
          </a:p>
          <a:p>
            <a:pPr lvl="1"/>
            <a:endParaRPr lang="en-GB" dirty="0"/>
          </a:p>
          <a:p>
            <a:r>
              <a:rPr lang="en-GB" dirty="0"/>
              <a:t>Example:</a:t>
            </a:r>
            <a:br>
              <a:rPr lang="en-GB" dirty="0"/>
            </a:br>
            <a:r>
              <a:rPr lang="en-GB" dirty="0"/>
              <a:t> </a:t>
            </a:r>
          </a:p>
          <a:p>
            <a:pPr lvl="1"/>
            <a:r>
              <a:rPr lang="en-GB" b="1" dirty="0"/>
              <a:t>Student</a:t>
            </a:r>
            <a:r>
              <a:rPr lang="en-GB" dirty="0"/>
              <a:t>:  forenames, surname, date of birth, address, etc. </a:t>
            </a:r>
            <a:br>
              <a:rPr lang="en-GB" dirty="0"/>
            </a:br>
            <a:endParaRPr lang="en-GB" dirty="0"/>
          </a:p>
          <a:p>
            <a:pPr lvl="1"/>
            <a:r>
              <a:rPr lang="en-GB" b="1" dirty="0"/>
              <a:t>Order</a:t>
            </a:r>
            <a:r>
              <a:rPr lang="en-GB" dirty="0"/>
              <a:t>:  date, amount, products, payment method, etc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14294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1127B-5737-00EE-6FBF-7D88302D8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What is relationship?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1193E6-27F8-82DC-2789-C5B97CFCC2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relationship is used to describe the real-life association/interaction between entities</a:t>
            </a:r>
            <a:br>
              <a:rPr lang="en-GB" dirty="0"/>
            </a:br>
            <a:endParaRPr lang="en-GB" dirty="0"/>
          </a:p>
          <a:p>
            <a:r>
              <a:rPr lang="en-GB" dirty="0"/>
              <a:t>The relationships on an Entity-Relationship Diagram are represented by lines drawn between the entities involved in the association.</a:t>
            </a:r>
          </a:p>
          <a:p>
            <a:endParaRPr lang="en-GB" dirty="0"/>
          </a:p>
          <a:p>
            <a:r>
              <a:rPr lang="en-GB" dirty="0"/>
              <a:t>Example:</a:t>
            </a:r>
          </a:p>
          <a:p>
            <a:pPr lvl="1"/>
            <a:r>
              <a:rPr lang="en-GB" dirty="0"/>
              <a:t>A Lesson is taught by a Lecturer</a:t>
            </a:r>
          </a:p>
          <a:p>
            <a:pPr lvl="1"/>
            <a:r>
              <a:rPr lang="en-GB" dirty="0"/>
              <a:t>An Order consists of one or many products</a:t>
            </a:r>
          </a:p>
        </p:txBody>
      </p:sp>
    </p:spTree>
    <p:extLst>
      <p:ext uri="{BB962C8B-B14F-4D97-AF65-F5344CB8AC3E}">
        <p14:creationId xmlns:p14="http://schemas.microsoft.com/office/powerpoint/2010/main" val="15990461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34065-C6C3-5BEE-94D6-537D495E35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Relationship cardinality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90017-267B-526F-0246-832FB399E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/>
          <a:lstStyle/>
          <a:p>
            <a:r>
              <a:rPr lang="en-GB" dirty="0"/>
              <a:t>Relationship cardinality identifies the maximum number of instances in which an entity participates in a relationship. </a:t>
            </a:r>
          </a:p>
          <a:p>
            <a:endParaRPr lang="en-GB" dirty="0"/>
          </a:p>
          <a:p>
            <a:r>
              <a:rPr lang="en-GB" dirty="0"/>
              <a:t>There are three types of relationship cardinality:</a:t>
            </a:r>
          </a:p>
          <a:p>
            <a:endParaRPr lang="en-GB" dirty="0"/>
          </a:p>
          <a:p>
            <a:pPr lvl="1"/>
            <a:r>
              <a:rPr lang="en-GB" sz="3200" dirty="0"/>
              <a:t>one-to-one</a:t>
            </a:r>
          </a:p>
          <a:p>
            <a:pPr lvl="1"/>
            <a:r>
              <a:rPr lang="en-GB" sz="3200" dirty="0"/>
              <a:t>one-to-many</a:t>
            </a:r>
          </a:p>
          <a:p>
            <a:pPr lvl="1"/>
            <a:r>
              <a:rPr lang="en-GB" sz="3200" dirty="0"/>
              <a:t>many-to-many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22303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9BC15-CD09-0B65-CD32-E1C4834F1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One-to-One relationship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7F398A-C9AE-DB93-5FF1-12253E9E0D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Examples:</a:t>
            </a:r>
          </a:p>
          <a:p>
            <a:endParaRPr lang="en-GB" dirty="0"/>
          </a:p>
          <a:p>
            <a:pPr lvl="1"/>
            <a:r>
              <a:rPr lang="en-GB" dirty="0"/>
              <a:t>Person –has- Passport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Department –managed by- Staff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Staff –has- car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Programme –managed by-  Staff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21368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9BC15-CD09-0B65-CD32-E1C4834F1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One-to-Many relationship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7F398A-C9AE-DB93-5FF1-12253E9E0D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Examples:</a:t>
            </a:r>
          </a:p>
          <a:p>
            <a:endParaRPr lang="en-GB" dirty="0"/>
          </a:p>
          <a:p>
            <a:pPr lvl="1"/>
            <a:r>
              <a:rPr lang="en-GB" dirty="0"/>
              <a:t>Customer –owns- Pet</a:t>
            </a:r>
          </a:p>
          <a:p>
            <a:pPr marL="457200" lvl="1" indent="0">
              <a:buNone/>
            </a:pPr>
            <a:endParaRPr lang="en-GB" dirty="0"/>
          </a:p>
          <a:p>
            <a:pPr lvl="1"/>
            <a:r>
              <a:rPr lang="en-GB" dirty="0"/>
              <a:t>Lecturer –Personal Tutors- Student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household –has- car</a:t>
            </a:r>
          </a:p>
          <a:p>
            <a:pPr marL="457200" lvl="1" indent="0">
              <a:buNone/>
            </a:pPr>
            <a:endParaRPr lang="en-GB" dirty="0"/>
          </a:p>
          <a:p>
            <a:pPr lvl="1"/>
            <a:r>
              <a:rPr lang="en-GB" dirty="0"/>
              <a:t>Department –has-  Staff</a:t>
            </a:r>
          </a:p>
          <a:p>
            <a:pPr lvl="1"/>
            <a:r>
              <a:rPr lang="en-GB" dirty="0"/>
              <a:t>household –has- car</a:t>
            </a:r>
          </a:p>
          <a:p>
            <a:pPr lvl="1"/>
            <a:r>
              <a:rPr lang="en-GB" dirty="0"/>
              <a:t>Department –has-  Staff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23624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9BC15-CD09-0B65-CD32-E1C4834F1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Many-to-Many relationship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7F398A-C9AE-DB93-5FF1-12253E9E0D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Examples:</a:t>
            </a:r>
          </a:p>
          <a:p>
            <a:endParaRPr lang="en-GB" dirty="0"/>
          </a:p>
          <a:p>
            <a:pPr lvl="1"/>
            <a:r>
              <a:rPr lang="en-GB" dirty="0"/>
              <a:t>Lecturer –deliver- Module</a:t>
            </a:r>
          </a:p>
          <a:p>
            <a:pPr marL="457200" lvl="1" indent="0">
              <a:buNone/>
            </a:pPr>
            <a:endParaRPr lang="en-GB" dirty="0"/>
          </a:p>
          <a:p>
            <a:pPr lvl="1"/>
            <a:r>
              <a:rPr lang="en-GB" dirty="0"/>
              <a:t>Order –consists of- Products</a:t>
            </a:r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49908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A035F4-BA8A-A347-41B0-6866B003D8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ERD Notations</a:t>
            </a:r>
          </a:p>
        </p:txBody>
      </p:sp>
      <p:pic>
        <p:nvPicPr>
          <p:cNvPr id="5" name="Content Placeholder 4" descr="A picture containing text, screenshot, font, design&#10;&#10;Description automatically generated">
            <a:extLst>
              <a:ext uri="{FF2B5EF4-FFF2-40B4-BE49-F238E27FC236}">
                <a16:creationId xmlns:a16="http://schemas.microsoft.com/office/drawing/2014/main" id="{B83BFEB6-CB5E-FA68-0B03-E600E28D57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6996" r="958" b="66057"/>
          <a:stretch/>
        </p:blipFill>
        <p:spPr>
          <a:xfrm>
            <a:off x="1886421" y="1607957"/>
            <a:ext cx="7756263" cy="4934429"/>
          </a:xfrm>
        </p:spPr>
      </p:pic>
    </p:spTree>
    <p:extLst>
      <p:ext uri="{BB962C8B-B14F-4D97-AF65-F5344CB8AC3E}">
        <p14:creationId xmlns:p14="http://schemas.microsoft.com/office/powerpoint/2010/main" val="15859707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F4849-5A0A-07B2-C21D-F1B8BD294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Construction of ER Diagram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F54746-7BB9-30E1-F338-B789A0BB02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dirty="0"/>
              <a:t>Case study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Construct an ER diagram for the following scenario: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GB" sz="16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 shop Wants to store information about customers, orders, products, payments, etc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GB" sz="1800" dirty="0"/>
              <a:t>A college's wants to keep information about students, lecturers, courses, modules, grades, etc</a:t>
            </a:r>
          </a:p>
          <a:p>
            <a:pPr fontAlgn="base"/>
            <a:r>
              <a:rPr lang="en-GB" b="1" u="sng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Homework</a:t>
            </a:r>
            <a:r>
              <a:rPr lang="en-GB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car-showroom selling cars.</a:t>
            </a:r>
            <a:b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b="0" i="1" u="sng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Entities you may have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: </a:t>
            </a:r>
            <a:r>
              <a:rPr lang="en-GB" sz="1800" cap="non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car, customer, salesman (who sells cars for commission ), invoice (issued to customer when buying a car), payment (by customer), commission (paid to salesman)</a:t>
            </a:r>
          </a:p>
          <a:p>
            <a:b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endParaRPr lang="en-GB" kern="1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lvl="1">
              <a:lnSpc>
                <a:spcPct val="107000"/>
              </a:lnSpc>
              <a:spcAft>
                <a:spcPts val="800"/>
              </a:spcAft>
            </a:pPr>
            <a:endParaRPr lang="en-GB" sz="16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27489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58BCAB-B56B-D7B1-BA2A-9C3B1E111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Construct an ER diagram for the following scenario: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C090F3-E738-34D0-4F07-C7501894A0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Database for a shop selling electronic products</a:t>
            </a:r>
          </a:p>
        </p:txBody>
      </p:sp>
    </p:spTree>
    <p:extLst>
      <p:ext uri="{BB962C8B-B14F-4D97-AF65-F5344CB8AC3E}">
        <p14:creationId xmlns:p14="http://schemas.microsoft.com/office/powerpoint/2010/main" val="210418428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306</TotalTime>
  <Words>544</Words>
  <Application>Microsoft Office PowerPoint</Application>
  <PresentationFormat>Widescreen</PresentationFormat>
  <Paragraphs>98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Source Sans Pro</vt:lpstr>
      <vt:lpstr>Tw Cen MT</vt:lpstr>
      <vt:lpstr>Droplet</vt:lpstr>
      <vt:lpstr> </vt:lpstr>
      <vt:lpstr>In this section we will cover</vt:lpstr>
      <vt:lpstr>What is an ER Diagram?</vt:lpstr>
      <vt:lpstr>PowerPoint Presentation</vt:lpstr>
      <vt:lpstr>What is an entity?</vt:lpstr>
      <vt:lpstr>What is an Attribute? </vt:lpstr>
      <vt:lpstr>What is relationship?</vt:lpstr>
      <vt:lpstr>Relationship cardinality</vt:lpstr>
      <vt:lpstr>One-to-One relationship </vt:lpstr>
      <vt:lpstr>One-to-Many relationship </vt:lpstr>
      <vt:lpstr>Many-to-Many relationship </vt:lpstr>
      <vt:lpstr>ERD Notations</vt:lpstr>
      <vt:lpstr>Construction of ER Diagram</vt:lpstr>
      <vt:lpstr>Construct an ER diagram for the following scenario: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Micro teaching</dc:title>
  <dc:creator>Balendran</dc:creator>
  <cp:lastModifiedBy>Balendran Kandasamy</cp:lastModifiedBy>
  <cp:revision>17</cp:revision>
  <dcterms:created xsi:type="dcterms:W3CDTF">2023-06-19T14:51:53Z</dcterms:created>
  <dcterms:modified xsi:type="dcterms:W3CDTF">2024-06-12T07:46:55Z</dcterms:modified>
</cp:coreProperties>
</file>