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4" r:id="rId1"/>
    <p:sldMasterId id="2147483672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60CDC9-4B75-4CCD-B990-8C06E7BCF1CB}" v="13" dt="2023-10-15T19:30:18.419"/>
    <p1510:client id="{1F5CF68D-5143-F6D6-568F-9A8C501A7459}" v="33" dt="2023-10-16T09:39:52.659"/>
    <p1510:client id="{4140BF24-AA46-D3C3-AB9A-32CC97510C1F}" v="1932" dt="2023-10-20T21:47:32.593"/>
    <p1510:client id="{AFBD7E81-CBCA-0714-1033-FD6465303D11}" v="388" dt="2023-10-16T20:27:36.1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microsoft.com/office/2015/10/relationships/revisionInfo" Target="revisionInfo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dirty="0"/>
              <a:t>10/20/2023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14768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dirty="0"/>
              <a:t>10/20/2023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38727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dirty="0"/>
              <a:t>10/20/2023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24035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dirty="0"/>
              <a:t>10/20/2023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01120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dirty="0"/>
              <a:t>10/20/2023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62604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dirty="0"/>
              <a:t>10/20/2023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88856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dirty="0"/>
              <a:t>10/20/2023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68256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dirty="0"/>
              <a:t>10/20/2023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22119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dirty="0"/>
              <a:t>10/20/2023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47379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dirty="0"/>
              <a:t>10/20/2023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854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dirty="0"/>
              <a:t>10/20/2023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91741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488019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23091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05968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62680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04478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234942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42684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993771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903737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7761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947193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56814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Sixth level</a:t>
            </a:r>
          </a:p>
          <a:p>
            <a:pPr lvl="6"/>
            <a:r>
              <a:rPr lang="en-US" dirty="0"/>
              <a:t>Seventh level</a:t>
            </a:r>
          </a:p>
          <a:p>
            <a:pPr lvl="7"/>
            <a:r>
              <a:rPr lang="en-US" dirty="0"/>
              <a:t>Eigth level</a:t>
            </a:r>
          </a:p>
          <a:p>
            <a:pPr lvl="8"/>
            <a:r>
              <a:rPr lang="en-US" dirty="0"/>
              <a:t>Ninth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CBC1C18-307B-4F68-A007-B5B542270E8D}" type="datetimeFigureOut">
              <a:rPr lang="en-US" dirty="0"/>
              <a:t>10/20/2023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6198351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75" r:id="rId1"/>
    <p:sldLayoutId id="2147483776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10/20/2023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58957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3" r:id="rId2"/>
    <p:sldLayoutId id="2147483682" r:id="rId3"/>
    <p:sldLayoutId id="2147483681" r:id="rId4"/>
    <p:sldLayoutId id="2147483680" r:id="rId5"/>
    <p:sldLayoutId id="2147483679" r:id="rId6"/>
    <p:sldLayoutId id="2147483678" r:id="rId7"/>
    <p:sldLayoutId id="2147483677" r:id="rId8"/>
    <p:sldLayoutId id="2147483676" r:id="rId9"/>
    <p:sldLayoutId id="2147483675" r:id="rId10"/>
    <p:sldLayoutId id="2147483673" r:id="rId11"/>
    <p:sldLayoutId id="214748367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hyperlink" Target="https://creativecommons.org/licenses/by-nc-nd/3.0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hyperlink" Target="https://eduspiral.wordpress.com/tag/hotel-management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mikeschinkel/1388480929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flickr.com/photos/richardjo53/3178956649" TargetMode="External"/><Relationship Id="rId3" Type="http://schemas.openxmlformats.org/officeDocument/2006/relationships/image" Target="../media/image2.png"/><Relationship Id="rId7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eograph.org.uk/photo/1152386" TargetMode="External"/><Relationship Id="rId5" Type="http://schemas.openxmlformats.org/officeDocument/2006/relationships/image" Target="../media/image8.jpeg"/><Relationship Id="rId4" Type="http://schemas.openxmlformats.org/officeDocument/2006/relationships/image" Target="../media/image3.png"/><Relationship Id="rId9" Type="http://schemas.openxmlformats.org/officeDocument/2006/relationships/hyperlink" Target="https://creativecommons.org/licenses/by-sa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perspective/29242054842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OblQXejHts8&amp;t=1s" TargetMode="External"/><Relationship Id="rId3" Type="http://schemas.openxmlformats.org/officeDocument/2006/relationships/hyperlink" Target="https://en.wikipedia.org/wiki/Hotel_Indigo" TargetMode="External"/><Relationship Id="rId7" Type="http://schemas.openxmlformats.org/officeDocument/2006/relationships/hyperlink" Target="https://www.revfine.com/hospitality-courses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evfine.com/hospitality-industry/#:~:text=Hospitality%20is%20an%20industry%20that,customers%2C%20employees%2C%20and%20economies" TargetMode="External"/><Relationship Id="rId5" Type="http://schemas.openxmlformats.org/officeDocument/2006/relationships/hyperlink" Target="https://www.goindigo.in/about-us.html" TargetMode="External"/><Relationship Id="rId4" Type="http://schemas.openxmlformats.org/officeDocument/2006/relationships/hyperlink" Target="https://www.travelweekly.com/Travel-News/Hotel-News/Atlantas-second-Hotel-Indigo-opens-near-airpor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loured pencils inside a pencil holder which is on top of a wood table">
            <a:extLst>
              <a:ext uri="{FF2B5EF4-FFF2-40B4-BE49-F238E27FC236}">
                <a16:creationId xmlns:a16="http://schemas.microsoft.com/office/drawing/2014/main" id="{713A5034-0FA7-44D6-F09D-CE731FDD4FD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5730"/>
          <a:stretch/>
        </p:blipFill>
        <p:spPr>
          <a:xfrm>
            <a:off x="-40107" y="11"/>
            <a:ext cx="12192002" cy="691814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1175" y="703736"/>
            <a:ext cx="4285881" cy="1810864"/>
          </a:xfrm>
          <a:noFill/>
        </p:spPr>
        <p:txBody>
          <a:bodyPr anchor="t">
            <a:normAutofit fontScale="90000"/>
          </a:bodyPr>
          <a:lstStyle/>
          <a:p>
            <a:r>
              <a:rPr lang="en-GB" sz="28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DANIELA BABAN</a:t>
            </a:r>
            <a:br>
              <a:rPr lang="en-GB" sz="2800" dirty="0">
                <a:solidFill>
                  <a:schemeClr val="accent1">
                    <a:lumMod val="60000"/>
                    <a:lumOff val="40000"/>
                  </a:schemeClr>
                </a:solidFill>
              </a:rPr>
            </a:br>
            <a:r>
              <a:rPr lang="en-GB" sz="28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 </a:t>
            </a:r>
            <a:br>
              <a:rPr lang="en-GB" sz="2800" dirty="0">
                <a:solidFill>
                  <a:schemeClr val="accent1">
                    <a:lumMod val="60000"/>
                    <a:lumOff val="40000"/>
                  </a:schemeClr>
                </a:solidFill>
              </a:rPr>
            </a:br>
            <a:r>
              <a:rPr lang="en-GB" sz="28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HOSPITALITY AND GUEST SERVICE </a:t>
            </a:r>
            <a:b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</a:b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 </a:t>
            </a:r>
            <a:b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</a:br>
            <a:br>
              <a:rPr lang="en-GB" dirty="0"/>
            </a:br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6454" y="2124667"/>
            <a:ext cx="4142643" cy="4088440"/>
          </a:xfrm>
        </p:spPr>
        <p:txBody>
          <a:bodyPr anchor="b">
            <a:normAutofit/>
          </a:bodyPr>
          <a:lstStyle/>
          <a:p>
            <a:endParaRPr lang="en-GB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Student id:  2131547 </a:t>
            </a:r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  <a:cs typeface="Arial"/>
            </a:endParaRPr>
          </a:p>
          <a:p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  <a:cs typeface="Arial"/>
              </a:rPr>
              <a:t>Presentation : The role and importance of quality  service , hospitality and guest service within the hotel industry</a:t>
            </a:r>
          </a:p>
          <a:p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  <a:cs typeface="Arial"/>
              </a:rPr>
              <a:t>Module tutor : DANIEL PAYNE </a:t>
            </a:r>
          </a:p>
          <a:p>
            <a:r>
              <a:rPr lang="en-GB" dirty="0" err="1">
                <a:solidFill>
                  <a:schemeClr val="accent1">
                    <a:lumMod val="60000"/>
                    <a:lumOff val="40000"/>
                  </a:schemeClr>
                </a:solidFill>
                <a:cs typeface="Arial"/>
              </a:rPr>
              <a:t>Submision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  <a:cs typeface="Arial"/>
              </a:rPr>
              <a:t> date : </a:t>
            </a:r>
            <a:r>
              <a:rPr lang="en-GB" dirty="0" err="1">
                <a:solidFill>
                  <a:schemeClr val="accent1">
                    <a:lumMod val="60000"/>
                    <a:lumOff val="40000"/>
                  </a:schemeClr>
                </a:solidFill>
                <a:cs typeface="Arial"/>
              </a:rPr>
              <a:t>sunday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  <a:cs typeface="Arial"/>
              </a:rPr>
              <a:t> 22 </a:t>
            </a:r>
            <a:r>
              <a:rPr lang="en-GB" dirty="0" err="1">
                <a:solidFill>
                  <a:schemeClr val="accent1">
                    <a:lumMod val="60000"/>
                    <a:lumOff val="40000"/>
                  </a:schemeClr>
                </a:solidFill>
                <a:cs typeface="Arial"/>
              </a:rPr>
              <a:t>octomber</a:t>
            </a:r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  <a:cs typeface="Arial"/>
              </a:rPr>
              <a:t> </a:t>
            </a:r>
          </a:p>
          <a:p>
            <a:r>
              <a:rPr lang="en-GB" dirty="0">
                <a:solidFill>
                  <a:schemeClr val="accent1">
                    <a:lumMod val="60000"/>
                    <a:lumOff val="40000"/>
                  </a:schemeClr>
                </a:solidFill>
                <a:cs typeface="Arial"/>
              </a:rPr>
              <a:t>  </a:t>
            </a:r>
            <a:endParaRPr lang="en-GB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  <a:cs typeface="Arial"/>
            </a:endParaRPr>
          </a:p>
          <a:p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3BBAF34-367D-4E18-A62E-4602BD908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432" y="-2718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9A4CF08-858A-49E4-B707-4E7585D11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6938E62-910D-4D69-AA09-567AAAC37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74E54C6-D084-4BC8-B3F9-8B9EC22A6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5" y="0"/>
            <a:ext cx="65268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F5F78E-B063-BCD0-712A-21CB51B1B5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4738" y="808056"/>
            <a:ext cx="4986954" cy="1077229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HOTEL INDIGO (CARDIFF)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07263B-3ECC-C687-B517-CF6684798E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4739" y="2052116"/>
            <a:ext cx="4901548" cy="3997828"/>
          </a:xfr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pPr marL="344170" indent="-344170"/>
            <a:r>
              <a:rPr lang="en-GB" sz="1800" dirty="0">
                <a:cs typeface="Arial"/>
              </a:rPr>
              <a:t> This is an international hotel were Is situated in </a:t>
            </a:r>
            <a:r>
              <a:rPr lang="en-GB" sz="1800" dirty="0" err="1">
                <a:cs typeface="Arial"/>
              </a:rPr>
              <a:t>cardiff</a:t>
            </a:r>
            <a:r>
              <a:rPr lang="en-GB" sz="1800" dirty="0">
                <a:cs typeface="Arial"/>
              </a:rPr>
              <a:t>  , they are a big hotel chains  overworld ,known for their  personalized heritage and </a:t>
            </a:r>
            <a:r>
              <a:rPr lang="en-GB" sz="1800" dirty="0" err="1">
                <a:cs typeface="Arial"/>
              </a:rPr>
              <a:t>desingss</a:t>
            </a:r>
            <a:r>
              <a:rPr lang="en-GB" sz="1800" dirty="0">
                <a:cs typeface="Arial"/>
              </a:rPr>
              <a:t>   ,they are providing :a </a:t>
            </a:r>
            <a:r>
              <a:rPr lang="en-GB" sz="1800" dirty="0" err="1">
                <a:cs typeface="Arial"/>
              </a:rPr>
              <a:t>fittness</a:t>
            </a:r>
            <a:r>
              <a:rPr lang="en-GB" sz="1800" dirty="0">
                <a:cs typeface="Arial"/>
              </a:rPr>
              <a:t>   suite ,steakhouse bar +grill perfect for relax ,restaurants have </a:t>
            </a:r>
            <a:r>
              <a:rPr lang="en-GB" sz="1800" dirty="0" err="1">
                <a:cs typeface="Arial"/>
              </a:rPr>
              <a:t>brithys</a:t>
            </a:r>
            <a:r>
              <a:rPr lang="en-GB" sz="1800" dirty="0">
                <a:cs typeface="Arial"/>
              </a:rPr>
              <a:t>  menu outside on the </a:t>
            </a:r>
            <a:r>
              <a:rPr lang="en-GB" sz="1800" dirty="0" err="1">
                <a:cs typeface="Arial"/>
              </a:rPr>
              <a:t>terace</a:t>
            </a:r>
            <a:r>
              <a:rPr lang="en-GB" sz="1800" dirty="0">
                <a:cs typeface="Arial"/>
              </a:rPr>
              <a:t>  .The ro0ms are provided with mini fridge , tv , </a:t>
            </a:r>
            <a:r>
              <a:rPr lang="en-GB" sz="1800" dirty="0" err="1">
                <a:cs typeface="Arial"/>
              </a:rPr>
              <a:t>wifii</a:t>
            </a:r>
            <a:r>
              <a:rPr lang="en-GB" sz="1800" dirty="0">
                <a:cs typeface="Arial"/>
              </a:rPr>
              <a:t>   ,</a:t>
            </a:r>
            <a:r>
              <a:rPr lang="en-GB" sz="1800" dirty="0" err="1">
                <a:cs typeface="Arial"/>
              </a:rPr>
              <a:t>airconditioner+bathrobes</a:t>
            </a:r>
            <a:r>
              <a:rPr lang="en-GB" sz="1800" dirty="0">
                <a:cs typeface="Arial"/>
              </a:rPr>
              <a:t> , free toiletries , 24 hours desk reception and are nit far away from the stadium and the </a:t>
            </a:r>
            <a:r>
              <a:rPr lang="en-GB" sz="1800" dirty="0" err="1">
                <a:cs typeface="Arial"/>
              </a:rPr>
              <a:t>cardiff</a:t>
            </a:r>
            <a:r>
              <a:rPr lang="en-GB" sz="1800" dirty="0">
                <a:cs typeface="Arial"/>
              </a:rPr>
              <a:t> </a:t>
            </a:r>
            <a:r>
              <a:rPr lang="en-GB" sz="1800" dirty="0" err="1">
                <a:cs typeface="Arial"/>
              </a:rPr>
              <a:t>airoport,and</a:t>
            </a:r>
            <a:r>
              <a:rPr lang="en-GB" sz="1800" dirty="0">
                <a:cs typeface="Arial"/>
              </a:rPr>
              <a:t> always </a:t>
            </a:r>
            <a:r>
              <a:rPr lang="en-GB" sz="1800" dirty="0" err="1">
                <a:cs typeface="Arial"/>
              </a:rPr>
              <a:t>prividing</a:t>
            </a:r>
            <a:r>
              <a:rPr lang="en-GB" sz="1800" dirty="0">
                <a:cs typeface="Arial"/>
              </a:rPr>
              <a:t> the best prices .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77713DB-A0B1-4507-9991-B6DCAE436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93970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Old brick houses">
            <a:extLst>
              <a:ext uri="{FF2B5EF4-FFF2-40B4-BE49-F238E27FC236}">
                <a16:creationId xmlns:a16="http://schemas.microsoft.com/office/drawing/2014/main" id="{5E9AB06E-2F0A-5B77-E10A-7A2BCD08077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730" r="37766" b="-3"/>
          <a:stretch/>
        </p:blipFill>
        <p:spPr>
          <a:xfrm>
            <a:off x="7534656" y="227"/>
            <a:ext cx="4657039" cy="685800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A9A96FF2-ACD7-48C4-BCE1-FC7F42108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2372" y="0"/>
            <a:ext cx="464962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32153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A97B08B2-0DA5-4B7F-A47D-5C15ECFB0B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Content Placeholder 1" descr="A pool in front of a building&#10;&#10;Description automatically generated">
            <a:extLst>
              <a:ext uri="{FF2B5EF4-FFF2-40B4-BE49-F238E27FC236}">
                <a16:creationId xmlns:a16="http://schemas.microsoft.com/office/drawing/2014/main" id="{7AC526B6-D7B4-E85E-7D38-693E4BA36E7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1859" r="9091" b="10952"/>
          <a:stretch/>
        </p:blipFill>
        <p:spPr>
          <a:xfrm>
            <a:off x="20" y="227"/>
            <a:ext cx="12191675" cy="6858000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19C770FC-6D2D-4B73-8219-CFEB0B146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2DD31FDA-BCB5-4B8D-8FB8-8CCF019C9F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590A298A-601D-412F-9A93-09DCA9DBE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7474A3CD-596C-4FAC-8913-C98848CD2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06A99299-7151-43AF-94CF-2ADA8412B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5" y="0"/>
            <a:ext cx="4431479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2E065D6-8068-3B0F-D17A-3532E68FF5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6281" y="2171700"/>
            <a:ext cx="2668401" cy="3878243"/>
          </a:xfrm>
        </p:spPr>
        <p:txBody>
          <a:bodyPr>
            <a:normAutofit/>
          </a:bodyPr>
          <a:lstStyle/>
          <a:p>
            <a:pPr marL="344170" indent="-344170">
              <a:lnSpc>
                <a:spcPct val="110000"/>
              </a:lnSpc>
            </a:pPr>
            <a:r>
              <a:rPr lang="en-US" sz="1400">
                <a:cs typeface="Arial"/>
              </a:rPr>
              <a:t>THE hotel indigo have the plesuree  to provide for his customers best service .</a:t>
            </a:r>
          </a:p>
          <a:p>
            <a:pPr marL="344170" indent="-344170">
              <a:lnSpc>
                <a:spcPct val="110000"/>
              </a:lnSpc>
            </a:pPr>
            <a:r>
              <a:rPr lang="en-US" sz="1400">
                <a:cs typeface="Arial"/>
              </a:rPr>
              <a:t>Hotel indigo is know for his steak-house grill outside on the terace and for his perfect place to relax .</a:t>
            </a:r>
          </a:p>
          <a:p>
            <a:pPr marL="344170" indent="-344170">
              <a:lnSpc>
                <a:spcPct val="110000"/>
              </a:lnSpc>
            </a:pPr>
            <a:r>
              <a:rPr lang="en-US" sz="1400">
                <a:cs typeface="Arial"/>
              </a:rPr>
              <a:t>At the moment on the chain hotels are situated 130 hotelss worldwide that wass known in (2021) 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09BB4655-F250-4A6F-9526-13AFF61186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3755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6ACC0D-4EC9-4EA4-D7D3-873E4CF910EA}"/>
              </a:ext>
            </a:extLst>
          </p:cNvPr>
          <p:cNvSpPr txBox="1"/>
          <p:nvPr/>
        </p:nvSpPr>
        <p:spPr>
          <a:xfrm>
            <a:off x="9442224" y="6658172"/>
            <a:ext cx="2749471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501381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3FAD17B9-9E6C-4DD1-9728-97B5E5FCCA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D7AC3F90-A588-42FF-B41D-062A8D91B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lue awning on a building&#10;&#10;Description automatically generated">
            <a:extLst>
              <a:ext uri="{FF2B5EF4-FFF2-40B4-BE49-F238E27FC236}">
                <a16:creationId xmlns:a16="http://schemas.microsoft.com/office/drawing/2014/main" id="{AB5C8522-81F5-8434-4960-E0C2C6B2E00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2305" r="-1" b="107"/>
          <a:stretch/>
        </p:blipFill>
        <p:spPr>
          <a:xfrm>
            <a:off x="153" y="10"/>
            <a:ext cx="12191695" cy="6857990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015AB904-4FB7-4A0D-B43E-03ACF05E1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" y="0"/>
            <a:ext cx="12189867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CD977D5-148F-9696-CE93-E8FF2B41C9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</p:spPr>
        <p:txBody>
          <a:bodyPr>
            <a:normAutofit/>
          </a:bodyPr>
          <a:lstStyle/>
          <a:p>
            <a:pPr algn="l"/>
            <a:r>
              <a:rPr lang="en-GB">
                <a:cs typeface="Arial"/>
              </a:rPr>
              <a:t>Main consumer for hotel indigo : </a:t>
            </a:r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1AADF25-43E9-4DE0-AD82-4F6052319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CBC2D515-EF3C-4E4E-8BC1-192B21E92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1FE9F0-5AA8-20CD-3B19-B3FC70BA01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579" y="2052116"/>
            <a:ext cx="7959560" cy="3997828"/>
          </a:xfrm>
        </p:spPr>
        <p:txBody>
          <a:bodyPr>
            <a:normAutofit fontScale="92500" lnSpcReduction="10000"/>
          </a:bodyPr>
          <a:lstStyle/>
          <a:p>
            <a:pPr marL="344170" indent="-344170"/>
            <a:r>
              <a:rPr lang="en-GB" dirty="0">
                <a:cs typeface="Arial"/>
              </a:rPr>
              <a:t>Hotel indigo is a small chain of owned </a:t>
            </a:r>
            <a:r>
              <a:rPr lang="en-GB" dirty="0" err="1">
                <a:cs typeface="Arial"/>
              </a:rPr>
              <a:t>individualy</a:t>
            </a:r>
            <a:r>
              <a:rPr lang="en-GB" dirty="0">
                <a:cs typeface="Arial"/>
              </a:rPr>
              <a:t>  hotels ,witch is part of IHG resorts and hotels .In </a:t>
            </a:r>
            <a:r>
              <a:rPr lang="en-GB" dirty="0" err="1">
                <a:cs typeface="Arial"/>
              </a:rPr>
              <a:t>december</a:t>
            </a:r>
            <a:r>
              <a:rPr lang="en-GB" dirty="0">
                <a:cs typeface="Arial"/>
              </a:rPr>
              <a:t> (2021)the numbers of chain hotels in total was 130 .</a:t>
            </a:r>
          </a:p>
          <a:p>
            <a:pPr marL="344170" indent="-344170"/>
            <a:r>
              <a:rPr lang="en-GB" dirty="0">
                <a:cs typeface="Arial"/>
              </a:rPr>
              <a:t>The 1 hotel was build in Atlanta ,Georgia in </a:t>
            </a:r>
            <a:r>
              <a:rPr lang="en-GB" dirty="0" err="1">
                <a:cs typeface="Arial"/>
              </a:rPr>
              <a:t>octomber</a:t>
            </a:r>
            <a:r>
              <a:rPr lang="en-GB" dirty="0">
                <a:cs typeface="Arial"/>
              </a:rPr>
              <a:t> 2004.</a:t>
            </a:r>
          </a:p>
          <a:p>
            <a:pPr marL="344170" indent="-344170"/>
            <a:r>
              <a:rPr lang="en-GB" dirty="0">
                <a:cs typeface="Arial"/>
              </a:rPr>
              <a:t>The brand non US </a:t>
            </a:r>
            <a:r>
              <a:rPr lang="en-GB" dirty="0" err="1">
                <a:cs typeface="Arial"/>
              </a:rPr>
              <a:t>debutated</a:t>
            </a:r>
            <a:r>
              <a:rPr lang="en-GB" dirty="0">
                <a:cs typeface="Arial"/>
              </a:rPr>
              <a:t> in </a:t>
            </a:r>
            <a:r>
              <a:rPr lang="en-GB" dirty="0" err="1">
                <a:cs typeface="Arial"/>
              </a:rPr>
              <a:t>ottawa</a:t>
            </a:r>
            <a:r>
              <a:rPr lang="en-GB" dirty="0">
                <a:cs typeface="Arial"/>
              </a:rPr>
              <a:t> and Canada .</a:t>
            </a:r>
          </a:p>
          <a:p>
            <a:pPr marL="344170" indent="-344170"/>
            <a:r>
              <a:rPr lang="en-GB" dirty="0">
                <a:cs typeface="Arial"/>
              </a:rPr>
              <a:t>In 2019 (</a:t>
            </a:r>
            <a:r>
              <a:rPr lang="en-GB" err="1">
                <a:cs typeface="Arial"/>
              </a:rPr>
              <a:t>july</a:t>
            </a:r>
            <a:r>
              <a:rPr lang="en-GB" dirty="0">
                <a:cs typeface="Arial"/>
              </a:rPr>
              <a:t>)at Michigan hotel indigo </a:t>
            </a:r>
            <a:r>
              <a:rPr lang="en-GB" err="1">
                <a:cs typeface="Arial"/>
              </a:rPr>
              <a:t>ocuret</a:t>
            </a:r>
            <a:r>
              <a:rPr lang="en-GB" dirty="0">
                <a:cs typeface="Arial"/>
              </a:rPr>
              <a:t> a murder in </a:t>
            </a:r>
            <a:r>
              <a:rPr lang="en-GB">
                <a:cs typeface="Arial"/>
              </a:rPr>
              <a:t>room 318.</a:t>
            </a:r>
            <a:endParaRPr lang="en-GB" dirty="0">
              <a:cs typeface="Arial"/>
            </a:endParaRPr>
          </a:p>
          <a:p>
            <a:pPr marL="344170" indent="-344170"/>
            <a:r>
              <a:rPr lang="en-GB" dirty="0">
                <a:cs typeface="Arial"/>
              </a:rPr>
              <a:t>Indigos hotel main goal is to provide for his customers an open space to reflect ,relax and to make it more traditional .</a:t>
            </a:r>
          </a:p>
          <a:p>
            <a:pPr marL="344170" indent="-344170"/>
            <a:r>
              <a:rPr lang="en-GB" dirty="0">
                <a:cs typeface="Arial"/>
              </a:rPr>
              <a:t>They will reveal new facilities on respecting the historical legacy 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B606624-A2BF-8722-F9C4-30CBBD60C51D}"/>
              </a:ext>
            </a:extLst>
          </p:cNvPr>
          <p:cNvSpPr txBox="1"/>
          <p:nvPr/>
        </p:nvSpPr>
        <p:spPr>
          <a:xfrm>
            <a:off x="9759772" y="6657945"/>
            <a:ext cx="2432076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953518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56009D28-60AB-4286-84F8-A812569BC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3D219F90-DB69-4512-B316-9EFEF58A20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48870E80-2F2E-4A9F-95CE-2562977A5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52ED9517-E340-43FD-89D0-E63A8ACDAC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289F6541-8315-4C61-9893-EBBFD4462C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7D00E0EF-4C8D-4D43-975B-5F6A7B762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84E6C6-D9B7-84C3-3701-DA4EEBBBD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803" y="808056"/>
            <a:ext cx="4416129" cy="1077229"/>
          </a:xfrm>
        </p:spPr>
        <p:txBody>
          <a:bodyPr>
            <a:normAutofit/>
          </a:bodyPr>
          <a:lstStyle/>
          <a:p>
            <a:pPr algn="l"/>
            <a:r>
              <a:rPr lang="en-GB" sz="2100">
                <a:cs typeface="Arial"/>
              </a:rPr>
              <a:t>Main consumers </a:t>
            </a:r>
            <a:r>
              <a:rPr lang="en-GB" sz="2100" err="1">
                <a:cs typeface="Arial"/>
              </a:rPr>
              <a:t>apeeal</a:t>
            </a:r>
            <a:r>
              <a:rPr lang="en-GB" sz="2100">
                <a:cs typeface="Arial"/>
              </a:rPr>
              <a:t> to this group :</a:t>
            </a:r>
            <a:br>
              <a:rPr lang="en-GB" sz="2100">
                <a:cs typeface="Arial"/>
              </a:rPr>
            </a:br>
            <a:endParaRPr lang="en-GB" sz="2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E094B-D237-D8D2-E182-EF176B9E87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9803" y="2052116"/>
            <a:ext cx="4468300" cy="3997828"/>
          </a:xfrm>
        </p:spPr>
        <p:txBody>
          <a:bodyPr>
            <a:normAutofit/>
          </a:bodyPr>
          <a:lstStyle/>
          <a:p>
            <a:pPr marL="344170" indent="-344170">
              <a:lnSpc>
                <a:spcPct val="110000"/>
              </a:lnSpc>
            </a:pPr>
            <a:r>
              <a:rPr lang="en-GB" sz="1100">
                <a:cs typeface="Arial"/>
              </a:rPr>
              <a:t>They apealing to Hotel indigo because they have all the amenaties and places next to it to see , visit , and not far away from the hotel .</a:t>
            </a:r>
            <a:endParaRPr lang="en-US" sz="1100"/>
          </a:p>
          <a:p>
            <a:pPr marL="344170" indent="-344170">
              <a:lnSpc>
                <a:spcPct val="110000"/>
              </a:lnSpc>
            </a:pPr>
            <a:r>
              <a:rPr lang="en-GB" sz="1100">
                <a:cs typeface="Arial"/>
              </a:rPr>
              <a:t>Because they are secure and asre situate not far away from the aeroport , good for the travellers .</a:t>
            </a:r>
          </a:p>
          <a:p>
            <a:pPr marL="344170" indent="-344170">
              <a:lnSpc>
                <a:spcPct val="110000"/>
              </a:lnSpc>
            </a:pPr>
            <a:r>
              <a:rPr lang="en-GB" sz="1100">
                <a:cs typeface="Arial"/>
              </a:rPr>
              <a:t>The company (indigo ) is giving a international site too book your hotel ,and they are offering 25 % discound available until 24 december 2023 .</a:t>
            </a:r>
          </a:p>
          <a:p>
            <a:pPr marL="344170" indent="-344170">
              <a:lnSpc>
                <a:spcPct val="110000"/>
              </a:lnSpc>
            </a:pPr>
            <a:r>
              <a:rPr lang="en-GB" sz="1100">
                <a:cs typeface="Arial"/>
              </a:rPr>
              <a:t>They have  theyr own company of ayrlines too .</a:t>
            </a:r>
          </a:p>
          <a:p>
            <a:pPr marL="344170" indent="-344170">
              <a:lnSpc>
                <a:spcPct val="110000"/>
              </a:lnSpc>
            </a:pPr>
            <a:r>
              <a:rPr lang="en-GB" sz="1100">
                <a:cs typeface="Arial"/>
              </a:rPr>
              <a:t>Is situated inside Dominions Arcade .( a very old arcade with her own legacy ).</a:t>
            </a:r>
          </a:p>
          <a:p>
            <a:pPr marL="344170" indent="-344170">
              <a:lnSpc>
                <a:spcPct val="110000"/>
              </a:lnSpc>
            </a:pPr>
            <a:r>
              <a:rPr lang="en-GB" sz="1100">
                <a:cs typeface="Arial"/>
              </a:rPr>
              <a:t>Is situated I  the capital of Wales .</a:t>
            </a:r>
          </a:p>
          <a:p>
            <a:pPr marL="344170" indent="-344170">
              <a:lnSpc>
                <a:spcPct val="110000"/>
              </a:lnSpc>
            </a:pPr>
            <a:r>
              <a:rPr lang="en-GB" sz="1100">
                <a:cs typeface="Arial"/>
              </a:rPr>
              <a:t>IS the perfect location for exploring the city ,and is a few minutes walk of the city center .</a:t>
            </a:r>
          </a:p>
          <a:p>
            <a:pPr marL="344170" indent="-344170">
              <a:lnSpc>
                <a:spcPct val="110000"/>
              </a:lnSpc>
            </a:pPr>
            <a:endParaRPr lang="en-GB" sz="1100">
              <a:cs typeface="Arial"/>
            </a:endParaRPr>
          </a:p>
        </p:txBody>
      </p:sp>
      <p:pic>
        <p:nvPicPr>
          <p:cNvPr id="4" name="Picture 3" descr="A group of people walking outside a building&#10;&#10;Description automatically generated">
            <a:extLst>
              <a:ext uri="{FF2B5EF4-FFF2-40B4-BE49-F238E27FC236}">
                <a16:creationId xmlns:a16="http://schemas.microsoft.com/office/drawing/2014/main" id="{3955AA82-3B98-C3E8-AF52-876469B9FD2A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t="12597" r="2" b="2"/>
          <a:stretch/>
        </p:blipFill>
        <p:spPr>
          <a:xfrm>
            <a:off x="7077252" y="632702"/>
            <a:ext cx="3669133" cy="2140627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1DA6055-6FD4-F041-BF49-8D1CEC87632F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r="25266" b="-4"/>
          <a:stretch/>
        </p:blipFill>
        <p:spPr>
          <a:xfrm>
            <a:off x="7077252" y="2934196"/>
            <a:ext cx="3669133" cy="3277277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8016CBC2-5A8E-41E4-B729-A11771E2B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187789-E76D-E7DB-C645-B1D5730E817F}"/>
              </a:ext>
            </a:extLst>
          </p:cNvPr>
          <p:cNvSpPr txBox="1"/>
          <p:nvPr/>
        </p:nvSpPr>
        <p:spPr>
          <a:xfrm>
            <a:off x="8165230" y="2573274"/>
            <a:ext cx="2581155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0F8831C-348F-E2B9-E0E4-F56FE01F3C71}"/>
              </a:ext>
            </a:extLst>
          </p:cNvPr>
          <p:cNvSpPr txBox="1"/>
          <p:nvPr/>
        </p:nvSpPr>
        <p:spPr>
          <a:xfrm>
            <a:off x="8165230" y="6011418"/>
            <a:ext cx="2581155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70652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3FAD17B9-9E6C-4DD1-9728-97B5E5FCCA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D7AC3F90-A588-42FF-B41D-062A8D91B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sign on a building&#10;&#10;Description automatically generated">
            <a:extLst>
              <a:ext uri="{FF2B5EF4-FFF2-40B4-BE49-F238E27FC236}">
                <a16:creationId xmlns:a16="http://schemas.microsoft.com/office/drawing/2014/main" id="{DFB88B54-B74E-737E-8CB5-B63192A1275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1" b="15728"/>
          <a:stretch/>
        </p:blipFill>
        <p:spPr>
          <a:xfrm>
            <a:off x="153" y="10"/>
            <a:ext cx="12191695" cy="6857990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015AB904-4FB7-4A0D-B43E-03ACF05E1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" y="0"/>
            <a:ext cx="12189867" cy="6858000"/>
          </a:xfrm>
          <a:prstGeom prst="rect">
            <a:avLst/>
          </a:prstGeom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E1AADF25-43E9-4DE0-AD82-4F6052319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CBC2D515-EF3C-4E4E-8BC1-192B21E92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0A8F5-5457-2BBB-6842-B2D40E977B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579" y="2052116"/>
            <a:ext cx="7959560" cy="3997828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000">
                <a:cs typeface="Arial"/>
              </a:rPr>
              <a:t>Nature , scope and role of guest service </a:t>
            </a:r>
            <a:endParaRPr lang="en-US" sz="1000"/>
          </a:p>
          <a:p>
            <a:pPr marL="344170" indent="-344170">
              <a:lnSpc>
                <a:spcPct val="110000"/>
              </a:lnSpc>
            </a:pPr>
            <a:endParaRPr lang="en-GB" sz="1000">
              <a:cs typeface="Arial"/>
            </a:endParaRPr>
          </a:p>
          <a:p>
            <a:pPr marL="344170" indent="-344170">
              <a:lnSpc>
                <a:spcPct val="110000"/>
              </a:lnSpc>
            </a:pPr>
            <a:r>
              <a:rPr lang="en-GB" sz="1000">
                <a:cs typeface="Arial"/>
              </a:rPr>
              <a:t>The hospitality industry refer to variety of services and </a:t>
            </a:r>
            <a:r>
              <a:rPr lang="en-GB" sz="1000" err="1">
                <a:cs typeface="Arial"/>
              </a:rPr>
              <a:t>bussines</a:t>
            </a:r>
            <a:r>
              <a:rPr lang="en-GB" sz="1000">
                <a:cs typeface="Arial"/>
              </a:rPr>
              <a:t> that are linked to customers experience and </a:t>
            </a:r>
            <a:r>
              <a:rPr lang="en-GB" sz="1000" err="1">
                <a:cs typeface="Arial"/>
              </a:rPr>
              <a:t>sadisfaction</a:t>
            </a:r>
            <a:r>
              <a:rPr lang="en-GB" sz="1000">
                <a:cs typeface="Arial"/>
              </a:rPr>
              <a:t>.</a:t>
            </a:r>
          </a:p>
          <a:p>
            <a:pPr marL="344170" indent="-344170">
              <a:lnSpc>
                <a:spcPct val="110000"/>
              </a:lnSpc>
            </a:pPr>
            <a:r>
              <a:rPr lang="en-GB" sz="1000">
                <a:cs typeface="Arial"/>
              </a:rPr>
              <a:t>The guest service  is in the hospitality industry , because the </a:t>
            </a:r>
            <a:r>
              <a:rPr lang="en-GB" sz="1000" err="1">
                <a:cs typeface="Arial"/>
              </a:rPr>
              <a:t>amenaties</a:t>
            </a:r>
            <a:r>
              <a:rPr lang="en-GB" sz="1000">
                <a:cs typeface="Arial"/>
              </a:rPr>
              <a:t> and the facilities should improve the hotels value , always customer –friendly and the facilities should be modern mixt with </a:t>
            </a:r>
            <a:r>
              <a:rPr lang="en-GB" sz="1000" err="1">
                <a:cs typeface="Arial"/>
              </a:rPr>
              <a:t>clasic</a:t>
            </a:r>
            <a:r>
              <a:rPr lang="en-GB" sz="1000">
                <a:cs typeface="Arial"/>
              </a:rPr>
              <a:t> .</a:t>
            </a:r>
          </a:p>
          <a:p>
            <a:pPr marL="344170" indent="-344170">
              <a:lnSpc>
                <a:spcPct val="110000"/>
              </a:lnSpc>
            </a:pPr>
            <a:r>
              <a:rPr lang="en-GB" sz="1000">
                <a:cs typeface="Arial"/>
              </a:rPr>
              <a:t>The hotel include restaurant , steak-house bar grill on the </a:t>
            </a:r>
            <a:r>
              <a:rPr lang="en-GB" sz="1000" err="1">
                <a:cs typeface="Arial"/>
              </a:rPr>
              <a:t>terace</a:t>
            </a:r>
            <a:r>
              <a:rPr lang="en-GB" sz="1000">
                <a:cs typeface="Arial"/>
              </a:rPr>
              <a:t> , customers </a:t>
            </a:r>
            <a:r>
              <a:rPr lang="en-GB" sz="1000" err="1">
                <a:cs typeface="Arial"/>
              </a:rPr>
              <a:t>recives</a:t>
            </a:r>
            <a:r>
              <a:rPr lang="en-GB" sz="1000">
                <a:cs typeface="Arial"/>
              </a:rPr>
              <a:t> free bathrobes ,outside hotel you find </a:t>
            </a:r>
            <a:r>
              <a:rPr lang="en-GB" sz="1000" err="1">
                <a:cs typeface="Arial"/>
              </a:rPr>
              <a:t>amusament</a:t>
            </a:r>
            <a:r>
              <a:rPr lang="en-GB" sz="1000">
                <a:cs typeface="Arial"/>
              </a:rPr>
              <a:t> parks , comedies , </a:t>
            </a:r>
            <a:r>
              <a:rPr lang="en-GB" sz="1000" err="1">
                <a:cs typeface="Arial"/>
              </a:rPr>
              <a:t>entarteiment</a:t>
            </a:r>
            <a:r>
              <a:rPr lang="en-GB" sz="1000">
                <a:cs typeface="Arial"/>
              </a:rPr>
              <a:t> and other touristic-places .</a:t>
            </a:r>
          </a:p>
          <a:p>
            <a:pPr marL="344170" indent="-344170">
              <a:lnSpc>
                <a:spcPct val="110000"/>
              </a:lnSpc>
            </a:pPr>
            <a:r>
              <a:rPr lang="en-GB" sz="1000">
                <a:cs typeface="Arial"/>
              </a:rPr>
              <a:t>Customers  can request special request when they book a </a:t>
            </a:r>
            <a:r>
              <a:rPr lang="en-GB" sz="1000" err="1">
                <a:cs typeface="Arial"/>
              </a:rPr>
              <a:t>flith</a:t>
            </a:r>
            <a:r>
              <a:rPr lang="en-GB" sz="1000">
                <a:cs typeface="Arial"/>
              </a:rPr>
              <a:t> or a room .</a:t>
            </a:r>
          </a:p>
          <a:p>
            <a:pPr marL="344170" indent="-344170">
              <a:lnSpc>
                <a:spcPct val="110000"/>
              </a:lnSpc>
            </a:pPr>
            <a:r>
              <a:rPr lang="en-GB" sz="1000">
                <a:cs typeface="Arial"/>
              </a:rPr>
              <a:t>They are gaining </a:t>
            </a:r>
            <a:r>
              <a:rPr lang="en-GB" sz="1000" err="1">
                <a:cs typeface="Arial"/>
              </a:rPr>
              <a:t>loyality</a:t>
            </a:r>
            <a:r>
              <a:rPr lang="en-GB" sz="1000">
                <a:cs typeface="Arial"/>
              </a:rPr>
              <a:t> customers by offering ONE REWARD NUMBER (rewards that can be used as a service, discount , or a deposit </a:t>
            </a:r>
            <a:r>
              <a:rPr lang="en-GB" sz="1000" err="1">
                <a:cs typeface="Arial"/>
              </a:rPr>
              <a:t>chek</a:t>
            </a:r>
            <a:r>
              <a:rPr lang="en-GB" sz="1000">
                <a:cs typeface="Arial"/>
              </a:rPr>
              <a:t> in ).</a:t>
            </a:r>
          </a:p>
          <a:p>
            <a:pPr marL="344170" indent="-344170">
              <a:lnSpc>
                <a:spcPct val="110000"/>
              </a:lnSpc>
            </a:pPr>
            <a:r>
              <a:rPr lang="en-GB" sz="1000">
                <a:cs typeface="Arial"/>
              </a:rPr>
              <a:t>INSIDE indigo </a:t>
            </a:r>
            <a:r>
              <a:rPr lang="en-GB" sz="1000" err="1">
                <a:cs typeface="Arial"/>
              </a:rPr>
              <a:t>hotell</a:t>
            </a:r>
            <a:r>
              <a:rPr lang="en-GB" sz="1000">
                <a:cs typeface="Arial"/>
              </a:rPr>
              <a:t> staff members are pleased and </a:t>
            </a:r>
            <a:r>
              <a:rPr lang="en-GB" sz="1000" err="1">
                <a:cs typeface="Arial"/>
              </a:rPr>
              <a:t>talentet</a:t>
            </a:r>
            <a:r>
              <a:rPr lang="en-GB" sz="1000">
                <a:cs typeface="Arial"/>
              </a:rPr>
              <a:t> to deliver true hospitality service .</a:t>
            </a:r>
          </a:p>
          <a:p>
            <a:pPr marL="344170" indent="-344170">
              <a:lnSpc>
                <a:spcPct val="110000"/>
              </a:lnSpc>
            </a:pPr>
            <a:r>
              <a:rPr lang="en-GB" sz="1000">
                <a:cs typeface="Arial"/>
              </a:rPr>
              <a:t>They are </a:t>
            </a:r>
            <a:r>
              <a:rPr lang="en-GB" sz="1000" err="1">
                <a:cs typeface="Arial"/>
              </a:rPr>
              <a:t>reconised</a:t>
            </a:r>
            <a:r>
              <a:rPr lang="en-GB" sz="1000">
                <a:cs typeface="Arial"/>
              </a:rPr>
              <a:t> for </a:t>
            </a:r>
            <a:r>
              <a:rPr lang="en-GB" sz="1000" err="1">
                <a:cs typeface="Arial"/>
              </a:rPr>
              <a:t>theyr</a:t>
            </a:r>
            <a:r>
              <a:rPr lang="en-GB" sz="1000">
                <a:cs typeface="Arial"/>
              </a:rPr>
              <a:t> culture that is </a:t>
            </a:r>
            <a:r>
              <a:rPr lang="en-GB" sz="1000" err="1">
                <a:cs typeface="Arial"/>
              </a:rPr>
              <a:t>asociated</a:t>
            </a:r>
            <a:r>
              <a:rPr lang="en-GB" sz="1000">
                <a:cs typeface="Arial"/>
              </a:rPr>
              <a:t> with </a:t>
            </a:r>
            <a:r>
              <a:rPr lang="en-GB" sz="1000" err="1">
                <a:cs typeface="Arial"/>
              </a:rPr>
              <a:t>theyr</a:t>
            </a:r>
            <a:r>
              <a:rPr lang="en-GB" sz="1000">
                <a:cs typeface="Arial"/>
              </a:rPr>
              <a:t> legacy of earning trust  from </a:t>
            </a:r>
            <a:r>
              <a:rPr lang="en-GB" sz="1000" err="1">
                <a:cs typeface="Arial"/>
              </a:rPr>
              <a:t>cudtomers</a:t>
            </a:r>
            <a:r>
              <a:rPr lang="en-GB" sz="1000">
                <a:cs typeface="Arial"/>
              </a:rPr>
              <a:t> , gaining recognition that is the best </a:t>
            </a:r>
            <a:r>
              <a:rPr lang="en-GB" sz="1000" err="1">
                <a:cs typeface="Arial"/>
              </a:rPr>
              <a:t>fealing</a:t>
            </a:r>
            <a:r>
              <a:rPr lang="en-GB" sz="1000">
                <a:cs typeface="Arial"/>
              </a:rPr>
              <a:t> .The customers have always been the most important thing .</a:t>
            </a:r>
          </a:p>
          <a:p>
            <a:pPr marL="344170" indent="-344170">
              <a:lnSpc>
                <a:spcPct val="110000"/>
              </a:lnSpc>
            </a:pPr>
            <a:endParaRPr lang="en-GB" sz="1000">
              <a:cs typeface="Arial"/>
            </a:endParaRPr>
          </a:p>
          <a:p>
            <a:pPr marL="344170" indent="-344170">
              <a:lnSpc>
                <a:spcPct val="110000"/>
              </a:lnSpc>
            </a:pPr>
            <a:endParaRPr lang="en-GB" sz="1000">
              <a:cs typeface="Arial"/>
            </a:endParaRPr>
          </a:p>
          <a:p>
            <a:pPr marL="344170" indent="-344170">
              <a:lnSpc>
                <a:spcPct val="110000"/>
              </a:lnSpc>
            </a:pPr>
            <a:endParaRPr lang="en-GB" sz="1000">
              <a:cs typeface="Arial"/>
            </a:endParaRPr>
          </a:p>
          <a:p>
            <a:pPr marL="344170" indent="-344170">
              <a:lnSpc>
                <a:spcPct val="110000"/>
              </a:lnSpc>
            </a:pPr>
            <a:endParaRPr lang="en-GB" sz="1000">
              <a:cs typeface="Arial"/>
            </a:endParaRPr>
          </a:p>
          <a:p>
            <a:pPr marL="344170" indent="-344170">
              <a:lnSpc>
                <a:spcPct val="110000"/>
              </a:lnSpc>
            </a:pPr>
            <a:endParaRPr lang="en-GB" sz="1000">
              <a:cs typeface="Arial"/>
            </a:endParaRPr>
          </a:p>
          <a:p>
            <a:pPr marL="344170" indent="-344170">
              <a:lnSpc>
                <a:spcPct val="110000"/>
              </a:lnSpc>
            </a:pPr>
            <a:endParaRPr lang="en-GB" sz="1000">
              <a:cs typeface="Arial"/>
            </a:endParaRPr>
          </a:p>
          <a:p>
            <a:pPr marL="344170" indent="-344170">
              <a:lnSpc>
                <a:spcPct val="110000"/>
              </a:lnSpc>
            </a:pPr>
            <a:endParaRPr lang="en-GB" sz="1000"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B2C741-1CA0-1F34-D697-61BC77F4D8C5}"/>
              </a:ext>
            </a:extLst>
          </p:cNvPr>
          <p:cNvSpPr txBox="1"/>
          <p:nvPr/>
        </p:nvSpPr>
        <p:spPr>
          <a:xfrm>
            <a:off x="9610693" y="6657945"/>
            <a:ext cx="2581155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441719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3BBAF34-367D-4E18-A62E-4602BD908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hoto of People Eating Breakfast · Free Stock Photo">
            <a:extLst>
              <a:ext uri="{FF2B5EF4-FFF2-40B4-BE49-F238E27FC236}">
                <a16:creationId xmlns:a16="http://schemas.microsoft.com/office/drawing/2014/main" id="{9650BF8D-18B2-7DCC-D72A-61A64A06D43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965" r="9091" b="7424"/>
          <a:stretch/>
        </p:blipFill>
        <p:spPr>
          <a:xfrm>
            <a:off x="20" y="227"/>
            <a:ext cx="12191675" cy="6858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445918B-6272-4727-A3FA-F23651AECA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9A96FF2-ACD7-48C4-BCE1-FC7F42108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99A4CF08-858A-49E4-B707-4E7585D11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6938E62-910D-4D69-AA09-567AAAC37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74E54C6-D084-4BC8-B3F9-8B9EC22A6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5" y="0"/>
            <a:ext cx="589207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BF5204-35EE-42BB-314C-BA7B272F4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4738" y="808056"/>
            <a:ext cx="4119672" cy="1077229"/>
          </a:xfrm>
        </p:spPr>
        <p:txBody>
          <a:bodyPr>
            <a:normAutofit/>
          </a:bodyPr>
          <a:lstStyle/>
          <a:p>
            <a:pPr algn="l"/>
            <a:r>
              <a:rPr lang="en-GB" sz="2600">
                <a:cs typeface="Arial"/>
              </a:rPr>
              <a:t>Hotels guest expectation :</a:t>
            </a:r>
            <a:br>
              <a:rPr lang="en-GB" sz="2600">
                <a:cs typeface="Arial"/>
              </a:rPr>
            </a:br>
            <a:endParaRPr lang="en-GB" sz="2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D99261-710E-C712-8BE2-977CE96992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4739" y="2052116"/>
            <a:ext cx="4119672" cy="3997828"/>
          </a:xfrm>
        </p:spPr>
        <p:txBody>
          <a:bodyPr>
            <a:normAutofit fontScale="92500"/>
          </a:bodyPr>
          <a:lstStyle/>
          <a:p>
            <a:pPr marL="344170" indent="-344170"/>
            <a:r>
              <a:rPr lang="en-GB" sz="1800">
                <a:cs typeface="Arial"/>
              </a:rPr>
              <a:t>The </a:t>
            </a:r>
            <a:r>
              <a:rPr lang="en-GB" sz="1800" err="1">
                <a:cs typeface="Arial"/>
              </a:rPr>
              <a:t>amenaties</a:t>
            </a:r>
            <a:r>
              <a:rPr lang="en-GB" sz="1800">
                <a:cs typeface="Arial"/>
              </a:rPr>
              <a:t> , the décor , and the cleanliness.</a:t>
            </a:r>
          </a:p>
          <a:p>
            <a:pPr marL="344170" indent="-344170"/>
            <a:r>
              <a:rPr lang="en-GB" sz="1800">
                <a:cs typeface="Arial"/>
              </a:rPr>
              <a:t>Best team , good guest service , food , good </a:t>
            </a:r>
            <a:r>
              <a:rPr lang="en-GB" sz="1800" err="1">
                <a:cs typeface="Arial"/>
              </a:rPr>
              <a:t>ofers</a:t>
            </a:r>
            <a:r>
              <a:rPr lang="en-GB" sz="1800">
                <a:cs typeface="Arial"/>
              </a:rPr>
              <a:t> .</a:t>
            </a:r>
          </a:p>
          <a:p>
            <a:pPr marL="344170" indent="-344170"/>
            <a:r>
              <a:rPr lang="en-GB" sz="1800" dirty="0">
                <a:cs typeface="Arial"/>
              </a:rPr>
              <a:t>24 hours room service ,high quality food .</a:t>
            </a:r>
          </a:p>
          <a:p>
            <a:pPr marL="344170" indent="-344170"/>
            <a:endParaRPr lang="en-GB" sz="1800">
              <a:cs typeface="Arial"/>
            </a:endParaRPr>
          </a:p>
          <a:p>
            <a:pPr marL="344170" indent="-344170"/>
            <a:r>
              <a:rPr lang="en-GB" dirty="0" err="1">
                <a:cs typeface="Arial"/>
              </a:rPr>
              <a:t>Sequrity</a:t>
            </a:r>
            <a:r>
              <a:rPr lang="en-GB" dirty="0">
                <a:cs typeface="Arial"/>
              </a:rPr>
              <a:t> , feal safe , car park , kids </a:t>
            </a:r>
            <a:r>
              <a:rPr lang="en-GB" dirty="0" err="1">
                <a:cs typeface="Arial"/>
              </a:rPr>
              <a:t>amenaties</a:t>
            </a:r>
            <a:r>
              <a:rPr lang="en-GB" dirty="0">
                <a:cs typeface="Arial"/>
              </a:rPr>
              <a:t> , pet </a:t>
            </a:r>
            <a:r>
              <a:rPr lang="en-GB" dirty="0" err="1">
                <a:cs typeface="Arial"/>
              </a:rPr>
              <a:t>amenaties</a:t>
            </a:r>
            <a:r>
              <a:rPr lang="en-GB" dirty="0">
                <a:cs typeface="Arial"/>
              </a:rPr>
              <a:t> .</a:t>
            </a:r>
          </a:p>
          <a:p>
            <a:pPr marL="344170" indent="-344170"/>
            <a:endParaRPr lang="en-GB" dirty="0">
              <a:cs typeface="Arial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77713DB-A0B1-4507-9991-B6DCAE436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99610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084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92806DFD-E192-42CC-B190-3C4C95B8FF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33" y="-1"/>
            <a:ext cx="12189867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0214283E-D7B4-49E9-932E-D7F2A284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BB17FFD2-DBC7-4ABB-B2A0-7E18EC1B80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25DA2D5B-EC4E-4C78-8139-F36D2F2D1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5262" y="-2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3" name="Oval 42">
            <a:extLst>
              <a:ext uri="{FF2B5EF4-FFF2-40B4-BE49-F238E27FC236}">
                <a16:creationId xmlns:a16="http://schemas.microsoft.com/office/drawing/2014/main" id="{D4AAACE2-9C9E-468F-8297-EF7B5E55F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47567" y="421698"/>
            <a:ext cx="967148" cy="967148"/>
          </a:xfrm>
          <a:prstGeom prst="ellipse">
            <a:avLst/>
          </a:prstGeom>
          <a:gradFill>
            <a:gsLst>
              <a:gs pos="0">
                <a:schemeClr val="bg2">
                  <a:alpha val="0"/>
                </a:schemeClr>
              </a:gs>
              <a:gs pos="100000">
                <a:schemeClr val="accent1">
                  <a:alpha val="21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886084-C0D1-A3DD-3A59-18A4846CB7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0608" y="-43234"/>
            <a:ext cx="10700089" cy="1889511"/>
          </a:xfrm>
        </p:spPr>
        <p:txBody>
          <a:bodyPr anchor="ctr">
            <a:normAutofit/>
          </a:bodyPr>
          <a:lstStyle/>
          <a:p>
            <a:r>
              <a:rPr lang="en-GB" sz="3600">
                <a:cs typeface="Arial"/>
              </a:rPr>
              <a:t>Reference list </a:t>
            </a:r>
            <a:br>
              <a:rPr lang="en-GB" sz="3600">
                <a:cs typeface="Arial"/>
              </a:rPr>
            </a:br>
            <a:endParaRPr lang="en-GB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9FBCA-3FF9-7418-EF2D-64B6DB22AC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1631" y="1201723"/>
            <a:ext cx="11317925" cy="5656582"/>
          </a:xfrm>
        </p:spPr>
        <p:txBody>
          <a:bodyPr anchor="ctr">
            <a:normAutofit/>
          </a:bodyPr>
          <a:lstStyle/>
          <a:p>
            <a:pPr marL="795020" lvl="1" indent="-337820">
              <a:lnSpc>
                <a:spcPct val="110000"/>
              </a:lnSpc>
            </a:pPr>
            <a:r>
              <a:rPr lang="en-GB" sz="1000" dirty="0">
                <a:latin typeface="Tinos"/>
                <a:cs typeface="Arial"/>
                <a:hlinkClick r:id="rId3"/>
              </a:rPr>
              <a:t>https://en.wikipedia.org/wiki/Hotel_Indigo</a:t>
            </a:r>
            <a:r>
              <a:rPr lang="en-GB" sz="1000" dirty="0">
                <a:latin typeface="Tinos"/>
                <a:cs typeface="Arial"/>
              </a:rPr>
              <a:t> intercontinental hotels group .</a:t>
            </a:r>
            <a:r>
              <a:rPr lang="en-GB" sz="1000" dirty="0" err="1">
                <a:latin typeface="Tinos"/>
                <a:cs typeface="Arial"/>
              </a:rPr>
              <a:t>Retrivet</a:t>
            </a:r>
            <a:r>
              <a:rPr lang="en-GB" sz="1000" dirty="0">
                <a:latin typeface="Tinos"/>
                <a:cs typeface="Arial"/>
              </a:rPr>
              <a:t> 22 </a:t>
            </a:r>
            <a:r>
              <a:rPr lang="en-GB" sz="1000" dirty="0" err="1">
                <a:latin typeface="Tinos"/>
                <a:cs typeface="Arial"/>
              </a:rPr>
              <a:t>april</a:t>
            </a:r>
            <a:r>
              <a:rPr lang="en-GB" sz="1000" dirty="0">
                <a:latin typeface="Tinos"/>
                <a:cs typeface="Arial"/>
              </a:rPr>
              <a:t> 2022.</a:t>
            </a:r>
          </a:p>
          <a:p>
            <a:pPr marL="795020" lvl="1" indent="-337820">
              <a:lnSpc>
                <a:spcPct val="110000"/>
              </a:lnSpc>
            </a:pPr>
            <a:r>
              <a:rPr lang="en-GB" sz="1000" dirty="0">
                <a:latin typeface="Tinos"/>
                <a:cs typeface="Arial"/>
                <a:hlinkClick r:id="rId4"/>
              </a:rPr>
              <a:t>https://www.travelweekly.com/Travel-News/Hotel-News/Atlantas-second-Hotel-Indigo-opens-near-airport</a:t>
            </a:r>
            <a:r>
              <a:rPr lang="en-GB" sz="1000" dirty="0">
                <a:latin typeface="Tinos"/>
                <a:cs typeface="Arial"/>
              </a:rPr>
              <a:t> .  king </a:t>
            </a:r>
            <a:r>
              <a:rPr lang="en-GB" sz="1000" dirty="0" err="1">
                <a:latin typeface="Tinos"/>
                <a:cs typeface="Arial"/>
              </a:rPr>
              <a:t>danny</a:t>
            </a:r>
            <a:r>
              <a:rPr lang="en-GB" sz="1000" dirty="0">
                <a:latin typeface="Tinos"/>
                <a:cs typeface="Arial"/>
              </a:rPr>
              <a:t>  Travel weekly . 26 </a:t>
            </a:r>
            <a:r>
              <a:rPr lang="en-GB" sz="1000" dirty="0" err="1">
                <a:latin typeface="Tinos"/>
                <a:cs typeface="Arial"/>
              </a:rPr>
              <a:t>february</a:t>
            </a:r>
            <a:r>
              <a:rPr lang="en-GB" sz="1000" dirty="0">
                <a:latin typeface="Tinos"/>
                <a:cs typeface="Arial"/>
              </a:rPr>
              <a:t> 2020.</a:t>
            </a:r>
          </a:p>
          <a:p>
            <a:pPr marL="795020" lvl="1" indent="-337820">
              <a:lnSpc>
                <a:spcPct val="110000"/>
              </a:lnSpc>
            </a:pPr>
            <a:endParaRPr lang="en-GB" sz="1000">
              <a:latin typeface="Tinos"/>
              <a:cs typeface="Arial"/>
            </a:endParaRPr>
          </a:p>
          <a:p>
            <a:pPr marL="795020" lvl="1" indent="-337820">
              <a:lnSpc>
                <a:spcPct val="110000"/>
              </a:lnSpc>
            </a:pPr>
            <a:r>
              <a:rPr lang="en-GB" sz="1000" dirty="0">
                <a:latin typeface="Tinos"/>
                <a:cs typeface="Arial"/>
              </a:rPr>
              <a:t>https://www.chicagotribune.com/columns/ryan-ori/ct-biz-hotel-indigo-redevelopment-ryan-ori-20180418-story.html  (</a:t>
            </a:r>
            <a:r>
              <a:rPr lang="en-GB" sz="1000" dirty="0" err="1">
                <a:latin typeface="Tinos"/>
                <a:cs typeface="Arial"/>
              </a:rPr>
              <a:t>ory</a:t>
            </a:r>
            <a:r>
              <a:rPr lang="en-GB" sz="1000" dirty="0">
                <a:latin typeface="Tinos"/>
                <a:cs typeface="Arial"/>
              </a:rPr>
              <a:t> </a:t>
            </a:r>
            <a:r>
              <a:rPr lang="en-GB" sz="1000" dirty="0" err="1">
                <a:latin typeface="Tinos"/>
                <a:cs typeface="Arial"/>
              </a:rPr>
              <a:t>ryan</a:t>
            </a:r>
            <a:r>
              <a:rPr lang="en-GB" sz="1000" dirty="0">
                <a:latin typeface="Tinos"/>
                <a:cs typeface="Arial"/>
              </a:rPr>
              <a:t> ,18 </a:t>
            </a:r>
            <a:r>
              <a:rPr lang="en-GB" sz="1000" dirty="0" err="1">
                <a:latin typeface="Tinos"/>
                <a:cs typeface="Arial"/>
              </a:rPr>
              <a:t>april</a:t>
            </a:r>
            <a:r>
              <a:rPr lang="en-GB" sz="1000" dirty="0">
                <a:latin typeface="Tinos"/>
                <a:cs typeface="Arial"/>
              </a:rPr>
              <a:t> 2018 ,the </a:t>
            </a:r>
            <a:r>
              <a:rPr lang="en-GB" sz="1000" dirty="0" err="1">
                <a:latin typeface="Tinos"/>
                <a:cs typeface="Arial"/>
              </a:rPr>
              <a:t>chicago</a:t>
            </a:r>
            <a:r>
              <a:rPr lang="en-GB" sz="1000" dirty="0">
                <a:latin typeface="Tinos"/>
                <a:cs typeface="Arial"/>
              </a:rPr>
              <a:t> tribune 26 </a:t>
            </a:r>
            <a:r>
              <a:rPr lang="en-GB" sz="1000" dirty="0" err="1">
                <a:latin typeface="Tinos"/>
                <a:cs typeface="Arial"/>
              </a:rPr>
              <a:t>february</a:t>
            </a:r>
            <a:r>
              <a:rPr lang="en-GB" sz="1000" dirty="0">
                <a:latin typeface="Tinos"/>
                <a:cs typeface="Arial"/>
              </a:rPr>
              <a:t> 2020</a:t>
            </a:r>
          </a:p>
          <a:p>
            <a:pPr marL="795020" lvl="1" indent="-337820">
              <a:lnSpc>
                <a:spcPct val="110000"/>
              </a:lnSpc>
            </a:pPr>
            <a:r>
              <a:rPr lang="en-GB" sz="1000" dirty="0">
                <a:latin typeface="Tinos"/>
                <a:cs typeface="Arial"/>
                <a:hlinkClick r:id="rId5"/>
              </a:rPr>
              <a:t>https://www.goindigo.in/about-us.html</a:t>
            </a:r>
          </a:p>
          <a:p>
            <a:pPr marL="795020" lvl="1" indent="-337820">
              <a:lnSpc>
                <a:spcPct val="110000"/>
              </a:lnSpc>
            </a:pPr>
            <a:r>
              <a:rPr lang="en-GB" sz="1000" dirty="0">
                <a:latin typeface="Tinos"/>
                <a:cs typeface="Arial"/>
              </a:rPr>
              <a:t>Yoel </a:t>
            </a:r>
            <a:r>
              <a:rPr lang="en-GB" sz="1000" dirty="0" err="1">
                <a:latin typeface="Tinos"/>
                <a:cs typeface="Arial"/>
              </a:rPr>
              <a:t>Novichy</a:t>
            </a:r>
            <a:r>
              <a:rPr lang="en-GB" sz="1000" dirty="0">
                <a:latin typeface="Tinos"/>
                <a:cs typeface="Arial"/>
              </a:rPr>
              <a:t> </a:t>
            </a:r>
            <a:r>
              <a:rPr lang="en-GB" sz="1000" dirty="0" err="1">
                <a:latin typeface="Tinos"/>
                <a:cs typeface="Arial"/>
              </a:rPr>
              <a:t>anurgraha</a:t>
            </a:r>
            <a:r>
              <a:rPr lang="en-GB" sz="1000" dirty="0">
                <a:latin typeface="Tinos"/>
                <a:cs typeface="Arial"/>
              </a:rPr>
              <a:t> march 3, 2022 at 5 :25 </a:t>
            </a:r>
          </a:p>
          <a:p>
            <a:pPr marL="795020" lvl="1" indent="-337820">
              <a:lnSpc>
                <a:spcPct val="110000"/>
              </a:lnSpc>
            </a:pPr>
            <a:r>
              <a:rPr lang="en-GB" sz="1000" dirty="0">
                <a:latin typeface="Tinos"/>
                <a:cs typeface="Arial"/>
                <a:hlinkClick r:id="rId6"/>
              </a:rPr>
              <a:t>https://www.revfine.com/hospitality-industry/#:~:text=Hospitality%20is%20an%20industry%20that,customers%2C%20employees%2C%20and%20economies</a:t>
            </a:r>
            <a:r>
              <a:rPr lang="en-GB" sz="1000" dirty="0">
                <a:latin typeface="Tinos"/>
                <a:cs typeface="Arial"/>
              </a:rPr>
              <a:t>.</a:t>
            </a:r>
          </a:p>
          <a:p>
            <a:pPr marL="795020" lvl="1" indent="-337820">
              <a:lnSpc>
                <a:spcPct val="110000"/>
              </a:lnSpc>
            </a:pPr>
            <a:r>
              <a:rPr lang="en-GB" sz="1000" dirty="0">
                <a:latin typeface="Tinos"/>
                <a:cs typeface="Arial"/>
                <a:hlinkClick r:id="rId7"/>
              </a:rPr>
              <a:t>https://www.revfine.com/hospitality-courses/</a:t>
            </a:r>
          </a:p>
          <a:p>
            <a:pPr marL="795020" lvl="1" indent="-337820">
              <a:lnSpc>
                <a:spcPct val="110000"/>
              </a:lnSpc>
            </a:pPr>
            <a:r>
              <a:rPr lang="en-GB" sz="1000" dirty="0">
                <a:latin typeface="Tinos"/>
                <a:cs typeface="Arial"/>
                <a:hlinkClick r:id="rId8"/>
              </a:rPr>
              <a:t>https://www.youtube.com/watch?v=OblQXejHts8&amp;t=1s</a:t>
            </a:r>
          </a:p>
          <a:p>
            <a:pPr marL="795020" lvl="1" indent="-337820">
              <a:lnSpc>
                <a:spcPct val="110000"/>
              </a:lnSpc>
            </a:pPr>
            <a:r>
              <a:rPr lang="en-GB" sz="1000" dirty="0">
                <a:latin typeface="Tinos"/>
                <a:cs typeface="Arial"/>
              </a:rPr>
              <a:t>Jennifer D Front </a:t>
            </a:r>
            <a:r>
              <a:rPr lang="en-GB" sz="1000" dirty="0" err="1">
                <a:latin typeface="Tinos"/>
                <a:cs typeface="Arial"/>
              </a:rPr>
              <a:t>Oficer</a:t>
            </a:r>
            <a:r>
              <a:rPr lang="en-GB" sz="1000" dirty="0">
                <a:latin typeface="Tinos"/>
                <a:cs typeface="Arial"/>
              </a:rPr>
              <a:t> Manager at Hotel indigo Cardiff (7 may2018)</a:t>
            </a:r>
          </a:p>
          <a:p>
            <a:pPr marL="795020" lvl="1" indent="-337820">
              <a:lnSpc>
                <a:spcPct val="110000"/>
              </a:lnSpc>
            </a:pPr>
            <a:r>
              <a:rPr lang="en-GB" sz="1000" dirty="0">
                <a:latin typeface="Tinos"/>
                <a:cs typeface="Arial"/>
              </a:rPr>
              <a:t>9 </a:t>
            </a:r>
            <a:r>
              <a:rPr lang="en-GB" sz="1000" dirty="0" err="1">
                <a:latin typeface="Tinos"/>
                <a:cs typeface="Arial"/>
              </a:rPr>
              <a:t>december</a:t>
            </a:r>
            <a:r>
              <a:rPr lang="en-GB" sz="1000" dirty="0">
                <a:latin typeface="Tinos"/>
                <a:cs typeface="Arial"/>
              </a:rPr>
              <a:t> 2021 Tray Hardy( Two people one city ) .</a:t>
            </a:r>
          </a:p>
          <a:p>
            <a:pPr marL="457200" lvl="1" indent="0">
              <a:lnSpc>
                <a:spcPct val="110000"/>
              </a:lnSpc>
              <a:buNone/>
            </a:pPr>
            <a:endParaRPr lang="en-GB" sz="1000" dirty="0">
              <a:latin typeface="Tinos"/>
              <a:cs typeface="Arial"/>
            </a:endParaRPr>
          </a:p>
          <a:p>
            <a:pPr marL="795020" lvl="1" indent="-337820">
              <a:lnSpc>
                <a:spcPct val="110000"/>
              </a:lnSpc>
            </a:pPr>
            <a:endParaRPr lang="en-GB" sz="1000">
              <a:latin typeface="Tinos"/>
              <a:cs typeface="Arial"/>
            </a:endParaRPr>
          </a:p>
          <a:p>
            <a:pPr marL="795020" lvl="1" indent="-337820">
              <a:lnSpc>
                <a:spcPct val="110000"/>
              </a:lnSpc>
            </a:pPr>
            <a:endParaRPr lang="en-GB" sz="1000">
              <a:latin typeface="Tinos"/>
              <a:cs typeface="Arial"/>
            </a:endParaRPr>
          </a:p>
          <a:p>
            <a:pPr marL="795020" lvl="1" indent="-337820">
              <a:lnSpc>
                <a:spcPct val="110000"/>
              </a:lnSpc>
            </a:pPr>
            <a:endParaRPr lang="en-GB" sz="1000">
              <a:latin typeface="Tinos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00023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ppt/theme/theme2.xml><?xml version="1.0" encoding="utf-8"?>
<a:theme xmlns:a="http://schemas.openxmlformats.org/drawingml/2006/main" name="BrushVTI">
  <a:themeElements>
    <a:clrScheme name="AnalogousFromRegularSeed_2SEEDS">
      <a:dk1>
        <a:srgbClr val="000000"/>
      </a:dk1>
      <a:lt1>
        <a:srgbClr val="FFFFFF"/>
      </a:lt1>
      <a:dk2>
        <a:srgbClr val="1B2F2F"/>
      </a:dk2>
      <a:lt2>
        <a:srgbClr val="F3F1F0"/>
      </a:lt2>
      <a:accent1>
        <a:srgbClr val="3B9EB1"/>
      </a:accent1>
      <a:accent2>
        <a:srgbClr val="46B196"/>
      </a:accent2>
      <a:accent3>
        <a:srgbClr val="4D7FC3"/>
      </a:accent3>
      <a:accent4>
        <a:srgbClr val="B13B3E"/>
      </a:accent4>
      <a:accent5>
        <a:srgbClr val="C37B4D"/>
      </a:accent5>
      <a:accent6>
        <a:srgbClr val="B19B3B"/>
      </a:accent6>
      <a:hlink>
        <a:srgbClr val="BF5641"/>
      </a:hlink>
      <a:folHlink>
        <a:srgbClr val="7F7F7F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0" baseType="lpstr">
      <vt:lpstr>Madison</vt:lpstr>
      <vt:lpstr>BrushVTI</vt:lpstr>
      <vt:lpstr>DANIELA BABAN   HOSPITALITY AND GUEST SERVICE     </vt:lpstr>
      <vt:lpstr>HOTEL INDIGO (CARDIFF)</vt:lpstr>
      <vt:lpstr>PowerPoint Presentation</vt:lpstr>
      <vt:lpstr>Main consumer for hotel indigo : </vt:lpstr>
      <vt:lpstr>Main consumers apeeal to this group : </vt:lpstr>
      <vt:lpstr>PowerPoint Presentation</vt:lpstr>
      <vt:lpstr>Hotels guest expectation : </vt:lpstr>
      <vt:lpstr>Reference list 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593</cp:revision>
  <dcterms:created xsi:type="dcterms:W3CDTF">2023-10-15T19:23:36Z</dcterms:created>
  <dcterms:modified xsi:type="dcterms:W3CDTF">2023-10-20T21:48:01Z</dcterms:modified>
</cp:coreProperties>
</file>