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60" r:id="rId5"/>
    <p:sldId id="262" r:id="rId6"/>
    <p:sldId id="259" r:id="rId7"/>
    <p:sldId id="265" r:id="rId8"/>
    <p:sldId id="261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9" autoAdjust="0"/>
    <p:restoredTop sz="94660"/>
  </p:normalViewPr>
  <p:slideViewPr>
    <p:cSldViewPr snapToGrid="0">
      <p:cViewPr varScale="1">
        <p:scale>
          <a:sx n="93" d="100"/>
          <a:sy n="93" d="100"/>
        </p:scale>
        <p:origin x="77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787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37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645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320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229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368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873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968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59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991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97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7/20/2022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382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67" r:id="rId6"/>
    <p:sldLayoutId id="2147483663" r:id="rId7"/>
    <p:sldLayoutId id="2147483664" r:id="rId8"/>
    <p:sldLayoutId id="2147483665" r:id="rId9"/>
    <p:sldLayoutId id="2147483666" r:id="rId10"/>
    <p:sldLayoutId id="2147483668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BCBDFC-4ADF-4297-B113-3B3F524F2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D1FC1EF-ABB9-4B80-9582-E47C76BD0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088ED32-3423-429F-96E6-C5BF1A957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7C788C1-07E3-4AC3-B8E7-37A0856A0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Blood in a test tube">
            <a:extLst>
              <a:ext uri="{FF2B5EF4-FFF2-40B4-BE49-F238E27FC236}">
                <a16:creationId xmlns:a16="http://schemas.microsoft.com/office/drawing/2014/main" id="{76BA6984-315B-401F-B8BB-582B21853D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t="2544" r="-1" b="13173"/>
          <a:stretch/>
        </p:blipFill>
        <p:spPr>
          <a:xfrm>
            <a:off x="20" y="-255362"/>
            <a:ext cx="12188932" cy="6857326"/>
          </a:xfrm>
          <a:prstGeom prst="rect">
            <a:avLst/>
          </a:prstGeom>
        </p:spPr>
      </p:pic>
      <p:sp>
        <p:nvSpPr>
          <p:cNvPr id="21" name="Frame 20">
            <a:extLst>
              <a:ext uri="{FF2B5EF4-FFF2-40B4-BE49-F238E27FC236}">
                <a16:creationId xmlns:a16="http://schemas.microsoft.com/office/drawing/2014/main" id="{BBB1F149-105F-4CE9-A59E-12133DCF5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664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60B0B9-E840-48C1-BCBE-77B481C754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92861" y="204708"/>
            <a:ext cx="9144000" cy="2387600"/>
          </a:xfrm>
        </p:spPr>
        <p:txBody>
          <a:bodyPr>
            <a:normAutofit/>
          </a:bodyPr>
          <a:lstStyle/>
          <a:p>
            <a:r>
              <a:rPr lang="en-GB" sz="96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Caredig</a:t>
            </a:r>
            <a:endParaRPr lang="en-GB" sz="9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0FCBA8-A4FB-49C4-8287-26E24609FE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391920" y="2860396"/>
            <a:ext cx="9144000" cy="165576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EST 1975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B276326-B521-CA90-A2C8-5B4D79187712}"/>
              </a:ext>
            </a:extLst>
          </p:cNvPr>
          <p:cNvSpPr txBox="1"/>
          <p:nvPr/>
        </p:nvSpPr>
        <p:spPr>
          <a:xfrm flipH="1">
            <a:off x="1457959" y="5090160"/>
            <a:ext cx="3947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74FB0D6-0941-3F69-B352-8AFFD832E65A}"/>
              </a:ext>
            </a:extLst>
          </p:cNvPr>
          <p:cNvSpPr txBox="1"/>
          <p:nvPr/>
        </p:nvSpPr>
        <p:spPr>
          <a:xfrm flipH="1">
            <a:off x="5612822" y="5174523"/>
            <a:ext cx="2218791" cy="284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124" name="Picture 4" descr="See the source image">
            <a:extLst>
              <a:ext uri="{FF2B5EF4-FFF2-40B4-BE49-F238E27FC236}">
                <a16:creationId xmlns:a16="http://schemas.microsoft.com/office/drawing/2014/main" id="{7B619E3C-7F17-487E-5FCC-F036544A5E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964" y="584427"/>
            <a:ext cx="4409572" cy="428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798463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69BBC-112D-4387-81FE-41D80C0BD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Hazel Court, </a:t>
            </a:r>
            <a:r>
              <a:rPr lang="en-GB" sz="7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Sketty</a:t>
            </a:r>
            <a:r>
              <a:rPr lang="en-GB" sz="7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Park</a:t>
            </a:r>
          </a:p>
        </p:txBody>
      </p:sp>
      <p:pic>
        <p:nvPicPr>
          <p:cNvPr id="1026" name="Picture 2" descr="Image result for family housing hazel court swansea free images">
            <a:extLst>
              <a:ext uri="{FF2B5EF4-FFF2-40B4-BE49-F238E27FC236}">
                <a16:creationId xmlns:a16="http://schemas.microsoft.com/office/drawing/2014/main" id="{2F08E23A-4DE0-4545-9F31-D98F277EE9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357" y="2006600"/>
            <a:ext cx="6083644" cy="417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196C36-3297-41F1-8630-40A4B6BAEF21}"/>
              </a:ext>
            </a:extLst>
          </p:cNvPr>
          <p:cNvSpPr txBox="1"/>
          <p:nvPr/>
        </p:nvSpPr>
        <p:spPr>
          <a:xfrm>
            <a:off x="761999" y="2611395"/>
            <a:ext cx="4427839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Family Housing has recently changed its name to </a:t>
            </a:r>
            <a:r>
              <a:rPr lang="en-GB" sz="28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Caredig</a:t>
            </a:r>
            <a:r>
              <a:rPr lang="en-GB" sz="28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which means</a:t>
            </a:r>
          </a:p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800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4000" dirty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‘Kindness’</a:t>
            </a:r>
          </a:p>
          <a:p>
            <a:endParaRPr lang="en-GB" sz="2800" dirty="0"/>
          </a:p>
          <a:p>
            <a:r>
              <a:rPr lang="en-GB" sz="2400" dirty="0"/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99208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A9403-CA6D-41D5-8A55-C169FCAB92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indent="0">
              <a:buNone/>
            </a:pPr>
            <a:endParaRPr lang="en-GB" sz="2400" dirty="0">
              <a:solidFill>
                <a:srgbClr val="7030A0">
                  <a:alpha val="70000"/>
                </a:srgbClr>
              </a:solidFill>
            </a:endParaRPr>
          </a:p>
          <a:p>
            <a:pPr marL="228600" indent="0">
              <a:buNone/>
            </a:pPr>
            <a:r>
              <a:rPr lang="en-GB" sz="2600" dirty="0">
                <a:solidFill>
                  <a:srgbClr val="7030A0">
                    <a:alpha val="7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Older people aged 50 and over who require personal care </a:t>
            </a:r>
          </a:p>
          <a:p>
            <a:pPr marL="228600" indent="0">
              <a:buNone/>
            </a:pPr>
            <a:endParaRPr lang="en-GB" sz="2600" dirty="0">
              <a:solidFill>
                <a:srgbClr val="7030A0">
                  <a:alpha val="7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0">
              <a:buNone/>
            </a:pPr>
            <a:r>
              <a:rPr lang="en-GB" sz="2600" dirty="0">
                <a:solidFill>
                  <a:srgbClr val="7030A0">
                    <a:alpha val="7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People with dementia </a:t>
            </a:r>
          </a:p>
          <a:p>
            <a:pPr marL="228600" indent="0">
              <a:buNone/>
            </a:pPr>
            <a:endParaRPr lang="en-GB" sz="2600" dirty="0">
              <a:solidFill>
                <a:srgbClr val="7030A0">
                  <a:alpha val="7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0">
              <a:buNone/>
            </a:pPr>
            <a:r>
              <a:rPr lang="en-GB" sz="2600" dirty="0">
                <a:solidFill>
                  <a:srgbClr val="7030A0">
                    <a:alpha val="7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People with physical disabilities </a:t>
            </a:r>
          </a:p>
          <a:p>
            <a:pPr marL="228600" indent="0">
              <a:buNone/>
            </a:pPr>
            <a:endParaRPr lang="en-GB" sz="2600" dirty="0">
              <a:solidFill>
                <a:srgbClr val="7030A0">
                  <a:alpha val="7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0">
              <a:buNone/>
            </a:pPr>
            <a:r>
              <a:rPr lang="en-GB" sz="2600" dirty="0">
                <a:solidFill>
                  <a:srgbClr val="7030A0">
                    <a:alpha val="7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People with sensory loss, including those with dual sensory impairment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08E664-E5F9-437B-B0D0-5406FCE2E8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77539" y="879549"/>
            <a:ext cx="3163801" cy="3354700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GB" sz="2800" u="sng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Values and Beliefs</a:t>
            </a:r>
          </a:p>
          <a:p>
            <a:endParaRPr lang="en-GB" sz="2400" dirty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Kindness</a:t>
            </a:r>
          </a:p>
          <a:p>
            <a:pPr algn="ctr"/>
            <a:r>
              <a:rPr lang="en-GB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Trust</a:t>
            </a:r>
          </a:p>
          <a:p>
            <a:pPr algn="ctr"/>
            <a:r>
              <a:rPr lang="en-GB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Innovation</a:t>
            </a:r>
          </a:p>
          <a:p>
            <a:pPr algn="ctr"/>
            <a:r>
              <a:rPr lang="en-GB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Fairness</a:t>
            </a:r>
          </a:p>
          <a:p>
            <a:pPr algn="ctr"/>
            <a:r>
              <a:rPr lang="en-GB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Accountability</a:t>
            </a:r>
          </a:p>
          <a:p>
            <a:pPr algn="ctr"/>
            <a:r>
              <a:rPr lang="en-GB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Respect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170" name="Picture 2" descr="See the source image">
            <a:extLst>
              <a:ext uri="{FF2B5EF4-FFF2-40B4-BE49-F238E27FC236}">
                <a16:creationId xmlns:a16="http://schemas.microsoft.com/office/drawing/2014/main" id="{4955CCB4-3805-5FAC-E915-081E0CB2F8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319" y="4374293"/>
            <a:ext cx="3250240" cy="1927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98910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ame 9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E23F0-DB68-4628-94D7-264BC3893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584" y="547406"/>
            <a:ext cx="10515600" cy="3558746"/>
          </a:xfrm>
        </p:spPr>
        <p:txBody>
          <a:bodyPr anchor="b">
            <a:noAutofit/>
          </a:bodyPr>
          <a:lstStyle/>
          <a:p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• Getting up and going to bed </a:t>
            </a:r>
            <a:br>
              <a:rPr lang="en-GB" sz="3600" dirty="0"/>
            </a:br>
            <a:r>
              <a:rPr lang="en-GB" sz="3600" dirty="0"/>
              <a:t>• Support with mobility </a:t>
            </a:r>
            <a:br>
              <a:rPr lang="en-GB" sz="3600" dirty="0"/>
            </a:br>
            <a:r>
              <a:rPr lang="en-GB" sz="3600" dirty="0"/>
              <a:t>• Personal care </a:t>
            </a:r>
            <a:br>
              <a:rPr lang="en-GB" sz="3600" dirty="0"/>
            </a:br>
            <a:r>
              <a:rPr lang="en-GB" sz="3600" dirty="0"/>
              <a:t>• Taking medicines </a:t>
            </a:r>
            <a:br>
              <a:rPr lang="en-GB" sz="3600" dirty="0"/>
            </a:br>
            <a:r>
              <a:rPr lang="en-GB" sz="3600" dirty="0"/>
              <a:t>• Preparing, cooking and serving of food and drinks </a:t>
            </a:r>
            <a:br>
              <a:rPr lang="en-GB" sz="3600" dirty="0"/>
            </a:br>
            <a:r>
              <a:rPr lang="en-GB" sz="3600" dirty="0"/>
              <a:t>• Palliative care </a:t>
            </a:r>
            <a:br>
              <a:rPr lang="en-GB" sz="3600" dirty="0"/>
            </a:br>
            <a:endParaRPr lang="en-GB" sz="36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CC76D267-CBFC-4514-04F0-F5A5B0A5375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480" y="3558746"/>
            <a:ext cx="7843520" cy="329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5273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52886-460A-485C-BA9D-FAA51D4EE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10341356" cy="1371600"/>
          </a:xfrm>
        </p:spPr>
        <p:txBody>
          <a:bodyPr>
            <a:noAutofit/>
          </a:bodyPr>
          <a:lstStyle/>
          <a:p>
            <a:pPr algn="ctr"/>
            <a:r>
              <a:rPr lang="en-GB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Changes in Hazel Court</a:t>
            </a:r>
          </a:p>
        </p:txBody>
      </p:sp>
      <p:pic>
        <p:nvPicPr>
          <p:cNvPr id="8" name="Content Placeholder 7" descr="N95 mask with solid fill">
            <a:extLst>
              <a:ext uri="{FF2B5EF4-FFF2-40B4-BE49-F238E27FC236}">
                <a16:creationId xmlns:a16="http://schemas.microsoft.com/office/drawing/2014/main" id="{4F37F97C-767E-4C63-A5B3-7C8D91288D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2330" y="1882890"/>
            <a:ext cx="3932236" cy="412499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04C0E9-7294-42BA-9EB5-1A5208CFE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5607311" cy="3659188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solidFill>
                  <a:schemeClr val="tx1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Due to the pandemic, all visiting, and </a:t>
            </a:r>
            <a:r>
              <a:rPr lang="en-GB" sz="3600" dirty="0">
                <a:solidFill>
                  <a:schemeClr val="accent1">
                    <a:lumMod val="75000"/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volunteering</a:t>
            </a:r>
            <a:r>
              <a:rPr lang="en-GB" sz="3600" dirty="0">
                <a:solidFill>
                  <a:schemeClr val="tx1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opportunities have been stopped in order to prevent the spread of covid in the community.</a:t>
            </a:r>
          </a:p>
        </p:txBody>
      </p:sp>
    </p:spTree>
    <p:extLst>
      <p:ext uri="{BB962C8B-B14F-4D97-AF65-F5344CB8AC3E}">
        <p14:creationId xmlns:p14="http://schemas.microsoft.com/office/powerpoint/2010/main" val="386853732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793053-BEAD-4B70-A244-C7184824C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7251"/>
            <a:ext cx="10515600" cy="207645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7200" b="0" i="0">
                <a:solidFill>
                  <a:srgbClr val="182641"/>
                </a:solidFill>
                <a:effectLst/>
              </a:rPr>
              <a:t>Caredig</a:t>
            </a:r>
            <a:r>
              <a:rPr lang="en-GB" sz="4400" b="0" i="0">
                <a:solidFill>
                  <a:srgbClr val="182641"/>
                </a:solidFill>
                <a:effectLst/>
              </a:rPr>
              <a:t> has been providing services for people experiencing mental health and/or substance misuse issues since 1989.</a:t>
            </a:r>
            <a:endParaRPr lang="en-GB" sz="4400" dirty="0">
              <a:solidFill>
                <a:srgbClr val="FFFFFF"/>
              </a:solidFill>
            </a:endParaRPr>
          </a:p>
        </p:txBody>
      </p:sp>
      <p:pic>
        <p:nvPicPr>
          <p:cNvPr id="8194" name="Picture 2" descr="See the source image">
            <a:extLst>
              <a:ext uri="{FF2B5EF4-FFF2-40B4-BE49-F238E27FC236}">
                <a16:creationId xmlns:a16="http://schemas.microsoft.com/office/drawing/2014/main" id="{931A4C95-FD70-1FB9-9A48-39356A4248A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279" y="3093517"/>
            <a:ext cx="8371840" cy="351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6566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66639-778B-402F-7923-D40C0C1BE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3972" y="681037"/>
            <a:ext cx="4269828" cy="5495926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issues</a:t>
            </a:r>
            <a:b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Alcoholism</a:t>
            </a:r>
            <a:b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Drug abuse</a:t>
            </a:r>
            <a:b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solidFill>
                  <a:srgbClr val="002060">
                    <a:alpha val="7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Domestic violence</a:t>
            </a:r>
            <a:br>
              <a:rPr lang="en-GB" sz="2000" b="1" dirty="0">
                <a:solidFill>
                  <a:srgbClr val="002060">
                    <a:alpha val="70000"/>
                  </a:srgbClr>
                </a:solidFill>
              </a:rPr>
            </a:br>
            <a:endParaRPr lang="en-GB" sz="2000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A3A7A35-B62C-6E09-733C-E4751A4F2A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43" y="681038"/>
            <a:ext cx="6093581" cy="549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8B6579-A439-B9CD-3E48-4743D510C62F}"/>
              </a:ext>
            </a:extLst>
          </p:cNvPr>
          <p:cNvSpPr txBox="1"/>
          <p:nvPr/>
        </p:nvSpPr>
        <p:spPr>
          <a:xfrm flipH="1">
            <a:off x="7640722" y="936839"/>
            <a:ext cx="3381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Outreach Programme</a:t>
            </a:r>
          </a:p>
        </p:txBody>
      </p:sp>
    </p:spTree>
    <p:extLst>
      <p:ext uri="{BB962C8B-B14F-4D97-AF65-F5344CB8AC3E}">
        <p14:creationId xmlns:p14="http://schemas.microsoft.com/office/powerpoint/2010/main" val="140870230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09" name="Oval 4108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11" name="Oval 4110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13" name="Oval 4112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15" name="Frame 4114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61629-AA51-4A49-8B83-DD0DE689D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428375" cy="2076450"/>
          </a:xfrm>
        </p:spPr>
        <p:txBody>
          <a:bodyPr anchor="b"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Providing Encouragement, Support and Medication management: </a:t>
            </a:r>
            <a:br>
              <a:rPr lang="en-GB" sz="3400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9EEC3-832C-4464-9E72-DFF0FEA1E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428375" cy="2986087"/>
          </a:xfrm>
        </p:spPr>
        <p:txBody>
          <a:bodyPr>
            <a:normAutofit/>
          </a:bodyPr>
          <a:lstStyle/>
          <a:p>
            <a:pPr marL="228600" indent="0">
              <a:buNone/>
            </a:pPr>
            <a:r>
              <a:rPr lang="en-GB" sz="20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aged 18 and over..</a:t>
            </a:r>
          </a:p>
          <a:p>
            <a:pPr marL="228600" indent="0">
              <a:buNone/>
            </a:pPr>
            <a:r>
              <a:rPr lang="en-GB" sz="20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who have an assessed mental health problem where a supported living environment has been assessed as the best option to enable them to live independently 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2075D335-A5C7-0548-81DB-C5C1290C4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95514" y="1483727"/>
            <a:ext cx="4628521" cy="385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197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7C354-8D4A-F45B-005B-0F0A891CC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908866"/>
          </a:xfrm>
        </p:spPr>
        <p:txBody>
          <a:bodyPr/>
          <a:lstStyle/>
          <a:p>
            <a:pPr algn="ctr"/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Outreach Programme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32402-7BCE-E9FE-6518-4E4A49B92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8080"/>
            <a:ext cx="10515600" cy="3275639"/>
          </a:xfrm>
        </p:spPr>
        <p:txBody>
          <a:bodyPr>
            <a:normAutofit fontScale="92500" lnSpcReduction="10000"/>
          </a:bodyPr>
          <a:lstStyle/>
          <a:p>
            <a:pPr marL="228600" indent="0" algn="ctr">
              <a:buNone/>
            </a:pPr>
            <a:endParaRPr lang="en-GB" dirty="0"/>
          </a:p>
          <a:p>
            <a:pPr marL="228600" indent="0" algn="ctr">
              <a:buNone/>
            </a:pPr>
            <a:r>
              <a:rPr lang="en-GB" dirty="0">
                <a:solidFill>
                  <a:schemeClr val="accent1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 care needs                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Physical health issues</a:t>
            </a:r>
          </a:p>
          <a:p>
            <a:pPr marL="228600" indent="0" algn="ctr">
              <a:buNone/>
            </a:pPr>
            <a:r>
              <a:rPr lang="en-GB" dirty="0">
                <a:solidFill>
                  <a:schemeClr val="accent3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health issues </a:t>
            </a:r>
          </a:p>
          <a:p>
            <a:pPr marL="228600" indent="0" algn="ctr">
              <a:buNone/>
            </a:pPr>
            <a:r>
              <a:rPr lang="en-GB" dirty="0">
                <a:solidFill>
                  <a:schemeClr val="accent5">
                    <a:lumMod val="75000"/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issues to do with managing a home </a:t>
            </a:r>
          </a:p>
          <a:p>
            <a:pPr marL="228600" indent="0" algn="ctr">
              <a:buNone/>
            </a:pPr>
            <a:r>
              <a:rPr lang="en-GB" dirty="0">
                <a:solidFill>
                  <a:schemeClr val="accent1">
                    <a:lumMod val="75000"/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Feeling safe at home and in the community </a:t>
            </a:r>
          </a:p>
          <a:p>
            <a:pPr marL="228600" indent="0" algn="ctr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Pursuing social and leisure interests</a:t>
            </a:r>
            <a:endParaRPr lang="en-GB" b="1" dirty="0">
              <a:solidFill>
                <a:schemeClr val="accent5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6401FEEB-EBD7-1589-35C1-00E14AD76D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7395" y="3838574"/>
            <a:ext cx="2998574" cy="233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0783932E-BD7D-90F8-6041-A790A8FBE2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29" y="4200842"/>
            <a:ext cx="2878919" cy="1919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925864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8B58E-C7D1-1DAF-EFC4-18BE9F14D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2169255"/>
          </a:xfrm>
        </p:spPr>
        <p:txBody>
          <a:bodyPr>
            <a:noAutofit/>
          </a:bodyPr>
          <a:lstStyle/>
          <a:p>
            <a:pPr algn="ctr"/>
            <a:r>
              <a:rPr lang="en-GB" sz="66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Volunteering </a:t>
            </a:r>
            <a:br>
              <a:rPr lang="en-GB" sz="5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5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rewarding and gratifying </a:t>
            </a:r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60A143F7-2C44-9787-89CB-B24C0C75D0A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871" y="2681658"/>
            <a:ext cx="8488258" cy="358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7770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LuminousVTI">
  <a:themeElements>
    <a:clrScheme name="AnalogousFromDarkSeedLeftStep">
      <a:dk1>
        <a:srgbClr val="000000"/>
      </a:dk1>
      <a:lt1>
        <a:srgbClr val="FFFFFF"/>
      </a:lt1>
      <a:dk2>
        <a:srgbClr val="1A252F"/>
      </a:dk2>
      <a:lt2>
        <a:srgbClr val="F0F3F2"/>
      </a:lt2>
      <a:accent1>
        <a:srgbClr val="DC3386"/>
      </a:accent1>
      <a:accent2>
        <a:srgbClr val="CB22BA"/>
      </a:accent2>
      <a:accent3>
        <a:srgbClr val="A633DC"/>
      </a:accent3>
      <a:accent4>
        <a:srgbClr val="5A30CE"/>
      </a:accent4>
      <a:accent5>
        <a:srgbClr val="334DDC"/>
      </a:accent5>
      <a:accent6>
        <a:srgbClr val="2282CB"/>
      </a:accent6>
      <a:hlink>
        <a:srgbClr val="413FBF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252</Words>
  <Application>Microsoft Office PowerPoint</Application>
  <PresentationFormat>Widescreen</PresentationFormat>
  <Paragraphs>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Avenir Next LT Pro</vt:lpstr>
      <vt:lpstr>Sabon Next LT</vt:lpstr>
      <vt:lpstr>Times New Roman</vt:lpstr>
      <vt:lpstr>Wingdings</vt:lpstr>
      <vt:lpstr>LuminousVTI</vt:lpstr>
      <vt:lpstr>Caredig</vt:lpstr>
      <vt:lpstr>Hazel Court, Sketty Park</vt:lpstr>
      <vt:lpstr>PowerPoint Presentation</vt:lpstr>
      <vt:lpstr>        • Getting up and going to bed  • Support with mobility  • Personal care  • Taking medicines  • Preparing, cooking and serving of food and drinks  • Palliative care  </vt:lpstr>
      <vt:lpstr>Changes in Hazel Court</vt:lpstr>
      <vt:lpstr>Caredig has been providing services for people experiencing mental health and/or substance misuse issues since 1989.</vt:lpstr>
      <vt:lpstr>Mental health issues  Alcoholism   Drug abuse   Domestic violence </vt:lpstr>
      <vt:lpstr>Providing Encouragement, Support and Medication management:  </vt:lpstr>
      <vt:lpstr>Outreach Programme</vt:lpstr>
      <vt:lpstr>Volunteering  is rewarding and gratifying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James</dc:creator>
  <cp:lastModifiedBy>Nia James</cp:lastModifiedBy>
  <cp:revision>14</cp:revision>
  <dcterms:created xsi:type="dcterms:W3CDTF">2021-12-01T10:22:00Z</dcterms:created>
  <dcterms:modified xsi:type="dcterms:W3CDTF">2022-07-20T13:51:08Z</dcterms:modified>
</cp:coreProperties>
</file>