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41"/>
  </p:notesMasterIdLst>
  <p:sldIdLst>
    <p:sldId id="294" r:id="rId2"/>
    <p:sldId id="257" r:id="rId3"/>
    <p:sldId id="308" r:id="rId4"/>
    <p:sldId id="309" r:id="rId5"/>
    <p:sldId id="317" r:id="rId6"/>
    <p:sldId id="311" r:id="rId7"/>
    <p:sldId id="312" r:id="rId8"/>
    <p:sldId id="310" r:id="rId9"/>
    <p:sldId id="313" r:id="rId10"/>
    <p:sldId id="316" r:id="rId11"/>
    <p:sldId id="314" r:id="rId12"/>
    <p:sldId id="292" r:id="rId13"/>
    <p:sldId id="318" r:id="rId14"/>
    <p:sldId id="293" r:id="rId15"/>
    <p:sldId id="286" r:id="rId16"/>
    <p:sldId id="295" r:id="rId17"/>
    <p:sldId id="297" r:id="rId18"/>
    <p:sldId id="299" r:id="rId19"/>
    <p:sldId id="264" r:id="rId20"/>
    <p:sldId id="266" r:id="rId21"/>
    <p:sldId id="305" r:id="rId22"/>
    <p:sldId id="267" r:id="rId23"/>
    <p:sldId id="300" r:id="rId24"/>
    <p:sldId id="301" r:id="rId25"/>
    <p:sldId id="269" r:id="rId26"/>
    <p:sldId id="302" r:id="rId27"/>
    <p:sldId id="304" r:id="rId28"/>
    <p:sldId id="259" r:id="rId29"/>
    <p:sldId id="277" r:id="rId30"/>
    <p:sldId id="306" r:id="rId31"/>
    <p:sldId id="260" r:id="rId32"/>
    <p:sldId id="262" r:id="rId33"/>
    <p:sldId id="288" r:id="rId34"/>
    <p:sldId id="273" r:id="rId35"/>
    <p:sldId id="289" r:id="rId36"/>
    <p:sldId id="307" r:id="rId37"/>
    <p:sldId id="290" r:id="rId38"/>
    <p:sldId id="291" r:id="rId39"/>
    <p:sldId id="296"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52BFC4-FA02-4361-B6B0-8E66FAB55BE9}" v="34" dt="2023-01-03T12:43:49.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59" autoAdjust="0"/>
    <p:restoredTop sz="93362" autoAdjust="0"/>
  </p:normalViewPr>
  <p:slideViewPr>
    <p:cSldViewPr snapToGrid="0">
      <p:cViewPr varScale="1">
        <p:scale>
          <a:sx n="82" d="100"/>
          <a:sy n="82" d="100"/>
        </p:scale>
        <p:origin x="60" y="15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7414"/>
    </p:cViewPr>
  </p:sorterViewPr>
  <p:notesViewPr>
    <p:cSldViewPr snapToGrid="0">
      <p:cViewPr varScale="1">
        <p:scale>
          <a:sx n="48" d="100"/>
          <a:sy n="48" d="100"/>
        </p:scale>
        <p:origin x="2196"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0552BFC4-FA02-4361-B6B0-8E66FAB55BE9}"/>
    <pc:docChg chg="custSel delSld modSld">
      <pc:chgData name="Meryl Bowen" userId="0e33c516-b54b-4571-b07e-cdbdabee1070" providerId="ADAL" clId="{0552BFC4-FA02-4361-B6B0-8E66FAB55BE9}" dt="2023-01-03T12:50:01.296" v="325" actId="47"/>
      <pc:docMkLst>
        <pc:docMk/>
      </pc:docMkLst>
      <pc:sldChg chg="modSp mod">
        <pc:chgData name="Meryl Bowen" userId="0e33c516-b54b-4571-b07e-cdbdabee1070" providerId="ADAL" clId="{0552BFC4-FA02-4361-B6B0-8E66FAB55BE9}" dt="2022-12-21T15:31:50.090" v="252" actId="1076"/>
        <pc:sldMkLst>
          <pc:docMk/>
          <pc:sldMk cId="2904063312" sldId="262"/>
        </pc:sldMkLst>
        <pc:spChg chg="mod">
          <ac:chgData name="Meryl Bowen" userId="0e33c516-b54b-4571-b07e-cdbdabee1070" providerId="ADAL" clId="{0552BFC4-FA02-4361-B6B0-8E66FAB55BE9}" dt="2022-12-21T15:31:50.090" v="252" actId="1076"/>
          <ac:spMkLst>
            <pc:docMk/>
            <pc:sldMk cId="2904063312" sldId="262"/>
            <ac:spMk id="9" creationId="{E78AE2BF-A927-493A-B162-38F6D2190AAF}"/>
          </ac:spMkLst>
        </pc:spChg>
      </pc:sldChg>
      <pc:sldChg chg="modSp mod">
        <pc:chgData name="Meryl Bowen" userId="0e33c516-b54b-4571-b07e-cdbdabee1070" providerId="ADAL" clId="{0552BFC4-FA02-4361-B6B0-8E66FAB55BE9}" dt="2022-12-21T15:29:26.656" v="251" actId="20577"/>
        <pc:sldMkLst>
          <pc:docMk/>
          <pc:sldMk cId="2991803352" sldId="267"/>
        </pc:sldMkLst>
        <pc:graphicFrameChg chg="mod">
          <ac:chgData name="Meryl Bowen" userId="0e33c516-b54b-4571-b07e-cdbdabee1070" providerId="ADAL" clId="{0552BFC4-FA02-4361-B6B0-8E66FAB55BE9}" dt="2022-12-21T15:29:26.656" v="251" actId="20577"/>
          <ac:graphicFrameMkLst>
            <pc:docMk/>
            <pc:sldMk cId="2991803352" sldId="267"/>
            <ac:graphicFrameMk id="4" creationId="{00000000-0000-0000-0000-000000000000}"/>
          </ac:graphicFrameMkLst>
        </pc:graphicFrameChg>
      </pc:sldChg>
      <pc:sldChg chg="modSp mod">
        <pc:chgData name="Meryl Bowen" userId="0e33c516-b54b-4571-b07e-cdbdabee1070" providerId="ADAL" clId="{0552BFC4-FA02-4361-B6B0-8E66FAB55BE9}" dt="2022-12-21T15:34:09.786" v="262" actId="790"/>
        <pc:sldMkLst>
          <pc:docMk/>
          <pc:sldMk cId="410814701" sldId="273"/>
        </pc:sldMkLst>
        <pc:spChg chg="mod">
          <ac:chgData name="Meryl Bowen" userId="0e33c516-b54b-4571-b07e-cdbdabee1070" providerId="ADAL" clId="{0552BFC4-FA02-4361-B6B0-8E66FAB55BE9}" dt="2022-12-21T15:33:57.202" v="261" actId="1076"/>
          <ac:spMkLst>
            <pc:docMk/>
            <pc:sldMk cId="410814701" sldId="273"/>
            <ac:spMk id="3" creationId="{592B874C-88BC-44CB-9498-6DF60A202968}"/>
          </ac:spMkLst>
        </pc:spChg>
        <pc:spChg chg="mod">
          <ac:chgData name="Meryl Bowen" userId="0e33c516-b54b-4571-b07e-cdbdabee1070" providerId="ADAL" clId="{0552BFC4-FA02-4361-B6B0-8E66FAB55BE9}" dt="2022-12-21T15:34:09.786" v="262" actId="790"/>
          <ac:spMkLst>
            <pc:docMk/>
            <pc:sldMk cId="410814701" sldId="273"/>
            <ac:spMk id="4" creationId="{42D9BFA7-B09E-4D43-884C-31D7F6F03E04}"/>
          </ac:spMkLst>
        </pc:spChg>
      </pc:sldChg>
      <pc:sldChg chg="del">
        <pc:chgData name="Meryl Bowen" userId="0e33c516-b54b-4571-b07e-cdbdabee1070" providerId="ADAL" clId="{0552BFC4-FA02-4361-B6B0-8E66FAB55BE9}" dt="2023-01-03T12:50:01.296" v="325" actId="47"/>
        <pc:sldMkLst>
          <pc:docMk/>
          <pc:sldMk cId="69358684" sldId="284"/>
        </pc:sldMkLst>
      </pc:sldChg>
      <pc:sldChg chg="modSp mod">
        <pc:chgData name="Meryl Bowen" userId="0e33c516-b54b-4571-b07e-cdbdabee1070" providerId="ADAL" clId="{0552BFC4-FA02-4361-B6B0-8E66FAB55BE9}" dt="2023-01-03T12:49:30.300" v="324" actId="20577"/>
        <pc:sldMkLst>
          <pc:docMk/>
          <pc:sldMk cId="793805719" sldId="286"/>
        </pc:sldMkLst>
        <pc:spChg chg="mod">
          <ac:chgData name="Meryl Bowen" userId="0e33c516-b54b-4571-b07e-cdbdabee1070" providerId="ADAL" clId="{0552BFC4-FA02-4361-B6B0-8E66FAB55BE9}" dt="2023-01-03T12:49:30.300" v="324" actId="20577"/>
          <ac:spMkLst>
            <pc:docMk/>
            <pc:sldMk cId="793805719" sldId="286"/>
            <ac:spMk id="6" creationId="{00000000-0000-0000-0000-000000000000}"/>
          </ac:spMkLst>
        </pc:spChg>
      </pc:sldChg>
      <pc:sldChg chg="modSp mod">
        <pc:chgData name="Meryl Bowen" userId="0e33c516-b54b-4571-b07e-cdbdabee1070" providerId="ADAL" clId="{0552BFC4-FA02-4361-B6B0-8E66FAB55BE9}" dt="2022-12-21T15:35:21.738" v="263" actId="20577"/>
        <pc:sldMkLst>
          <pc:docMk/>
          <pc:sldMk cId="1049498502" sldId="288"/>
        </pc:sldMkLst>
        <pc:spChg chg="mod">
          <ac:chgData name="Meryl Bowen" userId="0e33c516-b54b-4571-b07e-cdbdabee1070" providerId="ADAL" clId="{0552BFC4-FA02-4361-B6B0-8E66FAB55BE9}" dt="2022-12-21T15:35:21.738" v="263" actId="20577"/>
          <ac:spMkLst>
            <pc:docMk/>
            <pc:sldMk cId="1049498502" sldId="288"/>
            <ac:spMk id="2" creationId="{00000000-0000-0000-0000-000000000000}"/>
          </ac:spMkLst>
        </pc:spChg>
      </pc:sldChg>
      <pc:sldChg chg="modSp mod">
        <pc:chgData name="Meryl Bowen" userId="0e33c516-b54b-4571-b07e-cdbdabee1070" providerId="ADAL" clId="{0552BFC4-FA02-4361-B6B0-8E66FAB55BE9}" dt="2023-01-03T12:43:23.036" v="284" actId="20577"/>
        <pc:sldMkLst>
          <pc:docMk/>
          <pc:sldMk cId="1198632041" sldId="294"/>
        </pc:sldMkLst>
        <pc:spChg chg="mod">
          <ac:chgData name="Meryl Bowen" userId="0e33c516-b54b-4571-b07e-cdbdabee1070" providerId="ADAL" clId="{0552BFC4-FA02-4361-B6B0-8E66FAB55BE9}" dt="2023-01-03T12:43:23.036" v="284" actId="20577"/>
          <ac:spMkLst>
            <pc:docMk/>
            <pc:sldMk cId="1198632041" sldId="294"/>
            <ac:spMk id="9" creationId="{8BD526BA-28F1-4BA7-B764-48964FDD6DDB}"/>
          </ac:spMkLst>
        </pc:spChg>
      </pc:sldChg>
      <pc:sldChg chg="modSp mod">
        <pc:chgData name="Meryl Bowen" userId="0e33c516-b54b-4571-b07e-cdbdabee1070" providerId="ADAL" clId="{0552BFC4-FA02-4361-B6B0-8E66FAB55BE9}" dt="2023-01-03T12:49:25.561" v="323" actId="20577"/>
        <pc:sldMkLst>
          <pc:docMk/>
          <pc:sldMk cId="1040549962" sldId="295"/>
        </pc:sldMkLst>
        <pc:spChg chg="mod">
          <ac:chgData name="Meryl Bowen" userId="0e33c516-b54b-4571-b07e-cdbdabee1070" providerId="ADAL" clId="{0552BFC4-FA02-4361-B6B0-8E66FAB55BE9}" dt="2023-01-03T12:49:25.561" v="323" actId="20577"/>
          <ac:spMkLst>
            <pc:docMk/>
            <pc:sldMk cId="1040549962" sldId="295"/>
            <ac:spMk id="6" creationId="{00000000-0000-0000-0000-000000000000}"/>
          </ac:spMkLst>
        </pc:spChg>
      </pc:sldChg>
      <pc:sldChg chg="modSp">
        <pc:chgData name="Meryl Bowen" userId="0e33c516-b54b-4571-b07e-cdbdabee1070" providerId="ADAL" clId="{0552BFC4-FA02-4361-B6B0-8E66FAB55BE9}" dt="2023-01-03T12:43:49.537" v="314" actId="20577"/>
        <pc:sldMkLst>
          <pc:docMk/>
          <pc:sldMk cId="2750216223" sldId="309"/>
        </pc:sldMkLst>
        <pc:graphicFrameChg chg="mod">
          <ac:chgData name="Meryl Bowen" userId="0e33c516-b54b-4571-b07e-cdbdabee1070" providerId="ADAL" clId="{0552BFC4-FA02-4361-B6B0-8E66FAB55BE9}" dt="2023-01-03T12:43:49.537" v="314" actId="20577"/>
          <ac:graphicFrameMkLst>
            <pc:docMk/>
            <pc:sldMk cId="2750216223" sldId="309"/>
            <ac:graphicFrameMk id="4" creationId="{33ADA038-2719-428A-B347-339A9C5A115B}"/>
          </ac:graphicFrameMkLst>
        </pc:graphicFrameChg>
      </pc:sldChg>
      <pc:sldChg chg="delSp modSp mod">
        <pc:chgData name="Meryl Bowen" userId="0e33c516-b54b-4571-b07e-cdbdabee1070" providerId="ADAL" clId="{0552BFC4-FA02-4361-B6B0-8E66FAB55BE9}" dt="2022-12-21T15:24:06.218" v="156" actId="20577"/>
        <pc:sldMkLst>
          <pc:docMk/>
          <pc:sldMk cId="1743736171" sldId="310"/>
        </pc:sldMkLst>
        <pc:spChg chg="mod">
          <ac:chgData name="Meryl Bowen" userId="0e33c516-b54b-4571-b07e-cdbdabee1070" providerId="ADAL" clId="{0552BFC4-FA02-4361-B6B0-8E66FAB55BE9}" dt="2022-12-21T15:24:01.473" v="119" actId="27636"/>
          <ac:spMkLst>
            <pc:docMk/>
            <pc:sldMk cId="1743736171" sldId="310"/>
            <ac:spMk id="3" creationId="{1FC58BEE-C4B8-4D3B-AA8E-C76D0D58D7D1}"/>
          </ac:spMkLst>
        </pc:spChg>
        <pc:spChg chg="mod">
          <ac:chgData name="Meryl Bowen" userId="0e33c516-b54b-4571-b07e-cdbdabee1070" providerId="ADAL" clId="{0552BFC4-FA02-4361-B6B0-8E66FAB55BE9}" dt="2022-12-21T15:24:06.218" v="156" actId="20577"/>
          <ac:spMkLst>
            <pc:docMk/>
            <pc:sldMk cId="1743736171" sldId="310"/>
            <ac:spMk id="4" creationId="{191349DC-E955-4AE8-82DD-682F0BA10647}"/>
          </ac:spMkLst>
        </pc:spChg>
        <pc:picChg chg="del">
          <ac:chgData name="Meryl Bowen" userId="0e33c516-b54b-4571-b07e-cdbdabee1070" providerId="ADAL" clId="{0552BFC4-FA02-4361-B6B0-8E66FAB55BE9}" dt="2022-12-21T15:23:05.909" v="16" actId="478"/>
          <ac:picMkLst>
            <pc:docMk/>
            <pc:sldMk cId="1743736171" sldId="310"/>
            <ac:picMk id="6" creationId="{F19C7EB2-4ECB-4116-A185-092F88CCA5E3}"/>
          </ac:picMkLst>
        </pc:picChg>
      </pc:sldChg>
      <pc:sldChg chg="modSp mod">
        <pc:chgData name="Meryl Bowen" userId="0e33c516-b54b-4571-b07e-cdbdabee1070" providerId="ADAL" clId="{0552BFC4-FA02-4361-B6B0-8E66FAB55BE9}" dt="2023-01-03T12:48:30.308" v="322"/>
        <pc:sldMkLst>
          <pc:docMk/>
          <pc:sldMk cId="421807754" sldId="311"/>
        </pc:sldMkLst>
        <pc:spChg chg="mod">
          <ac:chgData name="Meryl Bowen" userId="0e33c516-b54b-4571-b07e-cdbdabee1070" providerId="ADAL" clId="{0552BFC4-FA02-4361-B6B0-8E66FAB55BE9}" dt="2023-01-03T12:47:47.258" v="319" actId="27636"/>
          <ac:spMkLst>
            <pc:docMk/>
            <pc:sldMk cId="421807754" sldId="311"/>
            <ac:spMk id="4" creationId="{C0537927-2C74-4978-8840-321E48B8E79F}"/>
          </ac:spMkLst>
        </pc:spChg>
        <pc:spChg chg="mod">
          <ac:chgData name="Meryl Bowen" userId="0e33c516-b54b-4571-b07e-cdbdabee1070" providerId="ADAL" clId="{0552BFC4-FA02-4361-B6B0-8E66FAB55BE9}" dt="2023-01-03T12:48:30.308" v="322"/>
          <ac:spMkLst>
            <pc:docMk/>
            <pc:sldMk cId="421807754" sldId="311"/>
            <ac:spMk id="5" creationId="{253E351B-6B69-496F-BDDB-82EC91E8678C}"/>
          </ac:spMkLst>
        </pc:spChg>
      </pc:sldChg>
      <pc:sldChg chg="addSp delSp modSp mod">
        <pc:chgData name="Meryl Bowen" userId="0e33c516-b54b-4571-b07e-cdbdabee1070" providerId="ADAL" clId="{0552BFC4-FA02-4361-B6B0-8E66FAB55BE9}" dt="2022-12-21T15:22:41.286" v="15" actId="688"/>
        <pc:sldMkLst>
          <pc:docMk/>
          <pc:sldMk cId="1385240140" sldId="312"/>
        </pc:sldMkLst>
        <pc:picChg chg="add mod modCrop">
          <ac:chgData name="Meryl Bowen" userId="0e33c516-b54b-4571-b07e-cdbdabee1070" providerId="ADAL" clId="{0552BFC4-FA02-4361-B6B0-8E66FAB55BE9}" dt="2022-12-21T15:21:53.372" v="6" actId="1076"/>
          <ac:picMkLst>
            <pc:docMk/>
            <pc:sldMk cId="1385240140" sldId="312"/>
            <ac:picMk id="3" creationId="{243BFE6A-F0F6-5BA6-C41C-18A5E6E95977}"/>
          </ac:picMkLst>
        </pc:picChg>
        <pc:picChg chg="add mod modCrop">
          <ac:chgData name="Meryl Bowen" userId="0e33c516-b54b-4571-b07e-cdbdabee1070" providerId="ADAL" clId="{0552BFC4-FA02-4361-B6B0-8E66FAB55BE9}" dt="2022-12-21T15:22:41.286" v="15" actId="688"/>
          <ac:picMkLst>
            <pc:docMk/>
            <pc:sldMk cId="1385240140" sldId="312"/>
            <ac:picMk id="5" creationId="{3CD3CABB-5ED5-78E1-1751-A5E2BBF4926C}"/>
          </ac:picMkLst>
        </pc:picChg>
        <pc:picChg chg="del mod">
          <ac:chgData name="Meryl Bowen" userId="0e33c516-b54b-4571-b07e-cdbdabee1070" providerId="ADAL" clId="{0552BFC4-FA02-4361-B6B0-8E66FAB55BE9}" dt="2022-12-21T15:21:55.175" v="8" actId="478"/>
          <ac:picMkLst>
            <pc:docMk/>
            <pc:sldMk cId="1385240140" sldId="312"/>
            <ac:picMk id="6" creationId="{FFB516A7-CD4E-4CB7-BB4B-2372F122DB45}"/>
          </ac:picMkLst>
        </pc:picChg>
        <pc:picChg chg="del">
          <ac:chgData name="Meryl Bowen" userId="0e33c516-b54b-4571-b07e-cdbdabee1070" providerId="ADAL" clId="{0552BFC4-FA02-4361-B6B0-8E66FAB55BE9}" dt="2022-12-21T15:20:51.696" v="0" actId="478"/>
          <ac:picMkLst>
            <pc:docMk/>
            <pc:sldMk cId="1385240140" sldId="312"/>
            <ac:picMk id="8" creationId="{8E923E9B-8834-43EB-A94D-E0FFADCEA362}"/>
          </ac:picMkLst>
        </pc:picChg>
      </pc:sldChg>
      <pc:sldChg chg="addSp delSp modSp mod">
        <pc:chgData name="Meryl Bowen" userId="0e33c516-b54b-4571-b07e-cdbdabee1070" providerId="ADAL" clId="{0552BFC4-FA02-4361-B6B0-8E66FAB55BE9}" dt="2022-12-21T15:26:39.739" v="195" actId="14100"/>
        <pc:sldMkLst>
          <pc:docMk/>
          <pc:sldMk cId="3218183208" sldId="313"/>
        </pc:sldMkLst>
        <pc:spChg chg="mod">
          <ac:chgData name="Meryl Bowen" userId="0e33c516-b54b-4571-b07e-cdbdabee1070" providerId="ADAL" clId="{0552BFC4-FA02-4361-B6B0-8E66FAB55BE9}" dt="2022-12-21T15:25:39.800" v="183" actId="1076"/>
          <ac:spMkLst>
            <pc:docMk/>
            <pc:sldMk cId="3218183208" sldId="313"/>
            <ac:spMk id="3" creationId="{667E7CB0-6EF2-4592-BDE8-1976F79FFB52}"/>
          </ac:spMkLst>
        </pc:spChg>
        <pc:spChg chg="mod">
          <ac:chgData name="Meryl Bowen" userId="0e33c516-b54b-4571-b07e-cdbdabee1070" providerId="ADAL" clId="{0552BFC4-FA02-4361-B6B0-8E66FAB55BE9}" dt="2022-12-21T15:25:49.456" v="186" actId="14100"/>
          <ac:spMkLst>
            <pc:docMk/>
            <pc:sldMk cId="3218183208" sldId="313"/>
            <ac:spMk id="4" creationId="{0E8F5984-C66E-406E-840B-9377D953A3B4}"/>
          </ac:spMkLst>
        </pc:spChg>
        <pc:picChg chg="del">
          <ac:chgData name="Meryl Bowen" userId="0e33c516-b54b-4571-b07e-cdbdabee1070" providerId="ADAL" clId="{0552BFC4-FA02-4361-B6B0-8E66FAB55BE9}" dt="2022-12-21T15:24:33.430" v="172" actId="478"/>
          <ac:picMkLst>
            <pc:docMk/>
            <pc:sldMk cId="3218183208" sldId="313"/>
            <ac:picMk id="6" creationId="{049CABCF-A6C7-4AC3-A963-2FCB1A03C91E}"/>
          </ac:picMkLst>
        </pc:picChg>
        <pc:picChg chg="add mod modCrop">
          <ac:chgData name="Meryl Bowen" userId="0e33c516-b54b-4571-b07e-cdbdabee1070" providerId="ADAL" clId="{0552BFC4-FA02-4361-B6B0-8E66FAB55BE9}" dt="2022-12-21T15:25:43.090" v="185" actId="1076"/>
          <ac:picMkLst>
            <pc:docMk/>
            <pc:sldMk cId="3218183208" sldId="313"/>
            <ac:picMk id="7" creationId="{D8B3B9A0-2B38-5A17-B297-0F68F5A8F3D5}"/>
          </ac:picMkLst>
        </pc:picChg>
        <pc:picChg chg="del">
          <ac:chgData name="Meryl Bowen" userId="0e33c516-b54b-4571-b07e-cdbdabee1070" providerId="ADAL" clId="{0552BFC4-FA02-4361-B6B0-8E66FAB55BE9}" dt="2022-12-21T15:25:51.400" v="187" actId="478"/>
          <ac:picMkLst>
            <pc:docMk/>
            <pc:sldMk cId="3218183208" sldId="313"/>
            <ac:picMk id="8" creationId="{5F1FB29C-99C4-4982-B000-6A8EFC3AD352}"/>
          </ac:picMkLst>
        </pc:picChg>
        <pc:picChg chg="add mod modCrop">
          <ac:chgData name="Meryl Bowen" userId="0e33c516-b54b-4571-b07e-cdbdabee1070" providerId="ADAL" clId="{0552BFC4-FA02-4361-B6B0-8E66FAB55BE9}" dt="2022-12-21T15:26:39.739" v="195" actId="14100"/>
          <ac:picMkLst>
            <pc:docMk/>
            <pc:sldMk cId="3218183208" sldId="313"/>
            <ac:picMk id="10" creationId="{34C8140F-56F1-C62F-AB3B-497E1AFFD4CF}"/>
          </ac:picMkLst>
        </pc:picChg>
      </pc:sldChg>
      <pc:sldChg chg="modSp mod">
        <pc:chgData name="Meryl Bowen" userId="0e33c516-b54b-4571-b07e-cdbdabee1070" providerId="ADAL" clId="{0552BFC4-FA02-4361-B6B0-8E66FAB55BE9}" dt="2022-12-21T15:28:04.798" v="235" actId="20577"/>
        <pc:sldMkLst>
          <pc:docMk/>
          <pc:sldMk cId="3680405793" sldId="316"/>
        </pc:sldMkLst>
        <pc:spChg chg="mod">
          <ac:chgData name="Meryl Bowen" userId="0e33c516-b54b-4571-b07e-cdbdabee1070" providerId="ADAL" clId="{0552BFC4-FA02-4361-B6B0-8E66FAB55BE9}" dt="2022-12-21T15:26:53.192" v="201" actId="20577"/>
          <ac:spMkLst>
            <pc:docMk/>
            <pc:sldMk cId="3680405793" sldId="316"/>
            <ac:spMk id="3" creationId="{667E7CB0-6EF2-4592-BDE8-1976F79FFB52}"/>
          </ac:spMkLst>
        </pc:spChg>
        <pc:spChg chg="mod">
          <ac:chgData name="Meryl Bowen" userId="0e33c516-b54b-4571-b07e-cdbdabee1070" providerId="ADAL" clId="{0552BFC4-FA02-4361-B6B0-8E66FAB55BE9}" dt="2022-12-21T15:28:04.798" v="235" actId="20577"/>
          <ac:spMkLst>
            <pc:docMk/>
            <pc:sldMk cId="3680405793" sldId="316"/>
            <ac:spMk id="4" creationId="{0E8F5984-C66E-406E-840B-9377D953A3B4}"/>
          </ac:spMkLst>
        </pc:spChg>
      </pc:sldChg>
      <pc:sldChg chg="modSp mod">
        <pc:chgData name="Meryl Bowen" userId="0e33c516-b54b-4571-b07e-cdbdabee1070" providerId="ADAL" clId="{0552BFC4-FA02-4361-B6B0-8E66FAB55BE9}" dt="2022-12-21T15:28:30.462" v="247" actId="20577"/>
        <pc:sldMkLst>
          <pc:docMk/>
          <pc:sldMk cId="1118178636" sldId="318"/>
        </pc:sldMkLst>
        <pc:spChg chg="mod">
          <ac:chgData name="Meryl Bowen" userId="0e33c516-b54b-4571-b07e-cdbdabee1070" providerId="ADAL" clId="{0552BFC4-FA02-4361-B6B0-8E66FAB55BE9}" dt="2022-12-21T15:28:30.462" v="247" actId="20577"/>
          <ac:spMkLst>
            <pc:docMk/>
            <pc:sldMk cId="1118178636" sldId="318"/>
            <ac:spMk id="4" creationId="{8417E9E1-3C93-4A77-9F62-258D6D1F68B0}"/>
          </ac:spMkLst>
        </pc:spChg>
        <pc:picChg chg="mod">
          <ac:chgData name="Meryl Bowen" userId="0e33c516-b54b-4571-b07e-cdbdabee1070" providerId="ADAL" clId="{0552BFC4-FA02-4361-B6B0-8E66FAB55BE9}" dt="2022-12-21T15:28:21.779" v="236" actId="1076"/>
          <ac:picMkLst>
            <pc:docMk/>
            <pc:sldMk cId="1118178636" sldId="318"/>
            <ac:picMk id="6" creationId="{A75A50E5-CA48-48FB-B9DD-3905C1BDA2F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D380F6-D9F3-40EC-8B1E-00335B66D592}" type="doc">
      <dgm:prSet loTypeId="urn:microsoft.com/office/officeart/2005/8/layout/lProcess2" loCatId="list" qsTypeId="urn:microsoft.com/office/officeart/2005/8/quickstyle/simple1" qsCatId="simple" csTypeId="urn:microsoft.com/office/officeart/2005/8/colors/colorful1" csCatId="colorful" phldr="1"/>
      <dgm:spPr/>
      <dgm:t>
        <a:bodyPr/>
        <a:lstStyle/>
        <a:p>
          <a:endParaRPr lang="en-GB"/>
        </a:p>
      </dgm:t>
    </dgm:pt>
    <dgm:pt modelId="{E9DD56EC-FE82-4E53-B908-7B2BAD2256DA}">
      <dgm:prSet phldrT="[Text]"/>
      <dgm:spPr/>
      <dgm:t>
        <a:bodyPr/>
        <a:lstStyle/>
        <a:p>
          <a:r>
            <a:rPr lang="en-GB" dirty="0"/>
            <a:t>24/01/23</a:t>
          </a:r>
        </a:p>
      </dgm:t>
    </dgm:pt>
    <dgm:pt modelId="{D41CA0CC-D496-44E3-9614-41BC17E951D0}" type="parTrans" cxnId="{E9609D73-40A0-400F-8FE3-4D5A73AEF7F0}">
      <dgm:prSet/>
      <dgm:spPr/>
      <dgm:t>
        <a:bodyPr/>
        <a:lstStyle/>
        <a:p>
          <a:endParaRPr lang="en-GB"/>
        </a:p>
      </dgm:t>
    </dgm:pt>
    <dgm:pt modelId="{D6DD451C-C066-4A95-9161-4EC4EE13417F}" type="sibTrans" cxnId="{E9609D73-40A0-400F-8FE3-4D5A73AEF7F0}">
      <dgm:prSet/>
      <dgm:spPr/>
      <dgm:t>
        <a:bodyPr/>
        <a:lstStyle/>
        <a:p>
          <a:endParaRPr lang="en-GB"/>
        </a:p>
      </dgm:t>
    </dgm:pt>
    <dgm:pt modelId="{A3BBC224-F6E7-4B04-955B-E374664D146E}">
      <dgm:prSet phldrT="[Text]"/>
      <dgm:spPr/>
      <dgm:t>
        <a:bodyPr/>
        <a:lstStyle/>
        <a:p>
          <a:r>
            <a:rPr lang="en-GB" dirty="0" err="1"/>
            <a:t>Cwrdd</a:t>
          </a:r>
          <a:endParaRPr lang="en-GB" dirty="0"/>
        </a:p>
      </dgm:t>
    </dgm:pt>
    <dgm:pt modelId="{D824AD22-B3EB-4ABE-8001-E9AE940478B9}" type="parTrans" cxnId="{460624D1-48C1-440E-BBC6-3E2941D1646C}">
      <dgm:prSet/>
      <dgm:spPr/>
      <dgm:t>
        <a:bodyPr/>
        <a:lstStyle/>
        <a:p>
          <a:endParaRPr lang="en-GB"/>
        </a:p>
      </dgm:t>
    </dgm:pt>
    <dgm:pt modelId="{596A585E-F825-4E8D-BA70-B13FD95CCF90}" type="sibTrans" cxnId="{460624D1-48C1-440E-BBC6-3E2941D1646C}">
      <dgm:prSet/>
      <dgm:spPr/>
      <dgm:t>
        <a:bodyPr/>
        <a:lstStyle/>
        <a:p>
          <a:endParaRPr lang="en-GB"/>
        </a:p>
      </dgm:t>
    </dgm:pt>
    <dgm:pt modelId="{1D0031F9-1605-4811-85F1-52BF198F45BF}">
      <dgm:prSet phldrT="[Text]"/>
      <dgm:spPr/>
      <dgm:t>
        <a:bodyPr/>
        <a:lstStyle/>
        <a:p>
          <a:r>
            <a:rPr lang="en-GB" i="1" dirty="0"/>
            <a:t>Meet</a:t>
          </a:r>
        </a:p>
      </dgm:t>
    </dgm:pt>
    <dgm:pt modelId="{EB850FEF-847C-4B69-B2B6-84FEF5F546F2}" type="parTrans" cxnId="{9646F17D-9E19-4BDF-811A-005056448BF3}">
      <dgm:prSet/>
      <dgm:spPr/>
      <dgm:t>
        <a:bodyPr/>
        <a:lstStyle/>
        <a:p>
          <a:endParaRPr lang="en-GB"/>
        </a:p>
      </dgm:t>
    </dgm:pt>
    <dgm:pt modelId="{12EEC21B-5632-427A-8D24-7E3CD87DEFB6}" type="sibTrans" cxnId="{9646F17D-9E19-4BDF-811A-005056448BF3}">
      <dgm:prSet/>
      <dgm:spPr/>
      <dgm:t>
        <a:bodyPr/>
        <a:lstStyle/>
        <a:p>
          <a:endParaRPr lang="en-GB"/>
        </a:p>
      </dgm:t>
    </dgm:pt>
    <dgm:pt modelId="{C39F697D-1561-42BE-B511-597FB090D069}">
      <dgm:prSet phldrT="[Text]"/>
      <dgm:spPr/>
      <dgm:t>
        <a:bodyPr/>
        <a:lstStyle/>
        <a:p>
          <a:r>
            <a:rPr lang="en-GB" dirty="0"/>
            <a:t>25/01/23</a:t>
          </a:r>
        </a:p>
      </dgm:t>
    </dgm:pt>
    <dgm:pt modelId="{B5405002-7BEA-4E86-A763-5042689111BD}" type="parTrans" cxnId="{8893AC42-8F8A-4439-8168-286C158D21AC}">
      <dgm:prSet/>
      <dgm:spPr/>
      <dgm:t>
        <a:bodyPr/>
        <a:lstStyle/>
        <a:p>
          <a:endParaRPr lang="en-GB"/>
        </a:p>
      </dgm:t>
    </dgm:pt>
    <dgm:pt modelId="{EAF4D797-A7C3-4442-A236-E8DA14752796}" type="sibTrans" cxnId="{8893AC42-8F8A-4439-8168-286C158D21AC}">
      <dgm:prSet/>
      <dgm:spPr/>
      <dgm:t>
        <a:bodyPr/>
        <a:lstStyle/>
        <a:p>
          <a:endParaRPr lang="en-GB"/>
        </a:p>
      </dgm:t>
    </dgm:pt>
    <dgm:pt modelId="{7F3CA90B-3E1E-494E-A90A-D1FFBDF65530}">
      <dgm:prSet phldrT="[Text]"/>
      <dgm:spPr/>
      <dgm:t>
        <a:bodyPr/>
        <a:lstStyle/>
        <a:p>
          <a:r>
            <a:rPr lang="en-GB" dirty="0" err="1"/>
            <a:t>Profi</a:t>
          </a:r>
          <a:r>
            <a:rPr lang="en-GB" dirty="0"/>
            <a:t>  (</a:t>
          </a:r>
          <a:r>
            <a:rPr lang="en-GB" dirty="0" err="1"/>
            <a:t>yn</a:t>
          </a:r>
          <a:r>
            <a:rPr lang="en-GB" dirty="0"/>
            <a:t> </a:t>
          </a:r>
          <a:r>
            <a:rPr lang="en-GB" dirty="0" err="1"/>
            <a:t>ysgol</a:t>
          </a:r>
          <a:r>
            <a:rPr lang="en-GB" dirty="0"/>
            <a:t>)</a:t>
          </a:r>
        </a:p>
      </dgm:t>
    </dgm:pt>
    <dgm:pt modelId="{4351D668-CFC5-4B40-81EC-179BB2579527}" type="parTrans" cxnId="{DD081F27-8CEE-4552-97E6-E1AAFBEDB6F3}">
      <dgm:prSet/>
      <dgm:spPr/>
      <dgm:t>
        <a:bodyPr/>
        <a:lstStyle/>
        <a:p>
          <a:endParaRPr lang="en-GB"/>
        </a:p>
      </dgm:t>
    </dgm:pt>
    <dgm:pt modelId="{65650C35-19FA-4615-B32D-BE079B57A90C}" type="sibTrans" cxnId="{DD081F27-8CEE-4552-97E6-E1AAFBEDB6F3}">
      <dgm:prSet/>
      <dgm:spPr/>
      <dgm:t>
        <a:bodyPr/>
        <a:lstStyle/>
        <a:p>
          <a:endParaRPr lang="en-GB"/>
        </a:p>
      </dgm:t>
    </dgm:pt>
    <dgm:pt modelId="{B1B62567-53D1-4872-A0D9-D1A9252C95A1}">
      <dgm:prSet phldrT="[Text]"/>
      <dgm:spPr/>
      <dgm:t>
        <a:bodyPr/>
        <a:lstStyle/>
        <a:p>
          <a:r>
            <a:rPr lang="en-GB" i="1" dirty="0"/>
            <a:t>Test (in school)</a:t>
          </a:r>
        </a:p>
      </dgm:t>
    </dgm:pt>
    <dgm:pt modelId="{E566F4D6-50EE-4CE9-9429-92D1199944CF}" type="parTrans" cxnId="{EA966D3D-CC52-4090-81D6-7FC45FF3AB9B}">
      <dgm:prSet/>
      <dgm:spPr/>
      <dgm:t>
        <a:bodyPr/>
        <a:lstStyle/>
        <a:p>
          <a:endParaRPr lang="en-GB"/>
        </a:p>
      </dgm:t>
    </dgm:pt>
    <dgm:pt modelId="{270F6F75-5071-4EC8-B624-527B22FA1519}" type="sibTrans" cxnId="{EA966D3D-CC52-4090-81D6-7FC45FF3AB9B}">
      <dgm:prSet/>
      <dgm:spPr/>
      <dgm:t>
        <a:bodyPr/>
        <a:lstStyle/>
        <a:p>
          <a:endParaRPr lang="en-GB"/>
        </a:p>
      </dgm:t>
    </dgm:pt>
    <dgm:pt modelId="{A58DF975-94D8-4D94-B89B-2C08B4025CF6}">
      <dgm:prSet phldrT="[Text]"/>
      <dgm:spPr/>
      <dgm:t>
        <a:bodyPr/>
        <a:lstStyle/>
        <a:p>
          <a:r>
            <a:rPr lang="en-GB"/>
            <a:t>26/01/23</a:t>
          </a:r>
          <a:endParaRPr lang="en-GB" dirty="0"/>
        </a:p>
      </dgm:t>
    </dgm:pt>
    <dgm:pt modelId="{2A8C8245-B599-46E1-91B7-67C2000A1CF4}" type="parTrans" cxnId="{C42FC878-B2F6-48F5-8786-6AD77DE11279}">
      <dgm:prSet/>
      <dgm:spPr/>
      <dgm:t>
        <a:bodyPr/>
        <a:lstStyle/>
        <a:p>
          <a:endParaRPr lang="en-GB"/>
        </a:p>
      </dgm:t>
    </dgm:pt>
    <dgm:pt modelId="{8F3895B7-7246-4CFD-BFED-34A904444438}" type="sibTrans" cxnId="{C42FC878-B2F6-48F5-8786-6AD77DE11279}">
      <dgm:prSet/>
      <dgm:spPr/>
      <dgm:t>
        <a:bodyPr/>
        <a:lstStyle/>
        <a:p>
          <a:endParaRPr lang="en-GB"/>
        </a:p>
      </dgm:t>
    </dgm:pt>
    <dgm:pt modelId="{A7BAEE9E-D75F-47ED-8534-96C7E16809F2}">
      <dgm:prSet phldrT="[Text]"/>
      <dgm:spPr/>
      <dgm:t>
        <a:bodyPr/>
        <a:lstStyle/>
        <a:p>
          <a:r>
            <a:rPr lang="en-GB" dirty="0" err="1"/>
            <a:t>Rhannu</a:t>
          </a:r>
          <a:endParaRPr lang="en-GB" dirty="0"/>
        </a:p>
      </dgm:t>
    </dgm:pt>
    <dgm:pt modelId="{5A3EE42F-5DDA-4EEA-9CED-DC7302B72AA7}" type="parTrans" cxnId="{F68B79E2-84A2-46C6-94A1-C3C2E122F892}">
      <dgm:prSet/>
      <dgm:spPr/>
      <dgm:t>
        <a:bodyPr/>
        <a:lstStyle/>
        <a:p>
          <a:endParaRPr lang="en-GB"/>
        </a:p>
      </dgm:t>
    </dgm:pt>
    <dgm:pt modelId="{88A5C036-7AC6-4CC9-8223-76128A7AF4CE}" type="sibTrans" cxnId="{F68B79E2-84A2-46C6-94A1-C3C2E122F892}">
      <dgm:prSet/>
      <dgm:spPr/>
      <dgm:t>
        <a:bodyPr/>
        <a:lstStyle/>
        <a:p>
          <a:endParaRPr lang="en-GB"/>
        </a:p>
      </dgm:t>
    </dgm:pt>
    <dgm:pt modelId="{E812FE3F-F21A-4588-A2DC-CC955A034975}">
      <dgm:prSet phldrT="[Text]"/>
      <dgm:spPr/>
      <dgm:t>
        <a:bodyPr/>
        <a:lstStyle/>
        <a:p>
          <a:r>
            <a:rPr lang="en-GB" i="1" dirty="0"/>
            <a:t>Share</a:t>
          </a:r>
        </a:p>
      </dgm:t>
    </dgm:pt>
    <dgm:pt modelId="{46F5D0AC-6D84-49DE-9F19-A46102A569E5}" type="parTrans" cxnId="{2F5461EA-7D9C-45CB-B07E-C181887371FB}">
      <dgm:prSet/>
      <dgm:spPr/>
      <dgm:t>
        <a:bodyPr/>
        <a:lstStyle/>
        <a:p>
          <a:endParaRPr lang="en-GB"/>
        </a:p>
      </dgm:t>
    </dgm:pt>
    <dgm:pt modelId="{A379FC3C-6812-4F70-8099-127146463024}" type="sibTrans" cxnId="{2F5461EA-7D9C-45CB-B07E-C181887371FB}">
      <dgm:prSet/>
      <dgm:spPr/>
      <dgm:t>
        <a:bodyPr/>
        <a:lstStyle/>
        <a:p>
          <a:endParaRPr lang="en-GB"/>
        </a:p>
      </dgm:t>
    </dgm:pt>
    <dgm:pt modelId="{1D23B27C-5031-4FA6-8E85-8FA9B7644361}" type="pres">
      <dgm:prSet presAssocID="{67D380F6-D9F3-40EC-8B1E-00335B66D592}" presName="theList" presStyleCnt="0">
        <dgm:presLayoutVars>
          <dgm:dir/>
          <dgm:animLvl val="lvl"/>
          <dgm:resizeHandles val="exact"/>
        </dgm:presLayoutVars>
      </dgm:prSet>
      <dgm:spPr/>
    </dgm:pt>
    <dgm:pt modelId="{305E1E4F-4D4F-4B00-AD94-459EC99A83C5}" type="pres">
      <dgm:prSet presAssocID="{E9DD56EC-FE82-4E53-B908-7B2BAD2256DA}" presName="compNode" presStyleCnt="0"/>
      <dgm:spPr/>
    </dgm:pt>
    <dgm:pt modelId="{5BCB0600-506D-46AD-9581-60B4D62AF219}" type="pres">
      <dgm:prSet presAssocID="{E9DD56EC-FE82-4E53-B908-7B2BAD2256DA}" presName="aNode" presStyleLbl="bgShp" presStyleIdx="0" presStyleCnt="3"/>
      <dgm:spPr/>
    </dgm:pt>
    <dgm:pt modelId="{322B4D0A-EDC2-46AC-9FBC-AC814672625F}" type="pres">
      <dgm:prSet presAssocID="{E9DD56EC-FE82-4E53-B908-7B2BAD2256DA}" presName="textNode" presStyleLbl="bgShp" presStyleIdx="0" presStyleCnt="3"/>
      <dgm:spPr/>
    </dgm:pt>
    <dgm:pt modelId="{F8B4575F-BE0F-4312-BFC6-5F176B516E11}" type="pres">
      <dgm:prSet presAssocID="{E9DD56EC-FE82-4E53-B908-7B2BAD2256DA}" presName="compChildNode" presStyleCnt="0"/>
      <dgm:spPr/>
    </dgm:pt>
    <dgm:pt modelId="{79DBC56F-F7A2-4C46-B35F-B7F51F170C02}" type="pres">
      <dgm:prSet presAssocID="{E9DD56EC-FE82-4E53-B908-7B2BAD2256DA}" presName="theInnerList" presStyleCnt="0"/>
      <dgm:spPr/>
    </dgm:pt>
    <dgm:pt modelId="{D01BE385-0100-482B-86C7-E037CEAFDCE6}" type="pres">
      <dgm:prSet presAssocID="{A3BBC224-F6E7-4B04-955B-E374664D146E}" presName="childNode" presStyleLbl="node1" presStyleIdx="0" presStyleCnt="6">
        <dgm:presLayoutVars>
          <dgm:bulletEnabled val="1"/>
        </dgm:presLayoutVars>
      </dgm:prSet>
      <dgm:spPr/>
    </dgm:pt>
    <dgm:pt modelId="{6F09E8DA-38F4-45DF-97CB-AF3B8F291B97}" type="pres">
      <dgm:prSet presAssocID="{A3BBC224-F6E7-4B04-955B-E374664D146E}" presName="aSpace2" presStyleCnt="0"/>
      <dgm:spPr/>
    </dgm:pt>
    <dgm:pt modelId="{AAF0CA09-B347-435C-BA49-100BCA849894}" type="pres">
      <dgm:prSet presAssocID="{1D0031F9-1605-4811-85F1-52BF198F45BF}" presName="childNode" presStyleLbl="node1" presStyleIdx="1" presStyleCnt="6">
        <dgm:presLayoutVars>
          <dgm:bulletEnabled val="1"/>
        </dgm:presLayoutVars>
      </dgm:prSet>
      <dgm:spPr/>
    </dgm:pt>
    <dgm:pt modelId="{4F2C2913-5F75-48F5-8B57-4912C8CE76DA}" type="pres">
      <dgm:prSet presAssocID="{E9DD56EC-FE82-4E53-B908-7B2BAD2256DA}" presName="aSpace" presStyleCnt="0"/>
      <dgm:spPr/>
    </dgm:pt>
    <dgm:pt modelId="{4BFE898B-5DB8-424D-9AF2-95B4A7C76466}" type="pres">
      <dgm:prSet presAssocID="{C39F697D-1561-42BE-B511-597FB090D069}" presName="compNode" presStyleCnt="0"/>
      <dgm:spPr/>
    </dgm:pt>
    <dgm:pt modelId="{7222A2D6-CAC8-45DC-A8F8-0CCA9FA192A7}" type="pres">
      <dgm:prSet presAssocID="{C39F697D-1561-42BE-B511-597FB090D069}" presName="aNode" presStyleLbl="bgShp" presStyleIdx="1" presStyleCnt="3"/>
      <dgm:spPr/>
    </dgm:pt>
    <dgm:pt modelId="{04C4C76C-4710-4DBD-8FDE-75AF05FC669D}" type="pres">
      <dgm:prSet presAssocID="{C39F697D-1561-42BE-B511-597FB090D069}" presName="textNode" presStyleLbl="bgShp" presStyleIdx="1" presStyleCnt="3"/>
      <dgm:spPr/>
    </dgm:pt>
    <dgm:pt modelId="{ED610B59-C000-4480-8F94-4A65049D757F}" type="pres">
      <dgm:prSet presAssocID="{C39F697D-1561-42BE-B511-597FB090D069}" presName="compChildNode" presStyleCnt="0"/>
      <dgm:spPr/>
    </dgm:pt>
    <dgm:pt modelId="{1A2825F6-A27C-4131-B12F-9B43B97D9F75}" type="pres">
      <dgm:prSet presAssocID="{C39F697D-1561-42BE-B511-597FB090D069}" presName="theInnerList" presStyleCnt="0"/>
      <dgm:spPr/>
    </dgm:pt>
    <dgm:pt modelId="{1C56F17A-C57E-4A69-8606-6F87BEF3121F}" type="pres">
      <dgm:prSet presAssocID="{7F3CA90B-3E1E-494E-A90A-D1FFBDF65530}" presName="childNode" presStyleLbl="node1" presStyleIdx="2" presStyleCnt="6">
        <dgm:presLayoutVars>
          <dgm:bulletEnabled val="1"/>
        </dgm:presLayoutVars>
      </dgm:prSet>
      <dgm:spPr/>
    </dgm:pt>
    <dgm:pt modelId="{5AD1C0CB-3AC8-4E36-84C0-085F52405726}" type="pres">
      <dgm:prSet presAssocID="{7F3CA90B-3E1E-494E-A90A-D1FFBDF65530}" presName="aSpace2" presStyleCnt="0"/>
      <dgm:spPr/>
    </dgm:pt>
    <dgm:pt modelId="{6390A2E0-DB41-4993-A778-5EED47770771}" type="pres">
      <dgm:prSet presAssocID="{B1B62567-53D1-4872-A0D9-D1A9252C95A1}" presName="childNode" presStyleLbl="node1" presStyleIdx="3" presStyleCnt="6">
        <dgm:presLayoutVars>
          <dgm:bulletEnabled val="1"/>
        </dgm:presLayoutVars>
      </dgm:prSet>
      <dgm:spPr/>
    </dgm:pt>
    <dgm:pt modelId="{F3E53DF7-5668-4A41-BE89-7B2D0E230E8B}" type="pres">
      <dgm:prSet presAssocID="{C39F697D-1561-42BE-B511-597FB090D069}" presName="aSpace" presStyleCnt="0"/>
      <dgm:spPr/>
    </dgm:pt>
    <dgm:pt modelId="{63DD3CA0-DB7B-4D45-B574-EAEF204F98D0}" type="pres">
      <dgm:prSet presAssocID="{A58DF975-94D8-4D94-B89B-2C08B4025CF6}" presName="compNode" presStyleCnt="0"/>
      <dgm:spPr/>
    </dgm:pt>
    <dgm:pt modelId="{FA2FEF9E-09BC-4A4B-80F4-23780000E09F}" type="pres">
      <dgm:prSet presAssocID="{A58DF975-94D8-4D94-B89B-2C08B4025CF6}" presName="aNode" presStyleLbl="bgShp" presStyleIdx="2" presStyleCnt="3"/>
      <dgm:spPr/>
    </dgm:pt>
    <dgm:pt modelId="{EC2FEA27-7505-46B7-9299-9436284DA8D9}" type="pres">
      <dgm:prSet presAssocID="{A58DF975-94D8-4D94-B89B-2C08B4025CF6}" presName="textNode" presStyleLbl="bgShp" presStyleIdx="2" presStyleCnt="3"/>
      <dgm:spPr/>
    </dgm:pt>
    <dgm:pt modelId="{C969C51D-16A9-47DF-862D-C143AE75FA0A}" type="pres">
      <dgm:prSet presAssocID="{A58DF975-94D8-4D94-B89B-2C08B4025CF6}" presName="compChildNode" presStyleCnt="0"/>
      <dgm:spPr/>
    </dgm:pt>
    <dgm:pt modelId="{0282EB07-B793-441C-989A-1C8B77858C0A}" type="pres">
      <dgm:prSet presAssocID="{A58DF975-94D8-4D94-B89B-2C08B4025CF6}" presName="theInnerList" presStyleCnt="0"/>
      <dgm:spPr/>
    </dgm:pt>
    <dgm:pt modelId="{D9C00B0B-9582-4C8C-AC2E-4B3BFA19BA8F}" type="pres">
      <dgm:prSet presAssocID="{A7BAEE9E-D75F-47ED-8534-96C7E16809F2}" presName="childNode" presStyleLbl="node1" presStyleIdx="4" presStyleCnt="6">
        <dgm:presLayoutVars>
          <dgm:bulletEnabled val="1"/>
        </dgm:presLayoutVars>
      </dgm:prSet>
      <dgm:spPr/>
    </dgm:pt>
    <dgm:pt modelId="{E2714B66-D663-4846-B870-E7FF226C13D2}" type="pres">
      <dgm:prSet presAssocID="{A7BAEE9E-D75F-47ED-8534-96C7E16809F2}" presName="aSpace2" presStyleCnt="0"/>
      <dgm:spPr/>
    </dgm:pt>
    <dgm:pt modelId="{DC4AFB6E-B9A2-4081-BBC1-FF393F6664DE}" type="pres">
      <dgm:prSet presAssocID="{E812FE3F-F21A-4588-A2DC-CC955A034975}" presName="childNode" presStyleLbl="node1" presStyleIdx="5" presStyleCnt="6">
        <dgm:presLayoutVars>
          <dgm:bulletEnabled val="1"/>
        </dgm:presLayoutVars>
      </dgm:prSet>
      <dgm:spPr/>
    </dgm:pt>
  </dgm:ptLst>
  <dgm:cxnLst>
    <dgm:cxn modelId="{EFA48A01-0111-4FDE-BB0F-243035027E05}" type="presOf" srcId="{7F3CA90B-3E1E-494E-A90A-D1FFBDF65530}" destId="{1C56F17A-C57E-4A69-8606-6F87BEF3121F}" srcOrd="0" destOrd="0" presId="urn:microsoft.com/office/officeart/2005/8/layout/lProcess2"/>
    <dgm:cxn modelId="{C9676504-F41C-4178-97EA-C8BCE111B864}" type="presOf" srcId="{A3BBC224-F6E7-4B04-955B-E374664D146E}" destId="{D01BE385-0100-482B-86C7-E037CEAFDCE6}" srcOrd="0" destOrd="0" presId="urn:microsoft.com/office/officeart/2005/8/layout/lProcess2"/>
    <dgm:cxn modelId="{5955430D-90BC-4696-974F-7BEC7AD0D456}" type="presOf" srcId="{C39F697D-1561-42BE-B511-597FB090D069}" destId="{7222A2D6-CAC8-45DC-A8F8-0CCA9FA192A7}" srcOrd="0" destOrd="0" presId="urn:microsoft.com/office/officeart/2005/8/layout/lProcess2"/>
    <dgm:cxn modelId="{DD081F27-8CEE-4552-97E6-E1AAFBEDB6F3}" srcId="{C39F697D-1561-42BE-B511-597FB090D069}" destId="{7F3CA90B-3E1E-494E-A90A-D1FFBDF65530}" srcOrd="0" destOrd="0" parTransId="{4351D668-CFC5-4B40-81EC-179BB2579527}" sibTransId="{65650C35-19FA-4615-B32D-BE079B57A90C}"/>
    <dgm:cxn modelId="{D8217D2A-F88F-4B1A-BAFF-B58902A9D806}" type="presOf" srcId="{A7BAEE9E-D75F-47ED-8534-96C7E16809F2}" destId="{D9C00B0B-9582-4C8C-AC2E-4B3BFA19BA8F}" srcOrd="0" destOrd="0" presId="urn:microsoft.com/office/officeart/2005/8/layout/lProcess2"/>
    <dgm:cxn modelId="{CB972B31-883E-4C4C-AA6D-F5ADE238BFCE}" type="presOf" srcId="{A58DF975-94D8-4D94-B89B-2C08B4025CF6}" destId="{FA2FEF9E-09BC-4A4B-80F4-23780000E09F}" srcOrd="0" destOrd="0" presId="urn:microsoft.com/office/officeart/2005/8/layout/lProcess2"/>
    <dgm:cxn modelId="{12B2883A-0C36-41F7-A45E-BB2AA08055E1}" type="presOf" srcId="{1D0031F9-1605-4811-85F1-52BF198F45BF}" destId="{AAF0CA09-B347-435C-BA49-100BCA849894}" srcOrd="0" destOrd="0" presId="urn:microsoft.com/office/officeart/2005/8/layout/lProcess2"/>
    <dgm:cxn modelId="{EA966D3D-CC52-4090-81D6-7FC45FF3AB9B}" srcId="{C39F697D-1561-42BE-B511-597FB090D069}" destId="{B1B62567-53D1-4872-A0D9-D1A9252C95A1}" srcOrd="1" destOrd="0" parTransId="{E566F4D6-50EE-4CE9-9429-92D1199944CF}" sibTransId="{270F6F75-5071-4EC8-B624-527B22FA1519}"/>
    <dgm:cxn modelId="{8893AC42-8F8A-4439-8168-286C158D21AC}" srcId="{67D380F6-D9F3-40EC-8B1E-00335B66D592}" destId="{C39F697D-1561-42BE-B511-597FB090D069}" srcOrd="1" destOrd="0" parTransId="{B5405002-7BEA-4E86-A763-5042689111BD}" sibTransId="{EAF4D797-A7C3-4442-A236-E8DA14752796}"/>
    <dgm:cxn modelId="{7FDEA644-BE48-4E34-9B7D-6CBB48DCA06B}" type="presOf" srcId="{E9DD56EC-FE82-4E53-B908-7B2BAD2256DA}" destId="{322B4D0A-EDC2-46AC-9FBC-AC814672625F}" srcOrd="1" destOrd="0" presId="urn:microsoft.com/office/officeart/2005/8/layout/lProcess2"/>
    <dgm:cxn modelId="{E9609D73-40A0-400F-8FE3-4D5A73AEF7F0}" srcId="{67D380F6-D9F3-40EC-8B1E-00335B66D592}" destId="{E9DD56EC-FE82-4E53-B908-7B2BAD2256DA}" srcOrd="0" destOrd="0" parTransId="{D41CA0CC-D496-44E3-9614-41BC17E951D0}" sibTransId="{D6DD451C-C066-4A95-9161-4EC4EE13417F}"/>
    <dgm:cxn modelId="{C42FC878-B2F6-48F5-8786-6AD77DE11279}" srcId="{67D380F6-D9F3-40EC-8B1E-00335B66D592}" destId="{A58DF975-94D8-4D94-B89B-2C08B4025CF6}" srcOrd="2" destOrd="0" parTransId="{2A8C8245-B599-46E1-91B7-67C2000A1CF4}" sibTransId="{8F3895B7-7246-4CFD-BFED-34A904444438}"/>
    <dgm:cxn modelId="{9646F17D-9E19-4BDF-811A-005056448BF3}" srcId="{E9DD56EC-FE82-4E53-B908-7B2BAD2256DA}" destId="{1D0031F9-1605-4811-85F1-52BF198F45BF}" srcOrd="1" destOrd="0" parTransId="{EB850FEF-847C-4B69-B2B6-84FEF5F546F2}" sibTransId="{12EEC21B-5632-427A-8D24-7E3CD87DEFB6}"/>
    <dgm:cxn modelId="{B5617F9D-0555-4CB0-9596-2AC921FFBF37}" type="presOf" srcId="{C39F697D-1561-42BE-B511-597FB090D069}" destId="{04C4C76C-4710-4DBD-8FDE-75AF05FC669D}" srcOrd="1" destOrd="0" presId="urn:microsoft.com/office/officeart/2005/8/layout/lProcess2"/>
    <dgm:cxn modelId="{05EFD9AB-4721-4CEE-B8F9-D529CDD91F32}" type="presOf" srcId="{E9DD56EC-FE82-4E53-B908-7B2BAD2256DA}" destId="{5BCB0600-506D-46AD-9581-60B4D62AF219}" srcOrd="0" destOrd="0" presId="urn:microsoft.com/office/officeart/2005/8/layout/lProcess2"/>
    <dgm:cxn modelId="{460624D1-48C1-440E-BBC6-3E2941D1646C}" srcId="{E9DD56EC-FE82-4E53-B908-7B2BAD2256DA}" destId="{A3BBC224-F6E7-4B04-955B-E374664D146E}" srcOrd="0" destOrd="0" parTransId="{D824AD22-B3EB-4ABE-8001-E9AE940478B9}" sibTransId="{596A585E-F825-4E8D-BA70-B13FD95CCF90}"/>
    <dgm:cxn modelId="{918FCFD8-709B-4636-BDC2-C9CC3FD5F9C1}" type="presOf" srcId="{B1B62567-53D1-4872-A0D9-D1A9252C95A1}" destId="{6390A2E0-DB41-4993-A778-5EED47770771}" srcOrd="0" destOrd="0" presId="urn:microsoft.com/office/officeart/2005/8/layout/lProcess2"/>
    <dgm:cxn modelId="{A20415DD-7EF0-40E4-81B7-E16F4B8C489A}" type="presOf" srcId="{E812FE3F-F21A-4588-A2DC-CC955A034975}" destId="{DC4AFB6E-B9A2-4081-BBC1-FF393F6664DE}" srcOrd="0" destOrd="0" presId="urn:microsoft.com/office/officeart/2005/8/layout/lProcess2"/>
    <dgm:cxn modelId="{F68B79E2-84A2-46C6-94A1-C3C2E122F892}" srcId="{A58DF975-94D8-4D94-B89B-2C08B4025CF6}" destId="{A7BAEE9E-D75F-47ED-8534-96C7E16809F2}" srcOrd="0" destOrd="0" parTransId="{5A3EE42F-5DDA-4EEA-9CED-DC7302B72AA7}" sibTransId="{88A5C036-7AC6-4CC9-8223-76128A7AF4CE}"/>
    <dgm:cxn modelId="{6D5D0AE6-20D3-40B3-8BAA-A4969DBDE3DA}" type="presOf" srcId="{A58DF975-94D8-4D94-B89B-2C08B4025CF6}" destId="{EC2FEA27-7505-46B7-9299-9436284DA8D9}" srcOrd="1" destOrd="0" presId="urn:microsoft.com/office/officeart/2005/8/layout/lProcess2"/>
    <dgm:cxn modelId="{603A0CE7-ABCA-4C85-B893-6F03E601769F}" type="presOf" srcId="{67D380F6-D9F3-40EC-8B1E-00335B66D592}" destId="{1D23B27C-5031-4FA6-8E85-8FA9B7644361}" srcOrd="0" destOrd="0" presId="urn:microsoft.com/office/officeart/2005/8/layout/lProcess2"/>
    <dgm:cxn modelId="{2F5461EA-7D9C-45CB-B07E-C181887371FB}" srcId="{A58DF975-94D8-4D94-B89B-2C08B4025CF6}" destId="{E812FE3F-F21A-4588-A2DC-CC955A034975}" srcOrd="1" destOrd="0" parTransId="{46F5D0AC-6D84-49DE-9F19-A46102A569E5}" sibTransId="{A379FC3C-6812-4F70-8099-127146463024}"/>
    <dgm:cxn modelId="{D4AFC831-8189-44D8-9C31-8253C756DBA0}" type="presParOf" srcId="{1D23B27C-5031-4FA6-8E85-8FA9B7644361}" destId="{305E1E4F-4D4F-4B00-AD94-459EC99A83C5}" srcOrd="0" destOrd="0" presId="urn:microsoft.com/office/officeart/2005/8/layout/lProcess2"/>
    <dgm:cxn modelId="{D76875AD-70C1-4488-8514-9092CFDA8C80}" type="presParOf" srcId="{305E1E4F-4D4F-4B00-AD94-459EC99A83C5}" destId="{5BCB0600-506D-46AD-9581-60B4D62AF219}" srcOrd="0" destOrd="0" presId="urn:microsoft.com/office/officeart/2005/8/layout/lProcess2"/>
    <dgm:cxn modelId="{5DDC66AE-5439-431F-BA30-400DC3265CB6}" type="presParOf" srcId="{305E1E4F-4D4F-4B00-AD94-459EC99A83C5}" destId="{322B4D0A-EDC2-46AC-9FBC-AC814672625F}" srcOrd="1" destOrd="0" presId="urn:microsoft.com/office/officeart/2005/8/layout/lProcess2"/>
    <dgm:cxn modelId="{EFA56B28-8C5B-450A-8108-61BE8D726348}" type="presParOf" srcId="{305E1E4F-4D4F-4B00-AD94-459EC99A83C5}" destId="{F8B4575F-BE0F-4312-BFC6-5F176B516E11}" srcOrd="2" destOrd="0" presId="urn:microsoft.com/office/officeart/2005/8/layout/lProcess2"/>
    <dgm:cxn modelId="{783AF66E-5217-4D89-A139-E27C1EE17390}" type="presParOf" srcId="{F8B4575F-BE0F-4312-BFC6-5F176B516E11}" destId="{79DBC56F-F7A2-4C46-B35F-B7F51F170C02}" srcOrd="0" destOrd="0" presId="urn:microsoft.com/office/officeart/2005/8/layout/lProcess2"/>
    <dgm:cxn modelId="{BAD3AD3F-5E0D-44A2-89B2-E132B6DAA080}" type="presParOf" srcId="{79DBC56F-F7A2-4C46-B35F-B7F51F170C02}" destId="{D01BE385-0100-482B-86C7-E037CEAFDCE6}" srcOrd="0" destOrd="0" presId="urn:microsoft.com/office/officeart/2005/8/layout/lProcess2"/>
    <dgm:cxn modelId="{97A86238-9E46-4F00-98E8-FDD1D57034D8}" type="presParOf" srcId="{79DBC56F-F7A2-4C46-B35F-B7F51F170C02}" destId="{6F09E8DA-38F4-45DF-97CB-AF3B8F291B97}" srcOrd="1" destOrd="0" presId="urn:microsoft.com/office/officeart/2005/8/layout/lProcess2"/>
    <dgm:cxn modelId="{BF82E023-FBBF-448B-8AE2-D00B3FC3C19A}" type="presParOf" srcId="{79DBC56F-F7A2-4C46-B35F-B7F51F170C02}" destId="{AAF0CA09-B347-435C-BA49-100BCA849894}" srcOrd="2" destOrd="0" presId="urn:microsoft.com/office/officeart/2005/8/layout/lProcess2"/>
    <dgm:cxn modelId="{7A93DE7E-BFED-4B54-B0ED-44BFD8F77433}" type="presParOf" srcId="{1D23B27C-5031-4FA6-8E85-8FA9B7644361}" destId="{4F2C2913-5F75-48F5-8B57-4912C8CE76DA}" srcOrd="1" destOrd="0" presId="urn:microsoft.com/office/officeart/2005/8/layout/lProcess2"/>
    <dgm:cxn modelId="{B84856F3-081C-4125-95FC-78F35F3BCAEF}" type="presParOf" srcId="{1D23B27C-5031-4FA6-8E85-8FA9B7644361}" destId="{4BFE898B-5DB8-424D-9AF2-95B4A7C76466}" srcOrd="2" destOrd="0" presId="urn:microsoft.com/office/officeart/2005/8/layout/lProcess2"/>
    <dgm:cxn modelId="{AB71CA62-F9A6-4500-99C5-1363345A01D7}" type="presParOf" srcId="{4BFE898B-5DB8-424D-9AF2-95B4A7C76466}" destId="{7222A2D6-CAC8-45DC-A8F8-0CCA9FA192A7}" srcOrd="0" destOrd="0" presId="urn:microsoft.com/office/officeart/2005/8/layout/lProcess2"/>
    <dgm:cxn modelId="{31B98B36-2A58-4508-A1D0-B5DF5F6DA305}" type="presParOf" srcId="{4BFE898B-5DB8-424D-9AF2-95B4A7C76466}" destId="{04C4C76C-4710-4DBD-8FDE-75AF05FC669D}" srcOrd="1" destOrd="0" presId="urn:microsoft.com/office/officeart/2005/8/layout/lProcess2"/>
    <dgm:cxn modelId="{D248DBA7-3BCD-4CB8-9F6F-FF160ACEF03D}" type="presParOf" srcId="{4BFE898B-5DB8-424D-9AF2-95B4A7C76466}" destId="{ED610B59-C000-4480-8F94-4A65049D757F}" srcOrd="2" destOrd="0" presId="urn:microsoft.com/office/officeart/2005/8/layout/lProcess2"/>
    <dgm:cxn modelId="{5255FFE7-A27A-4EA7-A631-00F5720C3764}" type="presParOf" srcId="{ED610B59-C000-4480-8F94-4A65049D757F}" destId="{1A2825F6-A27C-4131-B12F-9B43B97D9F75}" srcOrd="0" destOrd="0" presId="urn:microsoft.com/office/officeart/2005/8/layout/lProcess2"/>
    <dgm:cxn modelId="{A47CE6B4-6EB8-451D-9B9B-8234E4F7D330}" type="presParOf" srcId="{1A2825F6-A27C-4131-B12F-9B43B97D9F75}" destId="{1C56F17A-C57E-4A69-8606-6F87BEF3121F}" srcOrd="0" destOrd="0" presId="urn:microsoft.com/office/officeart/2005/8/layout/lProcess2"/>
    <dgm:cxn modelId="{E07F9F1E-341C-4FB7-9941-1B2C812164A6}" type="presParOf" srcId="{1A2825F6-A27C-4131-B12F-9B43B97D9F75}" destId="{5AD1C0CB-3AC8-4E36-84C0-085F52405726}" srcOrd="1" destOrd="0" presId="urn:microsoft.com/office/officeart/2005/8/layout/lProcess2"/>
    <dgm:cxn modelId="{5D86F334-ABF2-473C-9BC1-A95C763C98AB}" type="presParOf" srcId="{1A2825F6-A27C-4131-B12F-9B43B97D9F75}" destId="{6390A2E0-DB41-4993-A778-5EED47770771}" srcOrd="2" destOrd="0" presId="urn:microsoft.com/office/officeart/2005/8/layout/lProcess2"/>
    <dgm:cxn modelId="{B03EE1A0-99B9-4412-82A6-9DE2863BD93C}" type="presParOf" srcId="{1D23B27C-5031-4FA6-8E85-8FA9B7644361}" destId="{F3E53DF7-5668-4A41-BE89-7B2D0E230E8B}" srcOrd="3" destOrd="0" presId="urn:microsoft.com/office/officeart/2005/8/layout/lProcess2"/>
    <dgm:cxn modelId="{4CBB52D3-6C76-406A-ABBB-C0F52EDB796D}" type="presParOf" srcId="{1D23B27C-5031-4FA6-8E85-8FA9B7644361}" destId="{63DD3CA0-DB7B-4D45-B574-EAEF204F98D0}" srcOrd="4" destOrd="0" presId="urn:microsoft.com/office/officeart/2005/8/layout/lProcess2"/>
    <dgm:cxn modelId="{4C415525-A5CF-4E12-8694-BBC1829E55E3}" type="presParOf" srcId="{63DD3CA0-DB7B-4D45-B574-EAEF204F98D0}" destId="{FA2FEF9E-09BC-4A4B-80F4-23780000E09F}" srcOrd="0" destOrd="0" presId="urn:microsoft.com/office/officeart/2005/8/layout/lProcess2"/>
    <dgm:cxn modelId="{26173FED-075C-46C7-9AB6-B47DAE5426DB}" type="presParOf" srcId="{63DD3CA0-DB7B-4D45-B574-EAEF204F98D0}" destId="{EC2FEA27-7505-46B7-9299-9436284DA8D9}" srcOrd="1" destOrd="0" presId="urn:microsoft.com/office/officeart/2005/8/layout/lProcess2"/>
    <dgm:cxn modelId="{5FC41124-0A8E-4956-8428-CA4A9D0CA231}" type="presParOf" srcId="{63DD3CA0-DB7B-4D45-B574-EAEF204F98D0}" destId="{C969C51D-16A9-47DF-862D-C143AE75FA0A}" srcOrd="2" destOrd="0" presId="urn:microsoft.com/office/officeart/2005/8/layout/lProcess2"/>
    <dgm:cxn modelId="{63561436-58AF-4C48-8FDA-6E97A4B989D9}" type="presParOf" srcId="{C969C51D-16A9-47DF-862D-C143AE75FA0A}" destId="{0282EB07-B793-441C-989A-1C8B77858C0A}" srcOrd="0" destOrd="0" presId="urn:microsoft.com/office/officeart/2005/8/layout/lProcess2"/>
    <dgm:cxn modelId="{07CB37A1-E4CB-43B6-A6E7-C821FC7DBA56}" type="presParOf" srcId="{0282EB07-B793-441C-989A-1C8B77858C0A}" destId="{D9C00B0B-9582-4C8C-AC2E-4B3BFA19BA8F}" srcOrd="0" destOrd="0" presId="urn:microsoft.com/office/officeart/2005/8/layout/lProcess2"/>
    <dgm:cxn modelId="{723721DE-8234-48C7-AB06-AE86F237A495}" type="presParOf" srcId="{0282EB07-B793-441C-989A-1C8B77858C0A}" destId="{E2714B66-D663-4846-B870-E7FF226C13D2}" srcOrd="1" destOrd="0" presId="urn:microsoft.com/office/officeart/2005/8/layout/lProcess2"/>
    <dgm:cxn modelId="{8059EDE4-E11F-4149-8BEE-27DE75804C7B}" type="presParOf" srcId="{0282EB07-B793-441C-989A-1C8B77858C0A}" destId="{DC4AFB6E-B9A2-4081-BBC1-FF393F6664DE}"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CA48F8-C9FE-4805-B286-A1F1571CAAC5}" type="doc">
      <dgm:prSet loTypeId="urn:microsoft.com/office/officeart/2005/8/layout/pyramid1" loCatId="pyramid" qsTypeId="urn:microsoft.com/office/officeart/2005/8/quickstyle/simple1" qsCatId="simple" csTypeId="urn:microsoft.com/office/officeart/2005/8/colors/colorful1" csCatId="colorful" phldr="1"/>
      <dgm:spPr/>
    </dgm:pt>
    <dgm:pt modelId="{EEB06E0F-A1A3-4211-9B1E-4C1C4C8DD1BF}">
      <dgm:prSet phldrT="[Text]" custT="1"/>
      <dgm:spPr/>
      <dgm:t>
        <a:bodyPr/>
        <a:lstStyle/>
        <a:p>
          <a:r>
            <a:rPr lang="en-GB" sz="2000" b="1" dirty="0">
              <a:solidFill>
                <a:schemeClr val="bg1"/>
              </a:solidFill>
            </a:rPr>
            <a:t>Ton 3</a:t>
          </a:r>
        </a:p>
        <a:p>
          <a:r>
            <a:rPr lang="en-GB" sz="1600" dirty="0">
              <a:solidFill>
                <a:schemeClr val="bg1"/>
              </a:solidFill>
            </a:rPr>
            <a:t> </a:t>
          </a:r>
          <a:r>
            <a:rPr lang="en-GB" sz="1600" dirty="0" err="1">
              <a:solidFill>
                <a:schemeClr val="bg1"/>
              </a:solidFill>
            </a:rPr>
            <a:t>ymyraethau</a:t>
          </a:r>
          <a:endParaRPr lang="en-GB" sz="1600" dirty="0">
            <a:solidFill>
              <a:schemeClr val="bg1"/>
            </a:solidFill>
          </a:endParaRPr>
        </a:p>
        <a:p>
          <a:r>
            <a:rPr lang="en-GB" sz="1600" dirty="0">
              <a:solidFill>
                <a:schemeClr val="bg1"/>
              </a:solidFill>
            </a:rPr>
            <a:t> </a:t>
          </a:r>
          <a:r>
            <a:rPr lang="en-GB" sz="1600" dirty="0" err="1">
              <a:solidFill>
                <a:schemeClr val="bg1"/>
              </a:solidFill>
            </a:rPr>
            <a:t>wedi’u</a:t>
          </a:r>
          <a:r>
            <a:rPr lang="en-GB" sz="1600" dirty="0">
              <a:solidFill>
                <a:schemeClr val="bg1"/>
              </a:solidFill>
            </a:rPr>
            <a:t> </a:t>
          </a:r>
          <a:r>
            <a:rPr lang="en-GB" sz="1600" dirty="0" err="1">
              <a:solidFill>
                <a:schemeClr val="bg1"/>
              </a:solidFill>
            </a:rPr>
            <a:t>personoli</a:t>
          </a:r>
          <a:endParaRPr lang="en-GB" sz="1600" dirty="0">
            <a:solidFill>
              <a:schemeClr val="bg1"/>
            </a:solidFill>
          </a:endParaRPr>
        </a:p>
      </dgm:t>
    </dgm:pt>
    <dgm:pt modelId="{A4B66B75-0FC0-4609-944E-CA02E25164E0}" type="parTrans" cxnId="{3F24C973-4D44-49FD-81EF-63C9C8F2F0CD}">
      <dgm:prSet/>
      <dgm:spPr/>
      <dgm:t>
        <a:bodyPr/>
        <a:lstStyle/>
        <a:p>
          <a:endParaRPr lang="en-GB"/>
        </a:p>
      </dgm:t>
    </dgm:pt>
    <dgm:pt modelId="{E8E70EB4-CB02-4047-B708-9D7B1CA7EF7C}" type="sibTrans" cxnId="{3F24C973-4D44-49FD-81EF-63C9C8F2F0CD}">
      <dgm:prSet/>
      <dgm:spPr/>
      <dgm:t>
        <a:bodyPr/>
        <a:lstStyle/>
        <a:p>
          <a:endParaRPr lang="en-GB"/>
        </a:p>
      </dgm:t>
    </dgm:pt>
    <dgm:pt modelId="{269EB434-33AC-48A4-AC0F-7810F742A017}">
      <dgm:prSet phldrT="[Text]" custT="1"/>
      <dgm:spPr/>
      <dgm:t>
        <a:bodyPr/>
        <a:lstStyle/>
        <a:p>
          <a:r>
            <a:rPr lang="en-GB" sz="2000" b="1" dirty="0">
              <a:solidFill>
                <a:schemeClr val="bg1"/>
              </a:solidFill>
            </a:rPr>
            <a:t>Ton 2</a:t>
          </a:r>
        </a:p>
        <a:p>
          <a:r>
            <a:rPr lang="en-GB" sz="1800" b="0" dirty="0" err="1">
              <a:solidFill>
                <a:schemeClr val="bg1"/>
              </a:solidFill>
            </a:rPr>
            <a:t>ymyraethau</a:t>
          </a:r>
          <a:r>
            <a:rPr lang="en-GB" sz="1800" b="0" dirty="0">
              <a:solidFill>
                <a:schemeClr val="bg1"/>
              </a:solidFill>
            </a:rPr>
            <a:t> </a:t>
          </a:r>
          <a:r>
            <a:rPr lang="en-GB" sz="1800" b="0" dirty="0" err="1">
              <a:solidFill>
                <a:schemeClr val="bg1"/>
              </a:solidFill>
            </a:rPr>
            <a:t>ychwanegol</a:t>
          </a:r>
          <a:r>
            <a:rPr lang="en-GB" sz="1800" b="0" dirty="0">
              <a:solidFill>
                <a:schemeClr val="bg1"/>
              </a:solidFill>
            </a:rPr>
            <a:t> </a:t>
          </a:r>
          <a:r>
            <a:rPr lang="en-GB" sz="1800" b="0" dirty="0" err="1">
              <a:solidFill>
                <a:schemeClr val="bg1"/>
              </a:solidFill>
            </a:rPr>
            <a:t>i</a:t>
          </a:r>
          <a:r>
            <a:rPr lang="en-GB" sz="1800" b="0" dirty="0">
              <a:solidFill>
                <a:schemeClr val="bg1"/>
              </a:solidFill>
            </a:rPr>
            <a:t> </a:t>
          </a:r>
          <a:r>
            <a:rPr lang="en-GB" sz="1800" b="0" dirty="0" err="1">
              <a:solidFill>
                <a:schemeClr val="bg1"/>
              </a:solidFill>
            </a:rPr>
            <a:t>alluogi</a:t>
          </a:r>
          <a:r>
            <a:rPr lang="en-GB" sz="1800" b="0" dirty="0">
              <a:solidFill>
                <a:schemeClr val="bg1"/>
              </a:solidFill>
            </a:rPr>
            <a:t> plant </a:t>
          </a:r>
          <a:r>
            <a:rPr lang="en-GB" sz="1800" b="0" dirty="0" err="1">
              <a:solidFill>
                <a:schemeClr val="bg1"/>
              </a:solidFill>
            </a:rPr>
            <a:t>i</a:t>
          </a:r>
          <a:r>
            <a:rPr lang="en-GB" sz="1800" b="0" dirty="0">
              <a:solidFill>
                <a:schemeClr val="bg1"/>
              </a:solidFill>
            </a:rPr>
            <a:t> </a:t>
          </a:r>
          <a:r>
            <a:rPr lang="en-GB" sz="1800" b="0" dirty="0" err="1">
              <a:solidFill>
                <a:schemeClr val="bg1"/>
              </a:solidFill>
            </a:rPr>
            <a:t>weithio</a:t>
          </a:r>
          <a:r>
            <a:rPr lang="en-GB" sz="1800" b="0" dirty="0">
              <a:solidFill>
                <a:schemeClr val="bg1"/>
              </a:solidFill>
            </a:rPr>
            <a:t> </a:t>
          </a:r>
          <a:r>
            <a:rPr lang="en-GB" sz="1800" b="0" dirty="0" err="1">
              <a:solidFill>
                <a:schemeClr val="bg1"/>
              </a:solidFill>
            </a:rPr>
            <a:t>ar</a:t>
          </a:r>
          <a:r>
            <a:rPr lang="en-GB" sz="1800" b="0" dirty="0">
              <a:solidFill>
                <a:schemeClr val="bg1"/>
              </a:solidFill>
            </a:rPr>
            <a:t> </a:t>
          </a:r>
          <a:r>
            <a:rPr lang="en-GB" sz="1800" b="0" dirty="0" err="1">
              <a:solidFill>
                <a:schemeClr val="bg1"/>
              </a:solidFill>
            </a:rPr>
            <a:t>ddisgwyliadau</a:t>
          </a:r>
          <a:r>
            <a:rPr lang="en-GB" sz="1800" b="0" dirty="0">
              <a:solidFill>
                <a:schemeClr val="bg1"/>
              </a:solidFill>
            </a:rPr>
            <a:t> </a:t>
          </a:r>
          <a:r>
            <a:rPr lang="en-GB" sz="1800" b="0" dirty="0" err="1">
              <a:solidFill>
                <a:schemeClr val="bg1"/>
              </a:solidFill>
            </a:rPr>
            <a:t>ar</a:t>
          </a:r>
          <a:r>
            <a:rPr lang="en-GB" sz="1800" b="0" dirty="0">
              <a:solidFill>
                <a:schemeClr val="bg1"/>
              </a:solidFill>
            </a:rPr>
            <a:t> sail </a:t>
          </a:r>
          <a:r>
            <a:rPr lang="en-GB" sz="1800" b="0" dirty="0" err="1">
              <a:solidFill>
                <a:schemeClr val="bg1"/>
              </a:solidFill>
            </a:rPr>
            <a:t>oedran</a:t>
          </a:r>
          <a:r>
            <a:rPr lang="en-GB" sz="1800" b="0" dirty="0">
              <a:solidFill>
                <a:schemeClr val="bg1"/>
              </a:solidFill>
            </a:rPr>
            <a:t> </a:t>
          </a:r>
          <a:r>
            <a:rPr lang="en-GB" sz="1800" b="0" dirty="0" err="1">
              <a:solidFill>
                <a:schemeClr val="bg1"/>
              </a:solidFill>
            </a:rPr>
            <a:t>neu’n</a:t>
          </a:r>
          <a:r>
            <a:rPr lang="en-GB" sz="1800" b="0" dirty="0">
              <a:solidFill>
                <a:schemeClr val="bg1"/>
              </a:solidFill>
            </a:rPr>
            <a:t> </a:t>
          </a:r>
          <a:r>
            <a:rPr lang="en-GB" sz="1800" b="0" dirty="0" err="1">
              <a:solidFill>
                <a:schemeClr val="bg1"/>
              </a:solidFill>
            </a:rPr>
            <a:t>uwch</a:t>
          </a:r>
          <a:endParaRPr lang="en-GB" sz="1800" b="0" dirty="0">
            <a:solidFill>
              <a:schemeClr val="bg1"/>
            </a:solidFill>
          </a:endParaRPr>
        </a:p>
      </dgm:t>
    </dgm:pt>
    <dgm:pt modelId="{DA75FF80-146F-4CF6-9EA4-0D811789AF5C}" type="parTrans" cxnId="{8AF3F47B-7CDE-4191-A8A3-C51FAEA6B717}">
      <dgm:prSet/>
      <dgm:spPr/>
      <dgm:t>
        <a:bodyPr/>
        <a:lstStyle/>
        <a:p>
          <a:endParaRPr lang="en-GB"/>
        </a:p>
      </dgm:t>
    </dgm:pt>
    <dgm:pt modelId="{5E846036-09A8-4E3E-8CD5-3DB645648C77}" type="sibTrans" cxnId="{8AF3F47B-7CDE-4191-A8A3-C51FAEA6B717}">
      <dgm:prSet/>
      <dgm:spPr/>
      <dgm:t>
        <a:bodyPr/>
        <a:lstStyle/>
        <a:p>
          <a:endParaRPr lang="en-GB"/>
        </a:p>
      </dgm:t>
    </dgm:pt>
    <dgm:pt modelId="{8D0B2964-1D24-420D-9EDC-A6976512A8ED}">
      <dgm:prSet phldrT="[Text]" custT="1"/>
      <dgm:spPr/>
      <dgm:t>
        <a:bodyPr/>
        <a:lstStyle/>
        <a:p>
          <a:r>
            <a:rPr lang="en-GB" sz="2000" b="1" dirty="0">
              <a:solidFill>
                <a:schemeClr val="bg1"/>
              </a:solidFill>
            </a:rPr>
            <a:t>Ton 1</a:t>
          </a:r>
        </a:p>
        <a:p>
          <a:r>
            <a:rPr lang="en-GB" sz="1800" b="0" dirty="0" err="1">
              <a:solidFill>
                <a:schemeClr val="bg1"/>
              </a:solidFill>
            </a:rPr>
            <a:t>addysgu</a:t>
          </a:r>
          <a:r>
            <a:rPr lang="en-GB" sz="1800" b="0" dirty="0">
              <a:solidFill>
                <a:schemeClr val="bg1"/>
              </a:solidFill>
            </a:rPr>
            <a:t> </a:t>
          </a:r>
          <a:r>
            <a:rPr lang="en-GB" sz="1800" b="0" dirty="0" err="1">
              <a:solidFill>
                <a:schemeClr val="bg1"/>
              </a:solidFill>
            </a:rPr>
            <a:t>cynhwysol</a:t>
          </a:r>
          <a:r>
            <a:rPr lang="en-GB" sz="1800" b="0" dirty="0">
              <a:solidFill>
                <a:schemeClr val="bg1"/>
              </a:solidFill>
            </a:rPr>
            <a:t> o </a:t>
          </a:r>
          <a:r>
            <a:rPr lang="en-GB" sz="1800" b="0" dirty="0" err="1">
              <a:solidFill>
                <a:schemeClr val="bg1"/>
              </a:solidFill>
            </a:rPr>
            <a:t>ansawdd</a:t>
          </a:r>
          <a:r>
            <a:rPr lang="en-GB" sz="1800" b="0" dirty="0">
              <a:solidFill>
                <a:schemeClr val="bg1"/>
              </a:solidFill>
            </a:rPr>
            <a:t> da </a:t>
          </a:r>
          <a:r>
            <a:rPr lang="en-GB" sz="1800" b="0" dirty="0" err="1">
              <a:solidFill>
                <a:schemeClr val="bg1"/>
              </a:solidFill>
            </a:rPr>
            <a:t>i</a:t>
          </a:r>
          <a:r>
            <a:rPr lang="en-GB" sz="1800" b="0" dirty="0">
              <a:solidFill>
                <a:schemeClr val="bg1"/>
              </a:solidFill>
            </a:rPr>
            <a:t> </a:t>
          </a:r>
          <a:r>
            <a:rPr lang="en-GB" sz="1800" b="0" dirty="0" err="1">
              <a:solidFill>
                <a:schemeClr val="bg1"/>
              </a:solidFill>
            </a:rPr>
            <a:t>bawb</a:t>
          </a:r>
          <a:r>
            <a:rPr lang="en-GB" sz="1800" b="0" dirty="0">
              <a:solidFill>
                <a:schemeClr val="bg1"/>
              </a:solidFill>
            </a:rPr>
            <a:t> ac </a:t>
          </a:r>
          <a:r>
            <a:rPr lang="en-GB" sz="1800" b="0" dirty="0" err="1">
              <a:solidFill>
                <a:schemeClr val="bg1"/>
              </a:solidFill>
            </a:rPr>
            <a:t>sy’n</a:t>
          </a:r>
          <a:r>
            <a:rPr lang="en-GB" sz="1800" b="0" dirty="0">
              <a:solidFill>
                <a:schemeClr val="bg1"/>
              </a:solidFill>
            </a:rPr>
            <a:t> </a:t>
          </a:r>
          <a:r>
            <a:rPr lang="en-GB" sz="1800" b="0" dirty="0" err="1">
              <a:solidFill>
                <a:schemeClr val="bg1"/>
              </a:solidFill>
            </a:rPr>
            <a:t>ystyried</a:t>
          </a:r>
          <a:r>
            <a:rPr lang="en-GB" sz="1800" b="0" dirty="0">
              <a:solidFill>
                <a:schemeClr val="bg1"/>
              </a:solidFill>
            </a:rPr>
            <a:t> </a:t>
          </a:r>
          <a:r>
            <a:rPr lang="en-GB" sz="1800" b="0" dirty="0" err="1">
              <a:solidFill>
                <a:schemeClr val="bg1"/>
              </a:solidFill>
            </a:rPr>
            <a:t>anghenion</a:t>
          </a:r>
          <a:r>
            <a:rPr lang="en-GB" sz="1800" b="0" dirty="0">
              <a:solidFill>
                <a:schemeClr val="bg1"/>
              </a:solidFill>
            </a:rPr>
            <a:t> </a:t>
          </a:r>
          <a:r>
            <a:rPr lang="en-GB" sz="1800" b="1" dirty="0" err="1">
              <a:solidFill>
                <a:schemeClr val="bg1"/>
              </a:solidFill>
            </a:rPr>
            <a:t>pob</a:t>
          </a:r>
          <a:r>
            <a:rPr lang="en-GB" sz="1800" b="1" dirty="0">
              <a:solidFill>
                <a:schemeClr val="bg1"/>
              </a:solidFill>
            </a:rPr>
            <a:t> </a:t>
          </a:r>
          <a:r>
            <a:rPr lang="en-GB" sz="1800" b="1" dirty="0" err="1">
              <a:solidFill>
                <a:schemeClr val="bg1"/>
              </a:solidFill>
            </a:rPr>
            <a:t>plentyn</a:t>
          </a:r>
          <a:r>
            <a:rPr lang="en-GB" sz="1800" b="0" dirty="0">
              <a:solidFill>
                <a:schemeClr val="bg1"/>
              </a:solidFill>
            </a:rPr>
            <a:t> </a:t>
          </a:r>
          <a:r>
            <a:rPr lang="en-GB" sz="1800" b="0" dirty="0" err="1">
              <a:solidFill>
                <a:schemeClr val="bg1"/>
              </a:solidFill>
            </a:rPr>
            <a:t>yn</a:t>
          </a:r>
          <a:r>
            <a:rPr lang="en-GB" sz="1800" b="0" dirty="0">
              <a:solidFill>
                <a:schemeClr val="bg1"/>
              </a:solidFill>
            </a:rPr>
            <a:t> y </a:t>
          </a:r>
          <a:r>
            <a:rPr lang="en-GB" sz="1800" b="0" dirty="0" err="1">
              <a:solidFill>
                <a:schemeClr val="bg1"/>
              </a:solidFill>
            </a:rPr>
            <a:t>dosbarth</a:t>
          </a:r>
          <a:endParaRPr lang="en-GB" sz="1800" b="0" dirty="0">
            <a:solidFill>
              <a:schemeClr val="bg1"/>
            </a:solidFill>
          </a:endParaRPr>
        </a:p>
      </dgm:t>
    </dgm:pt>
    <dgm:pt modelId="{56D90CC1-013B-4429-8B79-E4F52AD40457}" type="parTrans" cxnId="{A432E586-16C5-4CCE-9F00-4AE09704C3E3}">
      <dgm:prSet/>
      <dgm:spPr/>
      <dgm:t>
        <a:bodyPr/>
        <a:lstStyle/>
        <a:p>
          <a:endParaRPr lang="en-GB"/>
        </a:p>
      </dgm:t>
    </dgm:pt>
    <dgm:pt modelId="{4DC04013-7850-410C-A954-383017B9FF81}" type="sibTrans" cxnId="{A432E586-16C5-4CCE-9F00-4AE09704C3E3}">
      <dgm:prSet/>
      <dgm:spPr/>
      <dgm:t>
        <a:bodyPr/>
        <a:lstStyle/>
        <a:p>
          <a:endParaRPr lang="en-GB"/>
        </a:p>
      </dgm:t>
    </dgm:pt>
    <dgm:pt modelId="{A5278ACF-4B4A-4D81-90D9-AF944B37D571}" type="pres">
      <dgm:prSet presAssocID="{94CA48F8-C9FE-4805-B286-A1F1571CAAC5}" presName="Name0" presStyleCnt="0">
        <dgm:presLayoutVars>
          <dgm:dir/>
          <dgm:animLvl val="lvl"/>
          <dgm:resizeHandles val="exact"/>
        </dgm:presLayoutVars>
      </dgm:prSet>
      <dgm:spPr/>
    </dgm:pt>
    <dgm:pt modelId="{9EC40DE5-9A1A-46E7-BDC5-B17A0867E060}" type="pres">
      <dgm:prSet presAssocID="{EEB06E0F-A1A3-4211-9B1E-4C1C4C8DD1BF}" presName="Name8" presStyleCnt="0"/>
      <dgm:spPr/>
    </dgm:pt>
    <dgm:pt modelId="{BA730508-6FF3-4161-979D-F59F2BFBF4C2}" type="pres">
      <dgm:prSet presAssocID="{EEB06E0F-A1A3-4211-9B1E-4C1C4C8DD1BF}" presName="level" presStyleLbl="node1" presStyleIdx="0" presStyleCnt="3">
        <dgm:presLayoutVars>
          <dgm:chMax val="1"/>
          <dgm:bulletEnabled val="1"/>
        </dgm:presLayoutVars>
      </dgm:prSet>
      <dgm:spPr/>
    </dgm:pt>
    <dgm:pt modelId="{C7BC79C6-C2E0-48CD-B348-BC0867282569}" type="pres">
      <dgm:prSet presAssocID="{EEB06E0F-A1A3-4211-9B1E-4C1C4C8DD1BF}" presName="levelTx" presStyleLbl="revTx" presStyleIdx="0" presStyleCnt="0">
        <dgm:presLayoutVars>
          <dgm:chMax val="1"/>
          <dgm:bulletEnabled val="1"/>
        </dgm:presLayoutVars>
      </dgm:prSet>
      <dgm:spPr/>
    </dgm:pt>
    <dgm:pt modelId="{96A7773F-DDFD-4BD7-B14A-D849447D29F7}" type="pres">
      <dgm:prSet presAssocID="{269EB434-33AC-48A4-AC0F-7810F742A017}" presName="Name8" presStyleCnt="0"/>
      <dgm:spPr/>
    </dgm:pt>
    <dgm:pt modelId="{99452B48-FF2E-4D49-B749-5CC21EB5E662}" type="pres">
      <dgm:prSet presAssocID="{269EB434-33AC-48A4-AC0F-7810F742A017}" presName="level" presStyleLbl="node1" presStyleIdx="1" presStyleCnt="3">
        <dgm:presLayoutVars>
          <dgm:chMax val="1"/>
          <dgm:bulletEnabled val="1"/>
        </dgm:presLayoutVars>
      </dgm:prSet>
      <dgm:spPr/>
    </dgm:pt>
    <dgm:pt modelId="{91073EF9-9556-4125-AE57-4C58BD99A9D6}" type="pres">
      <dgm:prSet presAssocID="{269EB434-33AC-48A4-AC0F-7810F742A017}" presName="levelTx" presStyleLbl="revTx" presStyleIdx="0" presStyleCnt="0">
        <dgm:presLayoutVars>
          <dgm:chMax val="1"/>
          <dgm:bulletEnabled val="1"/>
        </dgm:presLayoutVars>
      </dgm:prSet>
      <dgm:spPr/>
    </dgm:pt>
    <dgm:pt modelId="{2E8F20D0-E5D4-469B-A30A-54730A870A19}" type="pres">
      <dgm:prSet presAssocID="{8D0B2964-1D24-420D-9EDC-A6976512A8ED}" presName="Name8" presStyleCnt="0"/>
      <dgm:spPr/>
    </dgm:pt>
    <dgm:pt modelId="{AA7FBDFE-0B20-4D89-804B-DE72B6A15FAC}" type="pres">
      <dgm:prSet presAssocID="{8D0B2964-1D24-420D-9EDC-A6976512A8ED}" presName="level" presStyleLbl="node1" presStyleIdx="2" presStyleCnt="3" custLinFactNeighborX="4297" custLinFactNeighborY="24609">
        <dgm:presLayoutVars>
          <dgm:chMax val="1"/>
          <dgm:bulletEnabled val="1"/>
        </dgm:presLayoutVars>
      </dgm:prSet>
      <dgm:spPr/>
    </dgm:pt>
    <dgm:pt modelId="{AD70D757-E6F6-4769-92CB-89EC2E6DACFD}" type="pres">
      <dgm:prSet presAssocID="{8D0B2964-1D24-420D-9EDC-A6976512A8ED}" presName="levelTx" presStyleLbl="revTx" presStyleIdx="0" presStyleCnt="0">
        <dgm:presLayoutVars>
          <dgm:chMax val="1"/>
          <dgm:bulletEnabled val="1"/>
        </dgm:presLayoutVars>
      </dgm:prSet>
      <dgm:spPr/>
    </dgm:pt>
  </dgm:ptLst>
  <dgm:cxnLst>
    <dgm:cxn modelId="{A8751315-807C-444A-8855-A1438AFA6976}" type="presOf" srcId="{EEB06E0F-A1A3-4211-9B1E-4C1C4C8DD1BF}" destId="{C7BC79C6-C2E0-48CD-B348-BC0867282569}" srcOrd="1" destOrd="0" presId="urn:microsoft.com/office/officeart/2005/8/layout/pyramid1"/>
    <dgm:cxn modelId="{0D2F7A46-C7B4-4233-9EAE-DEB4AD109CB7}" type="presOf" srcId="{8D0B2964-1D24-420D-9EDC-A6976512A8ED}" destId="{AD70D757-E6F6-4769-92CB-89EC2E6DACFD}" srcOrd="1" destOrd="0" presId="urn:microsoft.com/office/officeart/2005/8/layout/pyramid1"/>
    <dgm:cxn modelId="{B913896D-AB41-407B-AE62-14C9A4A150B9}" type="presOf" srcId="{269EB434-33AC-48A4-AC0F-7810F742A017}" destId="{91073EF9-9556-4125-AE57-4C58BD99A9D6}" srcOrd="1" destOrd="0" presId="urn:microsoft.com/office/officeart/2005/8/layout/pyramid1"/>
    <dgm:cxn modelId="{3F24C973-4D44-49FD-81EF-63C9C8F2F0CD}" srcId="{94CA48F8-C9FE-4805-B286-A1F1571CAAC5}" destId="{EEB06E0F-A1A3-4211-9B1E-4C1C4C8DD1BF}" srcOrd="0" destOrd="0" parTransId="{A4B66B75-0FC0-4609-944E-CA02E25164E0}" sibTransId="{E8E70EB4-CB02-4047-B708-9D7B1CA7EF7C}"/>
    <dgm:cxn modelId="{8AF3F47B-7CDE-4191-A8A3-C51FAEA6B717}" srcId="{94CA48F8-C9FE-4805-B286-A1F1571CAAC5}" destId="{269EB434-33AC-48A4-AC0F-7810F742A017}" srcOrd="1" destOrd="0" parTransId="{DA75FF80-146F-4CF6-9EA4-0D811789AF5C}" sibTransId="{5E846036-09A8-4E3E-8CD5-3DB645648C77}"/>
    <dgm:cxn modelId="{A432E586-16C5-4CCE-9F00-4AE09704C3E3}" srcId="{94CA48F8-C9FE-4805-B286-A1F1571CAAC5}" destId="{8D0B2964-1D24-420D-9EDC-A6976512A8ED}" srcOrd="2" destOrd="0" parTransId="{56D90CC1-013B-4429-8B79-E4F52AD40457}" sibTransId="{4DC04013-7850-410C-A954-383017B9FF81}"/>
    <dgm:cxn modelId="{017EE694-2C52-4A39-94FE-EB205537FBF8}" type="presOf" srcId="{94CA48F8-C9FE-4805-B286-A1F1571CAAC5}" destId="{A5278ACF-4B4A-4D81-90D9-AF944B37D571}" srcOrd="0" destOrd="0" presId="urn:microsoft.com/office/officeart/2005/8/layout/pyramid1"/>
    <dgm:cxn modelId="{93B66DCF-CDAF-4CFE-8296-FDD1E9D45CEE}" type="presOf" srcId="{8D0B2964-1D24-420D-9EDC-A6976512A8ED}" destId="{AA7FBDFE-0B20-4D89-804B-DE72B6A15FAC}" srcOrd="0" destOrd="0" presId="urn:microsoft.com/office/officeart/2005/8/layout/pyramid1"/>
    <dgm:cxn modelId="{21D58ACF-AA70-4D67-BEF1-839875695F7E}" type="presOf" srcId="{EEB06E0F-A1A3-4211-9B1E-4C1C4C8DD1BF}" destId="{BA730508-6FF3-4161-979D-F59F2BFBF4C2}" srcOrd="0" destOrd="0" presId="urn:microsoft.com/office/officeart/2005/8/layout/pyramid1"/>
    <dgm:cxn modelId="{47646EF2-8E7E-42CA-9056-1AA19BEEA6E7}" type="presOf" srcId="{269EB434-33AC-48A4-AC0F-7810F742A017}" destId="{99452B48-FF2E-4D49-B749-5CC21EB5E662}" srcOrd="0" destOrd="0" presId="urn:microsoft.com/office/officeart/2005/8/layout/pyramid1"/>
    <dgm:cxn modelId="{04A11F21-BCF6-4E09-8637-AFD94F1608D6}" type="presParOf" srcId="{A5278ACF-4B4A-4D81-90D9-AF944B37D571}" destId="{9EC40DE5-9A1A-46E7-BDC5-B17A0867E060}" srcOrd="0" destOrd="0" presId="urn:microsoft.com/office/officeart/2005/8/layout/pyramid1"/>
    <dgm:cxn modelId="{078F9EAB-B260-4EA3-964C-175B2585E005}" type="presParOf" srcId="{9EC40DE5-9A1A-46E7-BDC5-B17A0867E060}" destId="{BA730508-6FF3-4161-979D-F59F2BFBF4C2}" srcOrd="0" destOrd="0" presId="urn:microsoft.com/office/officeart/2005/8/layout/pyramid1"/>
    <dgm:cxn modelId="{F96CE544-FBEC-4209-8260-45BF3C61EA18}" type="presParOf" srcId="{9EC40DE5-9A1A-46E7-BDC5-B17A0867E060}" destId="{C7BC79C6-C2E0-48CD-B348-BC0867282569}" srcOrd="1" destOrd="0" presId="urn:microsoft.com/office/officeart/2005/8/layout/pyramid1"/>
    <dgm:cxn modelId="{CC107AA5-870D-4B88-8058-600F332F25C2}" type="presParOf" srcId="{A5278ACF-4B4A-4D81-90D9-AF944B37D571}" destId="{96A7773F-DDFD-4BD7-B14A-D849447D29F7}" srcOrd="1" destOrd="0" presId="urn:microsoft.com/office/officeart/2005/8/layout/pyramid1"/>
    <dgm:cxn modelId="{A60A1F9F-DF30-4946-B7DE-419846219D97}" type="presParOf" srcId="{96A7773F-DDFD-4BD7-B14A-D849447D29F7}" destId="{99452B48-FF2E-4D49-B749-5CC21EB5E662}" srcOrd="0" destOrd="0" presId="urn:microsoft.com/office/officeart/2005/8/layout/pyramid1"/>
    <dgm:cxn modelId="{2B925EA2-8CDE-46BB-8152-58B08A30D94C}" type="presParOf" srcId="{96A7773F-DDFD-4BD7-B14A-D849447D29F7}" destId="{91073EF9-9556-4125-AE57-4C58BD99A9D6}" srcOrd="1" destOrd="0" presId="urn:microsoft.com/office/officeart/2005/8/layout/pyramid1"/>
    <dgm:cxn modelId="{52D0A863-84D5-482F-B5B5-E1FD69331876}" type="presParOf" srcId="{A5278ACF-4B4A-4D81-90D9-AF944B37D571}" destId="{2E8F20D0-E5D4-469B-A30A-54730A870A19}" srcOrd="2" destOrd="0" presId="urn:microsoft.com/office/officeart/2005/8/layout/pyramid1"/>
    <dgm:cxn modelId="{EB477FF2-1E40-4345-A010-86660F58E57F}" type="presParOf" srcId="{2E8F20D0-E5D4-469B-A30A-54730A870A19}" destId="{AA7FBDFE-0B20-4D89-804B-DE72B6A15FAC}" srcOrd="0" destOrd="0" presId="urn:microsoft.com/office/officeart/2005/8/layout/pyramid1"/>
    <dgm:cxn modelId="{8C8AA4E8-6BCC-4472-AB03-5D968EF6399D}" type="presParOf" srcId="{2E8F20D0-E5D4-469B-A30A-54730A870A19}" destId="{AD70D757-E6F6-4769-92CB-89EC2E6DACFD}"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CA48F8-C9FE-4805-B286-A1F1571CAAC5}" type="doc">
      <dgm:prSet loTypeId="urn:microsoft.com/office/officeart/2005/8/layout/pyramid1" loCatId="pyramid" qsTypeId="urn:microsoft.com/office/officeart/2005/8/quickstyle/simple1" qsCatId="simple" csTypeId="urn:microsoft.com/office/officeart/2005/8/colors/colorful1" csCatId="colorful" phldr="1"/>
      <dgm:spPr/>
    </dgm:pt>
    <dgm:pt modelId="{EEB06E0F-A1A3-4211-9B1E-4C1C4C8DD1BF}">
      <dgm:prSet phldrT="[Text]" custT="1"/>
      <dgm:spPr/>
      <dgm:t>
        <a:bodyPr/>
        <a:lstStyle/>
        <a:p>
          <a:endParaRPr lang="en-GB" sz="1800" b="1" dirty="0">
            <a:solidFill>
              <a:schemeClr val="bg1"/>
            </a:solidFill>
          </a:endParaRPr>
        </a:p>
        <a:p>
          <a:r>
            <a:rPr lang="en-GB" sz="1800" b="1" dirty="0">
              <a:solidFill>
                <a:schemeClr val="bg1"/>
              </a:solidFill>
            </a:rPr>
            <a:t>Wave</a:t>
          </a:r>
        </a:p>
        <a:p>
          <a:r>
            <a:rPr lang="en-GB" sz="1800" b="1" dirty="0">
              <a:solidFill>
                <a:schemeClr val="bg1"/>
              </a:solidFill>
            </a:rPr>
            <a:t> </a:t>
          </a:r>
          <a:r>
            <a:rPr lang="en-GB" sz="2000" b="1" dirty="0">
              <a:solidFill>
                <a:schemeClr val="bg1"/>
              </a:solidFill>
            </a:rPr>
            <a:t>3</a:t>
          </a:r>
        </a:p>
        <a:p>
          <a:r>
            <a:rPr lang="en-GB" sz="1600" dirty="0">
              <a:solidFill>
                <a:schemeClr val="bg1"/>
              </a:solidFill>
            </a:rPr>
            <a:t>personalised </a:t>
          </a:r>
        </a:p>
        <a:p>
          <a:r>
            <a:rPr lang="en-GB" sz="1600" dirty="0">
              <a:solidFill>
                <a:schemeClr val="bg1"/>
              </a:solidFill>
            </a:rPr>
            <a:t>interventions</a:t>
          </a:r>
        </a:p>
      </dgm:t>
    </dgm:pt>
    <dgm:pt modelId="{A4B66B75-0FC0-4609-944E-CA02E25164E0}" type="parTrans" cxnId="{3F24C973-4D44-49FD-81EF-63C9C8F2F0CD}">
      <dgm:prSet/>
      <dgm:spPr/>
      <dgm:t>
        <a:bodyPr/>
        <a:lstStyle/>
        <a:p>
          <a:endParaRPr lang="en-GB"/>
        </a:p>
      </dgm:t>
    </dgm:pt>
    <dgm:pt modelId="{E8E70EB4-CB02-4047-B708-9D7B1CA7EF7C}" type="sibTrans" cxnId="{3F24C973-4D44-49FD-81EF-63C9C8F2F0CD}">
      <dgm:prSet/>
      <dgm:spPr/>
      <dgm:t>
        <a:bodyPr/>
        <a:lstStyle/>
        <a:p>
          <a:endParaRPr lang="en-GB"/>
        </a:p>
      </dgm:t>
    </dgm:pt>
    <dgm:pt modelId="{269EB434-33AC-48A4-AC0F-7810F742A017}">
      <dgm:prSet phldrT="[Text]" custT="1"/>
      <dgm:spPr/>
      <dgm:t>
        <a:bodyPr/>
        <a:lstStyle/>
        <a:p>
          <a:r>
            <a:rPr lang="en-GB" sz="2000" b="1" dirty="0">
              <a:solidFill>
                <a:schemeClr val="bg1"/>
              </a:solidFill>
            </a:rPr>
            <a:t>Wave 2</a:t>
          </a:r>
        </a:p>
        <a:p>
          <a:r>
            <a:rPr lang="en-GB" sz="1800" b="0" dirty="0">
              <a:solidFill>
                <a:schemeClr val="bg1"/>
              </a:solidFill>
            </a:rPr>
            <a:t>additional interventions to enable children to work at age-related expectations or above</a:t>
          </a:r>
        </a:p>
      </dgm:t>
    </dgm:pt>
    <dgm:pt modelId="{DA75FF80-146F-4CF6-9EA4-0D811789AF5C}" type="parTrans" cxnId="{8AF3F47B-7CDE-4191-A8A3-C51FAEA6B717}">
      <dgm:prSet/>
      <dgm:spPr/>
      <dgm:t>
        <a:bodyPr/>
        <a:lstStyle/>
        <a:p>
          <a:endParaRPr lang="en-GB"/>
        </a:p>
      </dgm:t>
    </dgm:pt>
    <dgm:pt modelId="{5E846036-09A8-4E3E-8CD5-3DB645648C77}" type="sibTrans" cxnId="{8AF3F47B-7CDE-4191-A8A3-C51FAEA6B717}">
      <dgm:prSet/>
      <dgm:spPr/>
      <dgm:t>
        <a:bodyPr/>
        <a:lstStyle/>
        <a:p>
          <a:endParaRPr lang="en-GB"/>
        </a:p>
      </dgm:t>
    </dgm:pt>
    <dgm:pt modelId="{8D0B2964-1D24-420D-9EDC-A6976512A8ED}">
      <dgm:prSet phldrT="[Text]" custT="1"/>
      <dgm:spPr/>
      <dgm:t>
        <a:bodyPr/>
        <a:lstStyle/>
        <a:p>
          <a:r>
            <a:rPr lang="en-GB" sz="2000" b="1" dirty="0">
              <a:solidFill>
                <a:schemeClr val="bg1"/>
              </a:solidFill>
            </a:rPr>
            <a:t>Wave 1</a:t>
          </a:r>
        </a:p>
        <a:p>
          <a:r>
            <a:rPr lang="en-GB" sz="1800" b="0" dirty="0">
              <a:solidFill>
                <a:schemeClr val="bg1"/>
              </a:solidFill>
            </a:rPr>
            <a:t>inclusive, quality teaching for all which take into account the needs of </a:t>
          </a:r>
          <a:r>
            <a:rPr lang="en-GB" sz="1800" b="1" dirty="0">
              <a:solidFill>
                <a:schemeClr val="bg1"/>
              </a:solidFill>
            </a:rPr>
            <a:t>all children</a:t>
          </a:r>
          <a:r>
            <a:rPr lang="en-GB" sz="1800" b="0" dirty="0">
              <a:solidFill>
                <a:schemeClr val="bg1"/>
              </a:solidFill>
            </a:rPr>
            <a:t> in the classroom </a:t>
          </a:r>
        </a:p>
      </dgm:t>
    </dgm:pt>
    <dgm:pt modelId="{56D90CC1-013B-4429-8B79-E4F52AD40457}" type="parTrans" cxnId="{A432E586-16C5-4CCE-9F00-4AE09704C3E3}">
      <dgm:prSet/>
      <dgm:spPr/>
      <dgm:t>
        <a:bodyPr/>
        <a:lstStyle/>
        <a:p>
          <a:endParaRPr lang="en-GB"/>
        </a:p>
      </dgm:t>
    </dgm:pt>
    <dgm:pt modelId="{4DC04013-7850-410C-A954-383017B9FF81}" type="sibTrans" cxnId="{A432E586-16C5-4CCE-9F00-4AE09704C3E3}">
      <dgm:prSet/>
      <dgm:spPr/>
      <dgm:t>
        <a:bodyPr/>
        <a:lstStyle/>
        <a:p>
          <a:endParaRPr lang="en-GB"/>
        </a:p>
      </dgm:t>
    </dgm:pt>
    <dgm:pt modelId="{A5278ACF-4B4A-4D81-90D9-AF944B37D571}" type="pres">
      <dgm:prSet presAssocID="{94CA48F8-C9FE-4805-B286-A1F1571CAAC5}" presName="Name0" presStyleCnt="0">
        <dgm:presLayoutVars>
          <dgm:dir/>
          <dgm:animLvl val="lvl"/>
          <dgm:resizeHandles val="exact"/>
        </dgm:presLayoutVars>
      </dgm:prSet>
      <dgm:spPr/>
    </dgm:pt>
    <dgm:pt modelId="{9EC40DE5-9A1A-46E7-BDC5-B17A0867E060}" type="pres">
      <dgm:prSet presAssocID="{EEB06E0F-A1A3-4211-9B1E-4C1C4C8DD1BF}" presName="Name8" presStyleCnt="0"/>
      <dgm:spPr/>
    </dgm:pt>
    <dgm:pt modelId="{BA730508-6FF3-4161-979D-F59F2BFBF4C2}" type="pres">
      <dgm:prSet presAssocID="{EEB06E0F-A1A3-4211-9B1E-4C1C4C8DD1BF}" presName="level" presStyleLbl="node1" presStyleIdx="0" presStyleCnt="3">
        <dgm:presLayoutVars>
          <dgm:chMax val="1"/>
          <dgm:bulletEnabled val="1"/>
        </dgm:presLayoutVars>
      </dgm:prSet>
      <dgm:spPr/>
    </dgm:pt>
    <dgm:pt modelId="{C7BC79C6-C2E0-48CD-B348-BC0867282569}" type="pres">
      <dgm:prSet presAssocID="{EEB06E0F-A1A3-4211-9B1E-4C1C4C8DD1BF}" presName="levelTx" presStyleLbl="revTx" presStyleIdx="0" presStyleCnt="0">
        <dgm:presLayoutVars>
          <dgm:chMax val="1"/>
          <dgm:bulletEnabled val="1"/>
        </dgm:presLayoutVars>
      </dgm:prSet>
      <dgm:spPr/>
    </dgm:pt>
    <dgm:pt modelId="{96A7773F-DDFD-4BD7-B14A-D849447D29F7}" type="pres">
      <dgm:prSet presAssocID="{269EB434-33AC-48A4-AC0F-7810F742A017}" presName="Name8" presStyleCnt="0"/>
      <dgm:spPr/>
    </dgm:pt>
    <dgm:pt modelId="{99452B48-FF2E-4D49-B749-5CC21EB5E662}" type="pres">
      <dgm:prSet presAssocID="{269EB434-33AC-48A4-AC0F-7810F742A017}" presName="level" presStyleLbl="node1" presStyleIdx="1" presStyleCnt="3">
        <dgm:presLayoutVars>
          <dgm:chMax val="1"/>
          <dgm:bulletEnabled val="1"/>
        </dgm:presLayoutVars>
      </dgm:prSet>
      <dgm:spPr/>
    </dgm:pt>
    <dgm:pt modelId="{91073EF9-9556-4125-AE57-4C58BD99A9D6}" type="pres">
      <dgm:prSet presAssocID="{269EB434-33AC-48A4-AC0F-7810F742A017}" presName="levelTx" presStyleLbl="revTx" presStyleIdx="0" presStyleCnt="0">
        <dgm:presLayoutVars>
          <dgm:chMax val="1"/>
          <dgm:bulletEnabled val="1"/>
        </dgm:presLayoutVars>
      </dgm:prSet>
      <dgm:spPr/>
    </dgm:pt>
    <dgm:pt modelId="{2E8F20D0-E5D4-469B-A30A-54730A870A19}" type="pres">
      <dgm:prSet presAssocID="{8D0B2964-1D24-420D-9EDC-A6976512A8ED}" presName="Name8" presStyleCnt="0"/>
      <dgm:spPr/>
    </dgm:pt>
    <dgm:pt modelId="{AA7FBDFE-0B20-4D89-804B-DE72B6A15FAC}" type="pres">
      <dgm:prSet presAssocID="{8D0B2964-1D24-420D-9EDC-A6976512A8ED}" presName="level" presStyleLbl="node1" presStyleIdx="2" presStyleCnt="3" custLinFactNeighborX="4297" custLinFactNeighborY="24609">
        <dgm:presLayoutVars>
          <dgm:chMax val="1"/>
          <dgm:bulletEnabled val="1"/>
        </dgm:presLayoutVars>
      </dgm:prSet>
      <dgm:spPr/>
    </dgm:pt>
    <dgm:pt modelId="{AD70D757-E6F6-4769-92CB-89EC2E6DACFD}" type="pres">
      <dgm:prSet presAssocID="{8D0B2964-1D24-420D-9EDC-A6976512A8ED}" presName="levelTx" presStyleLbl="revTx" presStyleIdx="0" presStyleCnt="0">
        <dgm:presLayoutVars>
          <dgm:chMax val="1"/>
          <dgm:bulletEnabled val="1"/>
        </dgm:presLayoutVars>
      </dgm:prSet>
      <dgm:spPr/>
    </dgm:pt>
  </dgm:ptLst>
  <dgm:cxnLst>
    <dgm:cxn modelId="{A8751315-807C-444A-8855-A1438AFA6976}" type="presOf" srcId="{EEB06E0F-A1A3-4211-9B1E-4C1C4C8DD1BF}" destId="{C7BC79C6-C2E0-48CD-B348-BC0867282569}" srcOrd="1" destOrd="0" presId="urn:microsoft.com/office/officeart/2005/8/layout/pyramid1"/>
    <dgm:cxn modelId="{0D2F7A46-C7B4-4233-9EAE-DEB4AD109CB7}" type="presOf" srcId="{8D0B2964-1D24-420D-9EDC-A6976512A8ED}" destId="{AD70D757-E6F6-4769-92CB-89EC2E6DACFD}" srcOrd="1" destOrd="0" presId="urn:microsoft.com/office/officeart/2005/8/layout/pyramid1"/>
    <dgm:cxn modelId="{B913896D-AB41-407B-AE62-14C9A4A150B9}" type="presOf" srcId="{269EB434-33AC-48A4-AC0F-7810F742A017}" destId="{91073EF9-9556-4125-AE57-4C58BD99A9D6}" srcOrd="1" destOrd="0" presId="urn:microsoft.com/office/officeart/2005/8/layout/pyramid1"/>
    <dgm:cxn modelId="{3F24C973-4D44-49FD-81EF-63C9C8F2F0CD}" srcId="{94CA48F8-C9FE-4805-B286-A1F1571CAAC5}" destId="{EEB06E0F-A1A3-4211-9B1E-4C1C4C8DD1BF}" srcOrd="0" destOrd="0" parTransId="{A4B66B75-0FC0-4609-944E-CA02E25164E0}" sibTransId="{E8E70EB4-CB02-4047-B708-9D7B1CA7EF7C}"/>
    <dgm:cxn modelId="{8AF3F47B-7CDE-4191-A8A3-C51FAEA6B717}" srcId="{94CA48F8-C9FE-4805-B286-A1F1571CAAC5}" destId="{269EB434-33AC-48A4-AC0F-7810F742A017}" srcOrd="1" destOrd="0" parTransId="{DA75FF80-146F-4CF6-9EA4-0D811789AF5C}" sibTransId="{5E846036-09A8-4E3E-8CD5-3DB645648C77}"/>
    <dgm:cxn modelId="{A432E586-16C5-4CCE-9F00-4AE09704C3E3}" srcId="{94CA48F8-C9FE-4805-B286-A1F1571CAAC5}" destId="{8D0B2964-1D24-420D-9EDC-A6976512A8ED}" srcOrd="2" destOrd="0" parTransId="{56D90CC1-013B-4429-8B79-E4F52AD40457}" sibTransId="{4DC04013-7850-410C-A954-383017B9FF81}"/>
    <dgm:cxn modelId="{017EE694-2C52-4A39-94FE-EB205537FBF8}" type="presOf" srcId="{94CA48F8-C9FE-4805-B286-A1F1571CAAC5}" destId="{A5278ACF-4B4A-4D81-90D9-AF944B37D571}" srcOrd="0" destOrd="0" presId="urn:microsoft.com/office/officeart/2005/8/layout/pyramid1"/>
    <dgm:cxn modelId="{93B66DCF-CDAF-4CFE-8296-FDD1E9D45CEE}" type="presOf" srcId="{8D0B2964-1D24-420D-9EDC-A6976512A8ED}" destId="{AA7FBDFE-0B20-4D89-804B-DE72B6A15FAC}" srcOrd="0" destOrd="0" presId="urn:microsoft.com/office/officeart/2005/8/layout/pyramid1"/>
    <dgm:cxn modelId="{21D58ACF-AA70-4D67-BEF1-839875695F7E}" type="presOf" srcId="{EEB06E0F-A1A3-4211-9B1E-4C1C4C8DD1BF}" destId="{BA730508-6FF3-4161-979D-F59F2BFBF4C2}" srcOrd="0" destOrd="0" presId="urn:microsoft.com/office/officeart/2005/8/layout/pyramid1"/>
    <dgm:cxn modelId="{47646EF2-8E7E-42CA-9056-1AA19BEEA6E7}" type="presOf" srcId="{269EB434-33AC-48A4-AC0F-7810F742A017}" destId="{99452B48-FF2E-4D49-B749-5CC21EB5E662}" srcOrd="0" destOrd="0" presId="urn:microsoft.com/office/officeart/2005/8/layout/pyramid1"/>
    <dgm:cxn modelId="{04A11F21-BCF6-4E09-8637-AFD94F1608D6}" type="presParOf" srcId="{A5278ACF-4B4A-4D81-90D9-AF944B37D571}" destId="{9EC40DE5-9A1A-46E7-BDC5-B17A0867E060}" srcOrd="0" destOrd="0" presId="urn:microsoft.com/office/officeart/2005/8/layout/pyramid1"/>
    <dgm:cxn modelId="{078F9EAB-B260-4EA3-964C-175B2585E005}" type="presParOf" srcId="{9EC40DE5-9A1A-46E7-BDC5-B17A0867E060}" destId="{BA730508-6FF3-4161-979D-F59F2BFBF4C2}" srcOrd="0" destOrd="0" presId="urn:microsoft.com/office/officeart/2005/8/layout/pyramid1"/>
    <dgm:cxn modelId="{F96CE544-FBEC-4209-8260-45BF3C61EA18}" type="presParOf" srcId="{9EC40DE5-9A1A-46E7-BDC5-B17A0867E060}" destId="{C7BC79C6-C2E0-48CD-B348-BC0867282569}" srcOrd="1" destOrd="0" presId="urn:microsoft.com/office/officeart/2005/8/layout/pyramid1"/>
    <dgm:cxn modelId="{CC107AA5-870D-4B88-8058-600F332F25C2}" type="presParOf" srcId="{A5278ACF-4B4A-4D81-90D9-AF944B37D571}" destId="{96A7773F-DDFD-4BD7-B14A-D849447D29F7}" srcOrd="1" destOrd="0" presId="urn:microsoft.com/office/officeart/2005/8/layout/pyramid1"/>
    <dgm:cxn modelId="{A60A1F9F-DF30-4946-B7DE-419846219D97}" type="presParOf" srcId="{96A7773F-DDFD-4BD7-B14A-D849447D29F7}" destId="{99452B48-FF2E-4D49-B749-5CC21EB5E662}" srcOrd="0" destOrd="0" presId="urn:microsoft.com/office/officeart/2005/8/layout/pyramid1"/>
    <dgm:cxn modelId="{2B925EA2-8CDE-46BB-8152-58B08A30D94C}" type="presParOf" srcId="{96A7773F-DDFD-4BD7-B14A-D849447D29F7}" destId="{91073EF9-9556-4125-AE57-4C58BD99A9D6}" srcOrd="1" destOrd="0" presId="urn:microsoft.com/office/officeart/2005/8/layout/pyramid1"/>
    <dgm:cxn modelId="{52D0A863-84D5-482F-B5B5-E1FD69331876}" type="presParOf" srcId="{A5278ACF-4B4A-4D81-90D9-AF944B37D571}" destId="{2E8F20D0-E5D4-469B-A30A-54730A870A19}" srcOrd="2" destOrd="0" presId="urn:microsoft.com/office/officeart/2005/8/layout/pyramid1"/>
    <dgm:cxn modelId="{EB477FF2-1E40-4345-A010-86660F58E57F}" type="presParOf" srcId="{2E8F20D0-E5D4-469B-A30A-54730A870A19}" destId="{AA7FBDFE-0B20-4D89-804B-DE72B6A15FAC}" srcOrd="0" destOrd="0" presId="urn:microsoft.com/office/officeart/2005/8/layout/pyramid1"/>
    <dgm:cxn modelId="{8C8AA4E8-6BCC-4472-AB03-5D968EF6399D}" type="presParOf" srcId="{2E8F20D0-E5D4-469B-A30A-54730A870A19}" destId="{AD70D757-E6F6-4769-92CB-89EC2E6DACFD}"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F72F78-DB05-4BD1-9B18-A2086898B8A8}" type="doc">
      <dgm:prSet loTypeId="urn:microsoft.com/office/officeart/2008/layout/AlternatingHexagons" loCatId="list" qsTypeId="urn:microsoft.com/office/officeart/2005/8/quickstyle/simple2" qsCatId="simple" csTypeId="urn:microsoft.com/office/officeart/2005/8/colors/colorful1" csCatId="colorful" phldr="1"/>
      <dgm:spPr/>
      <dgm:t>
        <a:bodyPr/>
        <a:lstStyle/>
        <a:p>
          <a:endParaRPr lang="en-US"/>
        </a:p>
      </dgm:t>
    </dgm:pt>
    <dgm:pt modelId="{3FDB31D2-4C40-4FA4-9EF0-F541C7DB097D}">
      <dgm:prSet phldrT="[Text]" custT="1"/>
      <dgm:spPr/>
      <dgm:t>
        <a:bodyPr/>
        <a:lstStyle/>
        <a:p>
          <a:r>
            <a:rPr lang="en-US" sz="1300" dirty="0" err="1"/>
            <a:t>ymddygiad</a:t>
          </a:r>
          <a:endParaRPr lang="en-US" sz="1300" dirty="0"/>
        </a:p>
      </dgm:t>
    </dgm:pt>
    <dgm:pt modelId="{BF25BF68-90F8-4810-AAE3-CC3853D3C6A4}" type="parTrans" cxnId="{56313A1E-1281-4C34-83D8-49595411DD3F}">
      <dgm:prSet/>
      <dgm:spPr/>
      <dgm:t>
        <a:bodyPr/>
        <a:lstStyle/>
        <a:p>
          <a:endParaRPr lang="en-US" sz="1400"/>
        </a:p>
      </dgm:t>
    </dgm:pt>
    <dgm:pt modelId="{B7A37935-AF61-4A2B-A251-3C50D8CB3F15}" type="sibTrans" cxnId="{56313A1E-1281-4C34-83D8-49595411DD3F}">
      <dgm:prSet custT="1"/>
      <dgm:spPr/>
      <dgm:t>
        <a:bodyPr/>
        <a:lstStyle/>
        <a:p>
          <a:r>
            <a:rPr lang="en-US" sz="1400" dirty="0" err="1"/>
            <a:t>lles</a:t>
          </a:r>
          <a:endParaRPr lang="en-US" sz="1400" dirty="0"/>
        </a:p>
      </dgm:t>
    </dgm:pt>
    <dgm:pt modelId="{9C04AC15-8CA8-49C4-ADC0-F4B6CE192803}">
      <dgm:prSet phldrT="[Text]" custT="1"/>
      <dgm:spPr/>
      <dgm:t>
        <a:bodyPr/>
        <a:lstStyle/>
        <a:p>
          <a:r>
            <a:rPr lang="en-US" sz="1100" dirty="0" err="1"/>
            <a:t>gwybyddiaeth</a:t>
          </a:r>
          <a:endParaRPr lang="en-US" sz="1100" dirty="0"/>
        </a:p>
      </dgm:t>
    </dgm:pt>
    <dgm:pt modelId="{4A0D2F0C-6051-41F4-B236-01FD15FF6E5D}" type="parTrans" cxnId="{D6FD257E-F6C6-4340-841C-95A8CBA374A5}">
      <dgm:prSet/>
      <dgm:spPr/>
      <dgm:t>
        <a:bodyPr/>
        <a:lstStyle/>
        <a:p>
          <a:endParaRPr lang="en-US" sz="1400"/>
        </a:p>
      </dgm:t>
    </dgm:pt>
    <dgm:pt modelId="{D5162A57-5CC7-407A-A3A5-8E76F5A2D6BA}" type="sibTrans" cxnId="{D6FD257E-F6C6-4340-841C-95A8CBA374A5}">
      <dgm:prSet custT="1"/>
      <dgm:spPr/>
      <dgm:t>
        <a:bodyPr/>
        <a:lstStyle/>
        <a:p>
          <a:r>
            <a:rPr lang="en-US" sz="1400" dirty="0" err="1"/>
            <a:t>cynhwysiant</a:t>
          </a:r>
          <a:endParaRPr lang="en-US" sz="1400" dirty="0"/>
        </a:p>
      </dgm:t>
    </dgm:pt>
    <dgm:pt modelId="{60375E94-745E-4071-993E-B714FB64AEC5}">
      <dgm:prSet phldrT="[Text]" custT="1"/>
      <dgm:spPr/>
      <dgm:t>
        <a:bodyPr/>
        <a:lstStyle/>
        <a:p>
          <a:r>
            <a:rPr lang="en-US" sz="1400"/>
            <a:t>corfforol</a:t>
          </a:r>
        </a:p>
      </dgm:t>
    </dgm:pt>
    <dgm:pt modelId="{A5FFD951-C059-473A-8E39-68C167557C03}" type="parTrans" cxnId="{34EF654D-F4FA-47BD-BA12-7533CADEEF90}">
      <dgm:prSet/>
      <dgm:spPr/>
      <dgm:t>
        <a:bodyPr/>
        <a:lstStyle/>
        <a:p>
          <a:endParaRPr lang="en-US" sz="1400"/>
        </a:p>
      </dgm:t>
    </dgm:pt>
    <dgm:pt modelId="{F5543358-5EEE-4E98-B72A-E1B007DA546F}" type="sibTrans" cxnId="{34EF654D-F4FA-47BD-BA12-7533CADEEF90}">
      <dgm:prSet custT="1"/>
      <dgm:spPr/>
      <dgm:t>
        <a:bodyPr/>
        <a:lstStyle/>
        <a:p>
          <a:r>
            <a:rPr lang="en-US" sz="1400" dirty="0" err="1"/>
            <a:t>iaith</a:t>
          </a:r>
          <a:endParaRPr lang="en-US" sz="1400" dirty="0"/>
        </a:p>
      </dgm:t>
    </dgm:pt>
    <dgm:pt modelId="{A68A87C8-8277-4831-A40A-90328FE25BB1}" type="pres">
      <dgm:prSet presAssocID="{99F72F78-DB05-4BD1-9B18-A2086898B8A8}" presName="Name0" presStyleCnt="0">
        <dgm:presLayoutVars>
          <dgm:chMax/>
          <dgm:chPref/>
          <dgm:dir/>
          <dgm:animLvl val="lvl"/>
        </dgm:presLayoutVars>
      </dgm:prSet>
      <dgm:spPr/>
    </dgm:pt>
    <dgm:pt modelId="{0CB05CF0-81CF-4DF5-8C72-F461FC3AFC1B}" type="pres">
      <dgm:prSet presAssocID="{3FDB31D2-4C40-4FA4-9EF0-F541C7DB097D}" presName="composite" presStyleCnt="0"/>
      <dgm:spPr/>
    </dgm:pt>
    <dgm:pt modelId="{D3469AF4-C210-4964-984D-B5DA435A54AC}" type="pres">
      <dgm:prSet presAssocID="{3FDB31D2-4C40-4FA4-9EF0-F541C7DB097D}" presName="Parent1" presStyleLbl="node1" presStyleIdx="0" presStyleCnt="6">
        <dgm:presLayoutVars>
          <dgm:chMax val="1"/>
          <dgm:chPref val="1"/>
          <dgm:bulletEnabled val="1"/>
        </dgm:presLayoutVars>
      </dgm:prSet>
      <dgm:spPr/>
    </dgm:pt>
    <dgm:pt modelId="{57728F09-4F40-485E-96EF-E9D3BA9ECB4E}" type="pres">
      <dgm:prSet presAssocID="{3FDB31D2-4C40-4FA4-9EF0-F541C7DB097D}" presName="Childtext1" presStyleLbl="revTx" presStyleIdx="0" presStyleCnt="3">
        <dgm:presLayoutVars>
          <dgm:chMax val="0"/>
          <dgm:chPref val="0"/>
          <dgm:bulletEnabled val="1"/>
        </dgm:presLayoutVars>
      </dgm:prSet>
      <dgm:spPr/>
    </dgm:pt>
    <dgm:pt modelId="{E957AAF0-3D27-4444-B7B1-8F23E4364EFD}" type="pres">
      <dgm:prSet presAssocID="{3FDB31D2-4C40-4FA4-9EF0-F541C7DB097D}" presName="BalanceSpacing" presStyleCnt="0"/>
      <dgm:spPr/>
    </dgm:pt>
    <dgm:pt modelId="{CADFE412-272D-4DBA-8DBB-28237E52648D}" type="pres">
      <dgm:prSet presAssocID="{3FDB31D2-4C40-4FA4-9EF0-F541C7DB097D}" presName="BalanceSpacing1" presStyleCnt="0"/>
      <dgm:spPr/>
    </dgm:pt>
    <dgm:pt modelId="{4C69BCDD-EA2F-41D1-A3F1-DC5201960E47}" type="pres">
      <dgm:prSet presAssocID="{B7A37935-AF61-4A2B-A251-3C50D8CB3F15}" presName="Accent1Text" presStyleLbl="node1" presStyleIdx="1" presStyleCnt="6"/>
      <dgm:spPr/>
    </dgm:pt>
    <dgm:pt modelId="{82A39CC0-CCF9-4725-AA67-BE47E30931F5}" type="pres">
      <dgm:prSet presAssocID="{B7A37935-AF61-4A2B-A251-3C50D8CB3F15}" presName="spaceBetweenRectangles" presStyleCnt="0"/>
      <dgm:spPr/>
    </dgm:pt>
    <dgm:pt modelId="{74CC6667-EE08-428D-B495-7994357883AF}" type="pres">
      <dgm:prSet presAssocID="{9C04AC15-8CA8-49C4-ADC0-F4B6CE192803}" presName="composite" presStyleCnt="0"/>
      <dgm:spPr/>
    </dgm:pt>
    <dgm:pt modelId="{FF6DC92D-EBCD-4E61-BC8E-1958B784EECA}" type="pres">
      <dgm:prSet presAssocID="{9C04AC15-8CA8-49C4-ADC0-F4B6CE192803}" presName="Parent1" presStyleLbl="node1" presStyleIdx="2" presStyleCnt="6" custLinFactNeighborY="0">
        <dgm:presLayoutVars>
          <dgm:chMax val="1"/>
          <dgm:chPref val="1"/>
          <dgm:bulletEnabled val="1"/>
        </dgm:presLayoutVars>
      </dgm:prSet>
      <dgm:spPr/>
    </dgm:pt>
    <dgm:pt modelId="{2DF63482-C7DC-4D00-9E81-3E31EA21C791}" type="pres">
      <dgm:prSet presAssocID="{9C04AC15-8CA8-49C4-ADC0-F4B6CE192803}" presName="Childtext1" presStyleLbl="revTx" presStyleIdx="1" presStyleCnt="3">
        <dgm:presLayoutVars>
          <dgm:chMax val="0"/>
          <dgm:chPref val="0"/>
          <dgm:bulletEnabled val="1"/>
        </dgm:presLayoutVars>
      </dgm:prSet>
      <dgm:spPr/>
    </dgm:pt>
    <dgm:pt modelId="{EB795614-D92D-49AF-9264-5A218B44B2CF}" type="pres">
      <dgm:prSet presAssocID="{9C04AC15-8CA8-49C4-ADC0-F4B6CE192803}" presName="BalanceSpacing" presStyleCnt="0"/>
      <dgm:spPr/>
    </dgm:pt>
    <dgm:pt modelId="{B8B5A803-C6E6-4985-A492-6DD033DD84F8}" type="pres">
      <dgm:prSet presAssocID="{9C04AC15-8CA8-49C4-ADC0-F4B6CE192803}" presName="BalanceSpacing1" presStyleCnt="0"/>
      <dgm:spPr/>
    </dgm:pt>
    <dgm:pt modelId="{B8330CE4-784F-4609-B5D6-168110BE44CC}" type="pres">
      <dgm:prSet presAssocID="{D5162A57-5CC7-407A-A3A5-8E76F5A2D6BA}" presName="Accent1Text" presStyleLbl="node1" presStyleIdx="3" presStyleCnt="6"/>
      <dgm:spPr/>
    </dgm:pt>
    <dgm:pt modelId="{370DAAB7-E552-4D54-AB77-CF38BBC10D7E}" type="pres">
      <dgm:prSet presAssocID="{D5162A57-5CC7-407A-A3A5-8E76F5A2D6BA}" presName="spaceBetweenRectangles" presStyleCnt="0"/>
      <dgm:spPr/>
    </dgm:pt>
    <dgm:pt modelId="{5F99643C-5817-4D1F-B3A8-38BDE69310B8}" type="pres">
      <dgm:prSet presAssocID="{60375E94-745E-4071-993E-B714FB64AEC5}" presName="composite" presStyleCnt="0"/>
      <dgm:spPr/>
    </dgm:pt>
    <dgm:pt modelId="{812449D4-5A4C-48D3-A03F-A707E69AABDC}" type="pres">
      <dgm:prSet presAssocID="{60375E94-745E-4071-993E-B714FB64AEC5}" presName="Parent1" presStyleLbl="node1" presStyleIdx="4" presStyleCnt="6">
        <dgm:presLayoutVars>
          <dgm:chMax val="1"/>
          <dgm:chPref val="1"/>
          <dgm:bulletEnabled val="1"/>
        </dgm:presLayoutVars>
      </dgm:prSet>
      <dgm:spPr/>
    </dgm:pt>
    <dgm:pt modelId="{C146FEA6-70EC-4C6A-925F-369477239871}" type="pres">
      <dgm:prSet presAssocID="{60375E94-745E-4071-993E-B714FB64AEC5}" presName="Childtext1" presStyleLbl="revTx" presStyleIdx="2" presStyleCnt="3">
        <dgm:presLayoutVars>
          <dgm:chMax val="0"/>
          <dgm:chPref val="0"/>
          <dgm:bulletEnabled val="1"/>
        </dgm:presLayoutVars>
      </dgm:prSet>
      <dgm:spPr/>
    </dgm:pt>
    <dgm:pt modelId="{95232BB7-0915-487C-9548-954E1A497851}" type="pres">
      <dgm:prSet presAssocID="{60375E94-745E-4071-993E-B714FB64AEC5}" presName="BalanceSpacing" presStyleCnt="0"/>
      <dgm:spPr/>
    </dgm:pt>
    <dgm:pt modelId="{A1187D3D-51B0-4692-B99B-0F0DDD2C1177}" type="pres">
      <dgm:prSet presAssocID="{60375E94-745E-4071-993E-B714FB64AEC5}" presName="BalanceSpacing1" presStyleCnt="0"/>
      <dgm:spPr/>
    </dgm:pt>
    <dgm:pt modelId="{7FD112F0-7F41-48EE-B646-E9072830CE0D}" type="pres">
      <dgm:prSet presAssocID="{F5543358-5EEE-4E98-B72A-E1B007DA546F}" presName="Accent1Text" presStyleLbl="node1" presStyleIdx="5" presStyleCnt="6"/>
      <dgm:spPr/>
    </dgm:pt>
  </dgm:ptLst>
  <dgm:cxnLst>
    <dgm:cxn modelId="{2C8EE700-FCB5-406B-8429-C568BDE75B60}" type="presOf" srcId="{9C04AC15-8CA8-49C4-ADC0-F4B6CE192803}" destId="{FF6DC92D-EBCD-4E61-BC8E-1958B784EECA}" srcOrd="0" destOrd="0" presId="urn:microsoft.com/office/officeart/2008/layout/AlternatingHexagons"/>
    <dgm:cxn modelId="{14975C12-B657-4606-A712-15A1F6C3E8C5}" type="presOf" srcId="{F5543358-5EEE-4E98-B72A-E1B007DA546F}" destId="{7FD112F0-7F41-48EE-B646-E9072830CE0D}" srcOrd="0" destOrd="0" presId="urn:microsoft.com/office/officeart/2008/layout/AlternatingHexagons"/>
    <dgm:cxn modelId="{B3A9891D-6A7A-47AB-8714-CFFDE31D2F05}" type="presOf" srcId="{99F72F78-DB05-4BD1-9B18-A2086898B8A8}" destId="{A68A87C8-8277-4831-A40A-90328FE25BB1}" srcOrd="0" destOrd="0" presId="urn:microsoft.com/office/officeart/2008/layout/AlternatingHexagons"/>
    <dgm:cxn modelId="{56313A1E-1281-4C34-83D8-49595411DD3F}" srcId="{99F72F78-DB05-4BD1-9B18-A2086898B8A8}" destId="{3FDB31D2-4C40-4FA4-9EF0-F541C7DB097D}" srcOrd="0" destOrd="0" parTransId="{BF25BF68-90F8-4810-AAE3-CC3853D3C6A4}" sibTransId="{B7A37935-AF61-4A2B-A251-3C50D8CB3F15}"/>
    <dgm:cxn modelId="{34EF654D-F4FA-47BD-BA12-7533CADEEF90}" srcId="{99F72F78-DB05-4BD1-9B18-A2086898B8A8}" destId="{60375E94-745E-4071-993E-B714FB64AEC5}" srcOrd="2" destOrd="0" parTransId="{A5FFD951-C059-473A-8E39-68C167557C03}" sibTransId="{F5543358-5EEE-4E98-B72A-E1B007DA546F}"/>
    <dgm:cxn modelId="{D6FD257E-F6C6-4340-841C-95A8CBA374A5}" srcId="{99F72F78-DB05-4BD1-9B18-A2086898B8A8}" destId="{9C04AC15-8CA8-49C4-ADC0-F4B6CE192803}" srcOrd="1" destOrd="0" parTransId="{4A0D2F0C-6051-41F4-B236-01FD15FF6E5D}" sibTransId="{D5162A57-5CC7-407A-A3A5-8E76F5A2D6BA}"/>
    <dgm:cxn modelId="{BD2D11A3-8FFA-4EF8-910F-5E349FD651A2}" type="presOf" srcId="{B7A37935-AF61-4A2B-A251-3C50D8CB3F15}" destId="{4C69BCDD-EA2F-41D1-A3F1-DC5201960E47}" srcOrd="0" destOrd="0" presId="urn:microsoft.com/office/officeart/2008/layout/AlternatingHexagons"/>
    <dgm:cxn modelId="{32DB4BA4-BE2F-47D4-9A59-0685B2D7FA12}" type="presOf" srcId="{D5162A57-5CC7-407A-A3A5-8E76F5A2D6BA}" destId="{B8330CE4-784F-4609-B5D6-168110BE44CC}" srcOrd="0" destOrd="0" presId="urn:microsoft.com/office/officeart/2008/layout/AlternatingHexagons"/>
    <dgm:cxn modelId="{C88A61FC-27DA-4CC6-888F-8B9B13F29460}" type="presOf" srcId="{60375E94-745E-4071-993E-B714FB64AEC5}" destId="{812449D4-5A4C-48D3-A03F-A707E69AABDC}" srcOrd="0" destOrd="0" presId="urn:microsoft.com/office/officeart/2008/layout/AlternatingHexagons"/>
    <dgm:cxn modelId="{81FAD5FD-4CD0-4DBE-ADDB-2AC3982FBB2F}" type="presOf" srcId="{3FDB31D2-4C40-4FA4-9EF0-F541C7DB097D}" destId="{D3469AF4-C210-4964-984D-B5DA435A54AC}" srcOrd="0" destOrd="0" presId="urn:microsoft.com/office/officeart/2008/layout/AlternatingHexagons"/>
    <dgm:cxn modelId="{5292DF4C-9E84-4FEE-9152-397044FA24C0}" type="presParOf" srcId="{A68A87C8-8277-4831-A40A-90328FE25BB1}" destId="{0CB05CF0-81CF-4DF5-8C72-F461FC3AFC1B}" srcOrd="0" destOrd="0" presId="urn:microsoft.com/office/officeart/2008/layout/AlternatingHexagons"/>
    <dgm:cxn modelId="{19553461-D424-4F1E-A205-36437CB2D6B2}" type="presParOf" srcId="{0CB05CF0-81CF-4DF5-8C72-F461FC3AFC1B}" destId="{D3469AF4-C210-4964-984D-B5DA435A54AC}" srcOrd="0" destOrd="0" presId="urn:microsoft.com/office/officeart/2008/layout/AlternatingHexagons"/>
    <dgm:cxn modelId="{6B2C8C55-5DFE-4F23-875E-4E19EA2634BD}" type="presParOf" srcId="{0CB05CF0-81CF-4DF5-8C72-F461FC3AFC1B}" destId="{57728F09-4F40-485E-96EF-E9D3BA9ECB4E}" srcOrd="1" destOrd="0" presId="urn:microsoft.com/office/officeart/2008/layout/AlternatingHexagons"/>
    <dgm:cxn modelId="{1CEDD928-45DF-4AB8-A68A-2F01477E747A}" type="presParOf" srcId="{0CB05CF0-81CF-4DF5-8C72-F461FC3AFC1B}" destId="{E957AAF0-3D27-4444-B7B1-8F23E4364EFD}" srcOrd="2" destOrd="0" presId="urn:microsoft.com/office/officeart/2008/layout/AlternatingHexagons"/>
    <dgm:cxn modelId="{8DE94AD3-36B4-4A6E-8012-4D6430268597}" type="presParOf" srcId="{0CB05CF0-81CF-4DF5-8C72-F461FC3AFC1B}" destId="{CADFE412-272D-4DBA-8DBB-28237E52648D}" srcOrd="3" destOrd="0" presId="urn:microsoft.com/office/officeart/2008/layout/AlternatingHexagons"/>
    <dgm:cxn modelId="{41C7EC86-82BA-48A7-BDA5-F7D2AF170636}" type="presParOf" srcId="{0CB05CF0-81CF-4DF5-8C72-F461FC3AFC1B}" destId="{4C69BCDD-EA2F-41D1-A3F1-DC5201960E47}" srcOrd="4" destOrd="0" presId="urn:microsoft.com/office/officeart/2008/layout/AlternatingHexagons"/>
    <dgm:cxn modelId="{3EC395A2-7450-43F1-BCCF-FFA7BA10674E}" type="presParOf" srcId="{A68A87C8-8277-4831-A40A-90328FE25BB1}" destId="{82A39CC0-CCF9-4725-AA67-BE47E30931F5}" srcOrd="1" destOrd="0" presId="urn:microsoft.com/office/officeart/2008/layout/AlternatingHexagons"/>
    <dgm:cxn modelId="{B7C791FE-4D7B-4FB8-B28A-815F40EE5F6C}" type="presParOf" srcId="{A68A87C8-8277-4831-A40A-90328FE25BB1}" destId="{74CC6667-EE08-428D-B495-7994357883AF}" srcOrd="2" destOrd="0" presId="urn:microsoft.com/office/officeart/2008/layout/AlternatingHexagons"/>
    <dgm:cxn modelId="{B858C992-69D8-4DFF-A5AF-B0F0A7F3FFF8}" type="presParOf" srcId="{74CC6667-EE08-428D-B495-7994357883AF}" destId="{FF6DC92D-EBCD-4E61-BC8E-1958B784EECA}" srcOrd="0" destOrd="0" presId="urn:microsoft.com/office/officeart/2008/layout/AlternatingHexagons"/>
    <dgm:cxn modelId="{A44A66AA-C2C7-4EB8-BBDB-10A53DA0B13F}" type="presParOf" srcId="{74CC6667-EE08-428D-B495-7994357883AF}" destId="{2DF63482-C7DC-4D00-9E81-3E31EA21C791}" srcOrd="1" destOrd="0" presId="urn:microsoft.com/office/officeart/2008/layout/AlternatingHexagons"/>
    <dgm:cxn modelId="{E79560F7-8350-4089-AE9D-098E7443DEF3}" type="presParOf" srcId="{74CC6667-EE08-428D-B495-7994357883AF}" destId="{EB795614-D92D-49AF-9264-5A218B44B2CF}" srcOrd="2" destOrd="0" presId="urn:microsoft.com/office/officeart/2008/layout/AlternatingHexagons"/>
    <dgm:cxn modelId="{750FAF07-C6BC-458E-BD9F-9021EF83F3AA}" type="presParOf" srcId="{74CC6667-EE08-428D-B495-7994357883AF}" destId="{B8B5A803-C6E6-4985-A492-6DD033DD84F8}" srcOrd="3" destOrd="0" presId="urn:microsoft.com/office/officeart/2008/layout/AlternatingHexagons"/>
    <dgm:cxn modelId="{2A8ED28D-BE76-49D7-929E-7F3084B23A10}" type="presParOf" srcId="{74CC6667-EE08-428D-B495-7994357883AF}" destId="{B8330CE4-784F-4609-B5D6-168110BE44CC}" srcOrd="4" destOrd="0" presId="urn:microsoft.com/office/officeart/2008/layout/AlternatingHexagons"/>
    <dgm:cxn modelId="{15BE59AD-8999-45B3-9688-FF945E0F1100}" type="presParOf" srcId="{A68A87C8-8277-4831-A40A-90328FE25BB1}" destId="{370DAAB7-E552-4D54-AB77-CF38BBC10D7E}" srcOrd="3" destOrd="0" presId="urn:microsoft.com/office/officeart/2008/layout/AlternatingHexagons"/>
    <dgm:cxn modelId="{134533B4-9363-4672-AA00-936C925A85E9}" type="presParOf" srcId="{A68A87C8-8277-4831-A40A-90328FE25BB1}" destId="{5F99643C-5817-4D1F-B3A8-38BDE69310B8}" srcOrd="4" destOrd="0" presId="urn:microsoft.com/office/officeart/2008/layout/AlternatingHexagons"/>
    <dgm:cxn modelId="{B5E34E2F-FC1B-4315-9090-5E3464EDCD01}" type="presParOf" srcId="{5F99643C-5817-4D1F-B3A8-38BDE69310B8}" destId="{812449D4-5A4C-48D3-A03F-A707E69AABDC}" srcOrd="0" destOrd="0" presId="urn:microsoft.com/office/officeart/2008/layout/AlternatingHexagons"/>
    <dgm:cxn modelId="{C9C8BD29-0480-4291-B782-8B9EC40816FC}" type="presParOf" srcId="{5F99643C-5817-4D1F-B3A8-38BDE69310B8}" destId="{C146FEA6-70EC-4C6A-925F-369477239871}" srcOrd="1" destOrd="0" presId="urn:microsoft.com/office/officeart/2008/layout/AlternatingHexagons"/>
    <dgm:cxn modelId="{1BD40B45-C866-4842-B94D-F926CFE2BD3C}" type="presParOf" srcId="{5F99643C-5817-4D1F-B3A8-38BDE69310B8}" destId="{95232BB7-0915-487C-9548-954E1A497851}" srcOrd="2" destOrd="0" presId="urn:microsoft.com/office/officeart/2008/layout/AlternatingHexagons"/>
    <dgm:cxn modelId="{50F5DBEE-974C-4806-8878-5000B758282E}" type="presParOf" srcId="{5F99643C-5817-4D1F-B3A8-38BDE69310B8}" destId="{A1187D3D-51B0-4692-B99B-0F0DDD2C1177}" srcOrd="3" destOrd="0" presId="urn:microsoft.com/office/officeart/2008/layout/AlternatingHexagons"/>
    <dgm:cxn modelId="{FABD1340-ACE7-410B-800B-10BE2AB53B93}" type="presParOf" srcId="{5F99643C-5817-4D1F-B3A8-38BDE69310B8}" destId="{7FD112F0-7F41-48EE-B646-E9072830CE0D}"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F72F78-DB05-4BD1-9B18-A2086898B8A8}"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US"/>
        </a:p>
      </dgm:t>
    </dgm:pt>
    <dgm:pt modelId="{3FDB31D2-4C40-4FA4-9EF0-F541C7DB097D}">
      <dgm:prSet phldrT="[Text]"/>
      <dgm:spPr/>
      <dgm:t>
        <a:bodyPr/>
        <a:lstStyle/>
        <a:p>
          <a:r>
            <a:rPr lang="en-US" dirty="0" err="1"/>
            <a:t>behaviour</a:t>
          </a:r>
          <a:endParaRPr lang="en-US" dirty="0"/>
        </a:p>
      </dgm:t>
    </dgm:pt>
    <dgm:pt modelId="{BF25BF68-90F8-4810-AAE3-CC3853D3C6A4}" type="parTrans" cxnId="{56313A1E-1281-4C34-83D8-49595411DD3F}">
      <dgm:prSet/>
      <dgm:spPr/>
      <dgm:t>
        <a:bodyPr/>
        <a:lstStyle/>
        <a:p>
          <a:endParaRPr lang="en-US"/>
        </a:p>
      </dgm:t>
    </dgm:pt>
    <dgm:pt modelId="{B7A37935-AF61-4A2B-A251-3C50D8CB3F15}" type="sibTrans" cxnId="{56313A1E-1281-4C34-83D8-49595411DD3F}">
      <dgm:prSet/>
      <dgm:spPr/>
      <dgm:t>
        <a:bodyPr/>
        <a:lstStyle/>
        <a:p>
          <a:r>
            <a:rPr lang="en-US" dirty="0"/>
            <a:t>wellbeing</a:t>
          </a:r>
        </a:p>
      </dgm:t>
    </dgm:pt>
    <dgm:pt modelId="{9C04AC15-8CA8-49C4-ADC0-F4B6CE192803}">
      <dgm:prSet phldrT="[Text]"/>
      <dgm:spPr/>
      <dgm:t>
        <a:bodyPr/>
        <a:lstStyle/>
        <a:p>
          <a:r>
            <a:rPr lang="en-US" dirty="0"/>
            <a:t>intelligence</a:t>
          </a:r>
        </a:p>
      </dgm:t>
    </dgm:pt>
    <dgm:pt modelId="{4A0D2F0C-6051-41F4-B236-01FD15FF6E5D}" type="parTrans" cxnId="{D6FD257E-F6C6-4340-841C-95A8CBA374A5}">
      <dgm:prSet/>
      <dgm:spPr/>
      <dgm:t>
        <a:bodyPr/>
        <a:lstStyle/>
        <a:p>
          <a:endParaRPr lang="en-US"/>
        </a:p>
      </dgm:t>
    </dgm:pt>
    <dgm:pt modelId="{D5162A57-5CC7-407A-A3A5-8E76F5A2D6BA}" type="sibTrans" cxnId="{D6FD257E-F6C6-4340-841C-95A8CBA374A5}">
      <dgm:prSet/>
      <dgm:spPr/>
      <dgm:t>
        <a:bodyPr/>
        <a:lstStyle/>
        <a:p>
          <a:r>
            <a:rPr lang="en-US" dirty="0"/>
            <a:t>inclusion</a:t>
          </a:r>
        </a:p>
      </dgm:t>
    </dgm:pt>
    <dgm:pt modelId="{60375E94-745E-4071-993E-B714FB64AEC5}">
      <dgm:prSet phldrT="[Text]"/>
      <dgm:spPr/>
      <dgm:t>
        <a:bodyPr/>
        <a:lstStyle/>
        <a:p>
          <a:r>
            <a:rPr lang="en-US" dirty="0"/>
            <a:t>physical</a:t>
          </a:r>
        </a:p>
      </dgm:t>
    </dgm:pt>
    <dgm:pt modelId="{A5FFD951-C059-473A-8E39-68C167557C03}" type="parTrans" cxnId="{34EF654D-F4FA-47BD-BA12-7533CADEEF90}">
      <dgm:prSet/>
      <dgm:spPr/>
      <dgm:t>
        <a:bodyPr/>
        <a:lstStyle/>
        <a:p>
          <a:endParaRPr lang="en-US"/>
        </a:p>
      </dgm:t>
    </dgm:pt>
    <dgm:pt modelId="{F5543358-5EEE-4E98-B72A-E1B007DA546F}" type="sibTrans" cxnId="{34EF654D-F4FA-47BD-BA12-7533CADEEF90}">
      <dgm:prSet/>
      <dgm:spPr/>
      <dgm:t>
        <a:bodyPr/>
        <a:lstStyle/>
        <a:p>
          <a:r>
            <a:rPr lang="en-US" dirty="0"/>
            <a:t>language</a:t>
          </a:r>
        </a:p>
      </dgm:t>
    </dgm:pt>
    <dgm:pt modelId="{40B75D55-0BBB-4CB8-9273-778AD3A4EE7D}" type="pres">
      <dgm:prSet presAssocID="{99F72F78-DB05-4BD1-9B18-A2086898B8A8}" presName="Name0" presStyleCnt="0">
        <dgm:presLayoutVars>
          <dgm:chMax/>
          <dgm:chPref/>
          <dgm:dir/>
          <dgm:animLvl val="lvl"/>
        </dgm:presLayoutVars>
      </dgm:prSet>
      <dgm:spPr/>
    </dgm:pt>
    <dgm:pt modelId="{F8B895B1-39E3-4858-9DD3-68378238F060}" type="pres">
      <dgm:prSet presAssocID="{3FDB31D2-4C40-4FA4-9EF0-F541C7DB097D}" presName="composite" presStyleCnt="0"/>
      <dgm:spPr/>
    </dgm:pt>
    <dgm:pt modelId="{D532E5AE-6B66-4575-AA27-7A5E213DD1F5}" type="pres">
      <dgm:prSet presAssocID="{3FDB31D2-4C40-4FA4-9EF0-F541C7DB097D}" presName="Parent1" presStyleLbl="node1" presStyleIdx="0" presStyleCnt="6">
        <dgm:presLayoutVars>
          <dgm:chMax val="1"/>
          <dgm:chPref val="1"/>
          <dgm:bulletEnabled val="1"/>
        </dgm:presLayoutVars>
      </dgm:prSet>
      <dgm:spPr/>
    </dgm:pt>
    <dgm:pt modelId="{20C657C0-D7B9-46D2-B4D5-1D93F8E1F710}" type="pres">
      <dgm:prSet presAssocID="{3FDB31D2-4C40-4FA4-9EF0-F541C7DB097D}" presName="Childtext1" presStyleLbl="revTx" presStyleIdx="0" presStyleCnt="3">
        <dgm:presLayoutVars>
          <dgm:chMax val="0"/>
          <dgm:chPref val="0"/>
          <dgm:bulletEnabled val="1"/>
        </dgm:presLayoutVars>
      </dgm:prSet>
      <dgm:spPr/>
    </dgm:pt>
    <dgm:pt modelId="{6050E69C-2761-4E0A-9E31-4F7D62602CC5}" type="pres">
      <dgm:prSet presAssocID="{3FDB31D2-4C40-4FA4-9EF0-F541C7DB097D}" presName="BalanceSpacing" presStyleCnt="0"/>
      <dgm:spPr/>
    </dgm:pt>
    <dgm:pt modelId="{878E7558-DE12-43DF-AA49-BD59C4B9DB9D}" type="pres">
      <dgm:prSet presAssocID="{3FDB31D2-4C40-4FA4-9EF0-F541C7DB097D}" presName="BalanceSpacing1" presStyleCnt="0"/>
      <dgm:spPr/>
    </dgm:pt>
    <dgm:pt modelId="{2AA322A5-941D-4170-B037-48C0865CC99E}" type="pres">
      <dgm:prSet presAssocID="{B7A37935-AF61-4A2B-A251-3C50D8CB3F15}" presName="Accent1Text" presStyleLbl="node1" presStyleIdx="1" presStyleCnt="6"/>
      <dgm:spPr/>
    </dgm:pt>
    <dgm:pt modelId="{48925051-0293-47BB-8887-37B155CB85D4}" type="pres">
      <dgm:prSet presAssocID="{B7A37935-AF61-4A2B-A251-3C50D8CB3F15}" presName="spaceBetweenRectangles" presStyleCnt="0"/>
      <dgm:spPr/>
    </dgm:pt>
    <dgm:pt modelId="{1CF779E2-B763-4AA7-A056-B70CA18A1258}" type="pres">
      <dgm:prSet presAssocID="{9C04AC15-8CA8-49C4-ADC0-F4B6CE192803}" presName="composite" presStyleCnt="0"/>
      <dgm:spPr/>
    </dgm:pt>
    <dgm:pt modelId="{A77AEC70-296B-45C7-805A-98A100E5AE3C}" type="pres">
      <dgm:prSet presAssocID="{9C04AC15-8CA8-49C4-ADC0-F4B6CE192803}" presName="Parent1" presStyleLbl="node1" presStyleIdx="2" presStyleCnt="6" custLinFactNeighborX="-1869">
        <dgm:presLayoutVars>
          <dgm:chMax val="1"/>
          <dgm:chPref val="1"/>
          <dgm:bulletEnabled val="1"/>
        </dgm:presLayoutVars>
      </dgm:prSet>
      <dgm:spPr/>
    </dgm:pt>
    <dgm:pt modelId="{E83D90E0-02AA-4016-A271-6E826E9FD8DC}" type="pres">
      <dgm:prSet presAssocID="{9C04AC15-8CA8-49C4-ADC0-F4B6CE192803}" presName="Childtext1" presStyleLbl="revTx" presStyleIdx="1" presStyleCnt="3">
        <dgm:presLayoutVars>
          <dgm:chMax val="0"/>
          <dgm:chPref val="0"/>
          <dgm:bulletEnabled val="1"/>
        </dgm:presLayoutVars>
      </dgm:prSet>
      <dgm:spPr/>
    </dgm:pt>
    <dgm:pt modelId="{D5FF003A-5E9B-4FBC-9D25-880A22925368}" type="pres">
      <dgm:prSet presAssocID="{9C04AC15-8CA8-49C4-ADC0-F4B6CE192803}" presName="BalanceSpacing" presStyleCnt="0"/>
      <dgm:spPr/>
    </dgm:pt>
    <dgm:pt modelId="{623BA320-60B4-4AD9-B4AB-D5C2B1EF3A3B}" type="pres">
      <dgm:prSet presAssocID="{9C04AC15-8CA8-49C4-ADC0-F4B6CE192803}" presName="BalanceSpacing1" presStyleCnt="0"/>
      <dgm:spPr/>
    </dgm:pt>
    <dgm:pt modelId="{C4B6379A-B86C-4232-AF4C-EDB69FB60FC1}" type="pres">
      <dgm:prSet presAssocID="{D5162A57-5CC7-407A-A3A5-8E76F5A2D6BA}" presName="Accent1Text" presStyleLbl="node1" presStyleIdx="3" presStyleCnt="6"/>
      <dgm:spPr/>
    </dgm:pt>
    <dgm:pt modelId="{1CB8415C-1E01-4B0E-AC5D-A605C94C008C}" type="pres">
      <dgm:prSet presAssocID="{D5162A57-5CC7-407A-A3A5-8E76F5A2D6BA}" presName="spaceBetweenRectangles" presStyleCnt="0"/>
      <dgm:spPr/>
    </dgm:pt>
    <dgm:pt modelId="{8B28CB10-65DC-43F4-83E9-BBCC39B8CC62}" type="pres">
      <dgm:prSet presAssocID="{60375E94-745E-4071-993E-B714FB64AEC5}" presName="composite" presStyleCnt="0"/>
      <dgm:spPr/>
    </dgm:pt>
    <dgm:pt modelId="{62D0BDF8-7E32-4294-8E04-83A43EC59A59}" type="pres">
      <dgm:prSet presAssocID="{60375E94-745E-4071-993E-B714FB64AEC5}" presName="Parent1" presStyleLbl="node1" presStyleIdx="4" presStyleCnt="6">
        <dgm:presLayoutVars>
          <dgm:chMax val="1"/>
          <dgm:chPref val="1"/>
          <dgm:bulletEnabled val="1"/>
        </dgm:presLayoutVars>
      </dgm:prSet>
      <dgm:spPr/>
    </dgm:pt>
    <dgm:pt modelId="{61A1F020-69AE-496F-B9F0-7A3075A92715}" type="pres">
      <dgm:prSet presAssocID="{60375E94-745E-4071-993E-B714FB64AEC5}" presName="Childtext1" presStyleLbl="revTx" presStyleIdx="2" presStyleCnt="3">
        <dgm:presLayoutVars>
          <dgm:chMax val="0"/>
          <dgm:chPref val="0"/>
          <dgm:bulletEnabled val="1"/>
        </dgm:presLayoutVars>
      </dgm:prSet>
      <dgm:spPr/>
    </dgm:pt>
    <dgm:pt modelId="{A1A797C0-EEFD-4CFA-AE26-15C42524A775}" type="pres">
      <dgm:prSet presAssocID="{60375E94-745E-4071-993E-B714FB64AEC5}" presName="BalanceSpacing" presStyleCnt="0"/>
      <dgm:spPr/>
    </dgm:pt>
    <dgm:pt modelId="{1A95C4F5-EAFB-4BA7-9229-5977A5BA0C89}" type="pres">
      <dgm:prSet presAssocID="{60375E94-745E-4071-993E-B714FB64AEC5}" presName="BalanceSpacing1" presStyleCnt="0"/>
      <dgm:spPr/>
    </dgm:pt>
    <dgm:pt modelId="{D76DA673-22D2-48EB-80AB-E4C194760EEF}" type="pres">
      <dgm:prSet presAssocID="{F5543358-5EEE-4E98-B72A-E1B007DA546F}" presName="Accent1Text" presStyleLbl="node1" presStyleIdx="5" presStyleCnt="6"/>
      <dgm:spPr/>
    </dgm:pt>
  </dgm:ptLst>
  <dgm:cxnLst>
    <dgm:cxn modelId="{954A1707-3D99-41D8-8B91-3F84504737CF}" type="presOf" srcId="{F5543358-5EEE-4E98-B72A-E1B007DA546F}" destId="{D76DA673-22D2-48EB-80AB-E4C194760EEF}" srcOrd="0" destOrd="0" presId="urn:microsoft.com/office/officeart/2008/layout/AlternatingHexagons"/>
    <dgm:cxn modelId="{781C480D-21EC-49E6-9E28-40A756E3CDCB}" type="presOf" srcId="{99F72F78-DB05-4BD1-9B18-A2086898B8A8}" destId="{40B75D55-0BBB-4CB8-9273-778AD3A4EE7D}" srcOrd="0" destOrd="0" presId="urn:microsoft.com/office/officeart/2008/layout/AlternatingHexagons"/>
    <dgm:cxn modelId="{2373210F-A0A8-4CF7-BC61-05AE9C1A4316}" type="presOf" srcId="{3FDB31D2-4C40-4FA4-9EF0-F541C7DB097D}" destId="{D532E5AE-6B66-4575-AA27-7A5E213DD1F5}" srcOrd="0" destOrd="0" presId="urn:microsoft.com/office/officeart/2008/layout/AlternatingHexagons"/>
    <dgm:cxn modelId="{56313A1E-1281-4C34-83D8-49595411DD3F}" srcId="{99F72F78-DB05-4BD1-9B18-A2086898B8A8}" destId="{3FDB31D2-4C40-4FA4-9EF0-F541C7DB097D}" srcOrd="0" destOrd="0" parTransId="{BF25BF68-90F8-4810-AAE3-CC3853D3C6A4}" sibTransId="{B7A37935-AF61-4A2B-A251-3C50D8CB3F15}"/>
    <dgm:cxn modelId="{2733313C-A470-4142-9D35-B6C9C01F5254}" type="presOf" srcId="{D5162A57-5CC7-407A-A3A5-8E76F5A2D6BA}" destId="{C4B6379A-B86C-4232-AF4C-EDB69FB60FC1}" srcOrd="0" destOrd="0" presId="urn:microsoft.com/office/officeart/2008/layout/AlternatingHexagons"/>
    <dgm:cxn modelId="{34EF654D-F4FA-47BD-BA12-7533CADEEF90}" srcId="{99F72F78-DB05-4BD1-9B18-A2086898B8A8}" destId="{60375E94-745E-4071-993E-B714FB64AEC5}" srcOrd="2" destOrd="0" parTransId="{A5FFD951-C059-473A-8E39-68C167557C03}" sibTransId="{F5543358-5EEE-4E98-B72A-E1B007DA546F}"/>
    <dgm:cxn modelId="{F5FA3252-D361-46B6-9B53-E8D269523E2C}" type="presOf" srcId="{B7A37935-AF61-4A2B-A251-3C50D8CB3F15}" destId="{2AA322A5-941D-4170-B037-48C0865CC99E}" srcOrd="0" destOrd="0" presId="urn:microsoft.com/office/officeart/2008/layout/AlternatingHexagons"/>
    <dgm:cxn modelId="{D6FD257E-F6C6-4340-841C-95A8CBA374A5}" srcId="{99F72F78-DB05-4BD1-9B18-A2086898B8A8}" destId="{9C04AC15-8CA8-49C4-ADC0-F4B6CE192803}" srcOrd="1" destOrd="0" parTransId="{4A0D2F0C-6051-41F4-B236-01FD15FF6E5D}" sibTransId="{D5162A57-5CC7-407A-A3A5-8E76F5A2D6BA}"/>
    <dgm:cxn modelId="{3CABAFC9-54EA-4117-A4A8-81086A7EA324}" type="presOf" srcId="{60375E94-745E-4071-993E-B714FB64AEC5}" destId="{62D0BDF8-7E32-4294-8E04-83A43EC59A59}" srcOrd="0" destOrd="0" presId="urn:microsoft.com/office/officeart/2008/layout/AlternatingHexagons"/>
    <dgm:cxn modelId="{198404D4-952C-45FE-8C30-584385A2F619}" type="presOf" srcId="{9C04AC15-8CA8-49C4-ADC0-F4B6CE192803}" destId="{A77AEC70-296B-45C7-805A-98A100E5AE3C}" srcOrd="0" destOrd="0" presId="urn:microsoft.com/office/officeart/2008/layout/AlternatingHexagons"/>
    <dgm:cxn modelId="{06C08734-9C73-4B50-BB64-0F3E78D3D1E2}" type="presParOf" srcId="{40B75D55-0BBB-4CB8-9273-778AD3A4EE7D}" destId="{F8B895B1-39E3-4858-9DD3-68378238F060}" srcOrd="0" destOrd="0" presId="urn:microsoft.com/office/officeart/2008/layout/AlternatingHexagons"/>
    <dgm:cxn modelId="{AEA68DBF-0B55-4ECF-BD45-B3AEA1EA5EA7}" type="presParOf" srcId="{F8B895B1-39E3-4858-9DD3-68378238F060}" destId="{D532E5AE-6B66-4575-AA27-7A5E213DD1F5}" srcOrd="0" destOrd="0" presId="urn:microsoft.com/office/officeart/2008/layout/AlternatingHexagons"/>
    <dgm:cxn modelId="{282F7059-F9D8-448B-A887-51666F26A0B3}" type="presParOf" srcId="{F8B895B1-39E3-4858-9DD3-68378238F060}" destId="{20C657C0-D7B9-46D2-B4D5-1D93F8E1F710}" srcOrd="1" destOrd="0" presId="urn:microsoft.com/office/officeart/2008/layout/AlternatingHexagons"/>
    <dgm:cxn modelId="{0553FF60-8B73-40B0-B25C-E3B39360191E}" type="presParOf" srcId="{F8B895B1-39E3-4858-9DD3-68378238F060}" destId="{6050E69C-2761-4E0A-9E31-4F7D62602CC5}" srcOrd="2" destOrd="0" presId="urn:microsoft.com/office/officeart/2008/layout/AlternatingHexagons"/>
    <dgm:cxn modelId="{C5E5FCEE-E911-4B00-88D1-EA335BEE5F23}" type="presParOf" srcId="{F8B895B1-39E3-4858-9DD3-68378238F060}" destId="{878E7558-DE12-43DF-AA49-BD59C4B9DB9D}" srcOrd="3" destOrd="0" presId="urn:microsoft.com/office/officeart/2008/layout/AlternatingHexagons"/>
    <dgm:cxn modelId="{B7E4E671-6E33-4412-90A7-B83D6ECF169D}" type="presParOf" srcId="{F8B895B1-39E3-4858-9DD3-68378238F060}" destId="{2AA322A5-941D-4170-B037-48C0865CC99E}" srcOrd="4" destOrd="0" presId="urn:microsoft.com/office/officeart/2008/layout/AlternatingHexagons"/>
    <dgm:cxn modelId="{89E51EE7-08BA-4177-BFBF-5D5C2F141972}" type="presParOf" srcId="{40B75D55-0BBB-4CB8-9273-778AD3A4EE7D}" destId="{48925051-0293-47BB-8887-37B155CB85D4}" srcOrd="1" destOrd="0" presId="urn:microsoft.com/office/officeart/2008/layout/AlternatingHexagons"/>
    <dgm:cxn modelId="{17A97151-870D-4A22-BFAF-AFCE063A4159}" type="presParOf" srcId="{40B75D55-0BBB-4CB8-9273-778AD3A4EE7D}" destId="{1CF779E2-B763-4AA7-A056-B70CA18A1258}" srcOrd="2" destOrd="0" presId="urn:microsoft.com/office/officeart/2008/layout/AlternatingHexagons"/>
    <dgm:cxn modelId="{7C8DCD45-2662-4442-AA67-1DB6613780D4}" type="presParOf" srcId="{1CF779E2-B763-4AA7-A056-B70CA18A1258}" destId="{A77AEC70-296B-45C7-805A-98A100E5AE3C}" srcOrd="0" destOrd="0" presId="urn:microsoft.com/office/officeart/2008/layout/AlternatingHexagons"/>
    <dgm:cxn modelId="{8A4519B5-858A-444F-9A10-28C9527E8A8E}" type="presParOf" srcId="{1CF779E2-B763-4AA7-A056-B70CA18A1258}" destId="{E83D90E0-02AA-4016-A271-6E826E9FD8DC}" srcOrd="1" destOrd="0" presId="urn:microsoft.com/office/officeart/2008/layout/AlternatingHexagons"/>
    <dgm:cxn modelId="{48F3499C-2C6A-492C-9EC9-90E31E292E32}" type="presParOf" srcId="{1CF779E2-B763-4AA7-A056-B70CA18A1258}" destId="{D5FF003A-5E9B-4FBC-9D25-880A22925368}" srcOrd="2" destOrd="0" presId="urn:microsoft.com/office/officeart/2008/layout/AlternatingHexagons"/>
    <dgm:cxn modelId="{7C9C4904-35DF-4CD1-BD01-D02A1AFB0F96}" type="presParOf" srcId="{1CF779E2-B763-4AA7-A056-B70CA18A1258}" destId="{623BA320-60B4-4AD9-B4AB-D5C2B1EF3A3B}" srcOrd="3" destOrd="0" presId="urn:microsoft.com/office/officeart/2008/layout/AlternatingHexagons"/>
    <dgm:cxn modelId="{D251F5FC-846B-426A-9DDF-41DEF41E7FE4}" type="presParOf" srcId="{1CF779E2-B763-4AA7-A056-B70CA18A1258}" destId="{C4B6379A-B86C-4232-AF4C-EDB69FB60FC1}" srcOrd="4" destOrd="0" presId="urn:microsoft.com/office/officeart/2008/layout/AlternatingHexagons"/>
    <dgm:cxn modelId="{D0B9CBC3-40D3-49A3-A37F-B333A7C60FEA}" type="presParOf" srcId="{40B75D55-0BBB-4CB8-9273-778AD3A4EE7D}" destId="{1CB8415C-1E01-4B0E-AC5D-A605C94C008C}" srcOrd="3" destOrd="0" presId="urn:microsoft.com/office/officeart/2008/layout/AlternatingHexagons"/>
    <dgm:cxn modelId="{906FE179-4A30-4B95-8D04-2BF19B6F3E63}" type="presParOf" srcId="{40B75D55-0BBB-4CB8-9273-778AD3A4EE7D}" destId="{8B28CB10-65DC-43F4-83E9-BBCC39B8CC62}" srcOrd="4" destOrd="0" presId="urn:microsoft.com/office/officeart/2008/layout/AlternatingHexagons"/>
    <dgm:cxn modelId="{9E562E95-FDCC-493E-B08E-F08AE70CE292}" type="presParOf" srcId="{8B28CB10-65DC-43F4-83E9-BBCC39B8CC62}" destId="{62D0BDF8-7E32-4294-8E04-83A43EC59A59}" srcOrd="0" destOrd="0" presId="urn:microsoft.com/office/officeart/2008/layout/AlternatingHexagons"/>
    <dgm:cxn modelId="{B1FE4797-E13F-4153-90E9-5388BFD756A6}" type="presParOf" srcId="{8B28CB10-65DC-43F4-83E9-BBCC39B8CC62}" destId="{61A1F020-69AE-496F-B9F0-7A3075A92715}" srcOrd="1" destOrd="0" presId="urn:microsoft.com/office/officeart/2008/layout/AlternatingHexagons"/>
    <dgm:cxn modelId="{D7421AE0-20BC-49A2-AC8E-F072403C7201}" type="presParOf" srcId="{8B28CB10-65DC-43F4-83E9-BBCC39B8CC62}" destId="{A1A797C0-EEFD-4CFA-AE26-15C42524A775}" srcOrd="2" destOrd="0" presId="urn:microsoft.com/office/officeart/2008/layout/AlternatingHexagons"/>
    <dgm:cxn modelId="{8BE3C952-9643-4292-919F-33F56F7B3B5F}" type="presParOf" srcId="{8B28CB10-65DC-43F4-83E9-BBCC39B8CC62}" destId="{1A95C4F5-EAFB-4BA7-9229-5977A5BA0C89}" srcOrd="3" destOrd="0" presId="urn:microsoft.com/office/officeart/2008/layout/AlternatingHexagons"/>
    <dgm:cxn modelId="{BB9A43DE-DC5C-4137-993F-E5570B8494E9}" type="presParOf" srcId="{8B28CB10-65DC-43F4-83E9-BBCC39B8CC62}" destId="{D76DA673-22D2-48EB-80AB-E4C194760EE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B0600-506D-46AD-9581-60B4D62AF219}">
      <dsp:nvSpPr>
        <dsp:cNvPr id="0" name=""/>
        <dsp:cNvSpPr/>
      </dsp:nvSpPr>
      <dsp:spPr>
        <a:xfrm>
          <a:off x="823"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24/01/23</a:t>
          </a:r>
        </a:p>
      </dsp:txBody>
      <dsp:txXfrm>
        <a:off x="823" y="0"/>
        <a:ext cx="2140334" cy="1351914"/>
      </dsp:txXfrm>
    </dsp:sp>
    <dsp:sp modelId="{D01BE385-0100-482B-86C7-E037CEAFDCE6}">
      <dsp:nvSpPr>
        <dsp:cNvPr id="0" name=""/>
        <dsp:cNvSpPr/>
      </dsp:nvSpPr>
      <dsp:spPr>
        <a:xfrm>
          <a:off x="214856" y="1353235"/>
          <a:ext cx="1712267" cy="1358736"/>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dirty="0" err="1"/>
            <a:t>Cwrdd</a:t>
          </a:r>
          <a:endParaRPr lang="en-GB" sz="2800" kern="1200" dirty="0"/>
        </a:p>
      </dsp:txBody>
      <dsp:txXfrm>
        <a:off x="254652" y="1393031"/>
        <a:ext cx="1632675" cy="1279144"/>
      </dsp:txXfrm>
    </dsp:sp>
    <dsp:sp modelId="{AAF0CA09-B347-435C-BA49-100BCA849894}">
      <dsp:nvSpPr>
        <dsp:cNvPr id="0" name=""/>
        <dsp:cNvSpPr/>
      </dsp:nvSpPr>
      <dsp:spPr>
        <a:xfrm>
          <a:off x="214856" y="2921007"/>
          <a:ext cx="1712267" cy="1358736"/>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i="1" kern="1200" dirty="0"/>
            <a:t>Meet</a:t>
          </a:r>
        </a:p>
      </dsp:txBody>
      <dsp:txXfrm>
        <a:off x="254652" y="2960803"/>
        <a:ext cx="1632675" cy="1279144"/>
      </dsp:txXfrm>
    </dsp:sp>
    <dsp:sp modelId="{7222A2D6-CAC8-45DC-A8F8-0CCA9FA192A7}">
      <dsp:nvSpPr>
        <dsp:cNvPr id="0" name=""/>
        <dsp:cNvSpPr/>
      </dsp:nvSpPr>
      <dsp:spPr>
        <a:xfrm>
          <a:off x="2301682"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25/01/23</a:t>
          </a:r>
        </a:p>
      </dsp:txBody>
      <dsp:txXfrm>
        <a:off x="2301682" y="0"/>
        <a:ext cx="2140334" cy="1351914"/>
      </dsp:txXfrm>
    </dsp:sp>
    <dsp:sp modelId="{1C56F17A-C57E-4A69-8606-6F87BEF3121F}">
      <dsp:nvSpPr>
        <dsp:cNvPr id="0" name=""/>
        <dsp:cNvSpPr/>
      </dsp:nvSpPr>
      <dsp:spPr>
        <a:xfrm>
          <a:off x="2515716" y="1353235"/>
          <a:ext cx="1712267" cy="1358736"/>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dirty="0" err="1"/>
            <a:t>Profi</a:t>
          </a:r>
          <a:r>
            <a:rPr lang="en-GB" sz="2800" kern="1200" dirty="0"/>
            <a:t>  (</a:t>
          </a:r>
          <a:r>
            <a:rPr lang="en-GB" sz="2800" kern="1200" dirty="0" err="1"/>
            <a:t>yn</a:t>
          </a:r>
          <a:r>
            <a:rPr lang="en-GB" sz="2800" kern="1200" dirty="0"/>
            <a:t> </a:t>
          </a:r>
          <a:r>
            <a:rPr lang="en-GB" sz="2800" kern="1200" dirty="0" err="1"/>
            <a:t>ysgol</a:t>
          </a:r>
          <a:r>
            <a:rPr lang="en-GB" sz="2800" kern="1200" dirty="0"/>
            <a:t>)</a:t>
          </a:r>
        </a:p>
      </dsp:txBody>
      <dsp:txXfrm>
        <a:off x="2555512" y="1393031"/>
        <a:ext cx="1632675" cy="1279144"/>
      </dsp:txXfrm>
    </dsp:sp>
    <dsp:sp modelId="{6390A2E0-DB41-4993-A778-5EED47770771}">
      <dsp:nvSpPr>
        <dsp:cNvPr id="0" name=""/>
        <dsp:cNvSpPr/>
      </dsp:nvSpPr>
      <dsp:spPr>
        <a:xfrm>
          <a:off x="2515716" y="2921007"/>
          <a:ext cx="1712267" cy="1358736"/>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i="1" kern="1200" dirty="0"/>
            <a:t>Test (in school)</a:t>
          </a:r>
        </a:p>
      </dsp:txBody>
      <dsp:txXfrm>
        <a:off x="2555512" y="2960803"/>
        <a:ext cx="1632675" cy="1279144"/>
      </dsp:txXfrm>
    </dsp:sp>
    <dsp:sp modelId="{FA2FEF9E-09BC-4A4B-80F4-23780000E09F}">
      <dsp:nvSpPr>
        <dsp:cNvPr id="0" name=""/>
        <dsp:cNvSpPr/>
      </dsp:nvSpPr>
      <dsp:spPr>
        <a:xfrm>
          <a:off x="4602542"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26/01/23</a:t>
          </a:r>
          <a:endParaRPr lang="en-GB" sz="3500" kern="1200" dirty="0"/>
        </a:p>
      </dsp:txBody>
      <dsp:txXfrm>
        <a:off x="4602542" y="0"/>
        <a:ext cx="2140334" cy="1351914"/>
      </dsp:txXfrm>
    </dsp:sp>
    <dsp:sp modelId="{D9C00B0B-9582-4C8C-AC2E-4B3BFA19BA8F}">
      <dsp:nvSpPr>
        <dsp:cNvPr id="0" name=""/>
        <dsp:cNvSpPr/>
      </dsp:nvSpPr>
      <dsp:spPr>
        <a:xfrm>
          <a:off x="4816575" y="1353235"/>
          <a:ext cx="1712267" cy="1358736"/>
        </a:xfrm>
        <a:prstGeom prst="roundRect">
          <a:avLst>
            <a:gd name="adj" fmla="val 10000"/>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dirty="0" err="1"/>
            <a:t>Rhannu</a:t>
          </a:r>
          <a:endParaRPr lang="en-GB" sz="2800" kern="1200" dirty="0"/>
        </a:p>
      </dsp:txBody>
      <dsp:txXfrm>
        <a:off x="4856371" y="1393031"/>
        <a:ext cx="1632675" cy="1279144"/>
      </dsp:txXfrm>
    </dsp:sp>
    <dsp:sp modelId="{DC4AFB6E-B9A2-4081-BBC1-FF393F6664DE}">
      <dsp:nvSpPr>
        <dsp:cNvPr id="0" name=""/>
        <dsp:cNvSpPr/>
      </dsp:nvSpPr>
      <dsp:spPr>
        <a:xfrm>
          <a:off x="4816575" y="2921007"/>
          <a:ext cx="1712267" cy="1358736"/>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i="1" kern="1200" dirty="0"/>
            <a:t>Share</a:t>
          </a:r>
        </a:p>
      </dsp:txBody>
      <dsp:txXfrm>
        <a:off x="4856371" y="2960803"/>
        <a:ext cx="1632675" cy="1279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30508-6FF3-4161-979D-F59F2BFBF4C2}">
      <dsp:nvSpPr>
        <dsp:cNvPr id="0" name=""/>
        <dsp:cNvSpPr/>
      </dsp:nvSpPr>
      <dsp:spPr>
        <a:xfrm>
          <a:off x="2709333" y="0"/>
          <a:ext cx="2709333" cy="1806222"/>
        </a:xfrm>
        <a:prstGeom prst="trapezoid">
          <a:avLst>
            <a:gd name="adj" fmla="val 75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Ton 3</a:t>
          </a:r>
        </a:p>
        <a:p>
          <a:pPr marL="0" lvl="0" indent="0" algn="ctr" defTabSz="889000">
            <a:lnSpc>
              <a:spcPct val="90000"/>
            </a:lnSpc>
            <a:spcBef>
              <a:spcPct val="0"/>
            </a:spcBef>
            <a:spcAft>
              <a:spcPct val="35000"/>
            </a:spcAft>
            <a:buNone/>
          </a:pPr>
          <a:r>
            <a:rPr lang="en-GB" sz="1600" kern="1200" dirty="0">
              <a:solidFill>
                <a:schemeClr val="bg1"/>
              </a:solidFill>
            </a:rPr>
            <a:t> </a:t>
          </a:r>
          <a:r>
            <a:rPr lang="en-GB" sz="1600" kern="1200" dirty="0" err="1">
              <a:solidFill>
                <a:schemeClr val="bg1"/>
              </a:solidFill>
            </a:rPr>
            <a:t>ymyraethau</a:t>
          </a:r>
          <a:endParaRPr lang="en-GB" sz="1600" kern="1200" dirty="0">
            <a:solidFill>
              <a:schemeClr val="bg1"/>
            </a:solidFill>
          </a:endParaRPr>
        </a:p>
        <a:p>
          <a:pPr marL="0" lvl="0" indent="0" algn="ctr" defTabSz="889000">
            <a:lnSpc>
              <a:spcPct val="90000"/>
            </a:lnSpc>
            <a:spcBef>
              <a:spcPct val="0"/>
            </a:spcBef>
            <a:spcAft>
              <a:spcPct val="35000"/>
            </a:spcAft>
            <a:buNone/>
          </a:pPr>
          <a:r>
            <a:rPr lang="en-GB" sz="1600" kern="1200" dirty="0">
              <a:solidFill>
                <a:schemeClr val="bg1"/>
              </a:solidFill>
            </a:rPr>
            <a:t> </a:t>
          </a:r>
          <a:r>
            <a:rPr lang="en-GB" sz="1600" kern="1200" dirty="0" err="1">
              <a:solidFill>
                <a:schemeClr val="bg1"/>
              </a:solidFill>
            </a:rPr>
            <a:t>wedi’u</a:t>
          </a:r>
          <a:r>
            <a:rPr lang="en-GB" sz="1600" kern="1200" dirty="0">
              <a:solidFill>
                <a:schemeClr val="bg1"/>
              </a:solidFill>
            </a:rPr>
            <a:t> </a:t>
          </a:r>
          <a:r>
            <a:rPr lang="en-GB" sz="1600" kern="1200" dirty="0" err="1">
              <a:solidFill>
                <a:schemeClr val="bg1"/>
              </a:solidFill>
            </a:rPr>
            <a:t>personoli</a:t>
          </a:r>
          <a:endParaRPr lang="en-GB" sz="1600" kern="1200" dirty="0">
            <a:solidFill>
              <a:schemeClr val="bg1"/>
            </a:solidFill>
          </a:endParaRPr>
        </a:p>
      </dsp:txBody>
      <dsp:txXfrm>
        <a:off x="2709333" y="0"/>
        <a:ext cx="2709333" cy="1806222"/>
      </dsp:txXfrm>
    </dsp:sp>
    <dsp:sp modelId="{99452B48-FF2E-4D49-B749-5CC21EB5E662}">
      <dsp:nvSpPr>
        <dsp:cNvPr id="0" name=""/>
        <dsp:cNvSpPr/>
      </dsp:nvSpPr>
      <dsp:spPr>
        <a:xfrm>
          <a:off x="1354666" y="1806222"/>
          <a:ext cx="5418666" cy="1806222"/>
        </a:xfrm>
        <a:prstGeom prst="trapezoid">
          <a:avLst>
            <a:gd name="adj" fmla="val 75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Ton 2</a:t>
          </a:r>
        </a:p>
        <a:p>
          <a:pPr marL="0" lvl="0" indent="0" algn="ctr" defTabSz="889000">
            <a:lnSpc>
              <a:spcPct val="90000"/>
            </a:lnSpc>
            <a:spcBef>
              <a:spcPct val="0"/>
            </a:spcBef>
            <a:spcAft>
              <a:spcPct val="35000"/>
            </a:spcAft>
            <a:buNone/>
          </a:pPr>
          <a:r>
            <a:rPr lang="en-GB" sz="1800" b="0" kern="1200" dirty="0" err="1">
              <a:solidFill>
                <a:schemeClr val="bg1"/>
              </a:solidFill>
            </a:rPr>
            <a:t>ymyraethau</a:t>
          </a:r>
          <a:r>
            <a:rPr lang="en-GB" sz="1800" b="0" kern="1200" dirty="0">
              <a:solidFill>
                <a:schemeClr val="bg1"/>
              </a:solidFill>
            </a:rPr>
            <a:t> </a:t>
          </a:r>
          <a:r>
            <a:rPr lang="en-GB" sz="1800" b="0" kern="1200" dirty="0" err="1">
              <a:solidFill>
                <a:schemeClr val="bg1"/>
              </a:solidFill>
            </a:rPr>
            <a:t>ychwanegol</a:t>
          </a:r>
          <a:r>
            <a:rPr lang="en-GB" sz="1800" b="0" kern="1200" dirty="0">
              <a:solidFill>
                <a:schemeClr val="bg1"/>
              </a:solidFill>
            </a:rPr>
            <a:t> </a:t>
          </a:r>
          <a:r>
            <a:rPr lang="en-GB" sz="1800" b="0" kern="1200" dirty="0" err="1">
              <a:solidFill>
                <a:schemeClr val="bg1"/>
              </a:solidFill>
            </a:rPr>
            <a:t>i</a:t>
          </a:r>
          <a:r>
            <a:rPr lang="en-GB" sz="1800" b="0" kern="1200" dirty="0">
              <a:solidFill>
                <a:schemeClr val="bg1"/>
              </a:solidFill>
            </a:rPr>
            <a:t> </a:t>
          </a:r>
          <a:r>
            <a:rPr lang="en-GB" sz="1800" b="0" kern="1200" dirty="0" err="1">
              <a:solidFill>
                <a:schemeClr val="bg1"/>
              </a:solidFill>
            </a:rPr>
            <a:t>alluogi</a:t>
          </a:r>
          <a:r>
            <a:rPr lang="en-GB" sz="1800" b="0" kern="1200" dirty="0">
              <a:solidFill>
                <a:schemeClr val="bg1"/>
              </a:solidFill>
            </a:rPr>
            <a:t> plant </a:t>
          </a:r>
          <a:r>
            <a:rPr lang="en-GB" sz="1800" b="0" kern="1200" dirty="0" err="1">
              <a:solidFill>
                <a:schemeClr val="bg1"/>
              </a:solidFill>
            </a:rPr>
            <a:t>i</a:t>
          </a:r>
          <a:r>
            <a:rPr lang="en-GB" sz="1800" b="0" kern="1200" dirty="0">
              <a:solidFill>
                <a:schemeClr val="bg1"/>
              </a:solidFill>
            </a:rPr>
            <a:t> </a:t>
          </a:r>
          <a:r>
            <a:rPr lang="en-GB" sz="1800" b="0" kern="1200" dirty="0" err="1">
              <a:solidFill>
                <a:schemeClr val="bg1"/>
              </a:solidFill>
            </a:rPr>
            <a:t>weithio</a:t>
          </a:r>
          <a:r>
            <a:rPr lang="en-GB" sz="1800" b="0" kern="1200" dirty="0">
              <a:solidFill>
                <a:schemeClr val="bg1"/>
              </a:solidFill>
            </a:rPr>
            <a:t> </a:t>
          </a:r>
          <a:r>
            <a:rPr lang="en-GB" sz="1800" b="0" kern="1200" dirty="0" err="1">
              <a:solidFill>
                <a:schemeClr val="bg1"/>
              </a:solidFill>
            </a:rPr>
            <a:t>ar</a:t>
          </a:r>
          <a:r>
            <a:rPr lang="en-GB" sz="1800" b="0" kern="1200" dirty="0">
              <a:solidFill>
                <a:schemeClr val="bg1"/>
              </a:solidFill>
            </a:rPr>
            <a:t> </a:t>
          </a:r>
          <a:r>
            <a:rPr lang="en-GB" sz="1800" b="0" kern="1200" dirty="0" err="1">
              <a:solidFill>
                <a:schemeClr val="bg1"/>
              </a:solidFill>
            </a:rPr>
            <a:t>ddisgwyliadau</a:t>
          </a:r>
          <a:r>
            <a:rPr lang="en-GB" sz="1800" b="0" kern="1200" dirty="0">
              <a:solidFill>
                <a:schemeClr val="bg1"/>
              </a:solidFill>
            </a:rPr>
            <a:t> </a:t>
          </a:r>
          <a:r>
            <a:rPr lang="en-GB" sz="1800" b="0" kern="1200" dirty="0" err="1">
              <a:solidFill>
                <a:schemeClr val="bg1"/>
              </a:solidFill>
            </a:rPr>
            <a:t>ar</a:t>
          </a:r>
          <a:r>
            <a:rPr lang="en-GB" sz="1800" b="0" kern="1200" dirty="0">
              <a:solidFill>
                <a:schemeClr val="bg1"/>
              </a:solidFill>
            </a:rPr>
            <a:t> sail </a:t>
          </a:r>
          <a:r>
            <a:rPr lang="en-GB" sz="1800" b="0" kern="1200" dirty="0" err="1">
              <a:solidFill>
                <a:schemeClr val="bg1"/>
              </a:solidFill>
            </a:rPr>
            <a:t>oedran</a:t>
          </a:r>
          <a:r>
            <a:rPr lang="en-GB" sz="1800" b="0" kern="1200" dirty="0">
              <a:solidFill>
                <a:schemeClr val="bg1"/>
              </a:solidFill>
            </a:rPr>
            <a:t> </a:t>
          </a:r>
          <a:r>
            <a:rPr lang="en-GB" sz="1800" b="0" kern="1200" dirty="0" err="1">
              <a:solidFill>
                <a:schemeClr val="bg1"/>
              </a:solidFill>
            </a:rPr>
            <a:t>neu’n</a:t>
          </a:r>
          <a:r>
            <a:rPr lang="en-GB" sz="1800" b="0" kern="1200" dirty="0">
              <a:solidFill>
                <a:schemeClr val="bg1"/>
              </a:solidFill>
            </a:rPr>
            <a:t> </a:t>
          </a:r>
          <a:r>
            <a:rPr lang="en-GB" sz="1800" b="0" kern="1200" dirty="0" err="1">
              <a:solidFill>
                <a:schemeClr val="bg1"/>
              </a:solidFill>
            </a:rPr>
            <a:t>uwch</a:t>
          </a:r>
          <a:endParaRPr lang="en-GB" sz="1800" b="0" kern="1200" dirty="0">
            <a:solidFill>
              <a:schemeClr val="bg1"/>
            </a:solidFill>
          </a:endParaRPr>
        </a:p>
      </dsp:txBody>
      <dsp:txXfrm>
        <a:off x="2302933" y="1806222"/>
        <a:ext cx="3522133" cy="1806222"/>
      </dsp:txXfrm>
    </dsp:sp>
    <dsp:sp modelId="{AA7FBDFE-0B20-4D89-804B-DE72B6A15FAC}">
      <dsp:nvSpPr>
        <dsp:cNvPr id="0" name=""/>
        <dsp:cNvSpPr/>
      </dsp:nvSpPr>
      <dsp:spPr>
        <a:xfrm>
          <a:off x="0" y="3612444"/>
          <a:ext cx="8128000" cy="1806222"/>
        </a:xfrm>
        <a:prstGeom prst="trapezoid">
          <a:avLst>
            <a:gd name="adj" fmla="val 75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Ton 1</a:t>
          </a:r>
        </a:p>
        <a:p>
          <a:pPr marL="0" lvl="0" indent="0" algn="ctr" defTabSz="889000">
            <a:lnSpc>
              <a:spcPct val="90000"/>
            </a:lnSpc>
            <a:spcBef>
              <a:spcPct val="0"/>
            </a:spcBef>
            <a:spcAft>
              <a:spcPct val="35000"/>
            </a:spcAft>
            <a:buNone/>
          </a:pPr>
          <a:r>
            <a:rPr lang="en-GB" sz="1800" b="0" kern="1200" dirty="0" err="1">
              <a:solidFill>
                <a:schemeClr val="bg1"/>
              </a:solidFill>
            </a:rPr>
            <a:t>addysgu</a:t>
          </a:r>
          <a:r>
            <a:rPr lang="en-GB" sz="1800" b="0" kern="1200" dirty="0">
              <a:solidFill>
                <a:schemeClr val="bg1"/>
              </a:solidFill>
            </a:rPr>
            <a:t> </a:t>
          </a:r>
          <a:r>
            <a:rPr lang="en-GB" sz="1800" b="0" kern="1200" dirty="0" err="1">
              <a:solidFill>
                <a:schemeClr val="bg1"/>
              </a:solidFill>
            </a:rPr>
            <a:t>cynhwysol</a:t>
          </a:r>
          <a:r>
            <a:rPr lang="en-GB" sz="1800" b="0" kern="1200" dirty="0">
              <a:solidFill>
                <a:schemeClr val="bg1"/>
              </a:solidFill>
            </a:rPr>
            <a:t> o </a:t>
          </a:r>
          <a:r>
            <a:rPr lang="en-GB" sz="1800" b="0" kern="1200" dirty="0" err="1">
              <a:solidFill>
                <a:schemeClr val="bg1"/>
              </a:solidFill>
            </a:rPr>
            <a:t>ansawdd</a:t>
          </a:r>
          <a:r>
            <a:rPr lang="en-GB" sz="1800" b="0" kern="1200" dirty="0">
              <a:solidFill>
                <a:schemeClr val="bg1"/>
              </a:solidFill>
            </a:rPr>
            <a:t> da </a:t>
          </a:r>
          <a:r>
            <a:rPr lang="en-GB" sz="1800" b="0" kern="1200" dirty="0" err="1">
              <a:solidFill>
                <a:schemeClr val="bg1"/>
              </a:solidFill>
            </a:rPr>
            <a:t>i</a:t>
          </a:r>
          <a:r>
            <a:rPr lang="en-GB" sz="1800" b="0" kern="1200" dirty="0">
              <a:solidFill>
                <a:schemeClr val="bg1"/>
              </a:solidFill>
            </a:rPr>
            <a:t> </a:t>
          </a:r>
          <a:r>
            <a:rPr lang="en-GB" sz="1800" b="0" kern="1200" dirty="0" err="1">
              <a:solidFill>
                <a:schemeClr val="bg1"/>
              </a:solidFill>
            </a:rPr>
            <a:t>bawb</a:t>
          </a:r>
          <a:r>
            <a:rPr lang="en-GB" sz="1800" b="0" kern="1200" dirty="0">
              <a:solidFill>
                <a:schemeClr val="bg1"/>
              </a:solidFill>
            </a:rPr>
            <a:t> ac </a:t>
          </a:r>
          <a:r>
            <a:rPr lang="en-GB" sz="1800" b="0" kern="1200" dirty="0" err="1">
              <a:solidFill>
                <a:schemeClr val="bg1"/>
              </a:solidFill>
            </a:rPr>
            <a:t>sy’n</a:t>
          </a:r>
          <a:r>
            <a:rPr lang="en-GB" sz="1800" b="0" kern="1200" dirty="0">
              <a:solidFill>
                <a:schemeClr val="bg1"/>
              </a:solidFill>
            </a:rPr>
            <a:t> </a:t>
          </a:r>
          <a:r>
            <a:rPr lang="en-GB" sz="1800" b="0" kern="1200" dirty="0" err="1">
              <a:solidFill>
                <a:schemeClr val="bg1"/>
              </a:solidFill>
            </a:rPr>
            <a:t>ystyried</a:t>
          </a:r>
          <a:r>
            <a:rPr lang="en-GB" sz="1800" b="0" kern="1200" dirty="0">
              <a:solidFill>
                <a:schemeClr val="bg1"/>
              </a:solidFill>
            </a:rPr>
            <a:t> </a:t>
          </a:r>
          <a:r>
            <a:rPr lang="en-GB" sz="1800" b="0" kern="1200" dirty="0" err="1">
              <a:solidFill>
                <a:schemeClr val="bg1"/>
              </a:solidFill>
            </a:rPr>
            <a:t>anghenion</a:t>
          </a:r>
          <a:r>
            <a:rPr lang="en-GB" sz="1800" b="0" kern="1200" dirty="0">
              <a:solidFill>
                <a:schemeClr val="bg1"/>
              </a:solidFill>
            </a:rPr>
            <a:t> </a:t>
          </a:r>
          <a:r>
            <a:rPr lang="en-GB" sz="1800" b="1" kern="1200" dirty="0" err="1">
              <a:solidFill>
                <a:schemeClr val="bg1"/>
              </a:solidFill>
            </a:rPr>
            <a:t>pob</a:t>
          </a:r>
          <a:r>
            <a:rPr lang="en-GB" sz="1800" b="1" kern="1200" dirty="0">
              <a:solidFill>
                <a:schemeClr val="bg1"/>
              </a:solidFill>
            </a:rPr>
            <a:t> </a:t>
          </a:r>
          <a:r>
            <a:rPr lang="en-GB" sz="1800" b="1" kern="1200" dirty="0" err="1">
              <a:solidFill>
                <a:schemeClr val="bg1"/>
              </a:solidFill>
            </a:rPr>
            <a:t>plentyn</a:t>
          </a:r>
          <a:r>
            <a:rPr lang="en-GB" sz="1800" b="0" kern="1200" dirty="0">
              <a:solidFill>
                <a:schemeClr val="bg1"/>
              </a:solidFill>
            </a:rPr>
            <a:t> </a:t>
          </a:r>
          <a:r>
            <a:rPr lang="en-GB" sz="1800" b="0" kern="1200" dirty="0" err="1">
              <a:solidFill>
                <a:schemeClr val="bg1"/>
              </a:solidFill>
            </a:rPr>
            <a:t>yn</a:t>
          </a:r>
          <a:r>
            <a:rPr lang="en-GB" sz="1800" b="0" kern="1200" dirty="0">
              <a:solidFill>
                <a:schemeClr val="bg1"/>
              </a:solidFill>
            </a:rPr>
            <a:t> y </a:t>
          </a:r>
          <a:r>
            <a:rPr lang="en-GB" sz="1800" b="0" kern="1200" dirty="0" err="1">
              <a:solidFill>
                <a:schemeClr val="bg1"/>
              </a:solidFill>
            </a:rPr>
            <a:t>dosbarth</a:t>
          </a:r>
          <a:endParaRPr lang="en-GB" sz="1800" b="0" kern="1200" dirty="0">
            <a:solidFill>
              <a:schemeClr val="bg1"/>
            </a:solidFill>
          </a:endParaRPr>
        </a:p>
      </dsp:txBody>
      <dsp:txXfrm>
        <a:off x="1422399" y="3612444"/>
        <a:ext cx="5283200" cy="18062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30508-6FF3-4161-979D-F59F2BFBF4C2}">
      <dsp:nvSpPr>
        <dsp:cNvPr id="0" name=""/>
        <dsp:cNvSpPr/>
      </dsp:nvSpPr>
      <dsp:spPr>
        <a:xfrm>
          <a:off x="2709333" y="0"/>
          <a:ext cx="2709333" cy="1806222"/>
        </a:xfrm>
        <a:prstGeom prst="trapezoid">
          <a:avLst>
            <a:gd name="adj" fmla="val 75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b="1" kern="1200" dirty="0">
            <a:solidFill>
              <a:schemeClr val="bg1"/>
            </a:solidFill>
          </a:endParaRPr>
        </a:p>
        <a:p>
          <a:pPr marL="0" lvl="0" indent="0" algn="ctr" defTabSz="800100">
            <a:lnSpc>
              <a:spcPct val="90000"/>
            </a:lnSpc>
            <a:spcBef>
              <a:spcPct val="0"/>
            </a:spcBef>
            <a:spcAft>
              <a:spcPct val="35000"/>
            </a:spcAft>
            <a:buNone/>
          </a:pPr>
          <a:r>
            <a:rPr lang="en-GB" sz="1800" b="1" kern="1200" dirty="0">
              <a:solidFill>
                <a:schemeClr val="bg1"/>
              </a:solidFill>
            </a:rPr>
            <a:t>Wave</a:t>
          </a:r>
        </a:p>
        <a:p>
          <a:pPr marL="0" lvl="0" indent="0" algn="ctr" defTabSz="800100">
            <a:lnSpc>
              <a:spcPct val="90000"/>
            </a:lnSpc>
            <a:spcBef>
              <a:spcPct val="0"/>
            </a:spcBef>
            <a:spcAft>
              <a:spcPct val="35000"/>
            </a:spcAft>
            <a:buNone/>
          </a:pPr>
          <a:r>
            <a:rPr lang="en-GB" sz="1800" b="1" kern="1200" dirty="0">
              <a:solidFill>
                <a:schemeClr val="bg1"/>
              </a:solidFill>
            </a:rPr>
            <a:t> </a:t>
          </a:r>
          <a:r>
            <a:rPr lang="en-GB" sz="2000" b="1" kern="1200" dirty="0">
              <a:solidFill>
                <a:schemeClr val="bg1"/>
              </a:solidFill>
            </a:rPr>
            <a:t>3</a:t>
          </a:r>
        </a:p>
        <a:p>
          <a:pPr marL="0" lvl="0" indent="0" algn="ctr" defTabSz="800100">
            <a:lnSpc>
              <a:spcPct val="90000"/>
            </a:lnSpc>
            <a:spcBef>
              <a:spcPct val="0"/>
            </a:spcBef>
            <a:spcAft>
              <a:spcPct val="35000"/>
            </a:spcAft>
            <a:buNone/>
          </a:pPr>
          <a:r>
            <a:rPr lang="en-GB" sz="1600" kern="1200" dirty="0">
              <a:solidFill>
                <a:schemeClr val="bg1"/>
              </a:solidFill>
            </a:rPr>
            <a:t>personalised </a:t>
          </a:r>
        </a:p>
        <a:p>
          <a:pPr marL="0" lvl="0" indent="0" algn="ctr" defTabSz="800100">
            <a:lnSpc>
              <a:spcPct val="90000"/>
            </a:lnSpc>
            <a:spcBef>
              <a:spcPct val="0"/>
            </a:spcBef>
            <a:spcAft>
              <a:spcPct val="35000"/>
            </a:spcAft>
            <a:buNone/>
          </a:pPr>
          <a:r>
            <a:rPr lang="en-GB" sz="1600" kern="1200" dirty="0">
              <a:solidFill>
                <a:schemeClr val="bg1"/>
              </a:solidFill>
            </a:rPr>
            <a:t>interventions</a:t>
          </a:r>
        </a:p>
      </dsp:txBody>
      <dsp:txXfrm>
        <a:off x="2709333" y="0"/>
        <a:ext cx="2709333" cy="1806222"/>
      </dsp:txXfrm>
    </dsp:sp>
    <dsp:sp modelId="{99452B48-FF2E-4D49-B749-5CC21EB5E662}">
      <dsp:nvSpPr>
        <dsp:cNvPr id="0" name=""/>
        <dsp:cNvSpPr/>
      </dsp:nvSpPr>
      <dsp:spPr>
        <a:xfrm>
          <a:off x="1354666" y="1806222"/>
          <a:ext cx="5418666" cy="1806222"/>
        </a:xfrm>
        <a:prstGeom prst="trapezoid">
          <a:avLst>
            <a:gd name="adj" fmla="val 75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2</a:t>
          </a:r>
        </a:p>
        <a:p>
          <a:pPr marL="0" lvl="0" indent="0" algn="ctr" defTabSz="889000">
            <a:lnSpc>
              <a:spcPct val="90000"/>
            </a:lnSpc>
            <a:spcBef>
              <a:spcPct val="0"/>
            </a:spcBef>
            <a:spcAft>
              <a:spcPct val="35000"/>
            </a:spcAft>
            <a:buNone/>
          </a:pPr>
          <a:r>
            <a:rPr lang="en-GB" sz="1800" b="0" kern="1200" dirty="0">
              <a:solidFill>
                <a:schemeClr val="bg1"/>
              </a:solidFill>
            </a:rPr>
            <a:t>additional interventions to enable children to work at age-related expectations or above</a:t>
          </a:r>
        </a:p>
      </dsp:txBody>
      <dsp:txXfrm>
        <a:off x="2302933" y="1806222"/>
        <a:ext cx="3522133" cy="1806222"/>
      </dsp:txXfrm>
    </dsp:sp>
    <dsp:sp modelId="{AA7FBDFE-0B20-4D89-804B-DE72B6A15FAC}">
      <dsp:nvSpPr>
        <dsp:cNvPr id="0" name=""/>
        <dsp:cNvSpPr/>
      </dsp:nvSpPr>
      <dsp:spPr>
        <a:xfrm>
          <a:off x="0" y="3612444"/>
          <a:ext cx="8128000" cy="1806222"/>
        </a:xfrm>
        <a:prstGeom prst="trapezoid">
          <a:avLst>
            <a:gd name="adj" fmla="val 75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1</a:t>
          </a:r>
        </a:p>
        <a:p>
          <a:pPr marL="0" lvl="0" indent="0" algn="ctr" defTabSz="889000">
            <a:lnSpc>
              <a:spcPct val="90000"/>
            </a:lnSpc>
            <a:spcBef>
              <a:spcPct val="0"/>
            </a:spcBef>
            <a:spcAft>
              <a:spcPct val="35000"/>
            </a:spcAft>
            <a:buNone/>
          </a:pPr>
          <a:r>
            <a:rPr lang="en-GB" sz="1800" b="0" kern="1200" dirty="0">
              <a:solidFill>
                <a:schemeClr val="bg1"/>
              </a:solidFill>
            </a:rPr>
            <a:t>inclusive, quality teaching for all which take into account the needs of </a:t>
          </a:r>
          <a:r>
            <a:rPr lang="en-GB" sz="1800" b="1" kern="1200" dirty="0">
              <a:solidFill>
                <a:schemeClr val="bg1"/>
              </a:solidFill>
            </a:rPr>
            <a:t>all children</a:t>
          </a:r>
          <a:r>
            <a:rPr lang="en-GB" sz="1800" b="0" kern="1200" dirty="0">
              <a:solidFill>
                <a:schemeClr val="bg1"/>
              </a:solidFill>
            </a:rPr>
            <a:t> in the classroom </a:t>
          </a:r>
        </a:p>
      </dsp:txBody>
      <dsp:txXfrm>
        <a:off x="1422399" y="3612444"/>
        <a:ext cx="5283200" cy="18062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69AF4-C210-4964-984D-B5DA435A54AC}">
      <dsp:nvSpPr>
        <dsp:cNvPr id="0" name=""/>
        <dsp:cNvSpPr/>
      </dsp:nvSpPr>
      <dsp:spPr>
        <a:xfrm rot="5400000">
          <a:off x="5037093" y="127944"/>
          <a:ext cx="1955506" cy="1701290"/>
        </a:xfrm>
        <a:prstGeom prst="hexagon">
          <a:avLst>
            <a:gd name="adj" fmla="val 25000"/>
            <a:gd name="vf" fmla="val 11547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err="1"/>
            <a:t>ymddygiad</a:t>
          </a:r>
          <a:endParaRPr lang="en-US" sz="1300" kern="1200" dirty="0"/>
        </a:p>
      </dsp:txBody>
      <dsp:txXfrm rot="-5400000">
        <a:off x="5429319" y="305569"/>
        <a:ext cx="1171054" cy="1346040"/>
      </dsp:txXfrm>
    </dsp:sp>
    <dsp:sp modelId="{57728F09-4F40-485E-96EF-E9D3BA9ECB4E}">
      <dsp:nvSpPr>
        <dsp:cNvPr id="0" name=""/>
        <dsp:cNvSpPr/>
      </dsp:nvSpPr>
      <dsp:spPr>
        <a:xfrm>
          <a:off x="6917117" y="391937"/>
          <a:ext cx="2182345" cy="1173304"/>
        </a:xfrm>
        <a:prstGeom prst="rect">
          <a:avLst/>
        </a:prstGeom>
        <a:noFill/>
        <a:ln>
          <a:noFill/>
        </a:ln>
        <a:effectLst/>
      </dsp:spPr>
      <dsp:style>
        <a:lnRef idx="0">
          <a:scrgbClr r="0" g="0" b="0"/>
        </a:lnRef>
        <a:fillRef idx="0">
          <a:scrgbClr r="0" g="0" b="0"/>
        </a:fillRef>
        <a:effectRef idx="0">
          <a:scrgbClr r="0" g="0" b="0"/>
        </a:effectRef>
        <a:fontRef idx="minor"/>
      </dsp:style>
    </dsp:sp>
    <dsp:sp modelId="{4C69BCDD-EA2F-41D1-A3F1-DC5201960E47}">
      <dsp:nvSpPr>
        <dsp:cNvPr id="0" name=""/>
        <dsp:cNvSpPr/>
      </dsp:nvSpPr>
      <dsp:spPr>
        <a:xfrm rot="5400000">
          <a:off x="3199699" y="127944"/>
          <a:ext cx="1955506" cy="1701290"/>
        </a:xfrm>
        <a:prstGeom prst="hexagon">
          <a:avLst>
            <a:gd name="adj" fmla="val 25000"/>
            <a:gd name="vf" fmla="val 11547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kern="1200" dirty="0" err="1"/>
            <a:t>lles</a:t>
          </a:r>
          <a:endParaRPr lang="en-US" sz="1400" kern="1200" dirty="0"/>
        </a:p>
      </dsp:txBody>
      <dsp:txXfrm rot="-5400000">
        <a:off x="3591925" y="305569"/>
        <a:ext cx="1171054" cy="1346040"/>
      </dsp:txXfrm>
    </dsp:sp>
    <dsp:sp modelId="{FF6DC92D-EBCD-4E61-BC8E-1958B784EECA}">
      <dsp:nvSpPr>
        <dsp:cNvPr id="0" name=""/>
        <dsp:cNvSpPr/>
      </dsp:nvSpPr>
      <dsp:spPr>
        <a:xfrm rot="5400000">
          <a:off x="4114876" y="1787778"/>
          <a:ext cx="1955506" cy="1701290"/>
        </a:xfrm>
        <a:prstGeom prst="hexagon">
          <a:avLst>
            <a:gd name="adj" fmla="val 25000"/>
            <a:gd name="vf" fmla="val 11547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err="1"/>
            <a:t>gwybyddiaeth</a:t>
          </a:r>
          <a:endParaRPr lang="en-US" sz="1100" kern="1200" dirty="0"/>
        </a:p>
      </dsp:txBody>
      <dsp:txXfrm rot="-5400000">
        <a:off x="4507102" y="1965403"/>
        <a:ext cx="1171054" cy="1346040"/>
      </dsp:txXfrm>
    </dsp:sp>
    <dsp:sp modelId="{2DF63482-C7DC-4D00-9E81-3E31EA21C791}">
      <dsp:nvSpPr>
        <dsp:cNvPr id="0" name=""/>
        <dsp:cNvSpPr/>
      </dsp:nvSpPr>
      <dsp:spPr>
        <a:xfrm>
          <a:off x="2059638" y="2051771"/>
          <a:ext cx="2111947" cy="1173304"/>
        </a:xfrm>
        <a:prstGeom prst="rect">
          <a:avLst/>
        </a:prstGeom>
        <a:noFill/>
        <a:ln>
          <a:noFill/>
        </a:ln>
        <a:effectLst/>
      </dsp:spPr>
      <dsp:style>
        <a:lnRef idx="0">
          <a:scrgbClr r="0" g="0" b="0"/>
        </a:lnRef>
        <a:fillRef idx="0">
          <a:scrgbClr r="0" g="0" b="0"/>
        </a:fillRef>
        <a:effectRef idx="0">
          <a:scrgbClr r="0" g="0" b="0"/>
        </a:effectRef>
        <a:fontRef idx="minor"/>
      </dsp:style>
    </dsp:sp>
    <dsp:sp modelId="{B8330CE4-784F-4609-B5D6-168110BE44CC}">
      <dsp:nvSpPr>
        <dsp:cNvPr id="0" name=""/>
        <dsp:cNvSpPr/>
      </dsp:nvSpPr>
      <dsp:spPr>
        <a:xfrm rot="5400000">
          <a:off x="5952270" y="1787778"/>
          <a:ext cx="1955506" cy="1701290"/>
        </a:xfrm>
        <a:prstGeom prst="hexagon">
          <a:avLst>
            <a:gd name="adj" fmla="val 25000"/>
            <a:gd name="vf" fmla="val 115470"/>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kern="1200" dirty="0" err="1"/>
            <a:t>cynhwysiant</a:t>
          </a:r>
          <a:endParaRPr lang="en-US" sz="1400" kern="1200" dirty="0"/>
        </a:p>
      </dsp:txBody>
      <dsp:txXfrm rot="-5400000">
        <a:off x="6344496" y="1965403"/>
        <a:ext cx="1171054" cy="1346040"/>
      </dsp:txXfrm>
    </dsp:sp>
    <dsp:sp modelId="{812449D4-5A4C-48D3-A03F-A707E69AABDC}">
      <dsp:nvSpPr>
        <dsp:cNvPr id="0" name=""/>
        <dsp:cNvSpPr/>
      </dsp:nvSpPr>
      <dsp:spPr>
        <a:xfrm rot="5400000">
          <a:off x="5037093" y="3447612"/>
          <a:ext cx="1955506" cy="1701290"/>
        </a:xfrm>
        <a:prstGeom prst="hexagon">
          <a:avLst>
            <a:gd name="adj" fmla="val 25000"/>
            <a:gd name="vf" fmla="val 115470"/>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corfforol</a:t>
          </a:r>
        </a:p>
      </dsp:txBody>
      <dsp:txXfrm rot="-5400000">
        <a:off x="5429319" y="3625237"/>
        <a:ext cx="1171054" cy="1346040"/>
      </dsp:txXfrm>
    </dsp:sp>
    <dsp:sp modelId="{C146FEA6-70EC-4C6A-925F-369477239871}">
      <dsp:nvSpPr>
        <dsp:cNvPr id="0" name=""/>
        <dsp:cNvSpPr/>
      </dsp:nvSpPr>
      <dsp:spPr>
        <a:xfrm>
          <a:off x="6917117" y="3711605"/>
          <a:ext cx="2182345" cy="1173304"/>
        </a:xfrm>
        <a:prstGeom prst="rect">
          <a:avLst/>
        </a:prstGeom>
        <a:noFill/>
        <a:ln>
          <a:noFill/>
        </a:ln>
        <a:effectLst/>
      </dsp:spPr>
      <dsp:style>
        <a:lnRef idx="0">
          <a:scrgbClr r="0" g="0" b="0"/>
        </a:lnRef>
        <a:fillRef idx="0">
          <a:scrgbClr r="0" g="0" b="0"/>
        </a:fillRef>
        <a:effectRef idx="0">
          <a:scrgbClr r="0" g="0" b="0"/>
        </a:effectRef>
        <a:fontRef idx="minor"/>
      </dsp:style>
    </dsp:sp>
    <dsp:sp modelId="{7FD112F0-7F41-48EE-B646-E9072830CE0D}">
      <dsp:nvSpPr>
        <dsp:cNvPr id="0" name=""/>
        <dsp:cNvSpPr/>
      </dsp:nvSpPr>
      <dsp:spPr>
        <a:xfrm rot="5400000">
          <a:off x="3199699" y="3447612"/>
          <a:ext cx="1955506" cy="1701290"/>
        </a:xfrm>
        <a:prstGeom prst="hexagon">
          <a:avLst>
            <a:gd name="adj" fmla="val 25000"/>
            <a:gd name="vf" fmla="val 11547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kern="1200" dirty="0" err="1"/>
            <a:t>iaith</a:t>
          </a:r>
          <a:endParaRPr lang="en-US" sz="1400" kern="1200" dirty="0"/>
        </a:p>
      </dsp:txBody>
      <dsp:txXfrm rot="-5400000">
        <a:off x="3591925" y="3625237"/>
        <a:ext cx="1171054" cy="1346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2E5AE-6B66-4575-AA27-7A5E213DD1F5}">
      <dsp:nvSpPr>
        <dsp:cNvPr id="0" name=""/>
        <dsp:cNvSpPr/>
      </dsp:nvSpPr>
      <dsp:spPr>
        <a:xfrm rot="5400000">
          <a:off x="3506806" y="130656"/>
          <a:ext cx="2008628" cy="1747506"/>
        </a:xfrm>
        <a:prstGeom prst="hexagon">
          <a:avLst>
            <a:gd name="adj" fmla="val 25000"/>
            <a:gd name="vf" fmla="val 11547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err="1"/>
            <a:t>behaviour</a:t>
          </a:r>
          <a:endParaRPr lang="en-US" sz="1500" kern="1200" dirty="0"/>
        </a:p>
      </dsp:txBody>
      <dsp:txXfrm rot="-5400000">
        <a:off x="3909687" y="313106"/>
        <a:ext cx="1202866" cy="1382606"/>
      </dsp:txXfrm>
    </dsp:sp>
    <dsp:sp modelId="{20C657C0-D7B9-46D2-B4D5-1D93F8E1F710}">
      <dsp:nvSpPr>
        <dsp:cNvPr id="0" name=""/>
        <dsp:cNvSpPr/>
      </dsp:nvSpPr>
      <dsp:spPr>
        <a:xfrm>
          <a:off x="5437901" y="401821"/>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2AA322A5-941D-4170-B037-48C0865CC99E}">
      <dsp:nvSpPr>
        <dsp:cNvPr id="0" name=""/>
        <dsp:cNvSpPr/>
      </dsp:nvSpPr>
      <dsp:spPr>
        <a:xfrm rot="5400000">
          <a:off x="1619499" y="130656"/>
          <a:ext cx="2008628" cy="1747506"/>
        </a:xfrm>
        <a:prstGeom prst="hexagon">
          <a:avLst>
            <a:gd name="adj" fmla="val 25000"/>
            <a:gd name="vf" fmla="val 11547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kern="1200" dirty="0"/>
            <a:t>wellbeing</a:t>
          </a:r>
        </a:p>
      </dsp:txBody>
      <dsp:txXfrm rot="-5400000">
        <a:off x="2022380" y="313106"/>
        <a:ext cx="1202866" cy="1382606"/>
      </dsp:txXfrm>
    </dsp:sp>
    <dsp:sp modelId="{A77AEC70-296B-45C7-805A-98A100E5AE3C}">
      <dsp:nvSpPr>
        <dsp:cNvPr id="0" name=""/>
        <dsp:cNvSpPr/>
      </dsp:nvSpPr>
      <dsp:spPr>
        <a:xfrm rot="5400000">
          <a:off x="2526876" y="1835580"/>
          <a:ext cx="2008628" cy="1747506"/>
        </a:xfrm>
        <a:prstGeom prst="hexagon">
          <a:avLst>
            <a:gd name="adj" fmla="val 25000"/>
            <a:gd name="vf" fmla="val 11547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intelligence</a:t>
          </a:r>
        </a:p>
      </dsp:txBody>
      <dsp:txXfrm rot="-5400000">
        <a:off x="2929757" y="2018030"/>
        <a:ext cx="1202866" cy="1382606"/>
      </dsp:txXfrm>
    </dsp:sp>
    <dsp:sp modelId="{E83D90E0-02AA-4016-A271-6E826E9FD8DC}">
      <dsp:nvSpPr>
        <dsp:cNvPr id="0" name=""/>
        <dsp:cNvSpPr/>
      </dsp:nvSpPr>
      <dsp:spPr>
        <a:xfrm>
          <a:off x="448468" y="2106744"/>
          <a:ext cx="2169318" cy="1205177"/>
        </a:xfrm>
        <a:prstGeom prst="rect">
          <a:avLst/>
        </a:prstGeom>
        <a:noFill/>
        <a:ln>
          <a:noFill/>
        </a:ln>
        <a:effectLst/>
      </dsp:spPr>
      <dsp:style>
        <a:lnRef idx="0">
          <a:scrgbClr r="0" g="0" b="0"/>
        </a:lnRef>
        <a:fillRef idx="0">
          <a:scrgbClr r="0" g="0" b="0"/>
        </a:fillRef>
        <a:effectRef idx="0">
          <a:scrgbClr r="0" g="0" b="0"/>
        </a:effectRef>
        <a:fontRef idx="minor"/>
      </dsp:style>
    </dsp:sp>
    <dsp:sp modelId="{C4B6379A-B86C-4232-AF4C-EDB69FB60FC1}">
      <dsp:nvSpPr>
        <dsp:cNvPr id="0" name=""/>
        <dsp:cNvSpPr/>
      </dsp:nvSpPr>
      <dsp:spPr>
        <a:xfrm rot="5400000">
          <a:off x="4446844" y="1835580"/>
          <a:ext cx="2008628" cy="1747506"/>
        </a:xfrm>
        <a:prstGeom prst="hexagon">
          <a:avLst>
            <a:gd name="adj" fmla="val 25000"/>
            <a:gd name="vf" fmla="val 11547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US" sz="2300" kern="1200" dirty="0"/>
            <a:t>inclusion</a:t>
          </a:r>
        </a:p>
      </dsp:txBody>
      <dsp:txXfrm rot="-5400000">
        <a:off x="4849725" y="2018030"/>
        <a:ext cx="1202866" cy="1382606"/>
      </dsp:txXfrm>
    </dsp:sp>
    <dsp:sp modelId="{62D0BDF8-7E32-4294-8E04-83A43EC59A59}">
      <dsp:nvSpPr>
        <dsp:cNvPr id="0" name=""/>
        <dsp:cNvSpPr/>
      </dsp:nvSpPr>
      <dsp:spPr>
        <a:xfrm rot="5400000">
          <a:off x="3506806" y="3540503"/>
          <a:ext cx="2008628" cy="1747506"/>
        </a:xfrm>
        <a:prstGeom prst="hexagon">
          <a:avLst>
            <a:gd name="adj" fmla="val 25000"/>
            <a:gd name="vf" fmla="val 115470"/>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physical</a:t>
          </a:r>
        </a:p>
      </dsp:txBody>
      <dsp:txXfrm rot="-5400000">
        <a:off x="3909687" y="3722953"/>
        <a:ext cx="1202866" cy="1382606"/>
      </dsp:txXfrm>
    </dsp:sp>
    <dsp:sp modelId="{61A1F020-69AE-496F-B9F0-7A3075A92715}">
      <dsp:nvSpPr>
        <dsp:cNvPr id="0" name=""/>
        <dsp:cNvSpPr/>
      </dsp:nvSpPr>
      <dsp:spPr>
        <a:xfrm>
          <a:off x="5437901" y="3811668"/>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D76DA673-22D2-48EB-80AB-E4C194760EEF}">
      <dsp:nvSpPr>
        <dsp:cNvPr id="0" name=""/>
        <dsp:cNvSpPr/>
      </dsp:nvSpPr>
      <dsp:spPr>
        <a:xfrm rot="5400000">
          <a:off x="1619499" y="3540503"/>
          <a:ext cx="2008628" cy="1747506"/>
        </a:xfrm>
        <a:prstGeom prst="hexagon">
          <a:avLst>
            <a:gd name="adj" fmla="val 25000"/>
            <a:gd name="vf" fmla="val 11547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US" sz="1900" kern="1200" dirty="0"/>
            <a:t>language</a:t>
          </a:r>
        </a:p>
      </dsp:txBody>
      <dsp:txXfrm rot="-5400000">
        <a:off x="2022380" y="3722953"/>
        <a:ext cx="1202866" cy="1382606"/>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4165D-F1FF-493B-8877-5B407FD09FDA}" type="datetimeFigureOut">
              <a:rPr lang="en-GB" smtClean="0"/>
              <a:t>03/01/2023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D286F-6295-465D-8020-89DC0F2F8E4C}" type="slidenum">
              <a:rPr lang="en-GB" smtClean="0"/>
              <a:t>‹#›</a:t>
            </a:fld>
            <a:endParaRPr lang="en-GB"/>
          </a:p>
        </p:txBody>
      </p:sp>
    </p:spTree>
    <p:extLst>
      <p:ext uri="{BB962C8B-B14F-4D97-AF65-F5344CB8AC3E}">
        <p14:creationId xmlns:p14="http://schemas.microsoft.com/office/powerpoint/2010/main" val="162237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7</a:t>
            </a:fld>
            <a:endParaRPr lang="en-GB"/>
          </a:p>
        </p:txBody>
      </p:sp>
    </p:spTree>
    <p:extLst>
      <p:ext uri="{BB962C8B-B14F-4D97-AF65-F5344CB8AC3E}">
        <p14:creationId xmlns:p14="http://schemas.microsoft.com/office/powerpoint/2010/main" val="3039964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PLAY THERAPY BASED - </a:t>
            </a:r>
          </a:p>
          <a:p>
            <a:r>
              <a:rPr lang="en-GB" dirty="0"/>
              <a:t>Creating a dedicated time and space for the activity</a:t>
            </a:r>
          </a:p>
          <a:p>
            <a:r>
              <a:rPr lang="en-GB" dirty="0"/>
              <a:t>Using non-verbal communication as much as possible</a:t>
            </a:r>
          </a:p>
          <a:p>
            <a:r>
              <a:rPr lang="en-GB" dirty="0"/>
              <a:t>Using declarative language instead of commands or questions</a:t>
            </a:r>
          </a:p>
          <a:p>
            <a:r>
              <a:rPr lang="en-GB" dirty="0"/>
              <a:t>Joining and challenging at each step of the activity</a:t>
            </a:r>
          </a:p>
          <a:p>
            <a:r>
              <a:rPr lang="en-GB" dirty="0"/>
              <a:t>Encouraging collaboration and pretending</a:t>
            </a:r>
          </a:p>
          <a:p>
            <a:r>
              <a:rPr lang="en-GB" dirty="0"/>
              <a:t>Verbal and non-verbal communication</a:t>
            </a:r>
          </a:p>
          <a:p>
            <a:r>
              <a:rPr lang="en-GB" dirty="0"/>
              <a:t>SKILLS</a:t>
            </a:r>
          </a:p>
          <a:p>
            <a:r>
              <a:rPr lang="en-GB" dirty="0"/>
              <a:t>Joint attention</a:t>
            </a:r>
          </a:p>
          <a:p>
            <a:r>
              <a:rPr lang="en-GB" dirty="0"/>
              <a:t>Task focus</a:t>
            </a:r>
          </a:p>
          <a:p>
            <a:r>
              <a:rPr lang="en-GB" dirty="0"/>
              <a:t>Sharing and turn-taking</a:t>
            </a:r>
          </a:p>
          <a:p>
            <a:r>
              <a:rPr lang="en-GB" dirty="0"/>
              <a:t>Collaborative problem-solving</a:t>
            </a:r>
          </a:p>
          <a:p>
            <a:r>
              <a:rPr lang="en-US" dirty="0"/>
              <a:t>May be used to</a:t>
            </a:r>
            <a:r>
              <a:rPr lang="en-US" baseline="0" dirty="0"/>
              <a:t> support pupils with ASD, within Nurture Groups etc. </a:t>
            </a:r>
          </a:p>
          <a:p>
            <a:r>
              <a:rPr lang="en-US" baseline="0" dirty="0"/>
              <a:t>Cost – training?  LEGO stores will provide sets for free if you provide evidence of using LEGO therapy in your school</a:t>
            </a:r>
            <a:endParaRPr lang="en-US" dirty="0"/>
          </a:p>
          <a:p>
            <a:r>
              <a:rPr lang="en-US" dirty="0" err="1"/>
              <a:t>Cynyddu</a:t>
            </a:r>
            <a:r>
              <a:rPr lang="en-US" dirty="0"/>
              <a:t> </a:t>
            </a:r>
            <a:r>
              <a:rPr lang="en-US" dirty="0" err="1"/>
              <a:t>mewn</a:t>
            </a:r>
            <a:r>
              <a:rPr lang="en-US" dirty="0"/>
              <a:t> </a:t>
            </a:r>
            <a:r>
              <a:rPr lang="en-US" dirty="0" err="1"/>
              <a:t>poblogrwydd</a:t>
            </a:r>
            <a:r>
              <a:rPr lang="en-US" dirty="0"/>
              <a:t> </a:t>
            </a:r>
            <a:r>
              <a:rPr lang="en-US" dirty="0" err="1"/>
              <a:t>mewn</a:t>
            </a:r>
            <a:r>
              <a:rPr lang="en-US" dirty="0"/>
              <a:t> </a:t>
            </a:r>
            <a:r>
              <a:rPr lang="en-US" dirty="0" err="1"/>
              <a:t>ysgolion</a:t>
            </a:r>
            <a:r>
              <a:rPr lang="en-US" dirty="0"/>
              <a:t>,</a:t>
            </a:r>
          </a:p>
          <a:p>
            <a:r>
              <a:rPr lang="en-US" dirty="0" err="1"/>
              <a:t>Hyfforddiant</a:t>
            </a:r>
            <a:r>
              <a:rPr lang="en-US" dirty="0"/>
              <a:t> </a:t>
            </a:r>
            <a:r>
              <a:rPr lang="en-US" dirty="0" err="1"/>
              <a:t>pellach</a:t>
            </a:r>
            <a:r>
              <a:rPr lang="en-US" dirty="0"/>
              <a:t> </a:t>
            </a:r>
            <a:r>
              <a:rPr lang="en-US" dirty="0" err="1"/>
              <a:t>ar</a:t>
            </a:r>
            <a:r>
              <a:rPr lang="en-US" dirty="0"/>
              <a:t> </a:t>
            </a:r>
            <a:r>
              <a:rPr lang="en-US" dirty="0" err="1"/>
              <a:t>gyfer</a:t>
            </a:r>
            <a:r>
              <a:rPr lang="en-US" dirty="0"/>
              <a:t> </a:t>
            </a:r>
            <a:r>
              <a:rPr lang="en-US" dirty="0" err="1"/>
              <a:t>ei</a:t>
            </a:r>
            <a:r>
              <a:rPr lang="en-US" dirty="0"/>
              <a:t> </a:t>
            </a:r>
            <a:r>
              <a:rPr lang="en-US" dirty="0" err="1"/>
              <a:t>weithredu’n</a:t>
            </a:r>
            <a:r>
              <a:rPr lang="en-US" dirty="0"/>
              <a:t> </a:t>
            </a:r>
            <a:r>
              <a:rPr lang="en-US" dirty="0" err="1"/>
              <a:t>gywir</a:t>
            </a:r>
            <a:r>
              <a:rPr lang="en-US" dirty="0"/>
              <a:t> .</a:t>
            </a:r>
          </a:p>
        </p:txBody>
      </p:sp>
      <p:sp>
        <p:nvSpPr>
          <p:cNvPr id="4" name="Slide Number Placeholder 3"/>
          <p:cNvSpPr>
            <a:spLocks noGrp="1"/>
          </p:cNvSpPr>
          <p:nvPr>
            <p:ph type="sldNum" sz="quarter" idx="10"/>
          </p:nvPr>
        </p:nvSpPr>
        <p:spPr/>
        <p:txBody>
          <a:bodyPr/>
          <a:lstStyle/>
          <a:p>
            <a:fld id="{B078B793-CBCE-754F-9B5F-8DF1467802F9}" type="slidenum">
              <a:rPr lang="en-US" smtClean="0"/>
              <a:t>25</a:t>
            </a:fld>
            <a:endParaRPr lang="en-US"/>
          </a:p>
        </p:txBody>
      </p:sp>
    </p:spTree>
    <p:extLst>
      <p:ext uri="{BB962C8B-B14F-4D97-AF65-F5344CB8AC3E}">
        <p14:creationId xmlns:p14="http://schemas.microsoft.com/office/powerpoint/2010/main" val="638897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5.23 seconds</a:t>
            </a:r>
          </a:p>
        </p:txBody>
      </p:sp>
      <p:sp>
        <p:nvSpPr>
          <p:cNvPr id="4" name="Slide Number Placeholder 3"/>
          <p:cNvSpPr>
            <a:spLocks noGrp="1"/>
          </p:cNvSpPr>
          <p:nvPr>
            <p:ph type="sldNum" sz="quarter" idx="10"/>
          </p:nvPr>
        </p:nvSpPr>
        <p:spPr/>
        <p:txBody>
          <a:bodyPr/>
          <a:lstStyle/>
          <a:p>
            <a:fld id="{B078B793-CBCE-754F-9B5F-8DF1467802F9}" type="slidenum">
              <a:rPr lang="en-US" smtClean="0"/>
              <a:t>26</a:t>
            </a:fld>
            <a:endParaRPr lang="en-US"/>
          </a:p>
        </p:txBody>
      </p:sp>
    </p:spTree>
    <p:extLst>
      <p:ext uri="{BB962C8B-B14F-4D97-AF65-F5344CB8AC3E}">
        <p14:creationId xmlns:p14="http://schemas.microsoft.com/office/powerpoint/2010/main" val="3969237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Children usually attend the group for four sessions a week.</a:t>
            </a:r>
          </a:p>
          <a:p>
            <a:pPr lvl="0"/>
            <a:r>
              <a:rPr lang="en-US" sz="1200" dirty="0"/>
              <a:t>2 members of trained staff.</a:t>
            </a:r>
          </a:p>
          <a:p>
            <a:pPr lvl="0"/>
            <a:r>
              <a:rPr lang="en-US" sz="1200" dirty="0"/>
              <a:t>6 - 12 children.</a:t>
            </a:r>
          </a:p>
          <a:p>
            <a:pPr lvl="0"/>
            <a:r>
              <a:rPr lang="en-US" sz="1200" dirty="0"/>
              <a:t>Children usually stay for between 1 and 4 terms.</a:t>
            </a:r>
          </a:p>
          <a:p>
            <a:pPr lvl="0"/>
            <a:r>
              <a:rPr lang="en-US" sz="1200" dirty="0"/>
              <a:t>Accepting and warm environment.</a:t>
            </a:r>
          </a:p>
          <a:p>
            <a:pPr lvl="0"/>
            <a:r>
              <a:rPr lang="en-US" sz="1200" dirty="0"/>
              <a:t>Structured activities based on individual needs and targets.</a:t>
            </a:r>
          </a:p>
          <a:p>
            <a:pPr lvl="0"/>
            <a:r>
              <a:rPr lang="en-US" sz="1200" dirty="0"/>
              <a:t>Explicit and predictable routine.</a:t>
            </a:r>
          </a:p>
          <a:p>
            <a:r>
              <a:rPr lang="en-GB" dirty="0"/>
              <a:t>Boxall Profile – to assess at the beginning, during and end of intervention.</a:t>
            </a:r>
          </a:p>
          <a:p>
            <a:endParaRPr lang="en-GB" dirty="0"/>
          </a:p>
          <a:p>
            <a:r>
              <a:rPr lang="en-GB" dirty="0"/>
              <a:t>Divided into two sections, each including 34 questions: </a:t>
            </a:r>
          </a:p>
          <a:p>
            <a:endParaRPr lang="en-GB" dirty="0"/>
          </a:p>
          <a:p>
            <a:r>
              <a:rPr lang="en-GB" dirty="0"/>
              <a:t>• DEVELOPMENTAL STRANDS, that measure aspects of the child’s cognitive, social and emotional development that influence how well a child is able to learn and function in the classroom. </a:t>
            </a:r>
          </a:p>
          <a:p>
            <a:endParaRPr lang="en-GB" dirty="0"/>
          </a:p>
          <a:p>
            <a:r>
              <a:rPr lang="en-GB" dirty="0"/>
              <a:t>• The DIAGNOSTIC PROFILE, that measures the child’s challenging behaviours that prevent successful social and academic performance. These behaviours are (directly or indirectly) the outcomes of impaired development in the early years and can be resolved once the necessary social and emotional skills are acquired. </a:t>
            </a:r>
            <a:endParaRPr lang="cy-GB" dirty="0"/>
          </a:p>
          <a:p>
            <a:endParaRPr lang="en-GB" dirty="0"/>
          </a:p>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27</a:t>
            </a:fld>
            <a:endParaRPr lang="en-GB"/>
          </a:p>
        </p:txBody>
      </p:sp>
    </p:spTree>
    <p:extLst>
      <p:ext uri="{BB962C8B-B14F-4D97-AF65-F5344CB8AC3E}">
        <p14:creationId xmlns:p14="http://schemas.microsoft.com/office/powerpoint/2010/main" val="1482814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EXTERNALISING BEHAVIOURS </a:t>
            </a:r>
          </a:p>
          <a:p>
            <a:r>
              <a:rPr lang="en-GB" dirty="0"/>
              <a:t>such as being aggressive, fighting and violating rules may lead to persistent difficulties, including conduct disorders, that can have negative consequences both in childhood and later in life (Moffitt 2006). Children and young people experiencing persistent externalising behaviours are at risk of: • Academic difficulties (low grades, truancy and exclusion) • Social rejection • Antisocial behaviour and substance abuse </a:t>
            </a:r>
          </a:p>
          <a:p>
            <a:endParaRPr lang="en-GB" dirty="0"/>
          </a:p>
          <a:p>
            <a:r>
              <a:rPr lang="en-GB" dirty="0"/>
              <a:t>INTERNALISING BEHAVIOURS </a:t>
            </a:r>
          </a:p>
          <a:p>
            <a:r>
              <a:rPr lang="en-GB" dirty="0"/>
              <a:t>such as anxiety and depression can lead to: • Difficulties forming and maintaining relationships • Poor school performance • Suicidal behaviours Children and young people who have experienced depression are also more likely to have recurrent episodes later in adulthood (Rao 2006).</a:t>
            </a:r>
          </a:p>
          <a:p>
            <a:endParaRPr lang="en-GB" dirty="0"/>
          </a:p>
          <a:p>
            <a:r>
              <a:rPr lang="en-GB" dirty="0"/>
              <a:t>VULNERABLE AND DISADVANTAGED STUDENTS </a:t>
            </a:r>
          </a:p>
          <a:p>
            <a:r>
              <a:rPr lang="en-GB" dirty="0"/>
              <a:t>are at high risk of personal and school failure: • Young people who are persistently disadvantaged are up to two years behind on their learning compared to their peers (Andrews, Robinson, and Hutchinson 2017). • Poorer young people are four times more likely to be excluded than their wealthier peers (Gill, Quilter-Pinner, and Swift 2017).</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28</a:t>
            </a:fld>
            <a:endParaRPr lang="en-GB"/>
          </a:p>
        </p:txBody>
      </p:sp>
    </p:spTree>
    <p:extLst>
      <p:ext uri="{BB962C8B-B14F-4D97-AF65-F5344CB8AC3E}">
        <p14:creationId xmlns:p14="http://schemas.microsoft.com/office/powerpoint/2010/main" val="3914131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29</a:t>
            </a:fld>
            <a:endParaRPr lang="en-GB"/>
          </a:p>
        </p:txBody>
      </p:sp>
    </p:spTree>
    <p:extLst>
      <p:ext uri="{BB962C8B-B14F-4D97-AF65-F5344CB8AC3E}">
        <p14:creationId xmlns:p14="http://schemas.microsoft.com/office/powerpoint/2010/main" val="2743749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30</a:t>
            </a:fld>
            <a:endParaRPr lang="en-GB"/>
          </a:p>
        </p:txBody>
      </p:sp>
    </p:spTree>
    <p:extLst>
      <p:ext uri="{BB962C8B-B14F-4D97-AF65-F5344CB8AC3E}">
        <p14:creationId xmlns:p14="http://schemas.microsoft.com/office/powerpoint/2010/main" val="3452359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31</a:t>
            </a:fld>
            <a:endParaRPr lang="en-GB"/>
          </a:p>
        </p:txBody>
      </p:sp>
    </p:spTree>
    <p:extLst>
      <p:ext uri="{BB962C8B-B14F-4D97-AF65-F5344CB8AC3E}">
        <p14:creationId xmlns:p14="http://schemas.microsoft.com/office/powerpoint/2010/main" val="1039376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pPr marL="228600" indent="-228600">
              <a:buAutoNum type="arabicPeriod"/>
            </a:pPr>
            <a:r>
              <a:rPr lang="en-GB" dirty="0"/>
              <a:t>In groups of 3 or 4 choose 1 type of intervention</a:t>
            </a:r>
          </a:p>
          <a:p>
            <a:pPr marL="228600" indent="-228600">
              <a:buAutoNum type="arabicPeriod"/>
            </a:pPr>
            <a:r>
              <a:rPr lang="en-GB" dirty="0"/>
              <a:t>Consider </a:t>
            </a:r>
          </a:p>
          <a:p>
            <a:pPr marL="228600" indent="-228600">
              <a:buAutoNum type="alphaLcParenR"/>
            </a:pPr>
            <a:r>
              <a:rPr lang="en-GB" dirty="0"/>
              <a:t>its effectiveness in advancing learning and development </a:t>
            </a:r>
          </a:p>
          <a:p>
            <a:pPr marL="228600" indent="-228600">
              <a:buAutoNum type="alphaLcParenR"/>
            </a:pPr>
            <a:r>
              <a:rPr lang="en-GB" dirty="0"/>
              <a:t>cost implications – value for money</a:t>
            </a:r>
          </a:p>
          <a:p>
            <a:pPr marL="228600" indent="-228600">
              <a:buAutoNum type="alphaLcParenR"/>
            </a:pPr>
            <a:r>
              <a:rPr lang="en-GB" dirty="0"/>
              <a:t>the evidence base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33</a:t>
            </a:fld>
            <a:endParaRPr lang="en-GB"/>
          </a:p>
        </p:txBody>
      </p:sp>
    </p:spTree>
    <p:extLst>
      <p:ext uri="{BB962C8B-B14F-4D97-AF65-F5344CB8AC3E}">
        <p14:creationId xmlns:p14="http://schemas.microsoft.com/office/powerpoint/2010/main" val="29911956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Edrychwch</a:t>
            </a:r>
            <a:r>
              <a:rPr lang="en-US" dirty="0"/>
              <a:t> </a:t>
            </a:r>
            <a:r>
              <a:rPr lang="en-US" dirty="0" err="1"/>
              <a:t>ar</a:t>
            </a:r>
            <a:r>
              <a:rPr lang="en-US" dirty="0"/>
              <a:t> </a:t>
            </a:r>
            <a:r>
              <a:rPr lang="en-US" dirty="0" err="1"/>
              <a:t>yr</a:t>
            </a:r>
            <a:r>
              <a:rPr lang="en-US" dirty="0"/>
              <a:t> </a:t>
            </a:r>
            <a:r>
              <a:rPr lang="en-US" dirty="0" err="1"/>
              <a:t>astudiaethau</a:t>
            </a:r>
            <a:r>
              <a:rPr lang="en-US" dirty="0"/>
              <a:t> </a:t>
            </a:r>
            <a:r>
              <a:rPr lang="en-US" dirty="0" err="1"/>
              <a:t>achos</a:t>
            </a:r>
            <a:r>
              <a:rPr lang="en-US" dirty="0"/>
              <a:t> </a:t>
            </a:r>
            <a:r>
              <a:rPr lang="en-US" dirty="0" err="1"/>
              <a:t>ar</a:t>
            </a:r>
            <a:r>
              <a:rPr lang="en-US" dirty="0"/>
              <a:t> y </a:t>
            </a:r>
            <a:r>
              <a:rPr lang="en-US" dirty="0" err="1"/>
              <a:t>sleid</a:t>
            </a:r>
            <a:r>
              <a:rPr lang="en-US" dirty="0"/>
              <a:t> </a:t>
            </a:r>
            <a:r>
              <a:rPr lang="en-US" dirty="0" err="1"/>
              <a:t>nesaf</a:t>
            </a:r>
            <a:r>
              <a:rPr lang="en-US" dirty="0"/>
              <a:t> ac </a:t>
            </a:r>
            <a:r>
              <a:rPr lang="en-US" dirty="0" err="1"/>
              <a:t>ystyriwch</a:t>
            </a:r>
            <a:r>
              <a:rPr lang="en-US" dirty="0"/>
              <a:t> </a:t>
            </a:r>
            <a:r>
              <a:rPr lang="en-US" dirty="0" err="1"/>
              <a:t>yr</a:t>
            </a:r>
            <a:r>
              <a:rPr lang="en-US" dirty="0"/>
              <a:t> </a:t>
            </a:r>
            <a:r>
              <a:rPr lang="en-US" dirty="0" err="1"/>
              <a:t>uchod</a:t>
            </a:r>
            <a:r>
              <a:rPr lang="en-US" dirty="0"/>
              <a:t>.</a:t>
            </a:r>
          </a:p>
          <a:p>
            <a:r>
              <a:rPr lang="en-GB" dirty="0" err="1"/>
              <a:t>Rhannu</a:t>
            </a:r>
            <a:r>
              <a:rPr lang="en-GB" baseline="0" dirty="0"/>
              <a:t> </a:t>
            </a:r>
            <a:r>
              <a:rPr lang="en-GB" baseline="0" dirty="0" err="1"/>
              <a:t>syniadau</a:t>
            </a:r>
            <a:endParaRPr lang="en-GB" baseline="0" dirty="0"/>
          </a:p>
          <a:p>
            <a:endParaRPr lang="en-GB" baseline="0" dirty="0"/>
          </a:p>
          <a:p>
            <a:r>
              <a:rPr lang="en-US" dirty="0"/>
              <a:t>Look at the case studies on the next slide and consider the points on this slide</a:t>
            </a:r>
            <a:endParaRPr lang="en-GB" baseline="0" dirty="0"/>
          </a:p>
          <a:p>
            <a:r>
              <a:rPr lang="en-GB" baseline="0" dirty="0"/>
              <a:t>Share ideas</a:t>
            </a:r>
          </a:p>
        </p:txBody>
      </p:sp>
      <p:sp>
        <p:nvSpPr>
          <p:cNvPr id="4" name="Slide Number Placeholder 3"/>
          <p:cNvSpPr>
            <a:spLocks noGrp="1"/>
          </p:cNvSpPr>
          <p:nvPr>
            <p:ph type="sldNum" sz="quarter" idx="10"/>
          </p:nvPr>
        </p:nvSpPr>
        <p:spPr/>
        <p:txBody>
          <a:bodyPr/>
          <a:lstStyle/>
          <a:p>
            <a:fld id="{B078B793-CBCE-754F-9B5F-8DF1467802F9}" type="slidenum">
              <a:rPr lang="en-US" smtClean="0"/>
              <a:t>34</a:t>
            </a:fld>
            <a:endParaRPr lang="en-US"/>
          </a:p>
        </p:txBody>
      </p:sp>
    </p:spTree>
    <p:extLst>
      <p:ext uri="{BB962C8B-B14F-4D97-AF65-F5344CB8AC3E}">
        <p14:creationId xmlns:p14="http://schemas.microsoft.com/office/powerpoint/2010/main" val="9738935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Rhannu</a:t>
            </a:r>
            <a:r>
              <a:rPr lang="en-GB" dirty="0"/>
              <a:t> </a:t>
            </a:r>
            <a:r>
              <a:rPr lang="en-GB" dirty="0" err="1"/>
              <a:t>i</a:t>
            </a:r>
            <a:r>
              <a:rPr lang="en-GB" dirty="0"/>
              <a:t> </a:t>
            </a:r>
            <a:r>
              <a:rPr lang="en-GB" dirty="0" err="1"/>
              <a:t>grwpiau</a:t>
            </a:r>
            <a:r>
              <a:rPr lang="en-GB" dirty="0"/>
              <a:t> </a:t>
            </a:r>
            <a:r>
              <a:rPr lang="en-GB" dirty="0" err="1"/>
              <a:t>i</a:t>
            </a:r>
            <a:r>
              <a:rPr lang="en-GB" dirty="0"/>
              <a:t> </a:t>
            </a:r>
            <a:r>
              <a:rPr lang="en-GB" dirty="0" err="1"/>
              <a:t>edrych</a:t>
            </a:r>
            <a:r>
              <a:rPr lang="en-GB" dirty="0"/>
              <a:t> </a:t>
            </a:r>
            <a:r>
              <a:rPr lang="en-GB" dirty="0" err="1"/>
              <a:t>ar</a:t>
            </a:r>
            <a:r>
              <a:rPr lang="en-GB" dirty="0"/>
              <a:t> </a:t>
            </a:r>
            <a:r>
              <a:rPr lang="en-GB" dirty="0" err="1"/>
              <a:t>wahanol</a:t>
            </a:r>
            <a:r>
              <a:rPr lang="en-GB" dirty="0"/>
              <a:t> </a:t>
            </a:r>
            <a:r>
              <a:rPr lang="en-GB" dirty="0" err="1"/>
              <a:t>astudiaeth</a:t>
            </a:r>
            <a:r>
              <a:rPr lang="en-GB" dirty="0"/>
              <a:t> </a:t>
            </a:r>
            <a:r>
              <a:rPr lang="en-GB" dirty="0" err="1"/>
              <a:t>achos</a:t>
            </a:r>
            <a:r>
              <a:rPr lang="en-GB" dirty="0"/>
              <a:t>.</a:t>
            </a:r>
          </a:p>
        </p:txBody>
      </p:sp>
      <p:sp>
        <p:nvSpPr>
          <p:cNvPr id="4" name="Slide Number Placeholder 3"/>
          <p:cNvSpPr>
            <a:spLocks noGrp="1"/>
          </p:cNvSpPr>
          <p:nvPr>
            <p:ph type="sldNum" sz="quarter" idx="10"/>
          </p:nvPr>
        </p:nvSpPr>
        <p:spPr/>
        <p:txBody>
          <a:bodyPr/>
          <a:lstStyle/>
          <a:p>
            <a:fld id="{15CD286F-6295-465D-8020-89DC0F2F8E4C}" type="slidenum">
              <a:rPr lang="en-GB" smtClean="0"/>
              <a:t>35</a:t>
            </a:fld>
            <a:endParaRPr lang="en-GB"/>
          </a:p>
        </p:txBody>
      </p:sp>
    </p:spTree>
    <p:extLst>
      <p:ext uri="{BB962C8B-B14F-4D97-AF65-F5344CB8AC3E}">
        <p14:creationId xmlns:p14="http://schemas.microsoft.com/office/powerpoint/2010/main" val="5255009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into groups to look at different case studies</a:t>
            </a:r>
          </a:p>
        </p:txBody>
      </p:sp>
      <p:sp>
        <p:nvSpPr>
          <p:cNvPr id="4" name="Slide Number Placeholder 3"/>
          <p:cNvSpPr>
            <a:spLocks noGrp="1"/>
          </p:cNvSpPr>
          <p:nvPr>
            <p:ph type="sldNum" sz="quarter" idx="10"/>
          </p:nvPr>
        </p:nvSpPr>
        <p:spPr/>
        <p:txBody>
          <a:bodyPr/>
          <a:lstStyle/>
          <a:p>
            <a:fld id="{15CD286F-6295-465D-8020-89DC0F2F8E4C}" type="slidenum">
              <a:rPr lang="en-GB" smtClean="0"/>
              <a:t>36</a:t>
            </a:fld>
            <a:endParaRPr lang="en-GB"/>
          </a:p>
        </p:txBody>
      </p:sp>
    </p:spTree>
    <p:extLst>
      <p:ext uri="{BB962C8B-B14F-4D97-AF65-F5344CB8AC3E}">
        <p14:creationId xmlns:p14="http://schemas.microsoft.com/office/powerpoint/2010/main" val="525500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5163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4498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82351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7115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80130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4761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6158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5381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73858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54867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136122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73763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5154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13846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07513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44590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1/3/2023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8617782"/>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m.bowen@uwtsd.ac.uk"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mod/folder/view.php?id=392919" TargetMode="External"/><Relationship Id="rId2" Type="http://schemas.openxmlformats.org/officeDocument/2006/relationships/hyperlink" Target="https://moodle.uwtsd.ac.uk/mod/folder/view.php?id=392918"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xml"/><Relationship Id="rId1" Type="http://schemas.openxmlformats.org/officeDocument/2006/relationships/video" Target="https://www.youtube.com/embed/XmJB1Lj2PTY" TargetMode="External"/><Relationship Id="rId4" Type="http://schemas.openxmlformats.org/officeDocument/2006/relationships/image" Target="../media/image11.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emf"/><Relationship Id="rId4" Type="http://schemas.openxmlformats.org/officeDocument/2006/relationships/image" Target="../media/image13.emf"/></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0.emf"/><Relationship Id="rId5" Type="http://schemas.openxmlformats.org/officeDocument/2006/relationships/image" Target="../media/image19.png"/><Relationship Id="rId4" Type="http://schemas.openxmlformats.org/officeDocument/2006/relationships/image" Target="../media/image18.jpeg"/></Relationships>
</file>

<file path=ppt/slides/_rels/slide32.xml.rels><?xml version="1.0" encoding="UTF-8" standalone="yes"?>
<Relationships xmlns="http://schemas.openxmlformats.org/package/2006/relationships"><Relationship Id="rId3" Type="http://schemas.openxmlformats.org/officeDocument/2006/relationships/hyperlink" Target="https://llyw.cymru/sites/default/files/publications/2018-12/grwpiau-anogaeth-llawlyfr-i-ysgolion.pdf" TargetMode="External"/><Relationship Id="rId7" Type="http://schemas.openxmlformats.org/officeDocument/2006/relationships/image" Target="../media/image25.png"/><Relationship Id="rId2" Type="http://schemas.openxmlformats.org/officeDocument/2006/relationships/image" Target="../media/image23.png"/><Relationship Id="rId1" Type="http://schemas.openxmlformats.org/officeDocument/2006/relationships/slideLayout" Target="../slideLayouts/slideLayout6.xml"/><Relationship Id="rId6" Type="http://schemas.openxmlformats.org/officeDocument/2006/relationships/hyperlink" Target="https://gov.wales/sites/default/files/publications/2018-12/nurture-groups-a-handbook-for-schools.pdf" TargetMode="External"/><Relationship Id="rId5" Type="http://schemas.openxmlformats.org/officeDocument/2006/relationships/hyperlink" Target="https://www.nurtureuk.org/wp-content/uploads/2021/10/Nurture-Groups-Booklet-Dec-2019.pdf" TargetMode="External"/><Relationship Id="rId4" Type="http://schemas.openxmlformats.org/officeDocument/2006/relationships/image" Target="../media/image24.png"/></Relationships>
</file>

<file path=ppt/slides/_rels/slide33.xml.rels><?xml version="1.0" encoding="UTF-8" standalone="yes"?>
<Relationships xmlns="http://schemas.openxmlformats.org/package/2006/relationships"><Relationship Id="rId3" Type="http://schemas.openxmlformats.org/officeDocument/2006/relationships/hyperlink" Target="https://educationendowmentfoundation.org.uk/public/files/Toolkit/complete/EEF-Teaching-Learning-Toolkit-October-2018.pdf"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www.estyn.llyw.cymru/arfer-effeithiol/datblygu-arferion-darllen-da?_ga=2.4204403.1580477775.1610712347-464425435.1610712347" TargetMode="External"/><Relationship Id="rId7" Type="http://schemas.openxmlformats.org/officeDocument/2006/relationships/hyperlink" Target="https://www.estyn.llyw.cymru/arfer-effeithiol/sefydlu-grwpiau-ymddygiad"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estyn.llyw.cymru/arfer-effeithiol/effaith-ymyriadau-ar-ddatblygiad-cyfathrebu-datblygiad-emosiynol-ac-ymddygiadol?_ga=2.104531712.1289784357.1610712655-1563878448.1610712655" TargetMode="External"/><Relationship Id="rId5" Type="http://schemas.openxmlformats.org/officeDocument/2006/relationships/hyperlink" Target="https://www.estyn.llyw.cymru/arfer-effeithiol/ymyriadau-arloesol-syn-arwain-welliant-mewn-cyrhaeddiad" TargetMode="External"/><Relationship Id="rId4" Type="http://schemas.openxmlformats.org/officeDocument/2006/relationships/hyperlink" Target="https://www.estyn.llyw.cymru/arfer-effeithiol/cynorthwywyr-cymorth-dysgu-yn-arwain-ar-raglenni-ymyrraeth"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www.estyn.gov.wales/effective-practice/learning-support-assistants-lead-intervention-programmes" TargetMode="External"/><Relationship Id="rId3" Type="http://schemas.openxmlformats.org/officeDocument/2006/relationships/hyperlink" Target="https://threebearscookeryclub.com/" TargetMode="External"/><Relationship Id="rId7" Type="http://schemas.openxmlformats.org/officeDocument/2006/relationships/hyperlink" Target="https://www.estyn.gov.wales/effective-practice/developing-good-reading-habit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education-ni.gov.uk/articles/nurture-provision-primary-schools" TargetMode="External"/><Relationship Id="rId5" Type="http://schemas.openxmlformats.org/officeDocument/2006/relationships/hyperlink" Target="https://www.pontarddulaisprimaryschool.co.uk/school-clubs/" TargetMode="External"/><Relationship Id="rId10" Type="http://schemas.openxmlformats.org/officeDocument/2006/relationships/hyperlink" Target="https://www.estyn.gov.wales/effective-practice/establishing-behaviour-groups?_ga=2.53987755.2086254070.1610746033-596235490.1610746033" TargetMode="External"/><Relationship Id="rId4" Type="http://schemas.openxmlformats.org/officeDocument/2006/relationships/hyperlink" Target="http://richmondpark.amdro.org.uk/media/104819/Pupil-Voice-Clubs.pdf" TargetMode="External"/><Relationship Id="rId9" Type="http://schemas.openxmlformats.org/officeDocument/2006/relationships/hyperlink" Target="https://www.estyn.gov.wales/effective-practice/innovative-interventions-lead-improvement-attainment"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richmondpark.amdro.org.uk/media/104819/Pupil-Voice-Clubs.pdf" TargetMode="External"/><Relationship Id="rId2" Type="http://schemas.openxmlformats.org/officeDocument/2006/relationships/hyperlink" Target="https://threebearscookeryclub.com/" TargetMode="External"/><Relationship Id="rId1" Type="http://schemas.openxmlformats.org/officeDocument/2006/relationships/slideLayout" Target="../slideLayouts/slideLayout2.xml"/><Relationship Id="rId6" Type="http://schemas.openxmlformats.org/officeDocument/2006/relationships/hyperlink" Target="https://www.narberthschool.co.uk/wellbeing-provisions/" TargetMode="External"/><Relationship Id="rId5" Type="http://schemas.openxmlformats.org/officeDocument/2006/relationships/hyperlink" Target="https://www.education-ni.gov.uk/articles/nurture-provision-primary-schools" TargetMode="External"/><Relationship Id="rId4" Type="http://schemas.openxmlformats.org/officeDocument/2006/relationships/hyperlink" Target="https://www.pontarddulaisprimaryschool.co.uk/school-clubs/"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nurtureuk.org/wp-content/uploads/2021/10/Nurture-Groups-Booklet-Dec-2019.pdf" TargetMode="External"/><Relationship Id="rId2" Type="http://schemas.openxmlformats.org/officeDocument/2006/relationships/hyperlink" Target="https://www.nasuwt.org.uk/static/uploaded/68ddda7f-afca-420c-a18798ea9271695f.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5" descr="Website&#10;&#10;Description automatically generated with medium confidence">
            <a:extLst>
              <a:ext uri="{FF2B5EF4-FFF2-40B4-BE49-F238E27FC236}">
                <a16:creationId xmlns:a16="http://schemas.microsoft.com/office/drawing/2014/main" id="{FE2A66F8-89E6-4302-84B5-244AEAF6C5D8}"/>
              </a:ext>
            </a:extLst>
          </p:cNvPr>
          <p:cNvPicPr>
            <a:picLocks noChangeAspect="1"/>
          </p:cNvPicPr>
          <p:nvPr/>
        </p:nvPicPr>
        <p:blipFill rotWithShape="1">
          <a:blip r:embed="rId2"/>
          <a:srcRect t="6986" b="16743"/>
          <a:stretch/>
        </p:blipFill>
        <p:spPr>
          <a:xfrm>
            <a:off x="20" y="10"/>
            <a:ext cx="12191980" cy="6857990"/>
          </a:xfrm>
          <a:prstGeom prst="rect">
            <a:avLst/>
          </a:prstGeom>
        </p:spPr>
      </p:pic>
      <p:sp>
        <p:nvSpPr>
          <p:cNvPr id="7" name="TextBox 6">
            <a:extLst>
              <a:ext uri="{FF2B5EF4-FFF2-40B4-BE49-F238E27FC236}">
                <a16:creationId xmlns:a16="http://schemas.microsoft.com/office/drawing/2014/main" id="{E295E0D6-AC89-42E5-AA54-29D81C9AA5CB}"/>
              </a:ext>
            </a:extLst>
          </p:cNvPr>
          <p:cNvSpPr txBox="1"/>
          <p:nvPr/>
        </p:nvSpPr>
        <p:spPr>
          <a:xfrm>
            <a:off x="923925" y="450850"/>
            <a:ext cx="10344150" cy="1077218"/>
          </a:xfrm>
          <a:prstGeom prst="rect">
            <a:avLst/>
          </a:prstGeom>
          <a:noFill/>
          <a:ln w="28575">
            <a:solidFill>
              <a:schemeClr val="bg1">
                <a:lumMod val="95000"/>
              </a:schemeClr>
            </a:solidFill>
          </a:ln>
        </p:spPr>
        <p:txBody>
          <a:bodyPr wrap="square" rtlCol="0">
            <a:spAutoFit/>
          </a:bodyPr>
          <a:lstStyle/>
          <a:p>
            <a:pPr algn="ctr"/>
            <a:r>
              <a:rPr lang="en-GB" sz="3200" b="1" dirty="0" err="1">
                <a:solidFill>
                  <a:schemeClr val="bg1"/>
                </a:solidFill>
              </a:rPr>
              <a:t>Ymyraethau</a:t>
            </a:r>
            <a:r>
              <a:rPr lang="en-GB" sz="3200" b="1" dirty="0">
                <a:solidFill>
                  <a:schemeClr val="bg1"/>
                </a:solidFill>
              </a:rPr>
              <a:t> </a:t>
            </a:r>
            <a:r>
              <a:rPr lang="en-GB" sz="3200" b="1" dirty="0" err="1">
                <a:solidFill>
                  <a:schemeClr val="bg1"/>
                </a:solidFill>
              </a:rPr>
              <a:t>a’r</a:t>
            </a:r>
            <a:r>
              <a:rPr lang="en-GB" sz="3200" b="1" dirty="0">
                <a:solidFill>
                  <a:schemeClr val="bg1"/>
                </a:solidFill>
              </a:rPr>
              <a:t> </a:t>
            </a:r>
            <a:r>
              <a:rPr lang="en-GB" sz="3200" b="1" dirty="0" err="1">
                <a:solidFill>
                  <a:schemeClr val="bg1"/>
                </a:solidFill>
              </a:rPr>
              <a:t>profiad</a:t>
            </a:r>
            <a:r>
              <a:rPr lang="en-GB" sz="3200" b="1" dirty="0">
                <a:solidFill>
                  <a:schemeClr val="bg1"/>
                </a:solidFill>
              </a:rPr>
              <a:t> PONTIO (CWRDD)</a:t>
            </a:r>
          </a:p>
          <a:p>
            <a:pPr algn="ctr"/>
            <a:r>
              <a:rPr lang="en-GB" sz="3200" b="1" dirty="0">
                <a:solidFill>
                  <a:schemeClr val="bg1"/>
                </a:solidFill>
              </a:rPr>
              <a:t>Interventions and the BRIDGING experience (MEET)</a:t>
            </a:r>
          </a:p>
        </p:txBody>
      </p:sp>
      <p:sp>
        <p:nvSpPr>
          <p:cNvPr id="8" name="TextBox 7">
            <a:extLst>
              <a:ext uri="{FF2B5EF4-FFF2-40B4-BE49-F238E27FC236}">
                <a16:creationId xmlns:a16="http://schemas.microsoft.com/office/drawing/2014/main" id="{7CF729F2-D46C-4058-B33B-83B82317C140}"/>
              </a:ext>
            </a:extLst>
          </p:cNvPr>
          <p:cNvSpPr txBox="1"/>
          <p:nvPr/>
        </p:nvSpPr>
        <p:spPr>
          <a:xfrm>
            <a:off x="4260850" y="4527550"/>
            <a:ext cx="3594100" cy="461665"/>
          </a:xfrm>
          <a:prstGeom prst="rect">
            <a:avLst/>
          </a:prstGeom>
          <a:noFill/>
        </p:spPr>
        <p:txBody>
          <a:bodyPr wrap="square" rtlCol="0">
            <a:spAutoFit/>
          </a:bodyPr>
          <a:lstStyle/>
          <a:p>
            <a:pPr algn="ctr"/>
            <a:endParaRPr lang="en-GB" sz="2400" dirty="0">
              <a:solidFill>
                <a:schemeClr val="bg1"/>
              </a:solidFill>
            </a:endParaRPr>
          </a:p>
        </p:txBody>
      </p:sp>
      <p:sp>
        <p:nvSpPr>
          <p:cNvPr id="9" name="TextBox 8">
            <a:extLst>
              <a:ext uri="{FF2B5EF4-FFF2-40B4-BE49-F238E27FC236}">
                <a16:creationId xmlns:a16="http://schemas.microsoft.com/office/drawing/2014/main" id="{8BD526BA-28F1-4BA7-B764-48964FDD6DDB}"/>
              </a:ext>
            </a:extLst>
          </p:cNvPr>
          <p:cNvSpPr txBox="1"/>
          <p:nvPr/>
        </p:nvSpPr>
        <p:spPr>
          <a:xfrm>
            <a:off x="2343150" y="4413250"/>
            <a:ext cx="7867650" cy="1200329"/>
          </a:xfrm>
          <a:prstGeom prst="rect">
            <a:avLst/>
          </a:prstGeom>
          <a:noFill/>
        </p:spPr>
        <p:txBody>
          <a:bodyPr wrap="square" rtlCol="0">
            <a:spAutoFit/>
          </a:bodyPr>
          <a:lstStyle/>
          <a:p>
            <a:pPr algn="ctr"/>
            <a:r>
              <a:rPr lang="en-GB" sz="2400" b="1" dirty="0">
                <a:solidFill>
                  <a:schemeClr val="bg1"/>
                </a:solidFill>
              </a:rPr>
              <a:t>ECAD5007/C</a:t>
            </a:r>
          </a:p>
          <a:p>
            <a:pPr algn="ctr"/>
            <a:r>
              <a:rPr lang="en-GB" sz="2400" b="1" dirty="0">
                <a:solidFill>
                  <a:schemeClr val="bg1"/>
                </a:solidFill>
                <a:hlinkClick r:id="rId3"/>
              </a:rPr>
              <a:t>m.bowen@uwtsd.ac.uk</a:t>
            </a:r>
            <a:endParaRPr lang="en-GB" sz="2400" b="1" dirty="0">
              <a:solidFill>
                <a:schemeClr val="bg1"/>
              </a:solidFill>
            </a:endParaRPr>
          </a:p>
          <a:p>
            <a:pPr algn="ctr"/>
            <a:endParaRPr lang="en-GB" sz="2400" b="1" dirty="0">
              <a:solidFill>
                <a:schemeClr val="bg1"/>
              </a:solidFill>
            </a:endParaRPr>
          </a:p>
        </p:txBody>
      </p:sp>
    </p:spTree>
    <p:extLst>
      <p:ext uri="{BB962C8B-B14F-4D97-AF65-F5344CB8AC3E}">
        <p14:creationId xmlns:p14="http://schemas.microsoft.com/office/powerpoint/2010/main" val="1198632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Nodau</a:t>
            </a:r>
            <a:br>
              <a:rPr lang="en-GB" dirty="0"/>
            </a:br>
            <a:r>
              <a:rPr lang="en-GB" i="1" dirty="0"/>
              <a:t>Aims</a:t>
            </a:r>
          </a:p>
        </p:txBody>
      </p:sp>
      <p:sp>
        <p:nvSpPr>
          <p:cNvPr id="3" name="Content Placeholder 2"/>
          <p:cNvSpPr>
            <a:spLocks noGrp="1"/>
          </p:cNvSpPr>
          <p:nvPr>
            <p:ph sz="half" idx="1"/>
          </p:nvPr>
        </p:nvSpPr>
        <p:spPr/>
        <p:txBody>
          <a:bodyPr>
            <a:normAutofit fontScale="92500" lnSpcReduction="10000"/>
          </a:bodyPr>
          <a:lstStyle/>
          <a:p>
            <a:pPr marL="0" indent="0">
              <a:buNone/>
            </a:pPr>
            <a:endParaRPr lang="en-GB" sz="2400" dirty="0"/>
          </a:p>
          <a:p>
            <a:r>
              <a:rPr lang="en-GB" sz="2400" dirty="0" err="1"/>
              <a:t>Trosolwg</a:t>
            </a:r>
            <a:r>
              <a:rPr lang="en-GB" sz="2400" dirty="0"/>
              <a:t> </a:t>
            </a:r>
            <a:r>
              <a:rPr lang="en-GB" sz="2400" dirty="0" err="1"/>
              <a:t>o’r</a:t>
            </a:r>
            <a:r>
              <a:rPr lang="en-GB" sz="2400" dirty="0"/>
              <a:t> </a:t>
            </a:r>
            <a:r>
              <a:rPr lang="en-GB" sz="2400" dirty="0" err="1"/>
              <a:t>profiad</a:t>
            </a:r>
            <a:r>
              <a:rPr lang="en-GB" sz="2400" dirty="0"/>
              <a:t> PONTIO a </a:t>
            </a:r>
            <a:r>
              <a:rPr lang="en-GB" sz="2400" dirty="0" err="1"/>
              <a:t>gofynion</a:t>
            </a:r>
            <a:r>
              <a:rPr lang="en-GB" sz="2400" dirty="0"/>
              <a:t> y </a:t>
            </a:r>
            <a:r>
              <a:rPr lang="en-GB" sz="2400" dirty="0" err="1"/>
              <a:t>diwrnod</a:t>
            </a:r>
            <a:r>
              <a:rPr lang="en-GB" sz="2400" dirty="0"/>
              <a:t> </a:t>
            </a:r>
            <a:r>
              <a:rPr lang="en-GB" sz="2400" dirty="0" err="1"/>
              <a:t>Profi</a:t>
            </a:r>
            <a:r>
              <a:rPr lang="en-GB" sz="2400" dirty="0"/>
              <a:t>.</a:t>
            </a:r>
          </a:p>
          <a:p>
            <a:r>
              <a:rPr lang="en-GB" sz="2400" dirty="0" err="1"/>
              <a:t>Archwilio’r</a:t>
            </a:r>
            <a:r>
              <a:rPr lang="en-GB" sz="2400" dirty="0"/>
              <a:t> </a:t>
            </a:r>
            <a:r>
              <a:rPr lang="en-GB" sz="2400" dirty="0" err="1"/>
              <a:t>cysyniad</a:t>
            </a:r>
            <a:r>
              <a:rPr lang="en-GB" sz="2400" dirty="0"/>
              <a:t> o ‘</a:t>
            </a:r>
            <a:r>
              <a:rPr lang="en-GB" sz="2400" dirty="0" err="1"/>
              <a:t>ymyrraeth</a:t>
            </a:r>
            <a:r>
              <a:rPr lang="en-GB" sz="2400" dirty="0"/>
              <a:t>’</a:t>
            </a:r>
          </a:p>
          <a:p>
            <a:r>
              <a:rPr lang="en-GB" sz="2400" dirty="0" err="1"/>
              <a:t>Strategaethau</a:t>
            </a:r>
            <a:r>
              <a:rPr lang="en-GB" sz="2400" dirty="0"/>
              <a:t> </a:t>
            </a:r>
            <a:r>
              <a:rPr lang="en-GB" sz="2400" dirty="0" err="1"/>
              <a:t>gweithredu</a:t>
            </a:r>
            <a:endParaRPr lang="en-GB" sz="2400" dirty="0"/>
          </a:p>
          <a:p>
            <a:r>
              <a:rPr lang="en-GB" sz="2400" dirty="0" err="1"/>
              <a:t>Gwerthuso</a:t>
            </a:r>
            <a:r>
              <a:rPr lang="en-GB" sz="2400" dirty="0"/>
              <a:t> </a:t>
            </a:r>
            <a:r>
              <a:rPr lang="en-GB" sz="2400" dirty="0" err="1"/>
              <a:t>ymyrraethau</a:t>
            </a:r>
            <a:r>
              <a:rPr lang="en-GB" sz="2400" dirty="0"/>
              <a:t> </a:t>
            </a:r>
            <a:r>
              <a:rPr lang="en-GB" sz="2400" dirty="0" err="1"/>
              <a:t>mewn</a:t>
            </a:r>
            <a:r>
              <a:rPr lang="en-GB" sz="2400" dirty="0"/>
              <a:t> </a:t>
            </a:r>
            <a:r>
              <a:rPr lang="en-GB" sz="2400" dirty="0" err="1"/>
              <a:t>modd</a:t>
            </a:r>
            <a:r>
              <a:rPr lang="en-GB" sz="2400" dirty="0"/>
              <a:t> </a:t>
            </a:r>
            <a:r>
              <a:rPr lang="en-GB" sz="2400" dirty="0" err="1"/>
              <a:t>beirniadol</a:t>
            </a:r>
            <a:endParaRPr lang="en-GB" sz="2400" dirty="0"/>
          </a:p>
        </p:txBody>
      </p:sp>
      <p:sp>
        <p:nvSpPr>
          <p:cNvPr id="6" name="Content Placeholder 5">
            <a:extLst>
              <a:ext uri="{FF2B5EF4-FFF2-40B4-BE49-F238E27FC236}">
                <a16:creationId xmlns:a16="http://schemas.microsoft.com/office/drawing/2014/main" id="{D80DD810-1F4D-491A-B6E0-B11C672F808C}"/>
              </a:ext>
            </a:extLst>
          </p:cNvPr>
          <p:cNvSpPr>
            <a:spLocks noGrp="1"/>
          </p:cNvSpPr>
          <p:nvPr>
            <p:ph sz="half" idx="2"/>
          </p:nvPr>
        </p:nvSpPr>
        <p:spPr/>
        <p:txBody>
          <a:bodyPr>
            <a:normAutofit fontScale="92500" lnSpcReduction="10000"/>
          </a:bodyPr>
          <a:lstStyle/>
          <a:p>
            <a:pPr marL="0" indent="0">
              <a:buNone/>
            </a:pPr>
            <a:endParaRPr lang="en-GB" sz="2400" dirty="0"/>
          </a:p>
          <a:p>
            <a:r>
              <a:rPr lang="en-GB" sz="2400" i="1" dirty="0"/>
              <a:t>An overview of the BRIDGING experience and the requirements of the Test day.</a:t>
            </a:r>
          </a:p>
          <a:p>
            <a:r>
              <a:rPr lang="en-GB" sz="2400" i="1" dirty="0"/>
              <a:t>Explore the concept of ‘intervention’</a:t>
            </a:r>
          </a:p>
          <a:p>
            <a:r>
              <a:rPr lang="en-GB" sz="2400" i="1" dirty="0"/>
              <a:t>Implementation strategies</a:t>
            </a:r>
          </a:p>
          <a:p>
            <a:r>
              <a:rPr lang="en-GB" sz="2400" i="1" dirty="0"/>
              <a:t> Critical evaluation of interventions</a:t>
            </a:r>
          </a:p>
        </p:txBody>
      </p:sp>
    </p:spTree>
    <p:extLst>
      <p:ext uri="{BB962C8B-B14F-4D97-AF65-F5344CB8AC3E}">
        <p14:creationId xmlns:p14="http://schemas.microsoft.com/office/powerpoint/2010/main" val="2234321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Hands holding each other's wrists and interlinked to form a circle">
            <a:extLst>
              <a:ext uri="{FF2B5EF4-FFF2-40B4-BE49-F238E27FC236}">
                <a16:creationId xmlns:a16="http://schemas.microsoft.com/office/drawing/2014/main" id="{70A16B49-2E23-4CD2-A530-389D6537623C}"/>
              </a:ext>
            </a:extLst>
          </p:cNvPr>
          <p:cNvPicPr>
            <a:picLocks noChangeAspect="1"/>
          </p:cNvPicPr>
          <p:nvPr/>
        </p:nvPicPr>
        <p:blipFill rotWithShape="1">
          <a:blip r:embed="rId2">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E245728-212E-4380-97EF-EF0CE9CD0DB6}"/>
              </a:ext>
            </a:extLst>
          </p:cNvPr>
          <p:cNvSpPr>
            <a:spLocks noGrp="1"/>
          </p:cNvSpPr>
          <p:nvPr>
            <p:ph type="title"/>
          </p:nvPr>
        </p:nvSpPr>
        <p:spPr>
          <a:xfrm>
            <a:off x="2589213" y="2514600"/>
            <a:ext cx="8915399" cy="2262781"/>
          </a:xfrm>
        </p:spPr>
        <p:txBody>
          <a:bodyPr vert="horz" lIns="91440" tIns="45720" rIns="91440" bIns="45720" rtlCol="0" anchor="b">
            <a:normAutofit/>
          </a:bodyPr>
          <a:lstStyle/>
          <a:p>
            <a:r>
              <a:rPr lang="en-US" sz="5400" dirty="0">
                <a:solidFill>
                  <a:schemeClr val="tx1"/>
                </a:solidFill>
              </a:rPr>
              <a:t>Y </a:t>
            </a:r>
            <a:r>
              <a:rPr lang="en-US" sz="5400" dirty="0" err="1">
                <a:solidFill>
                  <a:schemeClr val="tx1"/>
                </a:solidFill>
              </a:rPr>
              <a:t>profiad</a:t>
            </a:r>
            <a:r>
              <a:rPr lang="en-US" sz="5400" dirty="0">
                <a:solidFill>
                  <a:schemeClr val="tx1"/>
                </a:solidFill>
              </a:rPr>
              <a:t> PONTIO</a:t>
            </a:r>
            <a:br>
              <a:rPr lang="en-US" sz="5400" dirty="0">
                <a:solidFill>
                  <a:schemeClr val="tx1"/>
                </a:solidFill>
              </a:rPr>
            </a:br>
            <a:r>
              <a:rPr lang="en-US" sz="5400" dirty="0">
                <a:solidFill>
                  <a:schemeClr val="tx1"/>
                </a:solidFill>
              </a:rPr>
              <a:t>The BRIDGING experience</a:t>
            </a:r>
          </a:p>
        </p:txBody>
      </p:sp>
    </p:spTree>
    <p:extLst>
      <p:ext uri="{BB962C8B-B14F-4D97-AF65-F5344CB8AC3E}">
        <p14:creationId xmlns:p14="http://schemas.microsoft.com/office/powerpoint/2010/main" val="2712942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BF435-D594-44D5-A11E-FC7980E74045}"/>
              </a:ext>
            </a:extLst>
          </p:cNvPr>
          <p:cNvSpPr>
            <a:spLocks noGrp="1"/>
          </p:cNvSpPr>
          <p:nvPr>
            <p:ph type="title"/>
          </p:nvPr>
        </p:nvSpPr>
        <p:spPr/>
        <p:txBody>
          <a:bodyPr/>
          <a:lstStyle/>
          <a:p>
            <a:r>
              <a:rPr lang="en-GB" dirty="0" err="1"/>
              <a:t>Dyddiadau</a:t>
            </a:r>
            <a:r>
              <a:rPr lang="en-GB" dirty="0"/>
              <a:t> </a:t>
            </a:r>
            <a:r>
              <a:rPr lang="en-GB" dirty="0" err="1"/>
              <a:t>allweddol</a:t>
            </a:r>
            <a:br>
              <a:rPr lang="en-GB" dirty="0"/>
            </a:br>
            <a:r>
              <a:rPr lang="en-GB" i="1" dirty="0"/>
              <a:t>Key dates</a:t>
            </a:r>
          </a:p>
        </p:txBody>
      </p:sp>
      <p:graphicFrame>
        <p:nvGraphicFramePr>
          <p:cNvPr id="4" name="Diagram 3">
            <a:extLst>
              <a:ext uri="{FF2B5EF4-FFF2-40B4-BE49-F238E27FC236}">
                <a16:creationId xmlns:a16="http://schemas.microsoft.com/office/drawing/2014/main" id="{33ADA038-2719-428A-B347-339A9C5A115B}"/>
              </a:ext>
            </a:extLst>
          </p:cNvPr>
          <p:cNvGraphicFramePr/>
          <p:nvPr>
            <p:extLst>
              <p:ext uri="{D42A27DB-BD31-4B8C-83A1-F6EECF244321}">
                <p14:modId xmlns:p14="http://schemas.microsoft.com/office/powerpoint/2010/main" val="3226940367"/>
              </p:ext>
            </p:extLst>
          </p:nvPr>
        </p:nvGraphicFramePr>
        <p:xfrm>
          <a:off x="2724150" y="2241550"/>
          <a:ext cx="6743700" cy="45063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0216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2C057-0311-4E97-8A36-6E0F24E4C4C1}"/>
              </a:ext>
            </a:extLst>
          </p:cNvPr>
          <p:cNvSpPr>
            <a:spLocks noGrp="1"/>
          </p:cNvSpPr>
          <p:nvPr>
            <p:ph type="title"/>
          </p:nvPr>
        </p:nvSpPr>
        <p:spPr/>
        <p:txBody>
          <a:bodyPr/>
          <a:lstStyle/>
          <a:p>
            <a:r>
              <a:rPr lang="en-GB" dirty="0" err="1"/>
              <a:t>Rhwydweithiau</a:t>
            </a:r>
            <a:br>
              <a:rPr lang="en-GB" dirty="0"/>
            </a:br>
            <a:r>
              <a:rPr lang="en-GB" i="1" dirty="0"/>
              <a:t>Networks</a:t>
            </a:r>
            <a:endParaRPr lang="en-GB" dirty="0"/>
          </a:p>
        </p:txBody>
      </p:sp>
      <p:graphicFrame>
        <p:nvGraphicFramePr>
          <p:cNvPr id="3" name="Table 3">
            <a:extLst>
              <a:ext uri="{FF2B5EF4-FFF2-40B4-BE49-F238E27FC236}">
                <a16:creationId xmlns:a16="http://schemas.microsoft.com/office/drawing/2014/main" id="{55FC152F-DD00-49DC-802C-01C9E4FD8D59}"/>
              </a:ext>
            </a:extLst>
          </p:cNvPr>
          <p:cNvGraphicFramePr>
            <a:graphicFrameLocks noGrp="1"/>
          </p:cNvGraphicFramePr>
          <p:nvPr/>
        </p:nvGraphicFramePr>
        <p:xfrm>
          <a:off x="2235200" y="1807210"/>
          <a:ext cx="8127999" cy="4815840"/>
        </p:xfrm>
        <a:graphic>
          <a:graphicData uri="http://schemas.openxmlformats.org/drawingml/2006/table">
            <a:tbl>
              <a:tblPr firstRow="1" bandRow="1">
                <a:tableStyleId>{21E4AEA4-8DFA-4A89-87EB-49C32662AFE0}</a:tableStyleId>
              </a:tblPr>
              <a:tblGrid>
                <a:gridCol w="2709333">
                  <a:extLst>
                    <a:ext uri="{9D8B030D-6E8A-4147-A177-3AD203B41FA5}">
                      <a16:colId xmlns:a16="http://schemas.microsoft.com/office/drawing/2014/main" val="710748762"/>
                    </a:ext>
                  </a:extLst>
                </a:gridCol>
                <a:gridCol w="2709333">
                  <a:extLst>
                    <a:ext uri="{9D8B030D-6E8A-4147-A177-3AD203B41FA5}">
                      <a16:colId xmlns:a16="http://schemas.microsoft.com/office/drawing/2014/main" val="2468717837"/>
                    </a:ext>
                  </a:extLst>
                </a:gridCol>
                <a:gridCol w="2709333">
                  <a:extLst>
                    <a:ext uri="{9D8B030D-6E8A-4147-A177-3AD203B41FA5}">
                      <a16:colId xmlns:a16="http://schemas.microsoft.com/office/drawing/2014/main" val="1389846853"/>
                    </a:ext>
                  </a:extLst>
                </a:gridCol>
              </a:tblGrid>
              <a:tr h="385656">
                <a:tc>
                  <a:txBody>
                    <a:bodyPr/>
                    <a:lstStyle/>
                    <a:p>
                      <a:r>
                        <a:rPr lang="en-GB" sz="2400" dirty="0" err="1"/>
                        <a:t>Llanhari</a:t>
                      </a:r>
                      <a:endParaRPr lang="en-GB" sz="2400" dirty="0"/>
                    </a:p>
                  </a:txBody>
                  <a:tcPr/>
                </a:tc>
                <a:tc>
                  <a:txBody>
                    <a:bodyPr/>
                    <a:lstStyle/>
                    <a:p>
                      <a:r>
                        <a:rPr lang="en-GB" sz="2400" dirty="0"/>
                        <a:t>St Thomas</a:t>
                      </a:r>
                    </a:p>
                  </a:txBody>
                  <a:tcPr/>
                </a:tc>
                <a:tc>
                  <a:txBody>
                    <a:bodyPr/>
                    <a:lstStyle/>
                    <a:p>
                      <a:r>
                        <a:rPr lang="en-GB" sz="2400" dirty="0"/>
                        <a:t>Treorchy</a:t>
                      </a:r>
                    </a:p>
                  </a:txBody>
                  <a:tcPr/>
                </a:tc>
                <a:extLst>
                  <a:ext uri="{0D108BD9-81ED-4DB2-BD59-A6C34878D82A}">
                    <a16:rowId xmlns:a16="http://schemas.microsoft.com/office/drawing/2014/main" val="1479701297"/>
                  </a:ext>
                </a:extLst>
              </a:tr>
              <a:tr h="370840">
                <a:tc>
                  <a:txBody>
                    <a:bodyPr/>
                    <a:lstStyle/>
                    <a:p>
                      <a:r>
                        <a:rPr lang="en-GB" sz="2000" b="1" i="1" dirty="0" err="1"/>
                        <a:t>Darpar</a:t>
                      </a:r>
                      <a:r>
                        <a:rPr lang="en-GB" sz="2000" b="1" i="1" dirty="0"/>
                        <a:t> </a:t>
                      </a:r>
                      <a:r>
                        <a:rPr lang="en-GB" sz="2000" b="1" i="1" dirty="0" err="1"/>
                        <a:t>athrawon</a:t>
                      </a:r>
                      <a:r>
                        <a:rPr lang="en-GB" sz="2000" b="1" i="1" dirty="0"/>
                        <a:t> o </a:t>
                      </a:r>
                      <a:r>
                        <a:rPr lang="en-GB" sz="2000" b="1" i="1" dirty="0" err="1"/>
                        <a:t>rwydweithiau</a:t>
                      </a:r>
                      <a:r>
                        <a:rPr lang="en-GB" sz="2000" b="1" i="1" dirty="0"/>
                        <a:t>:</a:t>
                      </a:r>
                    </a:p>
                    <a:p>
                      <a:endParaRPr lang="en-GB" sz="2000" b="1" i="1" dirty="0"/>
                    </a:p>
                    <a:p>
                      <a:r>
                        <a:rPr lang="en-GB" sz="2000" dirty="0" err="1"/>
                        <a:t>Llanhari</a:t>
                      </a:r>
                      <a:endParaRPr lang="en-GB" sz="2000" dirty="0"/>
                    </a:p>
                    <a:p>
                      <a:endParaRPr lang="en-GB" sz="2000" dirty="0"/>
                    </a:p>
                    <a:p>
                      <a:r>
                        <a:rPr lang="en-GB" sz="2000" dirty="0"/>
                        <a:t>Lon Las</a:t>
                      </a:r>
                    </a:p>
                    <a:p>
                      <a:endParaRPr lang="en-GB" sz="2000" dirty="0"/>
                    </a:p>
                    <a:p>
                      <a:r>
                        <a:rPr lang="en-GB" sz="2000" dirty="0"/>
                        <a:t>Y Preseli</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i="1" dirty="0"/>
                        <a:t>Student teachers from the following networks: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i="1" dirty="0"/>
                    </a:p>
                    <a:p>
                      <a:r>
                        <a:rPr lang="en-GB" sz="2000" b="0" kern="1200" dirty="0">
                          <a:solidFill>
                            <a:schemeClr val="dk1"/>
                          </a:solidFill>
                          <a:effectLst/>
                          <a:latin typeface="+mn-lt"/>
                          <a:ea typeface="+mn-ea"/>
                          <a:cs typeface="+mn-cs"/>
                        </a:rPr>
                        <a:t>St Thomas</a:t>
                      </a:r>
                    </a:p>
                    <a:p>
                      <a:endParaRPr lang="en-GB" sz="2000" b="0" kern="1200" dirty="0">
                        <a:solidFill>
                          <a:schemeClr val="dk1"/>
                        </a:solidFill>
                        <a:effectLst/>
                        <a:latin typeface="+mn-lt"/>
                        <a:ea typeface="+mn-ea"/>
                        <a:cs typeface="+mn-cs"/>
                      </a:endParaRPr>
                    </a:p>
                    <a:p>
                      <a:r>
                        <a:rPr lang="en-GB" sz="2000" b="0" kern="1200" dirty="0">
                          <a:solidFill>
                            <a:schemeClr val="dk1"/>
                          </a:solidFill>
                          <a:effectLst/>
                          <a:latin typeface="+mn-lt"/>
                          <a:ea typeface="+mn-ea"/>
                          <a:cs typeface="+mn-cs"/>
                        </a:rPr>
                        <a:t>Parkland</a:t>
                      </a:r>
                    </a:p>
                    <a:p>
                      <a:endParaRPr lang="en-GB" sz="2000" b="0" kern="1200" dirty="0">
                        <a:solidFill>
                          <a:schemeClr val="dk1"/>
                        </a:solidFill>
                        <a:effectLst/>
                        <a:latin typeface="+mn-lt"/>
                        <a:ea typeface="+mn-ea"/>
                        <a:cs typeface="+mn-cs"/>
                      </a:endParaRPr>
                    </a:p>
                    <a:p>
                      <a:r>
                        <a:rPr lang="en-GB" sz="2000" b="0" kern="1200" dirty="0" err="1">
                          <a:solidFill>
                            <a:schemeClr val="dk1"/>
                          </a:solidFill>
                          <a:effectLst/>
                          <a:latin typeface="+mn-lt"/>
                          <a:ea typeface="+mn-ea"/>
                          <a:cs typeface="+mn-cs"/>
                        </a:rPr>
                        <a:t>Cadle</a:t>
                      </a:r>
                      <a:r>
                        <a:rPr lang="en-GB" sz="2000" b="0" kern="1200" dirty="0">
                          <a:solidFill>
                            <a:schemeClr val="dk1"/>
                          </a:solidFill>
                          <a:effectLst/>
                          <a:latin typeface="+mn-lt"/>
                          <a:ea typeface="+mn-ea"/>
                          <a:cs typeface="+mn-cs"/>
                        </a:rPr>
                        <a:t> </a:t>
                      </a:r>
                    </a:p>
                    <a:p>
                      <a:endParaRPr lang="en-GB" sz="2000" b="0" kern="1200" dirty="0">
                        <a:solidFill>
                          <a:schemeClr val="dk1"/>
                        </a:solidFill>
                        <a:effectLst/>
                        <a:latin typeface="+mn-lt"/>
                        <a:ea typeface="+mn-ea"/>
                        <a:cs typeface="+mn-cs"/>
                      </a:endParaRPr>
                    </a:p>
                    <a:p>
                      <a:r>
                        <a:rPr lang="en-GB" sz="2000" b="0" kern="1200" dirty="0">
                          <a:solidFill>
                            <a:schemeClr val="dk1"/>
                          </a:solidFill>
                          <a:effectLst/>
                          <a:latin typeface="+mn-lt"/>
                          <a:ea typeface="+mn-ea"/>
                          <a:cs typeface="+mn-cs"/>
                        </a:rPr>
                        <a:t>Pembroke Dock </a:t>
                      </a:r>
                      <a:endParaRPr lang="en-GB" sz="2000" b="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i="1" dirty="0"/>
                        <a:t>Student teachers from the following networks: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i="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b="0" i="0" dirty="0"/>
                        <a:t>Treorchy</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0" i="0" dirty="0"/>
                    </a:p>
                    <a:p>
                      <a:pPr fontAlgn="base"/>
                      <a:r>
                        <a:rPr lang="en-GB" sz="2000" b="0" kern="1200" dirty="0" err="1">
                          <a:solidFill>
                            <a:schemeClr val="dk1"/>
                          </a:solidFill>
                          <a:effectLst/>
                          <a:latin typeface="+mn-lt"/>
                          <a:ea typeface="+mn-ea"/>
                          <a:cs typeface="+mn-cs"/>
                        </a:rPr>
                        <a:t>Fitzalan</a:t>
                      </a:r>
                      <a:endParaRPr lang="en-GB" sz="2000" b="0" kern="1200" dirty="0">
                        <a:solidFill>
                          <a:schemeClr val="dk1"/>
                        </a:solidFill>
                        <a:effectLst/>
                        <a:latin typeface="+mn-lt"/>
                        <a:ea typeface="+mn-ea"/>
                        <a:cs typeface="+mn-cs"/>
                      </a:endParaRPr>
                    </a:p>
                    <a:p>
                      <a:pPr fontAlgn="base"/>
                      <a:endParaRPr lang="en-GB" sz="2000" b="0" kern="1200" dirty="0">
                        <a:solidFill>
                          <a:schemeClr val="dk1"/>
                        </a:solidFill>
                        <a:effectLst/>
                        <a:latin typeface="+mn-lt"/>
                        <a:ea typeface="+mn-ea"/>
                        <a:cs typeface="+mn-cs"/>
                      </a:endParaRPr>
                    </a:p>
                    <a:p>
                      <a:pPr fontAlgn="base"/>
                      <a:r>
                        <a:rPr lang="en-GB" sz="2000" b="0" kern="1200" dirty="0" err="1">
                          <a:solidFill>
                            <a:schemeClr val="dk1"/>
                          </a:solidFill>
                          <a:effectLst/>
                          <a:latin typeface="+mn-lt"/>
                          <a:ea typeface="+mn-ea"/>
                          <a:cs typeface="+mn-cs"/>
                        </a:rPr>
                        <a:t>Maes</a:t>
                      </a:r>
                      <a:r>
                        <a:rPr lang="en-GB" sz="2000" b="0" kern="1200" dirty="0">
                          <a:solidFill>
                            <a:schemeClr val="dk1"/>
                          </a:solidFill>
                          <a:effectLst/>
                          <a:latin typeface="+mn-lt"/>
                          <a:ea typeface="+mn-ea"/>
                          <a:cs typeface="+mn-cs"/>
                        </a:rPr>
                        <a:t> </a:t>
                      </a:r>
                      <a:r>
                        <a:rPr lang="en-GB" sz="2000" b="0" kern="1200" dirty="0" err="1">
                          <a:solidFill>
                            <a:schemeClr val="dk1"/>
                          </a:solidFill>
                          <a:effectLst/>
                          <a:latin typeface="+mn-lt"/>
                          <a:ea typeface="+mn-ea"/>
                          <a:cs typeface="+mn-cs"/>
                        </a:rPr>
                        <a:t>yr</a:t>
                      </a:r>
                      <a:r>
                        <a:rPr lang="en-GB" sz="2000" b="0" kern="1200" dirty="0">
                          <a:solidFill>
                            <a:schemeClr val="dk1"/>
                          </a:solidFill>
                          <a:effectLst/>
                          <a:latin typeface="+mn-lt"/>
                          <a:ea typeface="+mn-ea"/>
                          <a:cs typeface="+mn-cs"/>
                        </a:rPr>
                        <a:t> Haul</a:t>
                      </a:r>
                    </a:p>
                    <a:p>
                      <a:pPr fontAlgn="base"/>
                      <a:endParaRPr lang="en-GB" sz="2000" b="0" kern="1200" dirty="0">
                        <a:solidFill>
                          <a:schemeClr val="dk1"/>
                        </a:solidFill>
                        <a:effectLst/>
                        <a:latin typeface="+mn-lt"/>
                        <a:ea typeface="+mn-ea"/>
                        <a:cs typeface="+mn-cs"/>
                      </a:endParaRPr>
                    </a:p>
                    <a:p>
                      <a:pPr fontAlgn="base"/>
                      <a:r>
                        <a:rPr lang="en-GB" sz="2000" b="0" kern="1200" dirty="0">
                          <a:solidFill>
                            <a:schemeClr val="dk1"/>
                          </a:solidFill>
                          <a:effectLst/>
                          <a:latin typeface="+mn-lt"/>
                          <a:ea typeface="+mn-ea"/>
                          <a:cs typeface="+mn-cs"/>
                        </a:rPr>
                        <a:t>Cwm </a:t>
                      </a:r>
                      <a:r>
                        <a:rPr lang="en-GB" sz="2000" b="0" kern="1200" dirty="0" err="1">
                          <a:solidFill>
                            <a:schemeClr val="dk1"/>
                          </a:solidFill>
                          <a:effectLst/>
                          <a:latin typeface="+mn-lt"/>
                          <a:ea typeface="+mn-ea"/>
                          <a:cs typeface="+mn-cs"/>
                        </a:rPr>
                        <a:t>Brombil</a:t>
                      </a:r>
                      <a:endParaRPr lang="en-GB" sz="2000" b="0" kern="1200" dirty="0">
                        <a:solidFill>
                          <a:schemeClr val="dk1"/>
                        </a:solidFill>
                        <a:effectLst/>
                        <a:latin typeface="+mn-lt"/>
                        <a:ea typeface="+mn-ea"/>
                        <a:cs typeface="+mn-cs"/>
                      </a:endParaRPr>
                    </a:p>
                    <a:p>
                      <a:pPr fontAlgn="base"/>
                      <a:endParaRPr lang="en-GB" sz="2000" b="0" kern="1200" dirty="0">
                        <a:solidFill>
                          <a:schemeClr val="dk1"/>
                        </a:solidFill>
                        <a:effectLst/>
                        <a:latin typeface="+mn-lt"/>
                        <a:ea typeface="+mn-ea"/>
                        <a:cs typeface="+mn-cs"/>
                      </a:endParaRPr>
                    </a:p>
                    <a:p>
                      <a:pPr fontAlgn="base"/>
                      <a:r>
                        <a:rPr lang="en-GB" sz="2000" b="0" kern="1200" dirty="0" err="1">
                          <a:solidFill>
                            <a:schemeClr val="dk1"/>
                          </a:solidFill>
                          <a:effectLst/>
                          <a:latin typeface="+mn-lt"/>
                          <a:ea typeface="+mn-ea"/>
                          <a:cs typeface="+mn-cs"/>
                        </a:rPr>
                        <a:t>Pontardulais</a:t>
                      </a:r>
                      <a:endParaRPr lang="en-GB" sz="2000" b="0" kern="1200" dirty="0">
                        <a:solidFill>
                          <a:schemeClr val="dk1"/>
                        </a:solidFill>
                        <a:effectLst/>
                        <a:latin typeface="+mn-lt"/>
                        <a:ea typeface="+mn-ea"/>
                        <a:cs typeface="+mn-cs"/>
                      </a:endParaRPr>
                    </a:p>
                    <a:p>
                      <a:endParaRPr lang="en-GB" sz="2000" dirty="0"/>
                    </a:p>
                  </a:txBody>
                  <a:tcPr/>
                </a:tc>
                <a:extLst>
                  <a:ext uri="{0D108BD9-81ED-4DB2-BD59-A6C34878D82A}">
                    <a16:rowId xmlns:a16="http://schemas.microsoft.com/office/drawing/2014/main" val="3266609746"/>
                  </a:ext>
                </a:extLst>
              </a:tr>
            </a:tbl>
          </a:graphicData>
        </a:graphic>
      </p:graphicFrame>
    </p:spTree>
    <p:extLst>
      <p:ext uri="{BB962C8B-B14F-4D97-AF65-F5344CB8AC3E}">
        <p14:creationId xmlns:p14="http://schemas.microsoft.com/office/powerpoint/2010/main" val="3009976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B528E4F-3BD1-4EAE-A87C-1BD7003FE7AF}"/>
              </a:ext>
            </a:extLst>
          </p:cNvPr>
          <p:cNvSpPr>
            <a:spLocks noGrp="1"/>
          </p:cNvSpPr>
          <p:nvPr>
            <p:ph type="title"/>
          </p:nvPr>
        </p:nvSpPr>
        <p:spPr>
          <a:xfrm>
            <a:off x="2592924" y="624110"/>
            <a:ext cx="8911687" cy="1084769"/>
          </a:xfrm>
        </p:spPr>
        <p:txBody>
          <a:bodyPr>
            <a:normAutofit fontScale="90000"/>
          </a:bodyPr>
          <a:lstStyle/>
          <a:p>
            <a:r>
              <a:rPr lang="en-GB" dirty="0"/>
              <a:t>Beth </a:t>
            </a:r>
            <a:r>
              <a:rPr lang="en-GB" dirty="0" err="1"/>
              <a:t>sydd</a:t>
            </a:r>
            <a:r>
              <a:rPr lang="en-GB" dirty="0"/>
              <a:t> </a:t>
            </a:r>
            <a:r>
              <a:rPr lang="en-GB" dirty="0" err="1"/>
              <a:t>angen</a:t>
            </a:r>
            <a:r>
              <a:rPr lang="en-GB" dirty="0"/>
              <a:t> </a:t>
            </a:r>
            <a:r>
              <a:rPr lang="en-GB" dirty="0" err="1"/>
              <a:t>i</a:t>
            </a:r>
            <a:r>
              <a:rPr lang="en-GB" dirty="0"/>
              <a:t> fi </a:t>
            </a:r>
            <a:r>
              <a:rPr lang="en-GB" dirty="0" err="1"/>
              <a:t>wneud</a:t>
            </a:r>
            <a:r>
              <a:rPr lang="en-GB" dirty="0"/>
              <a:t> </a:t>
            </a:r>
            <a:r>
              <a:rPr lang="en-GB" b="1" u="sng" dirty="0" err="1"/>
              <a:t>cyn</a:t>
            </a:r>
            <a:r>
              <a:rPr lang="en-GB" dirty="0"/>
              <a:t> y </a:t>
            </a:r>
            <a:r>
              <a:rPr lang="en-GB" dirty="0" err="1"/>
              <a:t>diwrnod</a:t>
            </a:r>
            <a:r>
              <a:rPr lang="en-GB" dirty="0"/>
              <a:t> </a:t>
            </a:r>
            <a:r>
              <a:rPr lang="en-GB" b="1" dirty="0"/>
              <a:t>PROFI</a:t>
            </a:r>
            <a:r>
              <a:rPr lang="en-GB" dirty="0"/>
              <a:t>?</a:t>
            </a:r>
            <a:br>
              <a:rPr lang="en-GB" dirty="0"/>
            </a:br>
            <a:r>
              <a:rPr lang="en-GB" i="1" dirty="0"/>
              <a:t>What do I need to do </a:t>
            </a:r>
            <a:r>
              <a:rPr lang="en-GB" b="1" i="1" u="sng" dirty="0"/>
              <a:t>before</a:t>
            </a:r>
            <a:r>
              <a:rPr lang="en-GB" i="1" dirty="0"/>
              <a:t> the </a:t>
            </a:r>
            <a:r>
              <a:rPr lang="en-GB" b="1" i="1" dirty="0"/>
              <a:t>TEST</a:t>
            </a:r>
            <a:r>
              <a:rPr lang="en-GB" i="1" dirty="0"/>
              <a:t> day ?</a:t>
            </a:r>
            <a:endParaRPr lang="en-GB" dirty="0"/>
          </a:p>
        </p:txBody>
      </p:sp>
      <p:sp>
        <p:nvSpPr>
          <p:cNvPr id="4" name="Content Placeholder 3">
            <a:extLst>
              <a:ext uri="{FF2B5EF4-FFF2-40B4-BE49-F238E27FC236}">
                <a16:creationId xmlns:a16="http://schemas.microsoft.com/office/drawing/2014/main" id="{C0537927-2C74-4978-8840-321E48B8E79F}"/>
              </a:ext>
            </a:extLst>
          </p:cNvPr>
          <p:cNvSpPr>
            <a:spLocks noGrp="1"/>
          </p:cNvSpPr>
          <p:nvPr>
            <p:ph sz="half" idx="1"/>
          </p:nvPr>
        </p:nvSpPr>
        <p:spPr/>
        <p:txBody>
          <a:bodyPr>
            <a:normAutofit/>
          </a:bodyPr>
          <a:lstStyle/>
          <a:p>
            <a:r>
              <a:rPr lang="en-GB" dirty="0" err="1"/>
              <a:t>Lawrlwytho</a:t>
            </a:r>
            <a:r>
              <a:rPr lang="en-GB" dirty="0"/>
              <a:t> 2 </a:t>
            </a:r>
            <a:r>
              <a:rPr lang="en-GB" dirty="0" err="1"/>
              <a:t>ddogfen</a:t>
            </a:r>
            <a:r>
              <a:rPr lang="en-GB" dirty="0"/>
              <a:t> o Moodle: </a:t>
            </a:r>
            <a:r>
              <a:rPr lang="en-GB" dirty="0" err="1"/>
              <a:t>Canllaw</a:t>
            </a:r>
            <a:r>
              <a:rPr lang="en-GB" dirty="0"/>
              <a:t> </a:t>
            </a:r>
            <a:r>
              <a:rPr lang="en-GB" dirty="0" err="1"/>
              <a:t>Pontio</a:t>
            </a:r>
            <a:endParaRPr lang="en-GB" dirty="0"/>
          </a:p>
          <a:p>
            <a:r>
              <a:rPr lang="cy-GB" dirty="0">
                <a:hlinkClick r:id="rId2"/>
              </a:rPr>
              <a:t>ECAD5007-C: CYMRAEG - Adnoddau (uwtsd.ac.uk)</a:t>
            </a:r>
            <a:endParaRPr lang="en-GB" dirty="0"/>
          </a:p>
          <a:p>
            <a:pPr>
              <a:buAutoNum type="arabicPeriod"/>
            </a:pPr>
            <a:r>
              <a:rPr lang="en-GB" dirty="0" err="1"/>
              <a:t>Cofnod</a:t>
            </a:r>
            <a:r>
              <a:rPr lang="en-GB" dirty="0"/>
              <a:t> </a:t>
            </a:r>
            <a:r>
              <a:rPr lang="en-GB" dirty="0" err="1"/>
              <a:t>Tystiolaeth</a:t>
            </a:r>
            <a:r>
              <a:rPr lang="en-GB" dirty="0"/>
              <a:t> </a:t>
            </a:r>
            <a:r>
              <a:rPr lang="en-GB" dirty="0" err="1"/>
              <a:t>Ymholi</a:t>
            </a:r>
            <a:r>
              <a:rPr lang="en-GB" dirty="0"/>
              <a:t> (STEER)</a:t>
            </a:r>
          </a:p>
          <a:p>
            <a:r>
              <a:rPr lang="en-GB" dirty="0" err="1"/>
              <a:t>Darllen</a:t>
            </a:r>
            <a:r>
              <a:rPr lang="en-GB" dirty="0"/>
              <a:t> t.5-9 </a:t>
            </a:r>
            <a:r>
              <a:rPr lang="en-GB" dirty="0" err="1"/>
              <a:t>o’r</a:t>
            </a:r>
            <a:r>
              <a:rPr lang="en-GB" dirty="0"/>
              <a:t> </a:t>
            </a:r>
            <a:r>
              <a:rPr lang="en-GB" dirty="0" err="1"/>
              <a:t>ddogfen</a:t>
            </a:r>
            <a:r>
              <a:rPr lang="en-GB" dirty="0"/>
              <a:t> </a:t>
            </a:r>
            <a:r>
              <a:rPr lang="en-GB" dirty="0" err="1"/>
              <a:t>Canllaw</a:t>
            </a:r>
            <a:r>
              <a:rPr lang="en-GB" dirty="0"/>
              <a:t> </a:t>
            </a:r>
            <a:r>
              <a:rPr lang="en-GB" dirty="0" err="1"/>
              <a:t>yn</a:t>
            </a:r>
            <a:r>
              <a:rPr lang="en-GB" dirty="0"/>
              <a:t> </a:t>
            </a:r>
            <a:r>
              <a:rPr lang="en-GB" dirty="0" err="1"/>
              <a:t>fanwl</a:t>
            </a:r>
            <a:r>
              <a:rPr lang="en-GB" dirty="0"/>
              <a:t>.</a:t>
            </a:r>
          </a:p>
          <a:p>
            <a:r>
              <a:rPr lang="en-GB" dirty="0" err="1"/>
              <a:t>Edrych</a:t>
            </a:r>
            <a:r>
              <a:rPr lang="en-GB" dirty="0"/>
              <a:t> </a:t>
            </a:r>
            <a:r>
              <a:rPr lang="en-GB" dirty="0" err="1"/>
              <a:t>ar</a:t>
            </a:r>
            <a:r>
              <a:rPr lang="en-GB" dirty="0"/>
              <a:t> </a:t>
            </a:r>
            <a:r>
              <a:rPr lang="en-GB" dirty="0" err="1"/>
              <a:t>beth</a:t>
            </a:r>
            <a:r>
              <a:rPr lang="en-GB" dirty="0"/>
              <a:t> </a:t>
            </a:r>
            <a:r>
              <a:rPr lang="en-GB" dirty="0" err="1"/>
              <a:t>sydd</a:t>
            </a:r>
            <a:r>
              <a:rPr lang="en-GB" dirty="0"/>
              <a:t> </a:t>
            </a:r>
            <a:r>
              <a:rPr lang="en-GB" dirty="0" err="1"/>
              <a:t>angen</a:t>
            </a:r>
            <a:r>
              <a:rPr lang="en-GB" dirty="0"/>
              <a:t> </a:t>
            </a:r>
            <a:r>
              <a:rPr lang="en-GB" dirty="0" err="1"/>
              <a:t>ei</a:t>
            </a:r>
            <a:r>
              <a:rPr lang="en-GB" dirty="0"/>
              <a:t> </a:t>
            </a:r>
            <a:r>
              <a:rPr lang="en-GB" dirty="0" err="1"/>
              <a:t>gwblhau</a:t>
            </a:r>
            <a:r>
              <a:rPr lang="en-GB" dirty="0"/>
              <a:t> </a:t>
            </a:r>
            <a:r>
              <a:rPr lang="en-GB" dirty="0" err="1"/>
              <a:t>yn</a:t>
            </a:r>
            <a:r>
              <a:rPr lang="en-GB" dirty="0"/>
              <a:t> y </a:t>
            </a:r>
            <a:r>
              <a:rPr lang="en-GB" dirty="0" err="1"/>
              <a:t>Cofnod</a:t>
            </a:r>
            <a:r>
              <a:rPr lang="en-GB" dirty="0"/>
              <a:t> </a:t>
            </a:r>
            <a:r>
              <a:rPr lang="en-GB" dirty="0" err="1"/>
              <a:t>Tystiolaeth</a:t>
            </a:r>
            <a:r>
              <a:rPr lang="en-GB" dirty="0"/>
              <a:t> </a:t>
            </a:r>
            <a:r>
              <a:rPr lang="en-GB" dirty="0" err="1"/>
              <a:t>Ymholi</a:t>
            </a:r>
            <a:r>
              <a:rPr lang="en-GB" dirty="0"/>
              <a:t>. </a:t>
            </a:r>
          </a:p>
        </p:txBody>
      </p:sp>
      <p:sp>
        <p:nvSpPr>
          <p:cNvPr id="5" name="Content Placeholder 4">
            <a:extLst>
              <a:ext uri="{FF2B5EF4-FFF2-40B4-BE49-F238E27FC236}">
                <a16:creationId xmlns:a16="http://schemas.microsoft.com/office/drawing/2014/main" id="{253E351B-6B69-496F-BDDB-82EC91E8678C}"/>
              </a:ext>
            </a:extLst>
          </p:cNvPr>
          <p:cNvSpPr>
            <a:spLocks noGrp="1"/>
          </p:cNvSpPr>
          <p:nvPr>
            <p:ph sz="half" idx="2"/>
          </p:nvPr>
        </p:nvSpPr>
        <p:spPr/>
        <p:txBody>
          <a:bodyPr>
            <a:normAutofit/>
          </a:bodyPr>
          <a:lstStyle/>
          <a:p>
            <a:r>
              <a:rPr lang="en-GB" i="1" dirty="0"/>
              <a:t>Download 2 documents from Moodle: Bridging Guidance</a:t>
            </a:r>
          </a:p>
          <a:p>
            <a:r>
              <a:rPr lang="en-GB" dirty="0">
                <a:hlinkClick r:id="rId3"/>
              </a:rPr>
              <a:t>ECAD5007-C: ENGLISH - Resources (uwtsd.ac.uk)</a:t>
            </a:r>
            <a:endParaRPr lang="en-GB" i="1" dirty="0"/>
          </a:p>
          <a:p>
            <a:pPr>
              <a:buAutoNum type="arabicPeriod"/>
            </a:pPr>
            <a:r>
              <a:rPr lang="en-GB" i="1" dirty="0"/>
              <a:t>STEER document</a:t>
            </a:r>
          </a:p>
          <a:p>
            <a:r>
              <a:rPr lang="en-GB" i="1" dirty="0"/>
              <a:t>Read p.5-9 of the Guidance document in detail.</a:t>
            </a:r>
          </a:p>
          <a:p>
            <a:r>
              <a:rPr lang="en-GB" i="1" dirty="0"/>
              <a:t>Look at the tasks that need to be completed in the STEER document.</a:t>
            </a:r>
          </a:p>
        </p:txBody>
      </p:sp>
    </p:spTree>
    <p:extLst>
      <p:ext uri="{BB962C8B-B14F-4D97-AF65-F5344CB8AC3E}">
        <p14:creationId xmlns:p14="http://schemas.microsoft.com/office/powerpoint/2010/main" val="421807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243BFE6A-F0F6-5BA6-C41C-18A5E6E95977}"/>
              </a:ext>
            </a:extLst>
          </p:cNvPr>
          <p:cNvPicPr>
            <a:picLocks noChangeAspect="1"/>
          </p:cNvPicPr>
          <p:nvPr/>
        </p:nvPicPr>
        <p:blipFill rotWithShape="1">
          <a:blip r:embed="rId3"/>
          <a:srcRect l="14397" t="18387" r="51625" b="9462"/>
          <a:stretch/>
        </p:blipFill>
        <p:spPr>
          <a:xfrm rot="21243663">
            <a:off x="1868111" y="809997"/>
            <a:ext cx="3949261" cy="5590621"/>
          </a:xfrm>
          <a:prstGeom prst="rect">
            <a:avLst/>
          </a:prstGeom>
        </p:spPr>
      </p:pic>
      <p:pic>
        <p:nvPicPr>
          <p:cNvPr id="5" name="Llun 4">
            <a:extLst>
              <a:ext uri="{FF2B5EF4-FFF2-40B4-BE49-F238E27FC236}">
                <a16:creationId xmlns:a16="http://schemas.microsoft.com/office/drawing/2014/main" id="{3CD3CABB-5ED5-78E1-1751-A5E2BBF4926C}"/>
              </a:ext>
            </a:extLst>
          </p:cNvPr>
          <p:cNvPicPr>
            <a:picLocks noChangeAspect="1"/>
          </p:cNvPicPr>
          <p:nvPr/>
        </p:nvPicPr>
        <p:blipFill rotWithShape="1">
          <a:blip r:embed="rId4"/>
          <a:srcRect l="14325" t="18387" r="51123" b="7849"/>
          <a:stretch/>
        </p:blipFill>
        <p:spPr>
          <a:xfrm rot="21196476">
            <a:off x="6909680" y="508250"/>
            <a:ext cx="3932412" cy="5596754"/>
          </a:xfrm>
          <a:prstGeom prst="rect">
            <a:avLst/>
          </a:prstGeom>
        </p:spPr>
      </p:pic>
    </p:spTree>
    <p:extLst>
      <p:ext uri="{BB962C8B-B14F-4D97-AF65-F5344CB8AC3E}">
        <p14:creationId xmlns:p14="http://schemas.microsoft.com/office/powerpoint/2010/main" val="1385240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AB862-52EF-4E69-BAC0-B0371B9D5E64}"/>
              </a:ext>
            </a:extLst>
          </p:cNvPr>
          <p:cNvSpPr>
            <a:spLocks noGrp="1"/>
          </p:cNvSpPr>
          <p:nvPr>
            <p:ph type="title"/>
          </p:nvPr>
        </p:nvSpPr>
        <p:spPr>
          <a:xfrm>
            <a:off x="2592924" y="624110"/>
            <a:ext cx="8911687" cy="1062283"/>
          </a:xfrm>
        </p:spPr>
        <p:txBody>
          <a:bodyPr>
            <a:normAutofit fontScale="90000"/>
          </a:bodyPr>
          <a:lstStyle/>
          <a:p>
            <a:r>
              <a:rPr lang="en-GB" dirty="0"/>
              <a:t>Beth </a:t>
            </a:r>
            <a:r>
              <a:rPr lang="en-GB" dirty="0" err="1"/>
              <a:t>sydd</a:t>
            </a:r>
            <a:r>
              <a:rPr lang="en-GB" dirty="0"/>
              <a:t> </a:t>
            </a:r>
            <a:r>
              <a:rPr lang="en-GB" dirty="0" err="1"/>
              <a:t>angen</a:t>
            </a:r>
            <a:r>
              <a:rPr lang="en-GB" dirty="0"/>
              <a:t> </a:t>
            </a:r>
            <a:r>
              <a:rPr lang="en-GB" dirty="0" err="1"/>
              <a:t>i</a:t>
            </a:r>
            <a:r>
              <a:rPr lang="en-GB" dirty="0"/>
              <a:t> fi </a:t>
            </a:r>
            <a:r>
              <a:rPr lang="en-GB" dirty="0" err="1"/>
              <a:t>wneud</a:t>
            </a:r>
            <a:r>
              <a:rPr lang="en-GB" dirty="0"/>
              <a:t> </a:t>
            </a:r>
            <a:r>
              <a:rPr lang="en-GB" b="1" u="sng" dirty="0" err="1"/>
              <a:t>yn</a:t>
            </a:r>
            <a:r>
              <a:rPr lang="en-GB" b="1" u="sng" dirty="0"/>
              <a:t> </a:t>
            </a:r>
            <a:r>
              <a:rPr lang="en-GB" b="1" u="sng" dirty="0" err="1"/>
              <a:t>ystod</a:t>
            </a:r>
            <a:r>
              <a:rPr lang="en-GB" b="1" u="sng" dirty="0"/>
              <a:t> </a:t>
            </a:r>
            <a:r>
              <a:rPr lang="en-GB" dirty="0"/>
              <a:t>y </a:t>
            </a:r>
            <a:r>
              <a:rPr lang="en-GB" dirty="0" err="1"/>
              <a:t>diwrnod</a:t>
            </a:r>
            <a:r>
              <a:rPr lang="en-GB" dirty="0"/>
              <a:t> </a:t>
            </a:r>
            <a:r>
              <a:rPr lang="en-GB" b="1" dirty="0"/>
              <a:t>PROFI</a:t>
            </a:r>
            <a:r>
              <a:rPr lang="en-GB" dirty="0"/>
              <a:t>?</a:t>
            </a:r>
            <a:br>
              <a:rPr lang="en-GB" dirty="0"/>
            </a:br>
            <a:r>
              <a:rPr lang="en-GB" i="1" dirty="0"/>
              <a:t>What do I need to do </a:t>
            </a:r>
            <a:r>
              <a:rPr lang="en-GB" b="1" i="1" u="sng" dirty="0"/>
              <a:t>during</a:t>
            </a:r>
            <a:r>
              <a:rPr lang="en-GB" i="1" dirty="0"/>
              <a:t> the </a:t>
            </a:r>
            <a:r>
              <a:rPr lang="en-GB" b="1" i="1" dirty="0"/>
              <a:t>TEST</a:t>
            </a:r>
            <a:r>
              <a:rPr lang="en-GB" i="1" dirty="0"/>
              <a:t> day ?</a:t>
            </a:r>
          </a:p>
        </p:txBody>
      </p:sp>
      <p:sp>
        <p:nvSpPr>
          <p:cNvPr id="3" name="Content Placeholder 2">
            <a:extLst>
              <a:ext uri="{FF2B5EF4-FFF2-40B4-BE49-F238E27FC236}">
                <a16:creationId xmlns:a16="http://schemas.microsoft.com/office/drawing/2014/main" id="{1FC58BEE-C4B8-4D3B-AA8E-C76D0D58D7D1}"/>
              </a:ext>
            </a:extLst>
          </p:cNvPr>
          <p:cNvSpPr>
            <a:spLocks noGrp="1"/>
          </p:cNvSpPr>
          <p:nvPr>
            <p:ph sz="half" idx="1"/>
          </p:nvPr>
        </p:nvSpPr>
        <p:spPr>
          <a:xfrm>
            <a:off x="2592924" y="2456268"/>
            <a:ext cx="4313864" cy="1126381"/>
          </a:xfrm>
        </p:spPr>
        <p:txBody>
          <a:bodyPr>
            <a:normAutofit/>
          </a:bodyPr>
          <a:lstStyle/>
          <a:p>
            <a:r>
              <a:rPr lang="en-GB" dirty="0" err="1"/>
              <a:t>Teithio</a:t>
            </a:r>
            <a:r>
              <a:rPr lang="en-GB" dirty="0"/>
              <a:t> </a:t>
            </a:r>
            <a:r>
              <a:rPr lang="en-GB" dirty="0" err="1"/>
              <a:t>i</a:t>
            </a:r>
            <a:r>
              <a:rPr lang="en-GB" dirty="0"/>
              <a:t> Ysgol </a:t>
            </a:r>
            <a:r>
              <a:rPr lang="en-GB" dirty="0" err="1"/>
              <a:t>Llanhari</a:t>
            </a:r>
            <a:r>
              <a:rPr lang="en-GB" dirty="0"/>
              <a:t> </a:t>
            </a:r>
            <a:r>
              <a:rPr lang="en-GB" dirty="0" err="1"/>
              <a:t>yn</a:t>
            </a:r>
            <a:r>
              <a:rPr lang="en-GB" dirty="0"/>
              <a:t> </a:t>
            </a:r>
            <a:r>
              <a:rPr lang="en-GB" dirty="0" err="1"/>
              <a:t>brydlon</a:t>
            </a:r>
            <a:r>
              <a:rPr lang="en-GB" dirty="0"/>
              <a:t> </a:t>
            </a:r>
            <a:r>
              <a:rPr lang="en-GB" dirty="0" err="1"/>
              <a:t>cyn</a:t>
            </a:r>
            <a:r>
              <a:rPr lang="en-GB" dirty="0"/>
              <a:t> 9 </a:t>
            </a:r>
            <a:r>
              <a:rPr lang="en-GB" dirty="0" err="1"/>
              <a:t>y.b</a:t>
            </a:r>
            <a:r>
              <a:rPr lang="en-GB" dirty="0"/>
              <a:t>. </a:t>
            </a:r>
          </a:p>
          <a:p>
            <a:pPr marL="0" indent="0">
              <a:buNone/>
            </a:pPr>
            <a:endParaRPr lang="en-GB" dirty="0"/>
          </a:p>
        </p:txBody>
      </p:sp>
      <p:sp>
        <p:nvSpPr>
          <p:cNvPr id="4" name="Content Placeholder 3">
            <a:extLst>
              <a:ext uri="{FF2B5EF4-FFF2-40B4-BE49-F238E27FC236}">
                <a16:creationId xmlns:a16="http://schemas.microsoft.com/office/drawing/2014/main" id="{191349DC-E955-4AE8-82DD-682F0BA10647}"/>
              </a:ext>
            </a:extLst>
          </p:cNvPr>
          <p:cNvSpPr>
            <a:spLocks noGrp="1"/>
          </p:cNvSpPr>
          <p:nvPr>
            <p:ph sz="half" idx="2"/>
          </p:nvPr>
        </p:nvSpPr>
        <p:spPr>
          <a:xfrm>
            <a:off x="7190747" y="2405622"/>
            <a:ext cx="4313864" cy="1971506"/>
          </a:xfrm>
        </p:spPr>
        <p:txBody>
          <a:bodyPr>
            <a:normAutofit/>
          </a:bodyPr>
          <a:lstStyle/>
          <a:p>
            <a:r>
              <a:rPr lang="en-GB" dirty="0"/>
              <a:t>You will be allocated to either the Treorchy or St Thomas network.</a:t>
            </a:r>
          </a:p>
          <a:p>
            <a:r>
              <a:rPr lang="en-GB" dirty="0"/>
              <a:t>Travel to your network school(Treorchy BA2 or St Thomas BA2) promptly before 9 a.m.</a:t>
            </a:r>
          </a:p>
        </p:txBody>
      </p:sp>
    </p:spTree>
    <p:extLst>
      <p:ext uri="{BB962C8B-B14F-4D97-AF65-F5344CB8AC3E}">
        <p14:creationId xmlns:p14="http://schemas.microsoft.com/office/powerpoint/2010/main" val="1743736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p:txBody>
          <a:bodyPr>
            <a:normAutofit fontScale="90000"/>
          </a:bodyPr>
          <a:lstStyle/>
          <a:p>
            <a:r>
              <a:rPr lang="en-GB" dirty="0"/>
              <a:t>Beth </a:t>
            </a:r>
            <a:r>
              <a:rPr lang="en-GB" dirty="0" err="1"/>
              <a:t>sydd</a:t>
            </a:r>
            <a:r>
              <a:rPr lang="en-GB" dirty="0"/>
              <a:t> </a:t>
            </a:r>
            <a:r>
              <a:rPr lang="en-GB" dirty="0" err="1"/>
              <a:t>angen</a:t>
            </a:r>
            <a:r>
              <a:rPr lang="en-GB" dirty="0"/>
              <a:t> </a:t>
            </a:r>
            <a:r>
              <a:rPr lang="en-GB" dirty="0" err="1"/>
              <a:t>i</a:t>
            </a:r>
            <a:r>
              <a:rPr lang="en-GB" dirty="0"/>
              <a:t> fi </a:t>
            </a:r>
            <a:r>
              <a:rPr lang="en-GB" dirty="0" err="1"/>
              <a:t>wneud</a:t>
            </a:r>
            <a:r>
              <a:rPr lang="en-GB" dirty="0"/>
              <a:t> </a:t>
            </a:r>
            <a:r>
              <a:rPr lang="en-GB" b="1" u="sng" dirty="0" err="1"/>
              <a:t>yn</a:t>
            </a:r>
            <a:r>
              <a:rPr lang="en-GB" b="1" u="sng" dirty="0"/>
              <a:t> </a:t>
            </a:r>
            <a:r>
              <a:rPr lang="en-GB" b="1" u="sng" dirty="0" err="1"/>
              <a:t>ystod</a:t>
            </a:r>
            <a:r>
              <a:rPr lang="en-GB" b="1" u="sng" dirty="0"/>
              <a:t> </a:t>
            </a:r>
            <a:r>
              <a:rPr lang="en-GB" dirty="0"/>
              <a:t>y </a:t>
            </a:r>
            <a:r>
              <a:rPr lang="en-GB" dirty="0" err="1"/>
              <a:t>diwrnod</a:t>
            </a:r>
            <a:r>
              <a:rPr lang="en-GB" dirty="0"/>
              <a:t> </a:t>
            </a:r>
            <a:r>
              <a:rPr lang="en-GB" b="1" dirty="0"/>
              <a:t>PROFI</a:t>
            </a:r>
            <a:r>
              <a:rPr lang="en-GB" dirty="0"/>
              <a:t>?</a:t>
            </a:r>
            <a:br>
              <a:rPr lang="en-GB" dirty="0"/>
            </a:br>
            <a:r>
              <a:rPr lang="en-GB" i="1" dirty="0"/>
              <a:t>What do I need to do </a:t>
            </a:r>
            <a:r>
              <a:rPr lang="en-GB" b="1" i="1" u="sng" dirty="0"/>
              <a:t>during</a:t>
            </a:r>
            <a:r>
              <a:rPr lang="en-GB" i="1" dirty="0"/>
              <a:t> the </a:t>
            </a:r>
            <a:r>
              <a:rPr lang="en-GB" b="1" i="1" dirty="0"/>
              <a:t>TEST</a:t>
            </a:r>
            <a:r>
              <a:rPr lang="en-GB" i="1" dirty="0"/>
              <a:t> day ?</a:t>
            </a:r>
            <a:endParaRPr lang="en-GB" dirty="0"/>
          </a:p>
        </p:txBody>
      </p:sp>
      <p:sp>
        <p:nvSpPr>
          <p:cNvPr id="3" name="Content Placeholder 2">
            <a:extLst>
              <a:ext uri="{FF2B5EF4-FFF2-40B4-BE49-F238E27FC236}">
                <a16:creationId xmlns:a16="http://schemas.microsoft.com/office/drawing/2014/main" id="{667E7CB0-6EF2-4592-BDE8-1976F79FFB52}"/>
              </a:ext>
            </a:extLst>
          </p:cNvPr>
          <p:cNvSpPr>
            <a:spLocks noGrp="1"/>
          </p:cNvSpPr>
          <p:nvPr>
            <p:ph sz="half" idx="1"/>
          </p:nvPr>
        </p:nvSpPr>
        <p:spPr>
          <a:xfrm>
            <a:off x="856158" y="2133599"/>
            <a:ext cx="5417904" cy="4522033"/>
          </a:xfrm>
        </p:spPr>
        <p:txBody>
          <a:bodyPr/>
          <a:lstStyle/>
          <a:p>
            <a:r>
              <a:rPr lang="cy-GB" sz="2000" dirty="0">
                <a:effectLst/>
                <a:latin typeface="Calibri" panose="020F0502020204030204" pitchFamily="34" charset="0"/>
                <a:ea typeface="Times New Roman" panose="02020603050405020304" pitchFamily="18" charset="0"/>
              </a:rPr>
              <a:t>Arsylwch 3-4 ymyrraeth yn eich ysgol Rwydwaith a chwblhewch yr arsylwadau yn eich llawlyfr Cofnod Tystiolaeth Ymholi (STEER).</a:t>
            </a:r>
          </a:p>
          <a:p>
            <a:pPr marL="0" indent="0">
              <a:buNone/>
            </a:pPr>
            <a:endParaRPr lang="en-GB" dirty="0"/>
          </a:p>
        </p:txBody>
      </p:sp>
      <p:sp>
        <p:nvSpPr>
          <p:cNvPr id="4" name="Content Placeholder 3">
            <a:extLst>
              <a:ext uri="{FF2B5EF4-FFF2-40B4-BE49-F238E27FC236}">
                <a16:creationId xmlns:a16="http://schemas.microsoft.com/office/drawing/2014/main" id="{0E8F5984-C66E-406E-840B-9377D953A3B4}"/>
              </a:ext>
            </a:extLst>
          </p:cNvPr>
          <p:cNvSpPr>
            <a:spLocks noGrp="1"/>
          </p:cNvSpPr>
          <p:nvPr>
            <p:ph sz="half" idx="2"/>
          </p:nvPr>
        </p:nvSpPr>
        <p:spPr>
          <a:xfrm>
            <a:off x="6220250" y="2126222"/>
            <a:ext cx="5284361" cy="4529410"/>
          </a:xfrm>
        </p:spPr>
        <p:txBody>
          <a:bodyPr/>
          <a:lstStyle/>
          <a:p>
            <a:r>
              <a:rPr lang="cy-GB" sz="2000" dirty="0">
                <a:effectLst/>
                <a:latin typeface="Calibri" panose="020F0502020204030204" pitchFamily="34" charset="0"/>
                <a:ea typeface="Times New Roman" panose="02020603050405020304" pitchFamily="18" charset="0"/>
              </a:rPr>
              <a:t>Observe 3-4 </a:t>
            </a:r>
            <a:r>
              <a:rPr lang="cy-GB" sz="2000" dirty="0" err="1">
                <a:effectLst/>
                <a:latin typeface="Calibri" panose="020F0502020204030204" pitchFamily="34" charset="0"/>
                <a:ea typeface="Times New Roman" panose="02020603050405020304" pitchFamily="18" charset="0"/>
              </a:rPr>
              <a:t>interventions</a:t>
            </a:r>
            <a:r>
              <a:rPr lang="cy-GB" sz="2000" dirty="0">
                <a:effectLst/>
                <a:latin typeface="Calibri" panose="020F0502020204030204" pitchFamily="34" charset="0"/>
                <a:ea typeface="Times New Roman" panose="02020603050405020304" pitchFamily="18" charset="0"/>
              </a:rPr>
              <a:t> </a:t>
            </a:r>
            <a:r>
              <a:rPr lang="cy-GB" sz="2000" dirty="0" err="1">
                <a:effectLst/>
                <a:latin typeface="Calibri" panose="020F0502020204030204" pitchFamily="34" charset="0"/>
                <a:ea typeface="Times New Roman" panose="02020603050405020304" pitchFamily="18" charset="0"/>
              </a:rPr>
              <a:t>in</a:t>
            </a:r>
            <a:r>
              <a:rPr lang="cy-GB" sz="2000" dirty="0">
                <a:effectLst/>
                <a:latin typeface="Calibri" panose="020F0502020204030204" pitchFamily="34" charset="0"/>
                <a:ea typeface="Times New Roman" panose="02020603050405020304" pitchFamily="18" charset="0"/>
              </a:rPr>
              <a:t> </a:t>
            </a:r>
            <a:r>
              <a:rPr lang="cy-GB" sz="2000" dirty="0" err="1">
                <a:effectLst/>
                <a:latin typeface="Calibri" panose="020F0502020204030204" pitchFamily="34" charset="0"/>
                <a:ea typeface="Times New Roman" panose="02020603050405020304" pitchFamily="18" charset="0"/>
              </a:rPr>
              <a:t>your</a:t>
            </a:r>
            <a:r>
              <a:rPr lang="cy-GB" sz="2000" dirty="0">
                <a:effectLst/>
                <a:latin typeface="Calibri" panose="020F0502020204030204" pitchFamily="34" charset="0"/>
                <a:ea typeface="Times New Roman" panose="02020603050405020304" pitchFamily="18" charset="0"/>
              </a:rPr>
              <a:t> </a:t>
            </a:r>
            <a:r>
              <a:rPr lang="cy-GB" sz="2000" dirty="0" err="1">
                <a:effectLst/>
                <a:latin typeface="Calibri" panose="020F0502020204030204" pitchFamily="34" charset="0"/>
                <a:ea typeface="Times New Roman" panose="02020603050405020304" pitchFamily="18" charset="0"/>
              </a:rPr>
              <a:t>allocated</a:t>
            </a:r>
            <a:r>
              <a:rPr lang="cy-GB" sz="2000" dirty="0">
                <a:effectLst/>
                <a:latin typeface="Calibri" panose="020F0502020204030204" pitchFamily="34" charset="0"/>
                <a:ea typeface="Times New Roman" panose="02020603050405020304" pitchFamily="18" charset="0"/>
              </a:rPr>
              <a:t> </a:t>
            </a:r>
            <a:r>
              <a:rPr lang="cy-GB" sz="2000" dirty="0" err="1">
                <a:effectLst/>
                <a:latin typeface="Calibri" panose="020F0502020204030204" pitchFamily="34" charset="0"/>
                <a:ea typeface="Times New Roman" panose="02020603050405020304" pitchFamily="18" charset="0"/>
              </a:rPr>
              <a:t>Network</a:t>
            </a:r>
            <a:r>
              <a:rPr lang="cy-GB" sz="2000" dirty="0">
                <a:effectLst/>
                <a:latin typeface="Calibri" panose="020F0502020204030204" pitchFamily="34" charset="0"/>
                <a:ea typeface="Times New Roman" panose="02020603050405020304" pitchFamily="18" charset="0"/>
              </a:rPr>
              <a:t> </a:t>
            </a:r>
            <a:r>
              <a:rPr lang="cy-GB" sz="2000" dirty="0" err="1">
                <a:effectLst/>
                <a:latin typeface="Calibri" panose="020F0502020204030204" pitchFamily="34" charset="0"/>
                <a:ea typeface="Times New Roman" panose="02020603050405020304" pitchFamily="18" charset="0"/>
              </a:rPr>
              <a:t>school</a:t>
            </a:r>
            <a:r>
              <a:rPr lang="cy-GB" sz="2000" dirty="0">
                <a:effectLst/>
                <a:latin typeface="Calibri" panose="020F0502020204030204" pitchFamily="34" charset="0"/>
                <a:ea typeface="Times New Roman" panose="02020603050405020304" pitchFamily="18" charset="0"/>
              </a:rPr>
              <a:t> </a:t>
            </a:r>
            <a:r>
              <a:rPr lang="en-GB" sz="2000" dirty="0">
                <a:effectLst/>
                <a:latin typeface="Calibri" panose="020F0502020204030204" pitchFamily="34" charset="0"/>
                <a:ea typeface="Times New Roman" panose="02020603050405020304" pitchFamily="18" charset="0"/>
              </a:rPr>
              <a:t>and </a:t>
            </a:r>
            <a:r>
              <a:rPr lang="cy-GB" sz="2000" dirty="0" err="1">
                <a:latin typeface="Calibri" panose="020F0502020204030204" pitchFamily="34" charset="0"/>
                <a:ea typeface="Times New Roman" panose="02020603050405020304" pitchFamily="18" charset="0"/>
              </a:rPr>
              <a:t>c</a:t>
            </a:r>
            <a:r>
              <a:rPr lang="cy-GB" sz="2000" dirty="0" err="1">
                <a:effectLst/>
                <a:latin typeface="Calibri" panose="020F0502020204030204" pitchFamily="34" charset="0"/>
                <a:ea typeface="Times New Roman" panose="02020603050405020304" pitchFamily="18" charset="0"/>
              </a:rPr>
              <a:t>omplete</a:t>
            </a:r>
            <a:r>
              <a:rPr lang="cy-GB" sz="2000" dirty="0">
                <a:effectLst/>
                <a:latin typeface="Calibri" panose="020F0502020204030204" pitchFamily="34" charset="0"/>
                <a:ea typeface="Times New Roman" panose="02020603050405020304" pitchFamily="18" charset="0"/>
              </a:rPr>
              <a:t> the </a:t>
            </a:r>
            <a:r>
              <a:rPr lang="cy-GB" sz="2000" dirty="0" err="1">
                <a:effectLst/>
                <a:latin typeface="Calibri" panose="020F0502020204030204" pitchFamily="34" charset="0"/>
                <a:ea typeface="Times New Roman" panose="02020603050405020304" pitchFamily="18" charset="0"/>
              </a:rPr>
              <a:t>observations</a:t>
            </a:r>
            <a:r>
              <a:rPr lang="cy-GB" sz="2000" dirty="0">
                <a:effectLst/>
                <a:latin typeface="Calibri" panose="020F0502020204030204" pitchFamily="34" charset="0"/>
                <a:ea typeface="Times New Roman" panose="02020603050405020304" pitchFamily="18" charset="0"/>
              </a:rPr>
              <a:t> </a:t>
            </a:r>
            <a:r>
              <a:rPr lang="cy-GB" sz="2000" dirty="0" err="1">
                <a:effectLst/>
                <a:latin typeface="Calibri" panose="020F0502020204030204" pitchFamily="34" charset="0"/>
                <a:ea typeface="Times New Roman" panose="02020603050405020304" pitchFamily="18" charset="0"/>
              </a:rPr>
              <a:t>in</a:t>
            </a:r>
            <a:r>
              <a:rPr lang="cy-GB" sz="2000" dirty="0">
                <a:effectLst/>
                <a:latin typeface="Calibri" panose="020F0502020204030204" pitchFamily="34" charset="0"/>
                <a:ea typeface="Times New Roman" panose="02020603050405020304" pitchFamily="18" charset="0"/>
              </a:rPr>
              <a:t> </a:t>
            </a:r>
            <a:r>
              <a:rPr lang="cy-GB" sz="2000" dirty="0" err="1">
                <a:effectLst/>
                <a:latin typeface="Calibri" panose="020F0502020204030204" pitchFamily="34" charset="0"/>
                <a:ea typeface="Times New Roman" panose="02020603050405020304" pitchFamily="18" charset="0"/>
              </a:rPr>
              <a:t>your</a:t>
            </a:r>
            <a:r>
              <a:rPr lang="cy-GB" sz="2000" dirty="0">
                <a:effectLst/>
                <a:latin typeface="Calibri" panose="020F0502020204030204" pitchFamily="34" charset="0"/>
                <a:ea typeface="Times New Roman" panose="02020603050405020304" pitchFamily="18" charset="0"/>
              </a:rPr>
              <a:t> STEER </a:t>
            </a:r>
            <a:r>
              <a:rPr lang="cy-GB" sz="2000" dirty="0" err="1">
                <a:effectLst/>
                <a:latin typeface="Calibri" panose="020F0502020204030204" pitchFamily="34" charset="0"/>
                <a:ea typeface="Times New Roman" panose="02020603050405020304" pitchFamily="18" charset="0"/>
              </a:rPr>
              <a:t>booklet</a:t>
            </a:r>
            <a:r>
              <a:rPr lang="cy-GB" sz="2000" dirty="0">
                <a:effectLst/>
                <a:latin typeface="Calibri" panose="020F0502020204030204" pitchFamily="34" charset="0"/>
                <a:ea typeface="Times New Roman" panose="02020603050405020304" pitchFamily="18" charset="0"/>
              </a:rPr>
              <a:t>.</a:t>
            </a:r>
            <a:endParaRPr lang="en-GB" sz="2000" i="1" dirty="0"/>
          </a:p>
          <a:p>
            <a:pPr marL="0" indent="0">
              <a:buNone/>
            </a:pPr>
            <a:endParaRPr lang="en-GB" i="1" dirty="0"/>
          </a:p>
        </p:txBody>
      </p:sp>
      <p:pic>
        <p:nvPicPr>
          <p:cNvPr id="7" name="Llun 6">
            <a:extLst>
              <a:ext uri="{FF2B5EF4-FFF2-40B4-BE49-F238E27FC236}">
                <a16:creationId xmlns:a16="http://schemas.microsoft.com/office/drawing/2014/main" id="{D8B3B9A0-2B38-5A17-B297-0F68F5A8F3D5}"/>
              </a:ext>
            </a:extLst>
          </p:cNvPr>
          <p:cNvPicPr>
            <a:picLocks noChangeAspect="1"/>
          </p:cNvPicPr>
          <p:nvPr/>
        </p:nvPicPr>
        <p:blipFill rotWithShape="1">
          <a:blip r:embed="rId2"/>
          <a:srcRect l="13953" t="19448" r="51057" b="11082"/>
          <a:stretch/>
        </p:blipFill>
        <p:spPr>
          <a:xfrm rot="1246407">
            <a:off x="2104865" y="3608690"/>
            <a:ext cx="2165170" cy="2865872"/>
          </a:xfrm>
          <a:prstGeom prst="rect">
            <a:avLst/>
          </a:prstGeom>
        </p:spPr>
      </p:pic>
      <p:pic>
        <p:nvPicPr>
          <p:cNvPr id="10" name="Llun 9">
            <a:extLst>
              <a:ext uri="{FF2B5EF4-FFF2-40B4-BE49-F238E27FC236}">
                <a16:creationId xmlns:a16="http://schemas.microsoft.com/office/drawing/2014/main" id="{34C8140F-56F1-C62F-AB3B-497E1AFFD4CF}"/>
              </a:ext>
            </a:extLst>
          </p:cNvPr>
          <p:cNvPicPr>
            <a:picLocks noChangeAspect="1"/>
          </p:cNvPicPr>
          <p:nvPr/>
        </p:nvPicPr>
        <p:blipFill rotWithShape="1">
          <a:blip r:embed="rId3"/>
          <a:srcRect l="14463" t="21486" r="51736" b="13546"/>
          <a:stretch/>
        </p:blipFill>
        <p:spPr>
          <a:xfrm rot="1137092">
            <a:off x="7804917" y="3524837"/>
            <a:ext cx="2191288" cy="2807932"/>
          </a:xfrm>
          <a:prstGeom prst="rect">
            <a:avLst/>
          </a:prstGeom>
        </p:spPr>
      </p:pic>
    </p:spTree>
    <p:extLst>
      <p:ext uri="{BB962C8B-B14F-4D97-AF65-F5344CB8AC3E}">
        <p14:creationId xmlns:p14="http://schemas.microsoft.com/office/powerpoint/2010/main" val="3218183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p:txBody>
          <a:bodyPr>
            <a:normAutofit fontScale="90000"/>
          </a:bodyPr>
          <a:lstStyle/>
          <a:p>
            <a:r>
              <a:rPr lang="en-GB" dirty="0"/>
              <a:t>Beth </a:t>
            </a:r>
            <a:r>
              <a:rPr lang="en-GB" dirty="0" err="1"/>
              <a:t>sydd</a:t>
            </a:r>
            <a:r>
              <a:rPr lang="en-GB" dirty="0"/>
              <a:t> </a:t>
            </a:r>
            <a:r>
              <a:rPr lang="en-GB" dirty="0" err="1"/>
              <a:t>angen</a:t>
            </a:r>
            <a:r>
              <a:rPr lang="en-GB" dirty="0"/>
              <a:t> </a:t>
            </a:r>
            <a:r>
              <a:rPr lang="en-GB" dirty="0" err="1"/>
              <a:t>i</a:t>
            </a:r>
            <a:r>
              <a:rPr lang="en-GB" dirty="0"/>
              <a:t> fi </a:t>
            </a:r>
            <a:r>
              <a:rPr lang="en-GB" dirty="0" err="1"/>
              <a:t>wneud</a:t>
            </a:r>
            <a:r>
              <a:rPr lang="en-GB" dirty="0"/>
              <a:t> </a:t>
            </a:r>
            <a:r>
              <a:rPr lang="en-GB" b="1" u="sng" dirty="0" err="1"/>
              <a:t>ar</a:t>
            </a:r>
            <a:r>
              <a:rPr lang="en-GB" b="1" u="sng" dirty="0"/>
              <a:t> </a:t>
            </a:r>
            <a:r>
              <a:rPr lang="en-GB" b="1" u="sng" dirty="0" err="1">
                <a:latin typeface="Arial" panose="020B0604020202020204" pitchFamily="34" charset="0"/>
                <a:cs typeface="Arial" panose="020B0604020202020204" pitchFamily="34" charset="0"/>
              </a:rPr>
              <a:t>ôl</a:t>
            </a:r>
            <a:r>
              <a:rPr lang="en-GB" b="1" u="sng" dirty="0">
                <a:latin typeface="Arial" panose="020B0604020202020204" pitchFamily="34" charset="0"/>
                <a:cs typeface="Arial" panose="020B0604020202020204" pitchFamily="34" charset="0"/>
              </a:rPr>
              <a:t> </a:t>
            </a:r>
            <a:r>
              <a:rPr lang="en-GB" dirty="0"/>
              <a:t>y </a:t>
            </a:r>
            <a:r>
              <a:rPr lang="en-GB" dirty="0" err="1"/>
              <a:t>diwrnod</a:t>
            </a:r>
            <a:r>
              <a:rPr lang="en-GB" dirty="0"/>
              <a:t> </a:t>
            </a:r>
            <a:r>
              <a:rPr lang="en-GB" b="1" dirty="0"/>
              <a:t>PROFI</a:t>
            </a:r>
            <a:r>
              <a:rPr lang="en-GB" dirty="0"/>
              <a:t>?</a:t>
            </a:r>
            <a:br>
              <a:rPr lang="en-GB" dirty="0"/>
            </a:br>
            <a:r>
              <a:rPr lang="en-GB" i="1" dirty="0"/>
              <a:t>What do I need to do </a:t>
            </a:r>
            <a:r>
              <a:rPr lang="en-GB" b="1" i="1" u="sng" dirty="0"/>
              <a:t>after</a:t>
            </a:r>
            <a:r>
              <a:rPr lang="en-GB" i="1" dirty="0"/>
              <a:t> the </a:t>
            </a:r>
            <a:r>
              <a:rPr lang="en-GB" b="1" i="1" dirty="0"/>
              <a:t>TEST</a:t>
            </a:r>
            <a:r>
              <a:rPr lang="en-GB" i="1" dirty="0"/>
              <a:t> day ?</a:t>
            </a:r>
            <a:endParaRPr lang="en-GB" dirty="0"/>
          </a:p>
        </p:txBody>
      </p:sp>
      <p:sp>
        <p:nvSpPr>
          <p:cNvPr id="3" name="Content Placeholder 2">
            <a:extLst>
              <a:ext uri="{FF2B5EF4-FFF2-40B4-BE49-F238E27FC236}">
                <a16:creationId xmlns:a16="http://schemas.microsoft.com/office/drawing/2014/main" id="{667E7CB0-6EF2-4592-BDE8-1976F79FFB52}"/>
              </a:ext>
            </a:extLst>
          </p:cNvPr>
          <p:cNvSpPr>
            <a:spLocks noGrp="1"/>
          </p:cNvSpPr>
          <p:nvPr>
            <p:ph sz="half" idx="1"/>
          </p:nvPr>
        </p:nvSpPr>
        <p:spPr>
          <a:xfrm>
            <a:off x="2589212" y="2133599"/>
            <a:ext cx="4313864" cy="4522033"/>
          </a:xfrm>
        </p:spPr>
        <p:txBody>
          <a:bodyPr>
            <a:normAutofit lnSpcReduction="10000"/>
          </a:bodyPr>
          <a:lstStyle/>
          <a:p>
            <a:r>
              <a:rPr lang="cy-GB" sz="2200" dirty="0">
                <a:latin typeface="Calibri" panose="020F0502020204030204" pitchFamily="34" charset="0"/>
                <a:ea typeface="Times New Roman" panose="02020603050405020304" pitchFamily="18" charset="0"/>
              </a:rPr>
              <a:t>Cwblhewch </a:t>
            </a:r>
            <a:r>
              <a:rPr lang="cy-GB" sz="2200" dirty="0">
                <a:effectLst/>
                <a:latin typeface="Calibri" panose="020F0502020204030204" pitchFamily="34" charset="0"/>
                <a:ea typeface="Times New Roman" panose="02020603050405020304" pitchFamily="18" charset="0"/>
              </a:rPr>
              <a:t>y Templed Profiad yn seiliedig ar eich arsylwadau i'w gyflwyno yn y sesiwn </a:t>
            </a:r>
            <a:r>
              <a:rPr lang="cy-GB" sz="2200" b="1" dirty="0">
                <a:effectLst/>
                <a:latin typeface="Calibri" panose="020F0502020204030204" pitchFamily="34" charset="0"/>
                <a:ea typeface="Times New Roman" panose="02020603050405020304" pitchFamily="18" charset="0"/>
              </a:rPr>
              <a:t>RHANNU </a:t>
            </a:r>
            <a:r>
              <a:rPr lang="cy-GB" sz="2200" dirty="0">
                <a:effectLst/>
                <a:latin typeface="Calibri" panose="020F0502020204030204" pitchFamily="34" charset="0"/>
                <a:ea typeface="Times New Roman" panose="02020603050405020304" pitchFamily="18" charset="0"/>
              </a:rPr>
              <a:t>yn y Brifysgol. Defnyddiwch yr adran “Templed Profiad”  yn eich llawlyfr Cofnod Tystiolaeth Ymholi (STEER) i ateb y canlynol: </a:t>
            </a:r>
          </a:p>
          <a:p>
            <a:pPr>
              <a:buAutoNum type="arabicPeriod"/>
            </a:pPr>
            <a:r>
              <a:rPr lang="cy-GB" sz="2200" dirty="0">
                <a:latin typeface="Calibri" panose="020F0502020204030204" pitchFamily="34" charset="0"/>
                <a:ea typeface="Times New Roman" panose="02020603050405020304" pitchFamily="18" charset="0"/>
              </a:rPr>
              <a:t>Beth wnaethoch chi a pham?</a:t>
            </a:r>
          </a:p>
          <a:p>
            <a:pPr>
              <a:buAutoNum type="arabicPeriod"/>
            </a:pPr>
            <a:r>
              <a:rPr lang="cy-GB" sz="2200" dirty="0">
                <a:latin typeface="Calibri" panose="020F0502020204030204" pitchFamily="34" charset="0"/>
                <a:ea typeface="Times New Roman" panose="02020603050405020304" pitchFamily="18" charset="0"/>
              </a:rPr>
              <a:t>Beth ydych chi wedi’i ddysgu?</a:t>
            </a:r>
          </a:p>
          <a:p>
            <a:r>
              <a:rPr lang="cy-GB" sz="2200" dirty="0">
                <a:latin typeface="Calibri" panose="020F0502020204030204" pitchFamily="34" charset="0"/>
                <a:ea typeface="Times New Roman" panose="02020603050405020304" pitchFamily="18" charset="0"/>
              </a:rPr>
              <a:t>Paratowch grynodeb o’r hyn rydych wedi’i ddysgu i’w gyflwyno ar y diwrnod </a:t>
            </a:r>
            <a:r>
              <a:rPr lang="cy-GB" sz="2200" b="1" dirty="0">
                <a:latin typeface="Calibri" panose="020F0502020204030204" pitchFamily="34" charset="0"/>
                <a:ea typeface="Times New Roman" panose="02020603050405020304" pitchFamily="18" charset="0"/>
              </a:rPr>
              <a:t>RHANNU </a:t>
            </a:r>
            <a:r>
              <a:rPr lang="cy-GB" sz="2200" dirty="0">
                <a:latin typeface="Calibri" panose="020F0502020204030204" pitchFamily="34" charset="0"/>
                <a:ea typeface="Times New Roman" panose="02020603050405020304" pitchFamily="18" charset="0"/>
              </a:rPr>
              <a:t>ar 26/1/23 ar ffurf nodiadau.</a:t>
            </a:r>
            <a:endParaRPr lang="cy-GB" sz="2200" b="1" dirty="0">
              <a:latin typeface="Calibri" panose="020F0502020204030204" pitchFamily="34" charset="0"/>
              <a:ea typeface="Times New Roman" panose="02020603050405020304" pitchFamily="18" charset="0"/>
            </a:endParaRPr>
          </a:p>
          <a:p>
            <a:pPr marL="0" indent="0">
              <a:buNone/>
            </a:pPr>
            <a:endParaRPr lang="cy-GB" sz="1800" dirty="0">
              <a:effectLst/>
              <a:latin typeface="Calibri" panose="020F0502020204030204" pitchFamily="34" charset="0"/>
              <a:ea typeface="Times New Roman" panose="02020603050405020304" pitchFamily="18" charset="0"/>
            </a:endParaRPr>
          </a:p>
          <a:p>
            <a:endParaRPr lang="cy-GB" sz="1800" dirty="0">
              <a:effectLst/>
              <a:latin typeface="Calibri" panose="020F0502020204030204" pitchFamily="34" charset="0"/>
              <a:ea typeface="Times New Roman" panose="02020603050405020304" pitchFamily="18" charset="0"/>
            </a:endParaRPr>
          </a:p>
          <a:p>
            <a:endParaRPr lang="cy-GB" sz="1800" dirty="0">
              <a:effectLst/>
              <a:latin typeface="Calibri" panose="020F0502020204030204" pitchFamily="34" charset="0"/>
              <a:ea typeface="Times New Roman" panose="02020603050405020304" pitchFamily="18" charset="0"/>
            </a:endParaRPr>
          </a:p>
          <a:p>
            <a:endParaRPr lang="cy-GB" sz="1800" dirty="0">
              <a:effectLst/>
              <a:latin typeface="Calibri" panose="020F0502020204030204" pitchFamily="34"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0E8F5984-C66E-406E-840B-9377D953A3B4}"/>
              </a:ext>
            </a:extLst>
          </p:cNvPr>
          <p:cNvSpPr>
            <a:spLocks noGrp="1"/>
          </p:cNvSpPr>
          <p:nvPr>
            <p:ph sz="half" idx="2"/>
          </p:nvPr>
        </p:nvSpPr>
        <p:spPr>
          <a:xfrm>
            <a:off x="7190747" y="2126222"/>
            <a:ext cx="4313864" cy="4529410"/>
          </a:xfrm>
        </p:spPr>
        <p:txBody>
          <a:bodyPr>
            <a:normAutofit lnSpcReduction="10000"/>
          </a:bodyPr>
          <a:lstStyle/>
          <a:p>
            <a:r>
              <a:rPr lang="cy-GB" sz="2200" i="1" dirty="0" err="1">
                <a:effectLst/>
                <a:latin typeface="Calibri" panose="020F0502020204030204" pitchFamily="34" charset="0"/>
                <a:ea typeface="Times New Roman" panose="02020603050405020304" pitchFamily="18" charset="0"/>
                <a:cs typeface="Calibri" panose="020F0502020204030204" pitchFamily="34" charset="0"/>
              </a:rPr>
              <a:t>Complete</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the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Experience</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Template</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based</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on</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your</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observation</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to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present</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the </a:t>
            </a:r>
            <a:r>
              <a:rPr lang="cy-GB" sz="2200" b="1" i="1" dirty="0">
                <a:effectLst/>
                <a:latin typeface="Calibri" panose="020F0502020204030204" pitchFamily="34" charset="0"/>
                <a:ea typeface="Times New Roman" panose="02020603050405020304" pitchFamily="18" charset="0"/>
                <a:cs typeface="Calibri" panose="020F0502020204030204" pitchFamily="34" charset="0"/>
              </a:rPr>
              <a:t>SHARE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session</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University</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Use</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the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Experience</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Template</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section</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in</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your</a:t>
            </a:r>
            <a:r>
              <a:rPr lang="cy-GB" sz="2200" i="1" dirty="0">
                <a:effectLst/>
                <a:latin typeface="Calibri" panose="020F0502020204030204" pitchFamily="34" charset="0"/>
                <a:ea typeface="Times New Roman" panose="02020603050405020304" pitchFamily="18" charset="0"/>
                <a:cs typeface="Calibri" panose="020F0502020204030204" pitchFamily="34" charset="0"/>
              </a:rPr>
              <a:t> STEER </a:t>
            </a:r>
            <a:r>
              <a:rPr lang="cy-GB" sz="2200" i="1" dirty="0" err="1">
                <a:effectLst/>
                <a:latin typeface="Calibri" panose="020F0502020204030204" pitchFamily="34" charset="0"/>
                <a:ea typeface="Times New Roman" panose="02020603050405020304" pitchFamily="18" charset="0"/>
                <a:cs typeface="Calibri" panose="020F0502020204030204" pitchFamily="34" charset="0"/>
              </a:rPr>
              <a:t>booklet</a:t>
            </a:r>
            <a:r>
              <a:rPr lang="cy-GB" sz="2200" i="1" dirty="0">
                <a:latin typeface="Calibri" panose="020F0502020204030204" pitchFamily="34" charset="0"/>
                <a:ea typeface="Times New Roman" panose="02020603050405020304" pitchFamily="18" charset="0"/>
                <a:cs typeface="Calibri" panose="020F0502020204030204" pitchFamily="34" charset="0"/>
              </a:rPr>
              <a:t> to </a:t>
            </a:r>
            <a:r>
              <a:rPr lang="cy-GB" sz="2200" i="1" dirty="0" err="1">
                <a:latin typeface="Calibri" panose="020F0502020204030204" pitchFamily="34" charset="0"/>
                <a:ea typeface="Times New Roman" panose="02020603050405020304" pitchFamily="18" charset="0"/>
                <a:cs typeface="Calibri" panose="020F0502020204030204" pitchFamily="34" charset="0"/>
              </a:rPr>
              <a:t>respond</a:t>
            </a:r>
            <a:r>
              <a:rPr lang="cy-GB" sz="2200" i="1" dirty="0">
                <a:latin typeface="Calibri" panose="020F0502020204030204" pitchFamily="34" charset="0"/>
                <a:ea typeface="Times New Roman" panose="02020603050405020304" pitchFamily="18" charset="0"/>
                <a:cs typeface="Calibri" panose="020F0502020204030204" pitchFamily="34" charset="0"/>
              </a:rPr>
              <a:t> to the </a:t>
            </a:r>
            <a:r>
              <a:rPr lang="cy-GB" sz="2200" i="1" dirty="0" err="1">
                <a:latin typeface="Calibri" panose="020F0502020204030204" pitchFamily="34" charset="0"/>
                <a:ea typeface="Times New Roman" panose="02020603050405020304" pitchFamily="18" charset="0"/>
                <a:cs typeface="Calibri" panose="020F0502020204030204" pitchFamily="34" charset="0"/>
              </a:rPr>
              <a:t>following</a:t>
            </a:r>
            <a:r>
              <a:rPr lang="cy-GB" sz="2200" i="1" dirty="0">
                <a:latin typeface="Calibri" panose="020F0502020204030204" pitchFamily="34" charset="0"/>
                <a:ea typeface="Times New Roman" panose="02020603050405020304" pitchFamily="18" charset="0"/>
                <a:cs typeface="Calibri" panose="020F0502020204030204" pitchFamily="34" charset="0"/>
              </a:rPr>
              <a:t>:                                                    1. </a:t>
            </a:r>
            <a:r>
              <a:rPr lang="cy-GB" sz="2200" i="1" dirty="0" err="1">
                <a:latin typeface="Calibri" panose="020F0502020204030204" pitchFamily="34" charset="0"/>
                <a:ea typeface="Times New Roman" panose="02020603050405020304" pitchFamily="18" charset="0"/>
                <a:cs typeface="Calibri" panose="020F0502020204030204" pitchFamily="34" charset="0"/>
              </a:rPr>
              <a:t>What</a:t>
            </a:r>
            <a:r>
              <a:rPr lang="cy-GB" sz="2200" i="1" dirty="0">
                <a:latin typeface="Calibri" panose="020F0502020204030204" pitchFamily="34" charset="0"/>
                <a:ea typeface="Times New Roman" panose="02020603050405020304" pitchFamily="18" charset="0"/>
                <a:cs typeface="Calibri" panose="020F0502020204030204" pitchFamily="34" charset="0"/>
              </a:rPr>
              <a:t> did </a:t>
            </a:r>
            <a:r>
              <a:rPr lang="cy-GB" sz="2200" i="1" dirty="0" err="1">
                <a:latin typeface="Calibri" panose="020F0502020204030204" pitchFamily="34" charset="0"/>
                <a:ea typeface="Times New Roman" panose="02020603050405020304" pitchFamily="18" charset="0"/>
                <a:cs typeface="Calibri" panose="020F0502020204030204" pitchFamily="34" charset="0"/>
              </a:rPr>
              <a:t>you</a:t>
            </a:r>
            <a:r>
              <a:rPr lang="cy-GB" sz="2200" i="1" dirty="0">
                <a:latin typeface="Calibri" panose="020F0502020204030204" pitchFamily="34" charset="0"/>
                <a:ea typeface="Times New Roman" panose="02020603050405020304" pitchFamily="18" charset="0"/>
                <a:cs typeface="Calibri" panose="020F0502020204030204" pitchFamily="34" charset="0"/>
              </a:rPr>
              <a:t> do </a:t>
            </a:r>
            <a:r>
              <a:rPr lang="cy-GB" sz="2200" i="1" dirty="0" err="1">
                <a:latin typeface="Calibri" panose="020F0502020204030204" pitchFamily="34" charset="0"/>
                <a:ea typeface="Times New Roman" panose="02020603050405020304" pitchFamily="18" charset="0"/>
                <a:cs typeface="Calibri" panose="020F0502020204030204" pitchFamily="34" charset="0"/>
              </a:rPr>
              <a:t>and</a:t>
            </a:r>
            <a:r>
              <a:rPr lang="cy-GB" sz="2200" i="1" dirty="0">
                <a:latin typeface="Calibri" panose="020F0502020204030204" pitchFamily="34" charset="0"/>
                <a:ea typeface="Times New Roman" panose="02020603050405020304" pitchFamily="18" charset="0"/>
                <a:cs typeface="Calibri" panose="020F0502020204030204" pitchFamily="34" charset="0"/>
              </a:rPr>
              <a:t> </a:t>
            </a:r>
            <a:r>
              <a:rPr lang="cy-GB" sz="2200" i="1" dirty="0" err="1">
                <a:latin typeface="Calibri" panose="020F0502020204030204" pitchFamily="34" charset="0"/>
                <a:ea typeface="Times New Roman" panose="02020603050405020304" pitchFamily="18" charset="0"/>
                <a:cs typeface="Calibri" panose="020F0502020204030204" pitchFamily="34" charset="0"/>
              </a:rPr>
              <a:t>why</a:t>
            </a:r>
            <a:r>
              <a:rPr lang="cy-GB" sz="2200" i="1" dirty="0">
                <a:latin typeface="Calibri" panose="020F0502020204030204" pitchFamily="34" charset="0"/>
                <a:ea typeface="Times New Roman" panose="02020603050405020304" pitchFamily="18" charset="0"/>
                <a:cs typeface="Calibri" panose="020F0502020204030204" pitchFamily="34" charset="0"/>
              </a:rPr>
              <a:t>?                       2. </a:t>
            </a:r>
            <a:r>
              <a:rPr lang="cy-GB" sz="2200" i="1" dirty="0" err="1">
                <a:latin typeface="Calibri" panose="020F0502020204030204" pitchFamily="34" charset="0"/>
                <a:ea typeface="Times New Roman" panose="02020603050405020304" pitchFamily="18" charset="0"/>
                <a:cs typeface="Calibri" panose="020F0502020204030204" pitchFamily="34" charset="0"/>
              </a:rPr>
              <a:t>What</a:t>
            </a:r>
            <a:r>
              <a:rPr lang="cy-GB" sz="2200" i="1" dirty="0">
                <a:latin typeface="Calibri" panose="020F0502020204030204" pitchFamily="34" charset="0"/>
                <a:ea typeface="Times New Roman" panose="02020603050405020304" pitchFamily="18" charset="0"/>
                <a:cs typeface="Calibri" panose="020F0502020204030204" pitchFamily="34" charset="0"/>
              </a:rPr>
              <a:t> </a:t>
            </a:r>
            <a:r>
              <a:rPr lang="cy-GB" sz="2200" i="1" dirty="0" err="1">
                <a:latin typeface="Calibri" panose="020F0502020204030204" pitchFamily="34" charset="0"/>
                <a:ea typeface="Times New Roman" panose="02020603050405020304" pitchFamily="18" charset="0"/>
                <a:cs typeface="Calibri" panose="020F0502020204030204" pitchFamily="34" charset="0"/>
              </a:rPr>
              <a:t>have</a:t>
            </a:r>
            <a:r>
              <a:rPr lang="cy-GB" sz="2200" i="1" dirty="0">
                <a:latin typeface="Calibri" panose="020F0502020204030204" pitchFamily="34" charset="0"/>
                <a:ea typeface="Times New Roman" panose="02020603050405020304" pitchFamily="18" charset="0"/>
                <a:cs typeface="Calibri" panose="020F0502020204030204" pitchFamily="34" charset="0"/>
              </a:rPr>
              <a:t> </a:t>
            </a:r>
            <a:r>
              <a:rPr lang="cy-GB" sz="2200" i="1" dirty="0" err="1">
                <a:latin typeface="Calibri" panose="020F0502020204030204" pitchFamily="34" charset="0"/>
                <a:ea typeface="Times New Roman" panose="02020603050405020304" pitchFamily="18" charset="0"/>
                <a:cs typeface="Calibri" panose="020F0502020204030204" pitchFamily="34" charset="0"/>
              </a:rPr>
              <a:t>you</a:t>
            </a:r>
            <a:r>
              <a:rPr lang="cy-GB" sz="2200" i="1" dirty="0">
                <a:latin typeface="Calibri" panose="020F0502020204030204" pitchFamily="34" charset="0"/>
                <a:ea typeface="Times New Roman" panose="02020603050405020304" pitchFamily="18" charset="0"/>
                <a:cs typeface="Calibri" panose="020F0502020204030204" pitchFamily="34" charset="0"/>
              </a:rPr>
              <a:t> </a:t>
            </a:r>
            <a:r>
              <a:rPr lang="cy-GB" sz="2200" i="1" dirty="0" err="1">
                <a:latin typeface="Calibri" panose="020F0502020204030204" pitchFamily="34" charset="0"/>
                <a:ea typeface="Times New Roman" panose="02020603050405020304" pitchFamily="18" charset="0"/>
                <a:cs typeface="Calibri" panose="020F0502020204030204" pitchFamily="34" charset="0"/>
              </a:rPr>
              <a:t>learned</a:t>
            </a:r>
            <a:r>
              <a:rPr lang="cy-GB" sz="2200" i="1" dirty="0">
                <a:latin typeface="Calibri" panose="020F0502020204030204" pitchFamily="34" charset="0"/>
                <a:ea typeface="Times New Roman" panose="02020603050405020304" pitchFamily="18" charset="0"/>
                <a:cs typeface="Calibri" panose="020F0502020204030204" pitchFamily="34" charset="0"/>
              </a:rPr>
              <a:t>?</a:t>
            </a:r>
          </a:p>
          <a:p>
            <a:pPr marL="0" indent="0">
              <a:buNone/>
            </a:pPr>
            <a:endParaRPr lang="cy-GB" sz="2200" i="1" dirty="0">
              <a:latin typeface="Calibri" panose="020F0502020204030204" pitchFamily="34" charset="0"/>
              <a:ea typeface="Times New Roman" panose="02020603050405020304" pitchFamily="18" charset="0"/>
              <a:cs typeface="Calibri" panose="020F0502020204030204" pitchFamily="34" charset="0"/>
            </a:endParaRPr>
          </a:p>
          <a:p>
            <a:r>
              <a:rPr lang="en-GB" sz="2200" i="1" dirty="0">
                <a:latin typeface="Calibri" panose="020F0502020204030204" pitchFamily="34" charset="0"/>
                <a:cs typeface="Calibri" panose="020F0502020204030204" pitchFamily="34" charset="0"/>
              </a:rPr>
              <a:t>Prepare a summary of what you’ve learned to present on the </a:t>
            </a:r>
            <a:r>
              <a:rPr lang="en-GB" sz="2200" b="1" i="1" dirty="0">
                <a:latin typeface="Calibri" panose="020F0502020204030204" pitchFamily="34" charset="0"/>
                <a:cs typeface="Calibri" panose="020F0502020204030204" pitchFamily="34" charset="0"/>
              </a:rPr>
              <a:t>SHARE</a:t>
            </a:r>
            <a:r>
              <a:rPr lang="en-GB" sz="2200" i="1" dirty="0">
                <a:latin typeface="Calibri" panose="020F0502020204030204" pitchFamily="34" charset="0"/>
                <a:cs typeface="Calibri" panose="020F0502020204030204" pitchFamily="34" charset="0"/>
              </a:rPr>
              <a:t> day on 26/1/23 in note format. </a:t>
            </a:r>
          </a:p>
          <a:p>
            <a:pPr marL="0" indent="0">
              <a:buNone/>
            </a:pPr>
            <a:endParaRPr lang="en-GB" i="1" dirty="0"/>
          </a:p>
        </p:txBody>
      </p:sp>
    </p:spTree>
    <p:extLst>
      <p:ext uri="{BB962C8B-B14F-4D97-AF65-F5344CB8AC3E}">
        <p14:creationId xmlns:p14="http://schemas.microsoft.com/office/powerpoint/2010/main" val="3680405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AB68-430F-43CB-9CF9-1EC1667C630B}"/>
              </a:ext>
            </a:extLst>
          </p:cNvPr>
          <p:cNvSpPr>
            <a:spLocks noGrp="1"/>
          </p:cNvSpPr>
          <p:nvPr>
            <p:ph type="title"/>
          </p:nvPr>
        </p:nvSpPr>
        <p:spPr>
          <a:xfrm>
            <a:off x="2293496" y="624110"/>
            <a:ext cx="9211116" cy="1280890"/>
          </a:xfrm>
        </p:spPr>
        <p:txBody>
          <a:bodyPr>
            <a:normAutofit/>
          </a:bodyPr>
          <a:lstStyle/>
          <a:p>
            <a:r>
              <a:rPr lang="en-GB" b="1" dirty="0"/>
              <a:t>RHANNU</a:t>
            </a:r>
            <a:br>
              <a:rPr lang="en-GB" dirty="0"/>
            </a:br>
            <a:r>
              <a:rPr lang="en-GB" b="1" i="1" dirty="0"/>
              <a:t>SHARE</a:t>
            </a:r>
            <a:endParaRPr lang="en-GB" dirty="0"/>
          </a:p>
        </p:txBody>
      </p:sp>
      <p:sp>
        <p:nvSpPr>
          <p:cNvPr id="3" name="Content Placeholder 2">
            <a:extLst>
              <a:ext uri="{FF2B5EF4-FFF2-40B4-BE49-F238E27FC236}">
                <a16:creationId xmlns:a16="http://schemas.microsoft.com/office/drawing/2014/main" id="{146CD483-D567-4114-ACA3-9D18AE40800D}"/>
              </a:ext>
            </a:extLst>
          </p:cNvPr>
          <p:cNvSpPr>
            <a:spLocks noGrp="1"/>
          </p:cNvSpPr>
          <p:nvPr>
            <p:ph sz="half" idx="1"/>
          </p:nvPr>
        </p:nvSpPr>
        <p:spPr>
          <a:xfrm>
            <a:off x="2589212" y="2133600"/>
            <a:ext cx="4313864" cy="4656944"/>
          </a:xfrm>
        </p:spPr>
        <p:txBody>
          <a:bodyPr>
            <a:normAutofit fontScale="92500" lnSpcReduction="20000"/>
          </a:bodyPr>
          <a:lstStyle/>
          <a:p>
            <a:r>
              <a:rPr lang="cy-GB" sz="2200" dirty="0">
                <a:effectLst/>
                <a:latin typeface="Calibri" panose="020F0502020204030204" pitchFamily="34" charset="0"/>
                <a:ea typeface="Times New Roman" panose="02020603050405020304" pitchFamily="18" charset="0"/>
              </a:rPr>
              <a:t>Cyflwynwch eich Templed Profiad i'ch tiwtor modiwl a'ch cyfoedion yn y sesiwn </a:t>
            </a:r>
            <a:r>
              <a:rPr lang="cy-GB" sz="2200" b="1" dirty="0">
                <a:effectLst/>
                <a:latin typeface="Calibri" panose="020F0502020204030204" pitchFamily="34" charset="0"/>
                <a:ea typeface="Times New Roman" panose="02020603050405020304" pitchFamily="18" charset="0"/>
              </a:rPr>
              <a:t>RHANNU</a:t>
            </a:r>
            <a:r>
              <a:rPr lang="cy-GB" sz="2200" dirty="0">
                <a:effectLst/>
                <a:latin typeface="Calibri" panose="020F0502020204030204" pitchFamily="34" charset="0"/>
                <a:ea typeface="Times New Roman" panose="02020603050405020304" pitchFamily="18" charset="0"/>
              </a:rPr>
              <a:t>. Canolbwyntiwch ar “Beth rydych chi wedi'i ddysgu?”. (Dim mwy na 10 munud)</a:t>
            </a:r>
          </a:p>
          <a:p>
            <a:r>
              <a:rPr lang="cy-GB" sz="2200" dirty="0">
                <a:latin typeface="Calibri" panose="020F0502020204030204" pitchFamily="34" charset="0"/>
                <a:ea typeface="Times New Roman" panose="02020603050405020304" pitchFamily="18" charset="0"/>
              </a:rPr>
              <a:t>Yn dilyn y sesiwn </a:t>
            </a:r>
            <a:r>
              <a:rPr lang="cy-GB" sz="2200" b="1" dirty="0">
                <a:latin typeface="Calibri" panose="020F0502020204030204" pitchFamily="34" charset="0"/>
                <a:ea typeface="Times New Roman" panose="02020603050405020304" pitchFamily="18" charset="0"/>
              </a:rPr>
              <a:t>RHANNU </a:t>
            </a:r>
            <a:r>
              <a:rPr lang="cy-GB" sz="2200" dirty="0">
                <a:latin typeface="Calibri" panose="020F0502020204030204" pitchFamily="34" charset="0"/>
                <a:ea typeface="Times New Roman" panose="02020603050405020304" pitchFamily="18" charset="0"/>
              </a:rPr>
              <a:t>cwblhewch yr adran ‘Beth nesaf?’ o’ch Templed Profiad yn eich llawlyfr Cofnod Tystiolaeth Ymholi (STEER). Gall hwn gael ei gopïo a’i ludo i’ch PDP.</a:t>
            </a:r>
          </a:p>
          <a:p>
            <a:r>
              <a:rPr lang="cy-GB" sz="2200" dirty="0">
                <a:latin typeface="Calibri" panose="020F0502020204030204" pitchFamily="34" charset="0"/>
                <a:ea typeface="Times New Roman" panose="02020603050405020304" pitchFamily="18" charset="0"/>
              </a:rPr>
              <a:t> </a:t>
            </a:r>
            <a:r>
              <a:rPr lang="cy-GB" sz="2200" b="1" dirty="0">
                <a:latin typeface="Calibri" panose="020F0502020204030204" pitchFamily="34" charset="0"/>
                <a:ea typeface="Times New Roman" panose="02020603050405020304" pitchFamily="18" charset="0"/>
              </a:rPr>
              <a:t>Gall arsylwadau o’r diwrnod PROFI a’r sesiwn RHANNU </a:t>
            </a:r>
            <a:r>
              <a:rPr lang="cy-GB" sz="2200" b="1" dirty="0">
                <a:effectLst/>
                <a:latin typeface="Calibri" panose="020F0502020204030204" pitchFamily="34" charset="0"/>
                <a:ea typeface="Times New Roman" panose="02020603050405020304" pitchFamily="18" charset="0"/>
              </a:rPr>
              <a:t>hefyd gael eu defnyddio fel enghreifftiau o arfer dda i gefnogi eich trafodaeth yn aseiniad ECAD5007C. </a:t>
            </a:r>
          </a:p>
          <a:p>
            <a:endParaRPr lang="en-GB" dirty="0"/>
          </a:p>
        </p:txBody>
      </p:sp>
      <p:sp>
        <p:nvSpPr>
          <p:cNvPr id="4" name="Content Placeholder 3">
            <a:extLst>
              <a:ext uri="{FF2B5EF4-FFF2-40B4-BE49-F238E27FC236}">
                <a16:creationId xmlns:a16="http://schemas.microsoft.com/office/drawing/2014/main" id="{F840D3DD-A4C5-49EE-A5BA-AFC64C194B5C}"/>
              </a:ext>
            </a:extLst>
          </p:cNvPr>
          <p:cNvSpPr>
            <a:spLocks noGrp="1"/>
          </p:cNvSpPr>
          <p:nvPr>
            <p:ph sz="half" idx="2"/>
          </p:nvPr>
        </p:nvSpPr>
        <p:spPr>
          <a:xfrm>
            <a:off x="7190747" y="2126222"/>
            <a:ext cx="4313864" cy="4499430"/>
          </a:xfrm>
        </p:spPr>
        <p:txBody>
          <a:bodyPr>
            <a:normAutofit fontScale="92500" lnSpcReduction="20000"/>
          </a:bodyPr>
          <a:lstStyle/>
          <a:p>
            <a:r>
              <a:rPr lang="cy-GB" sz="2200" i="1" dirty="0" err="1">
                <a:effectLst/>
                <a:latin typeface="Calibri" panose="020F0502020204030204" pitchFamily="34" charset="0"/>
                <a:ea typeface="Times New Roman" panose="02020603050405020304" pitchFamily="18" charset="0"/>
              </a:rPr>
              <a:t>Present</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your</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Experience</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Template</a:t>
            </a:r>
            <a:r>
              <a:rPr lang="cy-GB" sz="2200" i="1" dirty="0">
                <a:effectLst/>
                <a:latin typeface="Calibri" panose="020F0502020204030204" pitchFamily="34" charset="0"/>
                <a:ea typeface="Times New Roman" panose="02020603050405020304" pitchFamily="18" charset="0"/>
              </a:rPr>
              <a:t> to </a:t>
            </a:r>
            <a:r>
              <a:rPr lang="cy-GB" sz="2200" i="1" dirty="0" err="1">
                <a:effectLst/>
                <a:latin typeface="Calibri" panose="020F0502020204030204" pitchFamily="34" charset="0"/>
                <a:ea typeface="Times New Roman" panose="02020603050405020304" pitchFamily="18" charset="0"/>
              </a:rPr>
              <a:t>your</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module</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tutor</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and</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peers</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in</a:t>
            </a:r>
            <a:r>
              <a:rPr lang="cy-GB" sz="2200" i="1" dirty="0">
                <a:effectLst/>
                <a:latin typeface="Calibri" panose="020F0502020204030204" pitchFamily="34" charset="0"/>
                <a:ea typeface="Times New Roman" panose="02020603050405020304" pitchFamily="18" charset="0"/>
              </a:rPr>
              <a:t> the </a:t>
            </a:r>
            <a:r>
              <a:rPr lang="cy-GB" sz="2200" b="1" i="1" dirty="0">
                <a:effectLst/>
                <a:latin typeface="Calibri" panose="020F0502020204030204" pitchFamily="34" charset="0"/>
                <a:ea typeface="Times New Roman" panose="02020603050405020304" pitchFamily="18" charset="0"/>
              </a:rPr>
              <a:t>SHARE</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session</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Focus</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on</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What</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you</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have</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learned</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No</a:t>
            </a:r>
            <a:r>
              <a:rPr lang="cy-GB" sz="2200" i="1" dirty="0">
                <a:effectLst/>
                <a:latin typeface="Calibri" panose="020F0502020204030204" pitchFamily="34" charset="0"/>
                <a:ea typeface="Times New Roman" panose="02020603050405020304" pitchFamily="18" charset="0"/>
              </a:rPr>
              <a:t> more than 10 </a:t>
            </a:r>
            <a:r>
              <a:rPr lang="cy-GB" sz="2200" i="1" dirty="0" err="1">
                <a:effectLst/>
                <a:latin typeface="Calibri" panose="020F0502020204030204" pitchFamily="34" charset="0"/>
                <a:ea typeface="Times New Roman" panose="02020603050405020304" pitchFamily="18" charset="0"/>
              </a:rPr>
              <a:t>minutes</a:t>
            </a:r>
            <a:r>
              <a:rPr lang="cy-GB" sz="2200" i="1" dirty="0">
                <a:effectLst/>
                <a:latin typeface="Calibri" panose="020F0502020204030204" pitchFamily="34" charset="0"/>
                <a:ea typeface="Times New Roman" panose="02020603050405020304" pitchFamily="18" charset="0"/>
              </a:rPr>
              <a:t>)</a:t>
            </a:r>
          </a:p>
          <a:p>
            <a:r>
              <a:rPr lang="cy-GB" sz="2200" i="1" dirty="0" err="1">
                <a:effectLst/>
                <a:latin typeface="Calibri" panose="020F0502020204030204" pitchFamily="34" charset="0"/>
                <a:ea typeface="Times New Roman" panose="02020603050405020304" pitchFamily="18" charset="0"/>
              </a:rPr>
              <a:t>Following</a:t>
            </a:r>
            <a:r>
              <a:rPr lang="cy-GB" sz="2200" i="1" dirty="0">
                <a:effectLst/>
                <a:latin typeface="Calibri" panose="020F0502020204030204" pitchFamily="34" charset="0"/>
                <a:ea typeface="Times New Roman" panose="02020603050405020304" pitchFamily="18" charset="0"/>
              </a:rPr>
              <a:t> the </a:t>
            </a:r>
            <a:r>
              <a:rPr lang="cy-GB" sz="2200" b="1" i="1" dirty="0">
                <a:effectLst/>
                <a:latin typeface="Calibri" panose="020F0502020204030204" pitchFamily="34" charset="0"/>
                <a:ea typeface="Times New Roman" panose="02020603050405020304" pitchFamily="18" charset="0"/>
              </a:rPr>
              <a:t>SHARE</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session</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complete</a:t>
            </a:r>
            <a:r>
              <a:rPr lang="cy-GB" sz="2200" i="1" dirty="0">
                <a:effectLst/>
                <a:latin typeface="Calibri" panose="020F0502020204030204" pitchFamily="34" charset="0"/>
                <a:ea typeface="Times New Roman" panose="02020603050405020304" pitchFamily="18" charset="0"/>
              </a:rPr>
              <a:t> the ‘</a:t>
            </a:r>
            <a:r>
              <a:rPr lang="cy-GB" sz="2200" i="1" dirty="0" err="1">
                <a:effectLst/>
                <a:latin typeface="Calibri" panose="020F0502020204030204" pitchFamily="34" charset="0"/>
                <a:ea typeface="Times New Roman" panose="02020603050405020304" pitchFamily="18" charset="0"/>
              </a:rPr>
              <a:t>What</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next</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section</a:t>
            </a:r>
            <a:r>
              <a:rPr lang="cy-GB" sz="2200" i="1" dirty="0">
                <a:effectLst/>
                <a:latin typeface="Calibri" panose="020F0502020204030204" pitchFamily="34" charset="0"/>
                <a:ea typeface="Times New Roman" panose="02020603050405020304" pitchFamily="18" charset="0"/>
              </a:rPr>
              <a:t> of </a:t>
            </a:r>
            <a:r>
              <a:rPr lang="cy-GB" sz="2200" i="1" dirty="0" err="1">
                <a:effectLst/>
                <a:latin typeface="Calibri" panose="020F0502020204030204" pitchFamily="34" charset="0"/>
                <a:ea typeface="Times New Roman" panose="02020603050405020304" pitchFamily="18" charset="0"/>
              </a:rPr>
              <a:t>your</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Experience</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Template</a:t>
            </a:r>
            <a:r>
              <a:rPr lang="cy-GB" sz="2200" i="1" dirty="0">
                <a:latin typeface="Calibri" panose="020F0502020204030204" pitchFamily="34" charset="0"/>
                <a:ea typeface="Times New Roman" panose="02020603050405020304" pitchFamily="18" charset="0"/>
              </a:rPr>
              <a:t> </a:t>
            </a:r>
            <a:r>
              <a:rPr lang="cy-GB" sz="2200" i="1" dirty="0" err="1">
                <a:latin typeface="Calibri" panose="020F0502020204030204" pitchFamily="34" charset="0"/>
                <a:ea typeface="Times New Roman" panose="02020603050405020304" pitchFamily="18" charset="0"/>
              </a:rPr>
              <a:t>in</a:t>
            </a:r>
            <a:r>
              <a:rPr lang="cy-GB" sz="2200" i="1" dirty="0">
                <a:latin typeface="Calibri" panose="020F0502020204030204" pitchFamily="34" charset="0"/>
                <a:ea typeface="Times New Roman" panose="02020603050405020304" pitchFamily="18" charset="0"/>
              </a:rPr>
              <a:t> </a:t>
            </a:r>
            <a:r>
              <a:rPr lang="cy-GB" sz="2200" i="1" dirty="0" err="1">
                <a:latin typeface="Calibri" panose="020F0502020204030204" pitchFamily="34" charset="0"/>
                <a:ea typeface="Times New Roman" panose="02020603050405020304" pitchFamily="18" charset="0"/>
              </a:rPr>
              <a:t>your</a:t>
            </a:r>
            <a:r>
              <a:rPr lang="cy-GB" sz="2200" i="1" dirty="0">
                <a:latin typeface="Calibri" panose="020F0502020204030204" pitchFamily="34" charset="0"/>
                <a:ea typeface="Times New Roman" panose="02020603050405020304" pitchFamily="18" charset="0"/>
              </a:rPr>
              <a:t> STEER </a:t>
            </a:r>
            <a:r>
              <a:rPr lang="cy-GB" sz="2200" i="1" dirty="0" err="1">
                <a:latin typeface="Calibri" panose="020F0502020204030204" pitchFamily="34" charset="0"/>
                <a:ea typeface="Times New Roman" panose="02020603050405020304" pitchFamily="18" charset="0"/>
              </a:rPr>
              <a:t>booklet</a:t>
            </a:r>
            <a:r>
              <a:rPr lang="cy-GB" sz="2200" i="1" dirty="0">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This</a:t>
            </a:r>
            <a:r>
              <a:rPr lang="cy-GB" sz="2200" i="1" dirty="0">
                <a:effectLst/>
                <a:latin typeface="Calibri" panose="020F0502020204030204" pitchFamily="34" charset="0"/>
                <a:ea typeface="Times New Roman" panose="02020603050405020304" pitchFamily="18" charset="0"/>
              </a:rPr>
              <a:t> can be </a:t>
            </a:r>
            <a:r>
              <a:rPr lang="cy-GB" sz="2200" i="1" dirty="0" err="1">
                <a:effectLst/>
                <a:latin typeface="Calibri" panose="020F0502020204030204" pitchFamily="34" charset="0"/>
                <a:ea typeface="Times New Roman" panose="02020603050405020304" pitchFamily="18" charset="0"/>
              </a:rPr>
              <a:t>copied</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and</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pasted</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into</a:t>
            </a:r>
            <a:r>
              <a:rPr lang="cy-GB" sz="2200" i="1" dirty="0">
                <a:effectLst/>
                <a:latin typeface="Calibri" panose="020F0502020204030204" pitchFamily="34" charset="0"/>
                <a:ea typeface="Times New Roman" panose="02020603050405020304" pitchFamily="18" charset="0"/>
              </a:rPr>
              <a:t> </a:t>
            </a:r>
            <a:r>
              <a:rPr lang="cy-GB" sz="2200" i="1" dirty="0" err="1">
                <a:effectLst/>
                <a:latin typeface="Calibri" panose="020F0502020204030204" pitchFamily="34" charset="0"/>
                <a:ea typeface="Times New Roman" panose="02020603050405020304" pitchFamily="18" charset="0"/>
              </a:rPr>
              <a:t>your</a:t>
            </a:r>
            <a:r>
              <a:rPr lang="cy-GB" sz="2200" i="1" dirty="0">
                <a:effectLst/>
                <a:latin typeface="Calibri" panose="020F0502020204030204" pitchFamily="34" charset="0"/>
                <a:ea typeface="Times New Roman" panose="02020603050405020304" pitchFamily="18" charset="0"/>
              </a:rPr>
              <a:t> PLP.</a:t>
            </a:r>
          </a:p>
          <a:p>
            <a:r>
              <a:rPr lang="cy-GB" sz="2200" b="1" i="1" dirty="0" err="1">
                <a:effectLst/>
                <a:latin typeface="Calibri" panose="020F0502020204030204" pitchFamily="34" charset="0"/>
                <a:ea typeface="Times New Roman" panose="02020603050405020304" pitchFamily="18" charset="0"/>
              </a:rPr>
              <a:t>Observations</a:t>
            </a:r>
            <a:r>
              <a:rPr lang="cy-GB" sz="2200" b="1" i="1" dirty="0">
                <a:effectLst/>
                <a:latin typeface="Calibri" panose="020F0502020204030204" pitchFamily="34" charset="0"/>
                <a:ea typeface="Times New Roman" panose="02020603050405020304" pitchFamily="18" charset="0"/>
              </a:rPr>
              <a:t> </a:t>
            </a:r>
            <a:r>
              <a:rPr lang="cy-GB" sz="2200" b="1" i="1" dirty="0" err="1">
                <a:effectLst/>
                <a:latin typeface="Calibri" panose="020F0502020204030204" pitchFamily="34" charset="0"/>
                <a:ea typeface="Times New Roman" panose="02020603050405020304" pitchFamily="18" charset="0"/>
              </a:rPr>
              <a:t>from</a:t>
            </a:r>
            <a:r>
              <a:rPr lang="cy-GB" sz="2200" b="1" i="1" dirty="0">
                <a:effectLst/>
                <a:latin typeface="Calibri" panose="020F0502020204030204" pitchFamily="34" charset="0"/>
                <a:ea typeface="Times New Roman" panose="02020603050405020304" pitchFamily="18" charset="0"/>
              </a:rPr>
              <a:t> the TEST day </a:t>
            </a:r>
            <a:r>
              <a:rPr lang="cy-GB" sz="2200" b="1" i="1" dirty="0" err="1">
                <a:effectLst/>
                <a:latin typeface="Calibri" panose="020F0502020204030204" pitchFamily="34" charset="0"/>
                <a:ea typeface="Times New Roman" panose="02020603050405020304" pitchFamily="18" charset="0"/>
              </a:rPr>
              <a:t>and</a:t>
            </a:r>
            <a:r>
              <a:rPr lang="cy-GB" sz="2200" b="1" i="1" dirty="0">
                <a:effectLst/>
                <a:latin typeface="Calibri" panose="020F0502020204030204" pitchFamily="34" charset="0"/>
                <a:ea typeface="Times New Roman" panose="02020603050405020304" pitchFamily="18" charset="0"/>
              </a:rPr>
              <a:t> the SHARE </a:t>
            </a:r>
            <a:r>
              <a:rPr lang="cy-GB" sz="2200" b="1" i="1" dirty="0" err="1">
                <a:effectLst/>
                <a:latin typeface="Calibri" panose="020F0502020204030204" pitchFamily="34" charset="0"/>
                <a:ea typeface="Times New Roman" panose="02020603050405020304" pitchFamily="18" charset="0"/>
              </a:rPr>
              <a:t>session</a:t>
            </a:r>
            <a:r>
              <a:rPr lang="cy-GB" sz="2200" b="1" i="1" dirty="0">
                <a:effectLst/>
                <a:latin typeface="Calibri" panose="020F0502020204030204" pitchFamily="34" charset="0"/>
                <a:ea typeface="Times New Roman" panose="02020603050405020304" pitchFamily="18" charset="0"/>
              </a:rPr>
              <a:t> </a:t>
            </a:r>
            <a:r>
              <a:rPr lang="cy-GB" sz="2200" b="1" i="1" dirty="0" err="1">
                <a:effectLst/>
                <a:latin typeface="Calibri" panose="020F0502020204030204" pitchFamily="34" charset="0"/>
                <a:ea typeface="Times New Roman" panose="02020603050405020304" pitchFamily="18" charset="0"/>
              </a:rPr>
              <a:t>may</a:t>
            </a:r>
            <a:r>
              <a:rPr lang="cy-GB" sz="2200" b="1" i="1" dirty="0">
                <a:effectLst/>
                <a:latin typeface="Calibri" panose="020F0502020204030204" pitchFamily="34" charset="0"/>
                <a:ea typeface="Times New Roman" panose="02020603050405020304" pitchFamily="18" charset="0"/>
              </a:rPr>
              <a:t> </a:t>
            </a:r>
            <a:r>
              <a:rPr lang="cy-GB" sz="2200" b="1" i="1" dirty="0" err="1">
                <a:effectLst/>
                <a:latin typeface="Calibri" panose="020F0502020204030204" pitchFamily="34" charset="0"/>
                <a:ea typeface="Times New Roman" panose="02020603050405020304" pitchFamily="18" charset="0"/>
              </a:rPr>
              <a:t>also</a:t>
            </a:r>
            <a:r>
              <a:rPr lang="cy-GB" sz="2200" b="1" i="1" dirty="0">
                <a:effectLst/>
                <a:latin typeface="Calibri" panose="020F0502020204030204" pitchFamily="34" charset="0"/>
                <a:ea typeface="Times New Roman" panose="02020603050405020304" pitchFamily="18" charset="0"/>
              </a:rPr>
              <a:t> be </a:t>
            </a:r>
            <a:r>
              <a:rPr lang="cy-GB" sz="2200" b="1" i="1" dirty="0" err="1">
                <a:effectLst/>
                <a:latin typeface="Calibri" panose="020F0502020204030204" pitchFamily="34" charset="0"/>
                <a:ea typeface="Times New Roman" panose="02020603050405020304" pitchFamily="18" charset="0"/>
              </a:rPr>
              <a:t>used</a:t>
            </a:r>
            <a:r>
              <a:rPr lang="cy-GB" sz="2200" b="1" i="1" dirty="0">
                <a:effectLst/>
                <a:latin typeface="Calibri" panose="020F0502020204030204" pitchFamily="34" charset="0"/>
                <a:ea typeface="Times New Roman" panose="02020603050405020304" pitchFamily="18" charset="0"/>
              </a:rPr>
              <a:t> as </a:t>
            </a:r>
            <a:r>
              <a:rPr lang="cy-GB" sz="2200" b="1" i="1" dirty="0" err="1">
                <a:effectLst/>
                <a:latin typeface="Calibri" panose="020F0502020204030204" pitchFamily="34" charset="0"/>
                <a:ea typeface="Times New Roman" panose="02020603050405020304" pitchFamily="18" charset="0"/>
              </a:rPr>
              <a:t>examples</a:t>
            </a:r>
            <a:r>
              <a:rPr lang="cy-GB" sz="2200" b="1" i="1" dirty="0">
                <a:effectLst/>
                <a:latin typeface="Calibri" panose="020F0502020204030204" pitchFamily="34" charset="0"/>
                <a:ea typeface="Times New Roman" panose="02020603050405020304" pitchFamily="18" charset="0"/>
              </a:rPr>
              <a:t> of </a:t>
            </a:r>
            <a:r>
              <a:rPr lang="cy-GB" sz="2200" b="1" i="1" dirty="0" err="1">
                <a:effectLst/>
                <a:latin typeface="Calibri" panose="020F0502020204030204" pitchFamily="34" charset="0"/>
                <a:ea typeface="Times New Roman" panose="02020603050405020304" pitchFamily="18" charset="0"/>
              </a:rPr>
              <a:t>best</a:t>
            </a:r>
            <a:r>
              <a:rPr lang="cy-GB" sz="2200" b="1" i="1" dirty="0">
                <a:effectLst/>
                <a:latin typeface="Calibri" panose="020F0502020204030204" pitchFamily="34" charset="0"/>
                <a:ea typeface="Times New Roman" panose="02020603050405020304" pitchFamily="18" charset="0"/>
              </a:rPr>
              <a:t> </a:t>
            </a:r>
            <a:r>
              <a:rPr lang="cy-GB" sz="2200" b="1" i="1" dirty="0" err="1">
                <a:effectLst/>
                <a:latin typeface="Calibri" panose="020F0502020204030204" pitchFamily="34" charset="0"/>
                <a:ea typeface="Times New Roman" panose="02020603050405020304" pitchFamily="18" charset="0"/>
              </a:rPr>
              <a:t>practice</a:t>
            </a:r>
            <a:r>
              <a:rPr lang="cy-GB" sz="2200" b="1" i="1" dirty="0">
                <a:effectLst/>
                <a:latin typeface="Calibri" panose="020F0502020204030204" pitchFamily="34" charset="0"/>
                <a:ea typeface="Times New Roman" panose="02020603050405020304" pitchFamily="18" charset="0"/>
              </a:rPr>
              <a:t> to </a:t>
            </a:r>
            <a:r>
              <a:rPr lang="cy-GB" sz="2200" b="1" i="1" dirty="0" err="1">
                <a:effectLst/>
                <a:latin typeface="Calibri" panose="020F0502020204030204" pitchFamily="34" charset="0"/>
                <a:ea typeface="Times New Roman" panose="02020603050405020304" pitchFamily="18" charset="0"/>
              </a:rPr>
              <a:t>support</a:t>
            </a:r>
            <a:r>
              <a:rPr lang="cy-GB" sz="2200" b="1" i="1" dirty="0">
                <a:effectLst/>
                <a:latin typeface="Calibri" panose="020F0502020204030204" pitchFamily="34" charset="0"/>
                <a:ea typeface="Times New Roman" panose="02020603050405020304" pitchFamily="18" charset="0"/>
              </a:rPr>
              <a:t> </a:t>
            </a:r>
            <a:r>
              <a:rPr lang="cy-GB" sz="2200" b="1" i="1" dirty="0" err="1">
                <a:effectLst/>
                <a:latin typeface="Calibri" panose="020F0502020204030204" pitchFamily="34" charset="0"/>
                <a:ea typeface="Times New Roman" panose="02020603050405020304" pitchFamily="18" charset="0"/>
              </a:rPr>
              <a:t>your</a:t>
            </a:r>
            <a:r>
              <a:rPr lang="cy-GB" sz="2200" b="1" i="1" dirty="0">
                <a:effectLst/>
                <a:latin typeface="Calibri" panose="020F0502020204030204" pitchFamily="34" charset="0"/>
                <a:ea typeface="Times New Roman" panose="02020603050405020304" pitchFamily="18" charset="0"/>
              </a:rPr>
              <a:t> </a:t>
            </a:r>
            <a:r>
              <a:rPr lang="cy-GB" sz="2200" b="1" i="1" dirty="0" err="1">
                <a:effectLst/>
                <a:latin typeface="Calibri" panose="020F0502020204030204" pitchFamily="34" charset="0"/>
                <a:ea typeface="Times New Roman" panose="02020603050405020304" pitchFamily="18" charset="0"/>
              </a:rPr>
              <a:t>discussion</a:t>
            </a:r>
            <a:r>
              <a:rPr lang="cy-GB" sz="2200" b="1" i="1" dirty="0">
                <a:effectLst/>
                <a:latin typeface="Calibri" panose="020F0502020204030204" pitchFamily="34" charset="0"/>
                <a:ea typeface="Times New Roman" panose="02020603050405020304" pitchFamily="18" charset="0"/>
              </a:rPr>
              <a:t> </a:t>
            </a:r>
            <a:r>
              <a:rPr lang="cy-GB" sz="2200" b="1" i="1" dirty="0" err="1">
                <a:effectLst/>
                <a:latin typeface="Calibri" panose="020F0502020204030204" pitchFamily="34" charset="0"/>
                <a:ea typeface="Times New Roman" panose="02020603050405020304" pitchFamily="18" charset="0"/>
              </a:rPr>
              <a:t>within</a:t>
            </a:r>
            <a:r>
              <a:rPr lang="cy-GB" sz="2200" b="1" i="1" dirty="0">
                <a:effectLst/>
                <a:latin typeface="Calibri" panose="020F0502020204030204" pitchFamily="34" charset="0"/>
                <a:ea typeface="Times New Roman" panose="02020603050405020304" pitchFamily="18" charset="0"/>
              </a:rPr>
              <a:t> the ECAD5007 </a:t>
            </a:r>
            <a:r>
              <a:rPr lang="cy-GB" sz="2200" b="1" i="1" dirty="0" err="1">
                <a:effectLst/>
                <a:latin typeface="Calibri" panose="020F0502020204030204" pitchFamily="34" charset="0"/>
                <a:ea typeface="Times New Roman" panose="02020603050405020304" pitchFamily="18" charset="0"/>
              </a:rPr>
              <a:t>assignment</a:t>
            </a:r>
            <a:r>
              <a:rPr lang="cy-GB" sz="2200" b="1" i="1" dirty="0">
                <a:effectLst/>
                <a:latin typeface="Calibri" panose="020F0502020204030204" pitchFamily="34" charset="0"/>
                <a:ea typeface="Times New Roman" panose="02020603050405020304" pitchFamily="18" charset="0"/>
              </a:rPr>
              <a:t>. </a:t>
            </a:r>
            <a:endParaRPr lang="cy-GB" sz="2200" b="1" i="1" dirty="0">
              <a:latin typeface="Calibri" panose="020F0502020204030204" pitchFamily="34" charset="0"/>
              <a:ea typeface="Times New Roman" panose="02020603050405020304" pitchFamily="18" charset="0"/>
            </a:endParaRPr>
          </a:p>
          <a:p>
            <a:endParaRPr lang="cy-GB" sz="1800" i="1" dirty="0">
              <a:effectLst/>
              <a:latin typeface="Calibri" panose="020F0502020204030204" pitchFamily="34" charset="0"/>
              <a:ea typeface="Times New Roman" panose="02020603050405020304" pitchFamily="18" charset="0"/>
            </a:endParaRPr>
          </a:p>
          <a:p>
            <a:endParaRPr lang="en-GB" i="1" dirty="0"/>
          </a:p>
        </p:txBody>
      </p:sp>
    </p:spTree>
    <p:extLst>
      <p:ext uri="{BB962C8B-B14F-4D97-AF65-F5344CB8AC3E}">
        <p14:creationId xmlns:p14="http://schemas.microsoft.com/office/powerpoint/2010/main" val="1126148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807758" y="1405467"/>
            <a:ext cx="6714067" cy="4131733"/>
          </a:xfrm>
          <a:prstGeom prst="rect">
            <a:avLst/>
          </a:prstGeom>
        </p:spPr>
      </p:pic>
    </p:spTree>
    <p:extLst>
      <p:ext uri="{BB962C8B-B14F-4D97-AF65-F5344CB8AC3E}">
        <p14:creationId xmlns:p14="http://schemas.microsoft.com/office/powerpoint/2010/main" val="1158397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 name="Group 23">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2" name="Rectangle 41">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up unopened pill packets">
            <a:extLst>
              <a:ext uri="{FF2B5EF4-FFF2-40B4-BE49-F238E27FC236}">
                <a16:creationId xmlns:a16="http://schemas.microsoft.com/office/drawing/2014/main" id="{A75A50E5-CA48-48FB-B9DD-3905C1BDA2FB}"/>
              </a:ext>
            </a:extLst>
          </p:cNvPr>
          <p:cNvPicPr>
            <a:picLocks noChangeAspect="1"/>
          </p:cNvPicPr>
          <p:nvPr/>
        </p:nvPicPr>
        <p:blipFill rotWithShape="1">
          <a:blip r:embed="rId2">
            <a:alphaModFix amt="40000"/>
          </a:blip>
          <a:srcRect t="3260" b="11189"/>
          <a:stretch/>
        </p:blipFill>
        <p:spPr>
          <a:xfrm>
            <a:off x="20" y="-168892"/>
            <a:ext cx="12191980" cy="6857990"/>
          </a:xfrm>
          <a:prstGeom prst="rect">
            <a:avLst/>
          </a:prstGeom>
        </p:spPr>
      </p:pic>
      <p:sp>
        <p:nvSpPr>
          <p:cNvPr id="4" name="Title 3">
            <a:extLst>
              <a:ext uri="{FF2B5EF4-FFF2-40B4-BE49-F238E27FC236}">
                <a16:creationId xmlns:a16="http://schemas.microsoft.com/office/drawing/2014/main" id="{8417E9E1-3C93-4A77-9F62-258D6D1F68B0}"/>
              </a:ext>
            </a:extLst>
          </p:cNvPr>
          <p:cNvSpPr>
            <a:spLocks noGrp="1"/>
          </p:cNvSpPr>
          <p:nvPr>
            <p:ph type="title"/>
          </p:nvPr>
        </p:nvSpPr>
        <p:spPr>
          <a:xfrm>
            <a:off x="2589213" y="2514600"/>
            <a:ext cx="8915399" cy="2262781"/>
          </a:xfrm>
        </p:spPr>
        <p:txBody>
          <a:bodyPr vert="horz" lIns="91440" tIns="45720" rIns="91440" bIns="45720" rtlCol="0" anchor="b">
            <a:normAutofit/>
          </a:bodyPr>
          <a:lstStyle/>
          <a:p>
            <a:r>
              <a:rPr lang="en-US" sz="5400" dirty="0" err="1">
                <a:solidFill>
                  <a:schemeClr val="tx1"/>
                </a:solidFill>
              </a:rPr>
              <a:t>Ymyraethau</a:t>
            </a:r>
            <a:br>
              <a:rPr lang="en-US" sz="5400" dirty="0">
                <a:solidFill>
                  <a:schemeClr val="tx1"/>
                </a:solidFill>
              </a:rPr>
            </a:br>
            <a:r>
              <a:rPr lang="en-US" sz="5400" dirty="0">
                <a:solidFill>
                  <a:schemeClr val="tx1"/>
                </a:solidFill>
              </a:rPr>
              <a:t>Interventions</a:t>
            </a:r>
          </a:p>
        </p:txBody>
      </p:sp>
      <p:sp>
        <p:nvSpPr>
          <p:cNvPr id="44" name="Rectangle 43">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45A71"/>
          </a:solidFill>
          <a:ln>
            <a:noFill/>
          </a:ln>
          <a:effectLst/>
        </p:spPr>
        <p:style>
          <a:lnRef idx="1">
            <a:schemeClr val="accent1"/>
          </a:lnRef>
          <a:fillRef idx="3">
            <a:schemeClr val="accent1"/>
          </a:fillRef>
          <a:effectRef idx="2">
            <a:schemeClr val="accent1"/>
          </a:effectRef>
          <a:fontRef idx="minor">
            <a:schemeClr val="lt1"/>
          </a:fontRef>
        </p:style>
      </p:sp>
      <p:sp>
        <p:nvSpPr>
          <p:cNvPr id="46"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111817863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5" name="Group 8">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6" name="Group 22">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7" name="Rectangle 36">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8"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9" name="Rectangle 40">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0" name="Picture 4">
            <a:extLst>
              <a:ext uri="{FF2B5EF4-FFF2-40B4-BE49-F238E27FC236}">
                <a16:creationId xmlns:a16="http://schemas.microsoft.com/office/drawing/2014/main" id="{F7920CC8-002E-44D6-ACB3-6442301842C5}"/>
              </a:ext>
            </a:extLst>
          </p:cNvPr>
          <p:cNvPicPr>
            <a:picLocks noChangeAspect="1"/>
          </p:cNvPicPr>
          <p:nvPr/>
        </p:nvPicPr>
        <p:blipFill rotWithShape="1">
          <a:blip r:embed="rId2"/>
          <a:srcRect l="25283" r="12591"/>
          <a:stretch/>
        </p:blipFill>
        <p:spPr>
          <a:xfrm>
            <a:off x="1" y="10"/>
            <a:ext cx="7574440" cy="6857990"/>
          </a:xfrm>
          <a:prstGeom prst="rect">
            <a:avLst/>
          </a:prstGeom>
        </p:spPr>
      </p:pic>
      <p:sp>
        <p:nvSpPr>
          <p:cNvPr id="51"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itle 2"/>
          <p:cNvSpPr>
            <a:spLocks noGrp="1"/>
          </p:cNvSpPr>
          <p:nvPr>
            <p:ph type="title"/>
          </p:nvPr>
        </p:nvSpPr>
        <p:spPr>
          <a:xfrm>
            <a:off x="541867" y="787400"/>
            <a:ext cx="7145866" cy="778933"/>
          </a:xfrm>
        </p:spPr>
        <p:txBody>
          <a:bodyPr vert="horz" lIns="91440" tIns="45720" rIns="91440" bIns="45720" rtlCol="0" anchor="ctr">
            <a:normAutofit/>
          </a:bodyPr>
          <a:lstStyle/>
          <a:p>
            <a:pPr>
              <a:lnSpc>
                <a:spcPct val="90000"/>
              </a:lnSpc>
            </a:pPr>
            <a:r>
              <a:rPr lang="en-US" sz="2500" dirty="0">
                <a:solidFill>
                  <a:srgbClr val="FEFFFF"/>
                </a:solidFill>
              </a:rPr>
              <a:t>Beth </a:t>
            </a:r>
            <a:r>
              <a:rPr lang="en-US" sz="2500" dirty="0" err="1">
                <a:solidFill>
                  <a:srgbClr val="FEFFFF"/>
                </a:solidFill>
              </a:rPr>
              <a:t>yn</a:t>
            </a:r>
            <a:r>
              <a:rPr lang="en-US" sz="2500" dirty="0">
                <a:solidFill>
                  <a:srgbClr val="FEFFFF"/>
                </a:solidFill>
              </a:rPr>
              <a:t> union </a:t>
            </a:r>
            <a:r>
              <a:rPr lang="en-US" sz="2500" dirty="0" err="1">
                <a:solidFill>
                  <a:srgbClr val="FEFFFF"/>
                </a:solidFill>
              </a:rPr>
              <a:t>yw</a:t>
            </a:r>
            <a:r>
              <a:rPr lang="en-US" sz="2500" dirty="0">
                <a:solidFill>
                  <a:srgbClr val="FEFFFF"/>
                </a:solidFill>
              </a:rPr>
              <a:t> </a:t>
            </a:r>
            <a:r>
              <a:rPr lang="en-US" sz="2500" dirty="0" err="1">
                <a:solidFill>
                  <a:srgbClr val="FEFFFF"/>
                </a:solidFill>
              </a:rPr>
              <a:t>ymyrraeth</a:t>
            </a:r>
            <a:r>
              <a:rPr lang="en-US" sz="2500" dirty="0">
                <a:solidFill>
                  <a:srgbClr val="FEFFFF"/>
                </a:solidFill>
              </a:rPr>
              <a:t>?</a:t>
            </a:r>
            <a:br>
              <a:rPr lang="en-US" sz="2500" dirty="0">
                <a:solidFill>
                  <a:srgbClr val="FEFFFF"/>
                </a:solidFill>
              </a:rPr>
            </a:br>
            <a:r>
              <a:rPr lang="en-US" sz="2500" i="1" dirty="0">
                <a:solidFill>
                  <a:srgbClr val="FEFFFF"/>
                </a:solidFill>
              </a:rPr>
              <a:t>What exactly is an intervention?</a:t>
            </a:r>
            <a:endParaRPr lang="en-US" sz="2500" dirty="0">
              <a:solidFill>
                <a:srgbClr val="FEFFFF"/>
              </a:solidFill>
            </a:endParaRPr>
          </a:p>
        </p:txBody>
      </p:sp>
      <p:sp>
        <p:nvSpPr>
          <p:cNvPr id="2" name="Speech Bubble: Rectangle with Corners Rounded 1">
            <a:extLst>
              <a:ext uri="{FF2B5EF4-FFF2-40B4-BE49-F238E27FC236}">
                <a16:creationId xmlns:a16="http://schemas.microsoft.com/office/drawing/2014/main" id="{72D32AC6-90B7-4E78-8570-82048D2B4379}"/>
              </a:ext>
            </a:extLst>
          </p:cNvPr>
          <p:cNvSpPr/>
          <p:nvPr/>
        </p:nvSpPr>
        <p:spPr>
          <a:xfrm>
            <a:off x="7860770" y="2017668"/>
            <a:ext cx="3750205" cy="2811507"/>
          </a:xfrm>
          <a:prstGeom prst="wedgeRoundRectCallout">
            <a:avLst>
              <a:gd name="adj1" fmla="val -48050"/>
              <a:gd name="adj2" fmla="val 79203"/>
              <a:gd name="adj3" fmla="val 16667"/>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a:spcBef>
                <a:spcPts val="1000"/>
              </a:spcBef>
              <a:buClr>
                <a:schemeClr val="accent1"/>
              </a:buClr>
            </a:pPr>
            <a:r>
              <a:rPr lang="en-US" dirty="0">
                <a:solidFill>
                  <a:schemeClr val="bg1"/>
                </a:solidFill>
              </a:rPr>
              <a:t>“Interventions are normally understood as those activities or strategies that are different from, or additional to, those employed routinely with pupils” (Campbell &amp; Stanley, 1966 </a:t>
            </a:r>
            <a:r>
              <a:rPr lang="en-US" i="1" dirty="0">
                <a:solidFill>
                  <a:schemeClr val="bg1"/>
                </a:solidFill>
              </a:rPr>
              <a:t>cited in</a:t>
            </a:r>
            <a:r>
              <a:rPr lang="en-US" dirty="0">
                <a:solidFill>
                  <a:schemeClr val="bg1"/>
                </a:solidFill>
              </a:rPr>
              <a:t> NASUWT, 2018) </a:t>
            </a:r>
          </a:p>
        </p:txBody>
      </p:sp>
    </p:spTree>
    <p:extLst>
      <p:ext uri="{BB962C8B-B14F-4D97-AF65-F5344CB8AC3E}">
        <p14:creationId xmlns:p14="http://schemas.microsoft.com/office/powerpoint/2010/main" val="690609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Mae </a:t>
            </a:r>
            <a:r>
              <a:rPr lang="en-GB" dirty="0" err="1"/>
              <a:t>ymyraethau</a:t>
            </a:r>
            <a:r>
              <a:rPr lang="en-GB" dirty="0"/>
              <a:t> </a:t>
            </a:r>
            <a:r>
              <a:rPr lang="en-GB" dirty="0" err="1"/>
              <a:t>yn</a:t>
            </a:r>
            <a:r>
              <a:rPr lang="en-GB" dirty="0"/>
              <a:t> …</a:t>
            </a:r>
            <a:br>
              <a:rPr lang="en-GB" dirty="0"/>
            </a:br>
            <a:r>
              <a:rPr lang="en-GB" i="1" dirty="0"/>
              <a:t>Interventions are …</a:t>
            </a:r>
          </a:p>
        </p:txBody>
      </p:sp>
      <p:sp>
        <p:nvSpPr>
          <p:cNvPr id="7" name="Content Placeholder 6"/>
          <p:cNvSpPr>
            <a:spLocks noGrp="1"/>
          </p:cNvSpPr>
          <p:nvPr>
            <p:ph sz="half" idx="1"/>
          </p:nvPr>
        </p:nvSpPr>
        <p:spPr/>
        <p:txBody>
          <a:bodyPr>
            <a:normAutofit fontScale="92500" lnSpcReduction="20000"/>
          </a:bodyPr>
          <a:lstStyle/>
          <a:p>
            <a:r>
              <a:rPr lang="en-GB" dirty="0" err="1"/>
              <a:t>weithgareddau</a:t>
            </a:r>
            <a:r>
              <a:rPr lang="en-GB" dirty="0"/>
              <a:t>/</a:t>
            </a:r>
            <a:r>
              <a:rPr lang="en-GB" dirty="0" err="1"/>
              <a:t>strategethau</a:t>
            </a:r>
            <a:r>
              <a:rPr lang="en-GB" dirty="0"/>
              <a:t> </a:t>
            </a:r>
            <a:r>
              <a:rPr lang="en-GB" dirty="0" err="1"/>
              <a:t>sydd</a:t>
            </a:r>
            <a:r>
              <a:rPr lang="en-GB" dirty="0"/>
              <a:t> </a:t>
            </a:r>
            <a:r>
              <a:rPr lang="en-GB" dirty="0" err="1"/>
              <a:t>yn</a:t>
            </a:r>
            <a:r>
              <a:rPr lang="en-GB" dirty="0"/>
              <a:t> </a:t>
            </a:r>
            <a:r>
              <a:rPr lang="en-GB" dirty="0" err="1"/>
              <a:t>wahanol</a:t>
            </a:r>
            <a:r>
              <a:rPr lang="en-GB" dirty="0"/>
              <a:t> </a:t>
            </a:r>
            <a:r>
              <a:rPr lang="en-GB" dirty="0" err="1"/>
              <a:t>neu</a:t>
            </a:r>
            <a:r>
              <a:rPr lang="en-GB" dirty="0"/>
              <a:t> </a:t>
            </a:r>
            <a:r>
              <a:rPr lang="en-GB" dirty="0" err="1"/>
              <a:t>yn</a:t>
            </a:r>
            <a:r>
              <a:rPr lang="en-GB" dirty="0"/>
              <a:t> </a:t>
            </a:r>
            <a:r>
              <a:rPr lang="en-GB" dirty="0" err="1"/>
              <a:t>ychwanegol</a:t>
            </a:r>
            <a:r>
              <a:rPr lang="en-GB" dirty="0"/>
              <a:t> </a:t>
            </a:r>
            <a:r>
              <a:rPr lang="en-GB" dirty="0" err="1"/>
              <a:t>i’r</a:t>
            </a:r>
            <a:r>
              <a:rPr lang="en-GB" dirty="0"/>
              <a:t> </a:t>
            </a:r>
            <a:r>
              <a:rPr lang="en-GB" dirty="0" err="1"/>
              <a:t>rhai</a:t>
            </a:r>
            <a:r>
              <a:rPr lang="en-GB" dirty="0"/>
              <a:t> a </a:t>
            </a:r>
            <a:r>
              <a:rPr lang="en-GB" dirty="0" err="1"/>
              <a:t>ddefnyddir</a:t>
            </a:r>
            <a:r>
              <a:rPr lang="en-GB" dirty="0"/>
              <a:t> </a:t>
            </a:r>
            <a:r>
              <a:rPr lang="en-GB" dirty="0" err="1"/>
              <a:t>gyda</a:t>
            </a:r>
            <a:r>
              <a:rPr lang="en-GB" dirty="0"/>
              <a:t> </a:t>
            </a:r>
            <a:r>
              <a:rPr lang="en-GB" dirty="0" err="1"/>
              <a:t>gweddill</a:t>
            </a:r>
            <a:r>
              <a:rPr lang="en-GB" dirty="0"/>
              <a:t> y </a:t>
            </a:r>
            <a:r>
              <a:rPr lang="en-GB" dirty="0" err="1"/>
              <a:t>dysgwyr</a:t>
            </a:r>
            <a:endParaRPr lang="en-GB" dirty="0"/>
          </a:p>
          <a:p>
            <a:r>
              <a:rPr lang="en-GB" dirty="0" err="1"/>
              <a:t>gyfrwng</a:t>
            </a:r>
            <a:r>
              <a:rPr lang="en-GB" dirty="0"/>
              <a:t> </a:t>
            </a:r>
            <a:r>
              <a:rPr lang="en-GB" dirty="0" err="1"/>
              <a:t>ychwanegol</a:t>
            </a:r>
            <a:r>
              <a:rPr lang="en-GB" dirty="0"/>
              <a:t> </a:t>
            </a:r>
            <a:r>
              <a:rPr lang="en-GB" dirty="0" err="1"/>
              <a:t>i</a:t>
            </a:r>
            <a:r>
              <a:rPr lang="en-GB" dirty="0"/>
              <a:t> </a:t>
            </a:r>
            <a:r>
              <a:rPr lang="en-GB" dirty="0" err="1"/>
              <a:t>gynorthwyo</a:t>
            </a:r>
            <a:r>
              <a:rPr lang="en-GB" dirty="0"/>
              <a:t> </a:t>
            </a:r>
            <a:r>
              <a:rPr lang="en-GB" dirty="0" err="1"/>
              <a:t>dysgwyr</a:t>
            </a:r>
            <a:r>
              <a:rPr lang="en-GB" dirty="0"/>
              <a:t> </a:t>
            </a:r>
            <a:r>
              <a:rPr lang="en-GB" dirty="0" err="1"/>
              <a:t>i</a:t>
            </a:r>
            <a:r>
              <a:rPr lang="en-GB" dirty="0"/>
              <a:t> </a:t>
            </a:r>
            <a:r>
              <a:rPr lang="en-GB" dirty="0" err="1"/>
              <a:t>wneud</a:t>
            </a:r>
            <a:r>
              <a:rPr lang="en-GB" dirty="0"/>
              <a:t> </a:t>
            </a:r>
            <a:r>
              <a:rPr lang="en-GB" dirty="0" err="1"/>
              <a:t>cynnydd</a:t>
            </a:r>
            <a:r>
              <a:rPr lang="en-GB" dirty="0"/>
              <a:t> a </a:t>
            </a:r>
            <a:r>
              <a:rPr lang="en-GB" dirty="0" err="1"/>
              <a:t>llwyddo</a:t>
            </a:r>
            <a:endParaRPr lang="en-GB" dirty="0"/>
          </a:p>
          <a:p>
            <a:r>
              <a:rPr lang="en-GB" dirty="0" err="1"/>
              <a:t>rhoi</a:t>
            </a:r>
            <a:r>
              <a:rPr lang="en-GB" dirty="0"/>
              <a:t> </a:t>
            </a:r>
            <a:r>
              <a:rPr lang="en-GB" dirty="0" err="1"/>
              <a:t>gwerth</a:t>
            </a:r>
            <a:r>
              <a:rPr lang="en-GB" dirty="0"/>
              <a:t> am </a:t>
            </a:r>
            <a:r>
              <a:rPr lang="en-GB" dirty="0" err="1"/>
              <a:t>arian</a:t>
            </a:r>
            <a:r>
              <a:rPr lang="en-GB" dirty="0"/>
              <a:t> o </a:t>
            </a:r>
            <a:r>
              <a:rPr lang="en-GB" dirty="0" err="1"/>
              <a:t>safbwynt</a:t>
            </a:r>
            <a:r>
              <a:rPr lang="en-GB" dirty="0"/>
              <a:t> </a:t>
            </a:r>
            <a:r>
              <a:rPr lang="en-GB" dirty="0" err="1"/>
              <a:t>addysgol</a:t>
            </a:r>
            <a:endParaRPr lang="en-GB" dirty="0"/>
          </a:p>
          <a:p>
            <a:r>
              <a:rPr lang="en-GB" dirty="0" err="1"/>
              <a:t>medru</a:t>
            </a:r>
            <a:r>
              <a:rPr lang="en-GB" dirty="0"/>
              <a:t> </a:t>
            </a:r>
            <a:r>
              <a:rPr lang="en-GB" dirty="0" err="1"/>
              <a:t>lleihau’r</a:t>
            </a:r>
            <a:r>
              <a:rPr lang="en-GB" dirty="0"/>
              <a:t> </a:t>
            </a:r>
            <a:r>
              <a:rPr lang="en-GB" dirty="0" err="1"/>
              <a:t>bwlch</a:t>
            </a:r>
            <a:r>
              <a:rPr lang="en-GB" dirty="0"/>
              <a:t> </a:t>
            </a:r>
            <a:r>
              <a:rPr lang="en-GB" dirty="0" err="1"/>
              <a:t>cyrhaeddiad</a:t>
            </a:r>
            <a:endParaRPr lang="en-GB" dirty="0"/>
          </a:p>
          <a:p>
            <a:r>
              <a:rPr lang="en-GB" dirty="0" err="1"/>
              <a:t>atgyfnerthu</a:t>
            </a:r>
            <a:r>
              <a:rPr lang="en-GB" dirty="0"/>
              <a:t> </a:t>
            </a:r>
            <a:r>
              <a:rPr lang="en-GB" dirty="0" err="1"/>
              <a:t>dysgu</a:t>
            </a:r>
            <a:r>
              <a:rPr lang="en-GB" dirty="0"/>
              <a:t> </a:t>
            </a:r>
            <a:r>
              <a:rPr lang="en-GB" dirty="0" err="1"/>
              <a:t>mewn</a:t>
            </a:r>
            <a:r>
              <a:rPr lang="en-GB" dirty="0"/>
              <a:t> </a:t>
            </a:r>
            <a:r>
              <a:rPr lang="en-GB" dirty="0" err="1"/>
              <a:t>grwpiau</a:t>
            </a:r>
            <a:r>
              <a:rPr lang="en-GB" dirty="0"/>
              <a:t> </a:t>
            </a:r>
            <a:r>
              <a:rPr lang="en-GB" dirty="0" err="1"/>
              <a:t>llai</a:t>
            </a:r>
            <a:endParaRPr lang="en-GB" dirty="0"/>
          </a:p>
          <a:p>
            <a:r>
              <a:rPr lang="en-GB" dirty="0" err="1"/>
              <a:t>gwella</a:t>
            </a:r>
            <a:r>
              <a:rPr lang="en-GB" dirty="0"/>
              <a:t> </a:t>
            </a:r>
            <a:r>
              <a:rPr lang="en-GB" dirty="0" err="1"/>
              <a:t>agweddau</a:t>
            </a:r>
            <a:r>
              <a:rPr lang="en-GB" dirty="0"/>
              <a:t> o les ac </a:t>
            </a:r>
            <a:r>
              <a:rPr lang="en-GB" dirty="0" err="1"/>
              <a:t>ymddygiad</a:t>
            </a:r>
            <a:endParaRPr lang="en-GB" dirty="0"/>
          </a:p>
          <a:p>
            <a:endParaRPr lang="en-GB" dirty="0"/>
          </a:p>
        </p:txBody>
      </p:sp>
      <p:sp>
        <p:nvSpPr>
          <p:cNvPr id="8" name="Content Placeholder 7"/>
          <p:cNvSpPr>
            <a:spLocks noGrp="1"/>
          </p:cNvSpPr>
          <p:nvPr>
            <p:ph sz="half" idx="2"/>
          </p:nvPr>
        </p:nvSpPr>
        <p:spPr/>
        <p:txBody>
          <a:bodyPr>
            <a:normAutofit fontScale="92500" lnSpcReduction="20000"/>
          </a:bodyPr>
          <a:lstStyle/>
          <a:p>
            <a:r>
              <a:rPr lang="en-GB" i="1" dirty="0"/>
              <a:t>activities / strategies that are different or additional to those used with other learners</a:t>
            </a:r>
          </a:p>
          <a:p>
            <a:r>
              <a:rPr lang="en-GB" i="1" dirty="0"/>
              <a:t>an additional tool to help learners make progress and succeed</a:t>
            </a:r>
          </a:p>
          <a:p>
            <a:r>
              <a:rPr lang="en-GB" i="1" dirty="0"/>
              <a:t>provide value for money from an educational perspective</a:t>
            </a:r>
          </a:p>
          <a:p>
            <a:r>
              <a:rPr lang="en-GB" i="1" dirty="0"/>
              <a:t>aimed at narrowing the attainment gap</a:t>
            </a:r>
          </a:p>
          <a:p>
            <a:r>
              <a:rPr lang="en-GB" i="1" dirty="0"/>
              <a:t>a consolidation of learning in smaller groups</a:t>
            </a:r>
          </a:p>
          <a:p>
            <a:r>
              <a:rPr lang="en-GB" i="1" dirty="0"/>
              <a:t>ways of improving aspects of wellbeing and behaviour</a:t>
            </a:r>
          </a:p>
          <a:p>
            <a:pPr marL="0" indent="0">
              <a:buNone/>
            </a:pPr>
            <a:endParaRPr lang="en-GB" dirty="0"/>
          </a:p>
          <a:p>
            <a:endParaRPr lang="en-GB" dirty="0"/>
          </a:p>
        </p:txBody>
      </p:sp>
    </p:spTree>
    <p:extLst>
      <p:ext uri="{BB962C8B-B14F-4D97-AF65-F5344CB8AC3E}">
        <p14:creationId xmlns:p14="http://schemas.microsoft.com/office/powerpoint/2010/main" val="793805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Mae </a:t>
            </a:r>
            <a:r>
              <a:rPr lang="en-GB" dirty="0" err="1"/>
              <a:t>ymyraethau</a:t>
            </a:r>
            <a:r>
              <a:rPr lang="en-GB" dirty="0"/>
              <a:t> </a:t>
            </a:r>
            <a:r>
              <a:rPr lang="en-GB" dirty="0" err="1"/>
              <a:t>hefyd</a:t>
            </a:r>
            <a:r>
              <a:rPr lang="en-GB" dirty="0"/>
              <a:t> </a:t>
            </a:r>
            <a:r>
              <a:rPr lang="en-GB" dirty="0" err="1"/>
              <a:t>yn</a:t>
            </a:r>
            <a:r>
              <a:rPr lang="en-GB" dirty="0"/>
              <a:t> </a:t>
            </a:r>
            <a:r>
              <a:rPr lang="en-GB" dirty="0" err="1"/>
              <a:t>gallu</a:t>
            </a:r>
            <a:r>
              <a:rPr lang="en-GB" dirty="0"/>
              <a:t> …</a:t>
            </a:r>
            <a:br>
              <a:rPr lang="en-GB" dirty="0"/>
            </a:br>
            <a:r>
              <a:rPr lang="en-GB" i="1" dirty="0"/>
              <a:t>Interventions can also …</a:t>
            </a:r>
            <a:endParaRPr lang="en-GB" dirty="0"/>
          </a:p>
        </p:txBody>
      </p:sp>
      <p:sp>
        <p:nvSpPr>
          <p:cNvPr id="7" name="Content Placeholder 6"/>
          <p:cNvSpPr>
            <a:spLocks noGrp="1"/>
          </p:cNvSpPr>
          <p:nvPr>
            <p:ph sz="half" idx="1"/>
          </p:nvPr>
        </p:nvSpPr>
        <p:spPr/>
        <p:txBody>
          <a:bodyPr>
            <a:normAutofit/>
          </a:bodyPr>
          <a:lstStyle/>
          <a:p>
            <a:r>
              <a:rPr lang="en-GB" sz="2000" dirty="0" err="1"/>
              <a:t>ychwanegu</a:t>
            </a:r>
            <a:r>
              <a:rPr lang="en-GB" sz="2000" dirty="0"/>
              <a:t> at </a:t>
            </a:r>
            <a:r>
              <a:rPr lang="en-GB" sz="2000" dirty="0" err="1"/>
              <a:t>lwyth</a:t>
            </a:r>
            <a:r>
              <a:rPr lang="en-GB" sz="2000" dirty="0"/>
              <a:t> </a:t>
            </a:r>
            <a:r>
              <a:rPr lang="en-GB" sz="2000" dirty="0" err="1"/>
              <a:t>gwaith</a:t>
            </a:r>
            <a:r>
              <a:rPr lang="en-GB" sz="2000" dirty="0"/>
              <a:t> </a:t>
            </a:r>
          </a:p>
          <a:p>
            <a:r>
              <a:rPr lang="en-GB" sz="2000" dirty="0"/>
              <a:t>bod </a:t>
            </a:r>
            <a:r>
              <a:rPr lang="en-GB" sz="2000" dirty="0" err="1"/>
              <a:t>yn</a:t>
            </a:r>
            <a:r>
              <a:rPr lang="en-GB" sz="2000" dirty="0"/>
              <a:t> </a:t>
            </a:r>
            <a:r>
              <a:rPr lang="en-GB" sz="2000" dirty="0" err="1"/>
              <a:t>heriol</a:t>
            </a:r>
            <a:r>
              <a:rPr lang="en-GB" sz="2000" dirty="0"/>
              <a:t> o </a:t>
            </a:r>
            <a:r>
              <a:rPr lang="en-GB" sz="2000" dirty="0" err="1"/>
              <a:t>safbwynt</a:t>
            </a:r>
            <a:endParaRPr lang="en-GB" sz="2000" dirty="0"/>
          </a:p>
          <a:p>
            <a:pPr lvl="1"/>
            <a:r>
              <a:rPr lang="en-GB" sz="2000" dirty="0"/>
              <a:t> </a:t>
            </a:r>
            <a:r>
              <a:rPr lang="en-GB" sz="2000" dirty="0" err="1"/>
              <a:t>lle</a:t>
            </a:r>
            <a:r>
              <a:rPr lang="en-GB" sz="2000" dirty="0"/>
              <a:t>/</a:t>
            </a:r>
            <a:r>
              <a:rPr lang="en-GB" sz="2000" dirty="0" err="1"/>
              <a:t>gofod</a:t>
            </a:r>
            <a:endParaRPr lang="en-GB" sz="2000" dirty="0"/>
          </a:p>
          <a:p>
            <a:pPr lvl="1"/>
            <a:r>
              <a:rPr lang="en-GB" sz="2000" dirty="0" err="1"/>
              <a:t>adnoddau</a:t>
            </a:r>
            <a:endParaRPr lang="en-GB" sz="2000" dirty="0"/>
          </a:p>
          <a:p>
            <a:pPr lvl="1"/>
            <a:r>
              <a:rPr lang="en-GB" sz="2000" dirty="0" err="1"/>
              <a:t>arbenigedd</a:t>
            </a:r>
            <a:r>
              <a:rPr lang="en-GB" sz="2000" dirty="0"/>
              <a:t> </a:t>
            </a:r>
          </a:p>
          <a:p>
            <a:pPr lvl="1"/>
            <a:r>
              <a:rPr lang="en-GB" sz="2000" dirty="0" err="1"/>
              <a:t>staffio</a:t>
            </a:r>
            <a:endParaRPr lang="en-GB" sz="2000" dirty="0"/>
          </a:p>
          <a:p>
            <a:pPr lvl="1"/>
            <a:r>
              <a:rPr lang="en-GB" sz="2000" dirty="0"/>
              <a:t>cost</a:t>
            </a:r>
          </a:p>
          <a:p>
            <a:pPr marL="0" indent="0">
              <a:buNone/>
            </a:pPr>
            <a:endParaRPr lang="en-GB" dirty="0"/>
          </a:p>
        </p:txBody>
      </p:sp>
      <p:sp>
        <p:nvSpPr>
          <p:cNvPr id="8" name="Content Placeholder 7"/>
          <p:cNvSpPr>
            <a:spLocks noGrp="1"/>
          </p:cNvSpPr>
          <p:nvPr>
            <p:ph sz="half" idx="2"/>
          </p:nvPr>
        </p:nvSpPr>
        <p:spPr>
          <a:xfrm>
            <a:off x="7190747" y="2126222"/>
            <a:ext cx="4313864" cy="4731778"/>
          </a:xfrm>
        </p:spPr>
        <p:txBody>
          <a:bodyPr>
            <a:normAutofit/>
          </a:bodyPr>
          <a:lstStyle/>
          <a:p>
            <a:r>
              <a:rPr lang="en-GB" sz="2000" i="1" dirty="0"/>
              <a:t>add to workload </a:t>
            </a:r>
          </a:p>
          <a:p>
            <a:r>
              <a:rPr lang="en-GB" sz="2000" i="1" dirty="0"/>
              <a:t>be challenging from the point of view of</a:t>
            </a:r>
          </a:p>
          <a:p>
            <a:pPr lvl="1"/>
            <a:r>
              <a:rPr lang="en-GB" sz="2000" i="1" dirty="0"/>
              <a:t>place / space </a:t>
            </a:r>
          </a:p>
          <a:p>
            <a:pPr lvl="1"/>
            <a:r>
              <a:rPr lang="en-GB" sz="2000" i="1" dirty="0"/>
              <a:t>resources </a:t>
            </a:r>
          </a:p>
          <a:p>
            <a:pPr lvl="1"/>
            <a:r>
              <a:rPr lang="en-GB" sz="2000" i="1" dirty="0"/>
              <a:t>expertise </a:t>
            </a:r>
          </a:p>
          <a:p>
            <a:pPr lvl="1"/>
            <a:r>
              <a:rPr lang="en-GB" sz="2000" i="1" dirty="0"/>
              <a:t>staffing costs</a:t>
            </a:r>
          </a:p>
          <a:p>
            <a:endParaRPr lang="en-GB" dirty="0"/>
          </a:p>
          <a:p>
            <a:endParaRPr lang="en-GB" dirty="0"/>
          </a:p>
          <a:p>
            <a:endParaRPr lang="en-GB" dirty="0"/>
          </a:p>
        </p:txBody>
      </p:sp>
    </p:spTree>
    <p:extLst>
      <p:ext uri="{BB962C8B-B14F-4D97-AF65-F5344CB8AC3E}">
        <p14:creationId xmlns:p14="http://schemas.microsoft.com/office/powerpoint/2010/main" val="1040549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5EED-5DA9-42CB-BFC3-12078E10FA02}"/>
              </a:ext>
            </a:extLst>
          </p:cNvPr>
          <p:cNvSpPr>
            <a:spLocks noGrp="1"/>
          </p:cNvSpPr>
          <p:nvPr>
            <p:ph type="title"/>
          </p:nvPr>
        </p:nvSpPr>
        <p:spPr>
          <a:xfrm>
            <a:off x="1797050" y="79221"/>
            <a:ext cx="9707561" cy="1280890"/>
          </a:xfrm>
        </p:spPr>
        <p:txBody>
          <a:bodyPr>
            <a:normAutofit fontScale="90000"/>
          </a:bodyPr>
          <a:lstStyle/>
          <a:p>
            <a:r>
              <a:rPr lang="en-GB" dirty="0"/>
              <a:t>Model o </a:t>
            </a:r>
            <a:r>
              <a:rPr lang="en-GB" dirty="0" err="1"/>
              <a:t>ymyrraeth</a:t>
            </a:r>
            <a:r>
              <a:rPr lang="en-GB" dirty="0"/>
              <a:t> – ‘</a:t>
            </a:r>
            <a:r>
              <a:rPr lang="en-GB" dirty="0" err="1"/>
              <a:t>tonnau</a:t>
            </a:r>
            <a:r>
              <a:rPr lang="en-GB" dirty="0"/>
              <a:t> o </a:t>
            </a:r>
            <a:r>
              <a:rPr lang="en-GB" dirty="0" err="1"/>
              <a:t>gefnogaeth</a:t>
            </a:r>
            <a:r>
              <a:rPr lang="en-GB" dirty="0"/>
              <a:t>’</a:t>
            </a:r>
            <a:br>
              <a:rPr lang="en-GB" dirty="0"/>
            </a:br>
            <a:br>
              <a:rPr lang="en-GB" dirty="0"/>
            </a:br>
            <a:endParaRPr lang="en-GB" dirty="0"/>
          </a:p>
        </p:txBody>
      </p:sp>
      <p:graphicFrame>
        <p:nvGraphicFramePr>
          <p:cNvPr id="5" name="Diagram 4">
            <a:extLst>
              <a:ext uri="{FF2B5EF4-FFF2-40B4-BE49-F238E27FC236}">
                <a16:creationId xmlns:a16="http://schemas.microsoft.com/office/drawing/2014/main" id="{DC99294C-F6D1-43AB-948A-89A28E5210AF}"/>
              </a:ext>
            </a:extLst>
          </p:cNvPr>
          <p:cNvGraphicFramePr/>
          <p:nvPr>
            <p:extLst>
              <p:ext uri="{D42A27DB-BD31-4B8C-83A1-F6EECF244321}">
                <p14:modId xmlns:p14="http://schemas.microsoft.com/office/powerpoint/2010/main" val="3953310342"/>
              </p:ext>
            </p:extLst>
          </p:nvPr>
        </p:nvGraphicFramePr>
        <p:xfrm>
          <a:off x="1898650" y="11260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31BC716-002F-4B81-85C9-C098AA63FD90}"/>
              </a:ext>
            </a:extLst>
          </p:cNvPr>
          <p:cNvSpPr txBox="1"/>
          <p:nvPr/>
        </p:nvSpPr>
        <p:spPr>
          <a:xfrm>
            <a:off x="9695656" y="4772285"/>
            <a:ext cx="2438882" cy="615553"/>
          </a:xfrm>
          <a:prstGeom prst="rect">
            <a:avLst/>
          </a:prstGeom>
          <a:noFill/>
        </p:spPr>
        <p:txBody>
          <a:bodyPr wrap="square" rtlCol="0">
            <a:spAutoFit/>
          </a:bodyPr>
          <a:lstStyle/>
          <a:p>
            <a:r>
              <a:rPr lang="en-GB" sz="1600" dirty="0"/>
              <a:t>(</a:t>
            </a:r>
            <a:r>
              <a:rPr lang="en-GB" sz="1600" dirty="0" err="1"/>
              <a:t>addaswyd</a:t>
            </a:r>
            <a:r>
              <a:rPr lang="en-GB" sz="1600" dirty="0"/>
              <a:t> o </a:t>
            </a:r>
            <a:r>
              <a:rPr lang="en-GB" sz="1600" dirty="0" err="1"/>
              <a:t>Choudry</a:t>
            </a:r>
            <a:r>
              <a:rPr lang="en-GB" sz="1600" dirty="0"/>
              <a:t>, 2021,t.167</a:t>
            </a:r>
            <a:r>
              <a:rPr lang="en-GB" dirty="0"/>
              <a:t>)</a:t>
            </a:r>
          </a:p>
        </p:txBody>
      </p:sp>
    </p:spTree>
    <p:extLst>
      <p:ext uri="{BB962C8B-B14F-4D97-AF65-F5344CB8AC3E}">
        <p14:creationId xmlns:p14="http://schemas.microsoft.com/office/powerpoint/2010/main" val="35868270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5EED-5DA9-42CB-BFC3-12078E10FA02}"/>
              </a:ext>
            </a:extLst>
          </p:cNvPr>
          <p:cNvSpPr>
            <a:spLocks noGrp="1"/>
          </p:cNvSpPr>
          <p:nvPr>
            <p:ph type="title"/>
          </p:nvPr>
        </p:nvSpPr>
        <p:spPr>
          <a:xfrm>
            <a:off x="1797050" y="79221"/>
            <a:ext cx="9707561" cy="1280890"/>
          </a:xfrm>
        </p:spPr>
        <p:txBody>
          <a:bodyPr>
            <a:normAutofit fontScale="90000"/>
          </a:bodyPr>
          <a:lstStyle/>
          <a:p>
            <a:r>
              <a:rPr lang="en-GB" i="1" dirty="0"/>
              <a:t>An intervention model – ‘waves of support</a:t>
            </a:r>
            <a:r>
              <a:rPr lang="en-GB" dirty="0"/>
              <a:t>’</a:t>
            </a:r>
            <a:br>
              <a:rPr lang="en-GB" dirty="0"/>
            </a:br>
            <a:br>
              <a:rPr lang="en-GB" dirty="0"/>
            </a:br>
            <a:endParaRPr lang="en-GB" dirty="0"/>
          </a:p>
        </p:txBody>
      </p:sp>
      <p:graphicFrame>
        <p:nvGraphicFramePr>
          <p:cNvPr id="5" name="Diagram 4">
            <a:extLst>
              <a:ext uri="{FF2B5EF4-FFF2-40B4-BE49-F238E27FC236}">
                <a16:creationId xmlns:a16="http://schemas.microsoft.com/office/drawing/2014/main" id="{DC99294C-F6D1-43AB-948A-89A28E5210AF}"/>
              </a:ext>
            </a:extLst>
          </p:cNvPr>
          <p:cNvGraphicFramePr/>
          <p:nvPr>
            <p:extLst>
              <p:ext uri="{D42A27DB-BD31-4B8C-83A1-F6EECF244321}">
                <p14:modId xmlns:p14="http://schemas.microsoft.com/office/powerpoint/2010/main" val="3805434281"/>
              </p:ext>
            </p:extLst>
          </p:nvPr>
        </p:nvGraphicFramePr>
        <p:xfrm>
          <a:off x="1898650" y="11260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853E3F5F-7565-4ED3-B844-8994D833D914}"/>
              </a:ext>
            </a:extLst>
          </p:cNvPr>
          <p:cNvSpPr txBox="1"/>
          <p:nvPr/>
        </p:nvSpPr>
        <p:spPr>
          <a:xfrm>
            <a:off x="9695656" y="4772285"/>
            <a:ext cx="2438882" cy="615553"/>
          </a:xfrm>
          <a:prstGeom prst="rect">
            <a:avLst/>
          </a:prstGeom>
          <a:noFill/>
        </p:spPr>
        <p:txBody>
          <a:bodyPr wrap="square" rtlCol="0">
            <a:spAutoFit/>
          </a:bodyPr>
          <a:lstStyle/>
          <a:p>
            <a:r>
              <a:rPr lang="en-GB" sz="1600" dirty="0"/>
              <a:t>(adapted from </a:t>
            </a:r>
            <a:r>
              <a:rPr lang="en-GB" sz="1600" dirty="0" err="1"/>
              <a:t>Choudry</a:t>
            </a:r>
            <a:r>
              <a:rPr lang="en-GB" sz="1600" dirty="0"/>
              <a:t>, 2021,p.167</a:t>
            </a:r>
            <a:r>
              <a:rPr lang="en-GB" dirty="0"/>
              <a:t>)</a:t>
            </a:r>
          </a:p>
        </p:txBody>
      </p:sp>
    </p:spTree>
    <p:extLst>
      <p:ext uri="{BB962C8B-B14F-4D97-AF65-F5344CB8AC3E}">
        <p14:creationId xmlns:p14="http://schemas.microsoft.com/office/powerpoint/2010/main" val="3474917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Dysgu</a:t>
            </a:r>
            <a:r>
              <a:rPr lang="en-GB" dirty="0"/>
              <a:t> </a:t>
            </a:r>
            <a:r>
              <a:rPr lang="en-GB" dirty="0" err="1"/>
              <a:t>wedi’i</a:t>
            </a:r>
            <a:r>
              <a:rPr lang="en-GB" dirty="0"/>
              <a:t> </a:t>
            </a:r>
            <a:r>
              <a:rPr lang="en-GB" dirty="0" err="1"/>
              <a:t>bersonoli</a:t>
            </a:r>
            <a:br>
              <a:rPr lang="en-GB" dirty="0"/>
            </a:br>
            <a:r>
              <a:rPr lang="en-GB" i="1" dirty="0"/>
              <a:t>Personalised learning</a:t>
            </a:r>
          </a:p>
        </p:txBody>
      </p:sp>
      <p:sp>
        <p:nvSpPr>
          <p:cNvPr id="3" name="Content Placeholder 2"/>
          <p:cNvSpPr>
            <a:spLocks noGrp="1"/>
          </p:cNvSpPr>
          <p:nvPr>
            <p:ph sz="half" idx="1"/>
          </p:nvPr>
        </p:nvSpPr>
        <p:spPr/>
        <p:txBody>
          <a:bodyPr>
            <a:normAutofit fontScale="85000" lnSpcReduction="20000"/>
          </a:bodyPr>
          <a:lstStyle/>
          <a:p>
            <a:r>
              <a:rPr lang="en-GB" dirty="0" err="1"/>
              <a:t>Canolbwyntio</a:t>
            </a:r>
            <a:r>
              <a:rPr lang="en-GB" dirty="0"/>
              <a:t> </a:t>
            </a:r>
            <a:r>
              <a:rPr lang="en-GB" dirty="0" err="1"/>
              <a:t>ar</a:t>
            </a:r>
            <a:r>
              <a:rPr lang="en-GB" dirty="0"/>
              <a:t> y </a:t>
            </a:r>
            <a:r>
              <a:rPr lang="en-GB" dirty="0" err="1"/>
              <a:t>plentyn</a:t>
            </a:r>
            <a:r>
              <a:rPr lang="en-GB" dirty="0"/>
              <a:t> </a:t>
            </a:r>
            <a:r>
              <a:rPr lang="en-GB" dirty="0" err="1"/>
              <a:t>fel</a:t>
            </a:r>
            <a:r>
              <a:rPr lang="en-GB" dirty="0"/>
              <a:t> </a:t>
            </a:r>
            <a:r>
              <a:rPr lang="en-GB" dirty="0" err="1"/>
              <a:t>unigolyn</a:t>
            </a:r>
            <a:r>
              <a:rPr lang="en-GB" dirty="0"/>
              <a:t> </a:t>
            </a:r>
            <a:r>
              <a:rPr lang="en-GB" dirty="0" err="1"/>
              <a:t>a'i</a:t>
            </a:r>
            <a:r>
              <a:rPr lang="en-GB" dirty="0"/>
              <a:t> </a:t>
            </a:r>
            <a:r>
              <a:rPr lang="en-GB" dirty="0" err="1"/>
              <a:t>anghenion</a:t>
            </a:r>
            <a:r>
              <a:rPr lang="en-GB" dirty="0"/>
              <a:t> </a:t>
            </a:r>
            <a:r>
              <a:rPr lang="en-GB" dirty="0" err="1"/>
              <a:t>penodol</a:t>
            </a:r>
            <a:endParaRPr lang="en-GB" dirty="0"/>
          </a:p>
          <a:p>
            <a:r>
              <a:rPr lang="en-GB" dirty="0" err="1"/>
              <a:t>Gosod</a:t>
            </a:r>
            <a:r>
              <a:rPr lang="en-GB" dirty="0"/>
              <a:t> </a:t>
            </a:r>
            <a:r>
              <a:rPr lang="en-GB" dirty="0" err="1"/>
              <a:t>targedau</a:t>
            </a:r>
            <a:r>
              <a:rPr lang="en-GB" dirty="0"/>
              <a:t> </a:t>
            </a:r>
            <a:r>
              <a:rPr lang="en-GB" dirty="0" err="1"/>
              <a:t>bach</a:t>
            </a:r>
            <a:r>
              <a:rPr lang="en-GB" dirty="0"/>
              <a:t>, </a:t>
            </a:r>
            <a:r>
              <a:rPr lang="en-GB" dirty="0" err="1"/>
              <a:t>cyraeddadwy</a:t>
            </a:r>
            <a:r>
              <a:rPr lang="en-GB" dirty="0"/>
              <a:t> a </a:t>
            </a:r>
            <a:r>
              <a:rPr lang="en-GB" dirty="0" err="1"/>
              <a:t>chytûn</a:t>
            </a:r>
            <a:endParaRPr lang="en-GB" dirty="0"/>
          </a:p>
          <a:p>
            <a:r>
              <a:rPr lang="en-GB" dirty="0" err="1"/>
              <a:t>Symleiddio</a:t>
            </a:r>
            <a:r>
              <a:rPr lang="en-GB" dirty="0"/>
              <a:t> </a:t>
            </a:r>
            <a:r>
              <a:rPr lang="en-GB" dirty="0" err="1"/>
              <a:t>iaith</a:t>
            </a:r>
            <a:r>
              <a:rPr lang="en-GB" dirty="0"/>
              <a:t> a </a:t>
            </a:r>
            <a:r>
              <a:rPr lang="en-GB" dirty="0" err="1"/>
              <a:t>geirfa’r</a:t>
            </a:r>
            <a:r>
              <a:rPr lang="en-GB" dirty="0"/>
              <a:t> </a:t>
            </a:r>
            <a:r>
              <a:rPr lang="en-GB" dirty="0" err="1"/>
              <a:t>dysgu</a:t>
            </a:r>
            <a:endParaRPr lang="en-GB" dirty="0"/>
          </a:p>
          <a:p>
            <a:r>
              <a:rPr lang="en-GB" dirty="0" err="1"/>
              <a:t>Defnyddio</a:t>
            </a:r>
            <a:r>
              <a:rPr lang="en-GB" dirty="0"/>
              <a:t> </a:t>
            </a:r>
            <a:r>
              <a:rPr lang="en-GB" dirty="0" err="1"/>
              <a:t>gwahanol</a:t>
            </a:r>
            <a:r>
              <a:rPr lang="en-GB" dirty="0"/>
              <a:t> </a:t>
            </a:r>
            <a:r>
              <a:rPr lang="en-GB" dirty="0" err="1"/>
              <a:t>arddulliau</a:t>
            </a:r>
            <a:r>
              <a:rPr lang="en-GB" dirty="0"/>
              <a:t> </a:t>
            </a:r>
            <a:r>
              <a:rPr lang="en-GB" dirty="0" err="1"/>
              <a:t>dysgu</a:t>
            </a:r>
            <a:r>
              <a:rPr lang="en-GB" dirty="0"/>
              <a:t> </a:t>
            </a:r>
            <a:r>
              <a:rPr lang="en-GB" dirty="0" err="1"/>
              <a:t>e.e</a:t>
            </a:r>
            <a:r>
              <a:rPr lang="en-GB" dirty="0"/>
              <a:t>. </a:t>
            </a:r>
            <a:r>
              <a:rPr lang="en-GB" dirty="0" err="1"/>
              <a:t>gweledol</a:t>
            </a:r>
            <a:r>
              <a:rPr lang="en-GB" dirty="0"/>
              <a:t>, </a:t>
            </a:r>
            <a:r>
              <a:rPr lang="en-GB" dirty="0" err="1"/>
              <a:t>clywedol</a:t>
            </a:r>
            <a:r>
              <a:rPr lang="en-GB" dirty="0"/>
              <a:t>, </a:t>
            </a:r>
            <a:r>
              <a:rPr lang="en-GB" dirty="0" err="1"/>
              <a:t>cinesthetig</a:t>
            </a:r>
            <a:r>
              <a:rPr lang="en-GB" dirty="0"/>
              <a:t>, </a:t>
            </a:r>
            <a:r>
              <a:rPr lang="en-GB" dirty="0" err="1"/>
              <a:t>cerddorol</a:t>
            </a:r>
            <a:r>
              <a:rPr lang="en-GB" dirty="0"/>
              <a:t> ac </a:t>
            </a:r>
            <a:r>
              <a:rPr lang="en-GB" dirty="0" err="1"/>
              <a:t>ati</a:t>
            </a:r>
            <a:r>
              <a:rPr lang="en-GB" dirty="0"/>
              <a:t>.</a:t>
            </a:r>
          </a:p>
          <a:p>
            <a:r>
              <a:rPr lang="en-GB" dirty="0" err="1"/>
              <a:t>Caniatau</a:t>
            </a:r>
            <a:r>
              <a:rPr lang="en-GB" dirty="0"/>
              <a:t> </a:t>
            </a:r>
            <a:r>
              <a:rPr lang="en-GB" dirty="0" err="1"/>
              <a:t>digon</a:t>
            </a:r>
            <a:r>
              <a:rPr lang="en-GB" dirty="0"/>
              <a:t> o </a:t>
            </a:r>
            <a:r>
              <a:rPr lang="en-GB" dirty="0" err="1"/>
              <a:t>amser</a:t>
            </a:r>
            <a:endParaRPr lang="en-GB" dirty="0"/>
          </a:p>
          <a:p>
            <a:r>
              <a:rPr lang="en-GB" dirty="0" err="1"/>
              <a:t>Darparu</a:t>
            </a:r>
            <a:r>
              <a:rPr lang="en-GB" dirty="0"/>
              <a:t> </a:t>
            </a:r>
            <a:r>
              <a:rPr lang="en-GB" dirty="0" err="1"/>
              <a:t>cefnogaeth</a:t>
            </a:r>
            <a:r>
              <a:rPr lang="en-GB" dirty="0"/>
              <a:t> </a:t>
            </a:r>
            <a:r>
              <a:rPr lang="en-GB" dirty="0" err="1"/>
              <a:t>ychwanegol</a:t>
            </a:r>
            <a:r>
              <a:rPr lang="en-GB" dirty="0"/>
              <a:t>, </a:t>
            </a:r>
            <a:r>
              <a:rPr lang="en-GB" dirty="0" err="1"/>
              <a:t>e.e</a:t>
            </a:r>
            <a:r>
              <a:rPr lang="en-GB" dirty="0"/>
              <a:t>. </a:t>
            </a:r>
            <a:r>
              <a:rPr lang="en-GB" dirty="0" err="1"/>
              <a:t>darpariaeth</a:t>
            </a:r>
            <a:r>
              <a:rPr lang="en-GB" dirty="0"/>
              <a:t> 1:1</a:t>
            </a:r>
          </a:p>
          <a:p>
            <a:r>
              <a:rPr lang="en-GB" dirty="0" err="1"/>
              <a:t>Adeiladu</a:t>
            </a:r>
            <a:r>
              <a:rPr lang="en-GB" dirty="0"/>
              <a:t> </a:t>
            </a:r>
            <a:r>
              <a:rPr lang="en-GB" dirty="0" err="1"/>
              <a:t>ar</a:t>
            </a:r>
            <a:r>
              <a:rPr lang="en-GB" dirty="0"/>
              <a:t> </a:t>
            </a:r>
            <a:r>
              <a:rPr lang="en-GB" dirty="0" err="1"/>
              <a:t>gryfderau</a:t>
            </a:r>
            <a:r>
              <a:rPr lang="en-GB" dirty="0"/>
              <a:t> a </a:t>
            </a:r>
            <a:r>
              <a:rPr lang="en-GB" dirty="0" err="1"/>
              <a:t>diddordebau</a:t>
            </a:r>
            <a:endParaRPr lang="en-GB" dirty="0"/>
          </a:p>
          <a:p>
            <a:r>
              <a:rPr lang="en-GB" dirty="0" err="1"/>
              <a:t>Annog</a:t>
            </a:r>
            <a:r>
              <a:rPr lang="en-GB" dirty="0"/>
              <a:t> </a:t>
            </a:r>
            <a:r>
              <a:rPr lang="en-GB" dirty="0" err="1"/>
              <a:t>cyfranogiad</a:t>
            </a:r>
            <a:endParaRPr lang="en-GB" dirty="0"/>
          </a:p>
          <a:p>
            <a:r>
              <a:rPr lang="en-GB" dirty="0" err="1"/>
              <a:t>Yn</a:t>
            </a:r>
            <a:r>
              <a:rPr lang="en-GB" dirty="0"/>
              <a:t> </a:t>
            </a:r>
            <a:r>
              <a:rPr lang="en-GB" dirty="0" err="1"/>
              <a:t>gynhwysol</a:t>
            </a:r>
            <a:endParaRPr lang="en-GB" dirty="0"/>
          </a:p>
        </p:txBody>
      </p:sp>
      <p:sp>
        <p:nvSpPr>
          <p:cNvPr id="4" name="Content Placeholder 3">
            <a:extLst>
              <a:ext uri="{FF2B5EF4-FFF2-40B4-BE49-F238E27FC236}">
                <a16:creationId xmlns:a16="http://schemas.microsoft.com/office/drawing/2014/main" id="{286B4DE5-CE78-4A42-ABB0-FB846A9ED66D}"/>
              </a:ext>
            </a:extLst>
          </p:cNvPr>
          <p:cNvSpPr>
            <a:spLocks noGrp="1"/>
          </p:cNvSpPr>
          <p:nvPr>
            <p:ph sz="half" idx="2"/>
          </p:nvPr>
        </p:nvSpPr>
        <p:spPr/>
        <p:txBody>
          <a:bodyPr>
            <a:normAutofit fontScale="85000" lnSpcReduction="20000"/>
          </a:bodyPr>
          <a:lstStyle/>
          <a:p>
            <a:r>
              <a:rPr lang="en-GB" i="1" dirty="0"/>
              <a:t>Focus on the child as an individual and his/her specific needs</a:t>
            </a:r>
          </a:p>
          <a:p>
            <a:r>
              <a:rPr lang="en-GB" i="1" dirty="0"/>
              <a:t>Small, achievable and agreed targets</a:t>
            </a:r>
          </a:p>
          <a:p>
            <a:r>
              <a:rPr lang="en-GB" i="1" dirty="0"/>
              <a:t>Use of simplified language and vocabulary</a:t>
            </a:r>
          </a:p>
          <a:p>
            <a:r>
              <a:rPr lang="en-GB" i="1" dirty="0"/>
              <a:t>Considers learning styles e.g. visual, auditory, kinaesthetic, musical etc.</a:t>
            </a:r>
          </a:p>
          <a:p>
            <a:r>
              <a:rPr lang="en-GB" i="1" dirty="0"/>
              <a:t>Allows plenty of time</a:t>
            </a:r>
          </a:p>
          <a:p>
            <a:r>
              <a:rPr lang="en-GB" i="1" dirty="0"/>
              <a:t>Provides additional support, e.g. 1:1 provision, intervention etc.</a:t>
            </a:r>
          </a:p>
          <a:p>
            <a:r>
              <a:rPr lang="en-GB" i="1" dirty="0"/>
              <a:t>Builds on strengths and interests</a:t>
            </a:r>
          </a:p>
          <a:p>
            <a:r>
              <a:rPr lang="en-GB" i="1" dirty="0"/>
              <a:t>Encourages participation</a:t>
            </a:r>
          </a:p>
          <a:p>
            <a:r>
              <a:rPr lang="en-GB" i="1" dirty="0"/>
              <a:t>Is inclusive</a:t>
            </a:r>
          </a:p>
          <a:p>
            <a:pPr marL="0" indent="0">
              <a:buNone/>
            </a:pPr>
            <a:endParaRPr lang="en-GB" dirty="0"/>
          </a:p>
        </p:txBody>
      </p:sp>
    </p:spTree>
    <p:extLst>
      <p:ext uri="{BB962C8B-B14F-4D97-AF65-F5344CB8AC3E}">
        <p14:creationId xmlns:p14="http://schemas.microsoft.com/office/powerpoint/2010/main" val="2204023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Ymyrraeth</a:t>
            </a:r>
            <a:r>
              <a:rPr lang="en-GB" dirty="0"/>
              <a:t> </a:t>
            </a:r>
            <a:r>
              <a:rPr lang="en-GB" dirty="0" err="1"/>
              <a:t>gynnar</a:t>
            </a:r>
            <a:r>
              <a:rPr lang="en-GB" dirty="0"/>
              <a:t> – pam?</a:t>
            </a:r>
            <a:br>
              <a:rPr lang="en-GB" dirty="0"/>
            </a:br>
            <a:r>
              <a:rPr lang="en-GB" i="1" dirty="0"/>
              <a:t>Early intervention – why?</a:t>
            </a:r>
          </a:p>
        </p:txBody>
      </p:sp>
      <p:sp>
        <p:nvSpPr>
          <p:cNvPr id="5" name="Content Placeholder 4"/>
          <p:cNvSpPr>
            <a:spLocks noGrp="1"/>
          </p:cNvSpPr>
          <p:nvPr>
            <p:ph sz="half" idx="1"/>
          </p:nvPr>
        </p:nvSpPr>
        <p:spPr/>
        <p:txBody>
          <a:bodyPr/>
          <a:lstStyle/>
          <a:p>
            <a:r>
              <a:rPr lang="en-GB" dirty="0"/>
              <a:t>NID </a:t>
            </a:r>
            <a:r>
              <a:rPr lang="en-GB" dirty="0" err="1"/>
              <a:t>i</a:t>
            </a:r>
            <a:r>
              <a:rPr lang="en-GB" dirty="0"/>
              <a:t> </a:t>
            </a:r>
            <a:r>
              <a:rPr lang="en-GB" dirty="0" err="1"/>
              <a:t>fynd</a:t>
            </a:r>
            <a:r>
              <a:rPr lang="en-GB" dirty="0"/>
              <a:t> </a:t>
            </a:r>
            <a:r>
              <a:rPr lang="en-GB" dirty="0" err="1"/>
              <a:t>i'r</a:t>
            </a:r>
            <a:r>
              <a:rPr lang="en-GB" dirty="0"/>
              <a:t> </a:t>
            </a:r>
            <a:r>
              <a:rPr lang="en-GB" dirty="0" err="1"/>
              <a:t>afael</a:t>
            </a:r>
            <a:r>
              <a:rPr lang="en-GB" dirty="0"/>
              <a:t> </a:t>
            </a:r>
            <a:r>
              <a:rPr lang="en-GB" dirty="0" err="1"/>
              <a:t>â'r</a:t>
            </a:r>
            <a:r>
              <a:rPr lang="en-GB" dirty="0"/>
              <a:t> </a:t>
            </a:r>
            <a:r>
              <a:rPr lang="en-GB" dirty="0" err="1"/>
              <a:t>symptomau</a:t>
            </a:r>
            <a:r>
              <a:rPr lang="en-GB" dirty="0"/>
              <a:t> </a:t>
            </a:r>
            <a:r>
              <a:rPr lang="en-GB" dirty="0" err="1"/>
              <a:t>ond</a:t>
            </a:r>
            <a:r>
              <a:rPr lang="en-GB" dirty="0"/>
              <a:t> </a:t>
            </a:r>
            <a:r>
              <a:rPr lang="en-GB" dirty="0" err="1"/>
              <a:t>i</a:t>
            </a:r>
            <a:r>
              <a:rPr lang="en-GB" dirty="0"/>
              <a:t> </a:t>
            </a:r>
            <a:r>
              <a:rPr lang="en-GB" dirty="0" err="1"/>
              <a:t>leddfu'r</a:t>
            </a:r>
            <a:r>
              <a:rPr lang="en-GB" dirty="0"/>
              <a:t> </a:t>
            </a:r>
            <a:r>
              <a:rPr lang="en-GB" dirty="0" err="1"/>
              <a:t>ffactorau</a:t>
            </a:r>
            <a:r>
              <a:rPr lang="en-GB" dirty="0"/>
              <a:t> </a:t>
            </a:r>
            <a:r>
              <a:rPr lang="en-GB" dirty="0" err="1"/>
              <a:t>hynny</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anghydraddoldeb</a:t>
            </a:r>
            <a:r>
              <a:rPr lang="en-GB" dirty="0"/>
              <a:t> </a:t>
            </a:r>
            <a:r>
              <a:rPr lang="en-GB" dirty="0" err="1"/>
              <a:t>a'r</a:t>
            </a:r>
            <a:r>
              <a:rPr lang="en-GB" dirty="0"/>
              <a:t> </a:t>
            </a:r>
            <a:r>
              <a:rPr lang="en-GB" dirty="0" err="1"/>
              <a:t>gallu</a:t>
            </a:r>
            <a:r>
              <a:rPr lang="en-GB" dirty="0"/>
              <a:t> </a:t>
            </a:r>
            <a:r>
              <a:rPr lang="en-GB" dirty="0" err="1"/>
              <a:t>i</a:t>
            </a:r>
            <a:r>
              <a:rPr lang="en-GB" dirty="0"/>
              <a:t> </a:t>
            </a:r>
            <a:r>
              <a:rPr lang="en-GB" dirty="0" err="1"/>
              <a:t>gyflawni</a:t>
            </a:r>
            <a:r>
              <a:rPr lang="en-GB" dirty="0"/>
              <a:t>  </a:t>
            </a:r>
            <a:r>
              <a:rPr lang="en-GB" dirty="0" err="1"/>
              <a:t>potensial</a:t>
            </a:r>
            <a:endParaRPr lang="en-GB" dirty="0"/>
          </a:p>
          <a:p>
            <a:endParaRPr lang="en-GB" dirty="0"/>
          </a:p>
          <a:p>
            <a:r>
              <a:rPr lang="en-GB" dirty="0" err="1"/>
              <a:t>Gwella</a:t>
            </a:r>
            <a:r>
              <a:rPr lang="en-GB" dirty="0"/>
              <a:t> </a:t>
            </a:r>
            <a:r>
              <a:rPr lang="en-GB" dirty="0" err="1"/>
              <a:t>cynnydd</a:t>
            </a:r>
            <a:r>
              <a:rPr lang="en-GB" dirty="0"/>
              <a:t> a </a:t>
            </a:r>
            <a:r>
              <a:rPr lang="en-GB" dirty="0" err="1"/>
              <a:t>chanlyniadau</a:t>
            </a:r>
            <a:r>
              <a:rPr lang="en-GB" dirty="0"/>
              <a:t> </a:t>
            </a:r>
            <a:r>
              <a:rPr lang="en-GB" dirty="0" err="1"/>
              <a:t>mewn</a:t>
            </a:r>
            <a:r>
              <a:rPr lang="en-GB" dirty="0"/>
              <a:t>:</a:t>
            </a:r>
          </a:p>
          <a:p>
            <a:pPr lvl="1">
              <a:buFont typeface="Wingdings" panose="05000000000000000000" pitchFamily="2" charset="2"/>
              <a:buChar char="q"/>
            </a:pPr>
            <a:r>
              <a:rPr lang="en-GB" dirty="0" err="1"/>
              <a:t>iechyd</a:t>
            </a:r>
            <a:r>
              <a:rPr lang="en-GB" dirty="0"/>
              <a:t> </a:t>
            </a:r>
            <a:r>
              <a:rPr lang="en-GB" dirty="0" err="1"/>
              <a:t>corfforol</a:t>
            </a:r>
            <a:r>
              <a:rPr lang="en-GB" dirty="0"/>
              <a:t> a </a:t>
            </a:r>
            <a:r>
              <a:rPr lang="en-GB" dirty="0" err="1"/>
              <a:t>meddyliol</a:t>
            </a:r>
            <a:endParaRPr lang="en-GB" dirty="0"/>
          </a:p>
          <a:p>
            <a:pPr lvl="1">
              <a:buFont typeface="Wingdings" panose="05000000000000000000" pitchFamily="2" charset="2"/>
              <a:buChar char="q"/>
            </a:pPr>
            <a:r>
              <a:rPr lang="en-GB" dirty="0" err="1"/>
              <a:t>gwybyddiaeth</a:t>
            </a:r>
            <a:r>
              <a:rPr lang="en-GB" dirty="0"/>
              <a:t> a </a:t>
            </a:r>
            <a:r>
              <a:rPr lang="en-GB" dirty="0" err="1"/>
              <a:t>dysgu</a:t>
            </a:r>
            <a:r>
              <a:rPr lang="en-GB" dirty="0"/>
              <a:t> </a:t>
            </a:r>
          </a:p>
          <a:p>
            <a:pPr lvl="1">
              <a:buFont typeface="Wingdings" panose="05000000000000000000" pitchFamily="2" charset="2"/>
              <a:buChar char="q"/>
            </a:pPr>
            <a:r>
              <a:rPr lang="en-GB" dirty="0" err="1"/>
              <a:t>sgiliau</a:t>
            </a:r>
            <a:r>
              <a:rPr lang="en-GB" dirty="0"/>
              <a:t> </a:t>
            </a:r>
            <a:r>
              <a:rPr lang="en-GB" dirty="0" err="1"/>
              <a:t>sylfaenol</a:t>
            </a:r>
            <a:r>
              <a:rPr lang="en-GB" dirty="0"/>
              <a:t> a/neu </a:t>
            </a:r>
            <a:r>
              <a:rPr lang="en-GB" dirty="0" err="1"/>
              <a:t>drosglwyddadawy</a:t>
            </a:r>
            <a:endParaRPr lang="en-GB" dirty="0"/>
          </a:p>
        </p:txBody>
      </p:sp>
      <p:sp>
        <p:nvSpPr>
          <p:cNvPr id="3" name="Content Placeholder 2">
            <a:extLst>
              <a:ext uri="{FF2B5EF4-FFF2-40B4-BE49-F238E27FC236}">
                <a16:creationId xmlns:a16="http://schemas.microsoft.com/office/drawing/2014/main" id="{3EA4F4C2-DFAE-44FD-9EEB-D74C6D1DD378}"/>
              </a:ext>
            </a:extLst>
          </p:cNvPr>
          <p:cNvSpPr>
            <a:spLocks noGrp="1"/>
          </p:cNvSpPr>
          <p:nvPr>
            <p:ph sz="half" idx="2"/>
          </p:nvPr>
        </p:nvSpPr>
        <p:spPr/>
        <p:txBody>
          <a:bodyPr/>
          <a:lstStyle/>
          <a:p>
            <a:r>
              <a:rPr lang="en-GB" i="1" dirty="0"/>
              <a:t>NOT to address the symptoms but to alleviate those factors that impact on inequality and ability to fulfil their potential</a:t>
            </a:r>
          </a:p>
          <a:p>
            <a:pPr marL="0" indent="0">
              <a:buNone/>
            </a:pPr>
            <a:endParaRPr lang="en-GB" i="1" dirty="0"/>
          </a:p>
          <a:p>
            <a:r>
              <a:rPr lang="en-GB" i="1" dirty="0"/>
              <a:t>Improve progress and outcomes in:</a:t>
            </a:r>
          </a:p>
          <a:p>
            <a:pPr lvl="1">
              <a:buFont typeface="Wingdings" panose="05000000000000000000" pitchFamily="2" charset="2"/>
              <a:buChar char="q"/>
            </a:pPr>
            <a:r>
              <a:rPr lang="en-GB" i="1" dirty="0"/>
              <a:t>physical and mental health</a:t>
            </a:r>
          </a:p>
          <a:p>
            <a:pPr lvl="1">
              <a:buFont typeface="Wingdings" panose="05000000000000000000" pitchFamily="2" charset="2"/>
              <a:buChar char="q"/>
            </a:pPr>
            <a:r>
              <a:rPr lang="en-GB" i="1" dirty="0"/>
              <a:t>cognition and learning</a:t>
            </a:r>
          </a:p>
          <a:p>
            <a:pPr lvl="1">
              <a:buFont typeface="Wingdings" panose="05000000000000000000" pitchFamily="2" charset="2"/>
              <a:buChar char="q"/>
            </a:pPr>
            <a:r>
              <a:rPr lang="en-GB" i="1" dirty="0"/>
              <a:t>basic and transferable skills</a:t>
            </a:r>
          </a:p>
          <a:p>
            <a:endParaRPr lang="en-GB" dirty="0"/>
          </a:p>
        </p:txBody>
      </p:sp>
    </p:spTree>
    <p:extLst>
      <p:ext uri="{BB962C8B-B14F-4D97-AF65-F5344CB8AC3E}">
        <p14:creationId xmlns:p14="http://schemas.microsoft.com/office/powerpoint/2010/main" val="40122019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y plastic numbers">
            <a:extLst>
              <a:ext uri="{FF2B5EF4-FFF2-40B4-BE49-F238E27FC236}">
                <a16:creationId xmlns:a16="http://schemas.microsoft.com/office/drawing/2014/main" id="{CDB46524-F4C2-4830-A864-2E9A88BB5869}"/>
              </a:ext>
            </a:extLst>
          </p:cNvPr>
          <p:cNvPicPr>
            <a:picLocks noChangeAspect="1"/>
          </p:cNvPicPr>
          <p:nvPr/>
        </p:nvPicPr>
        <p:blipFill rotWithShape="1">
          <a:blip r:embed="rId2">
            <a:alphaModFix amt="40000"/>
          </a:blip>
          <a:srcRect t="9380" b="6350"/>
          <a:stretch/>
        </p:blipFill>
        <p:spPr>
          <a:xfrm>
            <a:off x="20" y="10"/>
            <a:ext cx="12191980" cy="6857990"/>
          </a:xfrm>
          <a:prstGeom prst="rect">
            <a:avLst/>
          </a:prstGeom>
        </p:spPr>
      </p:pic>
      <p:sp>
        <p:nvSpPr>
          <p:cNvPr id="3" name="Title 2">
            <a:extLst>
              <a:ext uri="{FF2B5EF4-FFF2-40B4-BE49-F238E27FC236}">
                <a16:creationId xmlns:a16="http://schemas.microsoft.com/office/drawing/2014/main" id="{83916A48-66AC-46F2-8386-859554C707AE}"/>
              </a:ext>
            </a:extLst>
          </p:cNvPr>
          <p:cNvSpPr>
            <a:spLocks noGrp="1"/>
          </p:cNvSpPr>
          <p:nvPr>
            <p:ph type="title"/>
          </p:nvPr>
        </p:nvSpPr>
        <p:spPr>
          <a:xfrm>
            <a:off x="1604363" y="2548171"/>
            <a:ext cx="8915399" cy="2262781"/>
          </a:xfrm>
        </p:spPr>
        <p:txBody>
          <a:bodyPr vert="horz" lIns="91440" tIns="45720" rIns="91440" bIns="45720" rtlCol="0" anchor="b">
            <a:noAutofit/>
          </a:bodyPr>
          <a:lstStyle/>
          <a:p>
            <a:pPr algn="ctr">
              <a:lnSpc>
                <a:spcPct val="90000"/>
              </a:lnSpc>
            </a:pPr>
            <a:r>
              <a:rPr lang="en-US" b="1" dirty="0" err="1">
                <a:solidFill>
                  <a:schemeClr val="tx1"/>
                </a:solidFill>
              </a:rPr>
              <a:t>Nid</a:t>
            </a:r>
            <a:r>
              <a:rPr lang="en-US" b="1" dirty="0">
                <a:solidFill>
                  <a:schemeClr val="tx1"/>
                </a:solidFill>
              </a:rPr>
              <a:t> </a:t>
            </a:r>
            <a:r>
              <a:rPr lang="en-US" b="1" dirty="0" err="1">
                <a:solidFill>
                  <a:schemeClr val="tx1"/>
                </a:solidFill>
              </a:rPr>
              <a:t>yw</a:t>
            </a:r>
            <a:r>
              <a:rPr lang="en-US" b="1" dirty="0">
                <a:solidFill>
                  <a:schemeClr val="tx1"/>
                </a:solidFill>
              </a:rPr>
              <a:t> </a:t>
            </a:r>
            <a:r>
              <a:rPr lang="en-US" b="1" dirty="0" err="1">
                <a:solidFill>
                  <a:schemeClr val="tx1"/>
                </a:solidFill>
              </a:rPr>
              <a:t>ymyrraeth</a:t>
            </a:r>
            <a:r>
              <a:rPr lang="en-US" b="1" dirty="0">
                <a:solidFill>
                  <a:schemeClr val="tx1"/>
                </a:solidFill>
              </a:rPr>
              <a:t> </a:t>
            </a:r>
            <a:r>
              <a:rPr lang="en-US" b="1" dirty="0" err="1">
                <a:solidFill>
                  <a:schemeClr val="tx1"/>
                </a:solidFill>
              </a:rPr>
              <a:t>ar</a:t>
            </a:r>
            <a:r>
              <a:rPr lang="en-US" b="1" dirty="0">
                <a:solidFill>
                  <a:schemeClr val="tx1"/>
                </a:solidFill>
              </a:rPr>
              <a:t> </a:t>
            </a:r>
            <a:r>
              <a:rPr lang="en-US" b="1" dirty="0" err="1">
                <a:solidFill>
                  <a:schemeClr val="tx1"/>
                </a:solidFill>
              </a:rPr>
              <a:t>gyfer</a:t>
            </a:r>
            <a:r>
              <a:rPr lang="en-US" b="1" dirty="0">
                <a:solidFill>
                  <a:schemeClr val="tx1"/>
                </a:solidFill>
              </a:rPr>
              <a:t> </a:t>
            </a:r>
            <a:r>
              <a:rPr lang="en-US" b="1" dirty="0" err="1">
                <a:solidFill>
                  <a:schemeClr val="tx1"/>
                </a:solidFill>
              </a:rPr>
              <a:t>dysgwyr</a:t>
            </a:r>
            <a:r>
              <a:rPr lang="en-US" b="1" dirty="0">
                <a:solidFill>
                  <a:schemeClr val="tx1"/>
                </a:solidFill>
              </a:rPr>
              <a:t> ag ADY </a:t>
            </a:r>
            <a:r>
              <a:rPr lang="en-US" b="1" dirty="0" err="1">
                <a:solidFill>
                  <a:schemeClr val="tx1"/>
                </a:solidFill>
              </a:rPr>
              <a:t>yn</a:t>
            </a:r>
            <a:r>
              <a:rPr lang="en-US" b="1" dirty="0">
                <a:solidFill>
                  <a:schemeClr val="tx1"/>
                </a:solidFill>
              </a:rPr>
              <a:t> </a:t>
            </a:r>
            <a:r>
              <a:rPr lang="en-US" b="1" dirty="0" err="1">
                <a:solidFill>
                  <a:schemeClr val="tx1"/>
                </a:solidFill>
              </a:rPr>
              <a:t>unig</a:t>
            </a:r>
            <a:r>
              <a:rPr lang="en-US" b="1" dirty="0">
                <a:solidFill>
                  <a:schemeClr val="tx1"/>
                </a:solidFill>
              </a:rPr>
              <a:t>!</a:t>
            </a:r>
            <a:br>
              <a:rPr lang="en-US" b="1" dirty="0">
                <a:solidFill>
                  <a:schemeClr val="tx1"/>
                </a:solidFill>
              </a:rPr>
            </a:br>
            <a:br>
              <a:rPr lang="en-US" b="1" dirty="0">
                <a:solidFill>
                  <a:schemeClr val="tx1"/>
                </a:solidFill>
              </a:rPr>
            </a:br>
            <a:r>
              <a:rPr lang="en-US" b="1" dirty="0">
                <a:solidFill>
                  <a:schemeClr val="tx1"/>
                </a:solidFill>
              </a:rPr>
              <a:t>Interventions are not solely for learners with ALN!</a:t>
            </a:r>
          </a:p>
        </p:txBody>
      </p:sp>
      <p:sp>
        <p:nvSpPr>
          <p:cNvPr id="43" name="Rectangle 42">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202573"/>
          </a:solidFill>
          <a:ln>
            <a:noFill/>
          </a:ln>
          <a:effectLst/>
        </p:spPr>
        <p:style>
          <a:lnRef idx="1">
            <a:schemeClr val="accent1"/>
          </a:lnRef>
          <a:fillRef idx="3">
            <a:schemeClr val="accent1"/>
          </a:fillRef>
          <a:effectRef idx="2">
            <a:schemeClr val="accent1"/>
          </a:effectRef>
          <a:fontRef idx="minor">
            <a:schemeClr val="lt1"/>
          </a:fontRef>
        </p:style>
      </p:sp>
      <p:sp>
        <p:nvSpPr>
          <p:cNvPr id="45"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14524910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1" name="Rectangle 4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0"/>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1904742" y="433008"/>
            <a:ext cx="8911687" cy="1280890"/>
          </a:xfrm>
        </p:spPr>
        <p:txBody>
          <a:bodyPr vert="horz" lIns="91440" tIns="45720" rIns="91440" bIns="45720" rtlCol="0" anchor="t">
            <a:normAutofit/>
          </a:bodyPr>
          <a:lstStyle/>
          <a:p>
            <a:r>
              <a:rPr lang="en-US" dirty="0" err="1"/>
              <a:t>Targedu</a:t>
            </a:r>
            <a:r>
              <a:rPr lang="en-US" dirty="0"/>
              <a:t> </a:t>
            </a:r>
            <a:r>
              <a:rPr lang="en-US" dirty="0" err="1"/>
              <a:t>unigolion</a:t>
            </a:r>
            <a:r>
              <a:rPr lang="en-US" dirty="0"/>
              <a:t>, </a:t>
            </a:r>
            <a:r>
              <a:rPr lang="en-US" dirty="0" err="1"/>
              <a:t>grwpiau</a:t>
            </a:r>
            <a:r>
              <a:rPr lang="en-US" dirty="0"/>
              <a:t> neu </a:t>
            </a:r>
            <a:r>
              <a:rPr lang="en-US" dirty="0" err="1"/>
              <a:t>ddosbarth</a:t>
            </a:r>
            <a:r>
              <a:rPr lang="en-US" dirty="0"/>
              <a:t> </a:t>
            </a:r>
            <a:r>
              <a:rPr lang="en-US" dirty="0" err="1"/>
              <a:t>cyfan</a:t>
            </a:r>
            <a:endParaRPr lang="en-US" dirty="0"/>
          </a:p>
        </p:txBody>
      </p:sp>
      <p:sp>
        <p:nvSpPr>
          <p:cNvPr id="43" name="Rectangle 42">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5"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4" name="Diagram 3"/>
          <p:cNvGraphicFramePr/>
          <p:nvPr>
            <p:extLst>
              <p:ext uri="{D42A27DB-BD31-4B8C-83A1-F6EECF244321}">
                <p14:modId xmlns:p14="http://schemas.microsoft.com/office/powerpoint/2010/main" val="371031476"/>
              </p:ext>
            </p:extLst>
          </p:nvPr>
        </p:nvGraphicFramePr>
        <p:xfrm>
          <a:off x="904290" y="1569237"/>
          <a:ext cx="11159102" cy="52768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18033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2619" y="271841"/>
            <a:ext cx="10142056" cy="1280890"/>
          </a:xfrm>
        </p:spPr>
        <p:txBody>
          <a:bodyPr/>
          <a:lstStyle/>
          <a:p>
            <a:r>
              <a:rPr lang="en-GB" dirty="0"/>
              <a:t>Targeting individuals, groups or whole class</a:t>
            </a:r>
          </a:p>
        </p:txBody>
      </p:sp>
      <p:graphicFrame>
        <p:nvGraphicFramePr>
          <p:cNvPr id="4" name="Diagram 3"/>
          <p:cNvGraphicFramePr/>
          <p:nvPr/>
        </p:nvGraphicFramePr>
        <p:xfrm>
          <a:off x="2281382" y="122397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0963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ADB7-F615-4322-90BD-1E8C7A0438AB}"/>
              </a:ext>
            </a:extLst>
          </p:cNvPr>
          <p:cNvSpPr>
            <a:spLocks noGrp="1"/>
          </p:cNvSpPr>
          <p:nvPr>
            <p:ph type="title"/>
          </p:nvPr>
        </p:nvSpPr>
        <p:spPr/>
        <p:txBody>
          <a:bodyPr/>
          <a:lstStyle/>
          <a:p>
            <a:r>
              <a:rPr lang="en-GB" dirty="0" err="1"/>
              <a:t>Trafodaeth</a:t>
            </a:r>
            <a:r>
              <a:rPr lang="en-GB" dirty="0"/>
              <a:t> </a:t>
            </a:r>
            <a:r>
              <a:rPr lang="en-GB" dirty="0" err="1"/>
              <a:t>gr</a:t>
            </a:r>
            <a:r>
              <a:rPr lang="en-GB" dirty="0" err="1">
                <a:cs typeface="Arial" panose="020B0604020202020204" pitchFamily="34" charset="0"/>
              </a:rPr>
              <a:t>ŵp</a:t>
            </a:r>
            <a:r>
              <a:rPr lang="en-GB" dirty="0"/>
              <a:t>(10 </a:t>
            </a:r>
            <a:r>
              <a:rPr lang="en-GB" dirty="0" err="1"/>
              <a:t>munud</a:t>
            </a:r>
            <a:r>
              <a:rPr lang="en-GB" dirty="0"/>
              <a:t>)</a:t>
            </a:r>
            <a:br>
              <a:rPr lang="en-GB" dirty="0"/>
            </a:br>
            <a:r>
              <a:rPr lang="en-GB" i="1" dirty="0"/>
              <a:t>Group discussion (10 minutes)</a:t>
            </a:r>
            <a:endParaRPr lang="en-GB" dirty="0"/>
          </a:p>
        </p:txBody>
      </p:sp>
      <p:sp>
        <p:nvSpPr>
          <p:cNvPr id="3" name="Content Placeholder 2">
            <a:extLst>
              <a:ext uri="{FF2B5EF4-FFF2-40B4-BE49-F238E27FC236}">
                <a16:creationId xmlns:a16="http://schemas.microsoft.com/office/drawing/2014/main" id="{042E3681-D548-4E0C-8ABA-EC83C05DDDED}"/>
              </a:ext>
            </a:extLst>
          </p:cNvPr>
          <p:cNvSpPr>
            <a:spLocks noGrp="1"/>
          </p:cNvSpPr>
          <p:nvPr>
            <p:ph sz="half" idx="1"/>
          </p:nvPr>
        </p:nvSpPr>
        <p:spPr/>
        <p:txBody>
          <a:bodyPr>
            <a:normAutofit fontScale="92500" lnSpcReduction="10000"/>
          </a:bodyPr>
          <a:lstStyle/>
          <a:p>
            <a:pPr marL="0" indent="0">
              <a:buNone/>
            </a:pPr>
            <a:r>
              <a:rPr lang="en-GB" b="1" dirty="0"/>
              <a:t>TRAFODWCH:</a:t>
            </a:r>
          </a:p>
          <a:p>
            <a:r>
              <a:rPr lang="en-GB" dirty="0" err="1"/>
              <a:t>Yn</a:t>
            </a:r>
            <a:r>
              <a:rPr lang="en-GB" dirty="0"/>
              <a:t> </a:t>
            </a:r>
            <a:r>
              <a:rPr lang="en-GB" dirty="0" err="1"/>
              <a:t>eich</a:t>
            </a:r>
            <a:r>
              <a:rPr lang="en-GB" dirty="0"/>
              <a:t> </a:t>
            </a:r>
            <a:r>
              <a:rPr lang="en-GB" dirty="0" err="1"/>
              <a:t>grwpiau</a:t>
            </a:r>
            <a:r>
              <a:rPr lang="en-GB" dirty="0"/>
              <a:t> </a:t>
            </a:r>
            <a:r>
              <a:rPr lang="en-GB" dirty="0" err="1"/>
              <a:t>trafodwch</a:t>
            </a:r>
            <a:r>
              <a:rPr lang="en-GB" dirty="0"/>
              <a:t> </a:t>
            </a:r>
            <a:r>
              <a:rPr lang="en-GB" b="1" dirty="0"/>
              <a:t>UN neu FWY </a:t>
            </a:r>
            <a:r>
              <a:rPr lang="en-GB" dirty="0"/>
              <a:t>o </a:t>
            </a:r>
            <a:r>
              <a:rPr lang="en-GB" dirty="0" err="1"/>
              <a:t>ymyraethau</a:t>
            </a:r>
            <a:r>
              <a:rPr lang="en-GB" dirty="0"/>
              <a:t> y </a:t>
            </a:r>
            <a:r>
              <a:rPr lang="en-GB" dirty="0" err="1"/>
              <a:t>gwnaethoch</a:t>
            </a:r>
            <a:r>
              <a:rPr lang="en-GB" dirty="0"/>
              <a:t> </a:t>
            </a:r>
            <a:r>
              <a:rPr lang="en-GB" dirty="0" err="1"/>
              <a:t>arsylwi</a:t>
            </a:r>
            <a:r>
              <a:rPr lang="en-GB" dirty="0"/>
              <a:t> </a:t>
            </a:r>
            <a:r>
              <a:rPr lang="en-GB" dirty="0" err="1"/>
              <a:t>arnynt</a:t>
            </a:r>
            <a:r>
              <a:rPr lang="en-GB" dirty="0"/>
              <a:t> </a:t>
            </a:r>
            <a:r>
              <a:rPr lang="en-GB" dirty="0" err="1"/>
              <a:t>yn</a:t>
            </a:r>
            <a:r>
              <a:rPr lang="en-GB" dirty="0"/>
              <a:t> </a:t>
            </a:r>
            <a:r>
              <a:rPr lang="en-GB" dirty="0" err="1"/>
              <a:t>ystod</a:t>
            </a:r>
            <a:r>
              <a:rPr lang="en-GB" dirty="0"/>
              <a:t> PAP2.</a:t>
            </a:r>
          </a:p>
          <a:p>
            <a:r>
              <a:rPr lang="en-GB" dirty="0"/>
              <a:t>Pa </a:t>
            </a:r>
            <a:r>
              <a:rPr lang="en-GB" dirty="0" err="1"/>
              <a:t>agwedd</a:t>
            </a:r>
            <a:r>
              <a:rPr lang="en-GB" dirty="0"/>
              <a:t>/au o </a:t>
            </a:r>
            <a:r>
              <a:rPr lang="en-GB" dirty="0" err="1"/>
              <a:t>ddysgu</a:t>
            </a:r>
            <a:r>
              <a:rPr lang="en-GB" dirty="0"/>
              <a:t> a/neu </a:t>
            </a:r>
            <a:r>
              <a:rPr lang="en-GB" dirty="0" err="1"/>
              <a:t>ddatblygiad</a:t>
            </a:r>
            <a:r>
              <a:rPr lang="en-GB" dirty="0"/>
              <a:t> </a:t>
            </a:r>
            <a:r>
              <a:rPr lang="en-GB" dirty="0" err="1"/>
              <a:t>oedd</a:t>
            </a:r>
            <a:r>
              <a:rPr lang="en-GB" dirty="0"/>
              <a:t> </a:t>
            </a:r>
            <a:r>
              <a:rPr lang="en-GB" dirty="0" err="1"/>
              <a:t>rhain</a:t>
            </a:r>
            <a:r>
              <a:rPr lang="en-GB" dirty="0"/>
              <a:t> </a:t>
            </a:r>
            <a:r>
              <a:rPr lang="en-GB" dirty="0" err="1"/>
              <a:t>yn</a:t>
            </a:r>
            <a:r>
              <a:rPr lang="en-GB" dirty="0"/>
              <a:t> </a:t>
            </a:r>
            <a:r>
              <a:rPr lang="en-GB" dirty="0" err="1"/>
              <a:t>eu</a:t>
            </a:r>
            <a:r>
              <a:rPr lang="en-GB" dirty="0"/>
              <a:t> </a:t>
            </a:r>
            <a:r>
              <a:rPr lang="en-GB" dirty="0" err="1"/>
              <a:t>targedu</a:t>
            </a:r>
            <a:r>
              <a:rPr lang="en-GB" dirty="0"/>
              <a:t>?</a:t>
            </a:r>
          </a:p>
          <a:p>
            <a:r>
              <a:rPr lang="en-GB" dirty="0" err="1"/>
              <a:t>Ble</a:t>
            </a:r>
            <a:r>
              <a:rPr lang="en-GB" dirty="0"/>
              <a:t> </a:t>
            </a:r>
            <a:r>
              <a:rPr lang="en-GB" dirty="0" err="1"/>
              <a:t>oeddent</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gweithredu</a:t>
            </a:r>
            <a:r>
              <a:rPr lang="en-GB" dirty="0"/>
              <a:t> a </a:t>
            </a:r>
            <a:r>
              <a:rPr lang="en-GB" dirty="0" err="1"/>
              <a:t>phwy</a:t>
            </a:r>
            <a:r>
              <a:rPr lang="en-GB" dirty="0"/>
              <a:t> </a:t>
            </a:r>
            <a:r>
              <a:rPr lang="en-GB" dirty="0" err="1"/>
              <a:t>oedd</a:t>
            </a:r>
            <a:r>
              <a:rPr lang="en-GB" dirty="0"/>
              <a:t> </a:t>
            </a:r>
            <a:r>
              <a:rPr lang="en-GB" dirty="0" err="1"/>
              <a:t>yn</a:t>
            </a:r>
            <a:r>
              <a:rPr lang="en-GB" dirty="0"/>
              <a:t> </a:t>
            </a:r>
            <a:r>
              <a:rPr lang="en-GB" dirty="0" err="1"/>
              <a:t>gyfrifol</a:t>
            </a:r>
            <a:r>
              <a:rPr lang="en-GB" dirty="0"/>
              <a:t> am </a:t>
            </a:r>
            <a:r>
              <a:rPr lang="en-GB" dirty="0" err="1"/>
              <a:t>hynny</a:t>
            </a:r>
            <a:r>
              <a:rPr lang="en-GB" dirty="0"/>
              <a:t>?</a:t>
            </a:r>
          </a:p>
          <a:p>
            <a:r>
              <a:rPr lang="en-GB" dirty="0" err="1"/>
              <a:t>Unrhyw</a:t>
            </a:r>
            <a:r>
              <a:rPr lang="en-GB" dirty="0"/>
              <a:t> </a:t>
            </a:r>
            <a:r>
              <a:rPr lang="en-GB" dirty="0" err="1"/>
              <a:t>sylwadau</a:t>
            </a:r>
            <a:r>
              <a:rPr lang="en-GB" dirty="0"/>
              <a:t> </a:t>
            </a:r>
            <a:r>
              <a:rPr lang="en-GB" dirty="0" err="1"/>
              <a:t>eraill</a:t>
            </a:r>
            <a:r>
              <a:rPr lang="en-GB" dirty="0"/>
              <a:t>?</a:t>
            </a:r>
          </a:p>
          <a:p>
            <a:r>
              <a:rPr lang="en-GB" dirty="0" err="1">
                <a:latin typeface="+mj-lt"/>
              </a:rPr>
              <a:t>Penodwch</a:t>
            </a:r>
            <a:r>
              <a:rPr lang="en-GB" dirty="0">
                <a:latin typeface="+mj-lt"/>
              </a:rPr>
              <a:t> un </a:t>
            </a:r>
            <a:r>
              <a:rPr lang="en-GB" dirty="0" err="1">
                <a:latin typeface="+mj-lt"/>
              </a:rPr>
              <a:t>aelod</a:t>
            </a:r>
            <a:r>
              <a:rPr lang="en-GB" dirty="0">
                <a:latin typeface="+mj-lt"/>
              </a:rPr>
              <a:t> </a:t>
            </a:r>
            <a:r>
              <a:rPr lang="en-GB" dirty="0" err="1">
                <a:latin typeface="+mj-lt"/>
              </a:rPr>
              <a:t>o’ch</a:t>
            </a:r>
            <a:r>
              <a:rPr lang="en-GB" dirty="0">
                <a:latin typeface="+mj-lt"/>
              </a:rPr>
              <a:t> </a:t>
            </a:r>
            <a:r>
              <a:rPr lang="en-GB" dirty="0" err="1">
                <a:latin typeface="+mj-lt"/>
              </a:rPr>
              <a:t>gr</a:t>
            </a:r>
            <a:r>
              <a:rPr lang="en-GB" dirty="0" err="1">
                <a:latin typeface="+mj-lt"/>
                <a:cs typeface="Arial" panose="020B0604020202020204" pitchFamily="34" charset="0"/>
              </a:rPr>
              <a:t>ŵp</a:t>
            </a:r>
            <a:r>
              <a:rPr lang="en-GB" dirty="0">
                <a:latin typeface="+mj-lt"/>
                <a:cs typeface="Arial" panose="020B0604020202020204" pitchFamily="34" charset="0"/>
              </a:rPr>
              <a:t> </a:t>
            </a:r>
            <a:r>
              <a:rPr lang="en-GB" dirty="0" err="1">
                <a:latin typeface="+mj-lt"/>
                <a:cs typeface="Arial" panose="020B0604020202020204" pitchFamily="34" charset="0"/>
              </a:rPr>
              <a:t>i</a:t>
            </a:r>
            <a:r>
              <a:rPr lang="en-GB" dirty="0">
                <a:latin typeface="+mj-lt"/>
                <a:cs typeface="Arial" panose="020B0604020202020204" pitchFamily="34" charset="0"/>
              </a:rPr>
              <a:t> </a:t>
            </a:r>
            <a:r>
              <a:rPr lang="en-GB" dirty="0" err="1">
                <a:latin typeface="+mj-lt"/>
                <a:cs typeface="Arial" panose="020B0604020202020204" pitchFamily="34" charset="0"/>
              </a:rPr>
              <a:t>adrodd</a:t>
            </a:r>
            <a:r>
              <a:rPr lang="en-GB" dirty="0">
                <a:latin typeface="+mj-lt"/>
                <a:cs typeface="Arial" panose="020B0604020202020204" pitchFamily="34" charset="0"/>
              </a:rPr>
              <a:t> </a:t>
            </a:r>
            <a:r>
              <a:rPr lang="en-GB" dirty="0" err="1">
                <a:latin typeface="+mj-lt"/>
                <a:cs typeface="Arial" panose="020B0604020202020204" pitchFamily="34" charset="0"/>
              </a:rPr>
              <a:t>nôl</a:t>
            </a:r>
            <a:r>
              <a:rPr lang="en-GB" dirty="0">
                <a:latin typeface="+mj-lt"/>
                <a:cs typeface="Arial" panose="020B0604020202020204" pitchFamily="34" charset="0"/>
              </a:rPr>
              <a:t> am rai </a:t>
            </a:r>
            <a:r>
              <a:rPr lang="en-GB" dirty="0" err="1">
                <a:latin typeface="+mj-lt"/>
                <a:cs typeface="Arial" panose="020B0604020202020204" pitchFamily="34" charset="0"/>
              </a:rPr>
              <a:t>o’r</a:t>
            </a:r>
            <a:r>
              <a:rPr lang="en-GB" dirty="0">
                <a:latin typeface="+mj-lt"/>
                <a:cs typeface="Arial" panose="020B0604020202020204" pitchFamily="34" charset="0"/>
              </a:rPr>
              <a:t> </a:t>
            </a:r>
            <a:r>
              <a:rPr lang="en-GB" dirty="0" err="1">
                <a:latin typeface="+mj-lt"/>
                <a:cs typeface="Arial" panose="020B0604020202020204" pitchFamily="34" charset="0"/>
              </a:rPr>
              <a:t>ymyraethau</a:t>
            </a:r>
            <a:r>
              <a:rPr lang="en-GB" dirty="0">
                <a:latin typeface="+mj-lt"/>
                <a:cs typeface="Arial" panose="020B0604020202020204" pitchFamily="34" charset="0"/>
              </a:rPr>
              <a:t> y </a:t>
            </a:r>
            <a:r>
              <a:rPr lang="en-GB" dirty="0" err="1">
                <a:latin typeface="+mj-lt"/>
                <a:cs typeface="Arial" panose="020B0604020202020204" pitchFamily="34" charset="0"/>
              </a:rPr>
              <a:t>buoch</a:t>
            </a:r>
            <a:r>
              <a:rPr lang="en-GB" dirty="0">
                <a:latin typeface="+mj-lt"/>
                <a:cs typeface="Arial" panose="020B0604020202020204" pitchFamily="34" charset="0"/>
              </a:rPr>
              <a:t> </a:t>
            </a:r>
            <a:r>
              <a:rPr lang="en-GB" dirty="0" err="1">
                <a:latin typeface="+mj-lt"/>
                <a:cs typeface="Arial" panose="020B0604020202020204" pitchFamily="34" charset="0"/>
              </a:rPr>
              <a:t>yn</a:t>
            </a:r>
            <a:r>
              <a:rPr lang="en-GB" dirty="0">
                <a:latin typeface="+mj-lt"/>
                <a:cs typeface="Arial" panose="020B0604020202020204" pitchFamily="34" charset="0"/>
              </a:rPr>
              <a:t> </a:t>
            </a:r>
            <a:r>
              <a:rPr lang="en-GB" dirty="0" err="1">
                <a:latin typeface="+mj-lt"/>
                <a:cs typeface="Arial" panose="020B0604020202020204" pitchFamily="34" charset="0"/>
              </a:rPr>
              <a:t>eu</a:t>
            </a:r>
            <a:r>
              <a:rPr lang="en-GB" dirty="0">
                <a:latin typeface="+mj-lt"/>
                <a:cs typeface="Arial" panose="020B0604020202020204" pitchFamily="34" charset="0"/>
              </a:rPr>
              <a:t> </a:t>
            </a:r>
            <a:r>
              <a:rPr lang="en-GB" dirty="0" err="1">
                <a:latin typeface="+mj-lt"/>
                <a:cs typeface="Arial" panose="020B0604020202020204" pitchFamily="34" charset="0"/>
              </a:rPr>
              <a:t>trafod</a:t>
            </a:r>
            <a:r>
              <a:rPr lang="en-GB" dirty="0">
                <a:latin typeface="+mj-lt"/>
                <a:cs typeface="Arial" panose="020B0604020202020204" pitchFamily="34" charset="0"/>
              </a:rPr>
              <a:t>. </a:t>
            </a:r>
            <a:endParaRPr lang="en-GB" dirty="0">
              <a:latin typeface="+mj-lt"/>
            </a:endParaRPr>
          </a:p>
        </p:txBody>
      </p:sp>
      <p:sp>
        <p:nvSpPr>
          <p:cNvPr id="4" name="Content Placeholder 3">
            <a:extLst>
              <a:ext uri="{FF2B5EF4-FFF2-40B4-BE49-F238E27FC236}">
                <a16:creationId xmlns:a16="http://schemas.microsoft.com/office/drawing/2014/main" id="{7EFA6233-8CDC-4654-88E3-3F021356F105}"/>
              </a:ext>
            </a:extLst>
          </p:cNvPr>
          <p:cNvSpPr>
            <a:spLocks noGrp="1"/>
          </p:cNvSpPr>
          <p:nvPr>
            <p:ph sz="half" idx="2"/>
          </p:nvPr>
        </p:nvSpPr>
        <p:spPr/>
        <p:txBody>
          <a:bodyPr>
            <a:normAutofit fontScale="92500" lnSpcReduction="10000"/>
          </a:bodyPr>
          <a:lstStyle/>
          <a:p>
            <a:pPr marL="0" indent="0">
              <a:buNone/>
            </a:pPr>
            <a:r>
              <a:rPr lang="en-GB" b="1" i="1" dirty="0"/>
              <a:t>DISCUSS:</a:t>
            </a:r>
          </a:p>
          <a:p>
            <a:r>
              <a:rPr lang="en-GB" i="1" dirty="0"/>
              <a:t>In your groups discuss </a:t>
            </a:r>
            <a:r>
              <a:rPr lang="en-GB" b="1" i="1" dirty="0"/>
              <a:t>ONE or MORE</a:t>
            </a:r>
            <a:r>
              <a:rPr lang="en-GB" i="1" dirty="0"/>
              <a:t> interventions observed during PTE2.</a:t>
            </a:r>
          </a:p>
          <a:p>
            <a:r>
              <a:rPr lang="en-GB" i="1" dirty="0"/>
              <a:t>What aspect/s of learning and/or development did these target?</a:t>
            </a:r>
          </a:p>
          <a:p>
            <a:r>
              <a:rPr lang="en-GB" i="1" dirty="0"/>
              <a:t>Where were they implemented and who was responsible for them?</a:t>
            </a:r>
          </a:p>
          <a:p>
            <a:r>
              <a:rPr lang="en-GB" i="1" dirty="0"/>
              <a:t>Any other comments?</a:t>
            </a:r>
          </a:p>
          <a:p>
            <a:r>
              <a:rPr lang="en-GB" i="1" dirty="0"/>
              <a:t>Allocate one member of your group to provide feedback regarding some of the interventions discussed. </a:t>
            </a:r>
          </a:p>
        </p:txBody>
      </p:sp>
    </p:spTree>
    <p:extLst>
      <p:ext uri="{BB962C8B-B14F-4D97-AF65-F5344CB8AC3E}">
        <p14:creationId xmlns:p14="http://schemas.microsoft.com/office/powerpoint/2010/main" val="3178983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D9ECB-B6D8-A44D-8DC0-66D6C3FBA7DB}"/>
              </a:ext>
            </a:extLst>
          </p:cNvPr>
          <p:cNvSpPr>
            <a:spLocks noGrp="1"/>
          </p:cNvSpPr>
          <p:nvPr>
            <p:ph type="title"/>
          </p:nvPr>
        </p:nvSpPr>
        <p:spPr/>
        <p:txBody>
          <a:bodyPr/>
          <a:lstStyle/>
          <a:p>
            <a:r>
              <a:rPr lang="en-US" dirty="0" err="1"/>
              <a:t>Therapi</a:t>
            </a:r>
            <a:r>
              <a:rPr lang="en-US" dirty="0"/>
              <a:t> Lego</a:t>
            </a:r>
            <a:br>
              <a:rPr lang="en-US" dirty="0"/>
            </a:br>
            <a:r>
              <a:rPr lang="en-US" i="1" dirty="0" err="1"/>
              <a:t>Lego</a:t>
            </a:r>
            <a:r>
              <a:rPr lang="en-US" i="1" dirty="0"/>
              <a:t> Therapy</a:t>
            </a:r>
          </a:p>
        </p:txBody>
      </p:sp>
      <p:sp>
        <p:nvSpPr>
          <p:cNvPr id="4" name="Content Placeholder 3"/>
          <p:cNvSpPr>
            <a:spLocks noGrp="1"/>
          </p:cNvSpPr>
          <p:nvPr>
            <p:ph sz="half" idx="1"/>
          </p:nvPr>
        </p:nvSpPr>
        <p:spPr>
          <a:xfrm>
            <a:off x="2434907" y="2307466"/>
            <a:ext cx="4313864" cy="3777622"/>
          </a:xfrm>
        </p:spPr>
        <p:txBody>
          <a:bodyPr>
            <a:normAutofit fontScale="92500" lnSpcReduction="10000"/>
          </a:bodyPr>
          <a:lstStyle/>
          <a:p>
            <a:r>
              <a:rPr lang="en-US" dirty="0" err="1"/>
              <a:t>Seiliedig</a:t>
            </a:r>
            <a:r>
              <a:rPr lang="en-US" dirty="0"/>
              <a:t> </a:t>
            </a:r>
            <a:r>
              <a:rPr lang="en-US" dirty="0" err="1"/>
              <a:t>ar</a:t>
            </a:r>
            <a:r>
              <a:rPr lang="en-US" dirty="0"/>
              <a:t> y </a:t>
            </a:r>
            <a:r>
              <a:rPr lang="en-US" dirty="0" err="1"/>
              <a:t>cysyniadau</a:t>
            </a:r>
            <a:r>
              <a:rPr lang="en-US" dirty="0"/>
              <a:t> </a:t>
            </a:r>
            <a:r>
              <a:rPr lang="en-US" dirty="0" err="1"/>
              <a:t>seicolegol</a:t>
            </a:r>
            <a:r>
              <a:rPr lang="en-US" dirty="0"/>
              <a:t>  </a:t>
            </a:r>
            <a:r>
              <a:rPr lang="en-US" dirty="0" err="1"/>
              <a:t>sy’n</a:t>
            </a:r>
            <a:r>
              <a:rPr lang="en-US" dirty="0"/>
              <a:t> sail </a:t>
            </a:r>
            <a:r>
              <a:rPr lang="en-US" dirty="0" err="1"/>
              <a:t>i</a:t>
            </a:r>
            <a:r>
              <a:rPr lang="en-US" dirty="0"/>
              <a:t> ‘</a:t>
            </a:r>
            <a:r>
              <a:rPr lang="en-US" dirty="0" err="1"/>
              <a:t>therapi</a:t>
            </a:r>
            <a:r>
              <a:rPr lang="en-US" dirty="0"/>
              <a:t> </a:t>
            </a:r>
            <a:r>
              <a:rPr lang="en-US" dirty="0" err="1"/>
              <a:t>chwarae</a:t>
            </a:r>
            <a:r>
              <a:rPr lang="en-US" dirty="0"/>
              <a:t>’ </a:t>
            </a:r>
          </a:p>
          <a:p>
            <a:r>
              <a:rPr lang="en-US" dirty="0" err="1"/>
              <a:t>Datblygu</a:t>
            </a:r>
            <a:r>
              <a:rPr lang="en-US" dirty="0"/>
              <a:t> </a:t>
            </a:r>
            <a:r>
              <a:rPr lang="en-US" dirty="0" err="1"/>
              <a:t>sgiliau</a:t>
            </a:r>
            <a:r>
              <a:rPr lang="en-US" dirty="0"/>
              <a:t> </a:t>
            </a:r>
            <a:r>
              <a:rPr lang="en-US" dirty="0" err="1"/>
              <a:t>cyfathrebu</a:t>
            </a:r>
            <a:r>
              <a:rPr lang="en-US" dirty="0"/>
              <a:t> (</a:t>
            </a:r>
            <a:r>
              <a:rPr lang="en-US" dirty="0" err="1"/>
              <a:t>geiriau</a:t>
            </a:r>
            <a:r>
              <a:rPr lang="en-US" dirty="0"/>
              <a:t>/di-</a:t>
            </a:r>
            <a:r>
              <a:rPr lang="en-US" dirty="0" err="1"/>
              <a:t>eiriau</a:t>
            </a:r>
            <a:r>
              <a:rPr lang="en-US" dirty="0"/>
              <a:t>) a </a:t>
            </a:r>
            <a:r>
              <a:rPr lang="en-US" dirty="0" err="1"/>
              <a:t>sgiliau</a:t>
            </a:r>
            <a:r>
              <a:rPr lang="en-US" dirty="0"/>
              <a:t> </a:t>
            </a:r>
            <a:r>
              <a:rPr lang="en-US" dirty="0" err="1"/>
              <a:t>cymdeithasol</a:t>
            </a:r>
            <a:endParaRPr lang="en-US" dirty="0"/>
          </a:p>
          <a:p>
            <a:r>
              <a:rPr lang="en-US" dirty="0" err="1"/>
              <a:t>Cytunwch</a:t>
            </a:r>
            <a:r>
              <a:rPr lang="en-US" dirty="0"/>
              <a:t> </a:t>
            </a:r>
            <a:r>
              <a:rPr lang="en-US" dirty="0" err="1"/>
              <a:t>ar</a:t>
            </a:r>
            <a:r>
              <a:rPr lang="en-US" dirty="0"/>
              <a:t> y </a:t>
            </a:r>
            <a:r>
              <a:rPr lang="en-US" dirty="0" err="1"/>
              <a:t>rheolau</a:t>
            </a:r>
            <a:r>
              <a:rPr lang="en-US" dirty="0"/>
              <a:t> </a:t>
            </a:r>
            <a:r>
              <a:rPr lang="en-US" dirty="0" err="1"/>
              <a:t>craidd</a:t>
            </a:r>
            <a:endParaRPr lang="en-US" dirty="0"/>
          </a:p>
          <a:p>
            <a:r>
              <a:rPr lang="en-US" dirty="0" err="1"/>
              <a:t>Dynodwch</a:t>
            </a:r>
            <a:r>
              <a:rPr lang="en-US" dirty="0"/>
              <a:t> </a:t>
            </a:r>
            <a:r>
              <a:rPr lang="en-US" dirty="0" err="1"/>
              <a:t>rol</a:t>
            </a:r>
            <a:r>
              <a:rPr lang="en-US" dirty="0"/>
              <a:t> </a:t>
            </a:r>
            <a:r>
              <a:rPr lang="en-US" dirty="0" err="1"/>
              <a:t>i</a:t>
            </a:r>
            <a:r>
              <a:rPr lang="en-US" dirty="0"/>
              <a:t> bob </a:t>
            </a:r>
            <a:r>
              <a:rPr lang="en-US" dirty="0" err="1"/>
              <a:t>aelod</a:t>
            </a:r>
            <a:r>
              <a:rPr lang="en-US" dirty="0"/>
              <a:t> a </a:t>
            </a:r>
            <a:r>
              <a:rPr lang="en-US" dirty="0" err="1"/>
              <a:t>newidiwch</a:t>
            </a:r>
            <a:r>
              <a:rPr lang="en-US" dirty="0"/>
              <a:t> y </a:t>
            </a:r>
            <a:r>
              <a:rPr lang="en-US" dirty="0" err="1"/>
              <a:t>rolau</a:t>
            </a:r>
            <a:r>
              <a:rPr lang="en-US" dirty="0"/>
              <a:t> </a:t>
            </a:r>
            <a:r>
              <a:rPr lang="en-US" dirty="0" err="1"/>
              <a:t>yn</a:t>
            </a:r>
            <a:r>
              <a:rPr lang="en-US" dirty="0"/>
              <a:t> </a:t>
            </a:r>
            <a:r>
              <a:rPr lang="en-US" dirty="0" err="1"/>
              <a:t>ystod</a:t>
            </a:r>
            <a:r>
              <a:rPr lang="en-US" dirty="0"/>
              <a:t> y </a:t>
            </a:r>
            <a:r>
              <a:rPr lang="en-US" dirty="0" err="1"/>
              <a:t>sesiwn</a:t>
            </a:r>
            <a:r>
              <a:rPr lang="en-US" dirty="0"/>
              <a:t> (engineer, builder, supplier, director)</a:t>
            </a:r>
          </a:p>
          <a:p>
            <a:r>
              <a:rPr lang="en-US" dirty="0" err="1"/>
              <a:t>Rol</a:t>
            </a:r>
            <a:r>
              <a:rPr lang="en-US" dirty="0"/>
              <a:t> </a:t>
            </a:r>
            <a:r>
              <a:rPr lang="en-US" dirty="0" err="1"/>
              <a:t>oedolyn</a:t>
            </a:r>
            <a:r>
              <a:rPr lang="en-US" dirty="0"/>
              <a:t> – </a:t>
            </a:r>
            <a:r>
              <a:rPr lang="en-US" dirty="0" err="1"/>
              <a:t>hybu</a:t>
            </a:r>
            <a:r>
              <a:rPr lang="en-US" dirty="0"/>
              <a:t> </a:t>
            </a:r>
            <a:r>
              <a:rPr lang="en-US" dirty="0" err="1"/>
              <a:t>rhyngweithio</a:t>
            </a:r>
            <a:r>
              <a:rPr lang="en-US" dirty="0"/>
              <a:t> </a:t>
            </a:r>
            <a:r>
              <a:rPr lang="en-US" dirty="0" err="1"/>
              <a:t>cadarnhaol</a:t>
            </a:r>
            <a:r>
              <a:rPr lang="en-US" dirty="0"/>
              <a:t> a </a:t>
            </a:r>
            <a:r>
              <a:rPr lang="en-US" dirty="0" err="1"/>
              <a:t>chadw’r</a:t>
            </a:r>
            <a:r>
              <a:rPr lang="en-US" dirty="0"/>
              <a:t> </a:t>
            </a:r>
            <a:r>
              <a:rPr lang="en-US" dirty="0" err="1"/>
              <a:t>grwp</a:t>
            </a:r>
            <a:r>
              <a:rPr lang="en-US" dirty="0"/>
              <a:t> </a:t>
            </a:r>
            <a:r>
              <a:rPr lang="en-US" dirty="0" err="1"/>
              <a:t>ar</a:t>
            </a:r>
            <a:r>
              <a:rPr lang="en-US" dirty="0"/>
              <a:t> </a:t>
            </a:r>
            <a:r>
              <a:rPr lang="en-US" dirty="0" err="1"/>
              <a:t>dasg</a:t>
            </a:r>
            <a:endParaRPr lang="en-US" dirty="0"/>
          </a:p>
          <a:p>
            <a:endParaRPr lang="en-US" dirty="0"/>
          </a:p>
        </p:txBody>
      </p:sp>
      <p:sp>
        <p:nvSpPr>
          <p:cNvPr id="6" name="Content Placeholder 5">
            <a:extLst>
              <a:ext uri="{FF2B5EF4-FFF2-40B4-BE49-F238E27FC236}">
                <a16:creationId xmlns:a16="http://schemas.microsoft.com/office/drawing/2014/main" id="{0F4F123B-EE2B-594D-A052-E80C567A2DA3}"/>
              </a:ext>
            </a:extLst>
          </p:cNvPr>
          <p:cNvSpPr>
            <a:spLocks noGrp="1"/>
          </p:cNvSpPr>
          <p:nvPr>
            <p:ph sz="half" idx="2"/>
          </p:nvPr>
        </p:nvSpPr>
        <p:spPr>
          <a:xfrm>
            <a:off x="7190747" y="2181391"/>
            <a:ext cx="4313864" cy="3777622"/>
          </a:xfrm>
        </p:spPr>
        <p:txBody>
          <a:bodyPr>
            <a:normAutofit fontScale="92500" lnSpcReduction="10000"/>
          </a:bodyPr>
          <a:lstStyle/>
          <a:p>
            <a:r>
              <a:rPr lang="en-US" dirty="0">
                <a:solidFill>
                  <a:schemeClr val="tx1"/>
                </a:solidFill>
              </a:rPr>
              <a:t>Based on the psychological concepts of ‘play therapy’</a:t>
            </a:r>
          </a:p>
          <a:p>
            <a:r>
              <a:rPr lang="en-US" dirty="0">
                <a:solidFill>
                  <a:schemeClr val="tx1"/>
                </a:solidFill>
              </a:rPr>
              <a:t>Develops communications skills (verbal/non-verbal) and social skills</a:t>
            </a:r>
          </a:p>
          <a:p>
            <a:r>
              <a:rPr lang="en-US" dirty="0">
                <a:solidFill>
                  <a:schemeClr val="tx1"/>
                </a:solidFill>
              </a:rPr>
              <a:t>Agree on ground rules</a:t>
            </a:r>
          </a:p>
          <a:p>
            <a:r>
              <a:rPr lang="en-US" dirty="0">
                <a:solidFill>
                  <a:schemeClr val="tx1"/>
                </a:solidFill>
              </a:rPr>
              <a:t>Assign a role to each member and change roles during the session (engineer, builder, supplier, director)</a:t>
            </a:r>
          </a:p>
          <a:p>
            <a:r>
              <a:rPr lang="en-US" dirty="0">
                <a:solidFill>
                  <a:schemeClr val="tx1"/>
                </a:solidFill>
              </a:rPr>
              <a:t>Adult role – promote positive interaction and keep the group on task </a:t>
            </a:r>
          </a:p>
          <a:p>
            <a:pPr marL="0" indent="0">
              <a:buNone/>
            </a:pPr>
            <a:endParaRPr lang="en-US" dirty="0">
              <a:solidFill>
                <a:schemeClr val="tx1"/>
              </a:solidFill>
            </a:endParaRPr>
          </a:p>
        </p:txBody>
      </p:sp>
    </p:spTree>
    <p:extLst>
      <p:ext uri="{BB962C8B-B14F-4D97-AF65-F5344CB8AC3E}">
        <p14:creationId xmlns:p14="http://schemas.microsoft.com/office/powerpoint/2010/main" val="40058103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6"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7"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8"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9"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0"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1"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2"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3"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4"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5"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6"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8" name="Group 27">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9"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0"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1"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2"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3"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4"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5"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6"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7"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8"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9"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0"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2" name="Rectangle 41">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4" name="Freeform 11">
            <a:extLst>
              <a:ext uri="{FF2B5EF4-FFF2-40B4-BE49-F238E27FC236}">
                <a16:creationId xmlns:a16="http://schemas.microsoft.com/office/drawing/2014/main" id="{5B3CCFC9-E82D-444E-9621-FE5F95E67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6" name="Rectangle 45">
            <a:extLst>
              <a:ext uri="{FF2B5EF4-FFF2-40B4-BE49-F238E27FC236}">
                <a16:creationId xmlns:a16="http://schemas.microsoft.com/office/drawing/2014/main" id="{E9D11FD5-487C-4A6B-836F-3831DC830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Title 8">
            <a:extLst>
              <a:ext uri="{FF2B5EF4-FFF2-40B4-BE49-F238E27FC236}">
                <a16:creationId xmlns:a16="http://schemas.microsoft.com/office/drawing/2014/main" id="{5C79C155-9B1A-40F3-8FA0-BA34514D703B}"/>
              </a:ext>
            </a:extLst>
          </p:cNvPr>
          <p:cNvSpPr>
            <a:spLocks noGrp="1"/>
          </p:cNvSpPr>
          <p:nvPr>
            <p:ph type="title"/>
          </p:nvPr>
        </p:nvSpPr>
        <p:spPr>
          <a:xfrm>
            <a:off x="649224" y="645106"/>
            <a:ext cx="3650279" cy="1259894"/>
          </a:xfrm>
        </p:spPr>
        <p:txBody>
          <a:bodyPr vert="horz" lIns="91440" tIns="45720" rIns="91440" bIns="45720" rtlCol="0" anchor="t">
            <a:normAutofit/>
          </a:bodyPr>
          <a:lstStyle/>
          <a:p>
            <a:r>
              <a:rPr lang="en-US">
                <a:solidFill>
                  <a:srgbClr val="464975"/>
                </a:solidFill>
              </a:rPr>
              <a:t>Therapi Lego</a:t>
            </a:r>
            <a:br>
              <a:rPr lang="en-US">
                <a:solidFill>
                  <a:srgbClr val="464975"/>
                </a:solidFill>
              </a:rPr>
            </a:br>
            <a:r>
              <a:rPr lang="en-US" i="1">
                <a:solidFill>
                  <a:srgbClr val="464975"/>
                </a:solidFill>
              </a:rPr>
              <a:t>Lego Therapy</a:t>
            </a:r>
            <a:endParaRPr lang="en-US">
              <a:solidFill>
                <a:srgbClr val="464975"/>
              </a:solidFill>
            </a:endParaRPr>
          </a:p>
        </p:txBody>
      </p:sp>
      <p:sp>
        <p:nvSpPr>
          <p:cNvPr id="48" name="Rectangle 47">
            <a:extLst>
              <a:ext uri="{FF2B5EF4-FFF2-40B4-BE49-F238E27FC236}">
                <a16:creationId xmlns:a16="http://schemas.microsoft.com/office/drawing/2014/main" id="{99765169-F70D-4841-BE65-62E10CB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64975"/>
          </a:solidFill>
          <a:ln>
            <a:noFill/>
          </a:ln>
          <a:effectLst/>
        </p:spPr>
        <p:style>
          <a:lnRef idx="1">
            <a:schemeClr val="accent1"/>
          </a:lnRef>
          <a:fillRef idx="3">
            <a:schemeClr val="accent1"/>
          </a:fillRef>
          <a:effectRef idx="2">
            <a:schemeClr val="accent1"/>
          </a:effectRef>
          <a:fontRef idx="minor">
            <a:schemeClr val="lt1"/>
          </a:fontRef>
        </p:style>
      </p:sp>
      <p:sp>
        <p:nvSpPr>
          <p:cNvPr id="8" name="TextBox 7">
            <a:extLst>
              <a:ext uri="{FF2B5EF4-FFF2-40B4-BE49-F238E27FC236}">
                <a16:creationId xmlns:a16="http://schemas.microsoft.com/office/drawing/2014/main" id="{DCB3D753-78FD-2D47-867F-BD040CB73237}"/>
              </a:ext>
            </a:extLst>
          </p:cNvPr>
          <p:cNvSpPr txBox="1"/>
          <p:nvPr/>
        </p:nvSpPr>
        <p:spPr>
          <a:xfrm>
            <a:off x="649225" y="2133600"/>
            <a:ext cx="3650278" cy="3759253"/>
          </a:xfrm>
          <a:prstGeom prst="rect">
            <a:avLst/>
          </a:prstGeom>
        </p:spPr>
        <p:txBody>
          <a:bodyPr vert="horz" lIns="91440" tIns="45720" rIns="91440" bIns="45720" rtlCol="0">
            <a:normAutofit/>
          </a:bodyPr>
          <a:lstStyle/>
          <a:p>
            <a:pPr>
              <a:spcBef>
                <a:spcPts val="1000"/>
              </a:spcBef>
              <a:buClr>
                <a:srgbClr val="CE9D50"/>
              </a:buClr>
            </a:pPr>
            <a:r>
              <a:rPr lang="en-US" b="1" dirty="0">
                <a:solidFill>
                  <a:schemeClr val="tx1">
                    <a:lumMod val="75000"/>
                    <a:lumOff val="25000"/>
                  </a:schemeClr>
                </a:solidFill>
              </a:rPr>
              <a:t>APIAU/APPS:</a:t>
            </a:r>
          </a:p>
          <a:p>
            <a:pPr>
              <a:spcBef>
                <a:spcPts val="1000"/>
              </a:spcBef>
              <a:buClr>
                <a:srgbClr val="CE9D50"/>
              </a:buClr>
              <a:buFont typeface="Wingdings 3" charset="2"/>
              <a:buChar char=""/>
            </a:pPr>
            <a:r>
              <a:rPr lang="en-US" b="1" dirty="0">
                <a:solidFill>
                  <a:schemeClr val="tx1">
                    <a:lumMod val="75000"/>
                    <a:lumOff val="25000"/>
                  </a:schemeClr>
                </a:solidFill>
              </a:rPr>
              <a:t>Bricks &amp; More </a:t>
            </a:r>
          </a:p>
          <a:p>
            <a:pPr>
              <a:spcBef>
                <a:spcPts val="1000"/>
              </a:spcBef>
              <a:buClr>
                <a:srgbClr val="CE9D50"/>
              </a:buClr>
              <a:buFont typeface="Wingdings 3" charset="2"/>
              <a:buChar char=""/>
            </a:pPr>
            <a:r>
              <a:rPr lang="en-US" b="1" dirty="0">
                <a:solidFill>
                  <a:schemeClr val="tx1">
                    <a:lumMod val="75000"/>
                    <a:lumOff val="25000"/>
                  </a:schemeClr>
                </a:solidFill>
              </a:rPr>
              <a:t>Lego Digital Designer</a:t>
            </a:r>
          </a:p>
          <a:p>
            <a:pPr>
              <a:spcBef>
                <a:spcPts val="1000"/>
              </a:spcBef>
              <a:buClr>
                <a:srgbClr val="CE9D50"/>
              </a:buClr>
              <a:buFont typeface="Wingdings 3" charset="2"/>
              <a:buChar char=""/>
            </a:pPr>
            <a:endParaRPr lang="en-US" dirty="0">
              <a:solidFill>
                <a:schemeClr val="tx1">
                  <a:lumMod val="75000"/>
                  <a:lumOff val="25000"/>
                </a:schemeClr>
              </a:solidFill>
            </a:endParaRPr>
          </a:p>
        </p:txBody>
      </p:sp>
      <p:pic>
        <p:nvPicPr>
          <p:cNvPr id="5" name="XmJB1Lj2PTY"/>
          <p:cNvPicPr>
            <a:picLocks noRot="1" noChangeAspect="1"/>
          </p:cNvPicPr>
          <p:nvPr>
            <a:videoFile r:link="rId1"/>
          </p:nvPr>
        </p:nvPicPr>
        <p:blipFill>
          <a:blip r:embed="rId4"/>
          <a:stretch>
            <a:fillRect/>
          </a:stretch>
        </p:blipFill>
        <p:spPr>
          <a:xfrm>
            <a:off x="4619543" y="658875"/>
            <a:ext cx="6953577" cy="5215182"/>
          </a:xfrm>
          <a:prstGeom prst="rect">
            <a:avLst/>
          </a:prstGeom>
        </p:spPr>
      </p:pic>
      <p:sp>
        <p:nvSpPr>
          <p:cNvPr id="50" name="Freeform 14">
            <a:extLst>
              <a:ext uri="{FF2B5EF4-FFF2-40B4-BE49-F238E27FC236}">
                <a16:creationId xmlns:a16="http://schemas.microsoft.com/office/drawing/2014/main" id="{2A2CC818-8106-45C0-93D5-7051F99F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16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p:txBody>
          <a:bodyPr>
            <a:normAutofit fontScale="90000"/>
          </a:bodyPr>
          <a:lstStyle/>
          <a:p>
            <a:r>
              <a:rPr lang="en-GB" sz="4000" dirty="0" err="1">
                <a:latin typeface="Agent Orange" panose="00000400000000000000" pitchFamily="2" charset="0"/>
                <a:cs typeface="Agent Orange" panose="00000400000000000000" pitchFamily="2" charset="0"/>
              </a:rPr>
              <a:t>Grwpiau</a:t>
            </a:r>
            <a:r>
              <a:rPr lang="en-GB" sz="4000" dirty="0">
                <a:latin typeface="Agent Orange" panose="00000400000000000000" pitchFamily="2" charset="0"/>
                <a:cs typeface="Agent Orange" panose="00000400000000000000" pitchFamily="2" charset="0"/>
              </a:rPr>
              <a:t> </a:t>
            </a:r>
            <a:r>
              <a:rPr lang="en-GB" sz="4000" dirty="0" err="1">
                <a:latin typeface="Agent Orange" panose="00000400000000000000" pitchFamily="2" charset="0"/>
                <a:cs typeface="Agent Orange" panose="00000400000000000000" pitchFamily="2" charset="0"/>
              </a:rPr>
              <a:t>anogaeth</a:t>
            </a:r>
            <a:br>
              <a:rPr lang="en-GB" sz="4000" dirty="0">
                <a:latin typeface="Agent Orange" panose="00000400000000000000" pitchFamily="2" charset="0"/>
                <a:cs typeface="Agent Orange" panose="00000400000000000000" pitchFamily="2" charset="0"/>
              </a:rPr>
            </a:br>
            <a:r>
              <a:rPr lang="en-GB" sz="4000" dirty="0">
                <a:latin typeface="Agent Orange" panose="00000400000000000000" pitchFamily="2" charset="0"/>
                <a:cs typeface="Agent Orange" panose="00000400000000000000" pitchFamily="2" charset="0"/>
              </a:rPr>
              <a:t>Nurture groups</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sz="half" idx="1"/>
          </p:nvPr>
        </p:nvSpPr>
        <p:spPr/>
        <p:txBody>
          <a:bodyPr>
            <a:normAutofit/>
          </a:bodyPr>
          <a:lstStyle/>
          <a:p>
            <a:pPr lvl="0"/>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grwpiau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hafan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ddiogel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heriau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emosiynol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chymdeithasol</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archwilio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a:t>
            </a:r>
            <a:r>
              <a:rPr lang="en-GB" dirty="0">
                <a:latin typeface="Arial" panose="020B0604020202020204" pitchFamily="34" charset="0"/>
                <a:cs typeface="Arial" panose="020B0604020202020204" pitchFamily="34" charset="0"/>
              </a:rPr>
              <a:t>.</a:t>
            </a:r>
          </a:p>
          <a:p>
            <a:pPr lvl="0"/>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trefn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ffiniau</a:t>
            </a:r>
            <a:r>
              <a:rPr lang="en-GB" dirty="0">
                <a:latin typeface="Arial" panose="020B0604020202020204" pitchFamily="34" charset="0"/>
                <a:cs typeface="Arial" panose="020B0604020202020204" pitchFamily="34" charset="0"/>
              </a:rPr>
              <a:t> pendant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mynychu</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Nod </a:t>
            </a:r>
            <a:r>
              <a:rPr lang="en-GB" dirty="0" err="1">
                <a:latin typeface="Arial" panose="020B0604020202020204" pitchFamily="34" charset="0"/>
                <a:cs typeface="Arial" panose="020B0604020202020204" pitchFamily="34" charset="0"/>
              </a:rPr>
              <a:t>grwpiau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gryfderau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diddordebau</a:t>
            </a:r>
            <a:r>
              <a:rPr lang="en-GB" dirty="0">
                <a:latin typeface="Arial" panose="020B0604020202020204" pitchFamily="34" charset="0"/>
                <a:cs typeface="Arial" panose="020B0604020202020204" pitchFamily="34" charset="0"/>
              </a:rPr>
              <a:t> plant er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annog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ymdeimlad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gyrhaeddiad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llwyddiant</a:t>
            </a:r>
            <a:r>
              <a:rPr lang="en-GB" dirty="0">
                <a:latin typeface="Arial" panose="020B0604020202020204" pitchFamily="34" charset="0"/>
                <a:cs typeface="Arial" panose="020B0604020202020204" pitchFamily="34" charset="0"/>
              </a:rPr>
              <a:t>. </a:t>
            </a:r>
          </a:p>
          <a:p>
            <a:pPr lvl="0"/>
            <a:r>
              <a:rPr lang="en-GB" dirty="0" err="1">
                <a:latin typeface="Arial" panose="020B0604020202020204" pitchFamily="34" charset="0"/>
                <a:cs typeface="Arial" panose="020B0604020202020204" pitchFamily="34" charset="0"/>
              </a:rPr>
              <a:t>Caiff</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hasesu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Proffil</a:t>
            </a:r>
            <a:r>
              <a:rPr lang="en-GB" dirty="0">
                <a:latin typeface="Arial" panose="020B0604020202020204" pitchFamily="34" charset="0"/>
                <a:cs typeface="Arial" panose="020B0604020202020204" pitchFamily="34" charset="0"/>
              </a:rPr>
              <a:t> Boxall</a:t>
            </a:r>
          </a:p>
        </p:txBody>
      </p:sp>
      <p:sp>
        <p:nvSpPr>
          <p:cNvPr id="2" name="Content Placeholder 1">
            <a:extLst>
              <a:ext uri="{FF2B5EF4-FFF2-40B4-BE49-F238E27FC236}">
                <a16:creationId xmlns:a16="http://schemas.microsoft.com/office/drawing/2014/main" id="{0BAE3D6B-4DCA-49B9-85F1-E524B8BFD21E}"/>
              </a:ext>
            </a:extLst>
          </p:cNvPr>
          <p:cNvSpPr>
            <a:spLocks noGrp="1"/>
          </p:cNvSpPr>
          <p:nvPr>
            <p:ph sz="half" idx="2"/>
          </p:nvPr>
        </p:nvSpPr>
        <p:spPr/>
        <p:txBody>
          <a:bodyPr/>
          <a:lstStyle/>
          <a:p>
            <a:pPr lvl="0"/>
            <a:r>
              <a:rPr lang="en-US" i="1" dirty="0">
                <a:latin typeface="Arial" panose="020B0604020202020204" pitchFamily="34" charset="0"/>
                <a:cs typeface="Arial" panose="020B0604020202020204" pitchFamily="34" charset="0"/>
              </a:rPr>
              <a:t>Nurture groups provide a safe haven for children to explore, develop and take risks.</a:t>
            </a:r>
            <a:endParaRPr lang="en-GB" i="1" dirty="0">
              <a:latin typeface="Arial" panose="020B0604020202020204" pitchFamily="34" charset="0"/>
              <a:cs typeface="Arial" panose="020B0604020202020204" pitchFamily="34" charset="0"/>
            </a:endParaRPr>
          </a:p>
          <a:p>
            <a:pPr lvl="0"/>
            <a:r>
              <a:rPr lang="en-US" i="1" dirty="0">
                <a:latin typeface="Arial" panose="020B0604020202020204" pitchFamily="34" charset="0"/>
                <a:cs typeface="Arial" panose="020B0604020202020204" pitchFamily="34" charset="0"/>
              </a:rPr>
              <a:t>They provide predictable routines and boundaries for the children who attend. </a:t>
            </a:r>
            <a:endParaRPr lang="en-GB" i="1" dirty="0">
              <a:latin typeface="Arial" panose="020B0604020202020204" pitchFamily="34" charset="0"/>
              <a:cs typeface="Arial" panose="020B0604020202020204" pitchFamily="34" charset="0"/>
            </a:endParaRPr>
          </a:p>
          <a:p>
            <a:pPr lvl="0"/>
            <a:r>
              <a:rPr lang="en-US" i="1" dirty="0">
                <a:latin typeface="Arial" panose="020B0604020202020204" pitchFamily="34" charset="0"/>
                <a:cs typeface="Arial" panose="020B0604020202020204" pitchFamily="34" charset="0"/>
              </a:rPr>
              <a:t>Nurture groups aim to build on children’s strengths and interests in order to encourage a sense of achievement and success.</a:t>
            </a:r>
          </a:p>
          <a:p>
            <a:pPr lvl="0"/>
            <a:r>
              <a:rPr lang="en-US" i="1" dirty="0">
                <a:latin typeface="Arial" panose="020B0604020202020204" pitchFamily="34" charset="0"/>
                <a:cs typeface="Arial" panose="020B0604020202020204" pitchFamily="34" charset="0"/>
              </a:rPr>
              <a:t>Children are assessed using the Boxall Profile</a:t>
            </a:r>
            <a:endParaRPr lang="en-GB" i="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42478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2351920" y="217831"/>
            <a:ext cx="8911687" cy="1280890"/>
          </a:xfrm>
        </p:spPr>
        <p:txBody>
          <a:bodyPr/>
          <a:lstStyle/>
          <a:p>
            <a:r>
              <a:rPr lang="en-GB" dirty="0" err="1">
                <a:latin typeface="Agent Orange" panose="00000400000000000000" pitchFamily="2" charset="0"/>
                <a:cs typeface="Agent Orange" panose="00000400000000000000" pitchFamily="2" charset="0"/>
              </a:rPr>
              <a:t>Ar</a:t>
            </a:r>
            <a:r>
              <a:rPr lang="en-GB" dirty="0">
                <a:latin typeface="Agent Orange" panose="00000400000000000000" pitchFamily="2" charset="0"/>
                <a:cs typeface="Agent Orange" panose="00000400000000000000" pitchFamily="2" charset="0"/>
              </a:rPr>
              <a:t> </a:t>
            </a:r>
            <a:r>
              <a:rPr lang="en-GB" dirty="0" err="1">
                <a:latin typeface="Agent Orange" panose="00000400000000000000" pitchFamily="2" charset="0"/>
                <a:cs typeface="Agent Orange" panose="00000400000000000000" pitchFamily="2" charset="0"/>
              </a:rPr>
              <a:t>gyfer</a:t>
            </a:r>
            <a:r>
              <a:rPr lang="en-GB" dirty="0">
                <a:latin typeface="Agent Orange" panose="00000400000000000000" pitchFamily="2" charset="0"/>
                <a:cs typeface="Agent Orange" panose="00000400000000000000" pitchFamily="2" charset="0"/>
              </a:rPr>
              <a:t> </a:t>
            </a:r>
            <a:r>
              <a:rPr lang="en-GB" dirty="0" err="1">
                <a:latin typeface="Agent Orange" panose="00000400000000000000" pitchFamily="2" charset="0"/>
                <a:cs typeface="Agent Orange" panose="00000400000000000000" pitchFamily="2" charset="0"/>
              </a:rPr>
              <a:t>pwy</a:t>
            </a:r>
            <a:r>
              <a:rPr lang="en-GB" dirty="0">
                <a:latin typeface="Agent Orange" panose="00000400000000000000" pitchFamily="2" charset="0"/>
                <a:cs typeface="Agent Orange" panose="00000400000000000000" pitchFamily="2" charset="0"/>
              </a:rPr>
              <a:t> </a:t>
            </a:r>
            <a:r>
              <a:rPr lang="en-GB" dirty="0" err="1">
                <a:latin typeface="Agent Orange" panose="00000400000000000000" pitchFamily="2" charset="0"/>
                <a:cs typeface="Agent Orange" panose="00000400000000000000" pitchFamily="2" charset="0"/>
              </a:rPr>
              <a:t>maen</a:t>
            </a:r>
            <a:r>
              <a:rPr lang="en-GB" dirty="0">
                <a:latin typeface="Agent Orange" panose="00000400000000000000" pitchFamily="2" charset="0"/>
                <a:cs typeface="Agent Orange" panose="00000400000000000000" pitchFamily="2" charset="0"/>
              </a:rPr>
              <a:t> </a:t>
            </a:r>
            <a:r>
              <a:rPr lang="en-GB" dirty="0" err="1">
                <a:latin typeface="Agent Orange" panose="00000400000000000000" pitchFamily="2" charset="0"/>
                <a:cs typeface="Agent Orange" panose="00000400000000000000" pitchFamily="2" charset="0"/>
              </a:rPr>
              <a:t>nhw</a:t>
            </a:r>
            <a:r>
              <a:rPr lang="en-GB" dirty="0">
                <a:latin typeface="Agent Orange" panose="00000400000000000000" pitchFamily="2" charset="0"/>
                <a:cs typeface="Agent Orange" panose="00000400000000000000" pitchFamily="2" charset="0"/>
              </a:rPr>
              <a:t>?</a:t>
            </a:r>
            <a:br>
              <a:rPr lang="en-GB" dirty="0">
                <a:latin typeface="Agent Orange" panose="00000400000000000000" pitchFamily="2" charset="0"/>
                <a:cs typeface="Agent Orange" panose="00000400000000000000" pitchFamily="2" charset="0"/>
              </a:rPr>
            </a:br>
            <a:r>
              <a:rPr lang="en-GB" i="1" dirty="0">
                <a:latin typeface="Agent Orange" panose="00000400000000000000" pitchFamily="2" charset="0"/>
                <a:cs typeface="Agent Orange" panose="00000400000000000000" pitchFamily="2" charset="0"/>
              </a:rPr>
              <a:t>Who are they for?</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idx="1"/>
          </p:nvPr>
        </p:nvSpPr>
        <p:spPr>
          <a:xfrm>
            <a:off x="838200" y="1548788"/>
            <a:ext cx="10515600" cy="4351338"/>
          </a:xfrm>
        </p:spPr>
        <p:txBody>
          <a:bodyPr/>
          <a:lstStyle/>
          <a:p>
            <a:pPr marL="0" indent="0">
              <a:buNone/>
            </a:pPr>
            <a:r>
              <a:rPr lang="en-GB" b="1" dirty="0">
                <a:latin typeface="Arial" panose="020B0604020202020204" pitchFamily="34" charset="0"/>
                <a:cs typeface="Arial" panose="020B0604020202020204" pitchFamily="34" charset="0"/>
              </a:rPr>
              <a:t>Plant </a:t>
            </a:r>
            <a:r>
              <a:rPr lang="en-GB" b="1" dirty="0" err="1">
                <a:latin typeface="Arial" panose="020B0604020202020204" pitchFamily="34" charset="0"/>
                <a:cs typeface="Arial" panose="020B0604020202020204" pitchFamily="34" charset="0"/>
              </a:rPr>
              <a:t>gydag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anawsterau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cymdeithasol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emosiynol</a:t>
            </a:r>
            <a:r>
              <a:rPr lang="en-GB" b="1" dirty="0">
                <a:latin typeface="Arial" panose="020B0604020202020204" pitchFamily="34" charset="0"/>
                <a:cs typeface="Arial" panose="020B0604020202020204" pitchFamily="34" charset="0"/>
              </a:rPr>
              <a:t> ac </a:t>
            </a:r>
            <a:r>
              <a:rPr lang="en-GB" b="1" dirty="0" err="1">
                <a:latin typeface="Arial" panose="020B0604020202020204" pitchFamily="34" charset="0"/>
                <a:cs typeface="Arial" panose="020B0604020202020204" pitchFamily="34" charset="0"/>
              </a:rPr>
              <a:t>ymddygiadol</a:t>
            </a:r>
            <a:r>
              <a:rPr lang="en-GB" b="1" dirty="0">
                <a:latin typeface="Arial" panose="020B0604020202020204" pitchFamily="34" charset="0"/>
                <a:cs typeface="Arial" panose="020B0604020202020204" pitchFamily="34" charset="0"/>
              </a:rPr>
              <a:t>. </a:t>
            </a:r>
          </a:p>
          <a:p>
            <a:pPr marL="0" indent="0">
              <a:buNone/>
            </a:pPr>
            <a:r>
              <a:rPr lang="en-GB" b="1" i="1" dirty="0">
                <a:latin typeface="Arial" panose="020B0604020202020204" pitchFamily="34" charset="0"/>
                <a:cs typeface="Arial" panose="020B0604020202020204" pitchFamily="34" charset="0"/>
              </a:rPr>
              <a:t>Children with social, emotional and behavioural difficulties (SEBD).</a:t>
            </a:r>
          </a:p>
          <a:p>
            <a:endParaRPr lang="en-GB"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FA1F8F9E-B18F-4D67-A1F2-B315276898CF}"/>
              </a:ext>
            </a:extLst>
          </p:cNvPr>
          <p:cNvPicPr>
            <a:picLocks noChangeAspect="1"/>
          </p:cNvPicPr>
          <p:nvPr/>
        </p:nvPicPr>
        <p:blipFill>
          <a:blip r:embed="rId3"/>
          <a:stretch>
            <a:fillRect/>
          </a:stretch>
        </p:blipFill>
        <p:spPr>
          <a:xfrm>
            <a:off x="285560" y="2541751"/>
            <a:ext cx="1370601" cy="17744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a:extLst>
              <a:ext uri="{FF2B5EF4-FFF2-40B4-BE49-F238E27FC236}">
                <a16:creationId xmlns:a16="http://schemas.microsoft.com/office/drawing/2014/main" id="{E3676B4D-F6C4-4A3A-8133-DD19B39CF62E}"/>
              </a:ext>
            </a:extLst>
          </p:cNvPr>
          <p:cNvPicPr>
            <a:picLocks noChangeAspect="1"/>
          </p:cNvPicPr>
          <p:nvPr/>
        </p:nvPicPr>
        <p:blipFill>
          <a:blip r:embed="rId4"/>
          <a:stretch>
            <a:fillRect/>
          </a:stretch>
        </p:blipFill>
        <p:spPr>
          <a:xfrm>
            <a:off x="4116520" y="2623606"/>
            <a:ext cx="1370601" cy="14434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F29956CC-ADDB-4D15-995B-2BB9F1052933}"/>
              </a:ext>
            </a:extLst>
          </p:cNvPr>
          <p:cNvPicPr>
            <a:picLocks noChangeAspect="1"/>
          </p:cNvPicPr>
          <p:nvPr/>
        </p:nvPicPr>
        <p:blipFill>
          <a:blip r:embed="rId5"/>
          <a:stretch>
            <a:fillRect/>
          </a:stretch>
        </p:blipFill>
        <p:spPr>
          <a:xfrm>
            <a:off x="8011385" y="2636979"/>
            <a:ext cx="1370601" cy="14322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55DCF37B-4752-4E07-A6BD-0E17F5D07B39}"/>
              </a:ext>
            </a:extLst>
          </p:cNvPr>
          <p:cNvSpPr txBox="1"/>
          <p:nvPr/>
        </p:nvSpPr>
        <p:spPr>
          <a:xfrm>
            <a:off x="1828800" y="2929812"/>
            <a:ext cx="1903445" cy="2308324"/>
          </a:xfrm>
          <a:prstGeom prst="rect">
            <a:avLst/>
          </a:prstGeom>
          <a:noFill/>
        </p:spPr>
        <p:txBody>
          <a:bodyPr wrap="square" rtlCol="0">
            <a:spAutoFit/>
          </a:bodyPr>
          <a:lstStyle/>
          <a:p>
            <a:pPr algn="ctr"/>
            <a:r>
              <a:rPr lang="cy-GB" sz="2400" dirty="0">
                <a:latin typeface="Arial" panose="020B0604020202020204" pitchFamily="34" charset="0"/>
                <a:cs typeface="Arial" panose="020B0604020202020204" pitchFamily="34" charset="0"/>
              </a:rPr>
              <a:t>Ymddygiad wedi’i allanoli</a:t>
            </a:r>
          </a:p>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Externalised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7B8D665-21B5-4A38-B0FC-4ABAD2D84D2A}"/>
              </a:ext>
            </a:extLst>
          </p:cNvPr>
          <p:cNvSpPr txBox="1"/>
          <p:nvPr/>
        </p:nvSpPr>
        <p:spPr>
          <a:xfrm>
            <a:off x="5759772" y="2929812"/>
            <a:ext cx="1903445" cy="2308324"/>
          </a:xfrm>
          <a:prstGeom prst="rect">
            <a:avLst/>
          </a:prstGeom>
          <a:noFill/>
        </p:spPr>
        <p:txBody>
          <a:bodyPr wrap="square" rtlCol="0">
            <a:spAutoFit/>
          </a:bodyPr>
          <a:lstStyle/>
          <a:p>
            <a:pPr algn="ctr"/>
            <a:r>
              <a:rPr lang="cy-GB" sz="2400" dirty="0">
                <a:latin typeface="Arial" panose="020B0604020202020204" pitchFamily="34" charset="0"/>
                <a:cs typeface="Arial" panose="020B0604020202020204" pitchFamily="34" charset="0"/>
              </a:rPr>
              <a:t>Ymddygiad wedi’i fewnoli</a:t>
            </a:r>
          </a:p>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Internalised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E681191-707E-4DFA-A69C-AE39349048B0}"/>
              </a:ext>
            </a:extLst>
          </p:cNvPr>
          <p:cNvSpPr txBox="1"/>
          <p:nvPr/>
        </p:nvSpPr>
        <p:spPr>
          <a:xfrm>
            <a:off x="9565770" y="2745144"/>
            <a:ext cx="2340480" cy="2677656"/>
          </a:xfrm>
          <a:prstGeom prst="rect">
            <a:avLst/>
          </a:prstGeom>
          <a:noFill/>
        </p:spPr>
        <p:txBody>
          <a:bodyPr wrap="square" rtlCol="0">
            <a:spAutoFit/>
          </a:bodyPr>
          <a:lstStyle/>
          <a:p>
            <a:pPr algn="ctr"/>
            <a:r>
              <a:rPr lang="cy-GB" sz="2400" dirty="0">
                <a:latin typeface="Arial" panose="020B0604020202020204" pitchFamily="34" charset="0"/>
                <a:cs typeface="Arial" panose="020B0604020202020204" pitchFamily="34" charset="0"/>
              </a:rPr>
              <a:t>Dysgwyr bregus a dan anfantais</a:t>
            </a:r>
          </a:p>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Vulnerable</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and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disadvantaged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learners</a:t>
            </a:r>
            <a:endParaRPr lang="cy-GB"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10012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1A067-664B-4956-A014-932CBE939ABE}"/>
              </a:ext>
            </a:extLst>
          </p:cNvPr>
          <p:cNvSpPr>
            <a:spLocks noGrp="1"/>
          </p:cNvSpPr>
          <p:nvPr>
            <p:ph type="title"/>
          </p:nvPr>
        </p:nvSpPr>
        <p:spPr>
          <a:xfrm>
            <a:off x="838200" y="18255"/>
            <a:ext cx="10515600" cy="1325563"/>
          </a:xfrm>
        </p:spPr>
        <p:txBody>
          <a:bodyPr>
            <a:normAutofit/>
          </a:bodyPr>
          <a:lstStyle/>
          <a:p>
            <a:pPr algn="ctr"/>
            <a:r>
              <a:rPr lang="en-GB" sz="4000" dirty="0" err="1">
                <a:latin typeface="Agent Orange" panose="00000400000000000000" pitchFamily="2" charset="0"/>
                <a:cs typeface="Agent Orange" panose="00000400000000000000" pitchFamily="2" charset="0"/>
              </a:rPr>
              <a:t>Chwe</a:t>
            </a:r>
            <a:r>
              <a:rPr lang="en-GB" sz="4000" dirty="0">
                <a:latin typeface="Agent Orange" panose="00000400000000000000" pitchFamily="2" charset="0"/>
                <a:cs typeface="Agent Orange" panose="00000400000000000000" pitchFamily="2" charset="0"/>
              </a:rPr>
              <a:t> </a:t>
            </a:r>
            <a:r>
              <a:rPr lang="en-GB" sz="4000" dirty="0" err="1">
                <a:latin typeface="Agent Orange" panose="00000400000000000000" pitchFamily="2" charset="0"/>
                <a:cs typeface="Agent Orange" panose="00000400000000000000" pitchFamily="2" charset="0"/>
              </a:rPr>
              <a:t>egwyddor</a:t>
            </a:r>
            <a:r>
              <a:rPr lang="en-GB" sz="4000" dirty="0">
                <a:latin typeface="Agent Orange" panose="00000400000000000000" pitchFamily="2" charset="0"/>
                <a:cs typeface="Agent Orange" panose="00000400000000000000" pitchFamily="2" charset="0"/>
              </a:rPr>
              <a:t> </a:t>
            </a:r>
            <a:r>
              <a:rPr lang="en-GB" sz="4000" dirty="0" err="1">
                <a:latin typeface="Agent Orange" panose="00000400000000000000" pitchFamily="2" charset="0"/>
                <a:cs typeface="Agent Orange" panose="00000400000000000000" pitchFamily="2" charset="0"/>
              </a:rPr>
              <a:t>anogaeth</a:t>
            </a:r>
            <a:endParaRPr lang="en-GB" sz="4000" dirty="0">
              <a:latin typeface="Agent Orange" panose="00000400000000000000" pitchFamily="2" charset="0"/>
              <a:cs typeface="Agent Orange" panose="00000400000000000000" pitchFamily="2" charset="0"/>
            </a:endParaRPr>
          </a:p>
        </p:txBody>
      </p:sp>
      <p:pic>
        <p:nvPicPr>
          <p:cNvPr id="8" name="Picture 7">
            <a:extLst>
              <a:ext uri="{FF2B5EF4-FFF2-40B4-BE49-F238E27FC236}">
                <a16:creationId xmlns:a16="http://schemas.microsoft.com/office/drawing/2014/main" id="{D8F9DAE2-B183-4AC9-BC05-5FFD52325E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4147" y="1343818"/>
            <a:ext cx="4663706" cy="4946927"/>
          </a:xfrm>
          <a:prstGeom prst="rect">
            <a:avLst/>
          </a:prstGeom>
        </p:spPr>
      </p:pic>
      <p:pic>
        <p:nvPicPr>
          <p:cNvPr id="10" name="Picture 9">
            <a:extLst>
              <a:ext uri="{FF2B5EF4-FFF2-40B4-BE49-F238E27FC236}">
                <a16:creationId xmlns:a16="http://schemas.microsoft.com/office/drawing/2014/main" id="{BD073ABA-5031-4D57-B3A7-AC434D2AE3D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793655">
            <a:off x="6869725" y="1285201"/>
            <a:ext cx="1187400" cy="672551"/>
          </a:xfrm>
          <a:prstGeom prst="rect">
            <a:avLst/>
          </a:prstGeom>
        </p:spPr>
      </p:pic>
      <p:pic>
        <p:nvPicPr>
          <p:cNvPr id="11" name="Picture 10">
            <a:extLst>
              <a:ext uri="{FF2B5EF4-FFF2-40B4-BE49-F238E27FC236}">
                <a16:creationId xmlns:a16="http://schemas.microsoft.com/office/drawing/2014/main" id="{F604D186-F7E2-42DB-A535-B585D69571FA}"/>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a:off x="8427853" y="2669381"/>
            <a:ext cx="1187400" cy="672551"/>
          </a:xfrm>
          <a:prstGeom prst="rect">
            <a:avLst/>
          </a:prstGeom>
        </p:spPr>
      </p:pic>
      <p:pic>
        <p:nvPicPr>
          <p:cNvPr id="12" name="Picture 11">
            <a:extLst>
              <a:ext uri="{FF2B5EF4-FFF2-40B4-BE49-F238E27FC236}">
                <a16:creationId xmlns:a16="http://schemas.microsoft.com/office/drawing/2014/main" id="{A86CE592-7523-41F4-82A9-C87BEF9F71D6}"/>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180041">
            <a:off x="8427853" y="4480062"/>
            <a:ext cx="1187400" cy="672551"/>
          </a:xfrm>
          <a:prstGeom prst="rect">
            <a:avLst/>
          </a:prstGeom>
        </p:spPr>
      </p:pic>
      <p:pic>
        <p:nvPicPr>
          <p:cNvPr id="13" name="Picture 12">
            <a:extLst>
              <a:ext uri="{FF2B5EF4-FFF2-40B4-BE49-F238E27FC236}">
                <a16:creationId xmlns:a16="http://schemas.microsoft.com/office/drawing/2014/main" id="{4A924BC3-47CF-47D9-81CE-BD06B9EF1CB1}"/>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575352" flipH="1" flipV="1">
            <a:off x="4349263" y="5954470"/>
            <a:ext cx="1187400" cy="672551"/>
          </a:xfrm>
          <a:prstGeom prst="rect">
            <a:avLst/>
          </a:prstGeom>
        </p:spPr>
      </p:pic>
      <p:pic>
        <p:nvPicPr>
          <p:cNvPr id="14" name="Picture 13">
            <a:extLst>
              <a:ext uri="{FF2B5EF4-FFF2-40B4-BE49-F238E27FC236}">
                <a16:creationId xmlns:a16="http://schemas.microsoft.com/office/drawing/2014/main" id="{40A64AB0-DC52-4539-BB86-AC86879D6CB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2300965">
            <a:off x="2842352" y="1979214"/>
            <a:ext cx="1187400" cy="672551"/>
          </a:xfrm>
          <a:prstGeom prst="rect">
            <a:avLst/>
          </a:prstGeom>
        </p:spPr>
      </p:pic>
      <p:pic>
        <p:nvPicPr>
          <p:cNvPr id="15" name="Picture 14">
            <a:extLst>
              <a:ext uri="{FF2B5EF4-FFF2-40B4-BE49-F238E27FC236}">
                <a16:creationId xmlns:a16="http://schemas.microsoft.com/office/drawing/2014/main" id="{1DE9E53A-688C-4502-BC34-CF62F349D893}"/>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flipH="1">
            <a:off x="2576747" y="4094388"/>
            <a:ext cx="1187400" cy="672551"/>
          </a:xfrm>
          <a:prstGeom prst="rect">
            <a:avLst/>
          </a:prstGeom>
        </p:spPr>
      </p:pic>
      <p:sp>
        <p:nvSpPr>
          <p:cNvPr id="3" name="TextBox 2">
            <a:extLst>
              <a:ext uri="{FF2B5EF4-FFF2-40B4-BE49-F238E27FC236}">
                <a16:creationId xmlns:a16="http://schemas.microsoft.com/office/drawing/2014/main" id="{6F5FDF86-AEA5-48D2-8CDB-9BE541EEF2BB}"/>
              </a:ext>
            </a:extLst>
          </p:cNvPr>
          <p:cNvSpPr txBox="1"/>
          <p:nvPr/>
        </p:nvSpPr>
        <p:spPr>
          <a:xfrm>
            <a:off x="8119023" y="1082979"/>
            <a:ext cx="3920576"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peth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pwysicaf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bod plant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ysgol</a:t>
            </a:r>
            <a:r>
              <a:rPr lang="en-GB" dirty="0">
                <a:latin typeface="Arial" panose="020B0604020202020204" pitchFamily="34" charset="0"/>
                <a:cs typeface="Arial" panose="020B0604020202020204" pitchFamily="34" charset="0"/>
              </a:rPr>
              <a:t>. </a:t>
            </a:r>
          </a:p>
        </p:txBody>
      </p:sp>
      <p:sp>
        <p:nvSpPr>
          <p:cNvPr id="16" name="TextBox 15">
            <a:extLst>
              <a:ext uri="{FF2B5EF4-FFF2-40B4-BE49-F238E27FC236}">
                <a16:creationId xmlns:a16="http://schemas.microsoft.com/office/drawing/2014/main" id="{A7625733-FBBA-4A80-B323-152DBFFA7D66}"/>
              </a:ext>
            </a:extLst>
          </p:cNvPr>
          <p:cNvSpPr txBox="1"/>
          <p:nvPr/>
        </p:nvSpPr>
        <p:spPr>
          <a:xfrm>
            <a:off x="9632091" y="2558136"/>
            <a:ext cx="2498206" cy="1754326"/>
          </a:xfrm>
          <a:prstGeom prst="rect">
            <a:avLst/>
          </a:prstGeom>
          <a:noFill/>
        </p:spPr>
        <p:txBody>
          <a:bodyPr wrap="square" rtlCol="0">
            <a:spAutoFit/>
          </a:bodyPr>
          <a:lstStyle/>
          <a:p>
            <a:pPr algn="ct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ystafell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le </a:t>
            </a:r>
            <a:r>
              <a:rPr lang="en-GB" dirty="0" err="1">
                <a:latin typeface="Arial" panose="020B0604020202020204" pitchFamily="34" charset="0"/>
                <a:cs typeface="Arial" panose="020B0604020202020204" pitchFamily="34" charset="0"/>
              </a:rPr>
              <a:t>diogel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rannu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gofidiau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rhywun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wrando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helpu</a:t>
            </a:r>
            <a:r>
              <a:rPr lang="en-GB" dirty="0">
                <a:latin typeface="Arial" panose="020B0604020202020204" pitchFamily="34" charset="0"/>
                <a:cs typeface="Arial" panose="020B0604020202020204" pitchFamily="34" charset="0"/>
              </a:rPr>
              <a:t>. </a:t>
            </a:r>
          </a:p>
        </p:txBody>
      </p:sp>
      <p:sp>
        <p:nvSpPr>
          <p:cNvPr id="17" name="TextBox 16">
            <a:extLst>
              <a:ext uri="{FF2B5EF4-FFF2-40B4-BE49-F238E27FC236}">
                <a16:creationId xmlns:a16="http://schemas.microsoft.com/office/drawing/2014/main" id="{6E89822A-B9A1-4ADF-BFB7-CBF250DA5856}"/>
              </a:ext>
            </a:extLst>
          </p:cNvPr>
          <p:cNvSpPr txBox="1"/>
          <p:nvPr/>
        </p:nvSpPr>
        <p:spPr>
          <a:xfrm>
            <a:off x="9541393" y="4430663"/>
            <a:ext cx="2498206" cy="1477328"/>
          </a:xfrm>
          <a:prstGeom prst="rect">
            <a:avLst/>
          </a:prstGeom>
          <a:noFill/>
        </p:spPr>
        <p:txBody>
          <a:bodyPr wrap="square" rtlCol="0">
            <a:spAutoFit/>
          </a:bodyPr>
          <a:lstStyle/>
          <a:p>
            <a:pPr algn="ct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arbrofi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newydd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camgymeriadau</a:t>
            </a:r>
            <a:r>
              <a:rPr lang="en-GB" dirty="0">
                <a:latin typeface="Arial" panose="020B0604020202020204" pitchFamily="34" charset="0"/>
                <a:cs typeface="Arial" panose="020B0604020202020204" pitchFamily="34" charset="0"/>
              </a:rPr>
              <a:t>.  </a:t>
            </a:r>
          </a:p>
        </p:txBody>
      </p:sp>
      <p:sp>
        <p:nvSpPr>
          <p:cNvPr id="18" name="TextBox 17">
            <a:extLst>
              <a:ext uri="{FF2B5EF4-FFF2-40B4-BE49-F238E27FC236}">
                <a16:creationId xmlns:a16="http://schemas.microsoft.com/office/drawing/2014/main" id="{8303DC33-804F-4AAE-B2BA-49BA376FA592}"/>
              </a:ext>
            </a:extLst>
          </p:cNvPr>
          <p:cNvSpPr txBox="1"/>
          <p:nvPr/>
        </p:nvSpPr>
        <p:spPr>
          <a:xfrm>
            <a:off x="1223558" y="5639416"/>
            <a:ext cx="3064574" cy="1200329"/>
          </a:xfrm>
          <a:prstGeom prst="rect">
            <a:avLst/>
          </a:prstGeom>
          <a:noFill/>
        </p:spPr>
        <p:txBody>
          <a:bodyPr wrap="square" rtlCol="0">
            <a:spAutoFit/>
          </a:bodyPr>
          <a:lstStyle/>
          <a:p>
            <a:pPr algn="ct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bwysig</a:t>
            </a:r>
            <a:r>
              <a:rPr lang="en-GB" dirty="0">
                <a:latin typeface="Arial" panose="020B0604020202020204" pitchFamily="34" charset="0"/>
                <a:cs typeface="Arial" panose="020B0604020202020204" pitchFamily="34" charset="0"/>
              </a:rPr>
              <a:t> bod y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geiriau</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fynegi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teimladau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briodol</a:t>
            </a:r>
            <a:r>
              <a:rPr lang="en-GB" dirty="0">
                <a:latin typeface="Arial" panose="020B0604020202020204" pitchFamily="34" charset="0"/>
                <a:cs typeface="Arial" panose="020B0604020202020204" pitchFamily="34" charset="0"/>
              </a:rPr>
              <a:t>. </a:t>
            </a:r>
          </a:p>
        </p:txBody>
      </p:sp>
      <p:sp>
        <p:nvSpPr>
          <p:cNvPr id="19" name="TextBox 18">
            <a:extLst>
              <a:ext uri="{FF2B5EF4-FFF2-40B4-BE49-F238E27FC236}">
                <a16:creationId xmlns:a16="http://schemas.microsoft.com/office/drawing/2014/main" id="{BB9A241C-57A6-4CD4-8058-C1EBB36209B6}"/>
              </a:ext>
            </a:extLst>
          </p:cNvPr>
          <p:cNvSpPr txBox="1"/>
          <p:nvPr/>
        </p:nvSpPr>
        <p:spPr>
          <a:xfrm>
            <a:off x="425630" y="3699699"/>
            <a:ext cx="2576420" cy="1200329"/>
          </a:xfrm>
          <a:prstGeom prst="rect">
            <a:avLst/>
          </a:prstGeom>
          <a:noFill/>
        </p:spPr>
        <p:txBody>
          <a:bodyPr wrap="square" rtlCol="0">
            <a:spAutoFit/>
          </a:bodyPr>
          <a:lstStyle/>
          <a:p>
            <a:pPr algn="ctr"/>
            <a:r>
              <a:rPr lang="en-GB" dirty="0" err="1">
                <a:latin typeface="Arial" panose="020B0604020202020204" pitchFamily="34" charset="0"/>
                <a:cs typeface="Arial" panose="020B0604020202020204" pitchFamily="34" charset="0"/>
              </a:rPr>
              <a:t>Gadewch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wybod</a:t>
            </a:r>
            <a:r>
              <a:rPr lang="en-GB" dirty="0">
                <a:latin typeface="Arial" panose="020B0604020202020204" pitchFamily="34" charset="0"/>
                <a:cs typeface="Arial" panose="020B0604020202020204" pitchFamily="34" charset="0"/>
              </a:rPr>
              <a:t> y gall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drafod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teimladau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weithiau</a:t>
            </a:r>
            <a:r>
              <a:rPr lang="en-GB" dirty="0">
                <a:latin typeface="Arial" panose="020B0604020202020204" pitchFamily="34" charset="0"/>
                <a:cs typeface="Arial" panose="020B0604020202020204" pitchFamily="34" charset="0"/>
              </a:rPr>
              <a:t>.  </a:t>
            </a:r>
          </a:p>
        </p:txBody>
      </p:sp>
      <p:sp>
        <p:nvSpPr>
          <p:cNvPr id="20" name="TextBox 19">
            <a:extLst>
              <a:ext uri="{FF2B5EF4-FFF2-40B4-BE49-F238E27FC236}">
                <a16:creationId xmlns:a16="http://schemas.microsoft.com/office/drawing/2014/main" id="{13262276-C8DC-47BC-9AB4-0B22A576D311}"/>
              </a:ext>
            </a:extLst>
          </p:cNvPr>
          <p:cNvSpPr txBox="1"/>
          <p:nvPr/>
        </p:nvSpPr>
        <p:spPr>
          <a:xfrm>
            <a:off x="701749" y="1196614"/>
            <a:ext cx="2212901" cy="2031325"/>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wybod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rhywun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wastad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helpu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wrando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arnynt</a:t>
            </a:r>
            <a:r>
              <a:rPr lang="en-GB" dirty="0">
                <a:latin typeface="Arial" panose="020B0604020202020204" pitchFamily="34" charset="0"/>
                <a:cs typeface="Arial" panose="020B0604020202020204" pitchFamily="34" charset="0"/>
              </a:rPr>
              <a:t>.</a:t>
            </a:r>
          </a:p>
        </p:txBody>
      </p:sp>
      <p:sp>
        <p:nvSpPr>
          <p:cNvPr id="21" name="TextBox 20">
            <a:extLst>
              <a:ext uri="{FF2B5EF4-FFF2-40B4-BE49-F238E27FC236}">
                <a16:creationId xmlns:a16="http://schemas.microsoft.com/office/drawing/2014/main" id="{ED25756A-529E-4D95-9719-3CC783A8E6E9}"/>
              </a:ext>
            </a:extLst>
          </p:cNvPr>
          <p:cNvSpPr txBox="1"/>
          <p:nvPr/>
        </p:nvSpPr>
        <p:spPr>
          <a:xfrm>
            <a:off x="8830228" y="6042591"/>
            <a:ext cx="2806996" cy="646331"/>
          </a:xfrm>
          <a:prstGeom prst="rect">
            <a:avLst/>
          </a:prstGeom>
          <a:noFill/>
          <a:ln w="19050">
            <a:solidFill>
              <a:schemeClr val="tx1"/>
            </a:solidFill>
          </a:ln>
        </p:spPr>
        <p:txBody>
          <a:bodyPr wrap="square" rtlCol="0">
            <a:spAutoFit/>
          </a:bodyPr>
          <a:lstStyle/>
          <a:p>
            <a:r>
              <a:rPr lang="en-GB" dirty="0"/>
              <a:t>(</a:t>
            </a:r>
            <a:r>
              <a:rPr lang="en-GB" dirty="0" err="1"/>
              <a:t>addaswyd</a:t>
            </a:r>
            <a:r>
              <a:rPr lang="en-GB" dirty="0"/>
              <a:t> o </a:t>
            </a:r>
            <a:r>
              <a:rPr lang="en-GB" dirty="0" err="1"/>
              <a:t>NurtureUK</a:t>
            </a:r>
            <a:r>
              <a:rPr lang="en-GB" dirty="0"/>
              <a:t>, 2019, t. 2)</a:t>
            </a:r>
          </a:p>
        </p:txBody>
      </p:sp>
    </p:spTree>
    <p:extLst>
      <p:ext uri="{BB962C8B-B14F-4D97-AF65-F5344CB8AC3E}">
        <p14:creationId xmlns:p14="http://schemas.microsoft.com/office/powerpoint/2010/main" val="20587175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1A067-664B-4956-A014-932CBE939ABE}"/>
              </a:ext>
            </a:extLst>
          </p:cNvPr>
          <p:cNvSpPr>
            <a:spLocks noGrp="1"/>
          </p:cNvSpPr>
          <p:nvPr>
            <p:ph type="title"/>
          </p:nvPr>
        </p:nvSpPr>
        <p:spPr>
          <a:xfrm>
            <a:off x="838200" y="18255"/>
            <a:ext cx="10515600" cy="1325563"/>
          </a:xfrm>
        </p:spPr>
        <p:txBody>
          <a:bodyPr>
            <a:normAutofit/>
          </a:bodyPr>
          <a:lstStyle/>
          <a:p>
            <a:pPr algn="ctr"/>
            <a:r>
              <a:rPr lang="en-GB" sz="4000" dirty="0">
                <a:latin typeface="Agent Orange" panose="00000400000000000000" pitchFamily="2" charset="0"/>
                <a:cs typeface="Agent Orange" panose="00000400000000000000" pitchFamily="2" charset="0"/>
              </a:rPr>
              <a:t>Six principles of nurture</a:t>
            </a:r>
          </a:p>
        </p:txBody>
      </p:sp>
      <p:pic>
        <p:nvPicPr>
          <p:cNvPr id="8" name="Picture 7">
            <a:extLst>
              <a:ext uri="{FF2B5EF4-FFF2-40B4-BE49-F238E27FC236}">
                <a16:creationId xmlns:a16="http://schemas.microsoft.com/office/drawing/2014/main" id="{D8F9DAE2-B183-4AC9-BC05-5FFD52325E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4147" y="1343818"/>
            <a:ext cx="4663706" cy="4946927"/>
          </a:xfrm>
          <a:prstGeom prst="rect">
            <a:avLst/>
          </a:prstGeom>
        </p:spPr>
      </p:pic>
      <p:pic>
        <p:nvPicPr>
          <p:cNvPr id="10" name="Picture 9">
            <a:extLst>
              <a:ext uri="{FF2B5EF4-FFF2-40B4-BE49-F238E27FC236}">
                <a16:creationId xmlns:a16="http://schemas.microsoft.com/office/drawing/2014/main" id="{BD073ABA-5031-4D57-B3A7-AC434D2AE3D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793655">
            <a:off x="6869725" y="1285201"/>
            <a:ext cx="1187400" cy="672551"/>
          </a:xfrm>
          <a:prstGeom prst="rect">
            <a:avLst/>
          </a:prstGeom>
        </p:spPr>
      </p:pic>
      <p:pic>
        <p:nvPicPr>
          <p:cNvPr id="11" name="Picture 10">
            <a:extLst>
              <a:ext uri="{FF2B5EF4-FFF2-40B4-BE49-F238E27FC236}">
                <a16:creationId xmlns:a16="http://schemas.microsoft.com/office/drawing/2014/main" id="{F604D186-F7E2-42DB-A535-B585D69571FA}"/>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a:off x="8427853" y="2669381"/>
            <a:ext cx="1187400" cy="672551"/>
          </a:xfrm>
          <a:prstGeom prst="rect">
            <a:avLst/>
          </a:prstGeom>
        </p:spPr>
      </p:pic>
      <p:pic>
        <p:nvPicPr>
          <p:cNvPr id="12" name="Picture 11">
            <a:extLst>
              <a:ext uri="{FF2B5EF4-FFF2-40B4-BE49-F238E27FC236}">
                <a16:creationId xmlns:a16="http://schemas.microsoft.com/office/drawing/2014/main" id="{A86CE592-7523-41F4-82A9-C87BEF9F71D6}"/>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180041">
            <a:off x="8427853" y="4480062"/>
            <a:ext cx="1187400" cy="672551"/>
          </a:xfrm>
          <a:prstGeom prst="rect">
            <a:avLst/>
          </a:prstGeom>
        </p:spPr>
      </p:pic>
      <p:pic>
        <p:nvPicPr>
          <p:cNvPr id="13" name="Picture 12">
            <a:extLst>
              <a:ext uri="{FF2B5EF4-FFF2-40B4-BE49-F238E27FC236}">
                <a16:creationId xmlns:a16="http://schemas.microsoft.com/office/drawing/2014/main" id="{4A924BC3-47CF-47D9-81CE-BD06B9EF1CB1}"/>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575352" flipH="1" flipV="1">
            <a:off x="4349263" y="5954470"/>
            <a:ext cx="1187400" cy="672551"/>
          </a:xfrm>
          <a:prstGeom prst="rect">
            <a:avLst/>
          </a:prstGeom>
        </p:spPr>
      </p:pic>
      <p:pic>
        <p:nvPicPr>
          <p:cNvPr id="14" name="Picture 13">
            <a:extLst>
              <a:ext uri="{FF2B5EF4-FFF2-40B4-BE49-F238E27FC236}">
                <a16:creationId xmlns:a16="http://schemas.microsoft.com/office/drawing/2014/main" id="{40A64AB0-DC52-4539-BB86-AC86879D6CB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2300965">
            <a:off x="2842352" y="1979214"/>
            <a:ext cx="1187400" cy="672551"/>
          </a:xfrm>
          <a:prstGeom prst="rect">
            <a:avLst/>
          </a:prstGeom>
        </p:spPr>
      </p:pic>
      <p:pic>
        <p:nvPicPr>
          <p:cNvPr id="15" name="Picture 14">
            <a:extLst>
              <a:ext uri="{FF2B5EF4-FFF2-40B4-BE49-F238E27FC236}">
                <a16:creationId xmlns:a16="http://schemas.microsoft.com/office/drawing/2014/main" id="{1DE9E53A-688C-4502-BC34-CF62F349D893}"/>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flipH="1">
            <a:off x="2576747" y="4094388"/>
            <a:ext cx="1187400" cy="672551"/>
          </a:xfrm>
          <a:prstGeom prst="rect">
            <a:avLst/>
          </a:prstGeom>
        </p:spPr>
      </p:pic>
      <p:sp>
        <p:nvSpPr>
          <p:cNvPr id="3" name="TextBox 2">
            <a:extLst>
              <a:ext uri="{FF2B5EF4-FFF2-40B4-BE49-F238E27FC236}">
                <a16:creationId xmlns:a16="http://schemas.microsoft.com/office/drawing/2014/main" id="{6F5FDF86-AEA5-48D2-8CDB-9BE541EEF2BB}"/>
              </a:ext>
            </a:extLst>
          </p:cNvPr>
          <p:cNvSpPr txBox="1"/>
          <p:nvPr/>
        </p:nvSpPr>
        <p:spPr>
          <a:xfrm>
            <a:off x="8119023" y="1082979"/>
            <a:ext cx="3920576"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most important thing is that the child continues to develop throughout their time in school.</a:t>
            </a:r>
          </a:p>
        </p:txBody>
      </p:sp>
      <p:sp>
        <p:nvSpPr>
          <p:cNvPr id="16" name="TextBox 15">
            <a:extLst>
              <a:ext uri="{FF2B5EF4-FFF2-40B4-BE49-F238E27FC236}">
                <a16:creationId xmlns:a16="http://schemas.microsoft.com/office/drawing/2014/main" id="{A7625733-FBBA-4A80-B323-152DBFFA7D66}"/>
              </a:ext>
            </a:extLst>
          </p:cNvPr>
          <p:cNvSpPr txBox="1"/>
          <p:nvPr/>
        </p:nvSpPr>
        <p:spPr>
          <a:xfrm>
            <a:off x="9632091" y="2558136"/>
            <a:ext cx="2498206" cy="1477328"/>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Nurture room is a safe space for the child to share their worries, where someone will listen and help.</a:t>
            </a:r>
          </a:p>
        </p:txBody>
      </p:sp>
      <p:sp>
        <p:nvSpPr>
          <p:cNvPr id="17" name="TextBox 16">
            <a:extLst>
              <a:ext uri="{FF2B5EF4-FFF2-40B4-BE49-F238E27FC236}">
                <a16:creationId xmlns:a16="http://schemas.microsoft.com/office/drawing/2014/main" id="{6E89822A-B9A1-4ADF-BFB7-CBF250DA5856}"/>
              </a:ext>
            </a:extLst>
          </p:cNvPr>
          <p:cNvSpPr txBox="1"/>
          <p:nvPr/>
        </p:nvSpPr>
        <p:spPr>
          <a:xfrm>
            <a:off x="9615253" y="4732646"/>
            <a:ext cx="2498206"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child needs to be ready to try new things and to learn from their mistakes.</a:t>
            </a:r>
          </a:p>
        </p:txBody>
      </p:sp>
      <p:sp>
        <p:nvSpPr>
          <p:cNvPr id="18" name="TextBox 17">
            <a:extLst>
              <a:ext uri="{FF2B5EF4-FFF2-40B4-BE49-F238E27FC236}">
                <a16:creationId xmlns:a16="http://schemas.microsoft.com/office/drawing/2014/main" id="{8303DC33-804F-4AAE-B2BA-49BA376FA592}"/>
              </a:ext>
            </a:extLst>
          </p:cNvPr>
          <p:cNvSpPr txBox="1"/>
          <p:nvPr/>
        </p:nvSpPr>
        <p:spPr>
          <a:xfrm>
            <a:off x="1117939" y="5702297"/>
            <a:ext cx="3416181"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It is important that the child can use words to express their feelings in an appropriate way.</a:t>
            </a:r>
          </a:p>
        </p:txBody>
      </p:sp>
      <p:sp>
        <p:nvSpPr>
          <p:cNvPr id="19" name="TextBox 18">
            <a:extLst>
              <a:ext uri="{FF2B5EF4-FFF2-40B4-BE49-F238E27FC236}">
                <a16:creationId xmlns:a16="http://schemas.microsoft.com/office/drawing/2014/main" id="{BB9A241C-57A6-4CD4-8058-C1EBB36209B6}"/>
              </a:ext>
            </a:extLst>
          </p:cNvPr>
          <p:cNvSpPr txBox="1"/>
          <p:nvPr/>
        </p:nvSpPr>
        <p:spPr>
          <a:xfrm>
            <a:off x="340568" y="3740524"/>
            <a:ext cx="2576420"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Let the child know that it can be difficult to discuss feelings sometimes.</a:t>
            </a:r>
          </a:p>
        </p:txBody>
      </p:sp>
      <p:sp>
        <p:nvSpPr>
          <p:cNvPr id="20" name="TextBox 19">
            <a:extLst>
              <a:ext uri="{FF2B5EF4-FFF2-40B4-BE49-F238E27FC236}">
                <a16:creationId xmlns:a16="http://schemas.microsoft.com/office/drawing/2014/main" id="{13262276-C8DC-47BC-9AB4-0B22A576D311}"/>
              </a:ext>
            </a:extLst>
          </p:cNvPr>
          <p:cNvSpPr txBox="1"/>
          <p:nvPr/>
        </p:nvSpPr>
        <p:spPr>
          <a:xfrm>
            <a:off x="618285" y="1302309"/>
            <a:ext cx="2576420" cy="1754326"/>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Change is hard for everyone; the child needs to know someone will always be there to help and listen to them.</a:t>
            </a:r>
          </a:p>
        </p:txBody>
      </p:sp>
      <p:sp>
        <p:nvSpPr>
          <p:cNvPr id="4" name="TextBox 3">
            <a:extLst>
              <a:ext uri="{FF2B5EF4-FFF2-40B4-BE49-F238E27FC236}">
                <a16:creationId xmlns:a16="http://schemas.microsoft.com/office/drawing/2014/main" id="{26207454-6775-4875-8ACE-FFCEC85B877D}"/>
              </a:ext>
            </a:extLst>
          </p:cNvPr>
          <p:cNvSpPr txBox="1"/>
          <p:nvPr/>
        </p:nvSpPr>
        <p:spPr>
          <a:xfrm>
            <a:off x="8938437" y="6379535"/>
            <a:ext cx="2806996" cy="369332"/>
          </a:xfrm>
          <a:prstGeom prst="rect">
            <a:avLst/>
          </a:prstGeom>
          <a:noFill/>
        </p:spPr>
        <p:txBody>
          <a:bodyPr wrap="square" rtlCol="0">
            <a:spAutoFit/>
          </a:bodyPr>
          <a:lstStyle/>
          <a:p>
            <a:r>
              <a:rPr lang="en-GB" dirty="0"/>
              <a:t>(</a:t>
            </a:r>
            <a:r>
              <a:rPr lang="en-GB" dirty="0" err="1"/>
              <a:t>NurtureUK</a:t>
            </a:r>
            <a:r>
              <a:rPr lang="en-GB" dirty="0"/>
              <a:t>, 2019, p. 2)</a:t>
            </a:r>
          </a:p>
        </p:txBody>
      </p:sp>
    </p:spTree>
    <p:extLst>
      <p:ext uri="{BB962C8B-B14F-4D97-AF65-F5344CB8AC3E}">
        <p14:creationId xmlns:p14="http://schemas.microsoft.com/office/powerpoint/2010/main" val="4951519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838200" y="185045"/>
            <a:ext cx="10515600" cy="955584"/>
          </a:xfrm>
        </p:spPr>
        <p:txBody>
          <a:bodyPr>
            <a:normAutofit fontScale="90000"/>
          </a:bodyPr>
          <a:lstStyle/>
          <a:p>
            <a:r>
              <a:rPr lang="en-GB" dirty="0">
                <a:latin typeface="Agent Orange" panose="00000400000000000000" pitchFamily="2" charset="0"/>
                <a:cs typeface="Agent Orange" panose="00000400000000000000" pitchFamily="2" charset="0"/>
              </a:rPr>
              <a:t>         Sut </a:t>
            </a:r>
            <a:r>
              <a:rPr lang="en-GB" dirty="0" err="1">
                <a:latin typeface="Agent Orange" panose="00000400000000000000" pitchFamily="2" charset="0"/>
                <a:cs typeface="Agent Orange" panose="00000400000000000000" pitchFamily="2" charset="0"/>
              </a:rPr>
              <a:t>mae</a:t>
            </a:r>
            <a:r>
              <a:rPr lang="en-GB" dirty="0">
                <a:latin typeface="Agent Orange" panose="00000400000000000000" pitchFamily="2" charset="0"/>
                <a:cs typeface="Agent Orange" panose="00000400000000000000" pitchFamily="2" charset="0"/>
              </a:rPr>
              <a:t> </a:t>
            </a:r>
            <a:r>
              <a:rPr lang="en-GB" dirty="0" err="1">
                <a:latin typeface="Agent Orange" panose="00000400000000000000" pitchFamily="2" charset="0"/>
                <a:cs typeface="Agent Orange" panose="00000400000000000000" pitchFamily="2" charset="0"/>
              </a:rPr>
              <a:t>gweithredu</a:t>
            </a:r>
            <a:r>
              <a:rPr lang="en-GB" dirty="0">
                <a:latin typeface="Agent Orange" panose="00000400000000000000" pitchFamily="2" charset="0"/>
                <a:cs typeface="Agent Orange" panose="00000400000000000000" pitchFamily="2" charset="0"/>
              </a:rPr>
              <a:t>?</a:t>
            </a:r>
            <a:br>
              <a:rPr lang="en-GB" dirty="0">
                <a:latin typeface="Agent Orange" panose="00000400000000000000" pitchFamily="2" charset="0"/>
                <a:cs typeface="Agent Orange" panose="00000400000000000000" pitchFamily="2" charset="0"/>
              </a:rPr>
            </a:br>
            <a:r>
              <a:rPr lang="en-GB" dirty="0">
                <a:latin typeface="Agent Orange" panose="00000400000000000000" pitchFamily="2" charset="0"/>
                <a:cs typeface="Agent Orange" panose="00000400000000000000" pitchFamily="2" charset="0"/>
              </a:rPr>
              <a:t>         </a:t>
            </a:r>
            <a:r>
              <a:rPr lang="en-GB" i="1" dirty="0">
                <a:latin typeface="Agent Orange" panose="00000400000000000000" pitchFamily="2" charset="0"/>
                <a:cs typeface="Agent Orange" panose="00000400000000000000" pitchFamily="2" charset="0"/>
              </a:rPr>
              <a:t>How do they work?</a:t>
            </a: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endParaRPr lang="en-GB" dirty="0">
              <a:latin typeface="Agent Orange" panose="00000400000000000000" pitchFamily="2" charset="0"/>
              <a:cs typeface="Agent Orange" panose="00000400000000000000" pitchFamily="2" charset="0"/>
            </a:endParaRPr>
          </a:p>
        </p:txBody>
      </p:sp>
      <p:pic>
        <p:nvPicPr>
          <p:cNvPr id="6" name="Picture 5">
            <a:extLst>
              <a:ext uri="{FF2B5EF4-FFF2-40B4-BE49-F238E27FC236}">
                <a16:creationId xmlns:a16="http://schemas.microsoft.com/office/drawing/2014/main" id="{899CE90B-D525-4A6B-BF1B-D37CB0041E0B}"/>
              </a:ext>
            </a:extLst>
          </p:cNvPr>
          <p:cNvPicPr>
            <a:picLocks noChangeAspect="1"/>
          </p:cNvPicPr>
          <p:nvPr/>
        </p:nvPicPr>
        <p:blipFill rotWithShape="1">
          <a:blip r:embed="rId3"/>
          <a:srcRect b="7772"/>
          <a:stretch/>
        </p:blipFill>
        <p:spPr>
          <a:xfrm>
            <a:off x="294572" y="1668176"/>
            <a:ext cx="2296720"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25299D93-6D53-48D1-A351-4A66EA8C8C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10215" y="4639392"/>
            <a:ext cx="3024406" cy="13639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80548959-D525-417E-BCD3-5D0722EE5E10}"/>
              </a:ext>
            </a:extLst>
          </p:cNvPr>
          <p:cNvPicPr>
            <a:picLocks noChangeAspect="1"/>
          </p:cNvPicPr>
          <p:nvPr/>
        </p:nvPicPr>
        <p:blipFill rotWithShape="1">
          <a:blip r:embed="rId5"/>
          <a:srcRect b="11560"/>
          <a:stretch/>
        </p:blipFill>
        <p:spPr>
          <a:xfrm>
            <a:off x="5102806" y="1822752"/>
            <a:ext cx="2128151"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a:extLst>
              <a:ext uri="{FF2B5EF4-FFF2-40B4-BE49-F238E27FC236}">
                <a16:creationId xmlns:a16="http://schemas.microsoft.com/office/drawing/2014/main" id="{E8ED71B6-84D4-4AEE-B033-8CD2A077BE8D}"/>
              </a:ext>
            </a:extLst>
          </p:cNvPr>
          <p:cNvPicPr>
            <a:picLocks noChangeAspect="1"/>
          </p:cNvPicPr>
          <p:nvPr/>
        </p:nvPicPr>
        <p:blipFill>
          <a:blip r:embed="rId6"/>
          <a:stretch>
            <a:fillRect/>
          </a:stretch>
        </p:blipFill>
        <p:spPr>
          <a:xfrm>
            <a:off x="10069829" y="934139"/>
            <a:ext cx="1520467"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a:extLst>
              <a:ext uri="{FF2B5EF4-FFF2-40B4-BE49-F238E27FC236}">
                <a16:creationId xmlns:a16="http://schemas.microsoft.com/office/drawing/2014/main" id="{88308D32-9387-4834-9687-F290920F5B4A}"/>
              </a:ext>
            </a:extLst>
          </p:cNvPr>
          <p:cNvPicPr>
            <a:picLocks noChangeAspect="1"/>
          </p:cNvPicPr>
          <p:nvPr/>
        </p:nvPicPr>
        <p:blipFill rotWithShape="1">
          <a:blip r:embed="rId7"/>
          <a:srcRect b="11193"/>
          <a:stretch/>
        </p:blipFill>
        <p:spPr>
          <a:xfrm>
            <a:off x="7788920" y="3908682"/>
            <a:ext cx="2058422" cy="14258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7">
            <a:extLst>
              <a:ext uri="{FF2B5EF4-FFF2-40B4-BE49-F238E27FC236}">
                <a16:creationId xmlns:a16="http://schemas.microsoft.com/office/drawing/2014/main" id="{3C74D56C-56AB-466A-A911-C605E7F5E4C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4196801">
            <a:off x="2191726" y="3571832"/>
            <a:ext cx="992222" cy="446500"/>
          </a:xfrm>
          <a:prstGeom prst="rect">
            <a:avLst/>
          </a:prstGeom>
        </p:spPr>
      </p:pic>
      <p:pic>
        <p:nvPicPr>
          <p:cNvPr id="19" name="Picture 18">
            <a:extLst>
              <a:ext uri="{FF2B5EF4-FFF2-40B4-BE49-F238E27FC236}">
                <a16:creationId xmlns:a16="http://schemas.microsoft.com/office/drawing/2014/main" id="{FDD726B4-8A0C-4F98-856C-E1F35F6E8D8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8643651" flipH="1" flipV="1">
            <a:off x="4789749" y="3691026"/>
            <a:ext cx="1033325" cy="446500"/>
          </a:xfrm>
          <a:prstGeom prst="rect">
            <a:avLst/>
          </a:prstGeom>
        </p:spPr>
      </p:pic>
      <p:pic>
        <p:nvPicPr>
          <p:cNvPr id="21" name="Picture 20">
            <a:extLst>
              <a:ext uri="{FF2B5EF4-FFF2-40B4-BE49-F238E27FC236}">
                <a16:creationId xmlns:a16="http://schemas.microsoft.com/office/drawing/2014/main" id="{778B59FC-99A1-486E-B029-D93704F9085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7546411" flipH="1">
            <a:off x="9760106" y="2811488"/>
            <a:ext cx="992222" cy="446500"/>
          </a:xfrm>
          <a:prstGeom prst="rect">
            <a:avLst/>
          </a:prstGeom>
        </p:spPr>
      </p:pic>
      <p:sp>
        <p:nvSpPr>
          <p:cNvPr id="22" name="TextBox 21">
            <a:extLst>
              <a:ext uri="{FF2B5EF4-FFF2-40B4-BE49-F238E27FC236}">
                <a16:creationId xmlns:a16="http://schemas.microsoft.com/office/drawing/2014/main" id="{AE3385AB-89A5-401B-89B1-A9B271D88BFA}"/>
              </a:ext>
            </a:extLst>
          </p:cNvPr>
          <p:cNvSpPr txBox="1"/>
          <p:nvPr/>
        </p:nvSpPr>
        <p:spPr>
          <a:xfrm>
            <a:off x="217678" y="3290825"/>
            <a:ext cx="1923547" cy="2308324"/>
          </a:xfrm>
          <a:prstGeom prst="rect">
            <a:avLst/>
          </a:prstGeom>
          <a:solidFill>
            <a:schemeClr val="accent2">
              <a:lumMod val="60000"/>
              <a:lumOff val="40000"/>
            </a:schemeClr>
          </a:solidFill>
        </p:spPr>
        <p:txBody>
          <a:bodyPr wrap="square" rtlCol="0">
            <a:spAutoFit/>
          </a:bodyPr>
          <a:lstStyle/>
          <a:p>
            <a:r>
              <a:rPr lang="en-GB" sz="1600" dirty="0">
                <a:latin typeface="Arial" panose="020B0604020202020204" pitchFamily="34" charset="0"/>
                <a:cs typeface="Arial" panose="020B0604020202020204" pitchFamily="34" charset="0"/>
              </a:rPr>
              <a:t>1. </a:t>
            </a:r>
            <a:r>
              <a:rPr lang="en-GB" sz="1600" dirty="0" err="1">
                <a:latin typeface="Arial" panose="020B0604020202020204" pitchFamily="34" charset="0"/>
                <a:cs typeface="Arial" panose="020B0604020202020204" pitchFamily="34" charset="0"/>
              </a:rPr>
              <a:t>Bydd</a:t>
            </a:r>
            <a:r>
              <a:rPr lang="en-GB" sz="1600" dirty="0">
                <a:latin typeface="Arial" panose="020B0604020202020204" pitchFamily="34" charset="0"/>
                <a:cs typeface="Arial" panose="020B0604020202020204" pitchFamily="34" charset="0"/>
              </a:rPr>
              <a:t> y plant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dechrau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pob</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diwrnod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dosbarth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prif</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ffrwd</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 </a:t>
            </a:r>
          </a:p>
          <a:p>
            <a:r>
              <a:rPr lang="en-GB" sz="1600" i="1" dirty="0">
                <a:latin typeface="Arial" panose="020B0604020202020204" pitchFamily="34" charset="0"/>
                <a:cs typeface="Arial" panose="020B0604020202020204" pitchFamily="34" charset="0"/>
              </a:rPr>
              <a:t>1. Children start each day in their mainstream classroom.</a:t>
            </a:r>
          </a:p>
        </p:txBody>
      </p:sp>
      <p:sp>
        <p:nvSpPr>
          <p:cNvPr id="23" name="TextBox 22">
            <a:extLst>
              <a:ext uri="{FF2B5EF4-FFF2-40B4-BE49-F238E27FC236}">
                <a16:creationId xmlns:a16="http://schemas.microsoft.com/office/drawing/2014/main" id="{EDEC0277-C8B9-4BED-A63C-23189C1F98DC}"/>
              </a:ext>
            </a:extLst>
          </p:cNvPr>
          <p:cNvSpPr txBox="1"/>
          <p:nvPr/>
        </p:nvSpPr>
        <p:spPr>
          <a:xfrm>
            <a:off x="3028401" y="1240698"/>
            <a:ext cx="1662090" cy="3293209"/>
          </a:xfrm>
          <a:prstGeom prst="rect">
            <a:avLst/>
          </a:prstGeom>
          <a:solidFill>
            <a:schemeClr val="accent2">
              <a:lumMod val="60000"/>
              <a:lumOff val="40000"/>
            </a:schemeClr>
          </a:solidFill>
        </p:spPr>
        <p:txBody>
          <a:bodyPr wrap="square" rtlCol="0">
            <a:spAutoFit/>
          </a:bodyPr>
          <a:lstStyle/>
          <a:p>
            <a:r>
              <a:rPr lang="en-GB" sz="1600" dirty="0">
                <a:latin typeface="Arial" panose="020B0604020202020204" pitchFamily="34" charset="0"/>
                <a:cs typeface="Arial" panose="020B0604020202020204" pitchFamily="34" charset="0"/>
              </a:rPr>
              <a:t>2. </a:t>
            </a:r>
            <a:r>
              <a:rPr lang="en-GB" sz="1600" dirty="0" err="1">
                <a:latin typeface="Arial" panose="020B0604020202020204" pitchFamily="34" charset="0"/>
                <a:cs typeface="Arial" panose="020B0604020202020204" pitchFamily="34" charset="0"/>
              </a:rPr>
              <a:t>Bydd</a:t>
            </a:r>
            <a:r>
              <a:rPr lang="en-GB" sz="1600" dirty="0">
                <a:latin typeface="Arial" panose="020B0604020202020204" pitchFamily="34" charset="0"/>
                <a:cs typeface="Arial" panose="020B0604020202020204" pitchFamily="34" charset="0"/>
              </a:rPr>
              <a:t> staff y </a:t>
            </a:r>
            <a:r>
              <a:rPr lang="en-GB" sz="1600" dirty="0" err="1">
                <a:latin typeface="Arial" panose="020B0604020202020204" pitchFamily="34" charset="0"/>
                <a:cs typeface="Arial" panose="020B0604020202020204" pitchFamily="34" charset="0"/>
              </a:rPr>
              <a:t>grŵp</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anogaeth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casglu’r</a:t>
            </a:r>
            <a:r>
              <a:rPr lang="en-GB" sz="1600" dirty="0">
                <a:latin typeface="Arial" panose="020B0604020202020204" pitchFamily="34" charset="0"/>
                <a:cs typeface="Arial" panose="020B0604020202020204" pitchFamily="34" charset="0"/>
              </a:rPr>
              <a:t> plant ac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mynd</a:t>
            </a:r>
            <a:r>
              <a:rPr lang="en-GB" sz="1600" dirty="0">
                <a:latin typeface="Arial" panose="020B0604020202020204" pitchFamily="34" charset="0"/>
                <a:cs typeface="Arial" panose="020B0604020202020204" pitchFamily="34" charset="0"/>
              </a:rPr>
              <a:t> â </a:t>
            </a:r>
            <a:r>
              <a:rPr lang="en-GB" sz="1600" dirty="0" err="1">
                <a:latin typeface="Arial" panose="020B0604020202020204" pitchFamily="34" charset="0"/>
                <a:cs typeface="Arial" panose="020B0604020202020204" pitchFamily="34" charset="0"/>
              </a:rPr>
              <a:t>hwy</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ystafell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anogaeth</a:t>
            </a:r>
            <a:r>
              <a:rPr lang="en-GB" sz="1600" dirty="0">
                <a:latin typeface="Arial" panose="020B0604020202020204" pitchFamily="34" charset="0"/>
                <a:cs typeface="Arial" panose="020B0604020202020204" pitchFamily="34" charset="0"/>
              </a:rPr>
              <a:t>.</a:t>
            </a:r>
          </a:p>
          <a:p>
            <a:endParaRPr lang="en-GB" sz="1600" dirty="0">
              <a:latin typeface="Arial" panose="020B0604020202020204" pitchFamily="34" charset="0"/>
              <a:cs typeface="Arial" panose="020B0604020202020204" pitchFamily="34" charset="0"/>
            </a:endParaRPr>
          </a:p>
          <a:p>
            <a:r>
              <a:rPr lang="en-GB" sz="1600" i="1" dirty="0">
                <a:latin typeface="Arial" panose="020B0604020202020204" pitchFamily="34" charset="0"/>
                <a:cs typeface="Arial" panose="020B0604020202020204" pitchFamily="34" charset="0"/>
              </a:rPr>
              <a:t>2. Nurture group staff will collect the pupils and take them to the nurture room.</a:t>
            </a:r>
          </a:p>
        </p:txBody>
      </p:sp>
      <p:sp>
        <p:nvSpPr>
          <p:cNvPr id="24" name="TextBox 23">
            <a:extLst>
              <a:ext uri="{FF2B5EF4-FFF2-40B4-BE49-F238E27FC236}">
                <a16:creationId xmlns:a16="http://schemas.microsoft.com/office/drawing/2014/main" id="{213A7294-184B-481F-B045-4C9E7345E785}"/>
              </a:ext>
            </a:extLst>
          </p:cNvPr>
          <p:cNvSpPr txBox="1"/>
          <p:nvPr/>
        </p:nvSpPr>
        <p:spPr>
          <a:xfrm>
            <a:off x="5751516" y="3578502"/>
            <a:ext cx="1566548" cy="3293209"/>
          </a:xfrm>
          <a:prstGeom prst="rect">
            <a:avLst/>
          </a:prstGeom>
          <a:solidFill>
            <a:schemeClr val="accent2">
              <a:lumMod val="60000"/>
              <a:lumOff val="40000"/>
            </a:schemeClr>
          </a:solidFill>
        </p:spPr>
        <p:txBody>
          <a:bodyPr wrap="square" rtlCol="0">
            <a:spAutoFit/>
          </a:bodyPr>
          <a:lstStyle/>
          <a:p>
            <a:r>
              <a:rPr lang="en-GB" sz="1600" dirty="0">
                <a:latin typeface="Arial" panose="020B0604020202020204" pitchFamily="34" charset="0"/>
                <a:cs typeface="Arial" panose="020B0604020202020204" pitchFamily="34" charset="0"/>
              </a:rPr>
              <a:t>3. </a:t>
            </a:r>
            <a:r>
              <a:rPr lang="en-GB" sz="1600" dirty="0" err="1">
                <a:latin typeface="Arial" panose="020B0604020202020204" pitchFamily="34" charset="0"/>
                <a:cs typeface="Arial" panose="020B0604020202020204" pitchFamily="34" charset="0"/>
              </a:rPr>
              <a:t>Cynhelir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amrywiaeth</a:t>
            </a:r>
            <a:r>
              <a:rPr lang="en-GB" sz="1600" dirty="0">
                <a:latin typeface="Arial" panose="020B0604020202020204" pitchFamily="34" charset="0"/>
                <a:cs typeface="Arial" panose="020B0604020202020204" pitchFamily="34" charset="0"/>
              </a:rPr>
              <a:t> o </a:t>
            </a:r>
            <a:r>
              <a:rPr lang="en-GB" sz="1600" dirty="0" err="1">
                <a:latin typeface="Arial" panose="020B0604020202020204" pitchFamily="34" charset="0"/>
                <a:cs typeface="Arial" panose="020B0604020202020204" pitchFamily="34" charset="0"/>
              </a:rPr>
              <a:t>dasgau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ogystal</a:t>
            </a:r>
            <a:r>
              <a:rPr lang="en-GB" sz="1600" dirty="0">
                <a:latin typeface="Arial" panose="020B0604020202020204" pitchFamily="34" charset="0"/>
                <a:cs typeface="Arial" panose="020B0604020202020204" pitchFamily="34" charset="0"/>
              </a:rPr>
              <a:t> â </a:t>
            </a:r>
            <a:r>
              <a:rPr lang="en-GB" sz="1600" dirty="0" err="1">
                <a:latin typeface="Arial" panose="020B0604020202020204" pitchFamily="34" charset="0"/>
                <a:cs typeface="Arial" panose="020B0604020202020204" pitchFamily="34" charset="0"/>
              </a:rPr>
              <a:t>thasgau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cwricwlwm</a:t>
            </a:r>
            <a:r>
              <a:rPr lang="en-GB" sz="1600" dirty="0">
                <a:latin typeface="Arial" panose="020B0604020202020204" pitchFamily="34" charset="0"/>
                <a:cs typeface="Arial" panose="020B0604020202020204" pitchFamily="34" charset="0"/>
              </a:rPr>
              <a:t>.</a:t>
            </a:r>
          </a:p>
          <a:p>
            <a:endParaRPr lang="en-GB" sz="1600" dirty="0">
              <a:latin typeface="Arial" panose="020B0604020202020204" pitchFamily="34" charset="0"/>
              <a:cs typeface="Arial" panose="020B0604020202020204" pitchFamily="34" charset="0"/>
            </a:endParaRPr>
          </a:p>
          <a:p>
            <a:r>
              <a:rPr lang="en-GB" sz="1600" i="1" dirty="0">
                <a:latin typeface="Arial" panose="020B0604020202020204" pitchFamily="34" charset="0"/>
                <a:cs typeface="Arial" panose="020B0604020202020204" pitchFamily="34" charset="0"/>
              </a:rPr>
              <a:t>3. Various activities are undertaken as well as curriculum tasks.</a:t>
            </a:r>
          </a:p>
        </p:txBody>
      </p:sp>
      <p:sp>
        <p:nvSpPr>
          <p:cNvPr id="25" name="TextBox 24">
            <a:extLst>
              <a:ext uri="{FF2B5EF4-FFF2-40B4-BE49-F238E27FC236}">
                <a16:creationId xmlns:a16="http://schemas.microsoft.com/office/drawing/2014/main" id="{B1FC4692-CA2A-46E1-B575-14A5145588E5}"/>
              </a:ext>
            </a:extLst>
          </p:cNvPr>
          <p:cNvSpPr txBox="1"/>
          <p:nvPr/>
        </p:nvSpPr>
        <p:spPr>
          <a:xfrm>
            <a:off x="8096270" y="230145"/>
            <a:ext cx="1662089" cy="3539430"/>
          </a:xfrm>
          <a:prstGeom prst="rect">
            <a:avLst/>
          </a:prstGeom>
          <a:solidFill>
            <a:schemeClr val="accent2">
              <a:lumMod val="60000"/>
              <a:lumOff val="40000"/>
            </a:schemeClr>
          </a:solidFill>
        </p:spPr>
        <p:txBody>
          <a:bodyPr wrap="square" rtlCol="0">
            <a:spAutoFit/>
          </a:bodyPr>
          <a:lstStyle/>
          <a:p>
            <a:r>
              <a:rPr lang="en-GB" sz="1600" dirty="0">
                <a:latin typeface="Arial" panose="020B0604020202020204" pitchFamily="34" charset="0"/>
                <a:cs typeface="Arial" panose="020B0604020202020204" pitchFamily="34" charset="0"/>
              </a:rPr>
              <a:t>4. </a:t>
            </a:r>
            <a:r>
              <a:rPr lang="en-GB" sz="1600" dirty="0" err="1">
                <a:latin typeface="Arial" panose="020B0604020202020204" pitchFamily="34" charset="0"/>
                <a:cs typeface="Arial" panose="020B0604020202020204" pitchFamily="34" charset="0"/>
              </a:rPr>
              <a:t>Bydd</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disgyblion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dal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dreulio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amser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egwyl</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chinio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dosbarth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prif</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ffrwd</a:t>
            </a:r>
            <a:r>
              <a:rPr lang="en-GB" sz="1600" dirty="0">
                <a:latin typeface="Arial" panose="020B0604020202020204" pitchFamily="34" charset="0"/>
                <a:cs typeface="Arial" panose="020B0604020202020204" pitchFamily="34" charset="0"/>
              </a:rPr>
              <a:t>. </a:t>
            </a:r>
          </a:p>
          <a:p>
            <a:endParaRPr lang="en-GB" sz="1600" dirty="0">
              <a:latin typeface="Arial" panose="020B0604020202020204" pitchFamily="34" charset="0"/>
              <a:cs typeface="Arial" panose="020B0604020202020204" pitchFamily="34" charset="0"/>
            </a:endParaRPr>
          </a:p>
          <a:p>
            <a:r>
              <a:rPr lang="en-GB" sz="1600" i="1" dirty="0">
                <a:latin typeface="Arial" panose="020B0604020202020204" pitchFamily="34" charset="0"/>
                <a:cs typeface="Arial" panose="020B0604020202020204" pitchFamily="34" charset="0"/>
              </a:rPr>
              <a:t>4. Pupils still spend break times and lunch time with their mainstream class</a:t>
            </a:r>
            <a:r>
              <a:rPr lang="en-GB" sz="1600" dirty="0">
                <a:latin typeface="Arial" panose="020B0604020202020204" pitchFamily="34" charset="0"/>
                <a:cs typeface="Arial" panose="020B0604020202020204" pitchFamily="34" charset="0"/>
              </a:rPr>
              <a:t>.</a:t>
            </a:r>
          </a:p>
        </p:txBody>
      </p:sp>
      <p:sp>
        <p:nvSpPr>
          <p:cNvPr id="27" name="TextBox 26">
            <a:extLst>
              <a:ext uri="{FF2B5EF4-FFF2-40B4-BE49-F238E27FC236}">
                <a16:creationId xmlns:a16="http://schemas.microsoft.com/office/drawing/2014/main" id="{41454ED3-5911-4CC5-891A-312D003B076B}"/>
              </a:ext>
            </a:extLst>
          </p:cNvPr>
          <p:cNvSpPr txBox="1"/>
          <p:nvPr/>
        </p:nvSpPr>
        <p:spPr>
          <a:xfrm>
            <a:off x="10559539" y="2887303"/>
            <a:ext cx="1382245" cy="3785652"/>
          </a:xfrm>
          <a:prstGeom prst="rect">
            <a:avLst/>
          </a:prstGeom>
          <a:solidFill>
            <a:schemeClr val="accent2">
              <a:lumMod val="60000"/>
              <a:lumOff val="40000"/>
            </a:schemeClr>
          </a:solidFill>
        </p:spPr>
        <p:txBody>
          <a:bodyPr wrap="square" rtlCol="0">
            <a:spAutoFit/>
          </a:bodyPr>
          <a:lstStyle/>
          <a:p>
            <a:r>
              <a:rPr lang="en-GB" sz="1600" dirty="0">
                <a:latin typeface="Arial" panose="020B0604020202020204" pitchFamily="34" charset="0"/>
                <a:cs typeface="Arial" panose="020B0604020202020204" pitchFamily="34" charset="0"/>
              </a:rPr>
              <a:t>5. </a:t>
            </a:r>
            <a:r>
              <a:rPr lang="en-GB" sz="1600" dirty="0" err="1">
                <a:latin typeface="Arial" panose="020B0604020202020204" pitchFamily="34" charset="0"/>
                <a:cs typeface="Arial" panose="020B0604020202020204" pitchFamily="34" charset="0"/>
              </a:rPr>
              <a:t>Fel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arfer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mae’r</a:t>
            </a:r>
            <a:r>
              <a:rPr lang="en-GB" sz="1600" dirty="0">
                <a:latin typeface="Arial" panose="020B0604020202020204" pitchFamily="34" charset="0"/>
                <a:cs typeface="Arial" panose="020B0604020202020204" pitchFamily="34" charset="0"/>
              </a:rPr>
              <a:t> plant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treulio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rhwng</a:t>
            </a:r>
            <a:r>
              <a:rPr lang="en-GB" sz="1600" dirty="0">
                <a:latin typeface="Arial" panose="020B0604020202020204" pitchFamily="34" charset="0"/>
                <a:cs typeface="Arial" panose="020B0604020202020204" pitchFamily="34" charset="0"/>
              </a:rPr>
              <a:t> 1 a 4 </a:t>
            </a:r>
            <a:r>
              <a:rPr lang="en-GB" sz="1600" dirty="0" err="1">
                <a:latin typeface="Arial" panose="020B0604020202020204" pitchFamily="34" charset="0"/>
                <a:cs typeface="Arial" panose="020B0604020202020204" pitchFamily="34" charset="0"/>
              </a:rPr>
              <a:t>tymor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grŵp</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anogaeth</a:t>
            </a:r>
            <a:r>
              <a:rPr lang="en-GB" sz="1600" dirty="0">
                <a:latin typeface="Arial" panose="020B0604020202020204" pitchFamily="34" charset="0"/>
                <a:cs typeface="Arial" panose="020B0604020202020204" pitchFamily="34" charset="0"/>
              </a:rPr>
              <a:t>.</a:t>
            </a:r>
          </a:p>
          <a:p>
            <a:endParaRPr lang="en-GB" sz="1600" dirty="0">
              <a:latin typeface="Arial" panose="020B0604020202020204" pitchFamily="34" charset="0"/>
              <a:cs typeface="Arial" panose="020B0604020202020204" pitchFamily="34" charset="0"/>
            </a:endParaRPr>
          </a:p>
          <a:p>
            <a:r>
              <a:rPr lang="en-GB" sz="1600" i="1" dirty="0">
                <a:latin typeface="Arial" panose="020B0604020202020204" pitchFamily="34" charset="0"/>
                <a:cs typeface="Arial" panose="020B0604020202020204" pitchFamily="34" charset="0"/>
              </a:rPr>
              <a:t>5.Children usually spend between 1 and 4 terms in the nurture group.</a:t>
            </a:r>
          </a:p>
        </p:txBody>
      </p:sp>
      <p:pic>
        <p:nvPicPr>
          <p:cNvPr id="17" name="Picture 16">
            <a:extLst>
              <a:ext uri="{FF2B5EF4-FFF2-40B4-BE49-F238E27FC236}">
                <a16:creationId xmlns:a16="http://schemas.microsoft.com/office/drawing/2014/main" id="{C9164D80-3943-4751-A42A-95A6EB89011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4196801">
            <a:off x="7207664" y="3067576"/>
            <a:ext cx="992222" cy="446500"/>
          </a:xfrm>
          <a:prstGeom prst="rect">
            <a:avLst/>
          </a:prstGeom>
        </p:spPr>
      </p:pic>
    </p:spTree>
    <p:extLst>
      <p:ext uri="{BB962C8B-B14F-4D97-AF65-F5344CB8AC3E}">
        <p14:creationId xmlns:p14="http://schemas.microsoft.com/office/powerpoint/2010/main" val="39390610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D38F4A-8A45-4F3F-A038-2328B4C19FBC}"/>
              </a:ext>
            </a:extLst>
          </p:cNvPr>
          <p:cNvPicPr>
            <a:picLocks noChangeAspect="1"/>
          </p:cNvPicPr>
          <p:nvPr/>
        </p:nvPicPr>
        <p:blipFill rotWithShape="1">
          <a:blip r:embed="rId2"/>
          <a:srcRect l="32477" t="10519" r="33325" b="4099"/>
          <a:stretch/>
        </p:blipFill>
        <p:spPr>
          <a:xfrm>
            <a:off x="4247122" y="1855472"/>
            <a:ext cx="2353460" cy="3305263"/>
          </a:xfrm>
          <a:prstGeom prst="rect">
            <a:avLst/>
          </a:prstGeom>
          <a:effectLst>
            <a:outerShdw blurRad="50800" dist="38100" dir="2700000" algn="tl" rotWithShape="0">
              <a:prstClr val="black">
                <a:alpha val="40000"/>
              </a:prstClr>
            </a:outerShdw>
          </a:effectLst>
        </p:spPr>
      </p:pic>
      <p:sp>
        <p:nvSpPr>
          <p:cNvPr id="5" name="Rectangle 4">
            <a:extLst>
              <a:ext uri="{FF2B5EF4-FFF2-40B4-BE49-F238E27FC236}">
                <a16:creationId xmlns:a16="http://schemas.microsoft.com/office/drawing/2014/main" id="{7B59F982-BD3D-4B02-A639-3F2853A6D9DE}"/>
              </a:ext>
            </a:extLst>
          </p:cNvPr>
          <p:cNvSpPr/>
          <p:nvPr/>
        </p:nvSpPr>
        <p:spPr>
          <a:xfrm>
            <a:off x="1416194" y="5389278"/>
            <a:ext cx="2353460" cy="430887"/>
          </a:xfrm>
          <a:prstGeom prst="rect">
            <a:avLst/>
          </a:prstGeom>
        </p:spPr>
        <p:txBody>
          <a:bodyPr wrap="square">
            <a:spAutoFit/>
          </a:bodyPr>
          <a:lstStyle/>
          <a:p>
            <a:pPr algn="ctr"/>
            <a:r>
              <a:rPr lang="en-GB" sz="1100" dirty="0">
                <a:hlinkClick r:id="rId3"/>
              </a:rPr>
              <a:t>Contents (</a:t>
            </a:r>
            <a:r>
              <a:rPr lang="en-GB" sz="1100" dirty="0" err="1">
                <a:hlinkClick r:id="rId3"/>
              </a:rPr>
              <a:t>llyw.cymru</a:t>
            </a:r>
            <a:r>
              <a:rPr lang="en-GB" sz="1100" dirty="0">
                <a:hlinkClick r:id="rId3"/>
              </a:rPr>
              <a:t>)</a:t>
            </a:r>
            <a:r>
              <a:rPr lang="en-GB" sz="1100" dirty="0">
                <a:latin typeface="Arial" panose="020B0604020202020204" pitchFamily="34" charset="0"/>
                <a:cs typeface="Arial" panose="020B0604020202020204" pitchFamily="34" charset="0"/>
              </a:rPr>
              <a:t> (CYMRAEG)</a:t>
            </a:r>
          </a:p>
        </p:txBody>
      </p:sp>
      <p:pic>
        <p:nvPicPr>
          <p:cNvPr id="7" name="Picture 6">
            <a:extLst>
              <a:ext uri="{FF2B5EF4-FFF2-40B4-BE49-F238E27FC236}">
                <a16:creationId xmlns:a16="http://schemas.microsoft.com/office/drawing/2014/main" id="{E6BEA0D1-CE10-4FEB-BF28-CA5D8A4F18C5}"/>
              </a:ext>
            </a:extLst>
          </p:cNvPr>
          <p:cNvPicPr>
            <a:picLocks noChangeAspect="1"/>
          </p:cNvPicPr>
          <p:nvPr/>
        </p:nvPicPr>
        <p:blipFill rotWithShape="1">
          <a:blip r:embed="rId4"/>
          <a:srcRect l="32546" t="10397" r="33532" b="4220"/>
          <a:stretch/>
        </p:blipFill>
        <p:spPr>
          <a:xfrm>
            <a:off x="7944879" y="1776368"/>
            <a:ext cx="2334519" cy="3305263"/>
          </a:xfrm>
          <a:prstGeom prst="rect">
            <a:avLst/>
          </a:prstGeom>
          <a:effectLst>
            <a:outerShdw blurRad="50800" dist="38100" dir="2700000" algn="tl" rotWithShape="0">
              <a:prstClr val="black">
                <a:alpha val="40000"/>
              </a:prstClr>
            </a:outerShdw>
          </a:effectLst>
        </p:spPr>
      </p:pic>
      <p:sp>
        <p:nvSpPr>
          <p:cNvPr id="8" name="Rectangle 7">
            <a:extLst>
              <a:ext uri="{FF2B5EF4-FFF2-40B4-BE49-F238E27FC236}">
                <a16:creationId xmlns:a16="http://schemas.microsoft.com/office/drawing/2014/main" id="{461C3AAC-E00E-4BE0-A507-C3F37A3305BD}"/>
              </a:ext>
            </a:extLst>
          </p:cNvPr>
          <p:cNvSpPr/>
          <p:nvPr/>
        </p:nvSpPr>
        <p:spPr>
          <a:xfrm>
            <a:off x="7798939" y="5558554"/>
            <a:ext cx="2353460" cy="430887"/>
          </a:xfrm>
          <a:prstGeom prst="rect">
            <a:avLst/>
          </a:prstGeom>
        </p:spPr>
        <p:txBody>
          <a:bodyPr wrap="square">
            <a:spAutoFit/>
          </a:bodyPr>
          <a:lstStyle/>
          <a:p>
            <a:pPr algn="ctr"/>
            <a:r>
              <a:rPr lang="en-GB" sz="1100" dirty="0">
                <a:hlinkClick r:id="rId5"/>
              </a:rPr>
              <a:t>Nurture-Groups-Booklet-Dec-2019.pdf (nurtureuk.org)</a:t>
            </a:r>
            <a:r>
              <a:rPr lang="en-GB" sz="1100" dirty="0"/>
              <a:t> </a:t>
            </a:r>
            <a:endParaRPr lang="en-GB" sz="1100" dirty="0">
              <a:latin typeface="Arial" panose="020B0604020202020204" pitchFamily="34" charset="0"/>
              <a:cs typeface="Arial" panose="020B0604020202020204" pitchFamily="34" charset="0"/>
            </a:endParaRPr>
          </a:p>
        </p:txBody>
      </p:sp>
      <p:sp>
        <p:nvSpPr>
          <p:cNvPr id="6" name="Title 5">
            <a:extLst>
              <a:ext uri="{FF2B5EF4-FFF2-40B4-BE49-F238E27FC236}">
                <a16:creationId xmlns:a16="http://schemas.microsoft.com/office/drawing/2014/main" id="{620F0115-075E-4C8E-9F94-A04ED8DD99A5}"/>
              </a:ext>
            </a:extLst>
          </p:cNvPr>
          <p:cNvSpPr>
            <a:spLocks noGrp="1"/>
          </p:cNvSpPr>
          <p:nvPr>
            <p:ph type="title"/>
          </p:nvPr>
        </p:nvSpPr>
        <p:spPr/>
        <p:txBody>
          <a:bodyPr/>
          <a:lstStyle/>
          <a:p>
            <a:r>
              <a:rPr lang="en-GB" dirty="0" err="1"/>
              <a:t>Gwybodaeth</a:t>
            </a:r>
            <a:r>
              <a:rPr lang="en-GB" dirty="0"/>
              <a:t> </a:t>
            </a:r>
            <a:r>
              <a:rPr lang="en-GB" dirty="0" err="1"/>
              <a:t>bellach</a:t>
            </a:r>
            <a:br>
              <a:rPr lang="en-GB" dirty="0"/>
            </a:br>
            <a:r>
              <a:rPr lang="en-GB" i="1" dirty="0"/>
              <a:t>Further information</a:t>
            </a:r>
            <a:endParaRPr lang="en-GB" dirty="0"/>
          </a:p>
        </p:txBody>
      </p:sp>
      <p:sp>
        <p:nvSpPr>
          <p:cNvPr id="9" name="Rectangle 8">
            <a:extLst>
              <a:ext uri="{FF2B5EF4-FFF2-40B4-BE49-F238E27FC236}">
                <a16:creationId xmlns:a16="http://schemas.microsoft.com/office/drawing/2014/main" id="{E78AE2BF-A927-493A-B162-38F6D2190AAF}"/>
              </a:ext>
            </a:extLst>
          </p:cNvPr>
          <p:cNvSpPr/>
          <p:nvPr/>
        </p:nvSpPr>
        <p:spPr>
          <a:xfrm>
            <a:off x="4393062" y="5469038"/>
            <a:ext cx="2353460" cy="430887"/>
          </a:xfrm>
          <a:prstGeom prst="rect">
            <a:avLst/>
          </a:prstGeom>
        </p:spPr>
        <p:txBody>
          <a:bodyPr wrap="square">
            <a:spAutoFit/>
          </a:bodyPr>
          <a:lstStyle/>
          <a:p>
            <a:pPr algn="ctr"/>
            <a:r>
              <a:rPr lang="en-GB" sz="1100" dirty="0">
                <a:hlinkClick r:id="rId6"/>
              </a:rPr>
              <a:t>Contents (</a:t>
            </a:r>
            <a:r>
              <a:rPr lang="en-GB" sz="1100" dirty="0" err="1">
                <a:hlinkClick r:id="rId6"/>
              </a:rPr>
              <a:t>gov.wales</a:t>
            </a:r>
            <a:r>
              <a:rPr lang="en-GB" sz="1100" dirty="0">
                <a:hlinkClick r:id="rId6"/>
              </a:rPr>
              <a:t>)</a:t>
            </a:r>
            <a:r>
              <a:rPr lang="en-GB" sz="1100" dirty="0"/>
              <a:t> </a:t>
            </a:r>
            <a:r>
              <a:rPr lang="en-GB" sz="1100" dirty="0">
                <a:latin typeface="Arial" panose="020B0604020202020204" pitchFamily="34" charset="0"/>
                <a:cs typeface="Arial" panose="020B0604020202020204" pitchFamily="34" charset="0"/>
              </a:rPr>
              <a:t>(ENGLISH)</a:t>
            </a:r>
          </a:p>
        </p:txBody>
      </p:sp>
      <p:pic>
        <p:nvPicPr>
          <p:cNvPr id="11" name="Picture 10">
            <a:extLst>
              <a:ext uri="{FF2B5EF4-FFF2-40B4-BE49-F238E27FC236}">
                <a16:creationId xmlns:a16="http://schemas.microsoft.com/office/drawing/2014/main" id="{6BA26147-43A1-4AFA-8CB1-185E2DEEF74C}"/>
              </a:ext>
            </a:extLst>
          </p:cNvPr>
          <p:cNvPicPr>
            <a:picLocks noChangeAspect="1"/>
          </p:cNvPicPr>
          <p:nvPr/>
        </p:nvPicPr>
        <p:blipFill>
          <a:blip r:embed="rId7"/>
          <a:stretch>
            <a:fillRect/>
          </a:stretch>
        </p:blipFill>
        <p:spPr>
          <a:xfrm>
            <a:off x="1221514" y="1816158"/>
            <a:ext cx="2353460" cy="3354315"/>
          </a:xfrm>
          <a:prstGeom prst="rect">
            <a:avLst/>
          </a:prstGeom>
        </p:spPr>
      </p:pic>
    </p:spTree>
    <p:extLst>
      <p:ext uri="{BB962C8B-B14F-4D97-AF65-F5344CB8AC3E}">
        <p14:creationId xmlns:p14="http://schemas.microsoft.com/office/powerpoint/2010/main" val="29040633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324" y="58960"/>
            <a:ext cx="8911687" cy="1280890"/>
          </a:xfrm>
        </p:spPr>
        <p:txBody>
          <a:bodyPr/>
          <a:lstStyle/>
          <a:p>
            <a:r>
              <a:rPr lang="en-GB" dirty="0" err="1"/>
              <a:t>Gwerthuso</a:t>
            </a:r>
            <a:r>
              <a:rPr lang="en-GB" dirty="0"/>
              <a:t> </a:t>
            </a:r>
            <a:r>
              <a:rPr lang="en-GB" dirty="0" err="1"/>
              <a:t>ymyraethau</a:t>
            </a:r>
            <a:br>
              <a:rPr lang="en-GB" dirty="0"/>
            </a:br>
            <a:r>
              <a:rPr lang="en-GB" i="1" dirty="0"/>
              <a:t>Evaluating interventions</a:t>
            </a:r>
            <a:endParaRPr lang="en-GB" dirty="0"/>
          </a:p>
        </p:txBody>
      </p:sp>
      <p:sp>
        <p:nvSpPr>
          <p:cNvPr id="3" name="Rectangle 2"/>
          <p:cNvSpPr/>
          <p:nvPr/>
        </p:nvSpPr>
        <p:spPr>
          <a:xfrm>
            <a:off x="1992740" y="6009418"/>
            <a:ext cx="8300610" cy="369332"/>
          </a:xfrm>
          <a:prstGeom prst="rect">
            <a:avLst/>
          </a:prstGeom>
          <a:ln>
            <a:solidFill>
              <a:schemeClr val="tx1"/>
            </a:solidFill>
          </a:ln>
        </p:spPr>
        <p:txBody>
          <a:bodyPr wrap="square">
            <a:spAutoFit/>
          </a:bodyPr>
          <a:lstStyle/>
          <a:p>
            <a:r>
              <a:rPr lang="en-GB" dirty="0">
                <a:hlinkClick r:id="rId3"/>
              </a:rPr>
              <a:t>Teaching and Learning Toolkit (educationendowmentfoundation.org.uk)</a:t>
            </a:r>
            <a:endParaRPr lang="en-US" dirty="0">
              <a:solidFill>
                <a:srgbClr val="0070C0"/>
              </a:solidFill>
            </a:endParaRPr>
          </a:p>
        </p:txBody>
      </p:sp>
      <p:pic>
        <p:nvPicPr>
          <p:cNvPr id="4" name="Picture 3"/>
          <p:cNvPicPr>
            <a:picLocks noChangeAspect="1"/>
          </p:cNvPicPr>
          <p:nvPr/>
        </p:nvPicPr>
        <p:blipFill>
          <a:blip r:embed="rId4"/>
          <a:stretch>
            <a:fillRect/>
          </a:stretch>
        </p:blipFill>
        <p:spPr>
          <a:xfrm>
            <a:off x="1992740" y="1339850"/>
            <a:ext cx="8300610" cy="4545572"/>
          </a:xfrm>
          <a:prstGeom prst="rect">
            <a:avLst/>
          </a:prstGeom>
        </p:spPr>
      </p:pic>
    </p:spTree>
    <p:extLst>
      <p:ext uri="{BB962C8B-B14F-4D97-AF65-F5344CB8AC3E}">
        <p14:creationId xmlns:p14="http://schemas.microsoft.com/office/powerpoint/2010/main" val="10494985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5CC02-CC22-6147-B4A1-115F6712748F}"/>
              </a:ext>
            </a:extLst>
          </p:cNvPr>
          <p:cNvSpPr>
            <a:spLocks noGrp="1"/>
          </p:cNvSpPr>
          <p:nvPr>
            <p:ph type="title"/>
          </p:nvPr>
        </p:nvSpPr>
        <p:spPr/>
        <p:txBody>
          <a:bodyPr>
            <a:normAutofit/>
          </a:bodyPr>
          <a:lstStyle/>
          <a:p>
            <a:r>
              <a:rPr lang="en-US" dirty="0" err="1">
                <a:solidFill>
                  <a:schemeClr val="tx1"/>
                </a:solidFill>
              </a:rPr>
              <a:t>Astudiaethau</a:t>
            </a:r>
            <a:r>
              <a:rPr lang="en-US" dirty="0">
                <a:solidFill>
                  <a:schemeClr val="tx1"/>
                </a:solidFill>
              </a:rPr>
              <a:t> </a:t>
            </a:r>
            <a:r>
              <a:rPr lang="en-US" dirty="0" err="1">
                <a:solidFill>
                  <a:schemeClr val="tx1"/>
                </a:solidFill>
              </a:rPr>
              <a:t>achos</a:t>
            </a:r>
            <a:br>
              <a:rPr lang="en-US" dirty="0">
                <a:solidFill>
                  <a:schemeClr val="tx1"/>
                </a:solidFill>
              </a:rPr>
            </a:br>
            <a:r>
              <a:rPr lang="en-US" i="1" dirty="0">
                <a:solidFill>
                  <a:schemeClr val="tx1"/>
                </a:solidFill>
              </a:rPr>
              <a:t>Case Studies</a:t>
            </a:r>
            <a:endParaRPr lang="en-US" dirty="0">
              <a:solidFill>
                <a:schemeClr val="tx1"/>
              </a:solidFill>
            </a:endParaRPr>
          </a:p>
        </p:txBody>
      </p:sp>
      <p:sp>
        <p:nvSpPr>
          <p:cNvPr id="3" name="Content Placeholder 2">
            <a:extLst>
              <a:ext uri="{FF2B5EF4-FFF2-40B4-BE49-F238E27FC236}">
                <a16:creationId xmlns:a16="http://schemas.microsoft.com/office/drawing/2014/main" id="{592B874C-88BC-44CB-9498-6DF60A202968}"/>
              </a:ext>
            </a:extLst>
          </p:cNvPr>
          <p:cNvSpPr>
            <a:spLocks noGrp="1"/>
          </p:cNvSpPr>
          <p:nvPr>
            <p:ph sz="half" idx="1"/>
          </p:nvPr>
        </p:nvSpPr>
        <p:spPr>
          <a:xfrm>
            <a:off x="6747693" y="2120398"/>
            <a:ext cx="4313864" cy="3777622"/>
          </a:xfrm>
        </p:spPr>
        <p:txBody>
          <a:bodyPr>
            <a:normAutofit fontScale="77500" lnSpcReduction="20000"/>
          </a:bodyPr>
          <a:lstStyle/>
          <a:p>
            <a:pPr marL="0" indent="0">
              <a:buNone/>
            </a:pPr>
            <a:r>
              <a:rPr lang="en-US" dirty="0">
                <a:solidFill>
                  <a:schemeClr val="tx1"/>
                </a:solidFill>
              </a:rPr>
              <a:t>What aspects does the intervention promote:</a:t>
            </a:r>
          </a:p>
          <a:p>
            <a:pPr marL="514350" indent="-514350">
              <a:buFont typeface="+mj-lt"/>
              <a:buAutoNum type="romanLcPeriod"/>
            </a:pPr>
            <a:r>
              <a:rPr lang="en-US" dirty="0">
                <a:solidFill>
                  <a:schemeClr val="tx1"/>
                </a:solidFill>
              </a:rPr>
              <a:t>cognitive/thinking/intellectual?</a:t>
            </a:r>
          </a:p>
          <a:p>
            <a:pPr marL="514350" indent="-514350">
              <a:buFont typeface="+mj-lt"/>
              <a:buAutoNum type="romanLcPeriod"/>
            </a:pPr>
            <a:r>
              <a:rPr lang="en-US" dirty="0">
                <a:solidFill>
                  <a:schemeClr val="tx1"/>
                </a:solidFill>
              </a:rPr>
              <a:t>emotional and social?</a:t>
            </a:r>
          </a:p>
          <a:p>
            <a:pPr marL="514350" indent="-514350">
              <a:buFont typeface="+mj-lt"/>
              <a:buAutoNum type="romanLcPeriod"/>
            </a:pPr>
            <a:r>
              <a:rPr lang="en-US" dirty="0">
                <a:solidFill>
                  <a:schemeClr val="tx1"/>
                </a:solidFill>
              </a:rPr>
              <a:t>linguistic?</a:t>
            </a:r>
          </a:p>
          <a:p>
            <a:pPr marL="514350" indent="-514350">
              <a:buFont typeface="+mj-lt"/>
              <a:buAutoNum type="romanLcPeriod"/>
            </a:pPr>
            <a:r>
              <a:rPr lang="en-US" dirty="0">
                <a:solidFill>
                  <a:schemeClr val="tx1"/>
                </a:solidFill>
              </a:rPr>
              <a:t>physical?</a:t>
            </a:r>
          </a:p>
          <a:p>
            <a:pPr marL="514350" indent="-514350">
              <a:buFont typeface="+mj-lt"/>
              <a:buAutoNum type="romanLcPeriod"/>
            </a:pPr>
            <a:r>
              <a:rPr lang="en-US" dirty="0">
                <a:solidFill>
                  <a:schemeClr val="tx1"/>
                </a:solidFill>
              </a:rPr>
              <a:t>other?</a:t>
            </a:r>
          </a:p>
          <a:p>
            <a:pPr marL="0" indent="0">
              <a:buNone/>
            </a:pPr>
            <a:r>
              <a:rPr lang="en-US" dirty="0">
                <a:solidFill>
                  <a:schemeClr val="tx1"/>
                </a:solidFill>
              </a:rPr>
              <a:t>Is there more than one?</a:t>
            </a:r>
          </a:p>
          <a:p>
            <a:pPr marL="0" indent="0">
              <a:buNone/>
            </a:pPr>
            <a:r>
              <a:rPr lang="en-US" dirty="0">
                <a:solidFill>
                  <a:schemeClr val="tx1"/>
                </a:solidFill>
              </a:rPr>
              <a:t>Consider motivation and engagement in learning.</a:t>
            </a:r>
          </a:p>
          <a:p>
            <a:pPr marL="0" indent="0">
              <a:buNone/>
            </a:pPr>
            <a:r>
              <a:rPr lang="en-US" dirty="0">
                <a:solidFill>
                  <a:schemeClr val="tx1"/>
                </a:solidFill>
              </a:rPr>
              <a:t>What about rights and inclusion? </a:t>
            </a:r>
          </a:p>
          <a:p>
            <a:pPr marL="0" indent="0">
              <a:buNone/>
            </a:pPr>
            <a:r>
              <a:rPr lang="en-US" dirty="0">
                <a:solidFill>
                  <a:schemeClr val="tx1"/>
                </a:solidFill>
              </a:rPr>
              <a:t>Are there opportunities for participation?</a:t>
            </a:r>
          </a:p>
          <a:p>
            <a:pPr marL="0" indent="0">
              <a:buNone/>
            </a:pPr>
            <a:r>
              <a:rPr lang="en-US" dirty="0">
                <a:solidFill>
                  <a:schemeClr val="tx1"/>
                </a:solidFill>
              </a:rPr>
              <a:t>Are there opportunities for progression?</a:t>
            </a:r>
          </a:p>
          <a:p>
            <a:pPr marL="0" indent="0">
              <a:buNone/>
            </a:pPr>
            <a:r>
              <a:rPr lang="en-US" dirty="0">
                <a:solidFill>
                  <a:schemeClr val="tx1"/>
                </a:solidFill>
              </a:rPr>
              <a:t>Any other important aspects?</a:t>
            </a:r>
          </a:p>
          <a:p>
            <a:pPr marL="0" indent="0">
              <a:buNone/>
            </a:pPr>
            <a:endParaRPr lang="en-GB" dirty="0"/>
          </a:p>
        </p:txBody>
      </p:sp>
      <p:sp>
        <p:nvSpPr>
          <p:cNvPr id="4" name="Content Placeholder 3">
            <a:extLst>
              <a:ext uri="{FF2B5EF4-FFF2-40B4-BE49-F238E27FC236}">
                <a16:creationId xmlns:a16="http://schemas.microsoft.com/office/drawing/2014/main" id="{42D9BFA7-B09E-4D43-884C-31D7F6F03E04}"/>
              </a:ext>
            </a:extLst>
          </p:cNvPr>
          <p:cNvSpPr>
            <a:spLocks noGrp="1"/>
          </p:cNvSpPr>
          <p:nvPr>
            <p:ph sz="half" idx="2"/>
          </p:nvPr>
        </p:nvSpPr>
        <p:spPr>
          <a:xfrm>
            <a:off x="1514293" y="2067980"/>
            <a:ext cx="4581707" cy="3777622"/>
          </a:xfrm>
        </p:spPr>
        <p:txBody>
          <a:bodyPr>
            <a:noAutofit/>
          </a:bodyPr>
          <a:lstStyle/>
          <a:p>
            <a:pPr marL="0" indent="0">
              <a:buNone/>
            </a:pPr>
            <a:r>
              <a:rPr lang="cy-GB" sz="1400" dirty="0"/>
              <a:t>Pa agweddau mae’r ymyrraeth  yn eu hybu:</a:t>
            </a:r>
          </a:p>
          <a:p>
            <a:pPr marL="514350" indent="-514350">
              <a:buFont typeface="+mj-lt"/>
              <a:buAutoNum type="romanLcPeriod"/>
            </a:pPr>
            <a:r>
              <a:rPr lang="cy-GB" sz="1400" dirty="0"/>
              <a:t>gwybyddiaeth/meddwl/ deallusrwydd?</a:t>
            </a:r>
          </a:p>
          <a:p>
            <a:pPr marL="514350" indent="-514350">
              <a:buFont typeface="+mj-lt"/>
              <a:buAutoNum type="romanLcPeriod"/>
            </a:pPr>
            <a:r>
              <a:rPr lang="cy-GB" sz="1400" dirty="0"/>
              <a:t>emosiynol &amp; chymdeithasol?</a:t>
            </a:r>
          </a:p>
          <a:p>
            <a:pPr marL="514350" indent="-514350">
              <a:buFont typeface="+mj-lt"/>
              <a:buAutoNum type="romanLcPeriod"/>
            </a:pPr>
            <a:r>
              <a:rPr lang="cy-GB" sz="1400" dirty="0"/>
              <a:t>ieithyddol?</a:t>
            </a:r>
          </a:p>
          <a:p>
            <a:pPr marL="514350" indent="-514350">
              <a:buFont typeface="+mj-lt"/>
              <a:buAutoNum type="romanLcPeriod"/>
            </a:pPr>
            <a:r>
              <a:rPr lang="cy-GB" sz="1400" dirty="0"/>
              <a:t>corfforol?</a:t>
            </a:r>
          </a:p>
          <a:p>
            <a:pPr marL="514350" indent="-514350">
              <a:buFont typeface="+mj-lt"/>
              <a:buAutoNum type="romanLcPeriod"/>
            </a:pPr>
            <a:r>
              <a:rPr lang="cy-GB" sz="1400" dirty="0"/>
              <a:t>arall? </a:t>
            </a:r>
          </a:p>
          <a:p>
            <a:pPr marL="0" indent="0">
              <a:buNone/>
            </a:pPr>
            <a:r>
              <a:rPr lang="cy-GB" sz="1400" dirty="0"/>
              <a:t>Oes mwy nag un?</a:t>
            </a:r>
          </a:p>
          <a:p>
            <a:pPr marL="0" indent="0">
              <a:buNone/>
            </a:pPr>
            <a:r>
              <a:rPr lang="cy-GB" sz="1400" dirty="0"/>
              <a:t>Ystyriwch sut mae’n hybu cymhelliant ac ymrwymiad i ddysgu</a:t>
            </a:r>
          </a:p>
          <a:p>
            <a:pPr marL="0" indent="0">
              <a:buNone/>
            </a:pPr>
            <a:r>
              <a:rPr lang="cy-GB" sz="1400" dirty="0"/>
              <a:t>Beth am hawliau a chynhwysiant?</a:t>
            </a:r>
          </a:p>
          <a:p>
            <a:pPr marL="0" indent="0">
              <a:buNone/>
            </a:pPr>
            <a:r>
              <a:rPr lang="cy-GB" sz="1400" dirty="0">
                <a:solidFill>
                  <a:schemeClr val="tx1"/>
                </a:solidFill>
              </a:rPr>
              <a:t>Oes cyfleoedd ar gyfer cyfranogiad? </a:t>
            </a:r>
          </a:p>
          <a:p>
            <a:pPr marL="0" indent="0">
              <a:buNone/>
            </a:pPr>
            <a:r>
              <a:rPr lang="cy-GB" sz="1400" dirty="0">
                <a:solidFill>
                  <a:schemeClr val="tx1"/>
                </a:solidFill>
              </a:rPr>
              <a:t>Oes cyfleoedd ar gyfer gwneud cynnydd? </a:t>
            </a:r>
          </a:p>
          <a:p>
            <a:pPr marL="0" indent="0">
              <a:buNone/>
            </a:pPr>
            <a:r>
              <a:rPr lang="cy-GB" sz="1400" dirty="0">
                <a:solidFill>
                  <a:schemeClr val="tx1"/>
                </a:solidFill>
              </a:rPr>
              <a:t>Unrhyw agwedd bwysig arall?</a:t>
            </a:r>
          </a:p>
        </p:txBody>
      </p:sp>
    </p:spTree>
    <p:extLst>
      <p:ext uri="{BB962C8B-B14F-4D97-AF65-F5344CB8AC3E}">
        <p14:creationId xmlns:p14="http://schemas.microsoft.com/office/powerpoint/2010/main" val="4108147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Astudiaethau</a:t>
            </a:r>
            <a:r>
              <a:rPr lang="en-GB" dirty="0"/>
              <a:t> </a:t>
            </a:r>
            <a:r>
              <a:rPr lang="en-GB" dirty="0" err="1"/>
              <a:t>achos</a:t>
            </a:r>
            <a:r>
              <a:rPr lang="en-GB" dirty="0"/>
              <a:t> </a:t>
            </a:r>
            <a:r>
              <a:rPr lang="en-GB" dirty="0" err="1"/>
              <a:t>cyfrwng</a:t>
            </a:r>
            <a:r>
              <a:rPr lang="en-GB" dirty="0"/>
              <a:t> Cymraeg</a:t>
            </a:r>
          </a:p>
        </p:txBody>
      </p:sp>
      <p:sp>
        <p:nvSpPr>
          <p:cNvPr id="6" name="Content Placeholder 5"/>
          <p:cNvSpPr>
            <a:spLocks noGrp="1"/>
          </p:cNvSpPr>
          <p:nvPr>
            <p:ph idx="1"/>
          </p:nvPr>
        </p:nvSpPr>
        <p:spPr/>
        <p:txBody>
          <a:bodyPr/>
          <a:lstStyle/>
          <a:p>
            <a:pPr>
              <a:buFont typeface="+mj-lt"/>
              <a:buAutoNum type="arabicParenR"/>
            </a:pPr>
            <a:r>
              <a:rPr lang="en-GB" u="sng" dirty="0">
                <a:hlinkClick r:id="rId3"/>
              </a:rPr>
              <a:t>https://www.estyn.llyw.cymru/arfer-effeithiol/datblygu-arferion-darllen-da?_ga=2.4204403.1580477775.1610712347-464425435.1610712347</a:t>
            </a:r>
            <a:r>
              <a:rPr lang="en-GB" u="sng" dirty="0"/>
              <a:t> </a:t>
            </a:r>
            <a:r>
              <a:rPr lang="en-GB" dirty="0"/>
              <a:t> </a:t>
            </a:r>
          </a:p>
          <a:p>
            <a:pPr>
              <a:buFont typeface="+mj-lt"/>
              <a:buAutoNum type="arabicParenR"/>
            </a:pPr>
            <a:r>
              <a:rPr lang="en-GB" u="sng" dirty="0">
                <a:hlinkClick r:id="rId4"/>
              </a:rPr>
              <a:t>https://www.estyn.llyw.cymru/arfer-effeithiol/cynorthwywyr-cymorth-dysgu-yn-arwain-ar-raglenni-ymyrraeth</a:t>
            </a:r>
            <a:r>
              <a:rPr lang="en-GB" u="sng" dirty="0"/>
              <a:t> </a:t>
            </a:r>
            <a:endParaRPr lang="en-GB" dirty="0"/>
          </a:p>
          <a:p>
            <a:pPr>
              <a:buFont typeface="+mj-lt"/>
              <a:buAutoNum type="arabicParenR"/>
            </a:pPr>
            <a:r>
              <a:rPr lang="en-GB" u="sng" dirty="0">
                <a:hlinkClick r:id="rId5"/>
              </a:rPr>
              <a:t>https://www.estyn.llyw.cymru/arfer-effeithiol/ymyriadau-arloesol-syn-arwain-welliant-mewn-cyrhaeddiad</a:t>
            </a:r>
            <a:r>
              <a:rPr lang="en-GB" u="sng" dirty="0"/>
              <a:t> </a:t>
            </a:r>
            <a:r>
              <a:rPr lang="en-GB" dirty="0"/>
              <a:t> </a:t>
            </a:r>
          </a:p>
          <a:p>
            <a:pPr>
              <a:buFont typeface="+mj-lt"/>
              <a:buAutoNum type="arabicParenR"/>
            </a:pPr>
            <a:r>
              <a:rPr lang="en-GB" u="sng" dirty="0">
                <a:hlinkClick r:id="rId6"/>
              </a:rPr>
              <a:t>https://www.estyn.llyw.cymru/arfer-effeithiol/effaith-ymyriadau-ar-ddatblygiad-cyfathrebu-datblygiad-emosiynol-ac-ymddygiadol?_ga=2.104531712.1289784357.1610712655-1563878448.1610712655</a:t>
            </a:r>
            <a:r>
              <a:rPr lang="en-GB" u="sng" dirty="0"/>
              <a:t> </a:t>
            </a:r>
            <a:endParaRPr lang="en-GB" dirty="0"/>
          </a:p>
          <a:p>
            <a:pPr>
              <a:buFont typeface="+mj-lt"/>
              <a:buAutoNum type="arabicParenR"/>
            </a:pPr>
            <a:r>
              <a:rPr lang="en-GB" dirty="0"/>
              <a:t> </a:t>
            </a:r>
            <a:r>
              <a:rPr lang="en-GB" u="sng" dirty="0">
                <a:hlinkClick r:id="rId7"/>
              </a:rPr>
              <a:t>https://www.estyn.llyw.cymru/arfer-effeithiol/sefydlu-grwpiau-ymddygiad</a:t>
            </a:r>
            <a:r>
              <a:rPr lang="en-GB" u="sng" dirty="0"/>
              <a:t> </a:t>
            </a:r>
            <a:r>
              <a:rPr lang="en-GB" dirty="0"/>
              <a:t> </a:t>
            </a:r>
          </a:p>
          <a:p>
            <a:pPr>
              <a:buFont typeface="+mj-lt"/>
              <a:buAutoNum type="arabicParenR"/>
            </a:pPr>
            <a:endParaRPr lang="en-GB" dirty="0"/>
          </a:p>
        </p:txBody>
      </p:sp>
    </p:spTree>
    <p:extLst>
      <p:ext uri="{BB962C8B-B14F-4D97-AF65-F5344CB8AC3E}">
        <p14:creationId xmlns:p14="http://schemas.microsoft.com/office/powerpoint/2010/main" val="28775008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English medium case studies</a:t>
            </a:r>
          </a:p>
        </p:txBody>
      </p:sp>
      <p:sp>
        <p:nvSpPr>
          <p:cNvPr id="6" name="Content Placeholder 5"/>
          <p:cNvSpPr>
            <a:spLocks noGrp="1"/>
          </p:cNvSpPr>
          <p:nvPr>
            <p:ph idx="1"/>
          </p:nvPr>
        </p:nvSpPr>
        <p:spPr>
          <a:xfrm>
            <a:off x="2589212" y="2133600"/>
            <a:ext cx="8915400" cy="4513634"/>
          </a:xfrm>
        </p:spPr>
        <p:txBody>
          <a:bodyPr>
            <a:normAutofit/>
          </a:bodyPr>
          <a:lstStyle/>
          <a:p>
            <a:pPr>
              <a:buFont typeface="+mj-lt"/>
              <a:buAutoNum type="arabicParenR"/>
            </a:pPr>
            <a:r>
              <a:rPr lang="en-GB" u="sng" dirty="0">
                <a:hlinkClick r:id="rId3"/>
              </a:rPr>
              <a:t>https://threebearscookeryclub.com/</a:t>
            </a:r>
            <a:r>
              <a:rPr lang="en-GB" u="sng" dirty="0"/>
              <a:t> </a:t>
            </a:r>
            <a:endParaRPr lang="en-GB" dirty="0"/>
          </a:p>
          <a:p>
            <a:pPr>
              <a:buFont typeface="+mj-lt"/>
              <a:buAutoNum type="arabicParenR"/>
            </a:pPr>
            <a:r>
              <a:rPr lang="en-GB" u="sng" dirty="0">
                <a:hlinkClick r:id="rId4"/>
              </a:rPr>
              <a:t>http://richmondpark.amdro.org.uk/media/104819/Pupil-Voice-Clubs.pdf</a:t>
            </a:r>
            <a:r>
              <a:rPr lang="en-GB" u="sng" dirty="0"/>
              <a:t> </a:t>
            </a:r>
            <a:endParaRPr lang="en-GB" dirty="0"/>
          </a:p>
          <a:p>
            <a:pPr>
              <a:buFont typeface="+mj-lt"/>
              <a:buAutoNum type="arabicParenR"/>
            </a:pPr>
            <a:r>
              <a:rPr lang="en-GB" u="sng" dirty="0">
                <a:hlinkClick r:id="rId5"/>
              </a:rPr>
              <a:t>https://www.pontarddulaisprimaryschool.co.uk/school-clubs/</a:t>
            </a:r>
            <a:r>
              <a:rPr lang="en-GB" u="sng" dirty="0"/>
              <a:t> </a:t>
            </a:r>
            <a:endParaRPr lang="en-GB" dirty="0"/>
          </a:p>
          <a:p>
            <a:pPr>
              <a:buFont typeface="+mj-lt"/>
              <a:buAutoNum type="arabicParenR"/>
            </a:pPr>
            <a:r>
              <a:rPr lang="en-GB" u="sng" dirty="0">
                <a:hlinkClick r:id="rId6"/>
              </a:rPr>
              <a:t>https://www.education-ni.gov.uk/articles/nurture-provision-primary-schools</a:t>
            </a:r>
            <a:r>
              <a:rPr lang="en-GB" u="sng" dirty="0"/>
              <a:t> </a:t>
            </a:r>
            <a:endParaRPr lang="en-GB" dirty="0"/>
          </a:p>
          <a:p>
            <a:pPr>
              <a:buFont typeface="+mj-lt"/>
              <a:buAutoNum type="arabicParenR"/>
            </a:pPr>
            <a:r>
              <a:rPr lang="en-GB" u="sng" dirty="0">
                <a:hlinkClick r:id="rId7"/>
              </a:rPr>
              <a:t>https://www.estyn.gov.wales/effective-practice/developing-good-reading-habits</a:t>
            </a:r>
            <a:r>
              <a:rPr lang="en-GB" u="sng" dirty="0"/>
              <a:t> </a:t>
            </a:r>
            <a:endParaRPr lang="en-GB" dirty="0"/>
          </a:p>
          <a:p>
            <a:pPr>
              <a:buFont typeface="+mj-lt"/>
              <a:buAutoNum type="arabicParenR"/>
            </a:pPr>
            <a:r>
              <a:rPr lang="en-GB" u="sng" dirty="0">
                <a:hlinkClick r:id="rId8"/>
              </a:rPr>
              <a:t>https://www.estyn.gov.wales/effective-practice/learning-support-assistants-lead-intervention-programmes</a:t>
            </a:r>
            <a:r>
              <a:rPr lang="en-GB" u="sng" dirty="0"/>
              <a:t> </a:t>
            </a:r>
            <a:endParaRPr lang="en-GB" dirty="0"/>
          </a:p>
          <a:p>
            <a:pPr>
              <a:buFont typeface="+mj-lt"/>
              <a:buAutoNum type="arabicParenR"/>
            </a:pPr>
            <a:r>
              <a:rPr lang="en-GB" u="sng" dirty="0">
                <a:hlinkClick r:id="rId9"/>
              </a:rPr>
              <a:t>https://www.estyn.gov.wales/effective-practice/innovative-interventions-lead-improvement-attainment</a:t>
            </a:r>
            <a:r>
              <a:rPr lang="en-GB" u="sng" dirty="0"/>
              <a:t> </a:t>
            </a:r>
            <a:r>
              <a:rPr lang="en-GB" dirty="0"/>
              <a:t> </a:t>
            </a:r>
          </a:p>
          <a:p>
            <a:pPr>
              <a:buFont typeface="+mj-lt"/>
              <a:buAutoNum type="arabicParenR"/>
            </a:pPr>
            <a:r>
              <a:rPr lang="en-GB" dirty="0">
                <a:hlinkClick r:id="rId10"/>
              </a:rPr>
              <a:t>https://www.estyn.gov.wales/effective-practice/establishing-behaviour-groups?_ga=2.53987755.2086254070.1610746033-596235490.1610746033</a:t>
            </a:r>
            <a:r>
              <a:rPr lang="en-GB" dirty="0"/>
              <a:t> </a:t>
            </a:r>
          </a:p>
        </p:txBody>
      </p:sp>
    </p:spTree>
    <p:extLst>
      <p:ext uri="{BB962C8B-B14F-4D97-AF65-F5344CB8AC3E}">
        <p14:creationId xmlns:p14="http://schemas.microsoft.com/office/powerpoint/2010/main" val="10794811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378200" y="1278467"/>
            <a:ext cx="5841999" cy="4902200"/>
          </a:xfrm>
          <a:prstGeom prst="rect">
            <a:avLst/>
          </a:prstGeom>
        </p:spPr>
      </p:pic>
    </p:spTree>
    <p:extLst>
      <p:ext uri="{BB962C8B-B14F-4D97-AF65-F5344CB8AC3E}">
        <p14:creationId xmlns:p14="http://schemas.microsoft.com/office/powerpoint/2010/main" val="5633725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Astudiaethau</a:t>
            </a:r>
            <a:r>
              <a:rPr lang="en-GB" dirty="0"/>
              <a:t> </a:t>
            </a:r>
            <a:r>
              <a:rPr lang="en-GB" dirty="0" err="1"/>
              <a:t>achos</a:t>
            </a:r>
            <a:r>
              <a:rPr lang="en-GB" dirty="0"/>
              <a:t> </a:t>
            </a:r>
            <a:r>
              <a:rPr lang="en-GB" dirty="0" err="1"/>
              <a:t>eraill</a:t>
            </a:r>
            <a:r>
              <a:rPr lang="en-GB" dirty="0"/>
              <a:t> (</a:t>
            </a:r>
            <a:r>
              <a:rPr lang="en-GB" dirty="0" err="1"/>
              <a:t>dwyieithog</a:t>
            </a:r>
            <a:r>
              <a:rPr lang="en-GB" dirty="0"/>
              <a:t> </a:t>
            </a:r>
            <a:r>
              <a:rPr lang="en-GB" dirty="0" err="1"/>
              <a:t>neu</a:t>
            </a:r>
            <a:r>
              <a:rPr lang="en-GB" dirty="0"/>
              <a:t> </a:t>
            </a:r>
            <a:r>
              <a:rPr lang="en-GB" dirty="0" err="1"/>
              <a:t>cyfrwng</a:t>
            </a:r>
            <a:r>
              <a:rPr lang="en-GB" dirty="0"/>
              <a:t> </a:t>
            </a:r>
            <a:r>
              <a:rPr lang="en-GB" dirty="0" err="1"/>
              <a:t>Saesneg</a:t>
            </a:r>
            <a:r>
              <a:rPr lang="en-GB" dirty="0"/>
              <a:t>)</a:t>
            </a:r>
          </a:p>
        </p:txBody>
      </p:sp>
      <p:sp>
        <p:nvSpPr>
          <p:cNvPr id="3" name="Content Placeholder 2"/>
          <p:cNvSpPr>
            <a:spLocks noGrp="1"/>
          </p:cNvSpPr>
          <p:nvPr>
            <p:ph idx="1"/>
          </p:nvPr>
        </p:nvSpPr>
        <p:spPr/>
        <p:txBody>
          <a:bodyPr/>
          <a:lstStyle/>
          <a:p>
            <a:r>
              <a:rPr lang="en-GB" u="sng" dirty="0">
                <a:hlinkClick r:id="rId2"/>
              </a:rPr>
              <a:t>https://threebearscookeryclub.com/</a:t>
            </a:r>
            <a:endParaRPr lang="en-GB" dirty="0"/>
          </a:p>
          <a:p>
            <a:r>
              <a:rPr lang="en-GB" u="sng" dirty="0">
                <a:hlinkClick r:id="rId3"/>
              </a:rPr>
              <a:t>http://richmondpark.amdro.org.uk/media/104819/Pupil-Voice-Clubs.pdf</a:t>
            </a:r>
            <a:endParaRPr lang="en-GB" dirty="0"/>
          </a:p>
          <a:p>
            <a:r>
              <a:rPr lang="en-GB" u="sng" dirty="0">
                <a:hlinkClick r:id="rId4"/>
              </a:rPr>
              <a:t>https://www.pontarddulaisprimaryschool.co.uk/school-clubs/</a:t>
            </a:r>
            <a:endParaRPr lang="en-GB" dirty="0"/>
          </a:p>
          <a:p>
            <a:r>
              <a:rPr lang="en-GB" u="sng" dirty="0">
                <a:hlinkClick r:id="rId5"/>
              </a:rPr>
              <a:t>https://www.education-ni.gov.uk/articles/nurture-provision-primary-schools</a:t>
            </a:r>
            <a:endParaRPr lang="en-GB" dirty="0"/>
          </a:p>
          <a:p>
            <a:r>
              <a:rPr lang="en-GB" u="sng" dirty="0">
                <a:hlinkClick r:id="rId6"/>
              </a:rPr>
              <a:t>https://www.narberthschool.co.uk/wellbeing-provisions/</a:t>
            </a:r>
            <a:endParaRPr lang="en-GB" dirty="0"/>
          </a:p>
          <a:p>
            <a:endParaRPr lang="en-GB" dirty="0"/>
          </a:p>
        </p:txBody>
      </p:sp>
    </p:spTree>
    <p:extLst>
      <p:ext uri="{BB962C8B-B14F-4D97-AF65-F5344CB8AC3E}">
        <p14:creationId xmlns:p14="http://schemas.microsoft.com/office/powerpoint/2010/main" val="22993027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4D824-818A-4D64-9A74-B49DBCBD5616}"/>
              </a:ext>
            </a:extLst>
          </p:cNvPr>
          <p:cNvSpPr>
            <a:spLocks noGrp="1"/>
          </p:cNvSpPr>
          <p:nvPr>
            <p:ph type="title"/>
          </p:nvPr>
        </p:nvSpPr>
        <p:spPr/>
        <p:txBody>
          <a:bodyPr/>
          <a:lstStyle/>
          <a:p>
            <a:r>
              <a:rPr lang="en-GB" dirty="0" err="1"/>
              <a:t>Cyfeirnodau</a:t>
            </a:r>
            <a:br>
              <a:rPr lang="en-GB" dirty="0"/>
            </a:br>
            <a:r>
              <a:rPr lang="en-GB" i="1" dirty="0"/>
              <a:t>References</a:t>
            </a:r>
            <a:endParaRPr lang="en-GB" dirty="0"/>
          </a:p>
        </p:txBody>
      </p:sp>
      <p:sp>
        <p:nvSpPr>
          <p:cNvPr id="3" name="Content Placeholder 2">
            <a:extLst>
              <a:ext uri="{FF2B5EF4-FFF2-40B4-BE49-F238E27FC236}">
                <a16:creationId xmlns:a16="http://schemas.microsoft.com/office/drawing/2014/main" id="{838D7EAB-1FFC-4331-BC67-DCB2A263041D}"/>
              </a:ext>
            </a:extLst>
          </p:cNvPr>
          <p:cNvSpPr>
            <a:spLocks noGrp="1"/>
          </p:cNvSpPr>
          <p:nvPr>
            <p:ph idx="1"/>
          </p:nvPr>
        </p:nvSpPr>
        <p:spPr/>
        <p:txBody>
          <a:bodyPr/>
          <a:lstStyle/>
          <a:p>
            <a:pPr marL="0" indent="0">
              <a:buNone/>
            </a:pPr>
            <a:r>
              <a:rPr lang="en-GB" dirty="0" err="1"/>
              <a:t>Choudry</a:t>
            </a:r>
            <a:r>
              <a:rPr lang="en-GB" dirty="0"/>
              <a:t>, S. (2021) </a:t>
            </a:r>
            <a:r>
              <a:rPr lang="en-GB" i="1" dirty="0"/>
              <a:t>Equitable Education: What everyone working in education should know about closing the attainment gap for all pupils. </a:t>
            </a:r>
            <a:r>
              <a:rPr lang="en-GB" dirty="0"/>
              <a:t>St Albans: Critical Publishing. </a:t>
            </a:r>
          </a:p>
          <a:p>
            <a:pPr marL="0" indent="0">
              <a:buNone/>
            </a:pPr>
            <a:r>
              <a:rPr lang="en-GB" dirty="0"/>
              <a:t>NASUWT (2018) </a:t>
            </a:r>
            <a:r>
              <a:rPr lang="en-GB" i="1" dirty="0"/>
              <a:t>Effective Interventions: Promoting Learning, Tackling Workload.</a:t>
            </a:r>
            <a:r>
              <a:rPr lang="en-GB" dirty="0"/>
              <a:t> Available at: </a:t>
            </a:r>
            <a:r>
              <a:rPr lang="en-GB" dirty="0">
                <a:hlinkClick r:id="rId2"/>
              </a:rPr>
              <a:t>Effective Interventions: Promoting Learning, Tackling Workload (nasuwt.org.uk)</a:t>
            </a:r>
            <a:endParaRPr lang="en-GB" dirty="0"/>
          </a:p>
          <a:p>
            <a:pPr marL="0" indent="0">
              <a:buNone/>
            </a:pPr>
            <a:r>
              <a:rPr lang="en-GB" dirty="0" err="1"/>
              <a:t>NurtureUK</a:t>
            </a:r>
            <a:r>
              <a:rPr lang="en-GB" dirty="0"/>
              <a:t> (2019) </a:t>
            </a:r>
            <a:r>
              <a:rPr lang="en-GB" i="1" dirty="0"/>
              <a:t>Nurture groups for all educational settings. </a:t>
            </a:r>
            <a:r>
              <a:rPr lang="en-GB" dirty="0"/>
              <a:t>Available at: </a:t>
            </a:r>
            <a:r>
              <a:rPr lang="en-GB" dirty="0">
                <a:hlinkClick r:id="rId3"/>
              </a:rPr>
              <a:t>Nurture-Groups-Booklet-Dec-2019.pdf (nurtureuk.org)</a:t>
            </a:r>
            <a:r>
              <a:rPr lang="en-GB" dirty="0"/>
              <a:t>  </a:t>
            </a:r>
          </a:p>
        </p:txBody>
      </p:sp>
    </p:spTree>
    <p:extLst>
      <p:ext uri="{BB962C8B-B14F-4D97-AF65-F5344CB8AC3E}">
        <p14:creationId xmlns:p14="http://schemas.microsoft.com/office/powerpoint/2010/main" val="377555985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3284</Words>
  <Application>Microsoft Office PowerPoint</Application>
  <PresentationFormat>Sgrin Lydan</PresentationFormat>
  <Paragraphs>388</Paragraphs>
  <Slides>39</Slides>
  <Notes>12</Notes>
  <HiddenSlides>0</HiddenSlides>
  <MMClips>1</MMClips>
  <ScaleCrop>false</ScaleCrop>
  <HeadingPairs>
    <vt:vector size="6" baseType="variant">
      <vt:variant>
        <vt:lpstr>Ffontiau a Ddefnyddiwyd</vt:lpstr>
      </vt:variant>
      <vt:variant>
        <vt:i4>6</vt:i4>
      </vt:variant>
      <vt:variant>
        <vt:lpstr>Thema</vt:lpstr>
      </vt:variant>
      <vt:variant>
        <vt:i4>1</vt:i4>
      </vt:variant>
      <vt:variant>
        <vt:lpstr>Teitlau Sleidiau</vt:lpstr>
      </vt:variant>
      <vt:variant>
        <vt:i4>39</vt:i4>
      </vt:variant>
    </vt:vector>
  </HeadingPairs>
  <TitlesOfParts>
    <vt:vector size="46" baseType="lpstr">
      <vt:lpstr>Agent Orange</vt:lpstr>
      <vt:lpstr>Arial</vt:lpstr>
      <vt:lpstr>Calibri</vt:lpstr>
      <vt:lpstr>Century Gothic</vt:lpstr>
      <vt:lpstr>Wingdings</vt:lpstr>
      <vt:lpstr>Wingdings 3</vt:lpstr>
      <vt:lpstr>Wisp</vt:lpstr>
      <vt:lpstr>Cyflwyniad PowerPoint</vt:lpstr>
      <vt:lpstr>Nodau Aims</vt:lpstr>
      <vt:lpstr>Y profiad PONTIO The BRIDGING experience</vt:lpstr>
      <vt:lpstr>Dyddiadau allweddol Key dates</vt:lpstr>
      <vt:lpstr>Rhwydweithiau Networks</vt:lpstr>
      <vt:lpstr>Beth sydd angen i fi wneud cyn y diwrnod PROFI? What do I need to do before the TEST day ?</vt:lpstr>
      <vt:lpstr>Cyflwyniad PowerPoint</vt:lpstr>
      <vt:lpstr>Beth sydd angen i fi wneud yn ystod y diwrnod PROFI? What do I need to do during the TEST day ?</vt:lpstr>
      <vt:lpstr>Beth sydd angen i fi wneud yn ystod y diwrnod PROFI? What do I need to do during the TEST day ?</vt:lpstr>
      <vt:lpstr>Beth sydd angen i fi wneud ar ôl y diwrnod PROFI? What do I need to do after the TEST day ?</vt:lpstr>
      <vt:lpstr>RHANNU SHARE</vt:lpstr>
      <vt:lpstr>Cyflwyniad PowerPoint</vt:lpstr>
      <vt:lpstr>Ymyraethau Interventions</vt:lpstr>
      <vt:lpstr>Beth yn union yw ymyrraeth? What exactly is an intervention?</vt:lpstr>
      <vt:lpstr>Mae ymyraethau yn … Interventions are …</vt:lpstr>
      <vt:lpstr>Mae ymyraethau hefyd yn gallu … Interventions can also …</vt:lpstr>
      <vt:lpstr>Model o ymyrraeth – ‘tonnau o gefnogaeth’  </vt:lpstr>
      <vt:lpstr>An intervention model – ‘waves of support’  </vt:lpstr>
      <vt:lpstr>Dysgu wedi’i bersonoli Personalised learning</vt:lpstr>
      <vt:lpstr>Ymyrraeth gynnar – pam? Early intervention – why?</vt:lpstr>
      <vt:lpstr>Nid yw ymyrraeth ar gyfer dysgwyr ag ADY yn unig!  Interventions are not solely for learners with ALN!</vt:lpstr>
      <vt:lpstr>Targedu unigolion, grwpiau neu ddosbarth cyfan</vt:lpstr>
      <vt:lpstr>Targeting individuals, groups or whole class</vt:lpstr>
      <vt:lpstr>Trafodaeth grŵp(10 munud) Group discussion (10 minutes)</vt:lpstr>
      <vt:lpstr>Therapi Lego Lego Therapy</vt:lpstr>
      <vt:lpstr>Therapi Lego Lego Therapy</vt:lpstr>
      <vt:lpstr>Grwpiau anogaeth Nurture groups</vt:lpstr>
      <vt:lpstr>Ar gyfer pwy maen nhw? Who are they for?</vt:lpstr>
      <vt:lpstr>Chwe egwyddor anogaeth</vt:lpstr>
      <vt:lpstr>Six principles of nurture</vt:lpstr>
      <vt:lpstr>         Sut mae gweithredu?          How do they work?    </vt:lpstr>
      <vt:lpstr>Gwybodaeth bellach Further information</vt:lpstr>
      <vt:lpstr>Gwerthuso ymyraethau Evaluating interventions</vt:lpstr>
      <vt:lpstr>Astudiaethau achos Case Studies</vt:lpstr>
      <vt:lpstr>Astudiaethau achos cyfrwng Cymraeg</vt:lpstr>
      <vt:lpstr>English medium case studies</vt:lpstr>
      <vt:lpstr>Cyflwyniad PowerPoint</vt:lpstr>
      <vt:lpstr>Astudiaethau achos eraill (dwyieithog neu cyfrwng Saesneg)</vt:lpstr>
      <vt:lpstr>Cyfeirnodau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S7-Aseiniad ac Ymyrraethau</dc:title>
  <dc:creator>Nanna Ryder</dc:creator>
  <cp:lastModifiedBy>Meryl Bowen</cp:lastModifiedBy>
  <cp:revision>80</cp:revision>
  <dcterms:created xsi:type="dcterms:W3CDTF">2020-03-24T09:42:33Z</dcterms:created>
  <dcterms:modified xsi:type="dcterms:W3CDTF">2023-01-03T12:50:10Z</dcterms:modified>
</cp:coreProperties>
</file>