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 id="214748366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16" roundtripDataSignature="AMtx7mh6lcjbHZncPPfPzHcP9KwvTyoZy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6" Type="http://customschemas.google.com/relationships/presentationmetadata" Target="meta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98" name="Google Shape;98;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7" name="Google Shape;107;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Introduction    </a:t>
            </a:r>
            <a:endParaRPr/>
          </a:p>
          <a:p>
            <a:pPr indent="0" lvl="0" marL="0" rtl="0" algn="l">
              <a:lnSpc>
                <a:spcPct val="100000"/>
              </a:lnSpc>
              <a:spcBef>
                <a:spcPts val="0"/>
              </a:spcBef>
              <a:spcAft>
                <a:spcPts val="0"/>
              </a:spcAft>
              <a:buSzPts val="1400"/>
              <a:buNone/>
            </a:pPr>
            <a:r>
              <a:rPr lang="en-US"/>
              <a:t>The healthcare industry is of vital importance not only in just the UK but in every country across the globe. However recently this industry in the UK has been facing a crisis of staffing shortage, this crisis has caused numerous problems regarding proper delivery and efficiency of healthcare. Such is the case present in this report of the NHS hospitals and mental health community. This report is aimed towards assessing this problem of staff shortage based on important factors which will involve a research informed discussion regarding the nature of the staff shortage problem as well its effects on healthcare. Further information will be provided in the form of a PESTELE analysis and a fishbone diagram. Solutions will also be provided out of which one will be selected for solving this problem along with its effective implementation. Lastly important indicators of success relating to the solution will be provides so as to measure the effectiveness of the solution.    </a:t>
            </a:r>
            <a:endParaRPr/>
          </a:p>
        </p:txBody>
      </p:sp>
      <p:sp>
        <p:nvSpPr>
          <p:cNvPr id="108" name="Google Shape;108;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fld id="{00000000-1234-1234-1234-123412341234}" type="slidenum">
              <a:rPr lang="en-US" sz="1200"/>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7" name="Google Shape;117;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Nature and Impact of Staffing Shortage </a:t>
            </a:r>
            <a:endParaRPr/>
          </a:p>
          <a:p>
            <a:pPr indent="0" lvl="0" marL="0" rtl="0" algn="l">
              <a:lnSpc>
                <a:spcPct val="100000"/>
              </a:lnSpc>
              <a:spcBef>
                <a:spcPts val="0"/>
              </a:spcBef>
              <a:spcAft>
                <a:spcPts val="0"/>
              </a:spcAft>
              <a:buSzPts val="1400"/>
              <a:buNone/>
            </a:pPr>
            <a:r>
              <a:rPr lang="en-US"/>
              <a:t>Nature of Problem </a:t>
            </a:r>
            <a:endParaRPr/>
          </a:p>
          <a:p>
            <a:pPr indent="0" lvl="0" marL="0" rtl="0" algn="l">
              <a:lnSpc>
                <a:spcPct val="100000"/>
              </a:lnSpc>
              <a:spcBef>
                <a:spcPts val="0"/>
              </a:spcBef>
              <a:spcAft>
                <a:spcPts val="0"/>
              </a:spcAft>
              <a:buSzPts val="1400"/>
              <a:buNone/>
            </a:pPr>
            <a:r>
              <a:rPr lang="en-US"/>
              <a:t>The nature of staffing shortage problem is such that when a healthcare provider such as NHS has adequate and appropriate nursing staff, they are able to manage and organize healthcare provision in an effective manner. The reason for this is that nurses, medical teams and other medical staff provide care to numerous patients simultaneously during their shifts and are also tasked with the 247 monitoring of patients in which they must tend to each and every need of the patients (Marć et al., 2019). Thus, staff is required to be vigilant while having an arsenal of applicable skills by which they are able to handle all kinds of medical emergencies and interact with numerous types of patients and their specific requirements. Medical and nursing staff also have knowledge regrading complex variables such as patient acuity and nurse skill mix which aid them in providing the best care possible for patients within organisations such as NHS. This shows how the issue of staff shortage can bring about a plethora of negative issues and adversities for any and all healthcare organisations. </a:t>
            </a:r>
            <a:endParaRPr/>
          </a:p>
        </p:txBody>
      </p:sp>
      <p:sp>
        <p:nvSpPr>
          <p:cNvPr id="118" name="Google Shape;118;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fld id="{00000000-1234-1234-1234-123412341234}" type="slidenum">
              <a:rPr lang="en-US" sz="1200"/>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7" name="Google Shape;127;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PESTLE Analysis </a:t>
            </a:r>
            <a:endParaRPr/>
          </a:p>
          <a:p>
            <a:pPr indent="0" lvl="0" marL="0" rtl="0" algn="l">
              <a:lnSpc>
                <a:spcPct val="100000"/>
              </a:lnSpc>
              <a:spcBef>
                <a:spcPts val="0"/>
              </a:spcBef>
              <a:spcAft>
                <a:spcPts val="0"/>
              </a:spcAft>
              <a:buSzPts val="1400"/>
              <a:buNone/>
            </a:pPr>
            <a:r>
              <a:rPr lang="en-US"/>
              <a:t>Political </a:t>
            </a:r>
            <a:endParaRPr/>
          </a:p>
          <a:p>
            <a:pPr indent="0" lvl="0" marL="0" rtl="0" algn="l">
              <a:lnSpc>
                <a:spcPct val="100000"/>
              </a:lnSpc>
              <a:spcBef>
                <a:spcPts val="0"/>
              </a:spcBef>
              <a:spcAft>
                <a:spcPts val="0"/>
              </a:spcAft>
              <a:buSzPts val="1400"/>
              <a:buNone/>
            </a:pPr>
            <a:r>
              <a:rPr lang="en-US"/>
              <a:t>In the medical care profession including nursing political apathy can be caused by various factors such as differences between professional values and ethical conflicts which often arise within the healthcare departments (Saudi et al., 2021). Other than these political issues such as adverse political decisions and actions as well as lack of political strategy and decreased involvement of nurses in political decisions leads to medical staff leaving their work roles. The nurses and medical staff also view political intervention and political conflict in a completely negative way especially when it comes to healthcare provision which is the staff’s areas of expertise, their low level of involvement in the political procedures also fuels their dissatisfaction towards it. The main factor here is also the political dilemma that medical staff lack knowledge and experience in political decision making which is a case of stereotyping and nothing else.   </a:t>
            </a:r>
            <a:endParaRPr/>
          </a:p>
          <a:p>
            <a:pPr indent="0" lvl="0" marL="0" rtl="0" algn="l">
              <a:lnSpc>
                <a:spcPct val="100000"/>
              </a:lnSpc>
              <a:spcBef>
                <a:spcPts val="0"/>
              </a:spcBef>
              <a:spcAft>
                <a:spcPts val="0"/>
              </a:spcAft>
              <a:buSzPts val="1400"/>
              <a:buNone/>
            </a:pPr>
            <a:r>
              <a:rPr lang="en-US"/>
              <a:t>  </a:t>
            </a:r>
            <a:endParaRPr/>
          </a:p>
          <a:p>
            <a:pPr indent="0" lvl="0" marL="0" rtl="0" algn="l">
              <a:lnSpc>
                <a:spcPct val="100000"/>
              </a:lnSpc>
              <a:spcBef>
                <a:spcPts val="0"/>
              </a:spcBef>
              <a:spcAft>
                <a:spcPts val="0"/>
              </a:spcAft>
              <a:buSzPts val="1400"/>
              <a:buNone/>
            </a:pPr>
            <a:r>
              <a:rPr lang="en-US"/>
              <a:t>Economic </a:t>
            </a:r>
            <a:endParaRPr/>
          </a:p>
          <a:p>
            <a:pPr indent="0" lvl="0" marL="0" rtl="0" algn="l">
              <a:lnSpc>
                <a:spcPct val="100000"/>
              </a:lnSpc>
              <a:spcBef>
                <a:spcPts val="0"/>
              </a:spcBef>
              <a:spcAft>
                <a:spcPts val="0"/>
              </a:spcAft>
              <a:buSzPts val="1400"/>
              <a:buNone/>
            </a:pPr>
            <a:r>
              <a:rPr lang="en-US"/>
              <a:t>Economic uncertainty and downturns are often experienced in the healthcare industry, this eventually leads to organisations such as NHS to perform budget cuts which in turn caused the salary of healthcare staff and nurses to be reduced. Furthermore, the economic downturns lead towards the destabilization of nursing labor market leading towards the main problem of staff shortage. Thus, the adversities experienced in economic cycles have a direct effect on staffing shortage. </a:t>
            </a:r>
            <a:endParaRPr/>
          </a:p>
          <a:p>
            <a:pPr indent="0" lvl="0" marL="0" rtl="0" algn="l">
              <a:lnSpc>
                <a:spcPct val="100000"/>
              </a:lnSpc>
              <a:spcBef>
                <a:spcPts val="0"/>
              </a:spcBef>
              <a:spcAft>
                <a:spcPts val="0"/>
              </a:spcAft>
              <a:buSzPts val="1400"/>
              <a:buNone/>
            </a:pPr>
            <a:r>
              <a:rPr lang="en-US"/>
              <a:t>Social </a:t>
            </a:r>
            <a:endParaRPr/>
          </a:p>
          <a:p>
            <a:pPr indent="0" lvl="0" marL="0" rtl="0" algn="l">
              <a:lnSpc>
                <a:spcPct val="100000"/>
              </a:lnSpc>
              <a:spcBef>
                <a:spcPts val="0"/>
              </a:spcBef>
              <a:spcAft>
                <a:spcPts val="0"/>
              </a:spcAft>
              <a:buSzPts val="1400"/>
              <a:buNone/>
            </a:pPr>
            <a:r>
              <a:rPr lang="en-US"/>
              <a:t>Social problems have surrounded the healthcare and nursing profession for quite some time now. The main issues faced here are those of the inappropriate portrayal of healthcare professional and nurses by mainstream media, the religious perspective surrounding healthcare and nursing and lastly the oldest problem which is the gender segregation of the profession of nursing and healthcare provision. These issues have adversely affected the healthcare and nursing profession as a whole which has caused deteriorative perception of medical staff, this can cause many professionals to withdraw from this kind of profession. </a:t>
            </a:r>
            <a:endParaRPr/>
          </a:p>
          <a:p>
            <a:pPr indent="0" lvl="0" marL="0" rtl="0" algn="l">
              <a:lnSpc>
                <a:spcPct val="100000"/>
              </a:lnSpc>
              <a:spcBef>
                <a:spcPts val="0"/>
              </a:spcBef>
              <a:spcAft>
                <a:spcPts val="0"/>
              </a:spcAft>
              <a:buSzPts val="1400"/>
              <a:buNone/>
            </a:pPr>
            <a:r>
              <a:rPr lang="en-US"/>
              <a:t>  </a:t>
            </a:r>
            <a:endParaRPr/>
          </a:p>
          <a:p>
            <a:pPr indent="0" lvl="0" marL="0" rtl="0" algn="l">
              <a:lnSpc>
                <a:spcPct val="100000"/>
              </a:lnSpc>
              <a:spcBef>
                <a:spcPts val="0"/>
              </a:spcBef>
              <a:spcAft>
                <a:spcPts val="0"/>
              </a:spcAft>
              <a:buSzPts val="1400"/>
              <a:buNone/>
            </a:pPr>
            <a:r>
              <a:rPr lang="en-US"/>
              <a:t>Technological </a:t>
            </a:r>
            <a:endParaRPr/>
          </a:p>
          <a:p>
            <a:pPr indent="0" lvl="0" marL="0" rtl="0" algn="l">
              <a:lnSpc>
                <a:spcPct val="100000"/>
              </a:lnSpc>
              <a:spcBef>
                <a:spcPts val="0"/>
              </a:spcBef>
              <a:spcAft>
                <a:spcPts val="0"/>
              </a:spcAft>
              <a:buSzPts val="1400"/>
              <a:buNone/>
            </a:pPr>
            <a:r>
              <a:rPr lang="en-US"/>
              <a:t>Technological improvements have found their way within the healthcare industry as well, but this advanced technology has ended up as a great threat to the nursing and healthcare provision profession (Dewsbury, 2019). These technologies have started to replace nurses as and the person to person interactive process of healthcare provision. The staff is tasked with creating relationships with patients and their families but now technology has taken over certain aspects such as patient monitoring and medication scheduling. Additionally, many healthcare professionals are unaware of how to use these technologies which has caused them to withdraw from their job due to technical incapability. </a:t>
            </a:r>
            <a:endParaRPr/>
          </a:p>
          <a:p>
            <a:pPr indent="0" lvl="0" marL="0" rtl="0" algn="l">
              <a:lnSpc>
                <a:spcPct val="100000"/>
              </a:lnSpc>
              <a:spcBef>
                <a:spcPts val="0"/>
              </a:spcBef>
              <a:spcAft>
                <a:spcPts val="0"/>
              </a:spcAft>
              <a:buSzPts val="1400"/>
              <a:buNone/>
            </a:pPr>
            <a:r>
              <a:rPr lang="en-US"/>
              <a:t>  </a:t>
            </a:r>
            <a:endParaRPr/>
          </a:p>
          <a:p>
            <a:pPr indent="0" lvl="0" marL="0" rtl="0" algn="l">
              <a:lnSpc>
                <a:spcPct val="100000"/>
              </a:lnSpc>
              <a:spcBef>
                <a:spcPts val="0"/>
              </a:spcBef>
              <a:spcAft>
                <a:spcPts val="0"/>
              </a:spcAft>
              <a:buSzPts val="1400"/>
              <a:buNone/>
            </a:pPr>
            <a:r>
              <a:rPr lang="en-US"/>
              <a:t>Legal </a:t>
            </a:r>
            <a:endParaRPr/>
          </a:p>
          <a:p>
            <a:pPr indent="0" lvl="0" marL="0" rtl="0" algn="l">
              <a:lnSpc>
                <a:spcPct val="100000"/>
              </a:lnSpc>
              <a:spcBef>
                <a:spcPts val="0"/>
              </a:spcBef>
              <a:spcAft>
                <a:spcPts val="0"/>
              </a:spcAft>
              <a:buSzPts val="1400"/>
              <a:buNone/>
            </a:pPr>
            <a:r>
              <a:rPr lang="en-US"/>
              <a:t>In the medical industry healthcare staff can come across legal issues relating to areas such as defamation, battery, improper disclosure of information, and even malpractice whether it be accidental or intentional. These are intense legal issues which can lead to legal concerns and lawsuits against nurses. In turn healthcare staff can experience loss of trust with other staff, employer and patients along with them getting unpaid of leave from work and even demotion. These factors cause staff to leave thus causing staff shortage. </a:t>
            </a:r>
            <a:endParaRPr/>
          </a:p>
          <a:p>
            <a:pPr indent="0" lvl="0" marL="0" rtl="0" algn="l">
              <a:lnSpc>
                <a:spcPct val="100000"/>
              </a:lnSpc>
              <a:spcBef>
                <a:spcPts val="0"/>
              </a:spcBef>
              <a:spcAft>
                <a:spcPts val="0"/>
              </a:spcAft>
              <a:buSzPts val="1400"/>
              <a:buNone/>
            </a:pPr>
            <a:r>
              <a:rPr lang="en-US"/>
              <a:t>  </a:t>
            </a:r>
            <a:endParaRPr/>
          </a:p>
          <a:p>
            <a:pPr indent="0" lvl="0" marL="0" rtl="0" algn="l">
              <a:lnSpc>
                <a:spcPct val="100000"/>
              </a:lnSpc>
              <a:spcBef>
                <a:spcPts val="0"/>
              </a:spcBef>
              <a:spcAft>
                <a:spcPts val="0"/>
              </a:spcAft>
              <a:buSzPts val="1400"/>
              <a:buNone/>
            </a:pPr>
            <a:r>
              <a:rPr lang="en-US"/>
              <a:t>Environmental </a:t>
            </a:r>
            <a:endParaRPr/>
          </a:p>
          <a:p>
            <a:pPr indent="0" lvl="0" marL="0" rtl="0" algn="l">
              <a:lnSpc>
                <a:spcPct val="100000"/>
              </a:lnSpc>
              <a:spcBef>
                <a:spcPts val="0"/>
              </a:spcBef>
              <a:spcAft>
                <a:spcPts val="0"/>
              </a:spcAft>
              <a:buSzPts val="1400"/>
              <a:buNone/>
            </a:pPr>
            <a:r>
              <a:rPr lang="en-US"/>
              <a:t>The environment that healthcare staff face is highly dangerous and hazardous. The staff must risk contact with life threatening infections, toxic exposure to antineoplastic agents and disease-ridden patients which can cause them to be affected as well thus making it a dire situation when it comes to the environment (LeClair et al., 2021). These risks can cause them to be fearful of their profession and this can in turn cause them to leave their jobs thus resulting in staff shortage. </a:t>
            </a:r>
            <a:endParaRPr/>
          </a:p>
        </p:txBody>
      </p:sp>
      <p:sp>
        <p:nvSpPr>
          <p:cNvPr id="128" name="Google Shape;128;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fld id="{00000000-1234-1234-1234-123412341234}" type="slidenum">
              <a:rPr lang="en-US" sz="1200"/>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7" name="Google Shape;137;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Cause and Effect Analysis </a:t>
            </a:r>
            <a:endParaRPr/>
          </a:p>
          <a:p>
            <a:pPr indent="0" lvl="0" marL="0" rtl="0" algn="l">
              <a:lnSpc>
                <a:spcPct val="100000"/>
              </a:lnSpc>
              <a:spcBef>
                <a:spcPts val="0"/>
              </a:spcBef>
              <a:spcAft>
                <a:spcPts val="0"/>
              </a:spcAft>
              <a:buSzPts val="1400"/>
              <a:buNone/>
            </a:pPr>
            <a:r>
              <a:rPr lang="en-US"/>
              <a:t>Fishbone Diagram    </a:t>
            </a:r>
            <a:endParaRPr/>
          </a:p>
          <a:p>
            <a:pPr indent="0" lvl="0" marL="0" rtl="0" algn="ctr">
              <a:lnSpc>
                <a:spcPct val="100000"/>
              </a:lnSpc>
              <a:spcBef>
                <a:spcPts val="0"/>
              </a:spcBef>
              <a:spcAft>
                <a:spcPts val="0"/>
              </a:spcAft>
              <a:buSzPts val="1400"/>
              <a:buNone/>
            </a:pPr>
            <a:r>
              <a:rPr b="1" lang="en-US"/>
              <a:t> </a:t>
            </a:r>
            <a:r>
              <a:rPr lang="en-US"/>
              <a:t> </a:t>
            </a:r>
            <a:endParaRPr/>
          </a:p>
          <a:p>
            <a:pPr indent="0" lvl="0" marL="0" rtl="0" algn="l">
              <a:lnSpc>
                <a:spcPct val="100000"/>
              </a:lnSpc>
              <a:spcBef>
                <a:spcPts val="0"/>
              </a:spcBef>
              <a:spcAft>
                <a:spcPts val="0"/>
              </a:spcAft>
              <a:buSzPts val="1400"/>
              <a:buNone/>
            </a:pPr>
            <a:r>
              <a:rPr lang="en-US"/>
              <a:t>The diagram shows all the causes which result in the shortage of medial staff in a healthcare organisation such as NHS. All problems are grouped on the basis of how they relate to aspects of the medical and healthcare profession and the healthcare industry as a whole. These aspects relate specifically to the PESTLE analysis. These effects bring about numerous adversities for healthcare staff which shows exactly why the healthcare organisations such as NHS have been experiencing staff shortage in recent times. </a:t>
            </a:r>
            <a:endParaRPr/>
          </a:p>
        </p:txBody>
      </p:sp>
      <p:sp>
        <p:nvSpPr>
          <p:cNvPr id="138" name="Google Shape;138;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fld id="{00000000-1234-1234-1234-123412341234}" type="slidenum">
              <a:rPr lang="en-US" sz="1200"/>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8" name="Google Shape;148;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Alternative Solutions for Staff Shortage    </a:t>
            </a:r>
            <a:endParaRPr/>
          </a:p>
          <a:p>
            <a:pPr indent="0" lvl="0" marL="0" rtl="0" algn="l">
              <a:lnSpc>
                <a:spcPct val="100000"/>
              </a:lnSpc>
              <a:spcBef>
                <a:spcPts val="0"/>
              </a:spcBef>
              <a:spcAft>
                <a:spcPts val="0"/>
              </a:spcAft>
              <a:buSzPts val="1400"/>
              <a:buNone/>
            </a:pPr>
            <a:r>
              <a:rPr lang="en-US"/>
              <a:t>Effective Legislation </a:t>
            </a:r>
            <a:endParaRPr/>
          </a:p>
          <a:p>
            <a:pPr indent="0" lvl="0" marL="0" rtl="0" algn="l">
              <a:lnSpc>
                <a:spcPct val="100000"/>
              </a:lnSpc>
              <a:spcBef>
                <a:spcPts val="0"/>
              </a:spcBef>
              <a:spcAft>
                <a:spcPts val="0"/>
              </a:spcAft>
              <a:buSzPts val="1400"/>
              <a:buNone/>
            </a:pPr>
            <a:r>
              <a:rPr lang="en-US"/>
              <a:t>Many regions have started to solve the situation of staff shortage in medical care by means of legislation. Healthcare organisations such as NHS can work alongside the UK government to pass important laws regarding the ratio of available nurses and patients. This will result in both the nurses not being overworked a well as increased number of patients being treated effectively. This can work easily for NHS as due to their large-scale facility they need as many nurses as they can get due to the increased number patients they experience on the daily. </a:t>
            </a:r>
            <a:endParaRPr/>
          </a:p>
          <a:p>
            <a:pPr indent="0" lvl="0" marL="0" rtl="0" algn="l">
              <a:lnSpc>
                <a:spcPct val="100000"/>
              </a:lnSpc>
              <a:spcBef>
                <a:spcPts val="0"/>
              </a:spcBef>
              <a:spcAft>
                <a:spcPts val="0"/>
              </a:spcAft>
              <a:buSzPts val="1400"/>
              <a:buNone/>
            </a:pPr>
            <a:r>
              <a:rPr lang="en-US"/>
              <a:t>  </a:t>
            </a:r>
            <a:endParaRPr/>
          </a:p>
          <a:p>
            <a:pPr indent="0" lvl="0" marL="0" rtl="0" algn="l">
              <a:lnSpc>
                <a:spcPct val="100000"/>
              </a:lnSpc>
              <a:spcBef>
                <a:spcPts val="0"/>
              </a:spcBef>
              <a:spcAft>
                <a:spcPts val="0"/>
              </a:spcAft>
              <a:buSzPts val="1400"/>
              <a:buNone/>
            </a:pPr>
            <a:r>
              <a:rPr lang="en-US"/>
              <a:t>Utilization of Technology </a:t>
            </a:r>
            <a:endParaRPr/>
          </a:p>
          <a:p>
            <a:pPr indent="0" lvl="0" marL="0" rtl="0" algn="l">
              <a:lnSpc>
                <a:spcPct val="100000"/>
              </a:lnSpc>
              <a:spcBef>
                <a:spcPts val="0"/>
              </a:spcBef>
              <a:spcAft>
                <a:spcPts val="0"/>
              </a:spcAft>
              <a:buSzPts val="1400"/>
              <a:buNone/>
            </a:pPr>
            <a:r>
              <a:rPr lang="en-US"/>
              <a:t>Technological advancements can lead towards the healthcare staff gaining additional help by which they can make their jobs easier and more efficient as well. various healthcare organisations have adopted technologies in order to make healthcare and nursing tasks less tedious (Gause et al., 2022). The advanced efficiency and relative ease of use can make staff satisfied with their healthcare job roles causing retention within organisations such as NHS. </a:t>
            </a:r>
            <a:endParaRPr/>
          </a:p>
          <a:p>
            <a:pPr indent="0" lvl="0" marL="0" rtl="0" algn="l">
              <a:lnSpc>
                <a:spcPct val="100000"/>
              </a:lnSpc>
              <a:spcBef>
                <a:spcPts val="0"/>
              </a:spcBef>
              <a:spcAft>
                <a:spcPts val="0"/>
              </a:spcAft>
              <a:buSzPts val="1400"/>
              <a:buNone/>
            </a:pPr>
            <a:r>
              <a:rPr lang="en-US"/>
              <a:t>  </a:t>
            </a:r>
            <a:endParaRPr/>
          </a:p>
          <a:p>
            <a:pPr indent="0" lvl="0" marL="0" rtl="0" algn="l">
              <a:lnSpc>
                <a:spcPct val="100000"/>
              </a:lnSpc>
              <a:spcBef>
                <a:spcPts val="0"/>
              </a:spcBef>
              <a:spcAft>
                <a:spcPts val="0"/>
              </a:spcAft>
              <a:buSzPts val="1400"/>
              <a:buNone/>
            </a:pPr>
            <a:r>
              <a:rPr lang="en-US"/>
              <a:t>Employing Fresh Nursing Graduates </a:t>
            </a:r>
            <a:endParaRPr/>
          </a:p>
          <a:p>
            <a:pPr indent="0" lvl="0" marL="0" rtl="0" algn="l">
              <a:lnSpc>
                <a:spcPct val="100000"/>
              </a:lnSpc>
              <a:spcBef>
                <a:spcPts val="0"/>
              </a:spcBef>
              <a:spcAft>
                <a:spcPts val="0"/>
              </a:spcAft>
              <a:buSzPts val="1400"/>
              <a:buNone/>
            </a:pPr>
            <a:r>
              <a:rPr lang="en-US"/>
              <a:t>Often healthcare institutions and universities wish to get aid from healthcare organisations in order to practically train their students. This form of hands on training within the healthcare facility can lead to those students mending and improving their skills and once they are done with their educational programs they can be hired as new recruits by the healthcare organisation. These recent graduates can bring about innovation and advancement within the healthcare and nursing work roles which can cause betterment of the healthcare organisation and an increased level of staff availability. </a:t>
            </a:r>
            <a:endParaRPr/>
          </a:p>
        </p:txBody>
      </p:sp>
      <p:sp>
        <p:nvSpPr>
          <p:cNvPr id="149" name="Google Shape;149;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fld id="{00000000-1234-1234-1234-123412341234}" type="slidenum">
              <a:rPr lang="en-US" sz="1200"/>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0" name="Google Shape;160;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Which Solution Should Be Selected and How to Implement It </a:t>
            </a:r>
            <a:endParaRPr/>
          </a:p>
          <a:p>
            <a:pPr indent="0" lvl="0" marL="0" rtl="0" algn="l">
              <a:lnSpc>
                <a:spcPct val="100000"/>
              </a:lnSpc>
              <a:spcBef>
                <a:spcPts val="0"/>
              </a:spcBef>
              <a:spcAft>
                <a:spcPts val="0"/>
              </a:spcAft>
              <a:buSzPts val="1400"/>
              <a:buNone/>
            </a:pPr>
            <a:r>
              <a:rPr lang="en-US"/>
              <a:t>The solution which is most appropriate to be implemented is of utilizing technological advancement for retention of healthcare and nursing staff. It can be implemented in various ways the first part is for the healthcare organizations to provide their staff with relevant information, knowledge and education through an educational program regarding the use of advanced technologies which can lead to their understanding and benefit providing them ease in their jobs (Singh and Masango, 2020). The healthcare organisation can also create specific applications and software which can aid the staff in credentialing and scheduling. Furthermore, the staff can also be provided with advanced facilities for documentation so that they don’t waste time and effort on manual documentation in the form of paperwork.   </a:t>
            </a:r>
            <a:endParaRPr/>
          </a:p>
        </p:txBody>
      </p:sp>
      <p:sp>
        <p:nvSpPr>
          <p:cNvPr id="161" name="Google Shape;161;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fld id="{00000000-1234-1234-1234-123412341234}" type="slidenum">
              <a:rPr lang="en-US" sz="1200"/>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4" name="Google Shape;174;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How to Measure Success of Solution </a:t>
            </a:r>
            <a:endParaRPr/>
          </a:p>
          <a:p>
            <a:pPr indent="0" lvl="0" marL="0" rtl="0" algn="l">
              <a:lnSpc>
                <a:spcPct val="100000"/>
              </a:lnSpc>
              <a:spcBef>
                <a:spcPts val="0"/>
              </a:spcBef>
              <a:spcAft>
                <a:spcPts val="0"/>
              </a:spcAft>
              <a:buSzPts val="1400"/>
              <a:buNone/>
            </a:pPr>
            <a:r>
              <a:rPr lang="en-US"/>
              <a:t>Measurement of success is integral for knowing how much improvement has taken place. In order to measure the success of this solution the healthcare organisation can use specific metrics which can end up determining whether the solution is effective or not. These metrics can include the mortality rate, decreased number of deaths will be the greatest amount of evidence in such a case of healthcare. Increased number of job applications will also be evident as that will mean more and more new applicants which have been attracted by the technological advancement program of the healthcare organisation (Bell, 2020). Increase in the rate of retention can also prove that this solution is effective a more staff will remain loyal to healthcare organisations such as NHS. </a:t>
            </a:r>
            <a:endParaRPr/>
          </a:p>
        </p:txBody>
      </p:sp>
      <p:sp>
        <p:nvSpPr>
          <p:cNvPr id="175" name="Google Shape;175;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fld id="{00000000-1234-1234-1234-123412341234}" type="slidenum">
              <a:rPr lang="en-US" sz="1200"/>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3" name="Google Shape;183;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Conclusion </a:t>
            </a:r>
            <a:endParaRPr/>
          </a:p>
          <a:p>
            <a:pPr indent="0" lvl="0" marL="0" rtl="0" algn="l">
              <a:lnSpc>
                <a:spcPct val="100000"/>
              </a:lnSpc>
              <a:spcBef>
                <a:spcPts val="0"/>
              </a:spcBef>
              <a:spcAft>
                <a:spcPts val="0"/>
              </a:spcAft>
              <a:buSzPts val="1400"/>
              <a:buNone/>
            </a:pPr>
            <a:r>
              <a:rPr lang="en-US"/>
              <a:t>The healthcare staffing shortage is a problem which has a widespread effect on healthcare organisations, the impact of which is prominently adverse for both the healthcare organisations and the patients as well. In accordance with this, the report was successful in showing the nature of the problem in its initial stage where the numerous impacts of the problem were discussed so that the negative outcomes can be stated and understood. A PESTLE analysis provided relevant information regarding the effects which have caused staff shortage and they were assessed in accordance to the aspects of politics, economics, society, technology, legality and the environment. Through this a fishbone diagram was provided to illustrate the cause and effect analysis. Solutions were also provided in order to solve this issue of staff shortage out of which the utilization of technology was deemed most appropriate. The implementation of this solution was explained and important metrics were also described in order to measure the success of the solution in accordance with the staff shortage problem within healthcare organisations such as NHS.   </a:t>
            </a:r>
            <a:endParaRPr/>
          </a:p>
        </p:txBody>
      </p:sp>
      <p:sp>
        <p:nvSpPr>
          <p:cNvPr id="184" name="Google Shape;184;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fld id="{00000000-1234-1234-1234-123412341234}" type="slidenum">
              <a:rPr lang="en-US" sz="1200"/>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2" name="Google Shape;192;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ctr">
              <a:lnSpc>
                <a:spcPct val="100000"/>
              </a:lnSpc>
              <a:spcBef>
                <a:spcPts val="0"/>
              </a:spcBef>
              <a:spcAft>
                <a:spcPts val="0"/>
              </a:spcAft>
              <a:buSzPts val="1400"/>
              <a:buNone/>
            </a:pPr>
            <a:r>
              <a:rPr lang="en-US"/>
              <a:t>References </a:t>
            </a:r>
            <a:endParaRPr/>
          </a:p>
          <a:p>
            <a:pPr indent="0" lvl="0" marL="0" rtl="0" algn="ctr">
              <a:lnSpc>
                <a:spcPct val="100000"/>
              </a:lnSpc>
              <a:spcBef>
                <a:spcPts val="0"/>
              </a:spcBef>
              <a:spcAft>
                <a:spcPts val="0"/>
              </a:spcAft>
              <a:buSzPts val="1400"/>
              <a:buNone/>
            </a:pPr>
            <a:r>
              <a:rPr lang="en-US"/>
              <a:t>Bell, L., 2020. Importance of Metrics and Nurse-Sensitive Indicators. American Journal of Critical Care, 29(6), pp.479-479. </a:t>
            </a:r>
            <a:endParaRPr/>
          </a:p>
          <a:p>
            <a:pPr indent="0" lvl="0" marL="0" rtl="0" algn="ctr">
              <a:lnSpc>
                <a:spcPct val="100000"/>
              </a:lnSpc>
              <a:spcBef>
                <a:spcPts val="0"/>
              </a:spcBef>
              <a:spcAft>
                <a:spcPts val="0"/>
              </a:spcAft>
              <a:buSzPts val="1400"/>
              <a:buNone/>
            </a:pPr>
            <a:r>
              <a:rPr lang="en-US"/>
              <a:t>Dewsbury, G., 2019. Use of information and communication technology in nursing services. British journal of community nursing, 24(12), pp.604-607. </a:t>
            </a:r>
            <a:endParaRPr/>
          </a:p>
          <a:p>
            <a:pPr indent="0" lvl="0" marL="0" rtl="0" algn="ctr">
              <a:lnSpc>
                <a:spcPct val="100000"/>
              </a:lnSpc>
              <a:spcBef>
                <a:spcPts val="0"/>
              </a:spcBef>
              <a:spcAft>
                <a:spcPts val="0"/>
              </a:spcAft>
              <a:buSzPts val="1400"/>
              <a:buNone/>
            </a:pPr>
            <a:r>
              <a:rPr lang="en-US"/>
              <a:t>Drennan, V.M. and Ross, F., 2019. Global nurse shortages: The facts, the impact and action for change. British medical bulletin, 130(1), pp.25-37. </a:t>
            </a:r>
            <a:endParaRPr/>
          </a:p>
          <a:p>
            <a:pPr indent="0" lvl="0" marL="0" rtl="0" algn="ctr">
              <a:lnSpc>
                <a:spcPct val="100000"/>
              </a:lnSpc>
              <a:spcBef>
                <a:spcPts val="0"/>
              </a:spcBef>
              <a:spcAft>
                <a:spcPts val="0"/>
              </a:spcAft>
              <a:buSzPts val="1400"/>
              <a:buNone/>
            </a:pPr>
            <a:r>
              <a:rPr lang="en-US"/>
              <a:t>Gause, G., Mokgaola, I.O. and Rakhudu, M.A., 2022. Technology usage for teaching and learning in nursing education: An integrative review. Curationis, 45(1), p.9. </a:t>
            </a:r>
            <a:endParaRPr/>
          </a:p>
          <a:p>
            <a:pPr indent="0" lvl="0" marL="0" rtl="0" algn="ctr">
              <a:lnSpc>
                <a:spcPct val="100000"/>
              </a:lnSpc>
              <a:spcBef>
                <a:spcPts val="0"/>
              </a:spcBef>
              <a:spcAft>
                <a:spcPts val="0"/>
              </a:spcAft>
              <a:buSzPts val="1400"/>
              <a:buNone/>
            </a:pPr>
            <a:r>
              <a:rPr lang="en-US"/>
              <a:t>LeClair, J., Watts, T. and Zahner, S., 2021. Nursing strategies for environmental justice: A scoping review. Public Health Nursing, 38(2), pp.296-308. </a:t>
            </a:r>
            <a:endParaRPr/>
          </a:p>
          <a:p>
            <a:pPr indent="0" lvl="0" marL="0" rtl="0" algn="ctr">
              <a:lnSpc>
                <a:spcPct val="100000"/>
              </a:lnSpc>
              <a:spcBef>
                <a:spcPts val="0"/>
              </a:spcBef>
              <a:spcAft>
                <a:spcPts val="0"/>
              </a:spcAft>
              <a:buSzPts val="1400"/>
              <a:buNone/>
            </a:pPr>
            <a:r>
              <a:rPr lang="en-US"/>
              <a:t>Lesandrini, J. and Reis, D., 2022. Ethical Challenges in Staffing: The Importance of Building Moral Muscle. Frontiers of Health Services Management, 38(4), pp.33-38. </a:t>
            </a:r>
            <a:endParaRPr/>
          </a:p>
          <a:p>
            <a:pPr indent="0" lvl="0" marL="0" rtl="0" algn="ctr">
              <a:lnSpc>
                <a:spcPct val="100000"/>
              </a:lnSpc>
              <a:spcBef>
                <a:spcPts val="0"/>
              </a:spcBef>
              <a:spcAft>
                <a:spcPts val="0"/>
              </a:spcAft>
              <a:buSzPts val="1400"/>
              <a:buNone/>
            </a:pPr>
            <a:r>
              <a:rPr lang="en-US"/>
              <a:t>Marć, M., Bartosiewicz, A., Burzyńska, J., Chmiel, Z. and Januszewicz, P., 2019. A nursing shortage–a prospect of global and local policies. International nursing review, 66(1), pp.9-16. </a:t>
            </a:r>
            <a:endParaRPr/>
          </a:p>
          <a:p>
            <a:pPr indent="0" lvl="0" marL="0" rtl="0" algn="ctr">
              <a:lnSpc>
                <a:spcPct val="100000"/>
              </a:lnSpc>
              <a:spcBef>
                <a:spcPts val="0"/>
              </a:spcBef>
              <a:spcAft>
                <a:spcPts val="0"/>
              </a:spcAft>
              <a:buSzPts val="1400"/>
              <a:buNone/>
            </a:pPr>
            <a:r>
              <a:rPr lang="en-US"/>
              <a:t>Saudi, M.M., Ahmad, A., Liki, M.N.M.M. and Husainiamer, M.A., 2021, December. Risk Management Using PESTLE: External Factors Trigger COVID-19 Transmission. In 2021 International Conference on Intelligent Cybernetics Technology &amp; Applications (ICICyTA) (pp. 34-39). IEEE. </a:t>
            </a:r>
            <a:endParaRPr/>
          </a:p>
          <a:p>
            <a:pPr indent="0" lvl="0" marL="0" rtl="0" algn="l">
              <a:lnSpc>
                <a:spcPct val="100000"/>
              </a:lnSpc>
              <a:spcBef>
                <a:spcPts val="0"/>
              </a:spcBef>
              <a:spcAft>
                <a:spcPts val="0"/>
              </a:spcAft>
              <a:buSzPts val="1400"/>
              <a:buNone/>
            </a:pPr>
            <a:r>
              <a:rPr lang="en-US"/>
              <a:t>Singh, F. and Masango, T., 2020. Information technology in nursing education: perspectives of student nurses. The Open Nursing Journal, 14(1). </a:t>
            </a:r>
            <a:endParaRPr/>
          </a:p>
        </p:txBody>
      </p:sp>
      <p:sp>
        <p:nvSpPr>
          <p:cNvPr id="193" name="Google Shape;193;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200"/>
              <a:buNone/>
            </a:pPr>
            <a:fld id="{00000000-1234-1234-1234-123412341234}" type="slidenum">
              <a:rPr lang="en-US" sz="1200"/>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3"/>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 name="Google Shape;17;p13"/>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0" name="Google Shape;20;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3" name="Google Shape;23;p1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6" name="Google Shape;26;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17"/>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17"/>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0" name="Google Shape;30;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18"/>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 name="Google Shape;36;p18"/>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7" name="Google Shape;37;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1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1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3" name="Google Shape;43;p1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1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5" name="Google Shape;45;p1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6" name="Google Shape;46;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8" name="Google Shape;48;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2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2"/>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22"/>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22"/>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3"/>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23"/>
          <p:cNvSpPr/>
          <p:nvPr>
            <p:ph idx="2" type="pic"/>
          </p:nvPr>
        </p:nvSpPr>
        <p:spPr>
          <a:xfrm>
            <a:off x="5183188" y="987425"/>
            <a:ext cx="6172200" cy="4873625"/>
          </a:xfrm>
          <a:prstGeom prst="rect">
            <a:avLst/>
          </a:prstGeom>
          <a:noFill/>
          <a:ln>
            <a:noFill/>
          </a:ln>
        </p:spPr>
      </p:sp>
      <p:sp>
        <p:nvSpPr>
          <p:cNvPr id="68" name="Google Shape;68;p23"/>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24"/>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5"/>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25"/>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90" name="Shape 90"/>
        <p:cNvGrpSpPr/>
        <p:nvPr/>
      </p:nvGrpSpPr>
      <p:grpSpPr>
        <a:xfrm>
          <a:off x="0" y="0"/>
          <a:ext cx="0" cy="0"/>
          <a:chOff x="0" y="0"/>
          <a:chExt cx="0" cy="0"/>
        </a:xfrm>
      </p:grpSpPr>
      <p:sp>
        <p:nvSpPr>
          <p:cNvPr id="91" name="Google Shape;91;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2" name="Google Shape;92;p1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lt1"/>
              </a:buClr>
              <a:buSzPts val="1800"/>
              <a:buChar char="•"/>
              <a:defRPr/>
            </a:lvl1pPr>
            <a:lvl2pPr indent="-342900" lvl="1" marL="914400" algn="l">
              <a:lnSpc>
                <a:spcPct val="90000"/>
              </a:lnSpc>
              <a:spcBef>
                <a:spcPts val="500"/>
              </a:spcBef>
              <a:spcAft>
                <a:spcPts val="0"/>
              </a:spcAft>
              <a:buClr>
                <a:schemeClr val="lt1"/>
              </a:buClr>
              <a:buSzPts val="1800"/>
              <a:buChar char="•"/>
              <a:defRPr/>
            </a:lvl2pPr>
            <a:lvl3pPr indent="-342900" lvl="2" marL="1371600" algn="l">
              <a:lnSpc>
                <a:spcPct val="90000"/>
              </a:lnSpc>
              <a:spcBef>
                <a:spcPts val="500"/>
              </a:spcBef>
              <a:spcAft>
                <a:spcPts val="0"/>
              </a:spcAft>
              <a:buClr>
                <a:schemeClr val="lt1"/>
              </a:buClr>
              <a:buSzPts val="1800"/>
              <a:buChar char="•"/>
              <a:defRPr/>
            </a:lvl3pPr>
            <a:lvl4pPr indent="-342900" lvl="3" marL="1828800" algn="l">
              <a:lnSpc>
                <a:spcPct val="90000"/>
              </a:lnSpc>
              <a:spcBef>
                <a:spcPts val="500"/>
              </a:spcBef>
              <a:spcAft>
                <a:spcPts val="0"/>
              </a:spcAft>
              <a:buClr>
                <a:schemeClr val="lt1"/>
              </a:buClr>
              <a:buSzPts val="1800"/>
              <a:buChar char="•"/>
              <a:defRPr/>
            </a:lvl4pPr>
            <a:lvl5pPr indent="-342900" lvl="4" marL="2286000" algn="l">
              <a:lnSpc>
                <a:spcPct val="9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93" name="Google Shape;93;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4" name="Google Shape;94;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5" name="Google Shape;95;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1" name="Google Shape;11;p1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3" name="Google Shape;13;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4" name="Google Shape;14;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84" name="Shape 84"/>
        <p:cNvGrpSpPr/>
        <p:nvPr/>
      </p:nvGrpSpPr>
      <p:grpSpPr>
        <a:xfrm>
          <a:off x="0" y="0"/>
          <a:ext cx="0" cy="0"/>
          <a:chOff x="0" y="0"/>
          <a:chExt cx="0" cy="0"/>
        </a:xfrm>
      </p:grpSpPr>
      <p:sp>
        <p:nvSpPr>
          <p:cNvPr id="85" name="Google Shape;85;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lt1"/>
              </a:buClr>
              <a:buSzPts val="4400"/>
              <a:buFont typeface="Calibri"/>
              <a:buNone/>
              <a:defRPr b="0" i="0" sz="4400" u="none" cap="none" strike="noStrike">
                <a:solidFill>
                  <a:schemeClr val="lt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6" name="Google Shape;86;p1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lt1"/>
              </a:buClr>
              <a:buSzPts val="2800"/>
              <a:buFont typeface="Arial"/>
              <a:buChar char="•"/>
              <a:defRPr b="0" i="0" sz="2800" u="none" cap="none" strike="noStrike">
                <a:solidFill>
                  <a:schemeClr val="lt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lt1"/>
              </a:buClr>
              <a:buSzPts val="2400"/>
              <a:buFont typeface="Arial"/>
              <a:buChar char="•"/>
              <a:defRPr b="0" i="0" sz="2400" u="none" cap="none" strike="noStrike">
                <a:solidFill>
                  <a:schemeClr val="lt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lt1"/>
              </a:buClr>
              <a:buSzPts val="2000"/>
              <a:buFont typeface="Arial"/>
              <a:buChar char="•"/>
              <a:defRPr b="0" i="0" sz="2000" u="none" cap="none" strike="noStrike">
                <a:solidFill>
                  <a:schemeClr val="lt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9pPr>
          </a:lstStyle>
          <a:p/>
        </p:txBody>
      </p:sp>
      <p:sp>
        <p:nvSpPr>
          <p:cNvPr id="87" name="Google Shape;87;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lt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9pPr>
          </a:lstStyle>
          <a:p/>
        </p:txBody>
      </p:sp>
      <p:sp>
        <p:nvSpPr>
          <p:cNvPr id="88" name="Google Shape;88;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chemeClr val="lt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alibri"/>
                <a:ea typeface="Calibri"/>
                <a:cs typeface="Calibri"/>
                <a:sym typeface="Calibri"/>
              </a:defRPr>
            </a:lvl9pPr>
          </a:lstStyle>
          <a:p/>
        </p:txBody>
      </p:sp>
      <p:sp>
        <p:nvSpPr>
          <p:cNvPr id="89" name="Google Shape;89;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chemeClr val="lt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61"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9.png"/><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9" name="Shape 99"/>
        <p:cNvGrpSpPr/>
        <p:nvPr/>
      </p:nvGrpSpPr>
      <p:grpSpPr>
        <a:xfrm>
          <a:off x="0" y="0"/>
          <a:ext cx="0" cy="0"/>
          <a:chOff x="0" y="0"/>
          <a:chExt cx="0" cy="0"/>
        </a:xfrm>
      </p:grpSpPr>
      <p:sp>
        <p:nvSpPr>
          <p:cNvPr id="100" name="Google Shape;100;p1"/>
          <p:cNvSpPr/>
          <p:nvPr/>
        </p:nvSpPr>
        <p:spPr>
          <a:xfrm>
            <a:off x="-1"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descr="Diagram&#10;&#10;Description automatically generated" id="101" name="Google Shape;101;p1"/>
          <p:cNvPicPr preferRelativeResize="0"/>
          <p:nvPr/>
        </p:nvPicPr>
        <p:blipFill rotWithShape="1">
          <a:blip r:embed="rId3">
            <a:alphaModFix/>
          </a:blip>
          <a:srcRect b="9759" l="0" r="0" t="5971"/>
          <a:stretch/>
        </p:blipFill>
        <p:spPr>
          <a:xfrm>
            <a:off x="-3047" y="10"/>
            <a:ext cx="12191999" cy="6857990"/>
          </a:xfrm>
          <a:prstGeom prst="rect">
            <a:avLst/>
          </a:prstGeom>
          <a:noFill/>
          <a:ln>
            <a:noFill/>
          </a:ln>
        </p:spPr>
      </p:pic>
      <p:sp>
        <p:nvSpPr>
          <p:cNvPr id="102" name="Google Shape;102;p1"/>
          <p:cNvSpPr/>
          <p:nvPr/>
        </p:nvSpPr>
        <p:spPr>
          <a:xfrm>
            <a:off x="0" y="2207602"/>
            <a:ext cx="12191999" cy="3162146"/>
          </a:xfrm>
          <a:prstGeom prst="rect">
            <a:avLst/>
          </a:prstGeom>
          <a:gradFill>
            <a:gsLst>
              <a:gs pos="0">
                <a:srgbClr val="000000">
                  <a:alpha val="0"/>
                </a:srgbClr>
              </a:gs>
              <a:gs pos="25000">
                <a:srgbClr val="000000">
                  <a:alpha val="14509"/>
                </a:srgbClr>
              </a:gs>
              <a:gs pos="50000">
                <a:srgbClr val="000000">
                  <a:alpha val="29411"/>
                </a:srgbClr>
              </a:gs>
              <a:gs pos="75000">
                <a:srgbClr val="000000">
                  <a:alpha val="14509"/>
                </a:srgbClr>
              </a:gs>
              <a:gs pos="100000">
                <a:srgbClr val="000000">
                  <a:alpha val="0"/>
                </a:srgbClr>
              </a:gs>
            </a:gsLst>
            <a:lin ang="162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03" name="Google Shape;103;p1"/>
          <p:cNvSpPr txBox="1"/>
          <p:nvPr>
            <p:ph type="ctrTitle"/>
          </p:nvPr>
        </p:nvSpPr>
        <p:spPr>
          <a:xfrm>
            <a:off x="1097280" y="325550"/>
            <a:ext cx="10058400" cy="3574778"/>
          </a:xfrm>
          <a:prstGeom prst="rect">
            <a:avLst/>
          </a:prstGeom>
          <a:noFill/>
          <a:ln>
            <a:noFill/>
          </a:ln>
          <a:effectLst>
            <a:outerShdw blurRad="50800" rotWithShape="0" algn="tl" dir="2700000" dist="38100">
              <a:srgbClr val="000000">
                <a:alpha val="40000"/>
              </a:srgbClr>
            </a:outerShdw>
          </a:effectLst>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5200"/>
              <a:buFont typeface="Calibri"/>
              <a:buNone/>
            </a:pPr>
            <a:r>
              <a:rPr b="1" lang="en-US" sz="5200"/>
              <a:t>Staff Shortage </a:t>
            </a:r>
            <a:br>
              <a:rPr b="1" lang="en-US" sz="5200"/>
            </a:br>
            <a:r>
              <a:rPr b="1" lang="en-US" sz="5200"/>
              <a:t>In Healthcare</a:t>
            </a:r>
            <a:endParaRPr b="1" sz="5200"/>
          </a:p>
        </p:txBody>
      </p:sp>
      <p:sp>
        <p:nvSpPr>
          <p:cNvPr id="104" name="Google Shape;104;p1"/>
          <p:cNvSpPr txBox="1"/>
          <p:nvPr>
            <p:ph idx="1" type="subTitle"/>
          </p:nvPr>
        </p:nvSpPr>
        <p:spPr>
          <a:xfrm>
            <a:off x="8760226" y="3100476"/>
            <a:ext cx="3235500" cy="1376400"/>
          </a:xfrm>
          <a:prstGeom prst="rect">
            <a:avLst/>
          </a:prstGeom>
          <a:noFill/>
          <a:ln>
            <a:noFill/>
          </a:ln>
          <a:effectLst>
            <a:outerShdw blurRad="50800" rotWithShape="0" algn="tl" dir="2700000" dist="38100">
              <a:srgbClr val="000000">
                <a:alpha val="40000"/>
              </a:srgbClr>
            </a:outerShdw>
          </a:effectLst>
        </p:spPr>
        <p:txBody>
          <a:bodyPr anchorCtr="0" anchor="t" bIns="45700" lIns="91425" spcFirstLastPara="1" rIns="91425" wrap="square" tIns="45700">
            <a:noAutofit/>
          </a:bodyPr>
          <a:lstStyle/>
          <a:p>
            <a:pPr indent="0" lvl="0" marL="0" rtl="0" algn="ctr">
              <a:lnSpc>
                <a:spcPct val="180000"/>
              </a:lnSpc>
              <a:spcBef>
                <a:spcPts val="0"/>
              </a:spcBef>
              <a:spcAft>
                <a:spcPts val="0"/>
              </a:spcAft>
              <a:buClr>
                <a:schemeClr val="dk1"/>
              </a:buClr>
              <a:buSzPts val="852"/>
              <a:buFont typeface="Arial"/>
              <a:buNone/>
            </a:pPr>
            <a:r>
              <a:rPr b="1" lang="en-US" sz="742">
                <a:latin typeface="Arial"/>
                <a:ea typeface="Arial"/>
                <a:cs typeface="Arial"/>
                <a:sym typeface="Arial"/>
              </a:rPr>
              <a:t>Name:Gianina Niculina Boldea</a:t>
            </a:r>
            <a:endParaRPr b="1" sz="742">
              <a:latin typeface="Arial"/>
              <a:ea typeface="Arial"/>
              <a:cs typeface="Arial"/>
              <a:sym typeface="Arial"/>
            </a:endParaRPr>
          </a:p>
          <a:p>
            <a:pPr indent="0" lvl="0" marL="0" rtl="0" algn="ctr">
              <a:lnSpc>
                <a:spcPct val="180000"/>
              </a:lnSpc>
              <a:spcBef>
                <a:spcPts val="0"/>
              </a:spcBef>
              <a:spcAft>
                <a:spcPts val="0"/>
              </a:spcAft>
              <a:buClr>
                <a:schemeClr val="dk1"/>
              </a:buClr>
              <a:buSzPts val="852"/>
              <a:buFont typeface="Arial"/>
              <a:buNone/>
            </a:pPr>
            <a:r>
              <a:rPr b="1" lang="en-US" sz="742">
                <a:latin typeface="Arial"/>
                <a:ea typeface="Arial"/>
                <a:cs typeface="Arial"/>
                <a:sym typeface="Arial"/>
              </a:rPr>
              <a:t>Student ID Number:2123665</a:t>
            </a:r>
            <a:endParaRPr b="1" sz="742">
              <a:latin typeface="Arial"/>
              <a:ea typeface="Arial"/>
              <a:cs typeface="Arial"/>
              <a:sym typeface="Arial"/>
            </a:endParaRPr>
          </a:p>
          <a:p>
            <a:pPr indent="0" lvl="0" marL="0" rtl="0" algn="ctr">
              <a:lnSpc>
                <a:spcPct val="180000"/>
              </a:lnSpc>
              <a:spcBef>
                <a:spcPts val="0"/>
              </a:spcBef>
              <a:spcAft>
                <a:spcPts val="0"/>
              </a:spcAft>
              <a:buClr>
                <a:schemeClr val="dk1"/>
              </a:buClr>
              <a:buSzPts val="852"/>
              <a:buFont typeface="Arial"/>
              <a:buNone/>
            </a:pPr>
            <a:r>
              <a:rPr b="1" lang="en-US" sz="742">
                <a:latin typeface="Arial"/>
                <a:ea typeface="Arial"/>
                <a:cs typeface="Arial"/>
                <a:sym typeface="Arial"/>
              </a:rPr>
              <a:t>University Of Wales Trinity Saint David</a:t>
            </a:r>
            <a:endParaRPr b="1" sz="742">
              <a:latin typeface="Arial"/>
              <a:ea typeface="Arial"/>
              <a:cs typeface="Arial"/>
              <a:sym typeface="Arial"/>
            </a:endParaRPr>
          </a:p>
          <a:p>
            <a:pPr indent="0" lvl="0" marL="0" rtl="0" algn="ctr">
              <a:lnSpc>
                <a:spcPct val="180000"/>
              </a:lnSpc>
              <a:spcBef>
                <a:spcPts val="0"/>
              </a:spcBef>
              <a:spcAft>
                <a:spcPts val="0"/>
              </a:spcAft>
              <a:buClr>
                <a:schemeClr val="dk1"/>
              </a:buClr>
              <a:buSzPts val="852"/>
              <a:buFont typeface="Arial"/>
              <a:buNone/>
            </a:pPr>
            <a:r>
              <a:rPr b="1" lang="en-US" sz="742">
                <a:latin typeface="Arial"/>
                <a:ea typeface="Arial"/>
                <a:cs typeface="Arial"/>
                <a:sym typeface="Arial"/>
              </a:rPr>
              <a:t>Programme: Certificate of Higher Education in Skills for the Workplace &amp; Health and Social Care</a:t>
            </a:r>
            <a:endParaRPr b="1" sz="742">
              <a:latin typeface="Arial"/>
              <a:ea typeface="Arial"/>
              <a:cs typeface="Arial"/>
              <a:sym typeface="Arial"/>
            </a:endParaRPr>
          </a:p>
          <a:p>
            <a:pPr indent="0" lvl="0" marL="0" rtl="0" algn="ctr">
              <a:lnSpc>
                <a:spcPct val="180000"/>
              </a:lnSpc>
              <a:spcBef>
                <a:spcPts val="0"/>
              </a:spcBef>
              <a:spcAft>
                <a:spcPts val="0"/>
              </a:spcAft>
              <a:buClr>
                <a:schemeClr val="dk1"/>
              </a:buClr>
              <a:buSzPts val="852"/>
              <a:buNone/>
            </a:pPr>
            <a:r>
              <a:rPr b="1" lang="en-US" sz="742">
                <a:latin typeface="Arial"/>
                <a:ea typeface="Arial"/>
                <a:cs typeface="Arial"/>
                <a:sym typeface="Arial"/>
              </a:rPr>
              <a:t>Module Code:BMSW4004-BIRM</a:t>
            </a:r>
            <a:endParaRPr b="1" sz="742">
              <a:latin typeface="Arial"/>
              <a:ea typeface="Arial"/>
              <a:cs typeface="Arial"/>
              <a:sym typeface="Arial"/>
            </a:endParaRPr>
          </a:p>
          <a:p>
            <a:pPr indent="0" lvl="0" marL="0" rtl="0" algn="ctr">
              <a:lnSpc>
                <a:spcPct val="180000"/>
              </a:lnSpc>
              <a:spcBef>
                <a:spcPts val="0"/>
              </a:spcBef>
              <a:spcAft>
                <a:spcPts val="0"/>
              </a:spcAft>
              <a:buClr>
                <a:schemeClr val="dk1"/>
              </a:buClr>
              <a:buSzPts val="852"/>
              <a:buNone/>
            </a:pPr>
            <a:r>
              <a:rPr b="1" lang="en-US" sz="742">
                <a:latin typeface="Arial"/>
                <a:ea typeface="Arial"/>
                <a:cs typeface="Arial"/>
                <a:sym typeface="Arial"/>
              </a:rPr>
              <a:t>Module:Problem Solving and Decision Making</a:t>
            </a:r>
            <a:endParaRPr b="1" sz="742">
              <a:latin typeface="Arial"/>
              <a:ea typeface="Arial"/>
              <a:cs typeface="Arial"/>
              <a:sym typeface="Arial"/>
            </a:endParaRPr>
          </a:p>
          <a:p>
            <a:pPr indent="0" lvl="0" marL="0" rtl="0" algn="ctr">
              <a:lnSpc>
                <a:spcPct val="180000"/>
              </a:lnSpc>
              <a:spcBef>
                <a:spcPts val="0"/>
              </a:spcBef>
              <a:spcAft>
                <a:spcPts val="0"/>
              </a:spcAft>
              <a:buClr>
                <a:schemeClr val="dk1"/>
              </a:buClr>
              <a:buSzPts val="852"/>
              <a:buFont typeface="Arial"/>
              <a:buNone/>
            </a:pPr>
            <a:r>
              <a:rPr b="1" lang="en-US" sz="742">
                <a:latin typeface="Arial"/>
                <a:ea typeface="Arial"/>
                <a:cs typeface="Arial"/>
                <a:sym typeface="Arial"/>
              </a:rPr>
              <a:t>Professor:Abdi Rahman</a:t>
            </a:r>
            <a:endParaRPr b="1" sz="742">
              <a:latin typeface="Arial"/>
              <a:ea typeface="Arial"/>
              <a:cs typeface="Arial"/>
              <a:sym typeface="Arial"/>
            </a:endParaRPr>
          </a:p>
          <a:p>
            <a:pPr indent="0" lvl="0" marL="0" rtl="0" algn="ctr">
              <a:lnSpc>
                <a:spcPct val="180000"/>
              </a:lnSpc>
              <a:spcBef>
                <a:spcPts val="0"/>
              </a:spcBef>
              <a:spcAft>
                <a:spcPts val="0"/>
              </a:spcAft>
              <a:buClr>
                <a:schemeClr val="dk1"/>
              </a:buClr>
              <a:buSzPts val="852"/>
              <a:buFont typeface="Arial"/>
              <a:buNone/>
            </a:pPr>
            <a:r>
              <a:rPr b="1" lang="en-US" sz="742">
                <a:latin typeface="Arial"/>
                <a:ea typeface="Arial"/>
                <a:cs typeface="Arial"/>
                <a:sym typeface="Arial"/>
              </a:rPr>
              <a:t>Date:30/06/2022</a:t>
            </a:r>
            <a:endParaRPr b="1" sz="742">
              <a:latin typeface="Arial"/>
              <a:ea typeface="Arial"/>
              <a:cs typeface="Arial"/>
              <a:sym typeface="Arial"/>
            </a:endParaRPr>
          </a:p>
          <a:p>
            <a:pPr indent="0" lvl="0" marL="0" rtl="0" algn="ctr">
              <a:lnSpc>
                <a:spcPct val="70000"/>
              </a:lnSpc>
              <a:spcBef>
                <a:spcPts val="0"/>
              </a:spcBef>
              <a:spcAft>
                <a:spcPts val="0"/>
              </a:spcAft>
              <a:buClr>
                <a:schemeClr val="dk1"/>
              </a:buClr>
              <a:buSzPts val="1860"/>
              <a:buNone/>
            </a:pPr>
            <a:r>
              <a:t/>
            </a:r>
            <a:endParaRPr b="1" sz="1860"/>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2000"/>
                                  </p:stCondLst>
                                  <p:childTnLst>
                                    <p:set>
                                      <p:cBhvr>
                                        <p:cTn dur="1" fill="hold">
                                          <p:stCondLst>
                                            <p:cond delay="0"/>
                                          </p:stCondLst>
                                        </p:cTn>
                                        <p:tgtEl>
                                          <p:spTgt spid="104">
                                            <p:txEl>
                                              <p:pRg end="0" st="0"/>
                                            </p:txEl>
                                          </p:spTgt>
                                        </p:tgtEl>
                                        <p:attrNameLst>
                                          <p:attrName>style.visibility</p:attrName>
                                        </p:attrNameLst>
                                      </p:cBhvr>
                                      <p:to>
                                        <p:strVal val="visible"/>
                                      </p:to>
                                    </p:set>
                                    <p:animEffect filter="fade" transition="in">
                                      <p:cBhvr>
                                        <p:cTn dur="400"/>
                                        <p:tgtEl>
                                          <p:spTgt spid="104">
                                            <p:txEl>
                                              <p:pRg end="0" st="0"/>
                                            </p:txEl>
                                          </p:spTgt>
                                        </p:tgtEl>
                                      </p:cBhvr>
                                    </p:animEffect>
                                  </p:childTnLst>
                                </p:cTn>
                              </p:par>
                              <p:par>
                                <p:cTn fill="hold" nodeType="withEffect" presetClass="entr" presetID="10" presetSubtype="0">
                                  <p:stCondLst>
                                    <p:cond delay="2000"/>
                                  </p:stCondLst>
                                  <p:childTnLst>
                                    <p:set>
                                      <p:cBhvr>
                                        <p:cTn dur="1" fill="hold">
                                          <p:stCondLst>
                                            <p:cond delay="0"/>
                                          </p:stCondLst>
                                        </p:cTn>
                                        <p:tgtEl>
                                          <p:spTgt spid="104">
                                            <p:txEl>
                                              <p:pRg end="1" st="1"/>
                                            </p:txEl>
                                          </p:spTgt>
                                        </p:tgtEl>
                                        <p:attrNameLst>
                                          <p:attrName>style.visibility</p:attrName>
                                        </p:attrNameLst>
                                      </p:cBhvr>
                                      <p:to>
                                        <p:strVal val="visible"/>
                                      </p:to>
                                    </p:set>
                                    <p:animEffect filter="fade" transition="in">
                                      <p:cBhvr>
                                        <p:cTn dur="400"/>
                                        <p:tgtEl>
                                          <p:spTgt spid="104">
                                            <p:txEl>
                                              <p:pRg end="1" st="1"/>
                                            </p:txEl>
                                          </p:spTgt>
                                        </p:tgtEl>
                                      </p:cBhvr>
                                    </p:animEffect>
                                  </p:childTnLst>
                                </p:cTn>
                              </p:par>
                              <p:par>
                                <p:cTn fill="hold" nodeType="withEffect" presetClass="entr" presetID="10" presetSubtype="0">
                                  <p:stCondLst>
                                    <p:cond delay="2000"/>
                                  </p:stCondLst>
                                  <p:childTnLst>
                                    <p:set>
                                      <p:cBhvr>
                                        <p:cTn dur="1" fill="hold">
                                          <p:stCondLst>
                                            <p:cond delay="0"/>
                                          </p:stCondLst>
                                        </p:cTn>
                                        <p:tgtEl>
                                          <p:spTgt spid="104">
                                            <p:txEl>
                                              <p:pRg end="2" st="2"/>
                                            </p:txEl>
                                          </p:spTgt>
                                        </p:tgtEl>
                                        <p:attrNameLst>
                                          <p:attrName>style.visibility</p:attrName>
                                        </p:attrNameLst>
                                      </p:cBhvr>
                                      <p:to>
                                        <p:strVal val="visible"/>
                                      </p:to>
                                    </p:set>
                                    <p:animEffect filter="fade" transition="in">
                                      <p:cBhvr>
                                        <p:cTn dur="400"/>
                                        <p:tgtEl>
                                          <p:spTgt spid="104">
                                            <p:txEl>
                                              <p:pRg end="2" st="2"/>
                                            </p:txEl>
                                          </p:spTgt>
                                        </p:tgtEl>
                                      </p:cBhvr>
                                    </p:animEffect>
                                  </p:childTnLst>
                                </p:cTn>
                              </p:par>
                              <p:par>
                                <p:cTn fill="hold" nodeType="withEffect" presetClass="entr" presetID="10" presetSubtype="0">
                                  <p:stCondLst>
                                    <p:cond delay="2000"/>
                                  </p:stCondLst>
                                  <p:childTnLst>
                                    <p:set>
                                      <p:cBhvr>
                                        <p:cTn dur="1" fill="hold">
                                          <p:stCondLst>
                                            <p:cond delay="0"/>
                                          </p:stCondLst>
                                        </p:cTn>
                                        <p:tgtEl>
                                          <p:spTgt spid="104">
                                            <p:txEl>
                                              <p:pRg end="3" st="3"/>
                                            </p:txEl>
                                          </p:spTgt>
                                        </p:tgtEl>
                                        <p:attrNameLst>
                                          <p:attrName>style.visibility</p:attrName>
                                        </p:attrNameLst>
                                      </p:cBhvr>
                                      <p:to>
                                        <p:strVal val="visible"/>
                                      </p:to>
                                    </p:set>
                                    <p:animEffect filter="fade" transition="in">
                                      <p:cBhvr>
                                        <p:cTn dur="400"/>
                                        <p:tgtEl>
                                          <p:spTgt spid="104">
                                            <p:txEl>
                                              <p:pRg end="3" st="3"/>
                                            </p:txEl>
                                          </p:spTgt>
                                        </p:tgtEl>
                                      </p:cBhvr>
                                    </p:animEffect>
                                  </p:childTnLst>
                                </p:cTn>
                              </p:par>
                              <p:par>
                                <p:cTn fill="hold" nodeType="withEffect" presetClass="entr" presetID="10" presetSubtype="0">
                                  <p:stCondLst>
                                    <p:cond delay="2000"/>
                                  </p:stCondLst>
                                  <p:childTnLst>
                                    <p:set>
                                      <p:cBhvr>
                                        <p:cTn dur="1" fill="hold">
                                          <p:stCondLst>
                                            <p:cond delay="0"/>
                                          </p:stCondLst>
                                        </p:cTn>
                                        <p:tgtEl>
                                          <p:spTgt spid="104">
                                            <p:txEl>
                                              <p:pRg end="4" st="4"/>
                                            </p:txEl>
                                          </p:spTgt>
                                        </p:tgtEl>
                                        <p:attrNameLst>
                                          <p:attrName>style.visibility</p:attrName>
                                        </p:attrNameLst>
                                      </p:cBhvr>
                                      <p:to>
                                        <p:strVal val="visible"/>
                                      </p:to>
                                    </p:set>
                                    <p:animEffect filter="fade" transition="in">
                                      <p:cBhvr>
                                        <p:cTn dur="400"/>
                                        <p:tgtEl>
                                          <p:spTgt spid="104">
                                            <p:txEl>
                                              <p:pRg end="4" st="4"/>
                                            </p:txEl>
                                          </p:spTgt>
                                        </p:tgtEl>
                                      </p:cBhvr>
                                    </p:animEffect>
                                  </p:childTnLst>
                                </p:cTn>
                              </p:par>
                              <p:par>
                                <p:cTn fill="hold" nodeType="withEffect" presetClass="entr" presetID="10" presetSubtype="0">
                                  <p:stCondLst>
                                    <p:cond delay="2000"/>
                                  </p:stCondLst>
                                  <p:childTnLst>
                                    <p:set>
                                      <p:cBhvr>
                                        <p:cTn dur="1" fill="hold">
                                          <p:stCondLst>
                                            <p:cond delay="0"/>
                                          </p:stCondLst>
                                        </p:cTn>
                                        <p:tgtEl>
                                          <p:spTgt spid="104">
                                            <p:txEl>
                                              <p:pRg end="5" st="5"/>
                                            </p:txEl>
                                          </p:spTgt>
                                        </p:tgtEl>
                                        <p:attrNameLst>
                                          <p:attrName>style.visibility</p:attrName>
                                        </p:attrNameLst>
                                      </p:cBhvr>
                                      <p:to>
                                        <p:strVal val="visible"/>
                                      </p:to>
                                    </p:set>
                                    <p:animEffect filter="fade" transition="in">
                                      <p:cBhvr>
                                        <p:cTn dur="400"/>
                                        <p:tgtEl>
                                          <p:spTgt spid="104">
                                            <p:txEl>
                                              <p:pRg end="5" st="5"/>
                                            </p:txEl>
                                          </p:spTgt>
                                        </p:tgtEl>
                                      </p:cBhvr>
                                    </p:animEffect>
                                  </p:childTnLst>
                                </p:cTn>
                              </p:par>
                              <p:par>
                                <p:cTn fill="hold" nodeType="withEffect" presetClass="entr" presetID="10" presetSubtype="0">
                                  <p:stCondLst>
                                    <p:cond delay="2000"/>
                                  </p:stCondLst>
                                  <p:childTnLst>
                                    <p:set>
                                      <p:cBhvr>
                                        <p:cTn dur="1" fill="hold">
                                          <p:stCondLst>
                                            <p:cond delay="0"/>
                                          </p:stCondLst>
                                        </p:cTn>
                                        <p:tgtEl>
                                          <p:spTgt spid="104">
                                            <p:txEl>
                                              <p:pRg end="6" st="6"/>
                                            </p:txEl>
                                          </p:spTgt>
                                        </p:tgtEl>
                                        <p:attrNameLst>
                                          <p:attrName>style.visibility</p:attrName>
                                        </p:attrNameLst>
                                      </p:cBhvr>
                                      <p:to>
                                        <p:strVal val="visible"/>
                                      </p:to>
                                    </p:set>
                                    <p:animEffect filter="fade" transition="in">
                                      <p:cBhvr>
                                        <p:cTn dur="400"/>
                                        <p:tgtEl>
                                          <p:spTgt spid="104">
                                            <p:txEl>
                                              <p:pRg end="6" st="6"/>
                                            </p:txEl>
                                          </p:spTgt>
                                        </p:tgtEl>
                                      </p:cBhvr>
                                    </p:animEffect>
                                  </p:childTnLst>
                                </p:cTn>
                              </p:par>
                              <p:par>
                                <p:cTn fill="hold" nodeType="withEffect" presetClass="entr" presetID="10" presetSubtype="0">
                                  <p:stCondLst>
                                    <p:cond delay="2000"/>
                                  </p:stCondLst>
                                  <p:childTnLst>
                                    <p:set>
                                      <p:cBhvr>
                                        <p:cTn dur="1" fill="hold">
                                          <p:stCondLst>
                                            <p:cond delay="0"/>
                                          </p:stCondLst>
                                        </p:cTn>
                                        <p:tgtEl>
                                          <p:spTgt spid="104">
                                            <p:txEl>
                                              <p:pRg end="7" st="7"/>
                                            </p:txEl>
                                          </p:spTgt>
                                        </p:tgtEl>
                                        <p:attrNameLst>
                                          <p:attrName>style.visibility</p:attrName>
                                        </p:attrNameLst>
                                      </p:cBhvr>
                                      <p:to>
                                        <p:strVal val="visible"/>
                                      </p:to>
                                    </p:set>
                                    <p:animEffect filter="fade" transition="in">
                                      <p:cBhvr>
                                        <p:cTn dur="400"/>
                                        <p:tgtEl>
                                          <p:spTgt spid="104">
                                            <p:txEl>
                                              <p:pRg end="7" st="7"/>
                                            </p:txEl>
                                          </p:spTgt>
                                        </p:tgtEl>
                                      </p:cBhvr>
                                    </p:animEffect>
                                  </p:childTnLst>
                                </p:cTn>
                              </p:par>
                              <p:par>
                                <p:cTn fill="hold" nodeType="withEffect" presetClass="entr" presetID="10" presetSubtype="0">
                                  <p:stCondLst>
                                    <p:cond delay="2000"/>
                                  </p:stCondLst>
                                  <p:childTnLst>
                                    <p:set>
                                      <p:cBhvr>
                                        <p:cTn dur="1" fill="hold">
                                          <p:stCondLst>
                                            <p:cond delay="0"/>
                                          </p:stCondLst>
                                        </p:cTn>
                                        <p:tgtEl>
                                          <p:spTgt spid="104">
                                            <p:txEl>
                                              <p:pRg end="8" st="8"/>
                                            </p:txEl>
                                          </p:spTgt>
                                        </p:tgtEl>
                                        <p:attrNameLst>
                                          <p:attrName>style.visibility</p:attrName>
                                        </p:attrNameLst>
                                      </p:cBhvr>
                                      <p:to>
                                        <p:strVal val="visible"/>
                                      </p:to>
                                    </p:set>
                                    <p:animEffect filter="fade" transition="in">
                                      <p:cBhvr>
                                        <p:cTn dur="400"/>
                                        <p:tgtEl>
                                          <p:spTgt spid="104">
                                            <p:txEl>
                                              <p:pRg end="8" st="8"/>
                                            </p:txEl>
                                          </p:spTgt>
                                        </p:tgtEl>
                                      </p:cBhvr>
                                    </p:animEffect>
                                  </p:childTnLst>
                                </p:cTn>
                              </p:par>
                              <p:par>
                                <p:cTn fill="hold" nodeType="withEffect" presetClass="entr" presetID="10" presetSubtype="0">
                                  <p:stCondLst>
                                    <p:cond delay="1000"/>
                                  </p:stCondLst>
                                  <p:childTnLst>
                                    <p:set>
                                      <p:cBhvr>
                                        <p:cTn dur="1" fill="hold">
                                          <p:stCondLst>
                                            <p:cond delay="0"/>
                                          </p:stCondLst>
                                        </p:cTn>
                                        <p:tgtEl>
                                          <p:spTgt spid="103"/>
                                        </p:tgtEl>
                                        <p:attrNameLst>
                                          <p:attrName>style.visibility</p:attrName>
                                        </p:attrNameLst>
                                      </p:cBhvr>
                                      <p:to>
                                        <p:strVal val="visible"/>
                                      </p:to>
                                    </p:set>
                                    <p:animEffect filter="fade" transition="in">
                                      <p:cBhvr>
                                        <p:cTn dur="400"/>
                                        <p:tgtEl>
                                          <p:spTgt spid="10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9" name="Shape 109"/>
        <p:cNvGrpSpPr/>
        <p:nvPr/>
      </p:nvGrpSpPr>
      <p:grpSpPr>
        <a:xfrm>
          <a:off x="0" y="0"/>
          <a:ext cx="0" cy="0"/>
          <a:chOff x="0" y="0"/>
          <a:chExt cx="0" cy="0"/>
        </a:xfrm>
      </p:grpSpPr>
      <p:sp>
        <p:nvSpPr>
          <p:cNvPr id="110" name="Google Shape;110;p2"/>
          <p:cNvSpPr/>
          <p:nvPr/>
        </p:nvSpPr>
        <p:spPr>
          <a:xfrm>
            <a:off x="3049"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descr="Diagram&#10;&#10;Description automatically generated" id="111" name="Google Shape;111;p2"/>
          <p:cNvPicPr preferRelativeResize="0"/>
          <p:nvPr/>
        </p:nvPicPr>
        <p:blipFill rotWithShape="1">
          <a:blip r:embed="rId3">
            <a:alphaModFix/>
          </a:blip>
          <a:srcRect b="-1" l="5884" r="-1" t="0"/>
          <a:stretch/>
        </p:blipFill>
        <p:spPr>
          <a:xfrm>
            <a:off x="2522356" y="10"/>
            <a:ext cx="9669642" cy="6857990"/>
          </a:xfrm>
          <a:prstGeom prst="rect">
            <a:avLst/>
          </a:prstGeom>
          <a:noFill/>
          <a:ln>
            <a:noFill/>
          </a:ln>
        </p:spPr>
      </p:pic>
      <p:sp>
        <p:nvSpPr>
          <p:cNvPr id="112" name="Google Shape;112;p2"/>
          <p:cNvSpPr/>
          <p:nvPr/>
        </p:nvSpPr>
        <p:spPr>
          <a:xfrm>
            <a:off x="-1" y="0"/>
            <a:ext cx="7390263" cy="6858000"/>
          </a:xfrm>
          <a:prstGeom prst="rect">
            <a:avLst/>
          </a:prstGeom>
          <a:gradFill>
            <a:gsLst>
              <a:gs pos="0">
                <a:srgbClr val="FFFFFF">
                  <a:alpha val="0"/>
                </a:srgbClr>
              </a:gs>
              <a:gs pos="19000">
                <a:srgbClr val="FFFFFF">
                  <a:alpha val="37254"/>
                </a:srgbClr>
              </a:gs>
              <a:gs pos="35000">
                <a:srgbClr val="FFFFFF">
                  <a:alpha val="76470"/>
                </a:srgbClr>
              </a:gs>
              <a:gs pos="48000">
                <a:schemeClr val="lt1"/>
              </a:gs>
              <a:gs pos="100000">
                <a:schemeClr val="lt1"/>
              </a:gs>
            </a:gsLst>
            <a:lin ang="108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13" name="Google Shape;113;p2"/>
          <p:cNvSpPr txBox="1"/>
          <p:nvPr>
            <p:ph type="title"/>
          </p:nvPr>
        </p:nvSpPr>
        <p:spPr>
          <a:xfrm>
            <a:off x="838200" y="365125"/>
            <a:ext cx="3822189" cy="1899912"/>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000"/>
              <a:buFont typeface="Calibri"/>
              <a:buNone/>
            </a:pPr>
            <a:r>
              <a:rPr b="1" lang="en-US" sz="4000"/>
              <a:t>Introduction </a:t>
            </a:r>
            <a:r>
              <a:rPr lang="en-US" sz="4000"/>
              <a:t>   </a:t>
            </a:r>
            <a:endParaRPr/>
          </a:p>
        </p:txBody>
      </p:sp>
      <p:sp>
        <p:nvSpPr>
          <p:cNvPr id="114" name="Google Shape;114;p2"/>
          <p:cNvSpPr txBox="1"/>
          <p:nvPr>
            <p:ph idx="1" type="body"/>
          </p:nvPr>
        </p:nvSpPr>
        <p:spPr>
          <a:xfrm>
            <a:off x="838200" y="2434201"/>
            <a:ext cx="3822189" cy="374276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000"/>
              <a:buNone/>
            </a:pPr>
            <a:r>
              <a:rPr lang="en-US" sz="2000"/>
              <a:t>The healthcare industry is of vital importance not only in just the UK but in every country across the globe. But in recent times the healtchare industry i in the UK has been facing a crisis of staffing shortage, this crisis has caused numerous problems regarding proper delivery and efficiency of healthcare. Such is the case present in this report of the NHS hospitals and mental health community</a:t>
            </a:r>
            <a:endParaRPr sz="20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9" name="Shape 119"/>
        <p:cNvGrpSpPr/>
        <p:nvPr/>
      </p:nvGrpSpPr>
      <p:grpSpPr>
        <a:xfrm>
          <a:off x="0" y="0"/>
          <a:ext cx="0" cy="0"/>
          <a:chOff x="0" y="0"/>
          <a:chExt cx="0" cy="0"/>
        </a:xfrm>
      </p:grpSpPr>
      <p:sp>
        <p:nvSpPr>
          <p:cNvPr id="120" name="Google Shape;120;p3"/>
          <p:cNvSpPr txBox="1"/>
          <p:nvPr>
            <p:ph type="title"/>
          </p:nvPr>
        </p:nvSpPr>
        <p:spPr>
          <a:xfrm>
            <a:off x="4752413" y="74424"/>
            <a:ext cx="3291000" cy="24528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600"/>
              <a:buFont typeface="Calibri"/>
              <a:buNone/>
            </a:pPr>
            <a:r>
              <a:rPr b="1" lang="en-US" sz="3600"/>
              <a:t>Nature and Impact of Staffing Shortage </a:t>
            </a:r>
            <a:endParaRPr sz="3600"/>
          </a:p>
        </p:txBody>
      </p:sp>
      <p:pic>
        <p:nvPicPr>
          <p:cNvPr descr="A picture containing text&#10;&#10;Description automatically generated" id="121" name="Google Shape;121;p3"/>
          <p:cNvPicPr preferRelativeResize="0"/>
          <p:nvPr/>
        </p:nvPicPr>
        <p:blipFill rotWithShape="1">
          <a:blip r:embed="rId3">
            <a:alphaModFix/>
          </a:blip>
          <a:srcRect b="37341" l="0" r="0" t="16893"/>
          <a:stretch/>
        </p:blipFill>
        <p:spPr>
          <a:xfrm>
            <a:off x="7205275" y="0"/>
            <a:ext cx="4968240" cy="3489027"/>
          </a:xfrm>
          <a:custGeom>
            <a:rect b="b" l="l" r="r" t="t"/>
            <a:pathLst>
              <a:path extrusionOk="0" h="3692092" w="12192000">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ln>
            <a:noFill/>
          </a:ln>
        </p:spPr>
      </p:pic>
      <p:sp>
        <p:nvSpPr>
          <p:cNvPr id="122" name="Google Shape;122;p3"/>
          <p:cNvSpPr txBox="1"/>
          <p:nvPr>
            <p:ph idx="1" type="body"/>
          </p:nvPr>
        </p:nvSpPr>
        <p:spPr>
          <a:xfrm>
            <a:off x="7205275" y="3565000"/>
            <a:ext cx="4809000" cy="30420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1800"/>
              <a:buNone/>
            </a:pPr>
            <a:r>
              <a:rPr lang="en-US" sz="1800"/>
              <a:t>The nature of staffing shortage problem is such that when a healthcare provider such as NHS has adequate and appropriate nursing staff, they are able to manage and organize healthcare provision in an effective manner. The reason for this is that nurses, medical teams and other medical staff provide care to numerous patients simultaneously during their shifts and are also tasked with the 247 monitoring of patients in which they must tend to each and every need of the patients (Marć et al., 2019)</a:t>
            </a:r>
            <a:endParaRPr/>
          </a:p>
        </p:txBody>
      </p:sp>
      <p:sp>
        <p:nvSpPr>
          <p:cNvPr id="123" name="Google Shape;123;p3"/>
          <p:cNvSpPr txBox="1"/>
          <p:nvPr>
            <p:ph type="title"/>
          </p:nvPr>
        </p:nvSpPr>
        <p:spPr>
          <a:xfrm>
            <a:off x="66725" y="3565000"/>
            <a:ext cx="4442700" cy="3218400"/>
          </a:xfrm>
          <a:prstGeom prst="rect">
            <a:avLst/>
          </a:prstGeom>
          <a:solidFill>
            <a:schemeClr val="lt1"/>
          </a:solidFill>
          <a:ln cap="flat" cmpd="sng" w="9525">
            <a:solidFill>
              <a:srgbClr val="262626"/>
            </a:solidFill>
            <a:prstDash val="solid"/>
            <a:round/>
            <a:headEnd len="sm" w="sm" type="none"/>
            <a:tailEnd len="sm" w="sm" type="none"/>
          </a:ln>
        </p:spPr>
        <p:txBody>
          <a:bodyPr anchorCtr="0" anchor="ctr" bIns="45700" lIns="91425" spcFirstLastPara="1" rIns="91425" wrap="square" tIns="45700">
            <a:normAutofit fontScale="90000"/>
          </a:bodyPr>
          <a:lstStyle/>
          <a:p>
            <a:pPr indent="-215900" lvl="0" marL="228600" rtl="0" algn="l">
              <a:spcBef>
                <a:spcPts val="0"/>
              </a:spcBef>
              <a:spcAft>
                <a:spcPts val="0"/>
              </a:spcAft>
              <a:buClr>
                <a:schemeClr val="dk1"/>
              </a:buClr>
              <a:buSzPct val="100000"/>
              <a:buFont typeface="Arial"/>
              <a:buChar char="•"/>
            </a:pPr>
            <a:r>
              <a:rPr lang="en-US" sz="2000">
                <a:highlight>
                  <a:schemeClr val="lt1"/>
                </a:highlight>
              </a:rPr>
              <a:t>Impact of Problem </a:t>
            </a:r>
            <a:endParaRPr sz="2800">
              <a:highlight>
                <a:schemeClr val="lt1"/>
              </a:highlight>
            </a:endParaRPr>
          </a:p>
          <a:p>
            <a:pPr indent="-215900" lvl="0" marL="228600" rtl="0" algn="l">
              <a:spcBef>
                <a:spcPts val="1000"/>
              </a:spcBef>
              <a:spcAft>
                <a:spcPts val="0"/>
              </a:spcAft>
              <a:buClr>
                <a:schemeClr val="dk1"/>
              </a:buClr>
              <a:buSzPct val="100000"/>
              <a:buFont typeface="Arial"/>
              <a:buChar char="•"/>
            </a:pPr>
            <a:r>
              <a:rPr lang="en-US" sz="2000">
                <a:highlight>
                  <a:schemeClr val="lt1"/>
                </a:highlight>
              </a:rPr>
              <a:t>Inadequate Health Provision </a:t>
            </a:r>
            <a:endParaRPr sz="2000">
              <a:highlight>
                <a:schemeClr val="lt1"/>
              </a:highlight>
            </a:endParaRPr>
          </a:p>
          <a:p>
            <a:pPr indent="-215900" lvl="0" marL="228600" rtl="0" algn="l">
              <a:spcBef>
                <a:spcPts val="1000"/>
              </a:spcBef>
              <a:spcAft>
                <a:spcPts val="0"/>
              </a:spcAft>
              <a:buClr>
                <a:schemeClr val="dk1"/>
              </a:buClr>
              <a:buSzPct val="100000"/>
              <a:buFont typeface="Arial"/>
              <a:buChar char="•"/>
            </a:pPr>
            <a:r>
              <a:rPr lang="en-US" sz="2000">
                <a:highlight>
                  <a:schemeClr val="lt1"/>
                </a:highlight>
              </a:rPr>
              <a:t>Increase in Patient Mortality </a:t>
            </a:r>
            <a:endParaRPr sz="2800">
              <a:highlight>
                <a:schemeClr val="lt1"/>
              </a:highlight>
            </a:endParaRPr>
          </a:p>
          <a:p>
            <a:pPr indent="-215900" lvl="0" marL="228600" rtl="0" algn="l">
              <a:spcBef>
                <a:spcPts val="1000"/>
              </a:spcBef>
              <a:spcAft>
                <a:spcPts val="0"/>
              </a:spcAft>
              <a:buClr>
                <a:schemeClr val="dk1"/>
              </a:buClr>
              <a:buSzPct val="100000"/>
              <a:buFont typeface="Arial"/>
              <a:buChar char="•"/>
            </a:pPr>
            <a:r>
              <a:rPr lang="en-US" sz="2000">
                <a:highlight>
                  <a:schemeClr val="lt1"/>
                </a:highlight>
              </a:rPr>
              <a:t>Increase in Staff Burnout </a:t>
            </a:r>
            <a:endParaRPr sz="2800">
              <a:highlight>
                <a:schemeClr val="lt1"/>
              </a:highlight>
            </a:endParaRPr>
          </a:p>
          <a:p>
            <a:pPr indent="-215900" lvl="0" marL="228600" rtl="0" algn="l">
              <a:spcBef>
                <a:spcPts val="1000"/>
              </a:spcBef>
              <a:spcAft>
                <a:spcPts val="0"/>
              </a:spcAft>
              <a:buClr>
                <a:schemeClr val="dk1"/>
              </a:buClr>
              <a:buSzPct val="100000"/>
              <a:buFont typeface="Arial"/>
              <a:buChar char="•"/>
            </a:pPr>
            <a:r>
              <a:rPr lang="en-US" sz="2000">
                <a:highlight>
                  <a:schemeClr val="lt1"/>
                </a:highlight>
              </a:rPr>
              <a:t>Complications in Patient Care </a:t>
            </a:r>
            <a:endParaRPr sz="2800">
              <a:highlight>
                <a:schemeClr val="lt1"/>
              </a:highlight>
            </a:endParaRPr>
          </a:p>
          <a:p>
            <a:pPr indent="-215900" lvl="0" marL="228600" rtl="0" algn="l">
              <a:spcBef>
                <a:spcPts val="1000"/>
              </a:spcBef>
              <a:spcAft>
                <a:spcPts val="0"/>
              </a:spcAft>
              <a:buClr>
                <a:schemeClr val="dk1"/>
              </a:buClr>
              <a:buSzPct val="100000"/>
              <a:buFont typeface="Arial"/>
              <a:buChar char="•"/>
            </a:pPr>
            <a:r>
              <a:rPr lang="en-US" sz="2000">
                <a:highlight>
                  <a:schemeClr val="lt1"/>
                </a:highlight>
              </a:rPr>
              <a:t>Overcrowded Emergency Rooms </a:t>
            </a:r>
            <a:endParaRPr sz="2800">
              <a:highlight>
                <a:schemeClr val="lt1"/>
              </a:highlight>
            </a:endParaRPr>
          </a:p>
          <a:p>
            <a:pPr indent="-215900" lvl="0" marL="228600" rtl="0" algn="l">
              <a:spcBef>
                <a:spcPts val="1000"/>
              </a:spcBef>
              <a:spcAft>
                <a:spcPts val="0"/>
              </a:spcAft>
              <a:buClr>
                <a:schemeClr val="dk1"/>
              </a:buClr>
              <a:buSzPct val="100000"/>
              <a:buFont typeface="Arial"/>
              <a:buChar char="•"/>
            </a:pPr>
            <a:r>
              <a:rPr lang="en-US" sz="2000">
                <a:highlight>
                  <a:schemeClr val="lt1"/>
                </a:highlight>
              </a:rPr>
              <a:t>Overall Worsening of The Situation </a:t>
            </a:r>
            <a:endParaRPr>
              <a:highlight>
                <a:schemeClr val="lt1"/>
              </a:highlight>
            </a:endParaRPr>
          </a:p>
        </p:txBody>
      </p:sp>
      <p:pic>
        <p:nvPicPr>
          <p:cNvPr descr="A picture containing indoor, room, hospital room, scene&#10;&#10;Description automatically generated" id="124" name="Google Shape;124;p3"/>
          <p:cNvPicPr preferRelativeResize="0"/>
          <p:nvPr/>
        </p:nvPicPr>
        <p:blipFill rotWithShape="1">
          <a:blip r:embed="rId4">
            <a:alphaModFix amt="35000"/>
          </a:blip>
          <a:srcRect b="0" l="0" r="0" t="0"/>
          <a:stretch/>
        </p:blipFill>
        <p:spPr>
          <a:xfrm>
            <a:off x="0" y="1650"/>
            <a:ext cx="4684925" cy="348902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29" name="Shape 129"/>
        <p:cNvGrpSpPr/>
        <p:nvPr/>
      </p:nvGrpSpPr>
      <p:grpSpPr>
        <a:xfrm>
          <a:off x="0" y="0"/>
          <a:ext cx="0" cy="0"/>
          <a:chOff x="0" y="0"/>
          <a:chExt cx="0" cy="0"/>
        </a:xfrm>
      </p:grpSpPr>
      <p:sp>
        <p:nvSpPr>
          <p:cNvPr id="130" name="Google Shape;130;p5"/>
          <p:cNvSpPr/>
          <p:nvPr/>
        </p:nvSpPr>
        <p:spPr>
          <a:xfrm>
            <a:off x="0" y="0"/>
            <a:ext cx="12192000" cy="6858000"/>
          </a:xfrm>
          <a:prstGeom prst="rect">
            <a:avLst/>
          </a:prstGeom>
          <a:solidFill>
            <a:srgbClr val="000000"/>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descr="Text&#10;&#10;Description automatically generated" id="131" name="Google Shape;131;p5"/>
          <p:cNvPicPr preferRelativeResize="0"/>
          <p:nvPr/>
        </p:nvPicPr>
        <p:blipFill rotWithShape="1">
          <a:blip r:embed="rId3">
            <a:alphaModFix amt="35000"/>
          </a:blip>
          <a:srcRect b="1" l="19096" r="19572" t="0"/>
          <a:stretch/>
        </p:blipFill>
        <p:spPr>
          <a:xfrm>
            <a:off x="20" y="1"/>
            <a:ext cx="12191980" cy="6857999"/>
          </a:xfrm>
          <a:prstGeom prst="rect">
            <a:avLst/>
          </a:prstGeom>
          <a:noFill/>
          <a:ln>
            <a:noFill/>
          </a:ln>
        </p:spPr>
      </p:pic>
      <p:sp>
        <p:nvSpPr>
          <p:cNvPr id="132" name="Google Shape;132;p5"/>
          <p:cNvSpPr txBox="1"/>
          <p:nvPr>
            <p:ph type="title"/>
          </p:nvPr>
        </p:nvSpPr>
        <p:spPr>
          <a:xfrm>
            <a:off x="838201" y="1065862"/>
            <a:ext cx="3313164" cy="4726276"/>
          </a:xfrm>
          <a:prstGeom prst="rect">
            <a:avLst/>
          </a:prstGeom>
          <a:noFill/>
          <a:ln>
            <a:noFill/>
          </a:ln>
        </p:spPr>
        <p:txBody>
          <a:bodyPr anchorCtr="0" anchor="ctr" bIns="45700" lIns="91425" spcFirstLastPara="1" rIns="91425" wrap="square" tIns="45700">
            <a:normAutofit/>
          </a:bodyPr>
          <a:lstStyle/>
          <a:p>
            <a:pPr indent="0" lvl="0" marL="0" rtl="0" algn="r">
              <a:lnSpc>
                <a:spcPct val="90000"/>
              </a:lnSpc>
              <a:spcBef>
                <a:spcPts val="0"/>
              </a:spcBef>
              <a:spcAft>
                <a:spcPts val="0"/>
              </a:spcAft>
              <a:buClr>
                <a:srgbClr val="FFFFFF"/>
              </a:buClr>
              <a:buSzPts val="4000"/>
              <a:buFont typeface="Calibri"/>
              <a:buNone/>
            </a:pPr>
            <a:r>
              <a:rPr lang="en-US" sz="4000">
                <a:solidFill>
                  <a:srgbClr val="FFFFFF"/>
                </a:solidFill>
              </a:rPr>
              <a:t>PESTLE Analysis</a:t>
            </a:r>
            <a:endParaRPr sz="4000">
              <a:solidFill>
                <a:srgbClr val="FFFFFF"/>
              </a:solidFill>
            </a:endParaRPr>
          </a:p>
        </p:txBody>
      </p:sp>
      <p:cxnSp>
        <p:nvCxnSpPr>
          <p:cNvPr id="133" name="Google Shape;133;p5"/>
          <p:cNvCxnSpPr/>
          <p:nvPr/>
        </p:nvCxnSpPr>
        <p:spPr>
          <a:xfrm>
            <a:off x="4653372" y="2286000"/>
            <a:ext cx="0" cy="2286000"/>
          </a:xfrm>
          <a:prstGeom prst="straightConnector1">
            <a:avLst/>
          </a:prstGeom>
          <a:noFill/>
          <a:ln cap="flat" cmpd="sng" w="15875">
            <a:solidFill>
              <a:srgbClr val="FFFFFF"/>
            </a:solidFill>
            <a:prstDash val="solid"/>
            <a:miter lim="800000"/>
            <a:headEnd len="sm" w="sm" type="none"/>
            <a:tailEnd len="sm" w="sm" type="none"/>
          </a:ln>
        </p:spPr>
      </p:cxnSp>
      <p:sp>
        <p:nvSpPr>
          <p:cNvPr id="134" name="Google Shape;134;p5"/>
          <p:cNvSpPr txBox="1"/>
          <p:nvPr>
            <p:ph idx="1" type="body"/>
          </p:nvPr>
        </p:nvSpPr>
        <p:spPr>
          <a:xfrm>
            <a:off x="5155379" y="1065862"/>
            <a:ext cx="5744685" cy="4726276"/>
          </a:xfrm>
          <a:prstGeom prst="rect">
            <a:avLst/>
          </a:prstGeom>
          <a:noFill/>
          <a:ln>
            <a:noFill/>
          </a:ln>
        </p:spPr>
        <p:txBody>
          <a:bodyPr anchorCtr="0" anchor="ctr" bIns="45700" lIns="91425" spcFirstLastPara="1" rIns="91425" wrap="square" tIns="45700">
            <a:normAutofit/>
          </a:bodyPr>
          <a:lstStyle/>
          <a:p>
            <a:pPr indent="-228600" lvl="0" marL="228600" rtl="0" algn="l">
              <a:lnSpc>
                <a:spcPct val="90000"/>
              </a:lnSpc>
              <a:spcBef>
                <a:spcPts val="0"/>
              </a:spcBef>
              <a:spcAft>
                <a:spcPts val="0"/>
              </a:spcAft>
              <a:buClr>
                <a:srgbClr val="FFFFFF"/>
              </a:buClr>
              <a:buSzPts val="1700"/>
              <a:buChar char="•"/>
            </a:pPr>
            <a:r>
              <a:rPr lang="en-US" sz="1700">
                <a:solidFill>
                  <a:srgbClr val="FFFFFF"/>
                </a:solidFill>
              </a:rPr>
              <a:t>Political - Political apathy includes  differences between professional values and ethical conflicts which often arise within the healthcare departments </a:t>
            </a:r>
            <a:endParaRPr/>
          </a:p>
          <a:p>
            <a:pPr indent="-228600" lvl="0" marL="228600" rtl="0" algn="l">
              <a:lnSpc>
                <a:spcPct val="90000"/>
              </a:lnSpc>
              <a:spcBef>
                <a:spcPts val="1000"/>
              </a:spcBef>
              <a:spcAft>
                <a:spcPts val="0"/>
              </a:spcAft>
              <a:buClr>
                <a:srgbClr val="FFFFFF"/>
              </a:buClr>
              <a:buSzPts val="1700"/>
              <a:buChar char="•"/>
            </a:pPr>
            <a:r>
              <a:rPr lang="en-US" sz="1700">
                <a:solidFill>
                  <a:srgbClr val="FFFFFF"/>
                </a:solidFill>
              </a:rPr>
              <a:t>Economic - Economic uncertainty and downturns are often experienced in the healthcare industry</a:t>
            </a:r>
            <a:endParaRPr/>
          </a:p>
          <a:p>
            <a:pPr indent="-228600" lvl="0" marL="228600" rtl="0" algn="l">
              <a:lnSpc>
                <a:spcPct val="90000"/>
              </a:lnSpc>
              <a:spcBef>
                <a:spcPts val="1000"/>
              </a:spcBef>
              <a:spcAft>
                <a:spcPts val="0"/>
              </a:spcAft>
              <a:buClr>
                <a:srgbClr val="FFFFFF"/>
              </a:buClr>
              <a:buSzPts val="1700"/>
              <a:buChar char="•"/>
            </a:pPr>
            <a:r>
              <a:rPr lang="en-US" sz="1700">
                <a:solidFill>
                  <a:srgbClr val="FFFFFF"/>
                </a:solidFill>
              </a:rPr>
              <a:t>Social  inappropriate portrayal of healthcare professional, the religious perspective and  gender segregation</a:t>
            </a:r>
            <a:endParaRPr sz="1700">
              <a:solidFill>
                <a:srgbClr val="FFFFFF"/>
              </a:solidFill>
            </a:endParaRPr>
          </a:p>
          <a:p>
            <a:pPr indent="-228600" lvl="0" marL="228600" rtl="0" algn="l">
              <a:lnSpc>
                <a:spcPct val="90000"/>
              </a:lnSpc>
              <a:spcBef>
                <a:spcPts val="1000"/>
              </a:spcBef>
              <a:spcAft>
                <a:spcPts val="0"/>
              </a:spcAft>
              <a:buClr>
                <a:srgbClr val="FFFFFF"/>
              </a:buClr>
              <a:buSzPts val="1700"/>
              <a:buChar char="•"/>
            </a:pPr>
            <a:r>
              <a:rPr lang="en-US" sz="1700">
                <a:solidFill>
                  <a:srgbClr val="FFFFFF"/>
                </a:solidFill>
              </a:rPr>
              <a:t>Technological  advanced technology has ended up as a great threat to the nursing and healthcare provision profession (Dewsbury, 2019). </a:t>
            </a:r>
            <a:endParaRPr/>
          </a:p>
          <a:p>
            <a:pPr indent="-228600" lvl="0" marL="228600" rtl="0" algn="l">
              <a:lnSpc>
                <a:spcPct val="90000"/>
              </a:lnSpc>
              <a:spcBef>
                <a:spcPts val="1000"/>
              </a:spcBef>
              <a:spcAft>
                <a:spcPts val="0"/>
              </a:spcAft>
              <a:buClr>
                <a:srgbClr val="FFFFFF"/>
              </a:buClr>
              <a:buSzPts val="1700"/>
              <a:buChar char="•"/>
            </a:pPr>
            <a:r>
              <a:rPr lang="en-US" sz="1700">
                <a:solidFill>
                  <a:srgbClr val="FFFFFF"/>
                </a:solidFill>
              </a:rPr>
              <a:t>Legal  defamation, battery, improper disclosure of information, and even malpractice</a:t>
            </a:r>
            <a:endParaRPr/>
          </a:p>
          <a:p>
            <a:pPr indent="-228600" lvl="0" marL="228600" rtl="0" algn="l">
              <a:lnSpc>
                <a:spcPct val="90000"/>
              </a:lnSpc>
              <a:spcBef>
                <a:spcPts val="1000"/>
              </a:spcBef>
              <a:spcAft>
                <a:spcPts val="0"/>
              </a:spcAft>
              <a:buClr>
                <a:srgbClr val="FFFFFF"/>
              </a:buClr>
              <a:buSzPts val="1700"/>
              <a:buChar char="•"/>
            </a:pPr>
            <a:r>
              <a:rPr lang="en-US" sz="1700">
                <a:solidFill>
                  <a:srgbClr val="FFFFFF"/>
                </a:solidFill>
              </a:rPr>
              <a:t>Environmental The staff must risk contact with life threatening infections, toxic exposure to antineoplastic agents and disease-ridden patients</a:t>
            </a:r>
            <a:endParaRPr sz="1700">
              <a:solidFill>
                <a:srgbClr val="FFFFFF"/>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414141"/>
        </a:solidFill>
      </p:bgPr>
    </p:bg>
    <p:spTree>
      <p:nvGrpSpPr>
        <p:cNvPr id="139" name="Shape 139"/>
        <p:cNvGrpSpPr/>
        <p:nvPr/>
      </p:nvGrpSpPr>
      <p:grpSpPr>
        <a:xfrm>
          <a:off x="0" y="0"/>
          <a:ext cx="0" cy="0"/>
          <a:chOff x="0" y="0"/>
          <a:chExt cx="0" cy="0"/>
        </a:xfrm>
      </p:grpSpPr>
      <p:sp>
        <p:nvSpPr>
          <p:cNvPr id="140" name="Google Shape;140;p6"/>
          <p:cNvSpPr/>
          <p:nvPr/>
        </p:nvSpPr>
        <p:spPr>
          <a:xfrm>
            <a:off x="0" y="0"/>
            <a:ext cx="12188952" cy="6858000"/>
          </a:xfrm>
          <a:prstGeom prst="rect">
            <a:avLst/>
          </a:prstGeom>
          <a:solidFill>
            <a:srgbClr val="41414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descr="Diagram, shape, polygon&#10;&#10;Description automatically generated" id="141" name="Google Shape;141;p6"/>
          <p:cNvPicPr preferRelativeResize="0"/>
          <p:nvPr/>
        </p:nvPicPr>
        <p:blipFill rotWithShape="1">
          <a:blip r:embed="rId3">
            <a:alphaModFix/>
          </a:blip>
          <a:srcRect b="16262" l="0" r="-1" t="0"/>
          <a:stretch/>
        </p:blipFill>
        <p:spPr>
          <a:xfrm>
            <a:off x="320040" y="320040"/>
            <a:ext cx="11548872" cy="4303462"/>
          </a:xfrm>
          <a:prstGeom prst="rect">
            <a:avLst/>
          </a:prstGeom>
          <a:noFill/>
          <a:ln>
            <a:noFill/>
          </a:ln>
        </p:spPr>
      </p:pic>
      <p:sp>
        <p:nvSpPr>
          <p:cNvPr id="142" name="Google Shape;142;p6"/>
          <p:cNvSpPr/>
          <p:nvPr/>
        </p:nvSpPr>
        <p:spPr>
          <a:xfrm>
            <a:off x="321564" y="4782312"/>
            <a:ext cx="11548872" cy="1755648"/>
          </a:xfrm>
          <a:prstGeom prst="rect">
            <a:avLst/>
          </a:prstGeom>
          <a:solidFill>
            <a:schemeClr val="lt1">
              <a:alpha val="92549"/>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143" name="Google Shape;143;p6"/>
          <p:cNvSpPr txBox="1"/>
          <p:nvPr>
            <p:ph type="title"/>
          </p:nvPr>
        </p:nvSpPr>
        <p:spPr>
          <a:xfrm>
            <a:off x="841248" y="5009083"/>
            <a:ext cx="2889504" cy="1345997"/>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600"/>
              <a:buFont typeface="Calibri"/>
              <a:buNone/>
            </a:pPr>
            <a:r>
              <a:rPr b="1" lang="en-US" sz="2600">
                <a:solidFill>
                  <a:schemeClr val="dk1"/>
                </a:solidFill>
              </a:rPr>
              <a:t>Cause and Effect Analysis </a:t>
            </a:r>
            <a:endParaRPr sz="2600">
              <a:solidFill>
                <a:schemeClr val="dk1"/>
              </a:solidFill>
            </a:endParaRPr>
          </a:p>
        </p:txBody>
      </p:sp>
      <p:cxnSp>
        <p:nvCxnSpPr>
          <p:cNvPr id="144" name="Google Shape;144;p6"/>
          <p:cNvCxnSpPr/>
          <p:nvPr/>
        </p:nvCxnSpPr>
        <p:spPr>
          <a:xfrm rot="10800000">
            <a:off x="4059936" y="5237979"/>
            <a:ext cx="0" cy="914400"/>
          </a:xfrm>
          <a:prstGeom prst="straightConnector1">
            <a:avLst/>
          </a:prstGeom>
          <a:noFill/>
          <a:ln cap="flat" cmpd="sng" w="19050">
            <a:solidFill>
              <a:schemeClr val="dk1">
                <a:alpha val="80000"/>
              </a:schemeClr>
            </a:solidFill>
            <a:prstDash val="solid"/>
            <a:miter lim="800000"/>
            <a:headEnd len="sm" w="sm" type="none"/>
            <a:tailEnd len="sm" w="sm" type="none"/>
          </a:ln>
        </p:spPr>
      </p:cxnSp>
      <p:sp>
        <p:nvSpPr>
          <p:cNvPr id="145" name="Google Shape;145;p6"/>
          <p:cNvSpPr txBox="1"/>
          <p:nvPr>
            <p:ph idx="1" type="body"/>
          </p:nvPr>
        </p:nvSpPr>
        <p:spPr>
          <a:xfrm>
            <a:off x="4379976" y="5009083"/>
            <a:ext cx="6976872" cy="1345997"/>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1600"/>
              <a:buNone/>
            </a:pPr>
            <a:r>
              <a:rPr lang="en-US" sz="1600">
                <a:solidFill>
                  <a:schemeClr val="dk1"/>
                </a:solidFill>
              </a:rPr>
              <a:t>Fishbone Diagram    </a:t>
            </a:r>
            <a:endParaRPr/>
          </a:p>
          <a:p>
            <a:pPr indent="-228600" lvl="0" marL="228600" rtl="0" algn="l">
              <a:lnSpc>
                <a:spcPct val="90000"/>
              </a:lnSpc>
              <a:spcBef>
                <a:spcPts val="1000"/>
              </a:spcBef>
              <a:spcAft>
                <a:spcPts val="0"/>
              </a:spcAft>
              <a:buClr>
                <a:schemeClr val="dk1"/>
              </a:buClr>
              <a:buSzPts val="1600"/>
              <a:buChar char="•"/>
            </a:pPr>
            <a:r>
              <a:rPr lang="en-US" sz="1600">
                <a:solidFill>
                  <a:schemeClr val="dk1"/>
                </a:solidFill>
              </a:rPr>
              <a:t>The diagram shows all the causes which result in the shortage of medial staff in a healthcare organisation such as NHS. All problems are grouped on the basis of how they relate to aspects of the medical and healthcare profession and the healthcare industry as a whole</a:t>
            </a:r>
            <a:endParaRPr sz="1600">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0" name="Shape 150"/>
        <p:cNvGrpSpPr/>
        <p:nvPr/>
      </p:nvGrpSpPr>
      <p:grpSpPr>
        <a:xfrm>
          <a:off x="0" y="0"/>
          <a:ext cx="0" cy="0"/>
          <a:chOff x="0" y="0"/>
          <a:chExt cx="0" cy="0"/>
        </a:xfrm>
      </p:grpSpPr>
      <p:sp>
        <p:nvSpPr>
          <p:cNvPr id="151" name="Google Shape;151;p7"/>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52" name="Google Shape;152;p7"/>
          <p:cNvSpPr txBox="1"/>
          <p:nvPr>
            <p:ph type="title"/>
          </p:nvPr>
        </p:nvSpPr>
        <p:spPr>
          <a:xfrm>
            <a:off x="838200" y="4669978"/>
            <a:ext cx="4391024" cy="11737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lt1"/>
              </a:buClr>
              <a:buSzPts val="3700"/>
              <a:buFont typeface="Calibri"/>
              <a:buNone/>
            </a:pPr>
            <a:r>
              <a:rPr b="1" lang="en-US" sz="3700">
                <a:solidFill>
                  <a:schemeClr val="lt1"/>
                </a:solidFill>
              </a:rPr>
              <a:t>Alternative Solutions for Staff Shortag</a:t>
            </a:r>
            <a:r>
              <a:rPr lang="en-US" sz="3700">
                <a:solidFill>
                  <a:schemeClr val="lt1"/>
                </a:solidFill>
              </a:rPr>
              <a:t>e    </a:t>
            </a:r>
            <a:endParaRPr/>
          </a:p>
        </p:txBody>
      </p:sp>
      <p:pic>
        <p:nvPicPr>
          <p:cNvPr id="153" name="Google Shape;153;p7"/>
          <p:cNvPicPr preferRelativeResize="0"/>
          <p:nvPr/>
        </p:nvPicPr>
        <p:blipFill rotWithShape="1">
          <a:blip r:embed="rId3">
            <a:alphaModFix/>
          </a:blip>
          <a:srcRect b="20131" l="0" r="0" t="6006"/>
          <a:stretch/>
        </p:blipFill>
        <p:spPr>
          <a:xfrm>
            <a:off x="20" y="-1"/>
            <a:ext cx="12191980" cy="3984912"/>
          </a:xfrm>
          <a:custGeom>
            <a:rect b="b" l="l" r="r" t="t"/>
            <a:pathLst>
              <a:path extrusionOk="0" h="3984912" w="12192000">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a:noFill/>
          <a:ln>
            <a:noFill/>
          </a:ln>
        </p:spPr>
      </p:pic>
      <p:grpSp>
        <p:nvGrpSpPr>
          <p:cNvPr id="154" name="Google Shape;154;p7"/>
          <p:cNvGrpSpPr/>
          <p:nvPr/>
        </p:nvGrpSpPr>
        <p:grpSpPr>
          <a:xfrm>
            <a:off x="0" y="3528992"/>
            <a:ext cx="12192000" cy="757168"/>
            <a:chOff x="0" y="2959818"/>
            <a:chExt cx="12192000" cy="757168"/>
          </a:xfrm>
        </p:grpSpPr>
        <p:sp>
          <p:nvSpPr>
            <p:cNvPr id="155" name="Google Shape;155;p7"/>
            <p:cNvSpPr/>
            <p:nvPr/>
          </p:nvSpPr>
          <p:spPr>
            <a:xfrm>
              <a:off x="0" y="2959818"/>
              <a:ext cx="12192000" cy="757168"/>
            </a:xfrm>
            <a:custGeom>
              <a:rect b="b" l="l" r="r" t="t"/>
              <a:pathLst>
                <a:path extrusionOk="0" h="757168" w="12192000">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a:noFill/>
            </a:ln>
            <a:effectLst>
              <a:outerShdw blurRad="381000" rotWithShape="0" algn="t" dir="5400000" dist="152400">
                <a:srgbClr val="000000">
                  <a:alpha val="9411"/>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56" name="Google Shape;156;p7"/>
            <p:cNvSpPr/>
            <p:nvPr/>
          </p:nvSpPr>
          <p:spPr>
            <a:xfrm>
              <a:off x="0" y="2959818"/>
              <a:ext cx="12192000" cy="757168"/>
            </a:xfrm>
            <a:custGeom>
              <a:rect b="b" l="l" r="r" t="t"/>
              <a:pathLst>
                <a:path extrusionOk="0" h="757168" w="12192000">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rotWithShape="1">
              <a:blip r:embed="rId4">
                <a:alphaModFix amt="57000"/>
              </a:blip>
              <a:tile algn="tl" flip="none" tx="0" sx="100000" ty="0" sy="100000"/>
            </a:blip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grpSp>
      <p:sp>
        <p:nvSpPr>
          <p:cNvPr id="157" name="Google Shape;157;p7"/>
          <p:cNvSpPr txBox="1"/>
          <p:nvPr>
            <p:ph idx="1" type="body"/>
          </p:nvPr>
        </p:nvSpPr>
        <p:spPr>
          <a:xfrm>
            <a:off x="5664201" y="4669978"/>
            <a:ext cx="5692774" cy="1173700"/>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lt1"/>
              </a:buClr>
              <a:buSzPts val="2000"/>
              <a:buChar char="•"/>
            </a:pPr>
            <a:r>
              <a:rPr lang="en-US" sz="2000">
                <a:solidFill>
                  <a:schemeClr val="lt1"/>
                </a:solidFill>
              </a:rPr>
              <a:t>Effective Legislation </a:t>
            </a:r>
            <a:endParaRPr/>
          </a:p>
          <a:p>
            <a:pPr indent="-228600" lvl="0" marL="228600" rtl="0" algn="l">
              <a:lnSpc>
                <a:spcPct val="90000"/>
              </a:lnSpc>
              <a:spcBef>
                <a:spcPts val="1000"/>
              </a:spcBef>
              <a:spcAft>
                <a:spcPts val="0"/>
              </a:spcAft>
              <a:buClr>
                <a:schemeClr val="lt1"/>
              </a:buClr>
              <a:buSzPts val="2000"/>
              <a:buChar char="•"/>
            </a:pPr>
            <a:r>
              <a:rPr lang="en-US" sz="2000">
                <a:solidFill>
                  <a:schemeClr val="lt1"/>
                </a:solidFill>
              </a:rPr>
              <a:t>Utilization of Technology </a:t>
            </a:r>
            <a:endParaRPr/>
          </a:p>
          <a:p>
            <a:pPr indent="-228600" lvl="0" marL="228600" rtl="0" algn="l">
              <a:lnSpc>
                <a:spcPct val="90000"/>
              </a:lnSpc>
              <a:spcBef>
                <a:spcPts val="1000"/>
              </a:spcBef>
              <a:spcAft>
                <a:spcPts val="0"/>
              </a:spcAft>
              <a:buClr>
                <a:schemeClr val="lt1"/>
              </a:buClr>
              <a:buSzPts val="2000"/>
              <a:buChar char="•"/>
            </a:pPr>
            <a:r>
              <a:rPr lang="en-US" sz="2000">
                <a:solidFill>
                  <a:schemeClr val="lt1"/>
                </a:solidFill>
              </a:rPr>
              <a:t>Employing Fresh Nursing Graduates </a:t>
            </a:r>
            <a:endParaRPr sz="2000">
              <a:solidFill>
                <a:schemeClr val="lt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2" name="Shape 162"/>
        <p:cNvGrpSpPr/>
        <p:nvPr/>
      </p:nvGrpSpPr>
      <p:grpSpPr>
        <a:xfrm>
          <a:off x="0" y="0"/>
          <a:ext cx="0" cy="0"/>
          <a:chOff x="0" y="0"/>
          <a:chExt cx="0" cy="0"/>
        </a:xfrm>
      </p:grpSpPr>
      <p:sp>
        <p:nvSpPr>
          <p:cNvPr id="163" name="Google Shape;163;p8"/>
          <p:cNvSpPr/>
          <p:nvPr/>
        </p:nvSpPr>
        <p:spPr>
          <a:xfrm>
            <a:off x="0" y="0"/>
            <a:ext cx="12191695"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descr="A picture containing text, person&#10;&#10;Description automatically generated" id="164" name="Google Shape;164;p8"/>
          <p:cNvPicPr preferRelativeResize="0"/>
          <p:nvPr/>
        </p:nvPicPr>
        <p:blipFill rotWithShape="1">
          <a:blip r:embed="rId3">
            <a:alphaModFix/>
          </a:blip>
          <a:srcRect b="14454" l="0" r="-1" t="14208"/>
          <a:stretch/>
        </p:blipFill>
        <p:spPr>
          <a:xfrm>
            <a:off x="-1" y="10"/>
            <a:ext cx="12228129" cy="4666928"/>
          </a:xfrm>
          <a:prstGeom prst="rect">
            <a:avLst/>
          </a:prstGeom>
          <a:noFill/>
          <a:ln>
            <a:noFill/>
          </a:ln>
        </p:spPr>
      </p:pic>
      <p:grpSp>
        <p:nvGrpSpPr>
          <p:cNvPr id="165" name="Google Shape;165;p8"/>
          <p:cNvGrpSpPr/>
          <p:nvPr/>
        </p:nvGrpSpPr>
        <p:grpSpPr>
          <a:xfrm>
            <a:off x="-305" y="2987478"/>
            <a:ext cx="12228128" cy="1828800"/>
            <a:chOff x="-305" y="2987478"/>
            <a:chExt cx="12188952" cy="1828800"/>
          </a:xfrm>
        </p:grpSpPr>
        <p:sp>
          <p:nvSpPr>
            <p:cNvPr id="166" name="Google Shape;166;p8"/>
            <p:cNvSpPr/>
            <p:nvPr/>
          </p:nvSpPr>
          <p:spPr>
            <a:xfrm>
              <a:off x="-305" y="2987478"/>
              <a:ext cx="12188952" cy="1099712"/>
            </a:xfrm>
            <a:custGeom>
              <a:rect b="b" l="l" r="r" t="t"/>
              <a:pathLst>
                <a:path extrusionOk="0" h="932744" w="9182100">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lt1">
                <a:alpha val="29411"/>
              </a:schemeClr>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sp>
          <p:nvSpPr>
            <p:cNvPr id="167" name="Google Shape;167;p8"/>
            <p:cNvSpPr/>
            <p:nvPr/>
          </p:nvSpPr>
          <p:spPr>
            <a:xfrm>
              <a:off x="-305" y="3199381"/>
              <a:ext cx="12188952" cy="902694"/>
            </a:xfrm>
            <a:custGeom>
              <a:rect b="b" l="l" r="r" t="t"/>
              <a:pathLst>
                <a:path extrusionOk="0" h="765639" w="9182100">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lt1">
                <a:alpha val="29411"/>
              </a:schemeClr>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sp>
          <p:nvSpPr>
            <p:cNvPr id="168" name="Google Shape;168;p8"/>
            <p:cNvSpPr/>
            <p:nvPr/>
          </p:nvSpPr>
          <p:spPr>
            <a:xfrm>
              <a:off x="-305" y="3501488"/>
              <a:ext cx="12188952" cy="641669"/>
            </a:xfrm>
            <a:custGeom>
              <a:rect b="b" l="l" r="r" t="t"/>
              <a:pathLst>
                <a:path extrusionOk="0" h="544245" w="9182100">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lt1">
                <a:alpha val="29411"/>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sp>
          <p:nvSpPr>
            <p:cNvPr id="169" name="Google Shape;169;p8"/>
            <p:cNvSpPr/>
            <p:nvPr/>
          </p:nvSpPr>
          <p:spPr>
            <a:xfrm>
              <a:off x="-305" y="3614750"/>
              <a:ext cx="12188952" cy="1201528"/>
            </a:xfrm>
            <a:custGeom>
              <a:rect b="b" l="l" r="r" t="t"/>
              <a:pathLst>
                <a:path extrusionOk="0" h="1019102" w="9182100">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solidFill>
              <a:schemeClr val="lt1"/>
            </a:solid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170" name="Google Shape;170;p8"/>
          <p:cNvSpPr txBox="1"/>
          <p:nvPr>
            <p:ph type="title"/>
          </p:nvPr>
        </p:nvSpPr>
        <p:spPr>
          <a:xfrm>
            <a:off x="804672" y="4551037"/>
            <a:ext cx="5021782" cy="1509931"/>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2"/>
              </a:buClr>
              <a:buSzPts val="3300"/>
              <a:buFont typeface="Calibri"/>
              <a:buNone/>
            </a:pPr>
            <a:r>
              <a:rPr b="1" lang="en-US" sz="3300">
                <a:solidFill>
                  <a:schemeClr val="dk2"/>
                </a:solidFill>
              </a:rPr>
              <a:t>Which Solution Should Be Selected and How to Implement It </a:t>
            </a:r>
            <a:endParaRPr b="1" sz="3300">
              <a:solidFill>
                <a:schemeClr val="dk2"/>
              </a:solidFill>
            </a:endParaRPr>
          </a:p>
        </p:txBody>
      </p:sp>
      <p:sp>
        <p:nvSpPr>
          <p:cNvPr id="171" name="Google Shape;171;p8"/>
          <p:cNvSpPr txBox="1"/>
          <p:nvPr>
            <p:ph idx="1" type="body"/>
          </p:nvPr>
        </p:nvSpPr>
        <p:spPr>
          <a:xfrm>
            <a:off x="5463832" y="4551037"/>
            <a:ext cx="6737958" cy="2300689"/>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2"/>
              </a:buClr>
              <a:buSzPts val="1900"/>
              <a:buNone/>
            </a:pPr>
            <a:r>
              <a:rPr lang="en-US" sz="1900">
                <a:solidFill>
                  <a:schemeClr val="dk2"/>
                </a:solidFill>
              </a:rPr>
              <a:t>The solution which is most appropriate to be implemented is of utilizing technological advancement for retention of healthcare and nursing staff. It can be implemented in various ways the first part is for the healthcare organizations to provide their staff with relevant information, knowledge and education </a:t>
            </a:r>
            <a:endParaRPr sz="1900">
              <a:solidFill>
                <a:schemeClr val="dk2"/>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6" name="Shape 176"/>
        <p:cNvGrpSpPr/>
        <p:nvPr/>
      </p:nvGrpSpPr>
      <p:grpSpPr>
        <a:xfrm>
          <a:off x="0" y="0"/>
          <a:ext cx="0" cy="0"/>
          <a:chOff x="0" y="0"/>
          <a:chExt cx="0" cy="0"/>
        </a:xfrm>
      </p:grpSpPr>
      <p:sp>
        <p:nvSpPr>
          <p:cNvPr id="177" name="Google Shape;177;p9"/>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descr="Diagram&#10;&#10;Description automatically generated" id="178" name="Google Shape;178;p9"/>
          <p:cNvPicPr preferRelativeResize="0"/>
          <p:nvPr/>
        </p:nvPicPr>
        <p:blipFill rotWithShape="1">
          <a:blip r:embed="rId3">
            <a:alphaModFix/>
          </a:blip>
          <a:srcRect b="0" l="2847" r="1151" t="0"/>
          <a:stretch/>
        </p:blipFill>
        <p:spPr>
          <a:xfrm>
            <a:off x="20" y="10"/>
            <a:ext cx="12191980" cy="6857990"/>
          </a:xfrm>
          <a:custGeom>
            <a:rect b="b" l="l" r="r" t="t"/>
            <a:pathLst>
              <a:path extrusionOk="0" h="6858000" w="12192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a:noFill/>
          <a:ln>
            <a:noFill/>
          </a:ln>
        </p:spPr>
      </p:pic>
      <p:sp>
        <p:nvSpPr>
          <p:cNvPr id="179" name="Google Shape;179;p9"/>
          <p:cNvSpPr txBox="1"/>
          <p:nvPr>
            <p:ph type="title"/>
          </p:nvPr>
        </p:nvSpPr>
        <p:spPr>
          <a:xfrm>
            <a:off x="5801709" y="3159719"/>
            <a:ext cx="5552090" cy="1336081"/>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b="1" lang="en-US"/>
              <a:t>How to Measure Success of Solution </a:t>
            </a:r>
            <a:endParaRPr b="1"/>
          </a:p>
        </p:txBody>
      </p:sp>
      <p:sp>
        <p:nvSpPr>
          <p:cNvPr id="180" name="Google Shape;180;p9"/>
          <p:cNvSpPr txBox="1"/>
          <p:nvPr>
            <p:ph idx="1" type="body"/>
          </p:nvPr>
        </p:nvSpPr>
        <p:spPr>
          <a:xfrm>
            <a:off x="5801709" y="4572000"/>
            <a:ext cx="5552089" cy="1647825"/>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000"/>
              <a:buChar char="•"/>
            </a:pPr>
            <a:r>
              <a:rPr lang="en-US" sz="2000"/>
              <a:t>Metrics</a:t>
            </a:r>
            <a:endParaRPr/>
          </a:p>
          <a:p>
            <a:pPr indent="-228600" lvl="0" marL="228600" rtl="0" algn="l">
              <a:lnSpc>
                <a:spcPct val="90000"/>
              </a:lnSpc>
              <a:spcBef>
                <a:spcPts val="1000"/>
              </a:spcBef>
              <a:spcAft>
                <a:spcPts val="0"/>
              </a:spcAft>
              <a:buClr>
                <a:schemeClr val="dk1"/>
              </a:buClr>
              <a:buSzPts val="2000"/>
              <a:buChar char="•"/>
            </a:pPr>
            <a:r>
              <a:rPr lang="en-US" sz="2000"/>
              <a:t>Mortality Rate</a:t>
            </a:r>
            <a:endParaRPr sz="2000"/>
          </a:p>
          <a:p>
            <a:pPr indent="-228600" lvl="0" marL="228600" rtl="0" algn="l">
              <a:lnSpc>
                <a:spcPct val="90000"/>
              </a:lnSpc>
              <a:spcBef>
                <a:spcPts val="1000"/>
              </a:spcBef>
              <a:spcAft>
                <a:spcPts val="0"/>
              </a:spcAft>
              <a:buClr>
                <a:schemeClr val="dk1"/>
              </a:buClr>
              <a:buSzPts val="2000"/>
              <a:buChar char="•"/>
            </a:pPr>
            <a:r>
              <a:rPr lang="en-US" sz="2000"/>
              <a:t>Increased Job Applications</a:t>
            </a:r>
            <a:endParaRPr/>
          </a:p>
          <a:p>
            <a:pPr indent="-228600" lvl="0" marL="228600" rtl="0" algn="l">
              <a:lnSpc>
                <a:spcPct val="90000"/>
              </a:lnSpc>
              <a:spcBef>
                <a:spcPts val="1000"/>
              </a:spcBef>
              <a:spcAft>
                <a:spcPts val="0"/>
              </a:spcAft>
              <a:buClr>
                <a:schemeClr val="dk1"/>
              </a:buClr>
              <a:buSzPts val="2000"/>
              <a:buChar char="•"/>
            </a:pPr>
            <a:r>
              <a:rPr lang="en-US" sz="2000"/>
              <a:t>Retention Rate</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414141"/>
        </a:solidFill>
      </p:bgPr>
    </p:bg>
    <p:spTree>
      <p:nvGrpSpPr>
        <p:cNvPr id="185" name="Shape 185"/>
        <p:cNvGrpSpPr/>
        <p:nvPr/>
      </p:nvGrpSpPr>
      <p:grpSpPr>
        <a:xfrm>
          <a:off x="0" y="0"/>
          <a:ext cx="0" cy="0"/>
          <a:chOff x="0" y="0"/>
          <a:chExt cx="0" cy="0"/>
        </a:xfrm>
      </p:grpSpPr>
      <p:sp>
        <p:nvSpPr>
          <p:cNvPr id="186" name="Google Shape;186;p10"/>
          <p:cNvSpPr txBox="1"/>
          <p:nvPr>
            <p:ph type="title"/>
          </p:nvPr>
        </p:nvSpPr>
        <p:spPr>
          <a:xfrm>
            <a:off x="6289158" y="803325"/>
            <a:ext cx="5259707"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lt1"/>
              </a:buClr>
              <a:buSzPts val="4400"/>
              <a:buFont typeface="Calibri"/>
              <a:buNone/>
            </a:pPr>
            <a:r>
              <a:rPr b="1" lang="en-US"/>
              <a:t>Conclusion </a:t>
            </a:r>
            <a:endParaRPr/>
          </a:p>
        </p:txBody>
      </p:sp>
      <p:sp>
        <p:nvSpPr>
          <p:cNvPr id="187" name="Google Shape;187;p10"/>
          <p:cNvSpPr/>
          <p:nvPr/>
        </p:nvSpPr>
        <p:spPr>
          <a:xfrm>
            <a:off x="0" y="0"/>
            <a:ext cx="6136816" cy="5254922"/>
          </a:xfrm>
          <a:custGeom>
            <a:rect b="b" l="l" r="r" t="t"/>
            <a:pathLst>
              <a:path extrusionOk="0" h="5254922" w="6136816">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lt1">
              <a:alpha val="80000"/>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alibri"/>
              <a:ea typeface="Calibri"/>
              <a:cs typeface="Calibri"/>
              <a:sym typeface="Calibri"/>
            </a:endParaRPr>
          </a:p>
        </p:txBody>
      </p:sp>
      <p:pic>
        <p:nvPicPr>
          <p:cNvPr id="188" name="Google Shape;188;p10"/>
          <p:cNvPicPr preferRelativeResize="0"/>
          <p:nvPr/>
        </p:nvPicPr>
        <p:blipFill rotWithShape="1">
          <a:blip r:embed="rId3">
            <a:alphaModFix/>
          </a:blip>
          <a:srcRect b="-1" l="13320" r="6102" t="0"/>
          <a:stretch/>
        </p:blipFill>
        <p:spPr>
          <a:xfrm>
            <a:off x="1" y="2"/>
            <a:ext cx="5863721" cy="4984915"/>
          </a:xfrm>
          <a:custGeom>
            <a:rect b="b" l="l" r="r" t="t"/>
            <a:pathLst>
              <a:path extrusionOk="0" h="4984915" w="5863721">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ln>
            <a:noFill/>
          </a:ln>
        </p:spPr>
      </p:pic>
      <p:sp>
        <p:nvSpPr>
          <p:cNvPr id="189" name="Google Shape;189;p10"/>
          <p:cNvSpPr txBox="1"/>
          <p:nvPr>
            <p:ph idx="1" type="body"/>
          </p:nvPr>
        </p:nvSpPr>
        <p:spPr>
          <a:xfrm>
            <a:off x="6289158" y="2279018"/>
            <a:ext cx="5259714" cy="337592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lt1"/>
              </a:buClr>
              <a:buSzPts val="1800"/>
              <a:buNone/>
            </a:pPr>
            <a:r>
              <a:rPr lang="en-US" sz="1800"/>
              <a:t>The report was successful in showing the nature of the problem in its initial stage where the numerous impacts of the problem were discussed so that the negative outcomes can be stated and understood</a:t>
            </a:r>
            <a:endParaRPr sz="18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4" name="Shape 194"/>
        <p:cNvGrpSpPr/>
        <p:nvPr/>
      </p:nvGrpSpPr>
      <p:grpSpPr>
        <a:xfrm>
          <a:off x="0" y="0"/>
          <a:ext cx="0" cy="0"/>
          <a:chOff x="0" y="0"/>
          <a:chExt cx="0" cy="0"/>
        </a:xfrm>
      </p:grpSpPr>
      <p:pic>
        <p:nvPicPr>
          <p:cNvPr id="195" name="Google Shape;195;p11"/>
          <p:cNvPicPr preferRelativeResize="0"/>
          <p:nvPr/>
        </p:nvPicPr>
        <p:blipFill rotWithShape="1">
          <a:blip r:embed="rId3">
            <a:alphaModFix/>
          </a:blip>
          <a:srcRect b="2661" l="0" r="0" t="3587"/>
          <a:stretch/>
        </p:blipFill>
        <p:spPr>
          <a:xfrm>
            <a:off x="-1" y="10"/>
            <a:ext cx="12192000" cy="6857990"/>
          </a:xfrm>
          <a:prstGeom prst="rect">
            <a:avLst/>
          </a:prstGeom>
          <a:noFill/>
          <a:ln>
            <a:noFill/>
          </a:ln>
        </p:spPr>
      </p:pic>
      <p:sp>
        <p:nvSpPr>
          <p:cNvPr id="196" name="Google Shape;196;p11"/>
          <p:cNvSpPr/>
          <p:nvPr/>
        </p:nvSpPr>
        <p:spPr>
          <a:xfrm flipH="1">
            <a:off x="0" y="998175"/>
            <a:ext cx="6017172" cy="5859825"/>
          </a:xfrm>
          <a:custGeom>
            <a:rect b="b" l="l" r="r" t="t"/>
            <a:pathLst>
              <a:path extrusionOk="0" h="1298" w="1333">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lt1">
              <a:alpha val="74509"/>
            </a:schemeClr>
          </a:solidFill>
          <a:ln>
            <a:noFill/>
          </a:ln>
        </p:spPr>
        <p:txBody>
          <a:bodyPr anchorCtr="0" anchor="t" bIns="45700" lIns="91425" spcFirstLastPara="1" rIns="91425" wrap="square" tIns="45700">
            <a:normAutofit/>
          </a:bodyPr>
          <a:lstStyle/>
          <a:p>
            <a:pPr indent="0" lvl="0" marL="0" marR="0" rtl="0" algn="ctr">
              <a:lnSpc>
                <a:spcPct val="100000"/>
              </a:lnSpc>
              <a:spcBef>
                <a:spcPts val="0"/>
              </a:spcBef>
              <a:spcAft>
                <a:spcPts val="0"/>
              </a:spcAft>
              <a:buClr>
                <a:schemeClr val="dk1"/>
              </a:buClr>
              <a:buSzPts val="1600"/>
              <a:buFont typeface="Arial"/>
              <a:buNone/>
            </a:pPr>
            <a:r>
              <a:t/>
            </a:r>
            <a:endParaRPr b="0" i="0" sz="1600" u="none" cap="none" strike="noStrike">
              <a:solidFill>
                <a:schemeClr val="dk1"/>
              </a:solidFill>
              <a:latin typeface="Calibri"/>
              <a:ea typeface="Calibri"/>
              <a:cs typeface="Calibri"/>
              <a:sym typeface="Calibri"/>
            </a:endParaRPr>
          </a:p>
        </p:txBody>
      </p:sp>
      <p:sp>
        <p:nvSpPr>
          <p:cNvPr id="197" name="Google Shape;197;p11"/>
          <p:cNvSpPr txBox="1"/>
          <p:nvPr>
            <p:ph type="title"/>
          </p:nvPr>
        </p:nvSpPr>
        <p:spPr>
          <a:xfrm>
            <a:off x="709448" y="1913950"/>
            <a:ext cx="4204137" cy="1342754"/>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600"/>
              <a:buFont typeface="Calibri"/>
              <a:buNone/>
            </a:pPr>
            <a:r>
              <a:rPr lang="en-US" sz="3600"/>
              <a:t>References </a:t>
            </a:r>
            <a:endParaRPr sz="3600"/>
          </a:p>
        </p:txBody>
      </p:sp>
      <p:cxnSp>
        <p:nvCxnSpPr>
          <p:cNvPr id="198" name="Google Shape;198;p11"/>
          <p:cNvCxnSpPr/>
          <p:nvPr/>
        </p:nvCxnSpPr>
        <p:spPr>
          <a:xfrm>
            <a:off x="2287051" y="3337139"/>
            <a:ext cx="935420" cy="0"/>
          </a:xfrm>
          <a:prstGeom prst="straightConnector1">
            <a:avLst/>
          </a:prstGeom>
          <a:noFill/>
          <a:ln cap="sq" cmpd="sng" w="25400">
            <a:solidFill>
              <a:srgbClr val="262626"/>
            </a:solidFill>
            <a:prstDash val="solid"/>
            <a:bevel/>
            <a:headEnd len="sm" w="sm" type="none"/>
            <a:tailEnd len="sm" w="sm" type="none"/>
          </a:ln>
        </p:spPr>
      </p:cxnSp>
      <p:sp>
        <p:nvSpPr>
          <p:cNvPr id="199" name="Google Shape;199;p11"/>
          <p:cNvSpPr txBox="1"/>
          <p:nvPr>
            <p:ph idx="1" type="body"/>
          </p:nvPr>
        </p:nvSpPr>
        <p:spPr>
          <a:xfrm>
            <a:off x="525516" y="3417573"/>
            <a:ext cx="4593021" cy="2619839"/>
          </a:xfrm>
          <a:prstGeom prst="rect">
            <a:avLst/>
          </a:prstGeom>
          <a:noFill/>
          <a:ln>
            <a:noFill/>
          </a:ln>
        </p:spPr>
        <p:txBody>
          <a:bodyPr anchorCtr="0" anchor="ctr"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1500"/>
              <a:buChar char="•"/>
            </a:pPr>
            <a:r>
              <a:rPr lang="en-US" sz="1500"/>
              <a:t>Bell, L., 2020. Importance of Metrics and Nurse-Sensitive Indicators. American Journal of Critical Care, 29(6), pp.479-479. </a:t>
            </a:r>
            <a:endParaRPr/>
          </a:p>
          <a:p>
            <a:pPr indent="-228600" lvl="0" marL="228600" rtl="0" algn="l">
              <a:lnSpc>
                <a:spcPct val="90000"/>
              </a:lnSpc>
              <a:spcBef>
                <a:spcPts val="1000"/>
              </a:spcBef>
              <a:spcAft>
                <a:spcPts val="0"/>
              </a:spcAft>
              <a:buClr>
                <a:schemeClr val="dk1"/>
              </a:buClr>
              <a:buSzPts val="1500"/>
              <a:buChar char="•"/>
            </a:pPr>
            <a:r>
              <a:rPr lang="en-US" sz="1500"/>
              <a:t>Dewsbury, G., 2019. Use of information and communication technology in nursing services. British journal of community nursing, 24(12), pp.604-607. </a:t>
            </a:r>
            <a:endParaRPr sz="1500"/>
          </a:p>
          <a:p>
            <a:pPr indent="-228600" lvl="0" marL="228600" rtl="0" algn="l">
              <a:lnSpc>
                <a:spcPct val="90000"/>
              </a:lnSpc>
              <a:spcBef>
                <a:spcPts val="1000"/>
              </a:spcBef>
              <a:spcAft>
                <a:spcPts val="0"/>
              </a:spcAft>
              <a:buClr>
                <a:schemeClr val="dk1"/>
              </a:buClr>
              <a:buSzPts val="1500"/>
              <a:buChar char="•"/>
            </a:pPr>
            <a:r>
              <a:rPr lang="en-US" sz="1500"/>
              <a:t>Drennan, V.M. and Ross, F., 2019. Global nurse shortages: The facts, the impact and action for change. British medical bulletin, 130(1), pp.25-37. </a:t>
            </a:r>
            <a:endParaRPr sz="1500"/>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2022-06-24T19:55:58Z</dcterms:created>
</cp:coreProperties>
</file>