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5781"/>
  </p:normalViewPr>
  <p:slideViewPr>
    <p:cSldViewPr snapToGrid="0">
      <p:cViewPr varScale="1">
        <p:scale>
          <a:sx n="141" d="100"/>
          <a:sy n="141" d="100"/>
        </p:scale>
        <p:origin x="800" y="176"/>
      </p:cViewPr>
      <p:guideLst>
        <p:guide orient="horz" pos="162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de4a26442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de4a26442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	</a:t>
            </a:r>
            <a:r>
              <a:rPr lang="en" sz="1200" dirty="0">
                <a:solidFill>
                  <a:schemeClr val="dk1"/>
                </a:solidFill>
                <a:latin typeface="Times New Roman"/>
                <a:ea typeface="Times New Roman"/>
                <a:cs typeface="Times New Roman"/>
                <a:sym typeface="Times New Roman"/>
              </a:rPr>
              <a:t>Good morning everyone. This presentation explores the relationship between learning and collaboration in shaping global citizenship in the contemporary business world. We start by establishing essential terms used, and proceed to discuss some of the benefits of social learning and knowledge sharing theoretically. Next, we look at the world situation where cooperation is a necessity. There are also important criticisms and limitations which we also deal with. Lastly, we relate these concepts to professional practice, emphasizing the importance of the capacity to learn.</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3de4a264421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3de4a264421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dirty="0">
                <a:solidFill>
                  <a:schemeClr val="dk1"/>
                </a:solidFill>
                <a:latin typeface="Times New Roman"/>
                <a:ea typeface="Times New Roman"/>
                <a:cs typeface="Times New Roman"/>
                <a:sym typeface="Times New Roman"/>
              </a:rPr>
              <a:t>S.N.</a:t>
            </a:r>
            <a:r>
              <a:rPr lang="en" sz="1200" dirty="0">
                <a:solidFill>
                  <a:schemeClr val="dk1"/>
                </a:solidFill>
                <a:latin typeface="Times New Roman"/>
                <a:ea typeface="Times New Roman"/>
                <a:cs typeface="Times New Roman"/>
                <a:sym typeface="Times New Roman"/>
              </a:rPr>
              <a:t> The collaborative instructions go beyond easy working in a team. In the conventional teamwork, tasks are divided among the workers, and the each worker works very independently (Barker Scott &amp; Manning, 2024). Although true partnership involves the same collaboration and also shared decision making, and the joint venture of knowledge. The approach is built in social teamwork theory for development, which mainly shows that the people get better results when they depend on each other to reach the same goal (</a:t>
            </a:r>
            <a:r>
              <a:rPr lang="en" sz="1200" dirty="0" err="1">
                <a:solidFill>
                  <a:schemeClr val="dk1"/>
                </a:solidFill>
                <a:latin typeface="Times New Roman"/>
                <a:ea typeface="Times New Roman"/>
                <a:cs typeface="Times New Roman"/>
                <a:sym typeface="Times New Roman"/>
              </a:rPr>
              <a:t>Zainuri</a:t>
            </a:r>
            <a:r>
              <a:rPr lang="en" sz="1200" dirty="0">
                <a:solidFill>
                  <a:schemeClr val="dk1"/>
                </a:solidFill>
                <a:latin typeface="Times New Roman"/>
                <a:ea typeface="Times New Roman"/>
                <a:cs typeface="Times New Roman"/>
                <a:sym typeface="Times New Roman"/>
              </a:rPr>
              <a:t> &amp; Huda, 2023). In the corporate world, this concept mainly shows in the cross-functional group and agile scrum practices, where the other workers from the different divisions collaborate, working together to be responsible for reaching the </a:t>
            </a:r>
            <a:r>
              <a:rPr lang="en" sz="1200" dirty="0" err="1">
                <a:solidFill>
                  <a:schemeClr val="dk1"/>
                </a:solidFill>
                <a:latin typeface="Times New Roman"/>
                <a:ea typeface="Times New Roman"/>
                <a:cs typeface="Times New Roman"/>
                <a:sym typeface="Times New Roman"/>
              </a:rPr>
              <a:t>organisational</a:t>
            </a:r>
            <a:r>
              <a:rPr lang="en" sz="1200" dirty="0">
                <a:solidFill>
                  <a:schemeClr val="dk1"/>
                </a:solidFill>
                <a:latin typeface="Times New Roman"/>
                <a:ea typeface="Times New Roman"/>
                <a:cs typeface="Times New Roman"/>
                <a:sym typeface="Times New Roman"/>
              </a:rPr>
              <a:t> objectives.</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3de4a264421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3de4a26442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0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S.N.</a:t>
            </a:r>
            <a:r>
              <a:rPr lang="en" sz="1200">
                <a:solidFill>
                  <a:schemeClr val="dk1"/>
                </a:solidFill>
                <a:latin typeface="Times New Roman"/>
                <a:ea typeface="Times New Roman"/>
                <a:cs typeface="Times New Roman"/>
                <a:sym typeface="Times New Roman"/>
              </a:rPr>
              <a:t> The partnership learning mainly supports the active learning, which means the students create the knowledge by talking and walking with other students instead of easily receiving information from the teacher (Aluko et al., 2026). This mostly explains the difference of each other what a learner may do alone and what they might achieve with the support of peers or leaders (Chen, 2022). When the student shares their knowledge and their experience about the mental friction, where the others opinions challenge their thoughts and  the reduction of bias. This mainly guides to the higher-order thoughts and better memory.</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de4a264421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de4a26442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S.N.</a:t>
            </a:r>
            <a:r>
              <a:rPr lang="en" sz="1200">
                <a:solidFill>
                  <a:schemeClr val="dk1"/>
                </a:solidFill>
                <a:latin typeface="Times New Roman"/>
                <a:ea typeface="Times New Roman"/>
                <a:cs typeface="Times New Roman"/>
                <a:sym typeface="Times New Roman"/>
              </a:rPr>
              <a:t> The collaborative study mainly supports the students for increase important skills that workers look for and that match the QAA subject benchmark (Kairanbayev &amp; David, 2025). These skills embrace the teamwork, leadership and the communication. When the students work in a team, they also learn about how to handle disagreements, which mainly prepares them for real workplace situations. The group ventures mainly motivate self-regulation, like meeting deadlines, managing time and also take responsibility for their work and group members (Jana  &amp; Yadav, 2024). This helps the module results, which mainly focus on upgrading a new professional recognition within the firm's communities.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de4a264421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de4a264421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In the current international firm environment, various workers work in the different teams with the other colleagues from different countries. The examine highlight that about 85% of workers are required in various digital technology teams (Abelsen et al., 2023). The university shows this reality when the students combine with the Global classmates, similar to working in a worldwide business. This experience supports the upgrade of cultural intelligence. Based on the different types of cultures in the communication styles, such as the high context culture rely on total messages and relationships,s while the low context cultural value the direct and clear communication.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de4a264421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de4a264421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457200" algn="l" rtl="0">
              <a:lnSpc>
                <a:spcPct val="115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is a problem since in the cases of higher education, individual contribution is not easily quantifiable when students are measured in groups (Katsenos &amp; Pierrakeas, 2025). Another outcome of a lack of strong peer evaluation weighting is that drawdowns of effort will occur on the assumption that others will offset the costs (Kioupi &amp; Voulvoulis, 2022). This generates bad feelings and distorts performance ratings. These mechanisms promote consistency in contribution and levels of transparency and fairness.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de4a264421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de4a264421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	</a:t>
            </a:r>
            <a:r>
              <a:rPr lang="en" sz="1200">
                <a:solidFill>
                  <a:schemeClr val="dk1"/>
                </a:solidFill>
                <a:latin typeface="Times New Roman"/>
                <a:ea typeface="Times New Roman"/>
                <a:cs typeface="Times New Roman"/>
                <a:sym typeface="Times New Roman"/>
              </a:rPr>
              <a:t>Cultural and communication barriers do influence the group outcomes in the collaborative learning settings to a large extent (Mermarin &amp; Doleck, 2023). Time zone disparity may marginalize certain members; restricting their active role and influence. Language skills also bring imbalance and native speakers are likely to take control of the discussion leading to the discouragement of others. Above all, the bad thing is that Groupthink can be employed when students prefer to keep the peace, rather than conduct an effective disagreement. In order to prevent conflict, people might not express an innovative or a critical view, resulting in poorer overall work.</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de4a264421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de4a264421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	</a:t>
            </a:r>
            <a:r>
              <a:rPr lang="en" sz="1200">
                <a:solidFill>
                  <a:schemeClr val="dk1"/>
                </a:solidFill>
                <a:latin typeface="Times New Roman"/>
                <a:ea typeface="Times New Roman"/>
                <a:cs typeface="Times New Roman"/>
                <a:sym typeface="Times New Roman"/>
              </a:rPr>
              <a:t>In order to overcome the problems that have been mentioned above, cooperation needs to be thought out. Organized dependency in such tools as Belbin role or RACI matrices will help make sure that every member has clearly defined duties, which will decrease free-riding (Mwita et al., 2023). Miro, Slack, and MS Teams are the technologies that provide the possibility of asynchronous communication, allowing teams to break the time zone barrier. These resolutions show that proper working demands purposeful arrangements and not well-meaning.</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de4a264421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de4a264421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	</a:t>
            </a:r>
            <a:r>
              <a:rPr lang="en" sz="1200">
                <a:solidFill>
                  <a:schemeClr val="dk1"/>
                </a:solidFill>
                <a:latin typeface="Times New Roman"/>
                <a:ea typeface="Times New Roman"/>
                <a:cs typeface="Times New Roman"/>
                <a:sym typeface="Times New Roman"/>
              </a:rPr>
              <a:t>The collaboration learning principles should be actively used by the team in this hybrid situation to be able to operate effectively (Boud &amp; Bearman, 2024). Formal roles, accountability, and cross-location free-riding are minimized by a structured role and clear responsibility, and inclusion is provided by asynchronous technology, regardless of time zones. To overcome cultural and communicational barriers, psychological safety should be established to ensure hearing every voice. Notably, informal online communication, virtual coffee breaks are used to recreate watercooler moments, obtuse trust, and avoid occurrence.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de4a264421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de4a264421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3de4a264421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3de4a264421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conclusion, the partnership is not something people are easily born with it is a scale that may be learn and upgraded by practice. The partnership studies support the students to develop logical thinking, group work and the cultural understanding. These skills mainly produce for them to join confidently in  the international business community and achieve their future goals.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de4a264421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de4a264421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de4a264421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de4a264421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1.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80/00131857.2022.2114346" TargetMode="External"/><Relationship Id="rId13" Type="http://schemas.openxmlformats.org/officeDocument/2006/relationships/hyperlink" Target="https://doi.org/10.3390/educsci12060406" TargetMode="External"/><Relationship Id="rId1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hyperlink" Target="https://doi.org/10.1177/00218863221106245" TargetMode="External"/><Relationship Id="rId12" Type="http://schemas.openxmlformats.org/officeDocument/2006/relationships/hyperlink" Target="https://doi.org/10.3390/educsci15030279" TargetMode="External"/><Relationship Id="rId17" Type="http://schemas.openxmlformats.org/officeDocument/2006/relationships/hyperlink" Target="https://doi.org/10.3390/su15054551" TargetMode="External"/><Relationship Id="rId2" Type="http://schemas.openxmlformats.org/officeDocument/2006/relationships/audio" Target="../media/media12.m4a"/><Relationship Id="rId16" Type="http://schemas.openxmlformats.org/officeDocument/2006/relationships/hyperlink" Target="https://doi.org/10.1186/s41239" TargetMode="External"/><Relationship Id="rId1" Type="http://schemas.microsoft.com/office/2007/relationships/media" Target="../media/media12.m4a"/><Relationship Id="rId6" Type="http://schemas.openxmlformats.org/officeDocument/2006/relationships/hyperlink" Target="https://doi.org/10.1080/03043797.2023.2193552" TargetMode="External"/><Relationship Id="rId11" Type="http://schemas.openxmlformats.org/officeDocument/2006/relationships/hyperlink" Target="https://doi.org/10.11591/ijere.v14i3.31271" TargetMode="External"/><Relationship Id="rId5" Type="http://schemas.openxmlformats.org/officeDocument/2006/relationships/hyperlink" Target="https://doi.org/10.1108/ITP-12-2020-0870" TargetMode="External"/><Relationship Id="rId15" Type="http://schemas.openxmlformats.org/officeDocument/2006/relationships/hyperlink" Target="https://doi.org/10.20525/ijrbs.v12i3.2435" TargetMode="External"/><Relationship Id="rId10" Type="http://schemas.openxmlformats.org/officeDocument/2006/relationships/hyperlink" Target="https://doi.org/10.31426/ijamsr.2024.7.11.7921" TargetMode="External"/><Relationship Id="rId4" Type="http://schemas.openxmlformats.org/officeDocument/2006/relationships/notesSlide" Target="../notesSlides/notesSlide13.xml"/><Relationship Id="rId9" Type="http://schemas.openxmlformats.org/officeDocument/2006/relationships/hyperlink" Target="https://doi.org/10.1016/j.tate.2022.103875" TargetMode="External"/><Relationship Id="rId14" Type="http://schemas.openxmlformats.org/officeDocument/2006/relationships/hyperlink" Target="https://doi.org/10.1016/j.caeai.2023.100152"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p:nvPr/>
        </p:nvSpPr>
        <p:spPr>
          <a:xfrm>
            <a:off x="207350" y="382850"/>
            <a:ext cx="8814900" cy="1318200"/>
          </a:xfrm>
          <a:prstGeom prst="roundRect">
            <a:avLst>
              <a:gd name="adj" fmla="val 16667"/>
            </a:avLst>
          </a:prstGeom>
          <a:solidFill>
            <a:srgbClr val="EEEEEE">
              <a:alpha val="4706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5" name="Google Shape;55;p13"/>
          <p:cNvSpPr/>
          <p:nvPr/>
        </p:nvSpPr>
        <p:spPr>
          <a:xfrm>
            <a:off x="207350" y="2022300"/>
            <a:ext cx="4158600" cy="1855800"/>
          </a:xfrm>
          <a:prstGeom prst="round2DiagRect">
            <a:avLst>
              <a:gd name="adj1" fmla="val 16667"/>
              <a:gd name="adj2" fmla="val 0"/>
            </a:avLst>
          </a:prstGeom>
          <a:solidFill>
            <a:srgbClr val="EEEEEE">
              <a:alpha val="4706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6" name="Google Shape;56;p13"/>
          <p:cNvSpPr txBox="1"/>
          <p:nvPr/>
        </p:nvSpPr>
        <p:spPr>
          <a:xfrm>
            <a:off x="922500" y="453200"/>
            <a:ext cx="7299000" cy="11775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3000" b="1">
                <a:solidFill>
                  <a:schemeClr val="dk1"/>
                </a:solidFill>
                <a:latin typeface="Times New Roman"/>
                <a:ea typeface="Times New Roman"/>
                <a:cs typeface="Times New Roman"/>
                <a:sym typeface="Times New Roman"/>
              </a:rPr>
              <a:t>Learning and Collaboration for Global Citizenship</a:t>
            </a:r>
            <a:endParaRPr sz="3000" b="1"/>
          </a:p>
        </p:txBody>
      </p:sp>
      <p:sp>
        <p:nvSpPr>
          <p:cNvPr id="57" name="Google Shape;57;p13"/>
          <p:cNvSpPr txBox="1"/>
          <p:nvPr/>
        </p:nvSpPr>
        <p:spPr>
          <a:xfrm>
            <a:off x="207350" y="2083825"/>
            <a:ext cx="4419300" cy="1800463"/>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None/>
            </a:pPr>
            <a:r>
              <a:rPr lang="en" b="1" dirty="0" err="1">
                <a:solidFill>
                  <a:schemeClr val="dk1"/>
                </a:solidFill>
                <a:latin typeface="Times New Roman"/>
                <a:ea typeface="Times New Roman"/>
                <a:cs typeface="Times New Roman"/>
                <a:sym typeface="Times New Roman"/>
              </a:rPr>
              <a:t>Programme</a:t>
            </a:r>
            <a:r>
              <a:rPr lang="en" b="1" dirty="0">
                <a:solidFill>
                  <a:schemeClr val="dk1"/>
                </a:solidFill>
                <a:latin typeface="Times New Roman"/>
                <a:ea typeface="Times New Roman"/>
                <a:cs typeface="Times New Roman"/>
                <a:sym typeface="Times New Roman"/>
              </a:rPr>
              <a:t>: MBA Marketing / 2025–2026</a:t>
            </a:r>
            <a:endParaRPr b="1" dirty="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None/>
            </a:pPr>
            <a:r>
              <a:rPr lang="en" b="1" dirty="0">
                <a:solidFill>
                  <a:schemeClr val="dk1"/>
                </a:solidFill>
                <a:latin typeface="Times New Roman"/>
                <a:ea typeface="Times New Roman"/>
                <a:cs typeface="Times New Roman"/>
                <a:sym typeface="Times New Roman"/>
              </a:rPr>
              <a:t>Module: M09411 Learning and Collaboration for Global Citizenship</a:t>
            </a:r>
            <a:endParaRPr b="1" dirty="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None/>
            </a:pPr>
            <a:r>
              <a:rPr lang="en" b="1" dirty="0">
                <a:solidFill>
                  <a:schemeClr val="dk1"/>
                </a:solidFill>
                <a:latin typeface="Times New Roman"/>
                <a:ea typeface="Times New Roman"/>
                <a:cs typeface="Times New Roman"/>
                <a:sym typeface="Times New Roman"/>
              </a:rPr>
              <a:t>Tutor name: </a:t>
            </a:r>
            <a:r>
              <a:rPr lang="en" b="1" dirty="0" err="1">
                <a:solidFill>
                  <a:schemeClr val="dk1"/>
                </a:solidFill>
                <a:latin typeface="Times New Roman"/>
                <a:ea typeface="Times New Roman"/>
                <a:cs typeface="Times New Roman"/>
                <a:sym typeface="Times New Roman"/>
              </a:rPr>
              <a:t>Somerda</a:t>
            </a:r>
            <a:r>
              <a:rPr lang="en" b="1" dirty="0">
                <a:solidFill>
                  <a:schemeClr val="dk1"/>
                </a:solidFill>
                <a:latin typeface="Times New Roman"/>
                <a:ea typeface="Times New Roman"/>
                <a:cs typeface="Times New Roman"/>
                <a:sym typeface="Times New Roman"/>
              </a:rPr>
              <a:t> Iancu</a:t>
            </a:r>
            <a:endParaRPr b="1" dirty="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None/>
            </a:pPr>
            <a:r>
              <a:rPr lang="en" b="1" dirty="0">
                <a:solidFill>
                  <a:schemeClr val="dk1"/>
                </a:solidFill>
                <a:latin typeface="Times New Roman"/>
                <a:ea typeface="Times New Roman"/>
                <a:cs typeface="Times New Roman"/>
                <a:sym typeface="Times New Roman"/>
              </a:rPr>
              <a:t>Student name and ID: 2519996</a:t>
            </a:r>
            <a:endParaRPr b="1" dirty="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Introduction</a:t>
            </a:r>
            <a:endParaRPr sz="2400"/>
          </a:p>
        </p:txBody>
      </p:sp>
      <p:sp>
        <p:nvSpPr>
          <p:cNvPr id="63" name="Google Shape;63;p14"/>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In the contemporary globalized society, cooperative learning develops critical competencies of being a global citizen.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This presentation examines the definition, theoretical advantages, international perspective, negative comments, and applicability in practice.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It is as important today to learn with others just as it is with others around the world.</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p>
        </p:txBody>
      </p:sp>
      <p:pic>
        <p:nvPicPr>
          <p:cNvPr id="64" name="Google Shape;64;p14"/>
          <p:cNvPicPr preferRelativeResize="0"/>
          <p:nvPr/>
        </p:nvPicPr>
        <p:blipFill>
          <a:blip r:embed="rId5">
            <a:alphaModFix/>
          </a:blip>
          <a:stretch>
            <a:fillRect/>
          </a:stretch>
        </p:blipFill>
        <p:spPr>
          <a:xfrm>
            <a:off x="4740200" y="1152463"/>
            <a:ext cx="4267199" cy="2288113"/>
          </a:xfrm>
          <a:prstGeom prst="rect">
            <a:avLst/>
          </a:prstGeom>
          <a:noFill/>
          <a:ln>
            <a:noFill/>
          </a:ln>
        </p:spPr>
      </p:pic>
      <p:pic>
        <p:nvPicPr>
          <p:cNvPr id="19" name="Audio 18">
            <a:extLst>
              <a:ext uri="{FF2B5EF4-FFF2-40B4-BE49-F238E27FC236}">
                <a16:creationId xmlns:a16="http://schemas.microsoft.com/office/drawing/2014/main" id="{F7FF510A-5DAF-F0F5-414E-44ACC8E32ED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0782"/>
    </mc:Choice>
    <mc:Fallback>
      <p:transition spd="slow" advTm="50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Defining Collaborative Learning in HE &amp; Business</a:t>
            </a:r>
            <a:endParaRPr sz="2400"/>
          </a:p>
        </p:txBody>
      </p:sp>
      <p:sp>
        <p:nvSpPr>
          <p:cNvPr id="70" name="Google Shape;70;p15"/>
          <p:cNvSpPr txBox="1">
            <a:spLocks noGrp="1"/>
          </p:cNvSpPr>
          <p:nvPr>
            <p:ph type="body" idx="1"/>
          </p:nvPr>
        </p:nvSpPr>
        <p:spPr>
          <a:xfrm>
            <a:off x="311700" y="1152475"/>
            <a:ext cx="5048100" cy="34164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Beyond the group work: the collaboration means to help each other to create a shared understanding, not just dividing tasks.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Core principle: The social teamwork theory.</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Business parallel: the Agile scrum encourages group work and the cross functional and also shared responsibility. </a:t>
            </a:r>
            <a:endParaRPr sz="1400">
              <a:solidFill>
                <a:schemeClr val="dk1"/>
              </a:solidFill>
              <a:latin typeface="Times New Roman"/>
              <a:ea typeface="Times New Roman"/>
              <a:cs typeface="Times New Roman"/>
              <a:sym typeface="Times New Roman"/>
            </a:endParaRPr>
          </a:p>
          <a:p>
            <a:pPr marL="457200" lvl="0" indent="0" algn="l" rtl="0">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71" name="Google Shape;71;p15"/>
          <p:cNvPicPr preferRelativeResize="0"/>
          <p:nvPr/>
        </p:nvPicPr>
        <p:blipFill>
          <a:blip r:embed="rId5">
            <a:alphaModFix/>
          </a:blip>
          <a:stretch>
            <a:fillRect/>
          </a:stretch>
        </p:blipFill>
        <p:spPr>
          <a:xfrm>
            <a:off x="5512200" y="1170125"/>
            <a:ext cx="3479400" cy="2051745"/>
          </a:xfrm>
          <a:prstGeom prst="rect">
            <a:avLst/>
          </a:prstGeom>
          <a:noFill/>
          <a:ln>
            <a:noFill/>
          </a:ln>
        </p:spPr>
      </p:pic>
      <p:sp>
        <p:nvSpPr>
          <p:cNvPr id="72" name="Google Shape;72;p15"/>
          <p:cNvSpPr txBox="1"/>
          <p:nvPr/>
        </p:nvSpPr>
        <p:spPr>
          <a:xfrm>
            <a:off x="6025725" y="3495575"/>
            <a:ext cx="23139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000">
              <a:solidFill>
                <a:schemeClr val="dk2"/>
              </a:solidFill>
            </a:endParaRPr>
          </a:p>
        </p:txBody>
      </p:sp>
      <p:pic>
        <p:nvPicPr>
          <p:cNvPr id="11" name="Audio 10">
            <a:extLst>
              <a:ext uri="{FF2B5EF4-FFF2-40B4-BE49-F238E27FC236}">
                <a16:creationId xmlns:a16="http://schemas.microsoft.com/office/drawing/2014/main" id="{5A680BE4-DDCA-3218-E14C-97B14DABE5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3676"/>
    </mc:Choice>
    <mc:Fallback>
      <p:transition spd="slow" advTm="73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lnSpc>
                <a:spcPct val="115000"/>
              </a:lnSpc>
              <a:spcBef>
                <a:spcPts val="1200"/>
              </a:spcBef>
              <a:spcAft>
                <a:spcPts val="1200"/>
              </a:spcAft>
              <a:buClr>
                <a:schemeClr val="dk1"/>
              </a:buClr>
              <a:buSzPts val="1100"/>
              <a:buFont typeface="Arial"/>
              <a:buNone/>
            </a:pPr>
            <a:r>
              <a:rPr lang="en" sz="1400" b="1">
                <a:latin typeface="Times New Roman"/>
                <a:ea typeface="Times New Roman"/>
                <a:cs typeface="Times New Roman"/>
                <a:sym typeface="Times New Roman"/>
              </a:rPr>
              <a:t> </a:t>
            </a:r>
            <a:r>
              <a:rPr lang="en" sz="2400" b="1">
                <a:latin typeface="Times New Roman"/>
                <a:ea typeface="Times New Roman"/>
                <a:cs typeface="Times New Roman"/>
                <a:sym typeface="Times New Roman"/>
              </a:rPr>
              <a:t>Core Benefit 1 - Cognitive Development &amp; Critical Thinking</a:t>
            </a:r>
            <a:endParaRPr sz="2400"/>
          </a:p>
        </p:txBody>
      </p:sp>
      <p:sp>
        <p:nvSpPr>
          <p:cNvPr id="78" name="Google Shape;78;p16"/>
          <p:cNvSpPr txBox="1">
            <a:spLocks noGrp="1"/>
          </p:cNvSpPr>
          <p:nvPr>
            <p:ph type="body" idx="1"/>
          </p:nvPr>
        </p:nvSpPr>
        <p:spPr>
          <a:xfrm>
            <a:off x="441125" y="1315000"/>
            <a:ext cx="4660800" cy="29793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Constructivist Learning: The knowledge is mainly created through the interaction and discussion, not just by listening.</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Cognitive conflict: Different perspectives challenge the decrease bias and assumptions.</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Results: Guides to deeper understanding and longer retention of knowledge, and also better critical thinking. </a:t>
            </a:r>
            <a:endParaRPr sz="1400"/>
          </a:p>
        </p:txBody>
      </p:sp>
      <p:pic>
        <p:nvPicPr>
          <p:cNvPr id="79" name="Google Shape;79;p16"/>
          <p:cNvPicPr preferRelativeResize="0"/>
          <p:nvPr/>
        </p:nvPicPr>
        <p:blipFill>
          <a:blip r:embed="rId5">
            <a:alphaModFix/>
          </a:blip>
          <a:stretch>
            <a:fillRect/>
          </a:stretch>
        </p:blipFill>
        <p:spPr>
          <a:xfrm>
            <a:off x="5245775" y="1315000"/>
            <a:ext cx="3737275" cy="1868638"/>
          </a:xfrm>
          <a:prstGeom prst="rect">
            <a:avLst/>
          </a:prstGeom>
          <a:noFill/>
          <a:ln>
            <a:noFill/>
          </a:ln>
        </p:spPr>
      </p:pic>
      <p:pic>
        <p:nvPicPr>
          <p:cNvPr id="12" name="Audio 11">
            <a:extLst>
              <a:ext uri="{FF2B5EF4-FFF2-40B4-BE49-F238E27FC236}">
                <a16:creationId xmlns:a16="http://schemas.microsoft.com/office/drawing/2014/main" id="{ADDBE43B-01AA-B0AE-461D-415A0B41C0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2434"/>
    </mc:Choice>
    <mc:Fallback>
      <p:transition spd="slow" advTm="72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Core Benefit 2 - Employability &amp; Transferable Skills</a:t>
            </a:r>
            <a:endParaRPr sz="2400"/>
          </a:p>
        </p:txBody>
      </p:sp>
      <p:sp>
        <p:nvSpPr>
          <p:cNvPr id="85" name="Google Shape;85;p17"/>
          <p:cNvSpPr txBox="1">
            <a:spLocks noGrp="1"/>
          </p:cNvSpPr>
          <p:nvPr>
            <p:ph type="body" idx="1"/>
          </p:nvPr>
        </p:nvSpPr>
        <p:spPr>
          <a:xfrm>
            <a:off x="311700" y="1152475"/>
            <a:ext cx="4961400" cy="3416400"/>
          </a:xfrm>
          <a:prstGeom prst="rect">
            <a:avLst/>
          </a:prstGeom>
        </p:spPr>
        <p:txBody>
          <a:bodyPr spcFirstLastPara="1" wrap="square" lIns="91425" tIns="91425" rIns="91425" bIns="91425" anchor="t" anchorCtr="0">
            <a:normAutofit/>
          </a:bodyPr>
          <a:lstStyle/>
          <a:p>
            <a:pPr marL="457200" lvl="0" indent="-304800" algn="l" rtl="0">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Skill alignment with QAA benchmark: Build up the leadership skills, communication skills and the conference skills.</a:t>
            </a:r>
            <a:endParaRPr sz="1200">
              <a:solidFill>
                <a:schemeClr val="dk1"/>
              </a:solidFill>
              <a:latin typeface="Times New Roman"/>
              <a:ea typeface="Times New Roman"/>
              <a:cs typeface="Times New Roman"/>
              <a:sym typeface="Times New Roman"/>
            </a:endParaRPr>
          </a:p>
          <a:p>
            <a:pPr marL="457200" lvl="0" indent="-304800" algn="l" rtl="0">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Self-regulation: inspired the responsibility, time management and also the reporting to peers.</a:t>
            </a:r>
            <a:endParaRPr sz="1200">
              <a:solidFill>
                <a:schemeClr val="dk1"/>
              </a:solidFill>
              <a:latin typeface="Times New Roman"/>
              <a:ea typeface="Times New Roman"/>
              <a:cs typeface="Times New Roman"/>
              <a:sym typeface="Times New Roman"/>
            </a:endParaRPr>
          </a:p>
          <a:p>
            <a:pPr marL="457200" lvl="0" indent="-304800" algn="l" rtl="0">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T-shaped skills: collaborate on the deep subject idea with the capabilities to combine over disciplines.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86" name="Google Shape;86;p17"/>
          <p:cNvPicPr preferRelativeResize="0"/>
          <p:nvPr/>
        </p:nvPicPr>
        <p:blipFill>
          <a:blip r:embed="rId5">
            <a:alphaModFix/>
          </a:blip>
          <a:stretch>
            <a:fillRect/>
          </a:stretch>
        </p:blipFill>
        <p:spPr>
          <a:xfrm>
            <a:off x="5425500" y="1170125"/>
            <a:ext cx="3566099" cy="2417537"/>
          </a:xfrm>
          <a:prstGeom prst="rect">
            <a:avLst/>
          </a:prstGeom>
          <a:noFill/>
          <a:ln>
            <a:noFill/>
          </a:ln>
        </p:spPr>
      </p:pic>
      <p:sp>
        <p:nvSpPr>
          <p:cNvPr id="87" name="Google Shape;87;p17"/>
          <p:cNvSpPr txBox="1"/>
          <p:nvPr/>
        </p:nvSpPr>
        <p:spPr>
          <a:xfrm>
            <a:off x="5776025" y="3553825"/>
            <a:ext cx="30000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000">
              <a:solidFill>
                <a:schemeClr val="dk2"/>
              </a:solidFill>
            </a:endParaRPr>
          </a:p>
        </p:txBody>
      </p:sp>
      <p:pic>
        <p:nvPicPr>
          <p:cNvPr id="14" name="Audio 13">
            <a:extLst>
              <a:ext uri="{FF2B5EF4-FFF2-40B4-BE49-F238E27FC236}">
                <a16:creationId xmlns:a16="http://schemas.microsoft.com/office/drawing/2014/main" id="{ABD60F0F-7817-C176-7013-249F3B41BF1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470"/>
    </mc:Choice>
    <mc:Fallback>
      <p:transition spd="slow" advTm="64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Global Business Context - Cultural Intelligence (CQ)</a:t>
            </a:r>
            <a:endParaRPr sz="2400"/>
          </a:p>
        </p:txBody>
      </p:sp>
      <p:sp>
        <p:nvSpPr>
          <p:cNvPr id="93" name="Google Shape;93;p18"/>
          <p:cNvSpPr txBox="1">
            <a:spLocks noGrp="1"/>
          </p:cNvSpPr>
          <p:nvPr>
            <p:ph type="body" idx="1"/>
          </p:nvPr>
        </p:nvSpPr>
        <p:spPr>
          <a:xfrm>
            <a:off x="311700" y="1152475"/>
            <a:ext cx="4893000" cy="34164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Global virtual team reality: around 85% of the workers mostly work in multiple digital platforms.</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Collaborative learning as CQ training: support the students to recognise the high context and low context communication systems.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Key benefits: Bring down the social distance and upgrade the group work in  an international organisation.</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94" name="Google Shape;94;p18"/>
          <p:cNvPicPr preferRelativeResize="0"/>
          <p:nvPr/>
        </p:nvPicPr>
        <p:blipFill>
          <a:blip r:embed="rId5">
            <a:alphaModFix/>
          </a:blip>
          <a:stretch>
            <a:fillRect/>
          </a:stretch>
        </p:blipFill>
        <p:spPr>
          <a:xfrm>
            <a:off x="5357100" y="1170125"/>
            <a:ext cx="3634500" cy="1899026"/>
          </a:xfrm>
          <a:prstGeom prst="rect">
            <a:avLst/>
          </a:prstGeom>
          <a:noFill/>
          <a:ln>
            <a:noFill/>
          </a:ln>
        </p:spPr>
      </p:pic>
      <p:pic>
        <p:nvPicPr>
          <p:cNvPr id="10" name="Audio 9">
            <a:extLst>
              <a:ext uri="{FF2B5EF4-FFF2-40B4-BE49-F238E27FC236}">
                <a16:creationId xmlns:a16="http://schemas.microsoft.com/office/drawing/2014/main" id="{606A4966-D8B7-E72D-2B70-423078F70F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0499"/>
    </mc:Choice>
    <mc:Fallback>
      <p:transition spd="slow" advTm="60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Critical Restriction 1 - The "Free-Rider" Problem &amp; Social Loafing</a:t>
            </a:r>
            <a:endParaRPr sz="2400"/>
          </a:p>
        </p:txBody>
      </p:sp>
      <p:sp>
        <p:nvSpPr>
          <p:cNvPr id="100" name="Google Shape;100;p19"/>
          <p:cNvSpPr txBox="1">
            <a:spLocks noGrp="1"/>
          </p:cNvSpPr>
          <p:nvPr>
            <p:ph type="body" idx="1"/>
          </p:nvPr>
        </p:nvSpPr>
        <p:spPr>
          <a:xfrm>
            <a:off x="345050" y="1344200"/>
            <a:ext cx="4264800" cy="34164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Social loafing decreases individual input in cases where responsibility is spread in group tasks activity settings.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Best-performing employees are resented, and one-on-one ability is ranged in fair evaluation.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Free-riding: Lack of peer evaluation weighting can be countered by businesses with 360-degree feedback systems.</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p>
        </p:txBody>
      </p:sp>
      <p:pic>
        <p:nvPicPr>
          <p:cNvPr id="101" name="Google Shape;101;p19"/>
          <p:cNvPicPr preferRelativeResize="0"/>
          <p:nvPr/>
        </p:nvPicPr>
        <p:blipFill>
          <a:blip r:embed="rId5">
            <a:alphaModFix/>
          </a:blip>
          <a:stretch>
            <a:fillRect/>
          </a:stretch>
        </p:blipFill>
        <p:spPr>
          <a:xfrm>
            <a:off x="5423750" y="1344200"/>
            <a:ext cx="3338451" cy="3338451"/>
          </a:xfrm>
          <a:prstGeom prst="rect">
            <a:avLst/>
          </a:prstGeom>
          <a:noFill/>
          <a:ln>
            <a:noFill/>
          </a:ln>
        </p:spPr>
      </p:pic>
      <p:pic>
        <p:nvPicPr>
          <p:cNvPr id="7" name="Audio 6">
            <a:extLst>
              <a:ext uri="{FF2B5EF4-FFF2-40B4-BE49-F238E27FC236}">
                <a16:creationId xmlns:a16="http://schemas.microsoft.com/office/drawing/2014/main" id="{D47CCBCC-9790-74BE-44C6-E78E975B36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8216"/>
    </mc:Choice>
    <mc:Fallback>
      <p:transition spd="slow" advTm="78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Critical Restriction 2 - Cultural &amp; Communication Barriers in Global Teams</a:t>
            </a:r>
            <a:endParaRPr sz="2400"/>
          </a:p>
        </p:txBody>
      </p:sp>
      <p:sp>
        <p:nvSpPr>
          <p:cNvPr id="107" name="Google Shape;107;p20"/>
          <p:cNvSpPr txBox="1">
            <a:spLocks noGrp="1"/>
          </p:cNvSpPr>
          <p:nvPr>
            <p:ph type="body" idx="1"/>
          </p:nvPr>
        </p:nvSpPr>
        <p:spPr>
          <a:xfrm>
            <a:off x="253350" y="1535950"/>
            <a:ext cx="4248300" cy="34164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 time zone discrepancies pose a problem in coordination and inaccessible participation in various global teams.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Lack of language proficiency also enables the native speakers to control the discussions and decision making.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Groupthink kills divergent thoughts, decreases personal creativity and critical thinking within a group.</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p>
        </p:txBody>
      </p:sp>
      <p:pic>
        <p:nvPicPr>
          <p:cNvPr id="108" name="Google Shape;108;p20"/>
          <p:cNvPicPr preferRelativeResize="0"/>
          <p:nvPr/>
        </p:nvPicPr>
        <p:blipFill>
          <a:blip r:embed="rId5">
            <a:alphaModFix/>
          </a:blip>
          <a:stretch>
            <a:fillRect/>
          </a:stretch>
        </p:blipFill>
        <p:spPr>
          <a:xfrm>
            <a:off x="4925450" y="1642250"/>
            <a:ext cx="3973526" cy="2696750"/>
          </a:xfrm>
          <a:prstGeom prst="rect">
            <a:avLst/>
          </a:prstGeom>
          <a:noFill/>
          <a:ln>
            <a:noFill/>
          </a:ln>
        </p:spPr>
      </p:pic>
      <p:pic>
        <p:nvPicPr>
          <p:cNvPr id="7" name="Audio 6">
            <a:extLst>
              <a:ext uri="{FF2B5EF4-FFF2-40B4-BE49-F238E27FC236}">
                <a16:creationId xmlns:a16="http://schemas.microsoft.com/office/drawing/2014/main" id="{53E2B82B-CA60-AFB2-3910-3D68622B2F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7279"/>
    </mc:Choice>
    <mc:Fallback>
      <p:transition spd="slow" advTm="67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Professional Practice - Mitigating the Restrictions</a:t>
            </a:r>
            <a:endParaRPr sz="2400"/>
          </a:p>
        </p:txBody>
      </p:sp>
      <p:sp>
        <p:nvSpPr>
          <p:cNvPr id="114" name="Google Shape;114;p21"/>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Belbin or RACI is a structured interdependence with assigned roles that make people accountable.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Asynchronous teamwork solutions eliminate the effects of time zones and facilitate the inclusion of teams.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Psychological safety creates a free discussion that eliminates groupthink and promotes different views within a group.</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p>
        </p:txBody>
      </p:sp>
      <p:pic>
        <p:nvPicPr>
          <p:cNvPr id="115" name="Google Shape;115;p21"/>
          <p:cNvPicPr preferRelativeResize="0"/>
          <p:nvPr/>
        </p:nvPicPr>
        <p:blipFill>
          <a:blip r:embed="rId5">
            <a:alphaModFix/>
          </a:blip>
          <a:stretch>
            <a:fillRect/>
          </a:stretch>
        </p:blipFill>
        <p:spPr>
          <a:xfrm>
            <a:off x="4749400" y="1311825"/>
            <a:ext cx="4267200" cy="2400300"/>
          </a:xfrm>
          <a:prstGeom prst="rect">
            <a:avLst/>
          </a:prstGeom>
          <a:noFill/>
          <a:ln>
            <a:noFill/>
          </a:ln>
        </p:spPr>
      </p:pic>
      <p:pic>
        <p:nvPicPr>
          <p:cNvPr id="7" name="Audio 6">
            <a:extLst>
              <a:ext uri="{FF2B5EF4-FFF2-40B4-BE49-F238E27FC236}">
                <a16:creationId xmlns:a16="http://schemas.microsoft.com/office/drawing/2014/main" id="{EF2E1692-9ED7-EF3A-8E39-8BC2897CCE3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011"/>
    </mc:Choice>
    <mc:Fallback>
      <p:transition spd="slow" advTm="38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Case Study Application - The Post-Pandemic Hybrid Challenge</a:t>
            </a:r>
            <a:endParaRPr sz="2400"/>
          </a:p>
        </p:txBody>
      </p:sp>
      <p:sp>
        <p:nvSpPr>
          <p:cNvPr id="121" name="Google Shape;121;p22"/>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London office/Manila remote workforce split of team is a problem.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 learning provided by teams helps to avoid the us versus them thinking due to the mutual objectives and exchanges.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Informal online communications develop trusting relationships that are not task-oriented to enhance teams and their activities.</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p>
        </p:txBody>
      </p:sp>
      <p:pic>
        <p:nvPicPr>
          <p:cNvPr id="122" name="Google Shape;122;p22"/>
          <p:cNvPicPr preferRelativeResize="0"/>
          <p:nvPr/>
        </p:nvPicPr>
        <p:blipFill>
          <a:blip r:embed="rId5">
            <a:alphaModFix/>
          </a:blip>
          <a:stretch>
            <a:fillRect/>
          </a:stretch>
        </p:blipFill>
        <p:spPr>
          <a:xfrm>
            <a:off x="5053200" y="1207450"/>
            <a:ext cx="3962499" cy="3002375"/>
          </a:xfrm>
          <a:prstGeom prst="rect">
            <a:avLst/>
          </a:prstGeom>
          <a:noFill/>
          <a:ln>
            <a:noFill/>
          </a:ln>
        </p:spPr>
      </p:pic>
      <p:pic>
        <p:nvPicPr>
          <p:cNvPr id="6" name="Audio 5">
            <a:extLst>
              <a:ext uri="{FF2B5EF4-FFF2-40B4-BE49-F238E27FC236}">
                <a16:creationId xmlns:a16="http://schemas.microsoft.com/office/drawing/2014/main" id="{180F550D-A805-D6D2-A259-423788D1F59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2705"/>
    </mc:Choice>
    <mc:Fallback>
      <p:transition spd="slow" advTm="92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Synthesis - The Double-Edged Sword</a:t>
            </a:r>
            <a:endParaRPr sz="2400"/>
          </a:p>
        </p:txBody>
      </p:sp>
      <p:sp>
        <p:nvSpPr>
          <p:cNvPr id="128" name="Google Shape;128;p23"/>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Learning together makes it possible to be a global citizen, but this requires deliberate organization, responsibility, and design.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Good teamwork diffuses individual freedom and dependence and reliance to work together to achieve maximum performance results.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Perspective shift understands collaborating as a strategic ability, not an annoying scholarly team work.</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p>
        </p:txBody>
      </p:sp>
      <p:pic>
        <p:nvPicPr>
          <p:cNvPr id="129" name="Google Shape;129;p23" descr="Great Teamwork: The 5 Factors for Success"/>
          <p:cNvPicPr preferRelativeResize="0"/>
          <p:nvPr/>
        </p:nvPicPr>
        <p:blipFill>
          <a:blip r:embed="rId5">
            <a:alphaModFix/>
          </a:blip>
          <a:stretch>
            <a:fillRect/>
          </a:stretch>
        </p:blipFill>
        <p:spPr>
          <a:xfrm>
            <a:off x="5204200" y="1152475"/>
            <a:ext cx="3482225" cy="3482225"/>
          </a:xfrm>
          <a:prstGeom prst="rect">
            <a:avLst/>
          </a:prstGeom>
          <a:noFill/>
          <a:ln>
            <a:noFill/>
          </a:ln>
        </p:spPr>
      </p:pic>
      <p:pic>
        <p:nvPicPr>
          <p:cNvPr id="6" name="Audio 5">
            <a:extLst>
              <a:ext uri="{FF2B5EF4-FFF2-40B4-BE49-F238E27FC236}">
                <a16:creationId xmlns:a16="http://schemas.microsoft.com/office/drawing/2014/main" id="{138ABDDE-B5B8-BED3-7272-D523391DEE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82"/>
    </mc:Choice>
    <mc:Fallback>
      <p:transition spd="slow" advTm="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Conclusion</a:t>
            </a:r>
            <a:endParaRPr sz="2400"/>
          </a:p>
        </p:txBody>
      </p:sp>
      <p:sp>
        <p:nvSpPr>
          <p:cNvPr id="135" name="Google Shape;135;p24"/>
          <p:cNvSpPr txBox="1">
            <a:spLocks noGrp="1"/>
          </p:cNvSpPr>
          <p:nvPr>
            <p:ph type="body" idx="1"/>
          </p:nvPr>
        </p:nvSpPr>
        <p:spPr>
          <a:xfrm>
            <a:off x="311700" y="1152475"/>
            <a:ext cx="4340100" cy="34164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Key takeaway: the partnership is studied for professional practice, not for personal traits.</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Overall insight: the collaborative study upgrades the employability skills, logical thinking and cultural intelligence. </a:t>
            </a:r>
            <a:endParaRPr sz="1400">
              <a:solidFill>
                <a:schemeClr val="dk1"/>
              </a:solidFill>
              <a:latin typeface="Times New Roman"/>
              <a:ea typeface="Times New Roman"/>
              <a:cs typeface="Times New Roman"/>
              <a:sym typeface="Times New Roman"/>
            </a:endParaRPr>
          </a:p>
          <a:p>
            <a:pPr marL="457200" lvl="0" indent="-317500" algn="l" rtl="0">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Final message: these capacities mainly prepare for the students to become effective international citizens and successful professionals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36" name="Google Shape;136;p24"/>
          <p:cNvPicPr preferRelativeResize="0"/>
          <p:nvPr/>
        </p:nvPicPr>
        <p:blipFill>
          <a:blip r:embed="rId5">
            <a:alphaModFix/>
          </a:blip>
          <a:stretch>
            <a:fillRect/>
          </a:stretch>
        </p:blipFill>
        <p:spPr>
          <a:xfrm>
            <a:off x="4804200" y="1170125"/>
            <a:ext cx="4187400" cy="2016931"/>
          </a:xfrm>
          <a:prstGeom prst="rect">
            <a:avLst/>
          </a:prstGeom>
          <a:noFill/>
          <a:ln>
            <a:noFill/>
          </a:ln>
        </p:spPr>
      </p:pic>
      <p:pic>
        <p:nvPicPr>
          <p:cNvPr id="4" name="Audio 3">
            <a:extLst>
              <a:ext uri="{FF2B5EF4-FFF2-40B4-BE49-F238E27FC236}">
                <a16:creationId xmlns:a16="http://schemas.microsoft.com/office/drawing/2014/main" id="{A551B6FA-6844-DB69-53F8-393FF255227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82"/>
    </mc:Choice>
    <mc:Fallback>
      <p:transition spd="slow" advTm="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b="1" dirty="0">
                <a:latin typeface="Times New Roman"/>
                <a:ea typeface="Times New Roman"/>
                <a:cs typeface="Times New Roman"/>
                <a:sym typeface="Times New Roman"/>
              </a:rPr>
              <a:t>References</a:t>
            </a:r>
            <a:endParaRPr sz="2400" b="1" dirty="0">
              <a:latin typeface="Times New Roman"/>
              <a:ea typeface="Times New Roman"/>
              <a:cs typeface="Times New Roman"/>
              <a:sym typeface="Times New Roman"/>
            </a:endParaRPr>
          </a:p>
        </p:txBody>
      </p:sp>
      <p:sp>
        <p:nvSpPr>
          <p:cNvPr id="142" name="Google Shape;142;p25"/>
          <p:cNvSpPr txBox="1">
            <a:spLocks noGrp="1"/>
          </p:cNvSpPr>
          <p:nvPr>
            <p:ph type="body" idx="1"/>
          </p:nvPr>
        </p:nvSpPr>
        <p:spPr>
          <a:xfrm>
            <a:off x="311700" y="1092575"/>
            <a:ext cx="8520600" cy="3416400"/>
          </a:xfrm>
          <a:prstGeom prst="rect">
            <a:avLst/>
          </a:prstGeom>
        </p:spPr>
        <p:txBody>
          <a:bodyPr spcFirstLastPara="1" wrap="square" lIns="91425" tIns="91425" rIns="91425" bIns="91425" anchor="t" anchorCtr="0">
            <a:noAutofit/>
          </a:bodyPr>
          <a:lstStyle/>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 Abelsen, S. N., Vatne, S. H., Mikalef, P., &amp; Choudrie, J. (2023). Digital working during the COVID-19 pandemic: how task–technology fit improves work performance and lessens feelings of loneliness. </a:t>
            </a:r>
            <a:r>
              <a:rPr lang="en" sz="870" i="1">
                <a:solidFill>
                  <a:schemeClr val="dk1"/>
                </a:solidFill>
                <a:latin typeface="Times New Roman"/>
                <a:ea typeface="Times New Roman"/>
                <a:cs typeface="Times New Roman"/>
                <a:sym typeface="Times New Roman"/>
              </a:rPr>
              <a:t>Information Technology &amp; People</a:t>
            </a:r>
            <a:r>
              <a:rPr lang="en" sz="870">
                <a:solidFill>
                  <a:schemeClr val="dk1"/>
                </a:solidFill>
                <a:latin typeface="Times New Roman"/>
                <a:ea typeface="Times New Roman"/>
                <a:cs typeface="Times New Roman"/>
                <a:sym typeface="Times New Roman"/>
              </a:rPr>
              <a:t>, </a:t>
            </a:r>
            <a:r>
              <a:rPr lang="en" sz="870" i="1">
                <a:solidFill>
                  <a:schemeClr val="dk1"/>
                </a:solidFill>
                <a:latin typeface="Times New Roman"/>
                <a:ea typeface="Times New Roman"/>
                <a:cs typeface="Times New Roman"/>
                <a:sym typeface="Times New Roman"/>
              </a:rPr>
              <a:t>36</a:t>
            </a:r>
            <a:r>
              <a:rPr lang="en" sz="870">
                <a:solidFill>
                  <a:schemeClr val="dk1"/>
                </a:solidFill>
                <a:latin typeface="Times New Roman"/>
                <a:ea typeface="Times New Roman"/>
                <a:cs typeface="Times New Roman"/>
                <a:sym typeface="Times New Roman"/>
              </a:rPr>
              <a:t>(5), 2063-2087.Retrieved on 11 April 2026 from:</a:t>
            </a:r>
            <a:r>
              <a:rPr lang="en" sz="87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5"/>
              </a:rPr>
              <a:t>https://doi.org/10.1108/ITP-12-2020-0870</a:t>
            </a:r>
            <a:endParaRPr sz="870" u="sng">
              <a:solidFill>
                <a:schemeClr val="hlink"/>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Aluko, H. A., Aluko, A., Offiah, G. A., Ogunjimi, F., Aluko, A. O., Alalade, F. M., ... &amp; Nwani, C. H. (2026). Exploring the effectiveness of AI-generated learning materials in facilitating active learning strategies and knowledge retention in higher education. </a:t>
            </a:r>
            <a:r>
              <a:rPr lang="en" sz="870" i="1">
                <a:solidFill>
                  <a:schemeClr val="dk1"/>
                </a:solidFill>
                <a:latin typeface="Times New Roman"/>
                <a:ea typeface="Times New Roman"/>
                <a:cs typeface="Times New Roman"/>
                <a:sym typeface="Times New Roman"/>
              </a:rPr>
              <a:t>International Journal of Organizational Analysis</a:t>
            </a:r>
            <a:r>
              <a:rPr lang="en" sz="870">
                <a:solidFill>
                  <a:schemeClr val="dk1"/>
                </a:solidFill>
                <a:latin typeface="Times New Roman"/>
                <a:ea typeface="Times New Roman"/>
                <a:cs typeface="Times New Roman"/>
                <a:sym typeface="Times New Roman"/>
              </a:rPr>
              <a:t>, </a:t>
            </a:r>
            <a:r>
              <a:rPr lang="en" sz="870" i="1">
                <a:solidFill>
                  <a:schemeClr val="dk1"/>
                </a:solidFill>
                <a:latin typeface="Times New Roman"/>
                <a:ea typeface="Times New Roman"/>
                <a:cs typeface="Times New Roman"/>
                <a:sym typeface="Times New Roman"/>
              </a:rPr>
              <a:t>34</a:t>
            </a:r>
            <a:r>
              <a:rPr lang="en" sz="870">
                <a:solidFill>
                  <a:schemeClr val="dk1"/>
                </a:solidFill>
                <a:latin typeface="Times New Roman"/>
                <a:ea typeface="Times New Roman"/>
                <a:cs typeface="Times New Roman"/>
                <a:sym typeface="Times New Roman"/>
              </a:rPr>
              <a:t>(4), 1243-1267. Retrieved on 11 April 2026 from:</a:t>
            </a:r>
            <a:r>
              <a:rPr lang="en" sz="87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6"/>
              </a:rPr>
              <a:t>https://doi.org/10.1080/03043797.2023.2193552</a:t>
            </a:r>
            <a:endParaRPr sz="870" u="sng">
              <a:solidFill>
                <a:schemeClr val="hlink"/>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Barker Scott, B. A., &amp; Manning, M. R. (2024). Designing the collaborative organization: A framework for how collaborative work, relationships, and behaviors generate collaborative capacity. </a:t>
            </a:r>
            <a:r>
              <a:rPr lang="en" sz="870" i="1">
                <a:solidFill>
                  <a:schemeClr val="dk1"/>
                </a:solidFill>
                <a:latin typeface="Times New Roman"/>
                <a:ea typeface="Times New Roman"/>
                <a:cs typeface="Times New Roman"/>
                <a:sym typeface="Times New Roman"/>
              </a:rPr>
              <a:t>The Journal of Applied Behavioral Science</a:t>
            </a:r>
            <a:r>
              <a:rPr lang="en" sz="870">
                <a:solidFill>
                  <a:schemeClr val="dk1"/>
                </a:solidFill>
                <a:latin typeface="Times New Roman"/>
                <a:ea typeface="Times New Roman"/>
                <a:cs typeface="Times New Roman"/>
                <a:sym typeface="Times New Roman"/>
              </a:rPr>
              <a:t>, </a:t>
            </a:r>
            <a:r>
              <a:rPr lang="en" sz="870" i="1">
                <a:solidFill>
                  <a:schemeClr val="dk1"/>
                </a:solidFill>
                <a:latin typeface="Times New Roman"/>
                <a:ea typeface="Times New Roman"/>
                <a:cs typeface="Times New Roman"/>
                <a:sym typeface="Times New Roman"/>
              </a:rPr>
              <a:t>60</a:t>
            </a:r>
            <a:r>
              <a:rPr lang="en" sz="870">
                <a:solidFill>
                  <a:schemeClr val="dk1"/>
                </a:solidFill>
                <a:latin typeface="Times New Roman"/>
                <a:ea typeface="Times New Roman"/>
                <a:cs typeface="Times New Roman"/>
                <a:sym typeface="Times New Roman"/>
              </a:rPr>
              <a:t>(1), 149-193. Retrieved on 11 April 2026 from:</a:t>
            </a:r>
            <a:r>
              <a:rPr lang="en" sz="870" u="sng">
                <a:solidFill>
                  <a:schemeClr val="hlink"/>
                </a:solidFill>
                <a:latin typeface="Times New Roman"/>
                <a:ea typeface="Times New Roman"/>
                <a:cs typeface="Times New Roman"/>
                <a:sym typeface="Times New Roman"/>
                <a:hlinkClick r:id="rId7"/>
              </a:rPr>
              <a:t>https://doi.org/10.1177/00218863221106245</a:t>
            </a:r>
            <a:endParaRPr sz="870" u="sng">
              <a:solidFill>
                <a:schemeClr val="hlink"/>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Boud, D., &amp; Bearman, M. (2024). The assessment challenge of social and collaborative learning in higher education. Educational philosophy and theory, 56(5), 459-468. Retrieved on 11 April 2026 from:</a:t>
            </a:r>
            <a:r>
              <a:rPr lang="en" sz="87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8"/>
              </a:rPr>
              <a:t>https://doi.org/10.1080/00131857.2022.2114346</a:t>
            </a:r>
            <a:r>
              <a:rPr lang="en" sz="870">
                <a:solidFill>
                  <a:schemeClr val="dk1"/>
                </a:solidFill>
                <a:latin typeface="Times New Roman"/>
                <a:ea typeface="Times New Roman"/>
                <a:cs typeface="Times New Roman"/>
                <a:sym typeface="Times New Roman"/>
              </a:rPr>
              <a:t> </a:t>
            </a:r>
            <a:endParaRPr sz="870">
              <a:solidFill>
                <a:schemeClr val="dk1"/>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Chen, L. (2022). Facilitating teacher learning in professional learning communities through action research: A qualitative case study in China. </a:t>
            </a:r>
            <a:r>
              <a:rPr lang="en" sz="870" i="1">
                <a:solidFill>
                  <a:schemeClr val="dk1"/>
                </a:solidFill>
                <a:latin typeface="Times New Roman"/>
                <a:ea typeface="Times New Roman"/>
                <a:cs typeface="Times New Roman"/>
                <a:sym typeface="Times New Roman"/>
              </a:rPr>
              <a:t>Teaching and Teacher Education</a:t>
            </a:r>
            <a:r>
              <a:rPr lang="en" sz="870">
                <a:solidFill>
                  <a:schemeClr val="dk1"/>
                </a:solidFill>
                <a:latin typeface="Times New Roman"/>
                <a:ea typeface="Times New Roman"/>
                <a:cs typeface="Times New Roman"/>
                <a:sym typeface="Times New Roman"/>
              </a:rPr>
              <a:t>, </a:t>
            </a:r>
            <a:r>
              <a:rPr lang="en" sz="870" i="1">
                <a:solidFill>
                  <a:schemeClr val="dk1"/>
                </a:solidFill>
                <a:latin typeface="Times New Roman"/>
                <a:ea typeface="Times New Roman"/>
                <a:cs typeface="Times New Roman"/>
                <a:sym typeface="Times New Roman"/>
              </a:rPr>
              <a:t>119</a:t>
            </a:r>
            <a:r>
              <a:rPr lang="en" sz="870">
                <a:solidFill>
                  <a:schemeClr val="dk1"/>
                </a:solidFill>
                <a:latin typeface="Times New Roman"/>
                <a:ea typeface="Times New Roman"/>
                <a:cs typeface="Times New Roman"/>
                <a:sym typeface="Times New Roman"/>
              </a:rPr>
              <a:t>, 103875. Retrieved on 11 April 2026 from:</a:t>
            </a:r>
            <a:r>
              <a:rPr lang="en" sz="870">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9"/>
              </a:rPr>
              <a:t>https://doi.org/10.1016/j.tate.2022.103875</a:t>
            </a:r>
            <a:endParaRPr sz="870" u="sng">
              <a:solidFill>
                <a:schemeClr val="hlink"/>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Jana, A., &amp; Yadav, A. K. (2024). Time Management and Self-Motivation Skills for Academic Success in Students: A Comprehensive Review. </a:t>
            </a:r>
            <a:r>
              <a:rPr lang="en" sz="870" i="1">
                <a:solidFill>
                  <a:schemeClr val="dk1"/>
                </a:solidFill>
                <a:latin typeface="Times New Roman"/>
                <a:ea typeface="Times New Roman"/>
                <a:cs typeface="Times New Roman"/>
                <a:sym typeface="Times New Roman"/>
              </a:rPr>
              <a:t>International Journal of Advanced Multidisciplinary Scientific Research (IJAMSR)</a:t>
            </a:r>
            <a:r>
              <a:rPr lang="en" sz="870">
                <a:solidFill>
                  <a:schemeClr val="dk1"/>
                </a:solidFill>
                <a:latin typeface="Times New Roman"/>
                <a:ea typeface="Times New Roman"/>
                <a:cs typeface="Times New Roman"/>
                <a:sym typeface="Times New Roman"/>
              </a:rPr>
              <a:t>, </a:t>
            </a:r>
            <a:r>
              <a:rPr lang="en" sz="870" i="1">
                <a:solidFill>
                  <a:schemeClr val="dk1"/>
                </a:solidFill>
                <a:latin typeface="Times New Roman"/>
                <a:ea typeface="Times New Roman"/>
                <a:cs typeface="Times New Roman"/>
                <a:sym typeface="Times New Roman"/>
              </a:rPr>
              <a:t>7</a:t>
            </a:r>
            <a:r>
              <a:rPr lang="en" sz="870">
                <a:solidFill>
                  <a:schemeClr val="dk1"/>
                </a:solidFill>
                <a:latin typeface="Times New Roman"/>
                <a:ea typeface="Times New Roman"/>
                <a:cs typeface="Times New Roman"/>
                <a:sym typeface="Times New Roman"/>
              </a:rPr>
              <a:t>(11). Retrieved on 11 April 2026 from:</a:t>
            </a:r>
            <a:r>
              <a:rPr lang="en" sz="870" u="sng">
                <a:solidFill>
                  <a:schemeClr val="hlink"/>
                </a:solidFill>
                <a:latin typeface="Times New Roman"/>
                <a:ea typeface="Times New Roman"/>
                <a:cs typeface="Times New Roman"/>
                <a:sym typeface="Times New Roman"/>
                <a:hlinkClick r:id="rId10"/>
              </a:rPr>
              <a:t>https://doi.org/10.31426/ijamsr.2024.7.11.7921</a:t>
            </a:r>
            <a:r>
              <a:rPr lang="en" sz="870">
                <a:solidFill>
                  <a:schemeClr val="dk1"/>
                </a:solidFill>
                <a:latin typeface="Times New Roman"/>
                <a:ea typeface="Times New Roman"/>
                <a:cs typeface="Times New Roman"/>
                <a:sym typeface="Times New Roman"/>
              </a:rPr>
              <a:t> </a:t>
            </a:r>
            <a:endParaRPr sz="870">
              <a:solidFill>
                <a:schemeClr val="dk1"/>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Kairanbayev, N., &amp; David, D. A. (2025). General trends on the impacts of evidence-based university accreditation on quality assurance enhancement. </a:t>
            </a:r>
            <a:r>
              <a:rPr lang="en" sz="870" i="1">
                <a:solidFill>
                  <a:schemeClr val="dk1"/>
                </a:solidFill>
                <a:latin typeface="Times New Roman"/>
                <a:ea typeface="Times New Roman"/>
                <a:cs typeface="Times New Roman"/>
                <a:sym typeface="Times New Roman"/>
              </a:rPr>
              <a:t>International Journal of Evaluation and Research in Education (IJERE)</a:t>
            </a:r>
            <a:r>
              <a:rPr lang="en" sz="870">
                <a:solidFill>
                  <a:schemeClr val="dk1"/>
                </a:solidFill>
                <a:latin typeface="Times New Roman"/>
                <a:ea typeface="Times New Roman"/>
                <a:cs typeface="Times New Roman"/>
                <a:sym typeface="Times New Roman"/>
              </a:rPr>
              <a:t>, </a:t>
            </a:r>
            <a:r>
              <a:rPr lang="en" sz="870" i="1">
                <a:solidFill>
                  <a:schemeClr val="dk1"/>
                </a:solidFill>
                <a:latin typeface="Times New Roman"/>
                <a:ea typeface="Times New Roman"/>
                <a:cs typeface="Times New Roman"/>
                <a:sym typeface="Times New Roman"/>
              </a:rPr>
              <a:t>14</a:t>
            </a:r>
            <a:r>
              <a:rPr lang="en" sz="870">
                <a:solidFill>
                  <a:schemeClr val="dk1"/>
                </a:solidFill>
                <a:latin typeface="Times New Roman"/>
                <a:ea typeface="Times New Roman"/>
                <a:cs typeface="Times New Roman"/>
                <a:sym typeface="Times New Roman"/>
              </a:rPr>
              <a:t>(3), 1939-1948. Retrieved on 11 April 2026 from:</a:t>
            </a:r>
            <a:r>
              <a:rPr lang="en" sz="870">
                <a:solidFill>
                  <a:schemeClr val="dk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11"/>
              </a:rPr>
              <a:t>https://doi.org/10.11591/ijere.v14i3.31271</a:t>
            </a:r>
            <a:r>
              <a:rPr lang="en" sz="870">
                <a:solidFill>
                  <a:schemeClr val="dk1"/>
                </a:solidFill>
                <a:latin typeface="Times New Roman"/>
                <a:ea typeface="Times New Roman"/>
                <a:cs typeface="Times New Roman"/>
                <a:sym typeface="Times New Roman"/>
              </a:rPr>
              <a:t> </a:t>
            </a:r>
            <a:endParaRPr sz="870">
              <a:solidFill>
                <a:schemeClr val="dk1"/>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Katsenos, I., &amp; Pierrakeas, C. (2025). Assessing Individual Contributions of Team Members to Team Achievement by Combining Peer Assessments and Digital Presence in an Academic Environment. Education Sciences, 15(3), 279. Retrieved on 11 April 2026 from:</a:t>
            </a:r>
            <a:r>
              <a:rPr lang="en" sz="870">
                <a:solidFill>
                  <a:schemeClr val="dk1"/>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12"/>
              </a:rPr>
              <a:t>https://doi.org/10.3390/educsci15030279</a:t>
            </a:r>
            <a:r>
              <a:rPr lang="en" sz="870">
                <a:solidFill>
                  <a:schemeClr val="dk1"/>
                </a:solidFill>
                <a:latin typeface="Times New Roman"/>
                <a:ea typeface="Times New Roman"/>
                <a:cs typeface="Times New Roman"/>
                <a:sym typeface="Times New Roman"/>
              </a:rPr>
              <a:t> </a:t>
            </a:r>
            <a:endParaRPr sz="870">
              <a:solidFill>
                <a:schemeClr val="dk1"/>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Kioupi, V., &amp; Voulvoulis, N. (2022). The contribution of higher education to sustainability: the development and assessment of sustainability competences in a university case study. Education Sciences, 12(6), 406. Retrieved on 11 April 2026 from: </a:t>
            </a:r>
            <a:r>
              <a:rPr lang="en" sz="870">
                <a:solidFill>
                  <a:schemeClr val="dk1"/>
                </a:solidFill>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13"/>
              </a:rPr>
              <a:t>https://doi.org/10.3390/educsci12060406</a:t>
            </a:r>
            <a:r>
              <a:rPr lang="en" sz="870">
                <a:solidFill>
                  <a:schemeClr val="dk1"/>
                </a:solidFill>
                <a:latin typeface="Times New Roman"/>
                <a:ea typeface="Times New Roman"/>
                <a:cs typeface="Times New Roman"/>
                <a:sym typeface="Times New Roman"/>
              </a:rPr>
              <a:t> </a:t>
            </a:r>
            <a:endParaRPr sz="870">
              <a:solidFill>
                <a:schemeClr val="dk1"/>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Memarian, B., &amp; Doleck, T. (2023). Fairness, Accountability, Transparency, and Ethics (FATE) in Artificial Intelligence (AI) and higher education: A systematic review. Computers and Education: Artificial Intelligence, 5, 100152. Retrieved on 11 April 2026 from:</a:t>
            </a:r>
            <a:r>
              <a:rPr lang="en" sz="870">
                <a:solidFill>
                  <a:schemeClr val="dk1"/>
                </a:solidFill>
                <a:uFill>
                  <a:noFill/>
                </a:u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14"/>
              </a:rPr>
              <a:t>https://doi.org/10.1016/j.caeai.2023.100152</a:t>
            </a:r>
            <a:r>
              <a:rPr lang="en" sz="870">
                <a:solidFill>
                  <a:schemeClr val="dk1"/>
                </a:solidFill>
                <a:latin typeface="Times New Roman"/>
                <a:ea typeface="Times New Roman"/>
                <a:cs typeface="Times New Roman"/>
                <a:sym typeface="Times New Roman"/>
              </a:rPr>
              <a:t> </a:t>
            </a:r>
            <a:endParaRPr sz="870">
              <a:solidFill>
                <a:schemeClr val="dk1"/>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Mwita, K. M., Kinunda, S., Obwolo, S., &amp; Mwilongo, N. H. (2023). Soft skills development in higher education institutions: students' perceived role of universities and students' self-initiatives in bridging the soft skills gap. International Journal of Research in Business &amp; Social Science, 12(3). Retrieved on 11 April 2026 from:</a:t>
            </a:r>
            <a:r>
              <a:rPr lang="en" sz="870">
                <a:solidFill>
                  <a:schemeClr val="dk1"/>
                </a:solidFill>
                <a:uFill>
                  <a:noFill/>
                </a:u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15"/>
              </a:rPr>
              <a:t>https://doi.org/10.20525/ijrbs.v12i3.2435</a:t>
            </a:r>
            <a:r>
              <a:rPr lang="en" sz="870">
                <a:solidFill>
                  <a:schemeClr val="dk1"/>
                </a:solidFill>
                <a:latin typeface="Times New Roman"/>
                <a:ea typeface="Times New Roman"/>
                <a:cs typeface="Times New Roman"/>
                <a:sym typeface="Times New Roman"/>
              </a:rPr>
              <a:t> </a:t>
            </a:r>
            <a:endParaRPr sz="870">
              <a:solidFill>
                <a:schemeClr val="dk1"/>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Tang, Y., &amp; Hew, K. F. (2022). Effects of using mobile instant messaging on student behavioral, emotional, and cognitive engagement: a quasi-experimental study. International Journal of Educational Technology in Higher Education, 19(1), 3. Retrieved on 11 April 2026 from:</a:t>
            </a:r>
            <a:r>
              <a:rPr lang="en" sz="870">
                <a:solidFill>
                  <a:schemeClr val="dk1"/>
                </a:solidFill>
                <a:uFill>
                  <a:noFill/>
                </a:uFill>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16"/>
              </a:rPr>
              <a:t>https://doi.org/10.1186/s41239</a:t>
            </a:r>
            <a:r>
              <a:rPr lang="en" sz="870">
                <a:solidFill>
                  <a:schemeClr val="dk1"/>
                </a:solidFill>
                <a:latin typeface="Times New Roman"/>
                <a:ea typeface="Times New Roman"/>
                <a:cs typeface="Times New Roman"/>
                <a:sym typeface="Times New Roman"/>
              </a:rPr>
              <a:t> </a:t>
            </a:r>
            <a:endParaRPr sz="870">
              <a:solidFill>
                <a:schemeClr val="dk1"/>
              </a:solidFill>
              <a:latin typeface="Times New Roman"/>
              <a:ea typeface="Times New Roman"/>
              <a:cs typeface="Times New Roman"/>
              <a:sym typeface="Times New Roman"/>
            </a:endParaRPr>
          </a:p>
          <a:p>
            <a:pPr marL="0" lvl="0" indent="0" algn="l" rtl="0">
              <a:lnSpc>
                <a:spcPct val="95000"/>
              </a:lnSpc>
              <a:spcBef>
                <a:spcPts val="0"/>
              </a:spcBef>
              <a:spcAft>
                <a:spcPts val="0"/>
              </a:spcAft>
              <a:buClr>
                <a:schemeClr val="dk1"/>
              </a:buClr>
              <a:buSzPts val="770"/>
              <a:buFont typeface="Arial"/>
              <a:buNone/>
            </a:pPr>
            <a:r>
              <a:rPr lang="en" sz="870">
                <a:solidFill>
                  <a:schemeClr val="dk1"/>
                </a:solidFill>
                <a:latin typeface="Times New Roman"/>
                <a:ea typeface="Times New Roman"/>
                <a:cs typeface="Times New Roman"/>
                <a:sym typeface="Times New Roman"/>
              </a:rPr>
              <a:t>Zainuri, A., &amp; Huda, M. (2023). Empowering cooperative teamwork for community service sustainability: insights from service learning. </a:t>
            </a:r>
            <a:r>
              <a:rPr lang="en" sz="870" i="1">
                <a:solidFill>
                  <a:schemeClr val="dk1"/>
                </a:solidFill>
                <a:latin typeface="Times New Roman"/>
                <a:ea typeface="Times New Roman"/>
                <a:cs typeface="Times New Roman"/>
                <a:sym typeface="Times New Roman"/>
              </a:rPr>
              <a:t>Sustainability</a:t>
            </a:r>
            <a:r>
              <a:rPr lang="en" sz="870">
                <a:solidFill>
                  <a:schemeClr val="dk1"/>
                </a:solidFill>
                <a:latin typeface="Times New Roman"/>
                <a:ea typeface="Times New Roman"/>
                <a:cs typeface="Times New Roman"/>
                <a:sym typeface="Times New Roman"/>
              </a:rPr>
              <a:t>, </a:t>
            </a:r>
            <a:r>
              <a:rPr lang="en" sz="870" i="1">
                <a:solidFill>
                  <a:schemeClr val="dk1"/>
                </a:solidFill>
                <a:latin typeface="Times New Roman"/>
                <a:ea typeface="Times New Roman"/>
                <a:cs typeface="Times New Roman"/>
                <a:sym typeface="Times New Roman"/>
              </a:rPr>
              <a:t>15</a:t>
            </a:r>
            <a:r>
              <a:rPr lang="en" sz="870">
                <a:solidFill>
                  <a:schemeClr val="dk1"/>
                </a:solidFill>
                <a:latin typeface="Times New Roman"/>
                <a:ea typeface="Times New Roman"/>
                <a:cs typeface="Times New Roman"/>
                <a:sym typeface="Times New Roman"/>
              </a:rPr>
              <a:t>(5), 4551. Retrieved on 11 April 2026 from:</a:t>
            </a:r>
            <a:r>
              <a:rPr lang="en" sz="870">
                <a:solidFill>
                  <a:schemeClr val="dk1"/>
                </a:solidFill>
                <a:uFill>
                  <a:noFill/>
                </a:uFill>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 </a:t>
            </a:r>
            <a:r>
              <a:rPr lang="en" sz="870" u="sng">
                <a:solidFill>
                  <a:schemeClr val="hlink"/>
                </a:solidFill>
                <a:latin typeface="Times New Roman"/>
                <a:ea typeface="Times New Roman"/>
                <a:cs typeface="Times New Roman"/>
                <a:sym typeface="Times New Roman"/>
                <a:hlinkClick r:id="rId17"/>
              </a:rPr>
              <a:t>https://doi.org/10.3390/su15054551</a:t>
            </a:r>
            <a:r>
              <a:rPr lang="en" sz="870">
                <a:solidFill>
                  <a:schemeClr val="dk1"/>
                </a:solidFill>
                <a:latin typeface="Times New Roman"/>
                <a:ea typeface="Times New Roman"/>
                <a:cs typeface="Times New Roman"/>
                <a:sym typeface="Times New Roman"/>
              </a:rPr>
              <a:t> </a:t>
            </a:r>
            <a:endParaRPr sz="870">
              <a:solidFill>
                <a:schemeClr val="dk1"/>
              </a:solidFill>
              <a:latin typeface="Times New Roman"/>
              <a:ea typeface="Times New Roman"/>
              <a:cs typeface="Times New Roman"/>
              <a:sym typeface="Times New Roman"/>
            </a:endParaRPr>
          </a:p>
          <a:p>
            <a:pPr marL="0" lvl="0" indent="0" algn="l" rtl="0">
              <a:lnSpc>
                <a:spcPct val="95000"/>
              </a:lnSpc>
              <a:spcBef>
                <a:spcPts val="0"/>
              </a:spcBef>
              <a:spcAft>
                <a:spcPts val="0"/>
              </a:spcAft>
              <a:buSzPts val="770"/>
              <a:buNone/>
            </a:pPr>
            <a:endParaRPr sz="1360">
              <a:latin typeface="Times New Roman"/>
              <a:ea typeface="Times New Roman"/>
              <a:cs typeface="Times New Roman"/>
              <a:sym typeface="Times New Roman"/>
            </a:endParaRPr>
          </a:p>
        </p:txBody>
      </p:sp>
      <p:pic>
        <p:nvPicPr>
          <p:cNvPr id="4" name="Audio 3">
            <a:extLst>
              <a:ext uri="{FF2B5EF4-FFF2-40B4-BE49-F238E27FC236}">
                <a16:creationId xmlns:a16="http://schemas.microsoft.com/office/drawing/2014/main" id="{06FF014E-4D60-A205-C733-AFF79646FE5C}"/>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8178800" y="4178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16"/>
    </mc:Choice>
    <mc:Fallback>
      <p:transition spd="slow" advTm="2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6"/>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2523</Words>
  <Application>Microsoft Macintosh PowerPoint</Application>
  <PresentationFormat>On-screen Show (16:9)</PresentationFormat>
  <Paragraphs>73</Paragraphs>
  <Slides>14</Slides>
  <Notes>14</Notes>
  <HiddenSlides>0</HiddenSlides>
  <MMClips>12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Times New Roman</vt:lpstr>
      <vt:lpstr>Simple Light</vt:lpstr>
      <vt:lpstr>PowerPoint Presentation</vt:lpstr>
      <vt:lpstr>Introduction</vt:lpstr>
      <vt:lpstr>Defining Collaborative Learning in HE &amp; Business</vt:lpstr>
      <vt:lpstr> Core Benefit 1 - Cognitive Development &amp; Critical Thinking</vt:lpstr>
      <vt:lpstr>Core Benefit 2 - Employability &amp; Transferable Skills</vt:lpstr>
      <vt:lpstr>Global Business Context - Cultural Intelligence (CQ)</vt:lpstr>
      <vt:lpstr>Critical Restriction 1 - The "Free-Rider" Problem &amp; Social Loafing</vt:lpstr>
      <vt:lpstr>Critical Restriction 2 - Cultural &amp; Communication Barriers in Global Teams</vt:lpstr>
      <vt:lpstr>Professional Practice - Mitigating the Restrictions</vt:lpstr>
      <vt:lpstr>Case Study Application - The Post-Pandemic Hybrid Challenge</vt:lpstr>
      <vt:lpstr>Synthesis - The Double-Edged Sword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Laris Ruset</cp:lastModifiedBy>
  <cp:revision>2</cp:revision>
  <dcterms:modified xsi:type="dcterms:W3CDTF">2026-05-04T23:05:11Z</dcterms:modified>
</cp:coreProperties>
</file>