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5" r:id="rId2"/>
  </p:sldMasterIdLst>
  <p:sldIdLst>
    <p:sldId id="300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83" r:id="rId11"/>
    <p:sldId id="268" r:id="rId12"/>
    <p:sldId id="272" r:id="rId13"/>
    <p:sldId id="270" r:id="rId14"/>
    <p:sldId id="299" r:id="rId15"/>
    <p:sldId id="273" r:id="rId16"/>
    <p:sldId id="274" r:id="rId17"/>
    <p:sldId id="259" r:id="rId18"/>
    <p:sldId id="277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435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529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246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049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98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066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825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268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999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8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838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5F5978B-4F9B-4BAC-A104-F94AD6724B62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109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17ECFD-9398-4A1C-A79D-A5F0B800E6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3489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554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512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572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0654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9393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1952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8402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7112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2043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5499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604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949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47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ea typeface="Times New Roman"/>
                <a:cs typeface="Calibri"/>
              </a:rPr>
              <a:t>West meets East: </a:t>
            </a:r>
            <a:r>
              <a:rPr lang="en-US" b="1" dirty="0" smtClean="0">
                <a:ea typeface="Times New Roman"/>
                <a:cs typeface="Calibri"/>
              </a:rPr>
              <a:t>Graeco-Roman Interaction with India 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The Indo-Greek Kings </a:t>
            </a: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0955" y="5949280"/>
            <a:ext cx="6400800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HPAH5047; </a:t>
            </a: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HPAH6047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2604692"/>
            <a:ext cx="1855345" cy="33123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4205426"/>
            <a:ext cx="3096344" cy="16987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2684096"/>
            <a:ext cx="3096344" cy="1404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27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Greek Conquests South of the Hindu Kush</a:t>
            </a: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199"/>
            <a:ext cx="4248472" cy="5257799"/>
          </a:xfrm>
        </p:spPr>
        <p:txBody>
          <a:bodyPr>
            <a:noAutofit/>
          </a:bodyPr>
          <a:lstStyle/>
          <a:p>
            <a:r>
              <a:rPr lang="en-GB" sz="2400" dirty="0" smtClean="0"/>
              <a:t>Demetrius “the Invincible” takes power c.200 BC.</a:t>
            </a:r>
          </a:p>
          <a:p>
            <a:endParaRPr lang="en-GB" sz="200" dirty="0"/>
          </a:p>
          <a:p>
            <a:r>
              <a:rPr lang="en-GB" sz="2400" dirty="0" smtClean="0"/>
              <a:t>Decline of the Maurya.</a:t>
            </a:r>
          </a:p>
          <a:p>
            <a:endParaRPr lang="en-GB" sz="200" dirty="0" smtClean="0"/>
          </a:p>
          <a:p>
            <a:pPr marL="0" indent="0">
              <a:buNone/>
            </a:pPr>
            <a:r>
              <a:rPr lang="en-GB" sz="2600" dirty="0" smtClean="0"/>
              <a:t>“…</a:t>
            </a:r>
            <a:r>
              <a:rPr lang="en-GB" sz="2600" dirty="0"/>
              <a:t>The Greeks took possession of it and divided it into </a:t>
            </a:r>
            <a:r>
              <a:rPr lang="en-GB" sz="2600" dirty="0" smtClean="0"/>
              <a:t>satrapies…” – </a:t>
            </a:r>
            <a:r>
              <a:rPr lang="en-GB" sz="2600" b="1" dirty="0" smtClean="0"/>
              <a:t>Strabo </a:t>
            </a:r>
            <a:r>
              <a:rPr lang="en-GB" sz="2600" b="1" i="1" dirty="0" smtClean="0"/>
              <a:t>Geog. </a:t>
            </a:r>
            <a:r>
              <a:rPr lang="en-GB" sz="2600" b="1" dirty="0" smtClean="0"/>
              <a:t>11.11.2</a:t>
            </a:r>
            <a:r>
              <a:rPr lang="en-GB" sz="2600" dirty="0" smtClean="0"/>
              <a:t>.</a:t>
            </a:r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sz="2600" dirty="0" smtClean="0"/>
              <a:t>“…the most grand of all kings, Euthydemus, with his son – glorious victor – the remarkable Demetrius.” – inscription from Tajikistan.</a:t>
            </a:r>
            <a:endParaRPr lang="en-GB" sz="2600" dirty="0"/>
          </a:p>
          <a:p>
            <a:pPr marL="0" indent="0">
              <a:buNone/>
            </a:pPr>
            <a:endParaRPr lang="en-GB" sz="30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9"/>
            <a:ext cx="460851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4355976" y="3788230"/>
            <a:ext cx="48089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200" dirty="0" smtClean="0"/>
              <a:t>Demetrios I. Circa 200-185 BC. AR Tetradrachm - </a:t>
            </a:r>
            <a:r>
              <a:rPr lang="en-GB" sz="1200" dirty="0" smtClean="0"/>
              <a:t>Diademed and draped bust right, wearing elephant's skin headdress - Herakles standing facing, crowning himself with his right hand and holding club with his left, lion's skin draped over left arm - </a:t>
            </a:r>
            <a:r>
              <a:rPr lang="en-GB" sz="1200" dirty="0" err="1" smtClean="0"/>
              <a:t>Bopearachchi</a:t>
            </a:r>
            <a:r>
              <a:rPr lang="en-GB" sz="1200" dirty="0" smtClean="0"/>
              <a:t> </a:t>
            </a:r>
            <a:r>
              <a:rPr lang="en-GB" sz="1200" dirty="0" err="1" smtClean="0"/>
              <a:t>Série</a:t>
            </a:r>
            <a:r>
              <a:rPr lang="en-GB" sz="1200" dirty="0" smtClean="0"/>
              <a:t> 1B.</a:t>
            </a:r>
            <a:endParaRPr lang="en-GB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25144"/>
            <a:ext cx="3024336" cy="1855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211960" y="6581000"/>
            <a:ext cx="49091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1200" dirty="0" smtClean="0"/>
              <a:t>Commemorative coin of Agathocles of Demetrius </a:t>
            </a:r>
            <a:r>
              <a:rPr lang="pt-BR" sz="1200" i="1" dirty="0" smtClean="0"/>
              <a:t>Aniketos</a:t>
            </a:r>
            <a:r>
              <a:rPr lang="pt-BR" sz="1200" dirty="0" smtClean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27780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3"/>
            <a:ext cx="5436096" cy="5301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 smtClean="0"/>
              <a:t>“…they [the Greek dynasts] </a:t>
            </a:r>
            <a:r>
              <a:rPr lang="en-GB" sz="2300" dirty="0"/>
              <a:t>became masters, not only of </a:t>
            </a:r>
            <a:r>
              <a:rPr lang="en-GB" sz="2300" dirty="0" smtClean="0"/>
              <a:t>Ariana, </a:t>
            </a:r>
            <a:r>
              <a:rPr lang="en-GB" sz="2300" dirty="0"/>
              <a:t>but also of India, as </a:t>
            </a:r>
            <a:r>
              <a:rPr lang="en-GB" sz="2300" dirty="0" err="1"/>
              <a:t>Apollodorus</a:t>
            </a:r>
            <a:r>
              <a:rPr lang="en-GB" sz="2300" dirty="0"/>
              <a:t> of </a:t>
            </a:r>
            <a:r>
              <a:rPr lang="en-GB" sz="2300" dirty="0" err="1"/>
              <a:t>Artemita</a:t>
            </a:r>
            <a:r>
              <a:rPr lang="en-GB" sz="2300" dirty="0"/>
              <a:t> says: and </a:t>
            </a:r>
            <a:r>
              <a:rPr lang="en-GB" sz="2300" b="1" dirty="0"/>
              <a:t>more tribes were subdued by them than by Alexander — by Menander in particular </a:t>
            </a:r>
            <a:r>
              <a:rPr lang="en-GB" sz="2300" dirty="0"/>
              <a:t>(at least if he actually crossed the </a:t>
            </a:r>
            <a:r>
              <a:rPr lang="en-GB" sz="2300" dirty="0" err="1"/>
              <a:t>Hypanis</a:t>
            </a:r>
            <a:r>
              <a:rPr lang="en-GB" sz="2300" dirty="0"/>
              <a:t> towards </a:t>
            </a:r>
            <a:r>
              <a:rPr lang="en-GB" sz="2300" dirty="0" smtClean="0"/>
              <a:t>the </a:t>
            </a:r>
            <a:r>
              <a:rPr lang="en-GB" sz="2300" dirty="0"/>
              <a:t>east and advanced as far as the </a:t>
            </a:r>
            <a:r>
              <a:rPr lang="en-GB" sz="2300" dirty="0" err="1" smtClean="0"/>
              <a:t>Imaüs</a:t>
            </a:r>
            <a:r>
              <a:rPr lang="en-GB" sz="2300" dirty="0" smtClean="0"/>
              <a:t>), </a:t>
            </a:r>
            <a:r>
              <a:rPr lang="en-GB" sz="2300" dirty="0"/>
              <a:t>for some were subdued by him personally and </a:t>
            </a:r>
            <a:r>
              <a:rPr lang="en-GB" sz="2300" b="1" dirty="0"/>
              <a:t>others by Demetrius, the son of Euthydemus the king of the Bactrians</a:t>
            </a:r>
            <a:r>
              <a:rPr lang="en-GB" sz="2300" dirty="0"/>
              <a:t>; and they took possession, not only of </a:t>
            </a:r>
            <a:r>
              <a:rPr lang="en-GB" sz="2300" dirty="0" err="1"/>
              <a:t>Patalena</a:t>
            </a:r>
            <a:r>
              <a:rPr lang="en-GB" sz="2300" dirty="0"/>
              <a:t>, but also, on the rest of the coast, of what is called the kingdom of </a:t>
            </a:r>
            <a:r>
              <a:rPr lang="en-GB" sz="2300" dirty="0" err="1"/>
              <a:t>Saraostus</a:t>
            </a:r>
            <a:r>
              <a:rPr lang="en-GB" sz="2300" dirty="0"/>
              <a:t> and </a:t>
            </a:r>
            <a:r>
              <a:rPr lang="en-GB" sz="2300" dirty="0" err="1"/>
              <a:t>Sigerdis</a:t>
            </a:r>
            <a:r>
              <a:rPr lang="en-GB" sz="2300" dirty="0" smtClean="0"/>
              <a:t>.” </a:t>
            </a:r>
            <a:r>
              <a:rPr lang="en-GB" sz="2400" dirty="0" smtClean="0"/>
              <a:t>– (</a:t>
            </a:r>
            <a:r>
              <a:rPr lang="en-GB" sz="2400" b="1" dirty="0" smtClean="0"/>
              <a:t>11.11.1</a:t>
            </a:r>
            <a:r>
              <a:rPr lang="en-GB" sz="2400" dirty="0" smtClean="0"/>
              <a:t>).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107503" y="116632"/>
            <a:ext cx="8928993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300" dirty="0" smtClean="0"/>
              <a:t>“…he [</a:t>
            </a:r>
            <a:r>
              <a:rPr lang="en-GB" sz="2300" dirty="0" err="1" smtClean="0"/>
              <a:t>Apollodorus</a:t>
            </a:r>
            <a:r>
              <a:rPr lang="en-GB" sz="2300" dirty="0" smtClean="0"/>
              <a:t>] mentions the Greeks who caused </a:t>
            </a:r>
            <a:r>
              <a:rPr lang="en-GB" sz="2300" dirty="0" err="1" smtClean="0"/>
              <a:t>Bactriana</a:t>
            </a:r>
            <a:r>
              <a:rPr lang="en-GB" sz="2300" dirty="0" smtClean="0"/>
              <a:t> to revolt from the Syrian kings who succeeded Seleucus </a:t>
            </a:r>
            <a:r>
              <a:rPr lang="en-GB" sz="2300" dirty="0" err="1" smtClean="0"/>
              <a:t>Nicator</a:t>
            </a:r>
            <a:r>
              <a:rPr lang="en-GB" sz="2300" dirty="0" smtClean="0"/>
              <a:t>, says that when those kings had grown in power they also attacked India…” </a:t>
            </a:r>
            <a:r>
              <a:rPr lang="en-GB" sz="2300" b="1" dirty="0" smtClean="0"/>
              <a:t>Strabo </a:t>
            </a:r>
            <a:r>
              <a:rPr lang="en-GB" sz="2300" b="1" i="1" dirty="0" smtClean="0"/>
              <a:t>Geog</a:t>
            </a:r>
            <a:r>
              <a:rPr lang="en-GB" sz="2300" b="1" dirty="0" smtClean="0"/>
              <a:t>. 15.1.3</a:t>
            </a:r>
            <a:r>
              <a:rPr lang="en-GB" sz="2300" dirty="0" smtClean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3333751" cy="270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V="1">
            <a:off x="8305261" y="5249429"/>
            <a:ext cx="0" cy="202803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352403"/>
            <a:ext cx="3333751" cy="26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Straight Arrow Connector 8"/>
          <p:cNvCxnSpPr/>
          <p:nvPr/>
        </p:nvCxnSpPr>
        <p:spPr>
          <a:xfrm flipH="1">
            <a:off x="7452320" y="1484784"/>
            <a:ext cx="144016" cy="28803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538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352839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“…but </a:t>
            </a:r>
            <a:r>
              <a:rPr lang="en-GB" dirty="0"/>
              <a:t>also, on the rest of the coast, of what is called the kingdom of </a:t>
            </a:r>
            <a:r>
              <a:rPr lang="en-GB" dirty="0" err="1"/>
              <a:t>Saraostus</a:t>
            </a:r>
            <a:r>
              <a:rPr lang="en-GB" dirty="0"/>
              <a:t> and </a:t>
            </a:r>
            <a:r>
              <a:rPr lang="en-GB" dirty="0" err="1"/>
              <a:t>Sigerdis</a:t>
            </a:r>
            <a:r>
              <a:rPr lang="en-GB" dirty="0" smtClean="0"/>
              <a:t>.” - </a:t>
            </a:r>
            <a:r>
              <a:rPr lang="en-GB" b="1" dirty="0"/>
              <a:t>Strabo </a:t>
            </a:r>
            <a:r>
              <a:rPr lang="en-GB" b="1" i="1" dirty="0"/>
              <a:t>Geog. </a:t>
            </a:r>
            <a:r>
              <a:rPr lang="en-GB" b="1" dirty="0" smtClean="0"/>
              <a:t>11.11.1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1100" dirty="0"/>
          </a:p>
          <a:p>
            <a:r>
              <a:rPr lang="en-GB" dirty="0" err="1" smtClean="0"/>
              <a:t>Saraostos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Surashthra</a:t>
            </a:r>
            <a:r>
              <a:rPr lang="en-GB" dirty="0" smtClean="0"/>
              <a:t> (Kathiawar) – </a:t>
            </a:r>
            <a:r>
              <a:rPr lang="en-GB" dirty="0" err="1" smtClean="0"/>
              <a:t>Sigerdis</a:t>
            </a:r>
            <a:r>
              <a:rPr lang="en-GB" dirty="0" smtClean="0"/>
              <a:t>, possibly Cutch?</a:t>
            </a:r>
          </a:p>
          <a:p>
            <a:endParaRPr lang="en-GB" sz="1100" dirty="0"/>
          </a:p>
          <a:p>
            <a:r>
              <a:rPr lang="en-GB" dirty="0" smtClean="0"/>
              <a:t>The city of </a:t>
            </a:r>
            <a:r>
              <a:rPr lang="en-GB" dirty="0" err="1" smtClean="0"/>
              <a:t>Demetrias</a:t>
            </a:r>
            <a:r>
              <a:rPr lang="en-GB" dirty="0" smtClean="0"/>
              <a:t> of </a:t>
            </a:r>
            <a:r>
              <a:rPr lang="en-GB" dirty="0" err="1" smtClean="0"/>
              <a:t>Arachosia</a:t>
            </a:r>
            <a:r>
              <a:rPr lang="en-GB" dirty="0" smtClean="0"/>
              <a:t> mentioned in </a:t>
            </a:r>
            <a:r>
              <a:rPr lang="en-GB" i="1" dirty="0" smtClean="0"/>
              <a:t>Parthian Stations </a:t>
            </a:r>
            <a:r>
              <a:rPr lang="en-GB" dirty="0" smtClean="0"/>
              <a:t>of </a:t>
            </a:r>
            <a:r>
              <a:rPr lang="en-GB" dirty="0" err="1" smtClean="0"/>
              <a:t>Isidor</a:t>
            </a:r>
            <a:r>
              <a:rPr lang="en-GB" dirty="0" smtClean="0"/>
              <a:t> of </a:t>
            </a:r>
            <a:r>
              <a:rPr lang="en-GB" dirty="0" err="1" smtClean="0"/>
              <a:t>Charax</a:t>
            </a:r>
            <a:r>
              <a:rPr lang="en-GB" dirty="0" smtClean="0"/>
              <a:t>.</a:t>
            </a:r>
          </a:p>
          <a:p>
            <a:endParaRPr lang="en-GB" sz="1100" dirty="0"/>
          </a:p>
          <a:p>
            <a:pPr marL="0" indent="0">
              <a:buNone/>
            </a:pPr>
            <a:r>
              <a:rPr lang="en-GB" dirty="0" smtClean="0"/>
              <a:t>“…Demetrius </a:t>
            </a:r>
            <a:r>
              <a:rPr lang="en-GB" dirty="0"/>
              <a:t>king of the </a:t>
            </a:r>
            <a:r>
              <a:rPr lang="en-GB" dirty="0" smtClean="0"/>
              <a:t>Indians…” – </a:t>
            </a:r>
            <a:r>
              <a:rPr lang="en-GB" b="1" dirty="0" smtClean="0"/>
              <a:t>Justin 41.6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2952328" cy="2806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https://encrypted-tbn3.gstatic.com/images?q=tbn:ANd9GcRKj5PWABOOn1EHU4cFilFKT5jitUx_Ouzk8J5QXtAdfCnH04MfR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40"/>
            <a:ext cx="2916324" cy="2825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3789040"/>
            <a:ext cx="1368152" cy="1598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789041"/>
            <a:ext cx="2592288" cy="2825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79912" y="5047317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rgbClr val="FFFF00"/>
                </a:solidFill>
              </a:rPr>
              <a:t>Surashthra</a:t>
            </a:r>
            <a:endParaRPr lang="en-GB" sz="1200" dirty="0">
              <a:solidFill>
                <a:srgbClr val="FFFF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616631" y="4786358"/>
            <a:ext cx="6120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FF00"/>
                </a:solidFill>
              </a:rPr>
              <a:t>Cutch</a:t>
            </a:r>
            <a:endParaRPr lang="en-GB" sz="1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442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424847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07504" y="2871461"/>
            <a:ext cx="43924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cs typeface="Arial" pitchFamily="34" charset="0"/>
              </a:rPr>
              <a:t>Demetrios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cs typeface="Arial" pitchFamily="34" charset="0"/>
              </a:rPr>
              <a:t> I. Circa 200-185 BC. AR </a:t>
            </a: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cs typeface="Arial" pitchFamily="34" charset="0"/>
              </a:rPr>
              <a:t>Tetradrachm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cs typeface="Arial" pitchFamily="34" charset="0"/>
              </a:rPr>
              <a:t> – legend: “of King Demetrius” - </a:t>
            </a:r>
            <a:r>
              <a:rPr lang="en-GB" sz="1200" dirty="0" err="1" smtClean="0"/>
              <a:t>Bopearachchi</a:t>
            </a:r>
            <a:r>
              <a:rPr lang="en-GB" sz="1200" dirty="0" smtClean="0"/>
              <a:t> </a:t>
            </a:r>
            <a:r>
              <a:rPr lang="en-GB" sz="1200" dirty="0" err="1" smtClean="0"/>
              <a:t>Série</a:t>
            </a:r>
            <a:r>
              <a:rPr lang="en-GB" sz="1200" dirty="0" smtClean="0"/>
              <a:t> 1C.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cs typeface="Arial" pitchFamily="34" charset="0"/>
              </a:rPr>
              <a:t>  </a:t>
            </a:r>
            <a:endParaRPr kumimoji="0" lang="en-US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01008"/>
            <a:ext cx="424847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7504" y="6027003"/>
            <a:ext cx="4248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/>
              <a:t>Demetrios</a:t>
            </a:r>
            <a:r>
              <a:rPr lang="en-GB" sz="1200" dirty="0" smtClean="0"/>
              <a:t> I. Circa 200-185 BC. AE Double Unit - Wreathed head of Herakles right, club over shoulder / Artemis standing facing, holding bow and drawing arrow - legend: “of King Demetrius” - </a:t>
            </a:r>
            <a:r>
              <a:rPr lang="en-GB" sz="1200" dirty="0" err="1" smtClean="0"/>
              <a:t>Bopearachchi</a:t>
            </a:r>
            <a:r>
              <a:rPr lang="en-GB" sz="1200" dirty="0" smtClean="0"/>
              <a:t> </a:t>
            </a:r>
            <a:r>
              <a:rPr lang="en-GB" sz="1200" dirty="0" err="1" smtClean="0"/>
              <a:t>Série</a:t>
            </a:r>
            <a:r>
              <a:rPr lang="en-GB" sz="1200" dirty="0" smtClean="0"/>
              <a:t> 4F. </a:t>
            </a:r>
            <a:endParaRPr lang="en-GB" sz="12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7"/>
            <a:ext cx="4392488" cy="2520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4572000" y="287146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err="1" smtClean="0"/>
              <a:t>Demetrios</a:t>
            </a:r>
            <a:r>
              <a:rPr lang="en-GB" sz="1200" dirty="0" smtClean="0"/>
              <a:t> II?, </a:t>
            </a:r>
            <a:r>
              <a:rPr lang="en-GB" sz="1200" dirty="0" err="1" smtClean="0"/>
              <a:t>Baktrian</a:t>
            </a:r>
            <a:r>
              <a:rPr lang="en-GB" sz="1200" dirty="0" smtClean="0"/>
              <a:t> Kingdom, ca 175-170 BC. AR Drachm - Athena standing facing, holding shield and spear - </a:t>
            </a:r>
            <a:r>
              <a:rPr lang="en-GB" sz="1200" dirty="0" err="1" smtClean="0"/>
              <a:t>Bopearachchi</a:t>
            </a:r>
            <a:r>
              <a:rPr lang="en-GB" sz="1200" dirty="0" smtClean="0"/>
              <a:t> 2A. </a:t>
            </a:r>
            <a:endParaRPr lang="en-GB" sz="1200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4762"/>
            <a:ext cx="4392488" cy="2444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4582953" y="6059525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smtClean="0"/>
              <a:t>Bust of king, wearing an elephant's scalp, with Greek legend: of the invincible King Demetrius – Demetrius III?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82827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b="1" dirty="0" err="1" smtClean="0"/>
              <a:t>Qunduz</a:t>
            </a:r>
            <a:r>
              <a:rPr lang="en-GB" b="1" dirty="0" smtClean="0"/>
              <a:t> / Kunduz Hoard</a:t>
            </a:r>
            <a:endParaRPr lang="en-GB" b="1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52736"/>
            <a:ext cx="2774842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29"/>
          <a:stretch/>
        </p:blipFill>
        <p:spPr bwMode="auto">
          <a:xfrm>
            <a:off x="107503" y="4509120"/>
            <a:ext cx="8895523" cy="234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07503" y="908720"/>
            <a:ext cx="6192688" cy="367240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Cache containing 627 coins:</a:t>
            </a:r>
          </a:p>
          <a:p>
            <a:pPr lvl="1"/>
            <a:r>
              <a:rPr lang="en-GB" dirty="0" smtClean="0"/>
              <a:t>Euthydemus I (12 coins)</a:t>
            </a:r>
          </a:p>
          <a:p>
            <a:pPr lvl="1"/>
            <a:r>
              <a:rPr lang="en-GB" dirty="0" smtClean="0"/>
              <a:t>Euthydemus II (5 coins)</a:t>
            </a:r>
          </a:p>
          <a:p>
            <a:pPr lvl="1"/>
            <a:r>
              <a:rPr lang="en-GB" dirty="0" smtClean="0"/>
              <a:t>Demetrius I? (8 coins)</a:t>
            </a:r>
          </a:p>
          <a:p>
            <a:pPr lvl="1"/>
            <a:r>
              <a:rPr lang="en-GB" dirty="0" smtClean="0"/>
              <a:t>Agathocles (3 coins)</a:t>
            </a:r>
          </a:p>
          <a:p>
            <a:pPr lvl="1"/>
            <a:r>
              <a:rPr lang="en-GB" dirty="0" err="1" smtClean="0"/>
              <a:t>Antimachus</a:t>
            </a:r>
            <a:r>
              <a:rPr lang="en-GB" dirty="0" smtClean="0"/>
              <a:t> (14 coins)</a:t>
            </a:r>
          </a:p>
          <a:p>
            <a:pPr lvl="1"/>
            <a:r>
              <a:rPr lang="en-GB" dirty="0" err="1" smtClean="0"/>
              <a:t>Eucratides</a:t>
            </a:r>
            <a:r>
              <a:rPr lang="en-GB" dirty="0" smtClean="0"/>
              <a:t> (147 coins, and another 130 bearing the name </a:t>
            </a:r>
            <a:r>
              <a:rPr lang="en-GB" dirty="0" err="1" smtClean="0"/>
              <a:t>Eucratides</a:t>
            </a:r>
            <a:r>
              <a:rPr lang="en-GB" dirty="0" smtClean="0"/>
              <a:t> but attributed to a homonymous king)</a:t>
            </a:r>
          </a:p>
          <a:p>
            <a:pPr lvl="1"/>
            <a:r>
              <a:rPr lang="en-GB" dirty="0" smtClean="0"/>
              <a:t>Demetrius II? (50 coins)</a:t>
            </a:r>
          </a:p>
          <a:p>
            <a:pPr lvl="1"/>
            <a:r>
              <a:rPr lang="en-GB" dirty="0" smtClean="0"/>
              <a:t>Plato (12 coins)</a:t>
            </a:r>
          </a:p>
          <a:p>
            <a:pPr lvl="1"/>
            <a:r>
              <a:rPr lang="en-GB" dirty="0" err="1" smtClean="0"/>
              <a:t>Heliocles</a:t>
            </a:r>
            <a:r>
              <a:rPr lang="en-GB" dirty="0" smtClean="0"/>
              <a:t>, </a:t>
            </a:r>
            <a:r>
              <a:rPr lang="en-GB" dirty="0" err="1" smtClean="0"/>
              <a:t>Bactrain</a:t>
            </a:r>
            <a:r>
              <a:rPr lang="en-GB" dirty="0" smtClean="0"/>
              <a:t> king (221 coins).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9222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Agathocles and </a:t>
            </a:r>
            <a:r>
              <a:rPr lang="en-GB" b="1" dirty="0" err="1" smtClean="0"/>
              <a:t>Pantaleon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104456" cy="4525963"/>
          </a:xfrm>
        </p:spPr>
        <p:txBody>
          <a:bodyPr/>
          <a:lstStyle/>
          <a:p>
            <a:r>
              <a:rPr lang="en-GB" dirty="0"/>
              <a:t>Agathocles and </a:t>
            </a:r>
            <a:r>
              <a:rPr lang="en-GB" dirty="0" err="1" smtClean="0"/>
              <a:t>Pantaleon</a:t>
            </a:r>
            <a:r>
              <a:rPr lang="en-GB" dirty="0" smtClean="0"/>
              <a:t> (c.190-180 BC) the earliest kings to mint bilingual currency. </a:t>
            </a:r>
            <a:endParaRPr lang="en-GB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4464496" cy="173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427984" y="3433495"/>
            <a:ext cx="4529675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 smtClean="0"/>
              <a:t>Agathokles</a:t>
            </a:r>
            <a:r>
              <a:rPr lang="en-GB" sz="1100" dirty="0" smtClean="0"/>
              <a:t> AR Drachm - Bilingual series -  in Greek: “King </a:t>
            </a:r>
            <a:r>
              <a:rPr lang="en-GB" sz="1100" dirty="0" err="1" smtClean="0"/>
              <a:t>Agathcoles</a:t>
            </a:r>
            <a:r>
              <a:rPr lang="en-GB" sz="1100" dirty="0" smtClean="0"/>
              <a:t>” – with image of the Indian god Balarama-</a:t>
            </a:r>
            <a:r>
              <a:rPr lang="en-GB" sz="1100" dirty="0" err="1" smtClean="0"/>
              <a:t>Samkarshana</a:t>
            </a:r>
            <a:r>
              <a:rPr lang="en-GB" sz="1100" dirty="0" smtClean="0"/>
              <a:t> standing facing, wearing ornate headdress, earrings, and sheathed sword, brandishing </a:t>
            </a:r>
            <a:r>
              <a:rPr lang="en-GB" sz="1100" dirty="0" err="1" smtClean="0"/>
              <a:t>gada</a:t>
            </a:r>
            <a:r>
              <a:rPr lang="en-GB" sz="1100" dirty="0" smtClean="0"/>
              <a:t> in his right hand, holding </a:t>
            </a:r>
            <a:r>
              <a:rPr lang="en-GB" sz="1100" dirty="0" err="1" smtClean="0"/>
              <a:t>plow</a:t>
            </a:r>
            <a:r>
              <a:rPr lang="en-GB" sz="1100" dirty="0" smtClean="0"/>
              <a:t>-symbol in left (</a:t>
            </a:r>
            <a:r>
              <a:rPr lang="en-GB" sz="1100" dirty="0" err="1" smtClean="0"/>
              <a:t>obv</a:t>
            </a:r>
            <a:r>
              <a:rPr lang="en-GB" sz="1100" dirty="0" smtClean="0"/>
              <a:t>.) - “</a:t>
            </a:r>
            <a:r>
              <a:rPr lang="en-GB" sz="1100" dirty="0" err="1" smtClean="0"/>
              <a:t>Rajane</a:t>
            </a:r>
            <a:r>
              <a:rPr lang="en-GB" sz="1100" dirty="0"/>
              <a:t> </a:t>
            </a:r>
            <a:r>
              <a:rPr lang="en-GB" sz="1100" dirty="0" err="1" smtClean="0"/>
              <a:t>Agathuklayasa</a:t>
            </a:r>
            <a:r>
              <a:rPr lang="en-GB" sz="1100" dirty="0" smtClean="0"/>
              <a:t>” in </a:t>
            </a:r>
            <a:r>
              <a:rPr lang="en-GB" sz="1100" dirty="0" err="1" smtClean="0"/>
              <a:t>Karosthi</a:t>
            </a:r>
            <a:r>
              <a:rPr lang="en-GB" sz="1100" dirty="0" smtClean="0"/>
              <a:t>, the Indian god Vasudeva-Krishna standing facing, wearing ornate headdress, earrings, and sheathed sword, holding </a:t>
            </a:r>
            <a:r>
              <a:rPr lang="en-GB" sz="1100" dirty="0" err="1" smtClean="0"/>
              <a:t>sankha</a:t>
            </a:r>
            <a:r>
              <a:rPr lang="en-GB" sz="1100" dirty="0" smtClean="0"/>
              <a:t> in his right hand, chakra (ornamented wheel) in left. - </a:t>
            </a:r>
            <a:r>
              <a:rPr lang="en-GB" sz="1100" dirty="0" err="1" smtClean="0"/>
              <a:t>Bopearachchi</a:t>
            </a:r>
            <a:r>
              <a:rPr lang="en-GB" sz="1100" dirty="0" smtClean="0"/>
              <a:t>  </a:t>
            </a:r>
            <a:r>
              <a:rPr lang="en-GB" sz="1100" dirty="0" err="1" smtClean="0"/>
              <a:t>Série</a:t>
            </a:r>
            <a:r>
              <a:rPr lang="en-GB" sz="1100" dirty="0" smtClean="0"/>
              <a:t> 9A.</a:t>
            </a:r>
            <a:endParaRPr lang="en-GB" sz="11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10768"/>
            <a:ext cx="4457667" cy="159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499992" y="6309320"/>
            <a:ext cx="464400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 smtClean="0"/>
              <a:t>Pantaleon</a:t>
            </a:r>
            <a:r>
              <a:rPr lang="en-GB" sz="1100" dirty="0" smtClean="0"/>
              <a:t> - Legend in Brahmi, female deity walking left, holding flower in right hand –  “king </a:t>
            </a:r>
            <a:r>
              <a:rPr lang="en-GB" sz="1100" dirty="0" err="1" smtClean="0"/>
              <a:t>Pentaleon</a:t>
            </a:r>
            <a:r>
              <a:rPr lang="en-GB" sz="1100" dirty="0" smtClean="0"/>
              <a:t>” - panther standing right. </a:t>
            </a:r>
            <a:r>
              <a:rPr lang="en-GB" sz="1100" dirty="0" err="1" smtClean="0"/>
              <a:t>Bopearachchi</a:t>
            </a:r>
            <a:r>
              <a:rPr lang="en-GB" sz="1100" dirty="0" smtClean="0"/>
              <a:t> </a:t>
            </a:r>
            <a:r>
              <a:rPr lang="en-GB" sz="1100" dirty="0" err="1" smtClean="0"/>
              <a:t>Série</a:t>
            </a:r>
            <a:r>
              <a:rPr lang="en-GB" sz="1100" dirty="0" smtClean="0"/>
              <a:t> 6A.</a:t>
            </a:r>
            <a:endParaRPr lang="en-GB" sz="1100" dirty="0"/>
          </a:p>
        </p:txBody>
      </p:sp>
      <p:pic>
        <p:nvPicPr>
          <p:cNvPr id="6150" name="Picture 6" descr="http://wildwinds.com/coins/greece/baktria/kings/agathokles/Bop_01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97728"/>
            <a:ext cx="4032448" cy="235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79513" y="6047709"/>
            <a:ext cx="41044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 smtClean="0"/>
              <a:t>Agathokles</a:t>
            </a:r>
            <a:r>
              <a:rPr lang="en-GB" sz="1100" dirty="0" smtClean="0"/>
              <a:t> - AR </a:t>
            </a:r>
            <a:r>
              <a:rPr lang="en-GB" sz="1100" dirty="0" err="1" smtClean="0"/>
              <a:t>Tetradrachm</a:t>
            </a:r>
            <a:r>
              <a:rPr lang="en-GB" sz="1100" dirty="0" smtClean="0"/>
              <a:t> - Diademed and draped bust of </a:t>
            </a:r>
            <a:r>
              <a:rPr lang="en-GB" sz="1100" dirty="0" err="1" smtClean="0"/>
              <a:t>Agathokles</a:t>
            </a:r>
            <a:r>
              <a:rPr lang="en-GB" sz="1100" dirty="0" smtClean="0"/>
              <a:t> right. Reverse: Zeus standing, facing, </a:t>
            </a:r>
            <a:r>
              <a:rPr lang="en-GB" sz="1100" dirty="0" err="1" smtClean="0"/>
              <a:t>scepter</a:t>
            </a:r>
            <a:r>
              <a:rPr lang="en-GB" sz="1100" dirty="0" smtClean="0"/>
              <a:t> in left hand and holding in right hand a figure of triple-faced </a:t>
            </a:r>
            <a:r>
              <a:rPr lang="en-GB" sz="1100" dirty="0" err="1" smtClean="0"/>
              <a:t>Hekate</a:t>
            </a:r>
            <a:r>
              <a:rPr lang="en-GB" sz="1100" dirty="0" smtClean="0"/>
              <a:t>, who holds two torches - SNG ANS 230.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539242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Eucratides</a:t>
            </a:r>
            <a:r>
              <a:rPr lang="en-GB" b="1" dirty="0" smtClean="0"/>
              <a:t> the Great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905" y="701076"/>
            <a:ext cx="8928992" cy="438410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Held </a:t>
            </a:r>
            <a:r>
              <a:rPr lang="en-GB" dirty="0"/>
              <a:t>a thousand cities </a:t>
            </a:r>
            <a:r>
              <a:rPr lang="en-GB" dirty="0" smtClean="0"/>
              <a:t>(</a:t>
            </a:r>
            <a:r>
              <a:rPr lang="en-GB" b="1" dirty="0" smtClean="0"/>
              <a:t>Strabo </a:t>
            </a:r>
            <a:r>
              <a:rPr lang="en-GB" b="1" i="1" dirty="0" smtClean="0"/>
              <a:t>Geog. </a:t>
            </a:r>
            <a:r>
              <a:rPr lang="en-GB" b="1" dirty="0" smtClean="0"/>
              <a:t>15.1.3</a:t>
            </a:r>
            <a:r>
              <a:rPr lang="en-GB" dirty="0" smtClean="0"/>
              <a:t>); lost Bactria to the Parthians (</a:t>
            </a:r>
            <a:r>
              <a:rPr lang="en-GB" b="1" dirty="0" smtClean="0"/>
              <a:t>11.9.2</a:t>
            </a:r>
            <a:r>
              <a:rPr lang="en-GB" dirty="0"/>
              <a:t>) and the satrapy </a:t>
            </a:r>
            <a:r>
              <a:rPr lang="en-GB" dirty="0" err="1"/>
              <a:t>Turiva</a:t>
            </a:r>
            <a:r>
              <a:rPr lang="en-GB" dirty="0"/>
              <a:t> and that of </a:t>
            </a:r>
            <a:r>
              <a:rPr lang="en-GB" dirty="0" err="1"/>
              <a:t>Aspionus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dirty="0" smtClean="0"/>
              <a:t>11.11.2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dirty="0" smtClean="0"/>
              <a:t>“</a:t>
            </a:r>
            <a:r>
              <a:rPr lang="en-GB" b="1" dirty="0"/>
              <a:t>Almost at the same time that </a:t>
            </a:r>
            <a:r>
              <a:rPr lang="en-GB" b="1" dirty="0" smtClean="0"/>
              <a:t>Mithridates [c.171-138/7 BC]</a:t>
            </a:r>
            <a:r>
              <a:rPr lang="en-GB" dirty="0" smtClean="0"/>
              <a:t> </a:t>
            </a:r>
            <a:r>
              <a:rPr lang="en-GB" dirty="0"/>
              <a:t>ascended the throne among the Parthians, </a:t>
            </a:r>
            <a:r>
              <a:rPr lang="en-GB" b="1" dirty="0"/>
              <a:t>Eucratides began to reign among the </a:t>
            </a:r>
            <a:r>
              <a:rPr lang="en-GB" b="1" dirty="0" smtClean="0"/>
              <a:t>Bactrians</a:t>
            </a:r>
            <a:r>
              <a:rPr lang="en-GB" dirty="0" smtClean="0"/>
              <a:t>… </a:t>
            </a:r>
            <a:r>
              <a:rPr lang="en-GB" dirty="0"/>
              <a:t>the fortune of the Parthians, being the more </a:t>
            </a:r>
            <a:r>
              <a:rPr lang="en-GB" dirty="0" smtClean="0"/>
              <a:t>successful… </a:t>
            </a:r>
            <a:r>
              <a:rPr lang="en-GB" b="1" dirty="0"/>
              <a:t>while the Bactrians, harassed with various wars, lost not only their dominions, but their liberty</a:t>
            </a:r>
            <a:r>
              <a:rPr lang="en-GB" dirty="0"/>
              <a:t>; for having suffered from contentions with the Sogdians, the </a:t>
            </a:r>
            <a:r>
              <a:rPr lang="en-GB" dirty="0" err="1" smtClean="0"/>
              <a:t>Drangians</a:t>
            </a:r>
            <a:r>
              <a:rPr lang="en-GB" dirty="0" smtClean="0"/>
              <a:t> [area between Iran and SW Afghanistan], </a:t>
            </a:r>
            <a:r>
              <a:rPr lang="en-GB" dirty="0"/>
              <a:t>and the Indians, they were at last overcome, </a:t>
            </a:r>
            <a:r>
              <a:rPr lang="en-GB" b="1" dirty="0"/>
              <a:t>as if exhausted, by the </a:t>
            </a:r>
            <a:r>
              <a:rPr lang="en-GB" b="1" dirty="0" smtClean="0"/>
              <a:t>weaker</a:t>
            </a:r>
            <a:r>
              <a:rPr lang="en-GB" b="1" dirty="0"/>
              <a:t> Parthians</a:t>
            </a:r>
            <a:r>
              <a:rPr lang="en-GB" dirty="0"/>
              <a:t>. </a:t>
            </a:r>
            <a:r>
              <a:rPr lang="en-GB" b="1" dirty="0"/>
              <a:t>Eucratides, however, carried on several wars with great spirit</a:t>
            </a:r>
            <a:r>
              <a:rPr lang="en-GB" dirty="0"/>
              <a:t>, and though much reduced by his losses in them, yet, </a:t>
            </a:r>
            <a:r>
              <a:rPr lang="en-GB" b="1" dirty="0"/>
              <a:t>when he was besieged by Demetrius king of the Indians, with a garrison of only </a:t>
            </a:r>
            <a:r>
              <a:rPr lang="en-GB" b="1" dirty="0" smtClean="0"/>
              <a:t>300 </a:t>
            </a:r>
            <a:r>
              <a:rPr lang="en-GB" b="1" dirty="0"/>
              <a:t>soldiers, he repulsed, by continual sallies, a force of sixty thousand </a:t>
            </a:r>
            <a:r>
              <a:rPr lang="en-GB" b="1" dirty="0" smtClean="0"/>
              <a:t>enemies</a:t>
            </a:r>
            <a:r>
              <a:rPr lang="en-GB" dirty="0"/>
              <a:t>. Having accordingly escaped, after a five months’ siege, </a:t>
            </a:r>
            <a:r>
              <a:rPr lang="en-GB" b="1" dirty="0"/>
              <a:t>he reduced India under his power</a:t>
            </a:r>
            <a:r>
              <a:rPr lang="en-GB" dirty="0"/>
              <a:t>. But as he was returning from the country, he was killed on his march by his </a:t>
            </a:r>
            <a:r>
              <a:rPr lang="en-GB" dirty="0" smtClean="0"/>
              <a:t>son...” – </a:t>
            </a:r>
            <a:r>
              <a:rPr lang="en-GB" b="1" dirty="0" smtClean="0"/>
              <a:t>Justin 41.6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72546" y="4520402"/>
            <a:ext cx="4040188" cy="35240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u="sng" dirty="0" smtClean="0"/>
              <a:t>Monolingual </a:t>
            </a:r>
            <a:endParaRPr lang="en-GB" b="1" u="sng" dirty="0"/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4082882" y="4587616"/>
            <a:ext cx="4040188" cy="3001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u="sng" dirty="0" smtClean="0"/>
              <a:t>Bilingual </a:t>
            </a:r>
            <a:endParaRPr lang="en-GB" sz="2000" u="sng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99" y="4887749"/>
            <a:ext cx="3188398" cy="1524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209080" y="6412926"/>
            <a:ext cx="36652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Eucratides I</a:t>
            </a:r>
            <a:r>
              <a:rPr lang="en-GB" sz="1200" dirty="0"/>
              <a:t> </a:t>
            </a:r>
            <a:r>
              <a:rPr lang="en-GB" sz="1200" dirty="0" smtClean="0"/>
              <a:t>- </a:t>
            </a:r>
            <a:r>
              <a:rPr lang="en-GB" sz="1200" dirty="0"/>
              <a:t>AR </a:t>
            </a:r>
            <a:r>
              <a:rPr lang="en-GB" sz="1200" dirty="0" smtClean="0"/>
              <a:t>Tetradrachm</a:t>
            </a:r>
            <a:r>
              <a:rPr lang="en-GB" sz="1200" dirty="0"/>
              <a:t> - Diademed and draped bust right / The </a:t>
            </a:r>
            <a:r>
              <a:rPr lang="en-GB" sz="1200" dirty="0" err="1"/>
              <a:t>Dioskouroi</a:t>
            </a:r>
            <a:r>
              <a:rPr lang="en-GB" sz="1200" dirty="0"/>
              <a:t> on rearing horses </a:t>
            </a:r>
            <a:r>
              <a:rPr lang="en-GB" sz="1200" dirty="0" smtClean="0"/>
              <a:t>right.</a:t>
            </a:r>
            <a:endParaRPr lang="en-GB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735" y="4887749"/>
            <a:ext cx="3195570" cy="1419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112734" y="6366213"/>
            <a:ext cx="319557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/>
              <a:t>Kharoshthi</a:t>
            </a:r>
            <a:r>
              <a:rPr lang="en-GB" sz="1200" dirty="0" smtClean="0"/>
              <a:t> </a:t>
            </a:r>
            <a:r>
              <a:rPr lang="en-GB" sz="1200" dirty="0"/>
              <a:t>legend: </a:t>
            </a:r>
            <a:r>
              <a:rPr lang="en-GB" sz="1200" dirty="0" err="1"/>
              <a:t>rajasa</a:t>
            </a:r>
            <a:r>
              <a:rPr lang="en-GB" sz="1200" dirty="0"/>
              <a:t> </a:t>
            </a:r>
            <a:r>
              <a:rPr lang="en-GB" sz="1200" dirty="0" err="1"/>
              <a:t>mahatakasa</a:t>
            </a:r>
            <a:r>
              <a:rPr lang="en-GB" sz="1200" dirty="0"/>
              <a:t> / </a:t>
            </a:r>
            <a:r>
              <a:rPr lang="en-GB" sz="1200" dirty="0" err="1"/>
              <a:t>evukratidasa</a:t>
            </a:r>
            <a:r>
              <a:rPr lang="en-GB" sz="1200" dirty="0"/>
              <a:t> (of Great </a:t>
            </a:r>
            <a:r>
              <a:rPr lang="en-GB" sz="1200" dirty="0" smtClean="0"/>
              <a:t>King Eucratides</a:t>
            </a:r>
            <a:r>
              <a:rPr lang="en-GB" sz="1200" dirty="0"/>
              <a:t>)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1" name="Picture 5" descr="http://coinindia.com/MIG190w-136.2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370127" y="4887750"/>
            <a:ext cx="1666369" cy="141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7092280" y="6349113"/>
            <a:ext cx="205172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Dioscuri mounted on </a:t>
            </a:r>
            <a:r>
              <a:rPr lang="en-GB" sz="1200" dirty="0" smtClean="0"/>
              <a:t>horses, </a:t>
            </a:r>
            <a:r>
              <a:rPr lang="en-GB" sz="1200" dirty="0" err="1"/>
              <a:t>Kharoshthi</a:t>
            </a:r>
            <a:r>
              <a:rPr lang="en-GB" sz="1200" dirty="0"/>
              <a:t> legend (as above).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824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619364"/>
              </p:ext>
            </p:extLst>
          </p:nvPr>
        </p:nvGraphicFramePr>
        <p:xfrm>
          <a:off x="179509" y="44631"/>
          <a:ext cx="8784978" cy="67562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4163"/>
                <a:gridCol w="1464163"/>
                <a:gridCol w="1464163"/>
                <a:gridCol w="1464163"/>
                <a:gridCol w="1464163"/>
                <a:gridCol w="1464163"/>
              </a:tblGrid>
              <a:tr h="399339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INDO-GREEK KINGS AND THEIR TERRITORIES</a:t>
                      </a:r>
                      <a:br>
                        <a:rPr lang="en-GB" sz="1000" dirty="0">
                          <a:effectLst/>
                        </a:rPr>
                      </a:br>
                      <a:r>
                        <a:rPr lang="en-GB" sz="1000" dirty="0">
                          <a:effectLst/>
                        </a:rPr>
                        <a:t>Based on </a:t>
                      </a:r>
                      <a:r>
                        <a:rPr lang="en-GB" sz="1000" dirty="0" err="1">
                          <a:effectLst/>
                        </a:rPr>
                        <a:t>Bopearachchi</a:t>
                      </a:r>
                      <a:r>
                        <a:rPr lang="en-GB" sz="1000" dirty="0">
                          <a:effectLst/>
                        </a:rPr>
                        <a:t> (1991)</a:t>
                      </a:r>
                      <a:endParaRPr lang="en-GB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04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Territories/</a:t>
                      </a:r>
                      <a:br>
                        <a:rPr lang="en-GB" sz="1100" dirty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Dates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PAROPAMISADAE</a:t>
                      </a:r>
                      <a:br>
                        <a:rPr lang="en-GB" sz="1100" dirty="0" smtClean="0">
                          <a:effectLst/>
                        </a:rPr>
                      </a:b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ARACHOSIA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GANDHARA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WESTERN PUNJAB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EASTERN PUNJAB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200-190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Demetrius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190-180 BCE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Agathocles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Pantaleon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185-170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Antimachus</a:t>
                      </a:r>
                      <a:r>
                        <a:rPr lang="en-GB" sz="1100" dirty="0">
                          <a:effectLst/>
                        </a:rPr>
                        <a:t>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180-160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Apollodotus</a:t>
                      </a:r>
                      <a:r>
                        <a:rPr lang="en-GB" sz="1100" dirty="0">
                          <a:effectLst/>
                        </a:rPr>
                        <a:t>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175-170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Demetrius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160-155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Antimachus</a:t>
                      </a:r>
                      <a:r>
                        <a:rPr lang="en-GB" sz="1100" dirty="0">
                          <a:effectLst/>
                        </a:rPr>
                        <a:t>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170-145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Eucratides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155-130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Menander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130-120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Zoilos</a:t>
                      </a:r>
                      <a:r>
                        <a:rPr lang="en-GB" sz="1100" dirty="0">
                          <a:effectLst/>
                        </a:rPr>
                        <a:t>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Agathokleia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120-110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Lysias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Strato</a:t>
                      </a:r>
                      <a:r>
                        <a:rPr lang="en-GB" sz="1100" dirty="0">
                          <a:effectLst/>
                        </a:rPr>
                        <a:t> 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110-100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Antialcidas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Heliokles</a:t>
                      </a:r>
                      <a:r>
                        <a:rPr lang="en-GB" sz="1100" dirty="0">
                          <a:effectLst/>
                        </a:rPr>
                        <a:t>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Polyxenios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Demetrius III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100-95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Philoxenus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95-90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Diomedes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Amyntas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Epander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Theophilos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Peukolaos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Thraso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90-85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Nicias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Menander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Artemidoros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90-70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Hermaeus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Archebios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Yuezhi tribes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Maues</a:t>
                      </a:r>
                      <a:r>
                        <a:rPr lang="en-GB" sz="1100" dirty="0">
                          <a:effectLst/>
                        </a:rPr>
                        <a:t> (Indo-Scythian)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75-70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Telephos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Apollodotus</a:t>
                      </a:r>
                      <a:r>
                        <a:rPr lang="en-GB" sz="1100" dirty="0">
                          <a:effectLst/>
                        </a:rPr>
                        <a:t>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65-55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Hippostratos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Dionysios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55-35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Azes</a:t>
                      </a:r>
                      <a:r>
                        <a:rPr lang="en-GB" sz="1100" dirty="0">
                          <a:effectLst/>
                        </a:rPr>
                        <a:t> I (Indo-Scythian)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Zoilos</a:t>
                      </a:r>
                      <a:r>
                        <a:rPr lang="en-GB" sz="1100" dirty="0">
                          <a:effectLst/>
                        </a:rPr>
                        <a:t>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55-35 BCE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Apollophanes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2298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25 BCE- 10 CE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Strato</a:t>
                      </a:r>
                      <a:r>
                        <a:rPr lang="en-GB" sz="1100" dirty="0">
                          <a:effectLst/>
                        </a:rPr>
                        <a:t> II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  <a:tr h="3993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err="1">
                          <a:effectLst/>
                        </a:rPr>
                        <a:t>Rajuvula</a:t>
                      </a:r>
                      <a:r>
                        <a:rPr lang="en-GB" sz="1100" dirty="0">
                          <a:effectLst/>
                        </a:rPr>
                        <a:t> (Indo-Scythian)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9690" marR="19690" marT="19690" marB="1969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773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6000" b="1" dirty="0" smtClean="0"/>
          </a:p>
          <a:p>
            <a:pPr marL="0" indent="0" algn="ctr">
              <a:buNone/>
            </a:pPr>
            <a:r>
              <a:rPr lang="en-GB" sz="6000" b="1" dirty="0" smtClean="0"/>
              <a:t>Cultural and Religious Interaction</a:t>
            </a:r>
            <a:endParaRPr lang="en-GB" sz="60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100888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 smtClean="0"/>
              <a:t>Linguistic and Religious Accommodation</a:t>
            </a:r>
          </a:p>
        </p:txBody>
      </p:sp>
      <p:sp>
        <p:nvSpPr>
          <p:cNvPr id="22531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6712"/>
            <a:ext cx="4689848" cy="151216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 smtClean="0"/>
              <a:t>Bilingual coinage – native languages such as Brahmi and </a:t>
            </a:r>
            <a:r>
              <a:rPr lang="en-GB" altLang="en-US" sz="2000" dirty="0" err="1" smtClean="0"/>
              <a:t>Kharoshthi</a:t>
            </a:r>
            <a:r>
              <a:rPr lang="en-GB" altLang="en-US" sz="2000" dirty="0" smtClean="0"/>
              <a:t>. Below </a:t>
            </a:r>
            <a:r>
              <a:rPr lang="en-GB" altLang="en-US" sz="2000" dirty="0" err="1" smtClean="0"/>
              <a:t>Apollodotus</a:t>
            </a:r>
            <a:r>
              <a:rPr lang="en-GB" altLang="en-US" sz="2000" dirty="0" smtClean="0"/>
              <a:t> I (c.180-160 BC).</a:t>
            </a:r>
          </a:p>
          <a:p>
            <a:pPr eaLnBrk="1" hangingPunct="1"/>
            <a:endParaRPr lang="en-GB" altLang="en-US" sz="500" dirty="0" smtClean="0"/>
          </a:p>
        </p:txBody>
      </p:sp>
      <p:pic>
        <p:nvPicPr>
          <p:cNvPr id="22532" name="Picture 10" descr="Apollodotus I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7796" y="1820684"/>
            <a:ext cx="3672408" cy="166139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3" name="Picture 11" descr="Agathocles and (Pantaleon)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06717" y="1789391"/>
            <a:ext cx="3338262" cy="15397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4" name="Rectangle 12"/>
          <p:cNvSpPr>
            <a:spLocks noChangeArrowheads="1"/>
          </p:cNvSpPr>
          <p:nvPr/>
        </p:nvSpPr>
        <p:spPr bwMode="auto">
          <a:xfrm>
            <a:off x="5607423" y="3299834"/>
            <a:ext cx="2736850" cy="21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1200" dirty="0">
                <a:latin typeface="+mn-lt"/>
              </a:rPr>
              <a:t>Image from Boardman et al (1992).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135562" y="3645024"/>
            <a:ext cx="4443334" cy="86409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000" dirty="0" smtClean="0"/>
              <a:t>Agathocles silver bilingual coin with Indian </a:t>
            </a:r>
            <a:r>
              <a:rPr lang="en-GB" altLang="en-US" sz="2000" dirty="0"/>
              <a:t>deities - Hindu deities recognised as Balarama-</a:t>
            </a:r>
            <a:r>
              <a:rPr lang="en-GB" altLang="en-US" sz="2000" dirty="0" err="1"/>
              <a:t>Samkarsana</a:t>
            </a:r>
            <a:r>
              <a:rPr lang="en-GB" altLang="en-US" sz="2000" dirty="0"/>
              <a:t> and his brother Vasudeva-Krishna</a:t>
            </a:r>
            <a:endParaRPr lang="en-GB" altLang="en-US" sz="2000" dirty="0" smtClean="0"/>
          </a:p>
          <a:p>
            <a:pPr>
              <a:lnSpc>
                <a:spcPct val="90000"/>
              </a:lnSpc>
            </a:pPr>
            <a:endParaRPr lang="en-GB" altLang="en-US" sz="400" dirty="0" smtClean="0"/>
          </a:p>
          <a:p>
            <a:endParaRPr lang="en-GB" sz="2400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29" y="4941169"/>
            <a:ext cx="3744417" cy="1556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90500" y="6583929"/>
            <a:ext cx="3672408" cy="14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 Image from </a:t>
            </a:r>
            <a:r>
              <a:rPr kumimoji="0" lang="en-GB" altLang="en-US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Bopearachchi</a:t>
            </a:r>
            <a:r>
              <a:rPr kumimoji="0" lang="en-GB" altLang="en-US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</a:rPr>
              <a:t> (1995).</a:t>
            </a: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393" y="5189733"/>
            <a:ext cx="2691880" cy="1560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878287" y="836712"/>
            <a:ext cx="426571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prstClr val="black"/>
                </a:solidFill>
              </a:rPr>
              <a:t>The kings Agathocles and </a:t>
            </a:r>
            <a:r>
              <a:rPr lang="en-GB" altLang="en-US" sz="2000" dirty="0" err="1">
                <a:solidFill>
                  <a:prstClr val="black"/>
                </a:solidFill>
              </a:rPr>
              <a:t>Pantaleon</a:t>
            </a:r>
            <a:r>
              <a:rPr lang="en-GB" altLang="en-US" sz="2000" dirty="0">
                <a:solidFill>
                  <a:prstClr val="black"/>
                </a:solidFill>
              </a:rPr>
              <a:t> (c. 190-180 BC) even issues some coins in purely native script.</a:t>
            </a:r>
          </a:p>
        </p:txBody>
      </p:sp>
      <p:sp>
        <p:nvSpPr>
          <p:cNvPr id="6" name="Rectangle 5"/>
          <p:cNvSpPr/>
          <p:nvPr/>
        </p:nvSpPr>
        <p:spPr>
          <a:xfrm>
            <a:off x="4689848" y="3558517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On Reverse of coin - City Goddess of </a:t>
            </a:r>
            <a:r>
              <a:rPr lang="en-GB" sz="2000" dirty="0" err="1">
                <a:solidFill>
                  <a:prstClr val="black"/>
                </a:solidFill>
              </a:rPr>
              <a:t>Kapisa</a:t>
            </a:r>
            <a:r>
              <a:rPr lang="en-GB" sz="2000" dirty="0">
                <a:solidFill>
                  <a:prstClr val="black"/>
                </a:solidFill>
              </a:rPr>
              <a:t> enthroned, holding palm, forepart of elephant at left, mountain at right, </a:t>
            </a:r>
            <a:r>
              <a:rPr lang="en-GB" sz="2000" dirty="0" err="1">
                <a:solidFill>
                  <a:prstClr val="black"/>
                </a:solidFill>
              </a:rPr>
              <a:t>Kharoshthi</a:t>
            </a:r>
            <a:r>
              <a:rPr lang="en-GB" sz="2000" dirty="0">
                <a:solidFill>
                  <a:prstClr val="black"/>
                </a:solidFill>
              </a:rPr>
              <a:t> legend: </a:t>
            </a:r>
            <a:r>
              <a:rPr lang="en-GB" sz="2000" dirty="0" err="1">
                <a:solidFill>
                  <a:prstClr val="black"/>
                </a:solidFill>
              </a:rPr>
              <a:t>kavisiye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  <a:r>
              <a:rPr lang="en-GB" sz="2000" dirty="0" err="1">
                <a:solidFill>
                  <a:prstClr val="black"/>
                </a:solidFill>
              </a:rPr>
              <a:t>nagara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  <a:r>
              <a:rPr lang="en-GB" sz="2000" dirty="0" err="1">
                <a:solidFill>
                  <a:prstClr val="black"/>
                </a:solidFill>
              </a:rPr>
              <a:t>devata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  <a:r>
              <a:rPr lang="en-GB" sz="2000" i="1" dirty="0">
                <a:solidFill>
                  <a:prstClr val="black"/>
                </a:solidFill>
              </a:rPr>
              <a:t>(deity of </a:t>
            </a:r>
            <a:r>
              <a:rPr lang="en-GB" sz="2000" i="1" dirty="0" err="1">
                <a:solidFill>
                  <a:prstClr val="black"/>
                </a:solidFill>
              </a:rPr>
              <a:t>Kapisa</a:t>
            </a:r>
            <a:r>
              <a:rPr lang="en-GB" sz="2000" i="1" dirty="0">
                <a:solidFill>
                  <a:prstClr val="black"/>
                </a:solidFill>
              </a:rPr>
              <a:t> City)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339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eaLnBrk="1" hangingPunct="1"/>
            <a:r>
              <a:rPr lang="en-GB" altLang="en-US" b="1" dirty="0" smtClean="0"/>
              <a:t>Religious “Conversion”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077" y="1597035"/>
            <a:ext cx="5904656" cy="2304257"/>
          </a:xfrm>
        </p:spPr>
        <p:txBody>
          <a:bodyPr>
            <a:normAutofit fontScale="70000" lnSpcReduction="2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00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300" dirty="0" smtClean="0"/>
              <a:t>“This </a:t>
            </a:r>
            <a:r>
              <a:rPr lang="en-GB" altLang="en-US" sz="3300" dirty="0" err="1" smtClean="0"/>
              <a:t>Garada</a:t>
            </a:r>
            <a:r>
              <a:rPr lang="en-GB" altLang="en-US" sz="3300" dirty="0" smtClean="0"/>
              <a:t>-Standard of Vishnu, the god of the gods was erected here by the devotee </a:t>
            </a:r>
            <a:r>
              <a:rPr lang="en-GB" altLang="en-US" sz="3300" dirty="0" err="1" smtClean="0"/>
              <a:t>Heliodorus</a:t>
            </a:r>
            <a:r>
              <a:rPr lang="en-GB" altLang="en-US" sz="3300" dirty="0" smtClean="0"/>
              <a:t>…sent by the Great Greek King </a:t>
            </a:r>
            <a:r>
              <a:rPr lang="en-GB" altLang="en-US" sz="3300" dirty="0" err="1" smtClean="0"/>
              <a:t>Antialcidas</a:t>
            </a:r>
            <a:r>
              <a:rPr lang="en-GB" altLang="en-US" sz="3300" dirty="0" smtClean="0"/>
              <a:t> </a:t>
            </a:r>
            <a:r>
              <a:rPr lang="en-GB" sz="3300" dirty="0"/>
              <a:t>the son of Dion, a man </a:t>
            </a:r>
            <a:r>
              <a:rPr lang="en-GB" sz="3300" dirty="0" smtClean="0"/>
              <a:t>of Taxila… </a:t>
            </a:r>
            <a:r>
              <a:rPr lang="en-GB" sz="3300" dirty="0"/>
              <a:t>as ambassador to King </a:t>
            </a:r>
            <a:r>
              <a:rPr lang="en-GB" sz="3300" dirty="0" err="1"/>
              <a:t>Kasiputra</a:t>
            </a:r>
            <a:r>
              <a:rPr lang="en-GB" sz="3300" dirty="0"/>
              <a:t> </a:t>
            </a:r>
            <a:r>
              <a:rPr lang="en-GB" sz="3300" dirty="0" err="1"/>
              <a:t>Bhagabhadra</a:t>
            </a:r>
            <a:r>
              <a:rPr lang="en-GB" sz="3300" dirty="0"/>
              <a:t>, the </a:t>
            </a:r>
            <a:r>
              <a:rPr lang="en-GB" sz="3300" dirty="0" err="1"/>
              <a:t>Savior</a:t>
            </a:r>
            <a:r>
              <a:rPr lang="en-GB" sz="3300" dirty="0"/>
              <a:t> son of the princess </a:t>
            </a:r>
            <a:r>
              <a:rPr lang="en-GB" sz="3300" dirty="0" smtClean="0"/>
              <a:t>from Benares, </a:t>
            </a:r>
            <a:r>
              <a:rPr lang="en-GB" sz="3300" dirty="0"/>
              <a:t>in the fourteenth year of his reign. </a:t>
            </a:r>
            <a:r>
              <a:rPr lang="en-GB" altLang="en-US" sz="3300" dirty="0" smtClean="0"/>
              <a:t>…” </a:t>
            </a:r>
            <a:r>
              <a:rPr lang="en-GB" altLang="en-US" sz="1400" dirty="0" smtClean="0"/>
              <a:t>– Archaeological Survey of India, </a:t>
            </a:r>
            <a:r>
              <a:rPr lang="en-GB" altLang="en-US" sz="1400" i="1" dirty="0" smtClean="0"/>
              <a:t>Annual Report</a:t>
            </a:r>
            <a:r>
              <a:rPr lang="en-GB" altLang="en-US" sz="1400" dirty="0" smtClean="0"/>
              <a:t> (1908-1909).</a:t>
            </a:r>
            <a:r>
              <a:rPr lang="en-GB" altLang="en-US" dirty="0" smtClean="0"/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247" y="1710159"/>
            <a:ext cx="2736304" cy="4887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9"/>
          <p:cNvSpPr txBox="1">
            <a:spLocks noChangeArrowheads="1"/>
          </p:cNvSpPr>
          <p:nvPr/>
        </p:nvSpPr>
        <p:spPr>
          <a:xfrm>
            <a:off x="73111" y="3770638"/>
            <a:ext cx="6084168" cy="18002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300" dirty="0" err="1" smtClean="0"/>
              <a:t>Antialcidas</a:t>
            </a:r>
            <a:r>
              <a:rPr lang="en-GB" altLang="en-US" sz="2300" dirty="0" smtClean="0"/>
              <a:t>, may have wished to contrast himself to Buddhist supporting descendants of Menander, by seeking the support of the Hindu population of his territory (</a:t>
            </a:r>
            <a:r>
              <a:rPr lang="en-GB" altLang="en-US" sz="2300" dirty="0" err="1" smtClean="0"/>
              <a:t>Gandhara</a:t>
            </a:r>
            <a:r>
              <a:rPr lang="en-GB" altLang="en-US" sz="2300" dirty="0" smtClean="0"/>
              <a:t>)?</a:t>
            </a:r>
          </a:p>
          <a:p>
            <a:pPr>
              <a:lnSpc>
                <a:spcPct val="90000"/>
              </a:lnSpc>
            </a:pPr>
            <a:endParaRPr lang="en-GB" altLang="en-US" sz="2300" dirty="0" smtClean="0"/>
          </a:p>
          <a:p>
            <a:pPr>
              <a:lnSpc>
                <a:spcPct val="90000"/>
              </a:lnSpc>
              <a:buFontTx/>
              <a:buNone/>
            </a:pPr>
            <a:endParaRPr lang="en-GB" altLang="en-US" sz="2300" dirty="0" smtClean="0"/>
          </a:p>
        </p:txBody>
      </p:sp>
      <p:sp>
        <p:nvSpPr>
          <p:cNvPr id="2" name="Rectangle 1"/>
          <p:cNvSpPr/>
          <p:nvPr/>
        </p:nvSpPr>
        <p:spPr>
          <a:xfrm>
            <a:off x="948608" y="6547186"/>
            <a:ext cx="5256585" cy="2862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sz="1400" dirty="0"/>
              <a:t>Zeus with an elephant (a traditional Indian symbol).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11" y="980728"/>
            <a:ext cx="8843439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300" dirty="0" err="1"/>
              <a:t>Heliodorus</a:t>
            </a:r>
            <a:r>
              <a:rPr lang="en-GB" altLang="en-US" sz="2300" dirty="0"/>
              <a:t> ambassador of </a:t>
            </a:r>
            <a:r>
              <a:rPr lang="en-GB" altLang="en-US" sz="2300" dirty="0" err="1"/>
              <a:t>Antialcidas</a:t>
            </a:r>
            <a:r>
              <a:rPr lang="en-GB" altLang="en-US" sz="2300" dirty="0"/>
              <a:t> (c. late 100’s BC) in the Sunga Empire - </a:t>
            </a:r>
            <a:r>
              <a:rPr lang="en-GB" altLang="en-US" sz="2300" dirty="0" smtClean="0"/>
              <a:t>erected </a:t>
            </a:r>
            <a:r>
              <a:rPr lang="en-GB" altLang="en-US" sz="2300" dirty="0"/>
              <a:t>a pillar in </a:t>
            </a:r>
            <a:r>
              <a:rPr lang="en-GB" altLang="en-US" sz="2300" dirty="0" err="1"/>
              <a:t>Vidisha</a:t>
            </a:r>
            <a:r>
              <a:rPr lang="en-GB" altLang="en-US" sz="2300" dirty="0"/>
              <a:t> (</a:t>
            </a:r>
            <a:r>
              <a:rPr lang="en-GB" altLang="en-US" sz="2300" dirty="0" err="1"/>
              <a:t>Besngar</a:t>
            </a:r>
            <a:r>
              <a:rPr lang="en-GB" altLang="en-US" sz="2300" dirty="0"/>
              <a:t>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9525" t="23540" r="28738" b="43700"/>
          <a:stretch/>
        </p:blipFill>
        <p:spPr>
          <a:xfrm>
            <a:off x="1403648" y="5085183"/>
            <a:ext cx="2980237" cy="1462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74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975" y="274638"/>
            <a:ext cx="8656513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Taxila - Sirkap</a:t>
            </a:r>
            <a:endParaRPr lang="en-GB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61048"/>
            <a:ext cx="2952328" cy="2891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AutoShape 2" descr="data:image/jpeg;base64,/9j/4AAQSkZJRgABAQAAAQABAAD/2wCEAAkGBxQREhUUEhQWFhQWGBcVFxcYGBwcGBcXGBUXGBoYFxgYHiggGBolHBgXITEkJSkrLi4uFx8zODMsNygtLisBCgoKDg0OGhAQGzQkHyQsLCwsLCwsLSwsLCwsLCwsLCwsLCwsLCwsLCwsLCwsLCwsLCwsLCwsLCwsLCwsLCwsLP/AABEIAMIBAwMBIgACEQEDEQH/xAAbAAABBQEBAAAAAAAAAAAAAAAAAQIDBAUGB//EAEEQAAEDAgQDBQYFAQgBBAMAAAEAAhEDIQQSMUEFUWEicYGRoQYTMrHB0RRCUuHwYhUjM1NygpLxFqKywtIHQ2P/xAAZAQADAQEBAAAAAAAAAAAAAAAAAQIDBAX/xAAkEQACAgEEAgIDAQAAAAAAAAAAAQIREgMhMVETQTJhBCKBcf/aAAwDAQACEQMRAD8A6gBPAVDh/FqdWwcM3JaKcZKStEUNhEJyFQUNhEJ0IhAUJCISwhIKEhEJUIsKEhEJUJ2AkIhLCIQAkIhLCIQFCQiEsIhIKEhEJYSosKGwiE5CB0IhKhACISoQAiEqEgERCVCAobCISoTChIQnIQFHA8Cr0mvbUJNtul79V3WHqte0OaZBXj+DZUa7NPZJ31j+EL0b2Wx5qMymBlERN/JcehLF4lcm8hKhdYhISwlQiwEhCVCLChEQlSJWFAhCVFgIiEqE7ChIRCVCLARCVCAEQhKkAiEIQAIQhAAhCEACEqEAJCEIQMEiVCABCEJgeXcN4R+IIyZgDBJF7XEidYjT577HDML+HqZauYkAOtuLC5iNf5uuopPZRpZyws5tNyDHwgibQNrLieL8cLq03LXDLeNDeJ0MR6rklGMa7GdfhuPsdAIg76R4K9huJU6lmuuvP8NjWPecxcQYGVtrCbzFhHLkt+pj6dOmx1BsB0yXTmgOaJE88w05qo6jCjrEqyOGcQqVROWBP5rE+Go5rXW0ZWIEIQmAJEqEAJCEqEAIlQhAAhI5wFyYCqO4nT0BJ7gfqpc0uWNRb4LaFnnjFPYPPUNJ+SR3GGDZ3kp80OyvHLo0ULIPH2ciUruMXgNtz18oUv8AIghrSkayFk0+LEkAsiefyVxuM5g+F1K/JgPwyLSFXbjGxN04Ypn6h4mPmtFqwfsl6cl6JkiRjwdCD4hPLCqzXZOLGoSFwgGRB0MiL/Xoka8ESCCOYIjzTyQUxyEynVa4S1zSOYII8wm4jENptLnuAABM9BrHNLJdhiyVAXJcS9smAxSBNiLiDJs1zRuNSudr+0eIc5hzZS34XEXkzNgINrT0UvU6KUOzvqvHKLSQXXHLT5oXmrsU9xJLnEkkkgNAJOphCnORWKPQ+K1w4sAptqztnIjmdI53F1RHBKTnOPuJA0ms4NBgg5ckmOeaDrzSvxNEtIyumACCLcwYm3NV21iSWEOh1y73csh1mhriJDiCJgG42XNnL2bYLol4TSwtMuaacOfIBd2hEaM3budSdL8pxRoPkOYTl7LcwqtLQToQ4iNBykAbETCx/uRkBeQ6QczXEG2umY3gFoH5ptdPp1KRYGe6fmAAnLHbg3MQQb+UbETNjxRNg6VOlNRrDEWADxOxM5jbwWw7GQ0dgREk5jmvyBEE95CyffO9yQTo0CCxwLZ0DjPTXoqmGouOHhzM0gdqRBuNjoJnyVJtcCcUdNTrNdEOBkAxNxIkSnriadeoCDLA4ZRlcRc3BaCI5E/UiV0XBcY98teAIA+0eYO3JdENS9mYyhW6NRCELWyAQlhZWP401lmjMeew+6mU1Hkai2ahKo4jibG6HMemnmub4hxNzh2nQNYJgeDdT3rN/tWmzl5xCwlrN/E0Wmlya+McapJe+oeTeyGg9AAfWVA8QCS58i02+wWaOLhzYaQdbTv81CeJts15g8r3PLVZU29zS0kbLa9xDuvasPWwUdXG02u7Tm3naZ596qYV9M/lB6wRHgSrjBTGjGW3LZ9J+aTRSZBiuKMBENOXYgddYFymYzi4YR7triYmRB5WI2Wsyq0NHZYNLwBvpEplOsyCTkEX08LFSMzP7ceWZrsdPwhkhwneTbvVL/yeuHaE9CII8cq6P+0aWW+oGl9JhRuq0HC0SbxHpfVL+B/ShR9rAXDPLRudR3GSIVivjPeSKZ7BEzNlXxDqESA2dAY/nX0VHCVpdEGDytZFLlBZq4ug4Dsk6fy6dhMQWAtJs6cwJgabd0d909+J7IHPTwFll4pxcBsRv4KUxmliuIVGtzU/ePcHN/NI5EZc087hv7SOrucx5fRLMsyYykgGSZY4F7ehUGA4O9zWv95lDmmAAZbNpDx57G+qndhWsJZUqlgacoj3hpkGLEudexFjzNytFRNEzuIt90GZOy7Q2IjZ2XWCYIgG5HeuU4nUJfUDxESADJbNpMEmCeS08fh2tdmpNLzeXhgYWby05gXXtAiQTJWA1wqZni2dxJ7pkgg7LSK9kyG9gEAdrYc5tr/N1PXr5gQ0HYi0i1tu/wDm9evUIH92Ab23tzt3pK7qwALXNFuVx5rQzLNAVMogt8ddepQmjAE3NR0+P0shGw6Z3lGqWvcGAFxMk/0tPIun80WEWVx9N72gF4m2jSLgg27U8t/NZ+GwgLZa5zZM2mWEW56W0EBGID2OAFTtZeU5jNswb8Pfp02XNVm3APNT33u/e5TGeQwxf8sk5ZtpybpqrLOHOBLhWqSYJ/TpEtbEDT/pUHfBlc6rfVtTIc5H5paDcQTE9Y3SsFIBuVrh2RF4sOUdkjuGpOhJQ0JMpYvHVqDageXZjEE5chy2lkDsiTobzzWjg3A0RLqkwHGxgaG0CMqnoU3FrpjL/Ww5uzz+HfoocFWJpA5mwWiA6xA2tsehViM3E4fMHFmWZmSTJJnedDvHkp+C8QFA1A+T8MfpH6gDvqCoq9Zzm2veDAk2OaQdCYEa8t1XwrKbnE1Ge8Bg2dGSdTdwA0Ag3toqtrglq0dlg+I06tmm8TG6tSufwdSlTdmZSEmwJeJHZN3dqR4SNEnFOMvFJ7gwQIBOYHUgQI6FaLV23I8bGcc41BLGjs6TOpm/gsGrj3zkYBnO8SAPr08VmVMQXwbmbwLn18Vbp4zIS6xcRY9whYyt7s0jS2J/w0Amq/r1/a3VQUqlLS0+XzUWJrtLjInpsLRb91BWe1w+ENIiIOvf17klHsLL1bh1JwBLIPMLKxLZzUnANe27Hie0OTpJ+ytcNxZbLDEaidjykqLHvzOa6Ig+hMJxTTE2mjJbiXiO2QCbHNBBGxvseqsniGUzMu7hPnJHzWbxN+So8WLXH1FrdVU962BBOYdLdPFdGKZldHQDiFSoLuuPDu/ncmjFVGnsuIdpc69/Rc+MQUv4xwuUeMeZ1OHxD3GHFvUTB8jdSvxB2Op5SZPIBcd+NMz1nuU44u+4mJ5a+B2UvSGtQ6xrXToSY27tR81Zw1KDckc76LE4LxwWa/X9Vr9/L1W+3FQYIHmLWnWfVYSi0zRSTRaq1Q2IB+qy69Ulx2/7jyU73A6m3Pn4qGpUBcxsC+snv3mLQLmySQ7OmwfvhTBa11Rg7HYfTtlAuJ5aEXNjZQMoVHFzu0XZpZn37IaQRGbnaBt3KWu5joy0wS2LBrIIi7XRMiCDMRZQmjnGYUnAXJa10CxE9kGNeSVlUVeI03vpOfmFIESA0EknkTIAvuuVosY2Wul28DTaOyOvNbHEqdABxjK4w3K692kkmDPTc+Cw20w4ENhsXJj0AtyW0ODOfJbpvzkljYN5M21AifDZRVczQYJyjXNA2tBOqkZVcwSIIIy7zY/9hFOqWyHDWezrqLRtyCpciJaWLJaDGoB0J26BIomVS0Q4CRM9to35F0oRQWegPYwWaXCpENbNQAxzBsRGtvkkocPpuaC+rLzEiW6xqQBbW2loTqNKnfM03NrEtPKABY62PNR0qVNz8rJDct8pc2+nQ6H+bc5qRjh5uW1DY2ntRlI3neEYl1Z3ZptaQ09uDlE/pEnSCpsZSaA0Cq7tECxGZwmTcDNAE6G2qY6hSb8Du2TJObMbRMl03iB9tUgMvHMLGduo9pGojTuLSJGnmdVe4S+p7mQGAEGSR24AiYGu2sa7RCu1cDRdRkkOc5p1glpuCIN4F9ZWDgMHQDS73hdVN3NDmSwHNaIhg1FyPNXYkiyKzjq1o2LotF7TI9UmGqioXZCRcR2DlmSYGki3y6JooMLQRUdDYtO40vrOvX1UmCcarnhonLte99yCNNE9hF/3xHxOaXwA8e7df9JaCbix5na+qz8Xw+nWGao5znBmQObnY2QLEszEE87X0gRCtDBVNXOiLC0x0BInzJUpwzjIJAJBN29rzkbdFGaHVnn9N7g47EGCOWxCtP7bb3Bm/wBFpe0PB6gJqtY46ufpt+YQTaInlruuQJOfUg/0nS/qt41JWjG6NBmKMEPaZECQddrjbbfmpvxjauUNZld+Yybn9URA/dZtfM62YOF4MX7jZS08QWjURv8AzZViKy5UtJ6wOs7IpumBvaSdLGVnPxkCZHzMedlSxHEHPAa0kc4/bZNQYORX4ziTUqnJcDeNTvCqBlRdRwfgL3AHKQDudO9dBh+A0mODn1CTya20jYSm9WMdhYOW557T4ZVdspmcEqHUwvTqWFoDRpcTqXCfIOsPBT0WssPdtb1Ab9lD/JKWieYt4Cd3Hy+4VrC+zTnnK0uJ6AL0unw2i6CWgkd48wI/gVynhmUwA2AOQ+vVQ/yWUtE4fB+wrMpNZ9UEf5eUiPEXPQK7R9kaTGyzEV4tAOQTOvZLLLpcRigLNOY92yysRmgxAE35eVlPkk+WVhFEH4CgZDg8ZQ3te8IM3IsBe7eQ1TcNw6kXMe17n5TYOAkOAMns5SRvt46CN2NvJFswmOhnzjqjB1c74kzFu4d6N6DYvtw7mk9hxEkuLTlkHllOg5d6mdXAMBjgSLHM4fEbwRqLCZ6c0+swuIaapu2QAPCw/wClBVoOY3sFsuIBcWd8Wm/eSoLMT2kxDszG7xMw6wsIPPe/3WQxjjvcyNIjwV3jAqGqZjsjLBHW581RpC+uUX/g9FvH4mUvkSupvNhe/ONYNxy+6lNNwguiAWm0kxPr5Ko9uhO+tz/D+ys12CQA4lv/ALQBaCLRb90wI6tQOJMi/MEnzCFEaI3ePHX5IVbEM9MxnEGvHu3Nm4JyuaQb3E+nPTRQOrUGj/CbawhrOz0BDuV+4KfEcR7MQ64iSJA6m/WY6Kpgn06YIDC8zYgNzaantWNlym5Zo4hwDgymADcDKROlyXRyGyipYtzIa/Djsyc5MzrqSDHfJVn8SB8bHN1gOi/ddNxWIDQTkedNQYG/aJ22hSMhpPDQS+xykRBkWFp3H7LGp484ftATmNxEzaxaP1ATJ38FvVuKUg0yAS4ERlbDp5H7rK/DmmM8F9QDK1tiL6ggSdLT/wBK7AifiBPapG8O+Da4M9ZMx1TsOWtMsYWncxEg99iTeykbWqchGk7EdDN+Uqfh+Ce4n3tPO0ARaWzOoJGw6bqnwJCEZu12p0Em3WADEzv9E+mQAA++s3trab3gWV+hw+k8S2myOjRt4Ky3hzQJyNjnlEfJZtlJGZWcYEEwCIhxgDkOUx6LneJ+ybKji+kTTdMlt3M3Pe2/eOi7I4Cn/ls/4BK3h1P/ACmf8QEKdcA42eeP9la8/HSjrmafRsBU+KezFai1z89ItYJMF0k2sGlkHzXqJwFLamzyWZ7VUAMHXim0EMJkC8Agk+QWkdZ3RD01VnjVVrjbmtLhGAzOaOZUVNku0XRcFwzwczG5o27+XXVdE5UjCK3OpoQBEWFt1ID4eCqNNXXIfMW63hSU2VCb274+hXHRvZdY7oPT6qQHuVanRephSf8AphGwyST3pxaTryURpu6o/Du3n0t6qRg2lDiYUtRsiIF+eiaKTjq5PGHO70AZ9fBM+IsBM6aT0nVV8Hg2tcSQRY66dd1sfhjzMd6ixWHkc9flpEXTyYUZD6bCCRUa/bK6CDexiZGvNTU2HKAKoAdBLQ0RNoiZNoTqrqZ0zl3MOdMdSDoqeMptyvIlvZOmuh67FWBzfEK/ae7O651J1k8gPkqbACARdxBt/utJ281YdTaAd9p1I5qBgucthPIbaaLpXGxz3uT+5cTEwB9eSc2k4h3aEA6NEaXN9jsohP6vi9LeSe5jmN7JOottfeSJSGQEO2cSO6fWEJ4pO/pQr2A9HZiHHQNHc4a+qDj3gXDeXxiRfU/zxVZmDvciTymT6KdmBGgmf6gR9F5ub6KU5P0TDGPfyOtswv4/zdOrPe9uXI0tkTLgTIvoYEdZOiKeBcBNtIkZbed/VS06N+0YMRYmfIIyZakzIxnDnuuGtaRHZa5oAAmfiAkmfTzSjwp5gh4boSZsRuMoHh9Vt1cPTBGt97p7GNBMCTzNgPEjVVmx2Q08AIn3xDubW27ryp6jxMGo4AQLACe7dMqYwiwGY7F0GLdNfNNHE6rdGiOcZfmUZizReqcQY0Elx7zAHpCV1du7nG8x3mRvoFT/ALRqEgmABaA4ct4iFJS4sD+Uzp2Y8e9PIakiwKzf0vjuKBiG5jrH+k8gddOfkVHW4ixolxiBeYEdbdy53intY18soNc92kx2R1tr4+qcY5cIbml7NrHcUZT1fl0iQBM7jmsDH8fwrj26j3AAthrbQReJHhrus9vCH1iX4ioRp1cel7BaeE9mcKfyPd3uj5QFolFckXJnnDMQ1lSJJEw21yJtbmu8wOKp0WhrqVYf1ZCWk85bIV93szhM2RuHBPVxI7ySSrbvZmiZPuyOoqPHduE5zjIUYtEVPE036AmP5vonCqzx6pWcFpmBFWefvnkDfmq+M9lQ4/3eIrU3R+prhz/M2fXdZ0iy45wAnKfIqp/a1FvxOA71Uf7JVSBGOqs6mm2/P4cvzUzPYph7VWu+rz7OUk9YJHkEUvbC30Sn2jwgMGo3wEj0Ciq+1mDBjP8A+k5R4wnO9i8Ju13UlxgKJvsVhDqw2/qdceDk0ofYv2JaftJhXaPYeQBvfpqFpt4nSjQ6aEQY8bgLOwnsThNfdtPSX+cOd91Z/wDGMJTEuw9NwH6xO/iPNDUPQ1kM/wDJqAMAgmQ0gXIOgEDdVMb7ZMYb0nZNMweCZOmll0FJtJghlCm0bQ1gnuG6WrxLIJc1rRtJi/kkqHuZXD+FmowPJyZxIaSJaCdJBTMf7MF7YLr6WjW3NabuIE/lBjSNfAgfIptSrImSJ0BFxM7qWn6Dajhsb7JVm/CCeoN/Kb+ErGqcJcwkSJ3BP0Xpz6uQgwZsJ1FvBNrPZUtUY1wjdsHU6GZH7K1rtbMzcInl7sO8CAJhQvqv0MiL/wAn7L0PF8HouEjscmgl0+BusfG+z8DUmdog+oW0daL5JcWjkvxT+Z8kLdfwIgwWv8kq1yiTTOydxENHZDRHcdefJPPFc1i0+dvlbzWU+jubAWTRSBJg+JgfMrziPJI6Bj2OaSSJ1j9muUjKDXj4m9IkQufFKCYNhrEm3gCIUvvmT2QY3Lso22/6TLWp2jZbgRNngxzzWRTwgINxm6C/lrKyKNWmHH3hPcAbeYhX38XDQBTaTHOwI6xZKilKPsmqYMECM0nod+pRTwjyLjLHWbR0RhOMB/ZqQ3/STHzVxjmD4XtAkzpPyuPFBSUXuii3DwBOYgCLifQBOGHbzdtIjmr1Wo0jKHAu77nruo8UAxjnOiwLhaYhvdoiisUcXiqor1XNq1LNJaKZMNEWBJ37+h2WjT4eGAEAButtO8RquB40KoqufLnibvDYHPQWGqTA8eqtENeR0m3kV3eN1sZqST3PUKWGkAiHCx5eac2m8G1tbN+ZBXBYb2sqN1Icf6hfuWmz20JF2Dz/AGWb05FqcTqjVqtuQ2Rvrziw1VLFitVblc9kby0g2vz6LLPtcCZNMeZ0KnZ7UsdHYy+Mz9QpwfRVrsmZwyvHZqsynkDA15i5UlPgehfiHuP9IAv/AMeSfS9pKMfmbOrsvIbR/NVVPHqf6w48yI15A6HdH7BSNjCcPawANO5MzBvr3H7qxi8JTdu4x1kTzWbR4zQy/ERpqZ87pXcao7VG95P0UUx0W2NyhoBI53kjpex635KShUMEZjIEgkNkjnbXxWeeLUtqzRpESYPOyh/tmi2Jqg6Xv12RQ6NvDQTcToJME982+qfWyAyG35keP5VhO9rKLTAJPK2pUdT2yptsGEnlMbJ4y6FsboquJB5XkCARyO5KYcLmBzQZ2H8NoXN1/bXMOy3LzuCfOLeqqV/bF8ENeG98OPrb0TUJCyXZ12GwjmWi0WttyknropKzQ0TmaI6i3mYXmlT2ueTLqrib6G3looPxeIxDgWscY3dZo7ydlfil7Jzid7ieLNe9lOkcxc7kbRckWuIB0UtRxnTl8I09Oi5DD4MsPvKtTt7Bg7IgzDZub79AvR6ZJYw1GjMWtMG94BMzostWKQ1uZBzDtgEXuXWv3QrdNz3AyOsRmB5gcleNXKblo5CPnoOarfhmk5gQ4ieUHx8FiVVFGriKkn+7Qr9OmCAS3ycY8EJ0BSqYAzHaAF4jXwBsqzsJBJEAC4zOEft3JrsVntUkCJAF+knKU/A4BkyJhu0DlvrZM5qTexQIAu6In8rh9ZPorlH3RuQ8f1STHkFfr06DfyPeQdmnxjILp+Hph4OVj4O7i4QBa0lA1AqDD4V1w52bX4jI66AfRRuGHpkhzar77CGj6+q3KeDbpGl5c2ZJ6nX91XrYLO/VpH+ggbaFv1QW9P6KFGpT0FN5BBsWk915+ivUMI0NBNNvcQbDlbVabaLWthrb2kg/spMhFptbv8zMoLUOzKFYNkBoaBya4QNbmAQPBYvE+IVA0mi0mJvmMOHdAJ9Fo8b4h2jTHwwJsZLjcCO6Neaz8HiHAwXZORi5k6SbAq4x9sGjj6uNrtcXOMOcZIAA21Ii5iLnkOSrVeIUn/41Ok7wyu89fmu44vwIVnZqbhmi4dYnrO65nHezNQTmpkjmBI9F0RnEyaaMmtw/Cu/LUZ/pdPdqov7EpH4MQW/62/UEJK3Ai27CWHxCovpYhm7j1sfmFsnfDI26ND+wH/kxFI95I+6fT4JiANWOHQn6hZbMbVGrWnwI+qmPFKgHwN8yh5DWJeqcOxgECnP+9v1cq/4TE6e68A5s/NLQ426A0sM8w5WBxbEaU5aCIuSTf5bKbkvSHt2QDB4n/Id5t+6aMDif8kjvc0fVPc3EuMl7pmQc1x3ck+m/EA6u8HkfdGX+BSGM4diSf8MD/e37p7uFYo6MaNruH0lSNwONeDlNSOjnqlU4ZiKbpuHevyQpfaDb7LbeB4o/E5jR0Dj/APEfNSH2efEuxAA/0gfN30VcVcQT/eFrvAz6J394bdnyP1KVvsdRHjg1HV1ao7uIA/8AafmrDMDhW6U3PPUujymPRVGYd5/Me4AfZXqHs5UqH/DqOOkmfmUnLtht0OpY2lTMMZTZ4tB9IKmfxkR2ZLv1Xjwn91bwvsXVkZmtaPP5BdBgPY6m273F55aN+/qs3qRKSfRieyoc+qXvZmaBMmTDpEeO67WuYbmklp1BP1U1DBsYA0ZQBoNk7FulpBBDdzofBZSeTNYqjNL/AHnZENmwM5iQNLfzVI+jBg2noIHmdVB79tOo3LHaIbBG5sCOskLUzuccr287wSOmohQ1QNblduB6NPWD9ELSpUA0ATpzAQigwRQODcSXZDyjNbxm6dQwbwBDGDncmfqtUUhqbJSAkLBFYNqHdo7h66qb8OTq7ZPaJTnU7ILIyzYfJOAA1Q1vemuCBikibfz0TDV12I1k6J5ZNk5rSNGoEeee0OJIxTp/MKbh3ZQ2R4tPkpaWNGms6/ZRf/kZr/eMc2n2WCHVBJuTOUnkNupKzOGYoPEmJXQl+qZmnu0dDRrxGV0RtqPAHTwIVtnFKg1AcOlvQ/8A2WC9vKfJPbVLb6gbJUmUb54ww/4jD/xJHmAQml+CfsyeQgHyasajjrd+6H1Gu1uligas1n8EwbrwB4n6pg9mcIbAz/uH2WeKbANAO6B8oUlKkHDM2qLf/wBCfqUf0MF0LiPY2jIhx1FpGgMnbkFpYL2aoNgwXf6tPIQsYY/K52eqWwQ0OOW9g4wIOkpX8ZG1ZzovZjY9WhL9n7FjFHWDhtMiMojlCSnwuk0yGNB6ASuNPtFaz3n/AGM+6ibxp0/nGurB9v5KWDHsd46kBuB4qti8LReO3kIHMhci3ixgzOluwBfrdMrcVqAGGkxqIaHQdxDYKMAbRvnhWEuYb5uP1VqjgsKBPu2xzLD8yFygq4l8EPc1pvrH0v3Kanw5xPbqEaWkk9+qbX2Tt6R1bKuGp3BYO6PkLpKnG6QiO1PIH7LEp0KbRZsxoRcjw+6molhMAAnn9JUUijQPHBs13gAmOx76mnZH9UT629EUjHIjpNuhsmVaQGthIiTY+CAsZ+Kym8l4kySD/wAZFvRUn8Ue5odmJbJF4kHw2hOLg7/ChzhMG8GRz6eSqcTfSw1PITmcTMRJJ2AVod0JSe6rXpNAntAnuacx7tPXqu1JJ6d37i6432axJovz1W/GIsLsEztzOo6Dku0940xBF7jxRNCi7DOUilB6/wA80KCxQnAgJgTgZ2KQh2dIWylRmQAjrIBKGj9v5KUEBIYkyle4hvdBPgZQ96o8RxgY0SfiIb5m/hHzTSt0J8CYKq2rTh4BJkOGs+euq5bjPsTcvwzsh/SbtK163C7uc03N+47QU+piqlIXdmBIF4t47rp44MNmcLUqYjDmK1N0D8wuP2UtDjVN3L+dF3AxwqDtZT3GD3QfoszHcJwtb46UHWQL+YISpPlDWSOZrYlpIgwE5rc1g7nfkrdb2JpOk0az29CZ9HfdUX+yeKH+HUY/5+JCMV2PLtEbeDucYJmPzE/wq6z2d/qB8PlP2VR2G4gwEPoZxzBv57+IKt4Xi5ADalGu2NYZnEcg5n2Q8vTHHBlvAcLDhJ1Bc0Tya4j6Kx+ADSCATcXgesapMBj2BpnMDmfZzHAwXuI1HIgq9TxTXQMw5i8GeUeaxd2abUZ7aGa8DqYgk/dEZtBdpiRYd3X91bxddoEEibw2TmFtYFyqzavZIEzMglrgDzMOiJuimTsQtqbODYO2snkbaqxh9bDmJiNNjrZMAAdIaYjLAi15kSY3UmHeYszLYQHEETvESnTFsWADqDlt3j10OqqmhmJDrXudjpHLr5Kw2pUIsGC+skzYAbCFGcIXTmdAO028UYsTZC57WNJJAbrmm5PdqdNFWr8WpNZLCHE7EQZnT7rUp8Mogiwcf6u16OJC1MPRcCMg22H2CdILZgtx1VzZp03l0aBhgHoYuPFQto4lwGdhHMuiYFoEkEX6LsPcvdrPiVKzADcAeP0T49BuceG12iKTGsJ/OZc6DyaAB1uUmC4CQ4vPbe65e+7vDYeC7cYZg1c3uEJ4bTHM9wTTBo5enwuBdpVylV91Tm8B0X3B2G4K1a+LaNIAHMyb22XOcVxpqPyxAaTA56XPh80cglRs0+IMIBzAdCbjvSrn34sT8AOl5PLvQn4x5nXt0Ka4/RCFiWSJOf8ANyhCBjihqEJAMC5z2w//AFd1T5NQhXp/InU+Jd4cZptm/ZCkxwsPD5hCFszJmO5oBfbYermyqzuzVbFvhNrazKEJoEWg85tTo4+OVl1BUcZqXP8AgE+Mi/ehCY2TuqHsiTdt79FeNJopWaB3BCFnIZgcVdDxFrH5qzgahDDc2zRfTsg/NCEPgS5HZyA2CRLwDB1CndWdA7R1G5QhCLiTY6oREEjtHfoUe8NrnQ79AhCDRJDqnwsO5aL+ajcb/wC5CEioobh3HMb7fVPrvObU7/VCFLKogxFVwAhxF+ajNd0HtO8ykQmDHYiu73bDmM5jeTPwKmyoXF2Yk2GpndKhNGMuBmKN425eSYD2R/uHgDokQrRkydmiEIVD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3"/>
            <a:ext cx="2088232" cy="30541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Users\m.cobb\AppData\Local\Microsoft\Windows\Temporary Internet Files\Content.Outlook\P08HD1X4\SKMBT_C28014090413270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5" t="20533" r="10595" b="28784"/>
          <a:stretch/>
        </p:blipFill>
        <p:spPr bwMode="auto">
          <a:xfrm rot="16200000">
            <a:off x="-639749" y="2304046"/>
            <a:ext cx="5156522" cy="351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63067"/>
            <a:ext cx="2592288" cy="2325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18"/>
          <a:stretch/>
        </p:blipFill>
        <p:spPr bwMode="auto">
          <a:xfrm>
            <a:off x="3923928" y="4653136"/>
            <a:ext cx="1872208" cy="2084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3639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/>
              <a:t>Menander the Saviour</a:t>
            </a:r>
          </a:p>
        </p:txBody>
      </p:sp>
      <p:sp>
        <p:nvSpPr>
          <p:cNvPr id="26627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556793"/>
            <a:ext cx="4608512" cy="511256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The most successful of the Indo-Greek kings (c. 155-130 BC). 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Able to control territory spanning from </a:t>
            </a:r>
            <a:r>
              <a:rPr lang="en-GB" altLang="en-US" dirty="0" err="1" smtClean="0"/>
              <a:t>Gandhara</a:t>
            </a:r>
            <a:r>
              <a:rPr lang="en-GB" altLang="en-US" dirty="0" smtClean="0"/>
              <a:t>, the Indus, and the Kabul valley.</a:t>
            </a:r>
          </a:p>
          <a:p>
            <a:pPr eaLnBrk="1" hangingPunct="1">
              <a:lnSpc>
                <a:spcPct val="90000"/>
              </a:lnSpc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Possible involvement in campaign against Pataliputra? – </a:t>
            </a:r>
            <a:r>
              <a:rPr lang="en-GB" altLang="en-US" i="1" dirty="0" smtClean="0"/>
              <a:t>Yuga </a:t>
            </a:r>
            <a:r>
              <a:rPr lang="en-GB" altLang="en-US" i="1" dirty="0" err="1" smtClean="0"/>
              <a:t>Pur</a:t>
            </a:r>
            <a:r>
              <a:rPr lang="en-GB" altLang="en-US" i="1" dirty="0" err="1" smtClean="0">
                <a:cs typeface="Times New Roman"/>
              </a:rPr>
              <a:t>āṇa</a:t>
            </a:r>
            <a:r>
              <a:rPr lang="en-GB" altLang="en-US" i="1" dirty="0" smtClean="0">
                <a:cs typeface="Times New Roman"/>
              </a:rPr>
              <a:t>, </a:t>
            </a:r>
            <a:r>
              <a:rPr lang="en-GB" altLang="en-US" i="1" dirty="0" err="1" smtClean="0">
                <a:cs typeface="Times New Roman"/>
              </a:rPr>
              <a:t>Mahābhāṣya</a:t>
            </a:r>
            <a:r>
              <a:rPr lang="en-GB" altLang="en-US" i="1" dirty="0" smtClean="0">
                <a:cs typeface="Times New Roman"/>
              </a:rPr>
              <a:t>, </a:t>
            </a:r>
            <a:r>
              <a:rPr lang="en-GB" altLang="en-US" i="1" dirty="0" err="1" smtClean="0">
                <a:cs typeface="Times New Roman"/>
              </a:rPr>
              <a:t>Mālavikāgnimitra</a:t>
            </a:r>
            <a:r>
              <a:rPr lang="en-GB" altLang="en-US" dirty="0" smtClean="0">
                <a:cs typeface="Times New Roman"/>
              </a:rPr>
              <a:t>.</a:t>
            </a:r>
            <a:endParaRPr lang="en-GB" altLang="en-US" dirty="0" smtClean="0"/>
          </a:p>
        </p:txBody>
      </p:sp>
      <p:sp>
        <p:nvSpPr>
          <p:cNvPr id="2" name="Rectangle 1"/>
          <p:cNvSpPr/>
          <p:nvPr/>
        </p:nvSpPr>
        <p:spPr>
          <a:xfrm>
            <a:off x="5076056" y="5946232"/>
            <a:ext cx="3960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“…more </a:t>
            </a:r>
            <a:r>
              <a:rPr lang="en-GB" dirty="0"/>
              <a:t>tribes were subdued by them than by Alexander — by Menander in </a:t>
            </a:r>
            <a:r>
              <a:rPr lang="en-GB" dirty="0" smtClean="0"/>
              <a:t>particular…”  – </a:t>
            </a:r>
            <a:r>
              <a:rPr lang="en-GB" b="1" dirty="0" smtClean="0"/>
              <a:t>Strabo </a:t>
            </a:r>
            <a:r>
              <a:rPr lang="en-GB" b="1" i="1" dirty="0" smtClean="0"/>
              <a:t>Geog</a:t>
            </a:r>
            <a:r>
              <a:rPr lang="en-GB" b="1" dirty="0" smtClean="0"/>
              <a:t>. 11.11.1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5751"/>
            <a:ext cx="3960440" cy="4320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0534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eaLnBrk="1" hangingPunct="1"/>
            <a:r>
              <a:rPr lang="en-GB" altLang="en-US" b="1" dirty="0" smtClean="0"/>
              <a:t>Menander/</a:t>
            </a:r>
            <a:r>
              <a:rPr lang="en-GB" altLang="en-US" b="1" dirty="0" err="1" smtClean="0"/>
              <a:t>Milinda</a:t>
            </a:r>
            <a:r>
              <a:rPr lang="en-GB" altLang="en-US" dirty="0" smtClean="0"/>
              <a:t>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08720"/>
            <a:ext cx="9036496" cy="2736304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600" dirty="0" smtClean="0"/>
              <a:t>Converted to Buddhism according to a </a:t>
            </a:r>
            <a:r>
              <a:rPr lang="en-GB" altLang="en-US" sz="2600" dirty="0" err="1" smtClean="0"/>
              <a:t>Pali</a:t>
            </a:r>
            <a:r>
              <a:rPr lang="en-GB" altLang="en-US" sz="2600" dirty="0" smtClean="0"/>
              <a:t> text called the </a:t>
            </a:r>
            <a:r>
              <a:rPr lang="en-GB" altLang="en-US" sz="2600" i="1" dirty="0" err="1" smtClean="0"/>
              <a:t>Milindapanha</a:t>
            </a:r>
            <a:r>
              <a:rPr lang="en-GB" altLang="en-US" sz="2600" i="1" dirty="0" smtClean="0"/>
              <a:t> </a:t>
            </a:r>
            <a:r>
              <a:rPr lang="en-GB" altLang="en-US" sz="2600" dirty="0" smtClean="0"/>
              <a:t>(The Questions of </a:t>
            </a:r>
            <a:r>
              <a:rPr lang="en-GB" altLang="en-US" sz="2600" dirty="0" err="1" smtClean="0"/>
              <a:t>Milinda</a:t>
            </a:r>
            <a:r>
              <a:rPr lang="en-GB" altLang="en-US" sz="2600" dirty="0" smtClean="0"/>
              <a:t>) – text describes a discourse between the king and a Buddhist sage </a:t>
            </a:r>
            <a:r>
              <a:rPr lang="en-GB" altLang="en-US" sz="2600" dirty="0" err="1" smtClean="0"/>
              <a:t>Nagasena</a:t>
            </a:r>
            <a:r>
              <a:rPr lang="en-GB" altLang="en-US" sz="2600" dirty="0" smtClean="0"/>
              <a:t>.</a:t>
            </a:r>
          </a:p>
          <a:p>
            <a:pPr eaLnBrk="1" hangingPunct="1"/>
            <a:endParaRPr lang="en-GB" altLang="en-US" sz="500" dirty="0" smtClean="0"/>
          </a:p>
          <a:p>
            <a:pPr eaLnBrk="1" hangingPunct="1"/>
            <a:r>
              <a:rPr lang="en-GB" altLang="en-US" sz="2600" dirty="0" smtClean="0"/>
              <a:t>At the end of the discourse Menander adopts Buddhism and gave up his throne in order to achieve enlightenment. </a:t>
            </a:r>
          </a:p>
          <a:p>
            <a:pPr eaLnBrk="1" hangingPunct="1"/>
            <a:endParaRPr lang="en-GB" altLang="en-US" sz="500" dirty="0" smtClean="0"/>
          </a:p>
          <a:p>
            <a:pPr eaLnBrk="1" hangingPunct="1"/>
            <a:r>
              <a:rPr lang="en-GB" altLang="en-US" sz="2600" dirty="0" smtClean="0"/>
              <a:t>Alternative tradition – Plutarch (</a:t>
            </a:r>
            <a:r>
              <a:rPr lang="en-GB" altLang="en-US" sz="2600" i="1" dirty="0" smtClean="0"/>
              <a:t>Precepts of Statecraft </a:t>
            </a:r>
            <a:r>
              <a:rPr lang="en-GB" altLang="en-US" sz="2600" dirty="0" smtClean="0"/>
              <a:t>28, 6) claims he died on the battlefield.</a:t>
            </a:r>
          </a:p>
        </p:txBody>
      </p:sp>
      <p:sp>
        <p:nvSpPr>
          <p:cNvPr id="4" name="Rectangle 5"/>
          <p:cNvSpPr txBox="1">
            <a:spLocks noChangeArrowheads="1"/>
          </p:cNvSpPr>
          <p:nvPr/>
        </p:nvSpPr>
        <p:spPr>
          <a:xfrm>
            <a:off x="0" y="3573017"/>
            <a:ext cx="9144000" cy="11521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600" dirty="0" smtClean="0"/>
              <a:t>Menander’s ashes were dispersed among competing cities in India and they erected monuments in his honour - Plutarch </a:t>
            </a:r>
            <a:r>
              <a:rPr lang="en-GB" altLang="en-US" sz="2600" i="1" dirty="0" err="1" smtClean="0"/>
              <a:t>Moralia</a:t>
            </a:r>
            <a:r>
              <a:rPr lang="en-GB" altLang="en-US" sz="2600" i="1" dirty="0" smtClean="0"/>
              <a:t> </a:t>
            </a:r>
            <a:r>
              <a:rPr lang="en-GB" altLang="en-US" sz="2600" dirty="0" smtClean="0"/>
              <a:t>831 D.</a:t>
            </a:r>
          </a:p>
        </p:txBody>
      </p:sp>
      <p:pic>
        <p:nvPicPr>
          <p:cNvPr id="5" name="Picture 7" descr="Menander Whee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3" r="50000"/>
          <a:stretch/>
        </p:blipFill>
        <p:spPr>
          <a:xfrm>
            <a:off x="109397" y="4501700"/>
            <a:ext cx="1872208" cy="182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74181"/>
            <a:ext cx="3318644" cy="1823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107504" y="6316565"/>
            <a:ext cx="22322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Buddhist </a:t>
            </a:r>
            <a:r>
              <a:rPr lang="en-GB" sz="1400" dirty="0" smtClean="0"/>
              <a:t>Wheel </a:t>
            </a:r>
            <a:r>
              <a:rPr lang="en-GB" sz="1400" dirty="0"/>
              <a:t>of </a:t>
            </a:r>
            <a:r>
              <a:rPr lang="en-GB" sz="1400" dirty="0" smtClean="0"/>
              <a:t>Law?</a:t>
            </a:r>
            <a:endParaRPr lang="en-GB" sz="1400" dirty="0"/>
          </a:p>
        </p:txBody>
      </p:sp>
      <p:sp>
        <p:nvSpPr>
          <p:cNvPr id="8" name="Rectangle 7"/>
          <p:cNvSpPr/>
          <p:nvPr/>
        </p:nvSpPr>
        <p:spPr>
          <a:xfrm>
            <a:off x="2121361" y="6326572"/>
            <a:ext cx="35283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Menander I - </a:t>
            </a:r>
            <a:r>
              <a:rPr lang="en-GB" sz="1200" dirty="0" smtClean="0"/>
              <a:t>Athena </a:t>
            </a:r>
            <a:r>
              <a:rPr lang="en-GB" sz="1200" dirty="0" err="1"/>
              <a:t>Alkidemos</a:t>
            </a:r>
            <a:r>
              <a:rPr lang="en-GB" sz="1200" dirty="0"/>
              <a:t> right, holding shield and thunderbolt; monogram. </a:t>
            </a:r>
            <a:r>
              <a:rPr lang="en-GB" sz="1200" dirty="0" err="1"/>
              <a:t>Bopearachchi</a:t>
            </a:r>
            <a:r>
              <a:rPr lang="en-GB" sz="1200" dirty="0"/>
              <a:t> </a:t>
            </a:r>
            <a:r>
              <a:rPr lang="en-GB" sz="1200" dirty="0" err="1"/>
              <a:t>Série</a:t>
            </a:r>
            <a:r>
              <a:rPr lang="en-GB" sz="1200" dirty="0"/>
              <a:t> </a:t>
            </a:r>
            <a:r>
              <a:rPr lang="en-GB" sz="1200" dirty="0" smtClean="0"/>
              <a:t>3D.</a:t>
            </a:r>
            <a:endParaRPr lang="en-GB" sz="1200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5508104" y="4531266"/>
            <a:ext cx="3635896" cy="23267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Inscribed on Silver vessel: </a:t>
            </a:r>
            <a:r>
              <a:rPr lang="en-GB" i="1" dirty="0" err="1" smtClean="0"/>
              <a:t>Theudama-putrasa</a:t>
            </a:r>
            <a:r>
              <a:rPr lang="en-GB" i="1" dirty="0" smtClean="0"/>
              <a:t> </a:t>
            </a:r>
            <a:r>
              <a:rPr lang="en-GB" i="1" dirty="0" err="1" smtClean="0"/>
              <a:t>budhalasa</a:t>
            </a:r>
            <a:endParaRPr lang="en-GB" i="1" dirty="0" smtClean="0"/>
          </a:p>
          <a:p>
            <a:pPr lvl="1"/>
            <a:r>
              <a:rPr lang="en-GB" dirty="0" smtClean="0"/>
              <a:t>“[Property] of </a:t>
            </a:r>
            <a:r>
              <a:rPr lang="en-GB" dirty="0" err="1" smtClean="0"/>
              <a:t>Buddhala</a:t>
            </a:r>
            <a:r>
              <a:rPr lang="en-GB" dirty="0" smtClean="0"/>
              <a:t>, son of </a:t>
            </a:r>
            <a:r>
              <a:rPr lang="en-GB" dirty="0" err="1" smtClean="0"/>
              <a:t>Theodomos</a:t>
            </a:r>
            <a:r>
              <a:rPr lang="en-GB" dirty="0" smtClean="0"/>
              <a:t>.”</a:t>
            </a:r>
          </a:p>
          <a:p>
            <a:pPr lvl="1"/>
            <a:endParaRPr lang="en-GB" sz="600" dirty="0" smtClean="0"/>
          </a:p>
          <a:p>
            <a:r>
              <a:rPr lang="en-GB" dirty="0" smtClean="0"/>
              <a:t>Relic vase inscription of a </a:t>
            </a:r>
            <a:r>
              <a:rPr lang="en-GB" dirty="0" err="1" smtClean="0"/>
              <a:t>Meridarkh</a:t>
            </a:r>
            <a:r>
              <a:rPr lang="en-GB" dirty="0" smtClean="0"/>
              <a:t> </a:t>
            </a:r>
            <a:r>
              <a:rPr lang="en-GB" dirty="0" err="1" smtClean="0"/>
              <a:t>Theodotos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5403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 (1)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517232"/>
          </a:xfrm>
        </p:spPr>
        <p:txBody>
          <a:bodyPr>
            <a:normAutofit fontScale="77500" lnSpcReduction="20000"/>
          </a:bodyPr>
          <a:lstStyle/>
          <a:p>
            <a:endParaRPr lang="en-GB" sz="600" dirty="0"/>
          </a:p>
          <a:p>
            <a:r>
              <a:rPr lang="en-GB" dirty="0" err="1"/>
              <a:t>Allon</a:t>
            </a:r>
            <a:r>
              <a:rPr lang="en-GB" dirty="0"/>
              <a:t>, M. 2007. ‘Recent Discoveries of Buddhist Manuscripts from Afghanistan and Pakistan: The Heritage of the Greeks in the North-West’, in </a:t>
            </a:r>
            <a:r>
              <a:rPr lang="en-GB" i="1" dirty="0"/>
              <a:t>Memory as History: The Legacy of Alexander in Asia</a:t>
            </a:r>
            <a:r>
              <a:rPr lang="en-GB" dirty="0"/>
              <a:t>, Ray, H. P. and Potts, D. T. (eds.), Aryan Books International: 131-141.</a:t>
            </a:r>
          </a:p>
          <a:p>
            <a:pPr marL="0" indent="0">
              <a:buNone/>
            </a:pPr>
            <a:endParaRPr lang="en-GB" sz="700" dirty="0"/>
          </a:p>
          <a:p>
            <a:r>
              <a:rPr lang="en-GB" dirty="0"/>
              <a:t>Bracey, R. 2007. ‘Alexander’s Lost Kingdom: From </a:t>
            </a:r>
            <a:r>
              <a:rPr lang="en-GB" dirty="0" err="1"/>
              <a:t>Diodotus</a:t>
            </a:r>
            <a:r>
              <a:rPr lang="en-GB" dirty="0"/>
              <a:t> to </a:t>
            </a:r>
            <a:r>
              <a:rPr lang="en-GB" dirty="0" err="1"/>
              <a:t>Strato</a:t>
            </a:r>
            <a:r>
              <a:rPr lang="en-GB" dirty="0"/>
              <a:t> III’, in </a:t>
            </a:r>
            <a:r>
              <a:rPr lang="en-GB" i="1" dirty="0"/>
              <a:t>Memory as History: The Legacy of Alexander in Asia</a:t>
            </a:r>
            <a:r>
              <a:rPr lang="en-GB" dirty="0"/>
              <a:t>, Ray, H. P. and Potts, D. T. (eds.), Aryan Books International: 142-156.</a:t>
            </a:r>
          </a:p>
          <a:p>
            <a:endParaRPr lang="en-GB" sz="700" dirty="0" smtClean="0"/>
          </a:p>
          <a:p>
            <a:r>
              <a:rPr lang="en-GB" dirty="0" smtClean="0"/>
              <a:t>Dani</a:t>
            </a:r>
            <a:r>
              <a:rPr lang="en-GB" dirty="0"/>
              <a:t>, A. H. 1986. </a:t>
            </a:r>
            <a:r>
              <a:rPr lang="en-GB" i="1" dirty="0"/>
              <a:t>The Historic City of Taxila</a:t>
            </a:r>
            <a:r>
              <a:rPr lang="en-GB" dirty="0"/>
              <a:t>. The Centre for East Asian Cultural Studies.</a:t>
            </a:r>
          </a:p>
          <a:p>
            <a:endParaRPr lang="en-GB" sz="600" dirty="0"/>
          </a:p>
          <a:p>
            <a:r>
              <a:rPr lang="en-GB" dirty="0"/>
              <a:t>Mairs, R. 2009. The ‘Greek Grid-Plan’ at Sirkap (Taxila) and the Question of Greek Influence in the North West. In </a:t>
            </a:r>
            <a:r>
              <a:rPr lang="en-GB" i="1" dirty="0"/>
              <a:t>Migration, Trade and People: Part 2: Gandharan Art</a:t>
            </a:r>
            <a:r>
              <a:rPr lang="en-GB" dirty="0"/>
              <a:t>, ed. Fr</a:t>
            </a:r>
            <a:r>
              <a:rPr lang="en-GB" dirty="0">
                <a:cs typeface="Times New Roman"/>
              </a:rPr>
              <a:t>öhlich, C. The British Association for South Asian Studies: 135-147.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38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 (2)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5472608"/>
          </a:xfrm>
        </p:spPr>
        <p:txBody>
          <a:bodyPr>
            <a:normAutofit fontScale="92500" lnSpcReduction="20000"/>
          </a:bodyPr>
          <a:lstStyle/>
          <a:p>
            <a:endParaRPr lang="en-GB" sz="1000" i="1" dirty="0">
              <a:cs typeface="Times New Roman"/>
            </a:endParaRPr>
          </a:p>
          <a:p>
            <a:r>
              <a:rPr lang="en-GB" dirty="0" err="1"/>
              <a:t>Narain</a:t>
            </a:r>
            <a:r>
              <a:rPr lang="en-GB" dirty="0"/>
              <a:t>, A. K. 1957. The Indo-Greeks. Oxford University Press. </a:t>
            </a:r>
          </a:p>
          <a:p>
            <a:endParaRPr lang="en-GB" sz="600" dirty="0"/>
          </a:p>
          <a:p>
            <a:r>
              <a:rPr lang="en-GB" dirty="0" err="1"/>
              <a:t>Samad</a:t>
            </a:r>
            <a:r>
              <a:rPr lang="en-GB" dirty="0"/>
              <a:t>, R. 2011. The Grandeur of Gandhara: The Ancient Buddhist Civilization of the Swat, Peshawar, Kabul and Indus Valleys. </a:t>
            </a:r>
            <a:r>
              <a:rPr lang="en-GB" dirty="0" err="1"/>
              <a:t>Algora</a:t>
            </a:r>
            <a:r>
              <a:rPr lang="en-GB" dirty="0"/>
              <a:t>.  </a:t>
            </a:r>
          </a:p>
          <a:p>
            <a:endParaRPr lang="en-GB" sz="600" dirty="0" smtClean="0"/>
          </a:p>
          <a:p>
            <a:r>
              <a:rPr lang="en-GB" dirty="0" err="1" smtClean="0"/>
              <a:t>Seldeslachts</a:t>
            </a:r>
            <a:r>
              <a:rPr lang="en-GB" dirty="0"/>
              <a:t>, E. 2004. ‘End of the Road for the Indo-Greeks?’, </a:t>
            </a:r>
            <a:r>
              <a:rPr lang="en-GB" dirty="0" err="1"/>
              <a:t>Iranica</a:t>
            </a:r>
            <a:r>
              <a:rPr lang="en-GB" dirty="0"/>
              <a:t> Antiqua 39: 249-296.</a:t>
            </a:r>
          </a:p>
          <a:p>
            <a:endParaRPr lang="en-GB" sz="600" dirty="0" smtClean="0"/>
          </a:p>
          <a:p>
            <a:r>
              <a:rPr lang="en-GB" dirty="0" err="1" smtClean="0"/>
              <a:t>Sidky</a:t>
            </a:r>
            <a:r>
              <a:rPr lang="en-GB" dirty="0"/>
              <a:t>, H. 2000. The Greek Kingdom of Bactria: From Alexander to Eucratides the Great. University Press of America.</a:t>
            </a:r>
          </a:p>
          <a:p>
            <a:endParaRPr lang="en-GB" sz="600" dirty="0" smtClean="0"/>
          </a:p>
          <a:p>
            <a:r>
              <a:rPr lang="en-GB" dirty="0" err="1" smtClean="0"/>
              <a:t>Siudmak</a:t>
            </a:r>
            <a:r>
              <a:rPr lang="en-GB" dirty="0" smtClean="0"/>
              <a:t>, J. 2013. </a:t>
            </a:r>
            <a:r>
              <a:rPr lang="en-GB" i="1" dirty="0"/>
              <a:t>The Hindu-Buddhist Sculpture of Ancient Kashmir and its </a:t>
            </a:r>
            <a:r>
              <a:rPr lang="en-GB" i="1" dirty="0" smtClean="0"/>
              <a:t>Influences</a:t>
            </a:r>
            <a:r>
              <a:rPr lang="en-GB" dirty="0" smtClean="0"/>
              <a:t>. Brill. 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6848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2979</TotalTime>
  <Words>1733</Words>
  <Application>Microsoft Office PowerPoint</Application>
  <PresentationFormat>On-screen Show (4:3)</PresentationFormat>
  <Paragraphs>208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1_Office Theme</vt:lpstr>
      <vt:lpstr>2_Office Theme</vt:lpstr>
      <vt:lpstr>West meets East: Graeco-Roman Interaction with India   The Indo-Greek Kings   </vt:lpstr>
      <vt:lpstr>Greek Conquests South of the Hindu Kush</vt:lpstr>
      <vt:lpstr>PowerPoint Presentation</vt:lpstr>
      <vt:lpstr>PowerPoint Presentation</vt:lpstr>
      <vt:lpstr>PowerPoint Presentation</vt:lpstr>
      <vt:lpstr>Qunduz / Kunduz Hoard</vt:lpstr>
      <vt:lpstr>Agathocles and Pantaleon</vt:lpstr>
      <vt:lpstr>Eucratides the Great</vt:lpstr>
      <vt:lpstr>PowerPoint Presentation</vt:lpstr>
      <vt:lpstr>PowerPoint Presentation</vt:lpstr>
      <vt:lpstr>Linguistic and Religious Accommodation</vt:lpstr>
      <vt:lpstr>Religious “Conversion”</vt:lpstr>
      <vt:lpstr>Taxila - Sirkap</vt:lpstr>
      <vt:lpstr>Menander the Saviour</vt:lpstr>
      <vt:lpstr>Menander/Milinda </vt:lpstr>
      <vt:lpstr>Bibliography (1)</vt:lpstr>
      <vt:lpstr>Bibliography (2)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 meets East: At the Borders of the Oikoumene and Beyond   Lecture 6 – The Indo-Greeks</dc:title>
  <dc:creator>Matt</dc:creator>
  <cp:lastModifiedBy>Matt</cp:lastModifiedBy>
  <cp:revision>228</cp:revision>
  <cp:lastPrinted>2015-10-08T15:39:01Z</cp:lastPrinted>
  <dcterms:created xsi:type="dcterms:W3CDTF">2014-08-17T13:16:02Z</dcterms:created>
  <dcterms:modified xsi:type="dcterms:W3CDTF">2018-12-08T13:40:58Z</dcterms:modified>
</cp:coreProperties>
</file>