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32"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796" autoAdjust="0"/>
  </p:normalViewPr>
  <p:slideViewPr>
    <p:cSldViewPr>
      <p:cViewPr varScale="1">
        <p:scale>
          <a:sx n="58" d="100"/>
          <a:sy n="58" d="100"/>
        </p:scale>
        <p:origin x="2098"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8331A7-C53C-46FD-BD89-978E134F4737}" type="datetimeFigureOut">
              <a:rPr lang="en-US" smtClean="0"/>
              <a:pPr/>
              <a:t>10/9/2022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F27850-231D-4D29-86C9-6CD7ACFE3BEC}" type="slidenum">
              <a:rPr lang="en-US" smtClean="0"/>
              <a:pPr/>
              <a:t>‹#›</a:t>
            </a:fld>
            <a:endParaRPr lang="en-US"/>
          </a:p>
        </p:txBody>
      </p:sp>
    </p:spTree>
    <p:extLst>
      <p:ext uri="{BB962C8B-B14F-4D97-AF65-F5344CB8AC3E}">
        <p14:creationId xmlns:p14="http://schemas.microsoft.com/office/powerpoint/2010/main" val="2079258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2F27850-231D-4D29-86C9-6CD7ACFE3BEC}" type="slidenum">
              <a:rPr lang="en-US" smtClean="0"/>
              <a:pPr/>
              <a:t>1</a:t>
            </a:fld>
            <a:endParaRPr lang="en-US"/>
          </a:p>
        </p:txBody>
      </p:sp>
    </p:spTree>
    <p:extLst>
      <p:ext uri="{BB962C8B-B14F-4D97-AF65-F5344CB8AC3E}">
        <p14:creationId xmlns:p14="http://schemas.microsoft.com/office/powerpoint/2010/main" val="3088323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2F27850-231D-4D29-86C9-6CD7ACFE3BEC}" type="slidenum">
              <a:rPr lang="en-US" smtClean="0"/>
              <a:pPr/>
              <a:t>2</a:t>
            </a:fld>
            <a:endParaRPr lang="en-US"/>
          </a:p>
        </p:txBody>
      </p:sp>
    </p:spTree>
    <p:extLst>
      <p:ext uri="{BB962C8B-B14F-4D97-AF65-F5344CB8AC3E}">
        <p14:creationId xmlns:p14="http://schemas.microsoft.com/office/powerpoint/2010/main" val="2225726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Erikson's psychosocial development theory stresses the social rather than the sexual aspects of our development. Erikson suggested that personality development occurs throughout one's lifetime, contrary to Freud's theory that personality is only formed during childhood. Erikson proposed that our concept of self, or what he called the ego identity, is affected by how we connect with </a:t>
            </a:r>
            <a:r>
              <a:rPr lang="en-US" dirty="0" err="1" smtClean="0"/>
              <a:t>others.Developmental</a:t>
            </a:r>
            <a:r>
              <a:rPr lang="en-US" dirty="0" smtClean="0"/>
              <a:t> psychosocial theory was first put forth by Erik Erikson. There is a psychosocial task that we must complete in order to feel competent at each stage in Erikson's theory.(</a:t>
            </a:r>
            <a:r>
              <a:rPr lang="en-US" sz="1200" dirty="0" smtClean="0">
                <a:latin typeface="Arial" pitchFamily="34" charset="0"/>
                <a:cs typeface="Arial" pitchFamily="34" charset="0"/>
              </a:rPr>
              <a:t> Condon.,2020)</a:t>
            </a:r>
            <a:endParaRPr lang="en-US" dirty="0"/>
          </a:p>
        </p:txBody>
      </p:sp>
      <p:sp>
        <p:nvSpPr>
          <p:cNvPr id="4" name="Slide Number Placeholder 3"/>
          <p:cNvSpPr>
            <a:spLocks noGrp="1"/>
          </p:cNvSpPr>
          <p:nvPr>
            <p:ph type="sldNum" sz="quarter" idx="10"/>
          </p:nvPr>
        </p:nvSpPr>
        <p:spPr/>
        <p:txBody>
          <a:bodyPr/>
          <a:lstStyle/>
          <a:p>
            <a:fld id="{F2F27850-231D-4D29-86C9-6CD7ACFE3BEC}" type="slidenum">
              <a:rPr lang="en-US" smtClean="0"/>
              <a:pPr/>
              <a:t>3</a:t>
            </a:fld>
            <a:endParaRPr lang="en-US"/>
          </a:p>
        </p:txBody>
      </p:sp>
    </p:spTree>
    <p:extLst>
      <p:ext uri="{BB962C8B-B14F-4D97-AF65-F5344CB8AC3E}">
        <p14:creationId xmlns:p14="http://schemas.microsoft.com/office/powerpoint/2010/main" val="2095085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According to Erikson (1963), trust forms the cornerstone of our growth as infants (birth to 12 months). Therefore, trust versus mistrust is the stage's main objective. Due to their dependence on their caregivers, babies learn to trust them and perceive the world as secure and predictable when their caregivers are attentive to their needs and responsive to their cries. Unresponsive parents who don't provide for their infant's needs might cause feelings of worry, fear, and mistrust; the child may come to believe that life is uncertain.</a:t>
            </a:r>
            <a:endParaRPr lang="en-US" dirty="0"/>
          </a:p>
        </p:txBody>
      </p:sp>
      <p:sp>
        <p:nvSpPr>
          <p:cNvPr id="4" name="Slide Number Placeholder 3"/>
          <p:cNvSpPr>
            <a:spLocks noGrp="1"/>
          </p:cNvSpPr>
          <p:nvPr>
            <p:ph type="sldNum" sz="quarter" idx="10"/>
          </p:nvPr>
        </p:nvSpPr>
        <p:spPr/>
        <p:txBody>
          <a:bodyPr/>
          <a:lstStyle/>
          <a:p>
            <a:fld id="{F2F27850-231D-4D29-86C9-6CD7ACFE3BEC}" type="slidenum">
              <a:rPr lang="en-US" smtClean="0"/>
              <a:pPr/>
              <a:t>4</a:t>
            </a:fld>
            <a:endParaRPr lang="en-US"/>
          </a:p>
        </p:txBody>
      </p:sp>
    </p:spTree>
    <p:extLst>
      <p:ext uri="{BB962C8B-B14F-4D97-AF65-F5344CB8AC3E}">
        <p14:creationId xmlns:p14="http://schemas.microsoft.com/office/powerpoint/2010/main" val="1733766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2F27850-231D-4D29-86C9-6CD7ACFE3BEC}" type="slidenum">
              <a:rPr lang="en-US" smtClean="0"/>
              <a:pPr/>
              <a:t>5</a:t>
            </a:fld>
            <a:endParaRPr lang="en-US"/>
          </a:p>
        </p:txBody>
      </p:sp>
    </p:spTree>
    <p:extLst>
      <p:ext uri="{BB962C8B-B14F-4D97-AF65-F5344CB8AC3E}">
        <p14:creationId xmlns:p14="http://schemas.microsoft.com/office/powerpoint/2010/main" val="3467669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Health visitors who specialize in </a:t>
            </a:r>
            <a:r>
              <a:rPr lang="en-US" dirty="0" err="1" smtClean="0"/>
              <a:t>perinatal</a:t>
            </a:r>
            <a:r>
              <a:rPr lang="en-US" dirty="0" smtClean="0"/>
              <a:t> and infant mental health (PIMH) have post-qualifying training and experience that prepares them to carry out  clinical, consulting, educational, and strategic experts  positions representing health visiting services within  infant mental health and </a:t>
            </a:r>
            <a:r>
              <a:rPr lang="en-US" dirty="0" err="1" smtClean="0"/>
              <a:t>perinatal</a:t>
            </a:r>
            <a:r>
              <a:rPr lang="en-US" dirty="0" smtClean="0"/>
              <a:t> mental health.  They play a significant part in multidisciplinary research. Routes for providing good mental health treatment to parents and their children during the perinatal period, typically into the second year of life or after your birthday. (</a:t>
            </a:r>
            <a:r>
              <a:rPr lang="en-US" sz="1200" dirty="0" smtClean="0">
                <a:latin typeface="Arial" pitchFamily="34" charset="0"/>
                <a:cs typeface="Arial" pitchFamily="34" charset="0"/>
              </a:rPr>
              <a:t>Gazzillo.,2020)</a:t>
            </a:r>
            <a:endParaRPr lang="en-US" dirty="0" smtClean="0"/>
          </a:p>
          <a:p>
            <a:r>
              <a:rPr lang="en-US" dirty="0" smtClean="0"/>
              <a:t>It is meant to serve as a resource for health visitor managers and commissioners who are in charge of creating services that are in accordance with NHS aims for bettering training and expanding expertise in </a:t>
            </a:r>
            <a:r>
              <a:rPr lang="en-US" dirty="0" err="1" smtClean="0"/>
              <a:t>perinatal</a:t>
            </a:r>
            <a:r>
              <a:rPr lang="en-US" dirty="0" smtClean="0"/>
              <a:t> &amp; infant mental health. There are differences in their job, amount of post-registration training, experience, and banding where there are Specialist PIMH Health Visitor posts.(</a:t>
            </a:r>
            <a:r>
              <a:rPr lang="en-US" sz="1200" dirty="0" smtClean="0">
                <a:latin typeface="Arial" pitchFamily="34" charset="0"/>
                <a:cs typeface="Arial" pitchFamily="34" charset="0"/>
              </a:rPr>
              <a:t> Orenstein.,2021)</a:t>
            </a:r>
            <a:endParaRPr lang="en-US" dirty="0"/>
          </a:p>
        </p:txBody>
      </p:sp>
      <p:sp>
        <p:nvSpPr>
          <p:cNvPr id="4" name="Slide Number Placeholder 3"/>
          <p:cNvSpPr>
            <a:spLocks noGrp="1"/>
          </p:cNvSpPr>
          <p:nvPr>
            <p:ph type="sldNum" sz="quarter" idx="10"/>
          </p:nvPr>
        </p:nvSpPr>
        <p:spPr/>
        <p:txBody>
          <a:bodyPr/>
          <a:lstStyle/>
          <a:p>
            <a:fld id="{F2F27850-231D-4D29-86C9-6CD7ACFE3BEC}" type="slidenum">
              <a:rPr lang="en-US" smtClean="0"/>
              <a:pPr/>
              <a:t>6</a:t>
            </a:fld>
            <a:endParaRPr lang="en-US"/>
          </a:p>
        </p:txBody>
      </p:sp>
    </p:spTree>
    <p:extLst>
      <p:ext uri="{BB962C8B-B14F-4D97-AF65-F5344CB8AC3E}">
        <p14:creationId xmlns:p14="http://schemas.microsoft.com/office/powerpoint/2010/main" val="2577692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2F27850-231D-4D29-86C9-6CD7ACFE3BEC}" type="slidenum">
              <a:rPr lang="en-US" smtClean="0"/>
              <a:pPr/>
              <a:t>7</a:t>
            </a:fld>
            <a:endParaRPr lang="en-US"/>
          </a:p>
        </p:txBody>
      </p:sp>
    </p:spTree>
    <p:extLst>
      <p:ext uri="{BB962C8B-B14F-4D97-AF65-F5344CB8AC3E}">
        <p14:creationId xmlns:p14="http://schemas.microsoft.com/office/powerpoint/2010/main" val="2418091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2F27850-231D-4D29-86C9-6CD7ACFE3BEC}" type="slidenum">
              <a:rPr lang="en-US" smtClean="0"/>
              <a:pPr/>
              <a:t>8</a:t>
            </a:fld>
            <a:endParaRPr lang="en-US"/>
          </a:p>
        </p:txBody>
      </p:sp>
    </p:spTree>
    <p:extLst>
      <p:ext uri="{BB962C8B-B14F-4D97-AF65-F5344CB8AC3E}">
        <p14:creationId xmlns:p14="http://schemas.microsoft.com/office/powerpoint/2010/main" val="1792330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2F27850-231D-4D29-86C9-6CD7ACFE3BEC}" type="slidenum">
              <a:rPr lang="en-US" smtClean="0"/>
              <a:pPr/>
              <a:t>9</a:t>
            </a:fld>
            <a:endParaRPr lang="en-US"/>
          </a:p>
        </p:txBody>
      </p:sp>
    </p:spTree>
    <p:extLst>
      <p:ext uri="{BB962C8B-B14F-4D97-AF65-F5344CB8AC3E}">
        <p14:creationId xmlns:p14="http://schemas.microsoft.com/office/powerpoint/2010/main" val="32336263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Lesser participants felt comfortable regarding interacting with fathers, and the majority of practice is concentrated on women with depression. Unmet training needs in regard to adult mental disorder, especially the impact on children, have been found. Raising knowledge of professional duties and obligations, timely 2 communication, using a strengths-based strategy, and keeping the kid in mind were approaches to working smarter with expert and volunteer agencies.</a:t>
            </a:r>
            <a:r>
              <a:rPr lang="en-US" sz="1200" dirty="0" smtClean="0">
                <a:latin typeface="Arial" pitchFamily="34" charset="0"/>
                <a:cs typeface="Arial" pitchFamily="34" charset="0"/>
              </a:rPr>
              <a:t> (Health Careers. 2022).</a:t>
            </a:r>
            <a:endParaRPr lang="en-US" dirty="0"/>
          </a:p>
        </p:txBody>
      </p:sp>
      <p:sp>
        <p:nvSpPr>
          <p:cNvPr id="4" name="Slide Number Placeholder 3"/>
          <p:cNvSpPr>
            <a:spLocks noGrp="1"/>
          </p:cNvSpPr>
          <p:nvPr>
            <p:ph type="sldNum" sz="quarter" idx="10"/>
          </p:nvPr>
        </p:nvSpPr>
        <p:spPr/>
        <p:txBody>
          <a:bodyPr/>
          <a:lstStyle/>
          <a:p>
            <a:fld id="{F2F27850-231D-4D29-86C9-6CD7ACFE3BEC}" type="slidenum">
              <a:rPr lang="en-US" smtClean="0"/>
              <a:pPr/>
              <a:t>10</a:t>
            </a:fld>
            <a:endParaRPr lang="en-US"/>
          </a:p>
        </p:txBody>
      </p:sp>
    </p:spTree>
    <p:extLst>
      <p:ext uri="{BB962C8B-B14F-4D97-AF65-F5344CB8AC3E}">
        <p14:creationId xmlns:p14="http://schemas.microsoft.com/office/powerpoint/2010/main" val="3822905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This study offered information on the types of parental mental illness that health visitors experience and the methods they employ to safeguard children's wellbeing. The key to enhancing outcomes for infants and young children, including increasing use of volunteer sector services, is to increase the efficacy of cooperative cooperation. The findings of this study have consequences for those who commission and offer child welfare, mental health, and other health services.</a:t>
            </a:r>
            <a:endParaRPr lang="en-US" dirty="0"/>
          </a:p>
        </p:txBody>
      </p:sp>
      <p:sp>
        <p:nvSpPr>
          <p:cNvPr id="4" name="Slide Number Placeholder 3"/>
          <p:cNvSpPr>
            <a:spLocks noGrp="1"/>
          </p:cNvSpPr>
          <p:nvPr>
            <p:ph type="sldNum" sz="quarter" idx="10"/>
          </p:nvPr>
        </p:nvSpPr>
        <p:spPr/>
        <p:txBody>
          <a:bodyPr/>
          <a:lstStyle/>
          <a:p>
            <a:fld id="{F2F27850-231D-4D29-86C9-6CD7ACFE3BEC}" type="slidenum">
              <a:rPr lang="en-US" smtClean="0"/>
              <a:pPr/>
              <a:t>11</a:t>
            </a:fld>
            <a:endParaRPr lang="en-US"/>
          </a:p>
        </p:txBody>
      </p:sp>
    </p:spTree>
    <p:extLst>
      <p:ext uri="{BB962C8B-B14F-4D97-AF65-F5344CB8AC3E}">
        <p14:creationId xmlns:p14="http://schemas.microsoft.com/office/powerpoint/2010/main" val="3413709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2F27850-231D-4D29-86C9-6CD7ACFE3BEC}" type="slidenum">
              <a:rPr lang="en-US" smtClean="0"/>
              <a:pPr/>
              <a:t>12</a:t>
            </a:fld>
            <a:endParaRPr lang="en-US"/>
          </a:p>
        </p:txBody>
      </p:sp>
    </p:spTree>
    <p:extLst>
      <p:ext uri="{BB962C8B-B14F-4D97-AF65-F5344CB8AC3E}">
        <p14:creationId xmlns:p14="http://schemas.microsoft.com/office/powerpoint/2010/main" val="21393194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2F27850-231D-4D29-86C9-6CD7ACFE3BEC}" type="slidenum">
              <a:rPr lang="en-US" smtClean="0"/>
              <a:pPr/>
              <a:t>13</a:t>
            </a:fld>
            <a:endParaRPr lang="en-US"/>
          </a:p>
        </p:txBody>
      </p:sp>
    </p:spTree>
    <p:extLst>
      <p:ext uri="{BB962C8B-B14F-4D97-AF65-F5344CB8AC3E}">
        <p14:creationId xmlns:p14="http://schemas.microsoft.com/office/powerpoint/2010/main" val="2240663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87831897-48B9-4943-A776-7BE9ACC82F83}" type="datetime1">
              <a:rPr lang="en-US" smtClean="0"/>
              <a:pPr/>
              <a:t>10/9/2022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5A83293-0DEE-41FD-9103-19556D6F127D}"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DC845F0-0FB8-42D1-A9C9-4F7B23F6F192}" type="datetime1">
              <a:rPr lang="en-US" smtClean="0"/>
              <a:pPr/>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A83293-0DEE-41FD-9103-19556D6F127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911A9F1-2C2A-40E9-A250-C626E92D09C2}" type="datetime1">
              <a:rPr lang="en-US" smtClean="0"/>
              <a:pPr/>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A83293-0DEE-41FD-9103-19556D6F127D}"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09A4B1F-BCCB-49EB-ACCE-E0D3465B7A83}" type="datetime1">
              <a:rPr lang="en-US" smtClean="0"/>
              <a:pPr/>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A83293-0DEE-41FD-9103-19556D6F127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F1A1E39B-DE31-40FE-AABB-A02CBC480C94}" type="datetime1">
              <a:rPr lang="en-US" smtClean="0"/>
              <a:pPr/>
              <a:t>10/9/2022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A83293-0DEE-41FD-9103-19556D6F127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3A606FD-3353-42B4-B4C5-9038B13B8175}" type="datetime1">
              <a:rPr lang="en-US" smtClean="0"/>
              <a:pPr/>
              <a:t>10/9/2022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A83293-0DEE-41FD-9103-19556D6F127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73B801-DF28-4F44-9C1F-33B1175872D8}" type="datetime1">
              <a:rPr lang="en-US" smtClean="0"/>
              <a:pPr/>
              <a:t>10/9/2022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A83293-0DEE-41FD-9103-19556D6F127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033B742-63F1-4391-9316-C2CE0E1DBD5E}" type="datetime1">
              <a:rPr lang="en-US" smtClean="0"/>
              <a:pPr/>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A83293-0DEE-41FD-9103-19556D6F127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4FEA08B-6A2D-4EAA-B985-FF743CD09E98}" type="datetime1">
              <a:rPr lang="en-US" smtClean="0"/>
              <a:pPr/>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5A83293-0DEE-41FD-9103-19556D6F127D}"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E340327-4D78-4F2E-89BB-5B1E8F8231C9}" type="datetime1">
              <a:rPr lang="en-US" smtClean="0"/>
              <a:pPr/>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A83293-0DEE-41FD-9103-19556D6F127D}"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D57C199-931D-4C2E-B54C-611C2DBBD097}" type="datetime1">
              <a:rPr lang="en-US" smtClean="0"/>
              <a:pPr/>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A83293-0DEE-41FD-9103-19556D6F127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11EF2BC-2803-435F-B0FE-C81F9D65922B}" type="datetime1">
              <a:rPr lang="en-US" smtClean="0"/>
              <a:pPr/>
              <a:t>10/9/2022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5A83293-0DEE-41FD-9103-19556D6F127D}"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0137" y="1459371"/>
            <a:ext cx="7851648" cy="1828800"/>
          </a:xfrm>
        </p:spPr>
        <p:txBody>
          <a:bodyPr>
            <a:normAutofit fontScale="90000"/>
          </a:bodyPr>
          <a:lstStyle/>
          <a:p>
            <a:pPr algn="ctr"/>
            <a:r>
              <a:rPr lang="en-GB" dirty="0">
                <a:latin typeface="Arial" pitchFamily="34" charset="0"/>
                <a:cs typeface="Arial" pitchFamily="34" charset="0"/>
              </a:rPr>
              <a:t>Psychology for Health and Social </a:t>
            </a:r>
            <a:r>
              <a:rPr lang="en-GB" smtClean="0">
                <a:latin typeface="Arial" pitchFamily="34" charset="0"/>
                <a:cs typeface="Arial" pitchFamily="34" charset="0"/>
              </a:rPr>
              <a:t>Care BMHP4003_BIRM</a:t>
            </a:r>
            <a:r>
              <a:rPr lang="en-US" dirty="0"/>
              <a:t/>
            </a:r>
            <a:br>
              <a:rPr lang="en-US" dirty="0"/>
            </a:br>
            <a:endParaRPr lang="en-US" dirty="0"/>
          </a:p>
        </p:txBody>
      </p:sp>
      <p:sp>
        <p:nvSpPr>
          <p:cNvPr id="3" name="Subtitle 2"/>
          <p:cNvSpPr>
            <a:spLocks noGrp="1"/>
          </p:cNvSpPr>
          <p:nvPr>
            <p:ph type="subTitle" idx="1"/>
          </p:nvPr>
        </p:nvSpPr>
        <p:spPr>
          <a:xfrm>
            <a:off x="533400" y="2438400"/>
            <a:ext cx="7854696" cy="2542736"/>
          </a:xfrm>
        </p:spPr>
        <p:txBody>
          <a:bodyPr/>
          <a:lstStyle/>
          <a:p>
            <a:pPr algn="ctr"/>
            <a:endParaRPr lang="en-US" dirty="0" smtClean="0">
              <a:latin typeface="Arial" pitchFamily="34" charset="0"/>
              <a:cs typeface="Arial" pitchFamily="34" charset="0"/>
            </a:endParaRPr>
          </a:p>
          <a:p>
            <a:pPr algn="ctr"/>
            <a:r>
              <a:rPr lang="en-US" dirty="0" smtClean="0">
                <a:latin typeface="Arial" pitchFamily="34" charset="0"/>
                <a:cs typeface="Arial" pitchFamily="34" charset="0"/>
              </a:rPr>
              <a:t>Why is psychology when working as Health Visitors?</a:t>
            </a:r>
            <a:endParaRPr lang="en-US" dirty="0">
              <a:latin typeface="Arial" pitchFamily="34" charset="0"/>
              <a:cs typeface="Arial" pitchFamily="34" charset="0"/>
            </a:endParaRPr>
          </a:p>
          <a:p>
            <a:pPr algn="ctr"/>
            <a:r>
              <a:rPr lang="en-US" dirty="0">
                <a:latin typeface="Arial" pitchFamily="34" charset="0"/>
                <a:cs typeface="Arial" pitchFamily="34" charset="0"/>
              </a:rPr>
              <a:t>Submitted by: Gabriela Roxana Ungureanu</a:t>
            </a:r>
          </a:p>
          <a:p>
            <a:pPr algn="ctr"/>
            <a:r>
              <a:rPr lang="en-US" dirty="0" smtClean="0">
                <a:latin typeface="Arial" pitchFamily="34" charset="0"/>
                <a:cs typeface="Arial" pitchFamily="34" charset="0"/>
              </a:rPr>
              <a:t>Student </a:t>
            </a:r>
            <a:r>
              <a:rPr lang="en-US" dirty="0" smtClean="0">
                <a:latin typeface="Arial" pitchFamily="34" charset="0"/>
                <a:cs typeface="Arial" pitchFamily="34" charset="0"/>
              </a:rPr>
              <a:t>ID</a:t>
            </a:r>
            <a:r>
              <a:rPr lang="en-US" dirty="0" smtClean="0">
                <a:latin typeface="Arial" pitchFamily="34" charset="0"/>
                <a:cs typeface="Arial" pitchFamily="34" charset="0"/>
              </a:rPr>
              <a:t>: 2118376</a:t>
            </a:r>
          </a:p>
          <a:p>
            <a:pPr algn="ctr"/>
            <a:r>
              <a:rPr lang="en-US" dirty="0" smtClean="0">
                <a:latin typeface="Arial" pitchFamily="34" charset="0"/>
                <a:cs typeface="Arial" pitchFamily="34" charset="0"/>
              </a:rPr>
              <a:t>Lecturer: Rebecca Stewart</a:t>
            </a:r>
            <a:endParaRPr lang="en-US" dirty="0" smtClean="0">
              <a:latin typeface="Arial" pitchFamily="34" charset="0"/>
              <a:cs typeface="Arial" pitchFamily="34" charset="0"/>
            </a:endParaRPr>
          </a:p>
          <a:p>
            <a:pPr algn="ctr"/>
            <a:endParaRPr lang="en-US"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B5A83293-0DEE-41FD-9103-19556D6F127D}" type="slidenum">
              <a:rPr lang="en-US" smtClean="0"/>
              <a:pPr/>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latin typeface="Arial" pitchFamily="34" charset="0"/>
                <a:cs typeface="Arial" pitchFamily="34" charset="0"/>
              </a:rPr>
              <a:t>Table of Content </a:t>
            </a:r>
            <a:endParaRPr lang="en-US" sz="4000"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gn="just">
              <a:lnSpc>
                <a:spcPct val="150000"/>
              </a:lnSpc>
            </a:pPr>
            <a:r>
              <a:rPr lang="en-US" sz="1800" dirty="0" smtClean="0">
                <a:latin typeface="Arial" pitchFamily="34" charset="0"/>
                <a:cs typeface="Arial" pitchFamily="34" charset="0"/>
              </a:rPr>
              <a:t>Introduction…………………………………………3</a:t>
            </a:r>
          </a:p>
          <a:p>
            <a:pPr algn="just">
              <a:lnSpc>
                <a:spcPct val="150000"/>
              </a:lnSpc>
            </a:pPr>
            <a:r>
              <a:rPr lang="en-US" sz="1800" dirty="0" smtClean="0">
                <a:latin typeface="Arial" pitchFamily="34" charset="0"/>
                <a:cs typeface="Arial" pitchFamily="34" charset="0"/>
              </a:rPr>
              <a:t>Erik Erikson’s 8 stages…………………………….4-5</a:t>
            </a:r>
          </a:p>
          <a:p>
            <a:pPr algn="just">
              <a:lnSpc>
                <a:spcPct val="150000"/>
              </a:lnSpc>
            </a:pPr>
            <a:r>
              <a:rPr lang="en-US" sz="1800" dirty="0" smtClean="0">
                <a:latin typeface="Arial" pitchFamily="34" charset="0"/>
                <a:cs typeface="Arial" pitchFamily="34" charset="0"/>
              </a:rPr>
              <a:t>Health visitors……………………………………….6-7</a:t>
            </a:r>
          </a:p>
          <a:p>
            <a:pPr algn="just">
              <a:lnSpc>
                <a:spcPct val="150000"/>
              </a:lnSpc>
            </a:pPr>
            <a:r>
              <a:rPr lang="en-US" sz="1800" dirty="0" smtClean="0">
                <a:latin typeface="Arial" pitchFamily="34" charset="0"/>
                <a:cs typeface="Arial" pitchFamily="34" charset="0"/>
              </a:rPr>
              <a:t>Using psychological understanding………………8-9</a:t>
            </a:r>
          </a:p>
          <a:p>
            <a:pPr algn="just">
              <a:lnSpc>
                <a:spcPct val="150000"/>
              </a:lnSpc>
            </a:pPr>
            <a:r>
              <a:rPr lang="en-US" sz="1800" dirty="0" smtClean="0">
                <a:latin typeface="Arial" pitchFamily="34" charset="0"/>
                <a:cs typeface="Arial" pitchFamily="34" charset="0"/>
              </a:rPr>
              <a:t>Example………………………………………………10</a:t>
            </a:r>
          </a:p>
          <a:p>
            <a:pPr algn="just">
              <a:lnSpc>
                <a:spcPct val="150000"/>
              </a:lnSpc>
            </a:pPr>
            <a:r>
              <a:rPr lang="en-US" sz="1800" dirty="0" smtClean="0">
                <a:latin typeface="Arial" pitchFamily="34" charset="0"/>
                <a:cs typeface="Arial" pitchFamily="34" charset="0"/>
              </a:rPr>
              <a:t>Result………………………………………………….11</a:t>
            </a:r>
          </a:p>
          <a:p>
            <a:pPr algn="just">
              <a:lnSpc>
                <a:spcPct val="150000"/>
              </a:lnSpc>
            </a:pPr>
            <a:r>
              <a:rPr lang="en-US" sz="1800" dirty="0" smtClean="0">
                <a:latin typeface="Arial" pitchFamily="34" charset="0"/>
                <a:cs typeface="Arial" pitchFamily="34" charset="0"/>
              </a:rPr>
              <a:t>References…………………………………………….12-13</a:t>
            </a:r>
          </a:p>
          <a:p>
            <a:pPr algn="just">
              <a:lnSpc>
                <a:spcPct val="150000"/>
              </a:lnSpc>
            </a:pPr>
            <a:endParaRPr lang="en-US" sz="1800" dirty="0" smtClean="0">
              <a:latin typeface="Arial" pitchFamily="34" charset="0"/>
              <a:cs typeface="Arial" pitchFamily="34" charset="0"/>
            </a:endParaRPr>
          </a:p>
          <a:p>
            <a:pPr algn="just">
              <a:lnSpc>
                <a:spcPct val="150000"/>
              </a:lnSpc>
            </a:pPr>
            <a:endParaRPr lang="en-US" sz="18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B5A83293-0DEE-41FD-9103-19556D6F127D}" type="slidenum">
              <a:rPr lang="en-US" smtClean="0"/>
              <a:pPr/>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itchFamily="34" charset="0"/>
                <a:cs typeface="Arial" pitchFamily="34" charset="0"/>
              </a:rPr>
              <a:t>Introduction </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fontScale="70000" lnSpcReduction="20000"/>
          </a:bodyPr>
          <a:lstStyle/>
          <a:p>
            <a:pPr algn="just">
              <a:lnSpc>
                <a:spcPct val="160000"/>
              </a:lnSpc>
            </a:pPr>
            <a:r>
              <a:rPr lang="en-US" dirty="0" smtClean="0">
                <a:latin typeface="Arial" pitchFamily="34" charset="0"/>
                <a:cs typeface="Arial" pitchFamily="34" charset="0"/>
              </a:rPr>
              <a:t>The theory of lifespan development is mainly concerned with the study of the development of an individual from conception to death. The main assumptions of this theory state that development is not achieved as adulthood is reached. </a:t>
            </a:r>
            <a:endParaRPr lang="en-US" b="1" dirty="0" smtClean="0">
              <a:latin typeface="Arial" pitchFamily="34" charset="0"/>
              <a:cs typeface="Arial" pitchFamily="34" charset="0"/>
            </a:endParaRPr>
          </a:p>
          <a:p>
            <a:pPr algn="just">
              <a:lnSpc>
                <a:spcPct val="160000"/>
              </a:lnSpc>
            </a:pPr>
            <a:r>
              <a:rPr lang="en-US" dirty="0" smtClean="0">
                <a:latin typeface="Arial" pitchFamily="34" charset="0"/>
                <a:cs typeface="Arial" pitchFamily="34" charset="0"/>
              </a:rPr>
              <a:t>Psychological development theory</a:t>
            </a:r>
            <a:r>
              <a:rPr lang="en-US" b="1" dirty="0" smtClean="0">
                <a:latin typeface="Arial" pitchFamily="34" charset="0"/>
                <a:cs typeface="Arial" pitchFamily="34" charset="0"/>
              </a:rPr>
              <a:t> </a:t>
            </a:r>
            <a:r>
              <a:rPr lang="en-US" dirty="0" smtClean="0">
                <a:latin typeface="Arial" pitchFamily="34" charset="0"/>
                <a:cs typeface="Arial" pitchFamily="34" charset="0"/>
              </a:rPr>
              <a:t>focuses on the five stages of development considered by Sigmund Freud. </a:t>
            </a:r>
            <a:endParaRPr lang="en-US" b="1" dirty="0" smtClean="0">
              <a:latin typeface="Arial" pitchFamily="34" charset="0"/>
              <a:cs typeface="Arial" pitchFamily="34" charset="0"/>
            </a:endParaRPr>
          </a:p>
          <a:p>
            <a:pPr algn="just">
              <a:lnSpc>
                <a:spcPct val="160000"/>
              </a:lnSpc>
            </a:pPr>
            <a:r>
              <a:rPr lang="en-US" dirty="0" smtClean="0">
                <a:latin typeface="Arial" pitchFamily="34" charset="0"/>
                <a:cs typeface="Arial" pitchFamily="34" charset="0"/>
              </a:rPr>
              <a:t>In 1959 Erikson formulated an eight-stage life cycle theory.</a:t>
            </a:r>
            <a:endParaRPr lang="en-US" b="1" dirty="0" smtClean="0">
              <a:latin typeface="Arial" pitchFamily="34" charset="0"/>
              <a:cs typeface="Arial" pitchFamily="34" charset="0"/>
            </a:endParaRPr>
          </a:p>
          <a:p>
            <a:pPr algn="just">
              <a:lnSpc>
                <a:spcPct val="160000"/>
              </a:lnSpc>
            </a:pPr>
            <a:r>
              <a:rPr lang="en-US" dirty="0" smtClean="0">
                <a:latin typeface="Arial" pitchFamily="34" charset="0"/>
                <a:cs typeface="Arial" pitchFamily="34" charset="0"/>
              </a:rPr>
              <a:t>His theory was generally considered the fact that environment has a very essential role in self-awareness, development of humans, identity, and adjustments (</a:t>
            </a:r>
            <a:r>
              <a:rPr lang="en-US" sz="2800" dirty="0" err="1" smtClean="0">
                <a:latin typeface="Arial" pitchFamily="34" charset="0"/>
                <a:cs typeface="Arial" pitchFamily="34" charset="0"/>
              </a:rPr>
              <a:t>Gazzillo</a:t>
            </a:r>
            <a:r>
              <a:rPr lang="en-US" sz="2800" dirty="0" smtClean="0">
                <a:latin typeface="Arial" pitchFamily="34" charset="0"/>
                <a:cs typeface="Arial" pitchFamily="34" charset="0"/>
              </a:rPr>
              <a:t> et al., 2020</a:t>
            </a:r>
            <a:r>
              <a:rPr lang="en-US" dirty="0" smtClean="0">
                <a:latin typeface="Arial" pitchFamily="34" charset="0"/>
                <a:cs typeface="Arial" pitchFamily="34" charset="0"/>
              </a:rPr>
              <a:t>). </a:t>
            </a:r>
          </a:p>
          <a:p>
            <a:endParaRPr lang="en-US" dirty="0"/>
          </a:p>
        </p:txBody>
      </p:sp>
      <p:sp>
        <p:nvSpPr>
          <p:cNvPr id="4" name="Slide Number Placeholder 3"/>
          <p:cNvSpPr>
            <a:spLocks noGrp="1"/>
          </p:cNvSpPr>
          <p:nvPr>
            <p:ph type="sldNum" sz="quarter" idx="12"/>
          </p:nvPr>
        </p:nvSpPr>
        <p:spPr/>
        <p:txBody>
          <a:bodyPr/>
          <a:lstStyle/>
          <a:p>
            <a:fld id="{B5A83293-0DEE-41FD-9103-19556D6F127D}" type="slidenum">
              <a:rPr lang="en-US" smtClean="0"/>
              <a:pPr/>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609600"/>
            <a:ext cx="8229600" cy="1143000"/>
          </a:xfrm>
        </p:spPr>
        <p:txBody>
          <a:bodyPr>
            <a:normAutofit fontScale="90000"/>
          </a:bodyPr>
          <a:lstStyle/>
          <a:p>
            <a:r>
              <a:rPr lang="en-US" dirty="0" smtClean="0">
                <a:latin typeface="Arial" pitchFamily="34" charset="0"/>
                <a:cs typeface="Arial" pitchFamily="34" charset="0"/>
              </a:rPr>
              <a:t>Erik Erikson’s 8 stages </a:t>
            </a:r>
            <a:br>
              <a:rPr lang="en-US" dirty="0" smtClean="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lnSpcReduction="10000"/>
          </a:bodyPr>
          <a:lstStyle/>
          <a:p>
            <a:pPr algn="just">
              <a:lnSpc>
                <a:spcPct val="150000"/>
              </a:lnSpc>
            </a:pPr>
            <a:r>
              <a:rPr lang="en-US" sz="1900" dirty="0" smtClean="0">
                <a:latin typeface="Arial" pitchFamily="34" charset="0"/>
                <a:cs typeface="Arial" pitchFamily="34" charset="0"/>
              </a:rPr>
              <a:t>According to Erikson's psychosocial theory, individual evaluation can be done by facing the obstacles and desire during the course of developmental stages throughout the lifetime.</a:t>
            </a:r>
            <a:endParaRPr lang="en-US" sz="1900" b="1" dirty="0" smtClean="0">
              <a:latin typeface="Arial" pitchFamily="34" charset="0"/>
              <a:cs typeface="Arial" pitchFamily="34" charset="0"/>
            </a:endParaRPr>
          </a:p>
          <a:p>
            <a:pPr algn="just">
              <a:lnSpc>
                <a:spcPct val="150000"/>
              </a:lnSpc>
            </a:pPr>
            <a:r>
              <a:rPr lang="en-US" sz="1900" dirty="0" smtClean="0">
                <a:latin typeface="Arial" pitchFamily="34" charset="0"/>
                <a:cs typeface="Arial" pitchFamily="34" charset="0"/>
              </a:rPr>
              <a:t>Two variant emotional factors termed as opposed disposition, which is responsible for causing a problem that must be resolved characterize each psychological stage.</a:t>
            </a:r>
            <a:endParaRPr lang="en-US" sz="1900" b="1" dirty="0" smtClean="0">
              <a:latin typeface="Arial" pitchFamily="34" charset="0"/>
              <a:cs typeface="Arial" pitchFamily="34" charset="0"/>
            </a:endParaRPr>
          </a:p>
          <a:p>
            <a:pPr algn="just">
              <a:lnSpc>
                <a:spcPct val="150000"/>
              </a:lnSpc>
            </a:pPr>
            <a:r>
              <a:rPr lang="en-US" sz="1900" dirty="0" smtClean="0">
                <a:latin typeface="Arial" pitchFamily="34" charset="0"/>
                <a:cs typeface="Arial" pitchFamily="34" charset="0"/>
              </a:rPr>
              <a:t>The achievement of a fundamental attribute and a comfortable lifestyle follows a conflict's effective resolution, nevertheless. Certain characteristics are evaluated by the ego to manage the subsequent crises (</a:t>
            </a:r>
            <a:r>
              <a:rPr lang="en-US" sz="2000" dirty="0" smtClean="0">
                <a:latin typeface="Arial" pitchFamily="34" charset="0"/>
                <a:cs typeface="Arial" pitchFamily="34" charset="0"/>
              </a:rPr>
              <a:t>Orenstein et al., 2021</a:t>
            </a:r>
            <a:r>
              <a:rPr lang="en-US" sz="1900" dirty="0" smtClean="0">
                <a:latin typeface="Arial" pitchFamily="34" charset="0"/>
                <a:cs typeface="Arial" pitchFamily="34" charset="0"/>
              </a:rPr>
              <a:t>).</a:t>
            </a:r>
            <a:endParaRPr lang="en-US" sz="1900" b="1" dirty="0" smtClean="0">
              <a:latin typeface="Arial" pitchFamily="34" charset="0"/>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B5A83293-0DEE-41FD-9103-19556D6F127D}" type="slidenum">
              <a:rPr lang="en-US" smtClean="0"/>
              <a:pP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562600"/>
          </a:xfrm>
        </p:spPr>
        <p:txBody>
          <a:bodyPr/>
          <a:lstStyle/>
          <a:p>
            <a:pPr algn="just">
              <a:lnSpc>
                <a:spcPct val="150000"/>
              </a:lnSpc>
              <a:buNone/>
            </a:pPr>
            <a:r>
              <a:rPr lang="en-US" sz="1800" dirty="0" smtClean="0">
                <a:latin typeface="Arial" pitchFamily="34" charset="0"/>
                <a:cs typeface="Arial" pitchFamily="34" charset="0"/>
              </a:rPr>
              <a:t>    The eight stages are:</a:t>
            </a:r>
            <a:endParaRPr lang="en-US" sz="1800" b="1" dirty="0" smtClean="0">
              <a:latin typeface="Arial" pitchFamily="34" charset="0"/>
              <a:cs typeface="Arial" pitchFamily="34" charset="0"/>
            </a:endParaRPr>
          </a:p>
          <a:p>
            <a:pPr algn="just">
              <a:lnSpc>
                <a:spcPct val="150000"/>
              </a:lnSpc>
            </a:pPr>
            <a:r>
              <a:rPr lang="en-US" sz="1800" dirty="0" smtClean="0">
                <a:latin typeface="Arial" pitchFamily="34" charset="0"/>
                <a:cs typeface="Arial" pitchFamily="34" charset="0"/>
              </a:rPr>
              <a:t>Trust vs. Mistrust</a:t>
            </a:r>
            <a:endParaRPr lang="en-US" sz="1800" b="1" dirty="0" smtClean="0">
              <a:latin typeface="Arial" pitchFamily="34" charset="0"/>
              <a:cs typeface="Arial" pitchFamily="34" charset="0"/>
            </a:endParaRPr>
          </a:p>
          <a:p>
            <a:pPr algn="just">
              <a:lnSpc>
                <a:spcPct val="150000"/>
              </a:lnSpc>
            </a:pPr>
            <a:r>
              <a:rPr lang="en-US" sz="1800" dirty="0" smtClean="0">
                <a:latin typeface="Arial" pitchFamily="34" charset="0"/>
                <a:cs typeface="Arial" pitchFamily="34" charset="0"/>
              </a:rPr>
              <a:t>Autonomy vs. Shame and Doubt</a:t>
            </a:r>
            <a:endParaRPr lang="en-US" sz="1800" b="1" dirty="0" smtClean="0">
              <a:latin typeface="Arial" pitchFamily="34" charset="0"/>
              <a:cs typeface="Arial" pitchFamily="34" charset="0"/>
            </a:endParaRPr>
          </a:p>
          <a:p>
            <a:pPr algn="just">
              <a:lnSpc>
                <a:spcPct val="150000"/>
              </a:lnSpc>
            </a:pPr>
            <a:r>
              <a:rPr lang="en-US" sz="1800" dirty="0" smtClean="0">
                <a:latin typeface="Arial" pitchFamily="34" charset="0"/>
                <a:cs typeface="Arial" pitchFamily="34" charset="0"/>
              </a:rPr>
              <a:t>Initiative vs. Guilt</a:t>
            </a:r>
            <a:endParaRPr lang="en-US" sz="1800" b="1" dirty="0" smtClean="0">
              <a:latin typeface="Arial" pitchFamily="34" charset="0"/>
              <a:cs typeface="Arial" pitchFamily="34" charset="0"/>
            </a:endParaRPr>
          </a:p>
          <a:p>
            <a:pPr algn="just">
              <a:lnSpc>
                <a:spcPct val="150000"/>
              </a:lnSpc>
            </a:pPr>
            <a:r>
              <a:rPr lang="en-US" sz="1800" dirty="0" smtClean="0">
                <a:latin typeface="Arial" pitchFamily="34" charset="0"/>
                <a:cs typeface="Arial" pitchFamily="34" charset="0"/>
              </a:rPr>
              <a:t>Industry vs. Inferiority</a:t>
            </a:r>
            <a:endParaRPr lang="en-US" sz="1800" b="1" dirty="0" smtClean="0">
              <a:latin typeface="Arial" pitchFamily="34" charset="0"/>
              <a:cs typeface="Arial" pitchFamily="34" charset="0"/>
            </a:endParaRPr>
          </a:p>
          <a:p>
            <a:pPr algn="just">
              <a:lnSpc>
                <a:spcPct val="150000"/>
              </a:lnSpc>
            </a:pPr>
            <a:r>
              <a:rPr lang="en-US" sz="1800" dirty="0" smtClean="0">
                <a:latin typeface="Arial" pitchFamily="34" charset="0"/>
                <a:cs typeface="Arial" pitchFamily="34" charset="0"/>
              </a:rPr>
              <a:t>Identity vs. Role Confusion</a:t>
            </a:r>
            <a:endParaRPr lang="en-US" sz="1800" b="1" dirty="0" smtClean="0">
              <a:latin typeface="Arial" pitchFamily="34" charset="0"/>
              <a:cs typeface="Arial" pitchFamily="34" charset="0"/>
            </a:endParaRPr>
          </a:p>
          <a:p>
            <a:pPr algn="just">
              <a:lnSpc>
                <a:spcPct val="150000"/>
              </a:lnSpc>
            </a:pPr>
            <a:r>
              <a:rPr lang="en-US" sz="1800" dirty="0" smtClean="0">
                <a:latin typeface="Arial" pitchFamily="34" charset="0"/>
                <a:cs typeface="Arial" pitchFamily="34" charset="0"/>
              </a:rPr>
              <a:t>Intimacy vs. Isolation</a:t>
            </a:r>
            <a:endParaRPr lang="en-US" sz="1800" b="1" dirty="0" smtClean="0">
              <a:latin typeface="Arial" pitchFamily="34" charset="0"/>
              <a:cs typeface="Arial" pitchFamily="34" charset="0"/>
            </a:endParaRPr>
          </a:p>
          <a:p>
            <a:pPr algn="just">
              <a:lnSpc>
                <a:spcPct val="150000"/>
              </a:lnSpc>
            </a:pPr>
            <a:r>
              <a:rPr lang="en-US" sz="1800" dirty="0" err="1" smtClean="0">
                <a:latin typeface="Arial" pitchFamily="34" charset="0"/>
                <a:cs typeface="Arial" pitchFamily="34" charset="0"/>
              </a:rPr>
              <a:t>Generativity</a:t>
            </a:r>
            <a:r>
              <a:rPr lang="en-US" sz="1800" dirty="0" smtClean="0">
                <a:latin typeface="Arial" pitchFamily="34" charset="0"/>
                <a:cs typeface="Arial" pitchFamily="34" charset="0"/>
              </a:rPr>
              <a:t> vs. Stagnation</a:t>
            </a:r>
            <a:endParaRPr lang="en-US" sz="1800" b="1" dirty="0" smtClean="0">
              <a:latin typeface="Arial" pitchFamily="34" charset="0"/>
              <a:cs typeface="Arial" pitchFamily="34" charset="0"/>
            </a:endParaRPr>
          </a:p>
          <a:p>
            <a:pPr algn="just">
              <a:lnSpc>
                <a:spcPct val="150000"/>
              </a:lnSpc>
            </a:pPr>
            <a:r>
              <a:rPr lang="en-US" sz="1800" dirty="0" smtClean="0">
                <a:latin typeface="Arial" pitchFamily="34" charset="0"/>
                <a:cs typeface="Arial" pitchFamily="34" charset="0"/>
              </a:rPr>
              <a:t>Integrity vs. Despair</a:t>
            </a:r>
            <a:endParaRPr lang="en-US" sz="1800" b="1" dirty="0" smtClean="0">
              <a:latin typeface="Arial" pitchFamily="34" charset="0"/>
              <a:cs typeface="Arial" pitchFamily="34" charset="0"/>
            </a:endParaRPr>
          </a:p>
          <a:p>
            <a:endParaRPr lang="en-US" dirty="0"/>
          </a:p>
        </p:txBody>
      </p:sp>
      <p:sp>
        <p:nvSpPr>
          <p:cNvPr id="4" name="Slide Number Placeholder 3"/>
          <p:cNvSpPr>
            <a:spLocks noGrp="1"/>
          </p:cNvSpPr>
          <p:nvPr>
            <p:ph type="sldNum" sz="quarter" idx="12"/>
          </p:nvPr>
        </p:nvSpPr>
        <p:spPr/>
        <p:txBody>
          <a:bodyPr/>
          <a:lstStyle/>
          <a:p>
            <a:fld id="{B5A83293-0DEE-41FD-9103-19556D6F127D}" type="slidenum">
              <a:rPr lang="en-US" smtClean="0"/>
              <a:pP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itchFamily="34" charset="0"/>
                <a:cs typeface="Arial" pitchFamily="34" charset="0"/>
              </a:rPr>
              <a:t>Health visitors</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gn="just">
              <a:lnSpc>
                <a:spcPct val="150000"/>
              </a:lnSpc>
            </a:pPr>
            <a:r>
              <a:rPr lang="en-US" sz="1800" dirty="0" smtClean="0">
                <a:latin typeface="Arial" pitchFamily="34" charset="0"/>
                <a:cs typeface="Arial" pitchFamily="34" charset="0"/>
              </a:rPr>
              <a:t>Professional midwives or also called as nurses are the ones who are specialized in community public health nursing are referred as health visitors (SCPHN).</a:t>
            </a:r>
            <a:endParaRPr lang="en-US" sz="1800" b="1" dirty="0" smtClean="0">
              <a:latin typeface="Arial" pitchFamily="34" charset="0"/>
              <a:cs typeface="Arial" pitchFamily="34" charset="0"/>
            </a:endParaRPr>
          </a:p>
          <a:p>
            <a:pPr algn="just">
              <a:lnSpc>
                <a:spcPct val="150000"/>
              </a:lnSpc>
            </a:pPr>
            <a:r>
              <a:rPr lang="en-US" sz="1800" dirty="0" smtClean="0">
                <a:latin typeface="Arial" pitchFamily="34" charset="0"/>
                <a:cs typeface="Arial" pitchFamily="34" charset="0"/>
              </a:rPr>
              <a:t>For increasing the wellness and health of any individual through boosting of the immune system, decreasing inequalities, and ignoring bad health, their major focus on collaborating with the families and also with the children of age group 0 to 5 in order to recognize the requirement for healthcare at its earliest.</a:t>
            </a:r>
            <a:endParaRPr lang="en-US" sz="18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B5A83293-0DEE-41FD-9103-19556D6F127D}" type="slidenum">
              <a:rPr lang="en-US" smtClean="0"/>
              <a:pPr/>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09600"/>
            <a:ext cx="8229600" cy="5715000"/>
          </a:xfrm>
        </p:spPr>
        <p:txBody>
          <a:bodyPr>
            <a:normAutofit/>
          </a:bodyPr>
          <a:lstStyle/>
          <a:p>
            <a:pPr algn="just">
              <a:lnSpc>
                <a:spcPct val="150000"/>
              </a:lnSpc>
            </a:pPr>
            <a:r>
              <a:rPr lang="en-US" sz="1800" dirty="0" smtClean="0">
                <a:latin typeface="Arial" pitchFamily="34" charset="0"/>
                <a:cs typeface="Arial" pitchFamily="34" charset="0"/>
              </a:rPr>
              <a:t>Their major functions are:</a:t>
            </a:r>
            <a:endParaRPr lang="en-US" sz="1800" b="1" dirty="0" smtClean="0">
              <a:latin typeface="Arial" pitchFamily="34" charset="0"/>
              <a:cs typeface="Arial" pitchFamily="34" charset="0"/>
            </a:endParaRPr>
          </a:p>
          <a:p>
            <a:pPr lvl="0" algn="just">
              <a:lnSpc>
                <a:spcPct val="150000"/>
              </a:lnSpc>
            </a:pPr>
            <a:r>
              <a:rPr lang="en-US" sz="1800" dirty="0" smtClean="0">
                <a:latin typeface="Arial" pitchFamily="34" charset="0"/>
                <a:cs typeface="Arial" pitchFamily="34" charset="0"/>
              </a:rPr>
              <a:t>Assisting new parents as they adjust to being parents and during the weeks that followed the arrival of their child.</a:t>
            </a:r>
            <a:endParaRPr lang="en-US" sz="1800" b="1" dirty="0" smtClean="0">
              <a:latin typeface="Arial" pitchFamily="34" charset="0"/>
              <a:cs typeface="Arial" pitchFamily="34" charset="0"/>
            </a:endParaRPr>
          </a:p>
          <a:p>
            <a:pPr lvl="0" algn="just">
              <a:lnSpc>
                <a:spcPct val="150000"/>
              </a:lnSpc>
            </a:pPr>
            <a:r>
              <a:rPr lang="en-US" sz="1800" dirty="0" smtClean="0">
                <a:latin typeface="Arial" pitchFamily="34" charset="0"/>
                <a:cs typeface="Arial" pitchFamily="34" charset="0"/>
              </a:rPr>
              <a:t>Offering advice and help for younger children's good nutrition, newborn nutrition, and the beginning and continuation of lactation.</a:t>
            </a:r>
            <a:endParaRPr lang="en-US" sz="1800" b="1" dirty="0" smtClean="0">
              <a:latin typeface="Arial" pitchFamily="34" charset="0"/>
              <a:cs typeface="Arial" pitchFamily="34" charset="0"/>
            </a:endParaRPr>
          </a:p>
          <a:p>
            <a:pPr lvl="0" algn="just">
              <a:lnSpc>
                <a:spcPct val="150000"/>
              </a:lnSpc>
            </a:pPr>
            <a:r>
              <a:rPr lang="en-US" sz="1800" dirty="0" smtClean="0">
                <a:latin typeface="Arial" pitchFamily="34" charset="0"/>
                <a:cs typeface="Arial" pitchFamily="34" charset="0"/>
              </a:rPr>
              <a:t>Assisting the needs for the development and growth of the child.</a:t>
            </a:r>
            <a:endParaRPr lang="en-US" sz="1800" b="1" dirty="0" smtClean="0">
              <a:latin typeface="Arial" pitchFamily="34" charset="0"/>
              <a:cs typeface="Arial" pitchFamily="34" charset="0"/>
            </a:endParaRPr>
          </a:p>
          <a:p>
            <a:pPr lvl="0" algn="just">
              <a:lnSpc>
                <a:spcPct val="150000"/>
              </a:lnSpc>
            </a:pPr>
            <a:r>
              <a:rPr lang="en-US" sz="1800" dirty="0" smtClean="0">
                <a:latin typeface="Arial" pitchFamily="34" charset="0"/>
                <a:cs typeface="Arial" pitchFamily="34" charset="0"/>
              </a:rPr>
              <a:t>Supporting the mental health condition of infants and maternal.</a:t>
            </a:r>
            <a:endParaRPr lang="en-US" sz="1800" b="1" dirty="0" smtClean="0">
              <a:latin typeface="Arial" pitchFamily="34" charset="0"/>
              <a:cs typeface="Arial" pitchFamily="34" charset="0"/>
            </a:endParaRPr>
          </a:p>
          <a:p>
            <a:pPr lvl="0" algn="just">
              <a:lnSpc>
                <a:spcPct val="150000"/>
              </a:lnSpc>
            </a:pPr>
            <a:r>
              <a:rPr lang="en-US" sz="1800" dirty="0" smtClean="0">
                <a:latin typeface="Arial" pitchFamily="34" charset="0"/>
                <a:cs typeface="Arial" pitchFamily="34" charset="0"/>
              </a:rPr>
              <a:t>Give advice on small illness, safer sleep, home safety, and prevention from accident.</a:t>
            </a:r>
            <a:endParaRPr lang="en-US" sz="1800" b="1" dirty="0" smtClean="0">
              <a:latin typeface="Arial" pitchFamily="34" charset="0"/>
              <a:cs typeface="Arial" pitchFamily="34" charset="0"/>
            </a:endParaRPr>
          </a:p>
          <a:p>
            <a:pPr algn="just">
              <a:lnSpc>
                <a:spcPct val="150000"/>
              </a:lnSpc>
            </a:pPr>
            <a:r>
              <a:rPr lang="en-US" sz="1800" dirty="0" smtClean="0">
                <a:latin typeface="Arial" pitchFamily="34" charset="0"/>
                <a:cs typeface="Arial" pitchFamily="34" charset="0"/>
              </a:rPr>
              <a:t>Encouraging the development of language, communication, and interaction, as well as identifying needs and providing extra help so that children are prepared (Health Careers., 2022).</a:t>
            </a:r>
            <a:endParaRPr lang="en-US" sz="18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B5A83293-0DEE-41FD-9103-19556D6F127D}" type="slidenum">
              <a:rPr lang="en-US" smtClean="0"/>
              <a:pPr/>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Arial" pitchFamily="34" charset="0"/>
                <a:cs typeface="Arial" pitchFamily="34" charset="0"/>
              </a:rPr>
              <a:t>Using psychological understanding</a:t>
            </a:r>
            <a:r>
              <a:rPr lang="en-US" sz="3600" b="1" dirty="0" smtClean="0">
                <a:latin typeface="Arial" pitchFamily="34" charset="0"/>
                <a:cs typeface="Arial" pitchFamily="34" charset="0"/>
              </a:rPr>
              <a:t/>
            </a:r>
            <a:br>
              <a:rPr lang="en-US" sz="3600" b="1" dirty="0" smtClean="0">
                <a:latin typeface="Arial" pitchFamily="34" charset="0"/>
                <a:cs typeface="Arial" pitchFamily="34" charset="0"/>
              </a:rPr>
            </a:br>
            <a:endParaRPr lang="en-US" sz="3600"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gn="just">
              <a:lnSpc>
                <a:spcPct val="150000"/>
              </a:lnSpc>
            </a:pPr>
            <a:r>
              <a:rPr lang="en-US" sz="1800" dirty="0" smtClean="0">
                <a:latin typeface="Arial" pitchFamily="34" charset="0"/>
                <a:cs typeface="Arial" pitchFamily="34" charset="0"/>
              </a:rPr>
              <a:t>Additionally, they will work with the family to perform comprehensive assessments that build on current strengths and pinpoint any challenges they may be having in fulfilling their child's requirements.</a:t>
            </a:r>
            <a:endParaRPr lang="en-US" sz="1800" b="1" dirty="0" smtClean="0">
              <a:latin typeface="Arial" pitchFamily="34" charset="0"/>
              <a:cs typeface="Arial" pitchFamily="34" charset="0"/>
            </a:endParaRPr>
          </a:p>
          <a:p>
            <a:pPr algn="just">
              <a:lnSpc>
                <a:spcPct val="150000"/>
              </a:lnSpc>
            </a:pPr>
            <a:r>
              <a:rPr lang="en-US" sz="1800" dirty="0" smtClean="0">
                <a:latin typeface="Arial" pitchFamily="34" charset="0"/>
                <a:cs typeface="Arial" pitchFamily="34" charset="0"/>
              </a:rPr>
              <a:t>Partnering with several other social and healthcare colleagues will play a critical part in their role since these health visitors will frequently be the first to identify if a child faces the risk of danger (Orenstein et al., 2021).</a:t>
            </a:r>
            <a:endParaRPr lang="en-US" sz="1800" b="1" dirty="0" smtClean="0">
              <a:latin typeface="Arial" pitchFamily="34" charset="0"/>
              <a:cs typeface="Arial" pitchFamily="34" charset="0"/>
            </a:endParaRPr>
          </a:p>
          <a:p>
            <a:pPr algn="just">
              <a:lnSpc>
                <a:spcPct val="150000"/>
              </a:lnSpc>
            </a:pPr>
            <a:endParaRPr lang="en-US" sz="18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B5A83293-0DEE-41FD-9103-19556D6F127D}" type="slidenum">
              <a:rPr lang="en-US" smtClean="0"/>
              <a:pPr/>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143000"/>
            <a:ext cx="8229600" cy="4389120"/>
          </a:xfrm>
        </p:spPr>
        <p:txBody>
          <a:bodyPr>
            <a:normAutofit fontScale="70000" lnSpcReduction="20000"/>
          </a:bodyPr>
          <a:lstStyle/>
          <a:p>
            <a:pPr algn="just">
              <a:lnSpc>
                <a:spcPct val="160000"/>
              </a:lnSpc>
            </a:pPr>
            <a:r>
              <a:rPr lang="en-US" dirty="0" smtClean="0">
                <a:latin typeface="Arial" pitchFamily="34" charset="0"/>
                <a:cs typeface="Arial" pitchFamily="34" charset="0"/>
              </a:rPr>
              <a:t>Monitor and defend young children who are at risk</a:t>
            </a:r>
            <a:endParaRPr lang="en-US" b="1" dirty="0" smtClean="0">
              <a:latin typeface="Arial" pitchFamily="34" charset="0"/>
              <a:cs typeface="Arial" pitchFamily="34" charset="0"/>
            </a:endParaRPr>
          </a:p>
          <a:p>
            <a:pPr algn="just">
              <a:lnSpc>
                <a:spcPct val="160000"/>
              </a:lnSpc>
            </a:pPr>
            <a:r>
              <a:rPr lang="en-US" dirty="0" smtClean="0">
                <a:latin typeface="Arial" pitchFamily="34" charset="0"/>
                <a:cs typeface="Arial" pitchFamily="34" charset="0"/>
              </a:rPr>
              <a:t>Find individuals who are at risk</a:t>
            </a:r>
            <a:endParaRPr lang="en-US" b="1" dirty="0" smtClean="0">
              <a:latin typeface="Arial" pitchFamily="34" charset="0"/>
              <a:cs typeface="Arial" pitchFamily="34" charset="0"/>
            </a:endParaRPr>
          </a:p>
          <a:p>
            <a:pPr algn="just">
              <a:lnSpc>
                <a:spcPct val="160000"/>
              </a:lnSpc>
            </a:pPr>
            <a:r>
              <a:rPr lang="en-US" dirty="0" smtClean="0">
                <a:latin typeface="Arial" pitchFamily="34" charset="0"/>
                <a:cs typeface="Arial" pitchFamily="34" charset="0"/>
              </a:rPr>
              <a:t>Encourage small protection measures and make sure the patient's input is taken into account.</a:t>
            </a:r>
            <a:endParaRPr lang="en-US" b="1" dirty="0" smtClean="0">
              <a:latin typeface="Arial" pitchFamily="34" charset="0"/>
              <a:cs typeface="Arial" pitchFamily="34" charset="0"/>
            </a:endParaRPr>
          </a:p>
          <a:p>
            <a:pPr algn="just">
              <a:lnSpc>
                <a:spcPct val="160000"/>
              </a:lnSpc>
            </a:pPr>
            <a:r>
              <a:rPr lang="en-US" dirty="0" smtClean="0">
                <a:latin typeface="Arial" pitchFamily="34" charset="0"/>
                <a:cs typeface="Arial" pitchFamily="34" charset="0"/>
              </a:rPr>
              <a:t>A health visitor should have the following skills:</a:t>
            </a:r>
            <a:endParaRPr lang="en-US" b="1" dirty="0" smtClean="0">
              <a:latin typeface="Arial" pitchFamily="34" charset="0"/>
              <a:cs typeface="Arial" pitchFamily="34" charset="0"/>
            </a:endParaRPr>
          </a:p>
          <a:p>
            <a:pPr algn="just">
              <a:lnSpc>
                <a:spcPct val="160000"/>
              </a:lnSpc>
            </a:pPr>
            <a:r>
              <a:rPr lang="en-US" dirty="0" smtClean="0">
                <a:latin typeface="Arial" pitchFamily="34" charset="0"/>
                <a:cs typeface="Arial" pitchFamily="34" charset="0"/>
              </a:rPr>
              <a:t>Should have an interest in the public and the health of children.</a:t>
            </a:r>
            <a:endParaRPr lang="en-US" b="1" dirty="0" smtClean="0">
              <a:latin typeface="Arial" pitchFamily="34" charset="0"/>
              <a:cs typeface="Arial" pitchFamily="34" charset="0"/>
            </a:endParaRPr>
          </a:p>
          <a:p>
            <a:pPr algn="just">
              <a:lnSpc>
                <a:spcPct val="160000"/>
              </a:lnSpc>
            </a:pPr>
            <a:r>
              <a:rPr lang="en-US" dirty="0" smtClean="0">
                <a:latin typeface="Arial" pitchFamily="34" charset="0"/>
                <a:cs typeface="Arial" pitchFamily="34" charset="0"/>
              </a:rPr>
              <a:t>Proper communication skills</a:t>
            </a:r>
            <a:endParaRPr lang="en-US" b="1" dirty="0" smtClean="0">
              <a:latin typeface="Arial" pitchFamily="34" charset="0"/>
              <a:cs typeface="Arial" pitchFamily="34" charset="0"/>
            </a:endParaRPr>
          </a:p>
          <a:p>
            <a:pPr algn="just">
              <a:lnSpc>
                <a:spcPct val="160000"/>
              </a:lnSpc>
            </a:pPr>
            <a:r>
              <a:rPr lang="en-US" dirty="0" smtClean="0">
                <a:latin typeface="Arial" pitchFamily="34" charset="0"/>
                <a:cs typeface="Arial" pitchFamily="34" charset="0"/>
              </a:rPr>
              <a:t>Should be well organized</a:t>
            </a:r>
            <a:endParaRPr lang="en-US" b="1" dirty="0" smtClean="0">
              <a:latin typeface="Arial" pitchFamily="34" charset="0"/>
              <a:cs typeface="Arial" pitchFamily="34" charset="0"/>
            </a:endParaRPr>
          </a:p>
          <a:p>
            <a:pPr algn="just">
              <a:lnSpc>
                <a:spcPct val="160000"/>
              </a:lnSpc>
            </a:pPr>
            <a:r>
              <a:rPr lang="en-US" dirty="0" smtClean="0">
                <a:latin typeface="Arial" pitchFamily="34" charset="0"/>
                <a:cs typeface="Arial" pitchFamily="34" charset="0"/>
              </a:rPr>
              <a:t>Confidence.	</a:t>
            </a:r>
            <a:endParaRPr lang="en-US" b="1" dirty="0" smtClean="0">
              <a:latin typeface="Arial" pitchFamily="34" charset="0"/>
              <a:cs typeface="Arial" pitchFamily="34" charset="0"/>
            </a:endParaRPr>
          </a:p>
          <a:p>
            <a:pPr algn="just">
              <a:lnSpc>
                <a:spcPct val="160000"/>
              </a:lnSpc>
            </a:pPr>
            <a:r>
              <a:rPr lang="en-US" dirty="0" smtClean="0">
                <a:latin typeface="Arial" pitchFamily="34" charset="0"/>
                <a:cs typeface="Arial" pitchFamily="34" charset="0"/>
              </a:rPr>
              <a:t>Should be capable of demonstrating leadership skills</a:t>
            </a:r>
            <a:endParaRPr lang="en-US" b="1" dirty="0" smtClean="0">
              <a:latin typeface="Arial" pitchFamily="34" charset="0"/>
              <a:cs typeface="Arial" pitchFamily="34" charset="0"/>
            </a:endParaRPr>
          </a:p>
          <a:p>
            <a:pPr algn="just">
              <a:lnSpc>
                <a:spcPct val="160000"/>
              </a:lnSpc>
            </a:pPr>
            <a:endParaRPr lang="en-US"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B5A83293-0DEE-41FD-9103-19556D6F127D}" type="slidenum">
              <a:rPr lang="en-US" smtClean="0"/>
              <a:pPr/>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8229600" cy="1447800"/>
          </a:xfrm>
        </p:spPr>
        <p:txBody>
          <a:bodyPr>
            <a:normAutofit fontScale="90000"/>
          </a:bodyPr>
          <a:lstStyle/>
          <a:p>
            <a:r>
              <a:rPr lang="en-US" b="1" dirty="0" smtClean="0">
                <a:latin typeface="Arial" pitchFamily="34" charset="0"/>
                <a:cs typeface="Arial" pitchFamily="34" charset="0"/>
              </a:rPr>
              <a:t>Example </a:t>
            </a:r>
            <a:br>
              <a:rPr lang="en-US" b="1" dirty="0" smtClean="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gn="just">
              <a:lnSpc>
                <a:spcPct val="160000"/>
              </a:lnSpc>
            </a:pPr>
            <a:r>
              <a:rPr lang="en-US" sz="1800" dirty="0" smtClean="0">
                <a:latin typeface="Arial" pitchFamily="34" charset="0"/>
                <a:cs typeface="Arial" pitchFamily="34" charset="0"/>
              </a:rPr>
              <a:t>A study was conducted that involved a cross-sectional survey and consensus workshop in the UK.</a:t>
            </a:r>
            <a:endParaRPr lang="en-US" sz="1800" b="1" dirty="0" smtClean="0">
              <a:latin typeface="Arial" pitchFamily="34" charset="0"/>
              <a:cs typeface="Arial" pitchFamily="34" charset="0"/>
            </a:endParaRPr>
          </a:p>
          <a:p>
            <a:pPr algn="just">
              <a:lnSpc>
                <a:spcPct val="160000"/>
              </a:lnSpc>
            </a:pPr>
            <a:r>
              <a:rPr lang="en-US" sz="1800" dirty="0" smtClean="0">
                <a:latin typeface="Arial" pitchFamily="34" charset="0"/>
                <a:cs typeface="Arial" pitchFamily="34" charset="0"/>
              </a:rPr>
              <a:t>During the first phase, HV i.e. health visitors (n = 174) replied to an online survey examining the nature and extent of their preventive work involving families dealing with mental illness.</a:t>
            </a:r>
            <a:endParaRPr lang="en-US" sz="1800" b="1" dirty="0" smtClean="0">
              <a:latin typeface="Arial" pitchFamily="34" charset="0"/>
              <a:cs typeface="Arial" pitchFamily="34" charset="0"/>
            </a:endParaRPr>
          </a:p>
          <a:p>
            <a:pPr algn="just">
              <a:lnSpc>
                <a:spcPct val="160000"/>
              </a:lnSpc>
            </a:pPr>
            <a:r>
              <a:rPr lang="en-US" sz="1800" dirty="0" smtClean="0">
                <a:latin typeface="Arial" pitchFamily="34" charset="0"/>
                <a:cs typeface="Arial" pitchFamily="34" charset="0"/>
              </a:rPr>
              <a:t>For phase 2, practitioners of healthcare as well as other support programs (n = 38) participated in workshops using the Nominal Group Technique to co-develop solutions for greater teamwork to safeguard the well-being of children with unwell parents (Condon et al., 2020).</a:t>
            </a:r>
            <a:endParaRPr lang="en-US" sz="1800" b="1" dirty="0" smtClean="0">
              <a:latin typeface="Arial" pitchFamily="34" charset="0"/>
              <a:cs typeface="Arial" pitchFamily="34" charset="0"/>
            </a:endParaRPr>
          </a:p>
          <a:p>
            <a:pPr algn="just">
              <a:lnSpc>
                <a:spcPct val="160000"/>
              </a:lnSpc>
            </a:pPr>
            <a:endParaRPr lang="en-US" sz="18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B5A83293-0DEE-41FD-9103-19556D6F127D}" type="slidenum">
              <a:rPr lang="en-US" smtClean="0"/>
              <a:pPr/>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itchFamily="34" charset="0"/>
                <a:cs typeface="Arial" pitchFamily="34" charset="0"/>
              </a:rPr>
              <a:t>Results </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nSpc>
                <a:spcPct val="150000"/>
              </a:lnSpc>
            </a:pPr>
            <a:r>
              <a:rPr lang="en-US" sz="1800" dirty="0" smtClean="0">
                <a:latin typeface="Arial" pitchFamily="34" charset="0"/>
                <a:cs typeface="Arial" pitchFamily="34" charset="0"/>
              </a:rPr>
              <a:t>This study evaluated that the health visitors routinely provided support to the families when the parents are suffering from mental illness. </a:t>
            </a:r>
            <a:endParaRPr lang="en-US" sz="1800" b="1" dirty="0" smtClean="0">
              <a:latin typeface="Arial" pitchFamily="34" charset="0"/>
              <a:cs typeface="Arial" pitchFamily="34" charset="0"/>
            </a:endParaRPr>
          </a:p>
          <a:p>
            <a:pPr>
              <a:lnSpc>
                <a:spcPct val="150000"/>
              </a:lnSpc>
            </a:pPr>
            <a:r>
              <a:rPr lang="en-US" sz="1800" dirty="0" smtClean="0">
                <a:latin typeface="Arial" pitchFamily="34" charset="0"/>
                <a:cs typeface="Arial" pitchFamily="34" charset="0"/>
              </a:rPr>
              <a:t>Lesser participants are confident regarding interacting with fathers, and the majority of activity is concentrated on women suffering from depression.</a:t>
            </a:r>
            <a:endParaRPr lang="en-US" sz="1800" b="1" dirty="0" smtClean="0">
              <a:latin typeface="Arial" pitchFamily="34" charset="0"/>
              <a:cs typeface="Arial" pitchFamily="34" charset="0"/>
            </a:endParaRPr>
          </a:p>
          <a:p>
            <a:pPr>
              <a:lnSpc>
                <a:spcPct val="150000"/>
              </a:lnSpc>
            </a:pPr>
            <a:r>
              <a:rPr lang="en-US" sz="1800" dirty="0" smtClean="0">
                <a:latin typeface="Arial" pitchFamily="34" charset="0"/>
                <a:cs typeface="Arial" pitchFamily="34" charset="0"/>
              </a:rPr>
              <a:t>This study offered information on the types of parents' mental illnesses that health visitors experience and the methods they employ to safeguard children's well-being.</a:t>
            </a:r>
            <a:endParaRPr lang="en-US" sz="1800" b="1" dirty="0" smtClean="0">
              <a:latin typeface="Arial" pitchFamily="34" charset="0"/>
              <a:cs typeface="Arial" pitchFamily="34" charset="0"/>
            </a:endParaRPr>
          </a:p>
          <a:p>
            <a:pPr>
              <a:lnSpc>
                <a:spcPct val="150000"/>
              </a:lnSpc>
            </a:pPr>
            <a:endParaRPr lang="en-US" sz="18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B5A83293-0DEE-41FD-9103-19556D6F127D}" type="slidenum">
              <a:rPr lang="en-US" smtClean="0"/>
              <a:pPr/>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a:t>
            </a:r>
            <a:endParaRPr lang="en-US" dirty="0"/>
          </a:p>
        </p:txBody>
      </p:sp>
      <p:sp>
        <p:nvSpPr>
          <p:cNvPr id="3" name="Content Placeholder 2"/>
          <p:cNvSpPr>
            <a:spLocks noGrp="1"/>
          </p:cNvSpPr>
          <p:nvPr>
            <p:ph idx="1"/>
          </p:nvPr>
        </p:nvSpPr>
        <p:spPr/>
        <p:txBody>
          <a:bodyPr>
            <a:normAutofit/>
          </a:bodyPr>
          <a:lstStyle/>
          <a:p>
            <a:pPr algn="just">
              <a:lnSpc>
                <a:spcPct val="150000"/>
              </a:lnSpc>
            </a:pPr>
            <a:r>
              <a:rPr lang="en-US" sz="1800" dirty="0" smtClean="0">
                <a:latin typeface="Arial" pitchFamily="34" charset="0"/>
                <a:cs typeface="Arial" pitchFamily="34" charset="0"/>
              </a:rPr>
              <a:t>Condon, L., Driscoll, T., Merrell, J., Storey, M., Thomas, A., </a:t>
            </a:r>
            <a:r>
              <a:rPr lang="en-US" sz="1800" dirty="0" err="1" smtClean="0">
                <a:latin typeface="Arial" pitchFamily="34" charset="0"/>
                <a:cs typeface="Arial" pitchFamily="34" charset="0"/>
              </a:rPr>
              <a:t>Mansel</a:t>
            </a:r>
            <a:r>
              <a:rPr lang="en-US" sz="1800" dirty="0" smtClean="0">
                <a:latin typeface="Arial" pitchFamily="34" charset="0"/>
                <a:cs typeface="Arial" pitchFamily="34" charset="0"/>
              </a:rPr>
              <a:t>, B. and </a:t>
            </a:r>
            <a:r>
              <a:rPr lang="en-US" sz="1800" dirty="0" err="1" smtClean="0">
                <a:latin typeface="Arial" pitchFamily="34" charset="0"/>
                <a:cs typeface="Arial" pitchFamily="34" charset="0"/>
              </a:rPr>
              <a:t>Snelgrove</a:t>
            </a:r>
            <a:r>
              <a:rPr lang="en-US" sz="1800" dirty="0" smtClean="0">
                <a:latin typeface="Arial" pitchFamily="34" charset="0"/>
                <a:cs typeface="Arial" pitchFamily="34" charset="0"/>
              </a:rPr>
              <a:t>, S., (2020). Promoting children’s health when a parent has a mental health problem: a mixed methods study of the experiences and views of health visitors and their co-workers. </a:t>
            </a:r>
            <a:r>
              <a:rPr lang="en-US" sz="1800" i="1" dirty="0" smtClean="0">
                <a:latin typeface="Arial" pitchFamily="34" charset="0"/>
                <a:cs typeface="Arial" pitchFamily="34" charset="0"/>
              </a:rPr>
              <a:t>BMC health services research</a:t>
            </a:r>
            <a:r>
              <a:rPr lang="en-US" sz="1800" dirty="0" smtClean="0">
                <a:latin typeface="Arial" pitchFamily="34" charset="0"/>
                <a:cs typeface="Arial" pitchFamily="34" charset="0"/>
              </a:rPr>
              <a:t>, </a:t>
            </a:r>
            <a:r>
              <a:rPr lang="en-US" sz="1800" i="1" dirty="0" smtClean="0">
                <a:latin typeface="Arial" pitchFamily="34" charset="0"/>
                <a:cs typeface="Arial" pitchFamily="34" charset="0"/>
              </a:rPr>
              <a:t>20</a:t>
            </a:r>
            <a:r>
              <a:rPr lang="en-US" sz="1800" dirty="0" smtClean="0">
                <a:latin typeface="Arial" pitchFamily="34" charset="0"/>
                <a:cs typeface="Arial" pitchFamily="34" charset="0"/>
              </a:rPr>
              <a:t>(1), pp.1-15.</a:t>
            </a:r>
          </a:p>
          <a:p>
            <a:pPr algn="just">
              <a:lnSpc>
                <a:spcPct val="150000"/>
              </a:lnSpc>
            </a:pPr>
            <a:r>
              <a:rPr lang="en-US" sz="1800" dirty="0" err="1" smtClean="0">
                <a:latin typeface="Arial" pitchFamily="34" charset="0"/>
                <a:cs typeface="Arial" pitchFamily="34" charset="0"/>
              </a:rPr>
              <a:t>Gazzillo</a:t>
            </a:r>
            <a:r>
              <a:rPr lang="en-US" sz="1800" dirty="0" smtClean="0">
                <a:latin typeface="Arial" pitchFamily="34" charset="0"/>
                <a:cs typeface="Arial" pitchFamily="34" charset="0"/>
              </a:rPr>
              <a:t>, F., </a:t>
            </a:r>
            <a:r>
              <a:rPr lang="en-US" sz="1800" dirty="0" err="1" smtClean="0">
                <a:latin typeface="Arial" pitchFamily="34" charset="0"/>
                <a:cs typeface="Arial" pitchFamily="34" charset="0"/>
              </a:rPr>
              <a:t>Fimiani</a:t>
            </a:r>
            <a:r>
              <a:rPr lang="en-US" sz="1800" dirty="0" smtClean="0">
                <a:latin typeface="Arial" pitchFamily="34" charset="0"/>
                <a:cs typeface="Arial" pitchFamily="34" charset="0"/>
              </a:rPr>
              <a:t>, R., De Luca, E., </a:t>
            </a:r>
            <a:r>
              <a:rPr lang="en-US" sz="1800" dirty="0" err="1" smtClean="0">
                <a:latin typeface="Arial" pitchFamily="34" charset="0"/>
                <a:cs typeface="Arial" pitchFamily="34" charset="0"/>
              </a:rPr>
              <a:t>Dazzi</a:t>
            </a:r>
            <a:r>
              <a:rPr lang="en-US" sz="1800" dirty="0" smtClean="0">
                <a:latin typeface="Arial" pitchFamily="34" charset="0"/>
                <a:cs typeface="Arial" pitchFamily="34" charset="0"/>
              </a:rPr>
              <a:t>, N., Curtis, J.T. and Bush, M., (2020). New developments in understanding morality: Between evolutionary psychology, developmental psychology, and control-mastery theory. </a:t>
            </a:r>
            <a:r>
              <a:rPr lang="en-US" sz="1800" i="1" dirty="0" smtClean="0">
                <a:latin typeface="Arial" pitchFamily="34" charset="0"/>
                <a:cs typeface="Arial" pitchFamily="34" charset="0"/>
              </a:rPr>
              <a:t>Psychoanalytic Psychology</a:t>
            </a:r>
            <a:r>
              <a:rPr lang="en-US" sz="1800" dirty="0" smtClean="0">
                <a:latin typeface="Arial" pitchFamily="34" charset="0"/>
                <a:cs typeface="Arial" pitchFamily="34" charset="0"/>
              </a:rPr>
              <a:t>, </a:t>
            </a:r>
            <a:r>
              <a:rPr lang="en-US" sz="1800" i="1" dirty="0" smtClean="0">
                <a:latin typeface="Arial" pitchFamily="34" charset="0"/>
                <a:cs typeface="Arial" pitchFamily="34" charset="0"/>
              </a:rPr>
              <a:t>37</a:t>
            </a:r>
            <a:r>
              <a:rPr lang="en-US" sz="1800" dirty="0" smtClean="0">
                <a:latin typeface="Arial" pitchFamily="34" charset="0"/>
                <a:cs typeface="Arial" pitchFamily="34" charset="0"/>
              </a:rPr>
              <a:t>(1), p.37.</a:t>
            </a:r>
          </a:p>
          <a:p>
            <a:pPr algn="just">
              <a:lnSpc>
                <a:spcPct val="150000"/>
              </a:lnSpc>
            </a:pPr>
            <a:endParaRPr lang="en-US" sz="1800" dirty="0" smtClean="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B5A83293-0DEE-41FD-9103-19556D6F127D}" type="slidenum">
              <a:rPr lang="en-US" smtClean="0"/>
              <a:pPr/>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lnSpc>
                <a:spcPct val="150000"/>
              </a:lnSpc>
            </a:pPr>
            <a:r>
              <a:rPr lang="en-US" sz="1800" dirty="0" smtClean="0">
                <a:latin typeface="Arial" pitchFamily="34" charset="0"/>
                <a:cs typeface="Arial" pitchFamily="34" charset="0"/>
              </a:rPr>
              <a:t>Health Careers. (2022). </a:t>
            </a:r>
            <a:r>
              <a:rPr lang="en-US" sz="1800" i="1" dirty="0" smtClean="0">
                <a:latin typeface="Arial" pitchFamily="34" charset="0"/>
                <a:cs typeface="Arial" pitchFamily="34" charset="0"/>
              </a:rPr>
              <a:t>Health visitor</a:t>
            </a:r>
            <a:r>
              <a:rPr lang="en-US" sz="1800" dirty="0" smtClean="0">
                <a:latin typeface="Arial" pitchFamily="34" charset="0"/>
                <a:cs typeface="Arial" pitchFamily="34" charset="0"/>
              </a:rPr>
              <a:t>. [online] Available at: &lt;https://www.healthcareers.nhs.uk/explore-roles/public-health/roles-public-health/health-visitor/health-visitor&gt; [Accessed 6 October 2022].</a:t>
            </a:r>
          </a:p>
          <a:p>
            <a:pPr algn="just">
              <a:lnSpc>
                <a:spcPct val="150000"/>
              </a:lnSpc>
            </a:pPr>
            <a:r>
              <a:rPr lang="en-US" sz="1800" dirty="0" smtClean="0">
                <a:latin typeface="Arial" pitchFamily="34" charset="0"/>
                <a:cs typeface="Arial" pitchFamily="34" charset="0"/>
              </a:rPr>
              <a:t>Orenstein, G.A. and Lewis, L., (2021). </a:t>
            </a:r>
            <a:r>
              <a:rPr lang="en-US" sz="1800" dirty="0" err="1" smtClean="0">
                <a:latin typeface="Arial" pitchFamily="34" charset="0"/>
                <a:cs typeface="Arial" pitchFamily="34" charset="0"/>
              </a:rPr>
              <a:t>Eriksons</a:t>
            </a:r>
            <a:r>
              <a:rPr lang="en-US" sz="1800" dirty="0" smtClean="0">
                <a:latin typeface="Arial" pitchFamily="34" charset="0"/>
                <a:cs typeface="Arial" pitchFamily="34" charset="0"/>
              </a:rPr>
              <a:t> stages of psychosocial development. In </a:t>
            </a:r>
            <a:r>
              <a:rPr lang="en-US" sz="1800" i="1" dirty="0" err="1" smtClean="0">
                <a:latin typeface="Arial" pitchFamily="34" charset="0"/>
                <a:cs typeface="Arial" pitchFamily="34" charset="0"/>
              </a:rPr>
              <a:t>StatPearls</a:t>
            </a:r>
            <a:r>
              <a:rPr lang="en-US" sz="1800" i="1" dirty="0" smtClean="0">
                <a:latin typeface="Arial" pitchFamily="34" charset="0"/>
                <a:cs typeface="Arial" pitchFamily="34" charset="0"/>
              </a:rPr>
              <a:t> [Internet]</a:t>
            </a:r>
            <a:r>
              <a:rPr lang="en-US" sz="1800" dirty="0" smtClean="0">
                <a:latin typeface="Arial" pitchFamily="34" charset="0"/>
                <a:cs typeface="Arial" pitchFamily="34" charset="0"/>
              </a:rPr>
              <a:t>. </a:t>
            </a:r>
            <a:r>
              <a:rPr lang="en-US" sz="1800" dirty="0" err="1" smtClean="0">
                <a:latin typeface="Arial" pitchFamily="34" charset="0"/>
                <a:cs typeface="Arial" pitchFamily="34" charset="0"/>
              </a:rPr>
              <a:t>StatPearls</a:t>
            </a:r>
            <a:r>
              <a:rPr lang="en-US" sz="1800" dirty="0" smtClean="0">
                <a:latin typeface="Arial" pitchFamily="34" charset="0"/>
                <a:cs typeface="Arial" pitchFamily="34" charset="0"/>
              </a:rPr>
              <a:t> Publishing.</a:t>
            </a:r>
            <a:endParaRPr lang="en-US" sz="18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B5A83293-0DEE-41FD-9103-19556D6F127D}" type="slidenum">
              <a:rPr lang="en-US" smtClean="0"/>
              <a:pPr/>
              <a:t>13</a:t>
            </a:fld>
            <a:endParaRPr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1188</Words>
  <Application>Microsoft Office PowerPoint</Application>
  <PresentationFormat>On-screen Show (4:3)</PresentationFormat>
  <Paragraphs>99</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Constantia</vt:lpstr>
      <vt:lpstr>Wingdings 2</vt:lpstr>
      <vt:lpstr>Flow</vt:lpstr>
      <vt:lpstr>Psychology for Health and Social Care BMHP4003_BIRM </vt:lpstr>
      <vt:lpstr>Table of Content </vt:lpstr>
      <vt:lpstr>Introduction </vt:lpstr>
      <vt:lpstr>Erik Erikson’s 8 stages  </vt:lpstr>
      <vt:lpstr>PowerPoint Presentation</vt:lpstr>
      <vt:lpstr>Health visitors</vt:lpstr>
      <vt:lpstr>PowerPoint Presentation</vt:lpstr>
      <vt:lpstr>Using psychological understanding </vt:lpstr>
      <vt:lpstr>PowerPoint Presentation</vt:lpstr>
      <vt:lpstr>Example  </vt:lpstr>
      <vt:lpstr>Results </vt:lpstr>
      <vt:lpstr>References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2022-10-06T13:27:21Z</dcterms:created>
  <dcterms:modified xsi:type="dcterms:W3CDTF">2022-10-09T15:41:21Z</dcterms:modified>
</cp:coreProperties>
</file>