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notesMasterIdLst>
    <p:notesMasterId r:id="rId101"/>
  </p:notesMasterIdLst>
  <p:sldIdLst>
    <p:sldId id="257" r:id="rId2"/>
    <p:sldId id="363" r:id="rId3"/>
    <p:sldId id="462" r:id="rId4"/>
    <p:sldId id="422" r:id="rId5"/>
    <p:sldId id="423" r:id="rId6"/>
    <p:sldId id="364" r:id="rId7"/>
    <p:sldId id="365" r:id="rId8"/>
    <p:sldId id="366" r:id="rId9"/>
    <p:sldId id="367" r:id="rId10"/>
    <p:sldId id="368" r:id="rId11"/>
    <p:sldId id="369" r:id="rId12"/>
    <p:sldId id="424" r:id="rId13"/>
    <p:sldId id="370" r:id="rId14"/>
    <p:sldId id="371" r:id="rId15"/>
    <p:sldId id="372" r:id="rId16"/>
    <p:sldId id="373" r:id="rId17"/>
    <p:sldId id="374" r:id="rId18"/>
    <p:sldId id="376" r:id="rId19"/>
    <p:sldId id="375" r:id="rId20"/>
    <p:sldId id="377" r:id="rId21"/>
    <p:sldId id="378" r:id="rId22"/>
    <p:sldId id="379" r:id="rId23"/>
    <p:sldId id="463" r:id="rId24"/>
    <p:sldId id="380" r:id="rId25"/>
    <p:sldId id="381" r:id="rId26"/>
    <p:sldId id="382" r:id="rId27"/>
    <p:sldId id="383" r:id="rId28"/>
    <p:sldId id="464" r:id="rId29"/>
    <p:sldId id="384" r:id="rId30"/>
    <p:sldId id="385" r:id="rId31"/>
    <p:sldId id="386" r:id="rId32"/>
    <p:sldId id="387" r:id="rId33"/>
    <p:sldId id="430" r:id="rId34"/>
    <p:sldId id="391" r:id="rId35"/>
    <p:sldId id="392" r:id="rId36"/>
    <p:sldId id="394" r:id="rId37"/>
    <p:sldId id="395" r:id="rId38"/>
    <p:sldId id="396" r:id="rId39"/>
    <p:sldId id="397" r:id="rId40"/>
    <p:sldId id="398" r:id="rId41"/>
    <p:sldId id="399" r:id="rId42"/>
    <p:sldId id="400" r:id="rId43"/>
    <p:sldId id="401" r:id="rId44"/>
    <p:sldId id="402" r:id="rId45"/>
    <p:sldId id="403" r:id="rId46"/>
    <p:sldId id="404" r:id="rId47"/>
    <p:sldId id="465" r:id="rId48"/>
    <p:sldId id="405" r:id="rId49"/>
    <p:sldId id="426" r:id="rId50"/>
    <p:sldId id="406" r:id="rId51"/>
    <p:sldId id="407" r:id="rId52"/>
    <p:sldId id="427" r:id="rId53"/>
    <p:sldId id="408" r:id="rId54"/>
    <p:sldId id="409" r:id="rId55"/>
    <p:sldId id="425" r:id="rId56"/>
    <p:sldId id="411" r:id="rId57"/>
    <p:sldId id="412" r:id="rId58"/>
    <p:sldId id="413" r:id="rId59"/>
    <p:sldId id="414" r:id="rId60"/>
    <p:sldId id="415" r:id="rId61"/>
    <p:sldId id="416" r:id="rId62"/>
    <p:sldId id="428" r:id="rId63"/>
    <p:sldId id="417" r:id="rId64"/>
    <p:sldId id="418" r:id="rId65"/>
    <p:sldId id="419" r:id="rId66"/>
    <p:sldId id="429" r:id="rId67"/>
    <p:sldId id="420" r:id="rId68"/>
    <p:sldId id="432" r:id="rId69"/>
    <p:sldId id="433" r:id="rId70"/>
    <p:sldId id="434" r:id="rId71"/>
    <p:sldId id="435" r:id="rId72"/>
    <p:sldId id="436" r:id="rId73"/>
    <p:sldId id="437" r:id="rId74"/>
    <p:sldId id="438" r:id="rId75"/>
    <p:sldId id="439" r:id="rId76"/>
    <p:sldId id="440" r:id="rId77"/>
    <p:sldId id="441" r:id="rId78"/>
    <p:sldId id="442" r:id="rId79"/>
    <p:sldId id="443" r:id="rId80"/>
    <p:sldId id="444" r:id="rId81"/>
    <p:sldId id="445" r:id="rId82"/>
    <p:sldId id="446" r:id="rId83"/>
    <p:sldId id="447" r:id="rId84"/>
    <p:sldId id="448" r:id="rId85"/>
    <p:sldId id="449" r:id="rId86"/>
    <p:sldId id="450" r:id="rId87"/>
    <p:sldId id="451" r:id="rId88"/>
    <p:sldId id="452" r:id="rId89"/>
    <p:sldId id="453" r:id="rId90"/>
    <p:sldId id="454" r:id="rId91"/>
    <p:sldId id="455" r:id="rId92"/>
    <p:sldId id="456" r:id="rId93"/>
    <p:sldId id="457" r:id="rId94"/>
    <p:sldId id="458" r:id="rId95"/>
    <p:sldId id="459" r:id="rId96"/>
    <p:sldId id="460" r:id="rId97"/>
    <p:sldId id="461" r:id="rId98"/>
    <p:sldId id="421" r:id="rId99"/>
    <p:sldId id="361" r:id="rId10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25256" autoAdjust="0"/>
    <p:restoredTop sz="94694"/>
  </p:normalViewPr>
  <p:slideViewPr>
    <p:cSldViewPr snapToGrid="0">
      <p:cViewPr varScale="1">
        <p:scale>
          <a:sx n="79" d="100"/>
          <a:sy n="79" d="100"/>
        </p:scale>
        <p:origin x="224" y="1104"/>
      </p:cViewPr>
      <p:guideLst>
        <p:guide orient="horz" pos="2160"/>
        <p:guide pos="3840"/>
      </p:guideLst>
    </p:cSldViewPr>
  </p:slideViewPr>
  <p:notesTextViewPr>
    <p:cViewPr>
      <p:scale>
        <a:sx n="1" d="1"/>
        <a:sy n="1" d="1"/>
      </p:scale>
      <p:origin x="0" y="0"/>
    </p:cViewPr>
  </p:notesTextViewPr>
  <p:notesViewPr>
    <p:cSldViewPr snapToGrid="0">
      <p:cViewPr varScale="1">
        <p:scale>
          <a:sx n="97" d="100"/>
          <a:sy n="97" d="100"/>
        </p:scale>
        <p:origin x="2240" y="20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presProps" Target="pres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722FF1-48A0-49DB-B2DC-E21E673EACCE}" type="doc">
      <dgm:prSet loTypeId="urn:microsoft.com/office/officeart/2005/8/layout/cycle5" loCatId="cycle" qsTypeId="urn:microsoft.com/office/officeart/2005/8/quickstyle/simple1" qsCatId="simple" csTypeId="urn:microsoft.com/office/officeart/2005/8/colors/colorful5" csCatId="colorful" phldr="1"/>
      <dgm:spPr/>
      <dgm:t>
        <a:bodyPr/>
        <a:lstStyle/>
        <a:p>
          <a:endParaRPr lang="en-GB"/>
        </a:p>
      </dgm:t>
    </dgm:pt>
    <dgm:pt modelId="{F9C759FA-ADBA-4149-A873-AF64A9E293C8}">
      <dgm:prSet phldrT="[Text]" custT="1"/>
      <dgm:spPr/>
      <dgm:t>
        <a:bodyPr/>
        <a:lstStyle/>
        <a:p>
          <a:r>
            <a:rPr lang="en-GB" sz="1400" b="1" dirty="0"/>
            <a:t>Deviant Act</a:t>
          </a:r>
        </a:p>
      </dgm:t>
    </dgm:pt>
    <dgm:pt modelId="{7E3B7B0F-18EF-4469-A58C-10ACB001FC50}" type="parTrans" cxnId="{ECB5EDD6-F1FA-4BC3-BE48-6BA7576D2F5A}">
      <dgm:prSet/>
      <dgm:spPr/>
      <dgm:t>
        <a:bodyPr/>
        <a:lstStyle/>
        <a:p>
          <a:endParaRPr lang="en-GB" sz="1400" b="1">
            <a:solidFill>
              <a:schemeClr val="tx1">
                <a:lumMod val="95000"/>
                <a:lumOff val="5000"/>
              </a:schemeClr>
            </a:solidFill>
          </a:endParaRPr>
        </a:p>
      </dgm:t>
    </dgm:pt>
    <dgm:pt modelId="{2A593E1D-0F58-4361-80F3-9634B7EBD885}" type="sibTrans" cxnId="{ECB5EDD6-F1FA-4BC3-BE48-6BA7576D2F5A}">
      <dgm:prSet/>
      <dgm:spPr/>
      <dgm:t>
        <a:bodyPr/>
        <a:lstStyle/>
        <a:p>
          <a:endParaRPr lang="en-GB" sz="1400" b="1">
            <a:solidFill>
              <a:schemeClr val="tx1">
                <a:lumMod val="95000"/>
                <a:lumOff val="5000"/>
              </a:schemeClr>
            </a:solidFill>
          </a:endParaRPr>
        </a:p>
      </dgm:t>
    </dgm:pt>
    <dgm:pt modelId="{16429253-17A8-499B-B014-125F2A656BF5}">
      <dgm:prSet phldrT="[Text]" custT="1"/>
      <dgm:spPr/>
      <dgm:t>
        <a:bodyPr/>
        <a:lstStyle/>
        <a:p>
          <a:r>
            <a:rPr lang="en-GB" sz="1400" b="1"/>
            <a:t>Social Reaction</a:t>
          </a:r>
          <a:endParaRPr lang="en-GB" sz="1400" b="1" dirty="0"/>
        </a:p>
      </dgm:t>
    </dgm:pt>
    <dgm:pt modelId="{CBA6B95E-8B6D-4F98-9D5B-2F0A3929D522}" type="parTrans" cxnId="{4080E855-402F-433C-BB16-451D6A187D7A}">
      <dgm:prSet/>
      <dgm:spPr/>
      <dgm:t>
        <a:bodyPr/>
        <a:lstStyle/>
        <a:p>
          <a:endParaRPr lang="en-GB" sz="1400" b="1">
            <a:solidFill>
              <a:schemeClr val="tx1">
                <a:lumMod val="95000"/>
                <a:lumOff val="5000"/>
              </a:schemeClr>
            </a:solidFill>
          </a:endParaRPr>
        </a:p>
      </dgm:t>
    </dgm:pt>
    <dgm:pt modelId="{EB0586D3-C91A-4269-951C-690AC524AF6C}" type="sibTrans" cxnId="{4080E855-402F-433C-BB16-451D6A187D7A}">
      <dgm:prSet/>
      <dgm:spPr/>
      <dgm:t>
        <a:bodyPr/>
        <a:lstStyle/>
        <a:p>
          <a:endParaRPr lang="en-GB" sz="1400" b="1">
            <a:solidFill>
              <a:schemeClr val="tx1">
                <a:lumMod val="95000"/>
                <a:lumOff val="5000"/>
              </a:schemeClr>
            </a:solidFill>
          </a:endParaRPr>
        </a:p>
      </dgm:t>
    </dgm:pt>
    <dgm:pt modelId="{15C3A356-713C-4FC4-BDE9-A49323C44399}">
      <dgm:prSet phldrT="[Text]" custT="1"/>
      <dgm:spPr/>
      <dgm:t>
        <a:bodyPr/>
        <a:lstStyle/>
        <a:p>
          <a:r>
            <a:rPr lang="en-GB" sz="1400" b="1"/>
            <a:t>Negative Label</a:t>
          </a:r>
          <a:endParaRPr lang="en-GB" sz="1400" b="1" dirty="0"/>
        </a:p>
      </dgm:t>
    </dgm:pt>
    <dgm:pt modelId="{ABB632FD-0524-4FC8-B006-71FCF1932354}" type="parTrans" cxnId="{23BBC78C-6CDC-4DDB-815E-0A1350B4C11E}">
      <dgm:prSet/>
      <dgm:spPr/>
      <dgm:t>
        <a:bodyPr/>
        <a:lstStyle/>
        <a:p>
          <a:endParaRPr lang="en-GB" sz="1400" b="1">
            <a:solidFill>
              <a:schemeClr val="tx1">
                <a:lumMod val="95000"/>
                <a:lumOff val="5000"/>
              </a:schemeClr>
            </a:solidFill>
          </a:endParaRPr>
        </a:p>
      </dgm:t>
    </dgm:pt>
    <dgm:pt modelId="{9462617A-B9D9-4CA4-AA15-EA51B10D7BCF}" type="sibTrans" cxnId="{23BBC78C-6CDC-4DDB-815E-0A1350B4C11E}">
      <dgm:prSet/>
      <dgm:spPr/>
      <dgm:t>
        <a:bodyPr/>
        <a:lstStyle/>
        <a:p>
          <a:endParaRPr lang="en-GB" sz="1400" b="1">
            <a:solidFill>
              <a:schemeClr val="tx1">
                <a:lumMod val="95000"/>
                <a:lumOff val="5000"/>
              </a:schemeClr>
            </a:solidFill>
          </a:endParaRPr>
        </a:p>
      </dgm:t>
    </dgm:pt>
    <dgm:pt modelId="{6CD2555F-3E7F-4BA0-8220-75FDEC75F92F}">
      <dgm:prSet phldrT="[Text]" custT="1"/>
      <dgm:spPr/>
      <dgm:t>
        <a:bodyPr/>
        <a:lstStyle/>
        <a:p>
          <a:r>
            <a:rPr lang="en-GB" sz="1400" b="1" dirty="0"/>
            <a:t>Degradation Ceremonies</a:t>
          </a:r>
        </a:p>
      </dgm:t>
    </dgm:pt>
    <dgm:pt modelId="{608E2137-7B14-439A-A0EF-E83006942F74}" type="parTrans" cxnId="{81B7A498-5468-4E33-BAB9-CC648E64BAC8}">
      <dgm:prSet/>
      <dgm:spPr/>
      <dgm:t>
        <a:bodyPr/>
        <a:lstStyle/>
        <a:p>
          <a:endParaRPr lang="en-GB" sz="1400" b="1">
            <a:solidFill>
              <a:schemeClr val="tx1">
                <a:lumMod val="95000"/>
                <a:lumOff val="5000"/>
              </a:schemeClr>
            </a:solidFill>
          </a:endParaRPr>
        </a:p>
      </dgm:t>
    </dgm:pt>
    <dgm:pt modelId="{6DBEFFF2-D529-4B05-A159-99738B5C5F65}" type="sibTrans" cxnId="{81B7A498-5468-4E33-BAB9-CC648E64BAC8}">
      <dgm:prSet/>
      <dgm:spPr/>
      <dgm:t>
        <a:bodyPr/>
        <a:lstStyle/>
        <a:p>
          <a:endParaRPr lang="en-GB" sz="1400" b="1">
            <a:solidFill>
              <a:schemeClr val="tx1">
                <a:lumMod val="95000"/>
                <a:lumOff val="5000"/>
              </a:schemeClr>
            </a:solidFill>
          </a:endParaRPr>
        </a:p>
      </dgm:t>
    </dgm:pt>
    <dgm:pt modelId="{3EC87714-E14B-42A3-94F7-67239990BB9F}">
      <dgm:prSet phldrT="[Text]" custT="1"/>
      <dgm:spPr/>
      <dgm:t>
        <a:bodyPr/>
        <a:lstStyle/>
        <a:p>
          <a:r>
            <a:rPr lang="en-GB" sz="1400" b="1" dirty="0">
              <a:solidFill>
                <a:schemeClr val="tx1">
                  <a:lumMod val="95000"/>
                  <a:lumOff val="5000"/>
                </a:schemeClr>
              </a:solidFill>
            </a:rPr>
            <a:t>Self-labelling</a:t>
          </a:r>
        </a:p>
      </dgm:t>
    </dgm:pt>
    <dgm:pt modelId="{77951C10-0280-4905-8AC9-3EEB6F1841BE}" type="parTrans" cxnId="{AA6CEAF0-9CB7-4447-9D5F-B9552D7DA84D}">
      <dgm:prSet/>
      <dgm:spPr/>
      <dgm:t>
        <a:bodyPr/>
        <a:lstStyle/>
        <a:p>
          <a:endParaRPr lang="en-GB" sz="1400" b="1">
            <a:solidFill>
              <a:schemeClr val="tx1">
                <a:lumMod val="95000"/>
                <a:lumOff val="5000"/>
              </a:schemeClr>
            </a:solidFill>
          </a:endParaRPr>
        </a:p>
      </dgm:t>
    </dgm:pt>
    <dgm:pt modelId="{C70D9FBA-7ACD-4C86-AC7C-A2CAA418EB9F}" type="sibTrans" cxnId="{AA6CEAF0-9CB7-4447-9D5F-B9552D7DA84D}">
      <dgm:prSet/>
      <dgm:spPr/>
      <dgm:t>
        <a:bodyPr/>
        <a:lstStyle/>
        <a:p>
          <a:endParaRPr lang="en-GB" sz="1400" b="1">
            <a:solidFill>
              <a:schemeClr val="tx1">
                <a:lumMod val="95000"/>
                <a:lumOff val="5000"/>
              </a:schemeClr>
            </a:solidFill>
          </a:endParaRPr>
        </a:p>
      </dgm:t>
    </dgm:pt>
    <dgm:pt modelId="{FB4C5E87-6B65-465E-BD87-B5E81B13FE05}">
      <dgm:prSet custT="1"/>
      <dgm:spPr/>
      <dgm:t>
        <a:bodyPr/>
        <a:lstStyle/>
        <a:p>
          <a:r>
            <a:rPr lang="en-GB" sz="1400" b="1" dirty="0"/>
            <a:t>Deviant sub-culture</a:t>
          </a:r>
        </a:p>
      </dgm:t>
    </dgm:pt>
    <dgm:pt modelId="{96471E5C-8B7B-4BE1-AFA0-2EE719A2E7A3}" type="parTrans" cxnId="{CEEA2E0A-1DFA-44B7-A4AF-D90631099D83}">
      <dgm:prSet/>
      <dgm:spPr/>
      <dgm:t>
        <a:bodyPr/>
        <a:lstStyle/>
        <a:p>
          <a:endParaRPr lang="en-GB" sz="1400"/>
        </a:p>
      </dgm:t>
    </dgm:pt>
    <dgm:pt modelId="{6A7C8CEB-4E3D-48D7-BB74-816881BC0C80}" type="sibTrans" cxnId="{CEEA2E0A-1DFA-44B7-A4AF-D90631099D83}">
      <dgm:prSet/>
      <dgm:spPr/>
      <dgm:t>
        <a:bodyPr/>
        <a:lstStyle/>
        <a:p>
          <a:endParaRPr lang="en-GB" sz="1400"/>
        </a:p>
      </dgm:t>
    </dgm:pt>
    <dgm:pt modelId="{0C20C468-B823-4431-9917-943AFCF3B6B7}">
      <dgm:prSet custT="1"/>
      <dgm:spPr/>
      <dgm:t>
        <a:bodyPr/>
        <a:lstStyle/>
        <a:p>
          <a:r>
            <a:rPr lang="en-GB" sz="1400" b="1" dirty="0"/>
            <a:t>Deviance amplification</a:t>
          </a:r>
        </a:p>
      </dgm:t>
    </dgm:pt>
    <dgm:pt modelId="{817C237B-F89A-437D-BC5D-05D7AE7DAFED}" type="parTrans" cxnId="{0A036695-5BA4-42CF-AF23-A92326B3B6AB}">
      <dgm:prSet/>
      <dgm:spPr/>
      <dgm:t>
        <a:bodyPr/>
        <a:lstStyle/>
        <a:p>
          <a:endParaRPr lang="en-GB" sz="1400"/>
        </a:p>
      </dgm:t>
    </dgm:pt>
    <dgm:pt modelId="{EE774F72-BA88-439C-A13C-39C751D1C124}" type="sibTrans" cxnId="{0A036695-5BA4-42CF-AF23-A92326B3B6AB}">
      <dgm:prSet/>
      <dgm:spPr/>
      <dgm:t>
        <a:bodyPr/>
        <a:lstStyle/>
        <a:p>
          <a:endParaRPr lang="en-GB" sz="1400"/>
        </a:p>
      </dgm:t>
    </dgm:pt>
    <dgm:pt modelId="{CDE72739-F31A-42DB-B27B-B7EDB94985D4}">
      <dgm:prSet custT="1"/>
      <dgm:spPr/>
      <dgm:t>
        <a:bodyPr/>
        <a:lstStyle/>
        <a:p>
          <a:r>
            <a:rPr lang="en-GB" sz="1400" b="1" dirty="0"/>
            <a:t>Secondary Deviance</a:t>
          </a:r>
        </a:p>
      </dgm:t>
    </dgm:pt>
    <dgm:pt modelId="{1EA2B40F-9B21-4450-B9F1-153AFD00D3C2}" type="parTrans" cxnId="{A03528C9-6CAE-4C98-B485-EDFB5CD4935D}">
      <dgm:prSet/>
      <dgm:spPr/>
      <dgm:t>
        <a:bodyPr/>
        <a:lstStyle/>
        <a:p>
          <a:endParaRPr lang="en-GB" sz="1400"/>
        </a:p>
      </dgm:t>
    </dgm:pt>
    <dgm:pt modelId="{BE133CF0-DE7E-4845-A25D-1A5D77657FCA}" type="sibTrans" cxnId="{A03528C9-6CAE-4C98-B485-EDFB5CD4935D}">
      <dgm:prSet/>
      <dgm:spPr/>
      <dgm:t>
        <a:bodyPr/>
        <a:lstStyle/>
        <a:p>
          <a:endParaRPr lang="en-GB" sz="1400"/>
        </a:p>
      </dgm:t>
    </dgm:pt>
    <dgm:pt modelId="{DA94FF68-74A9-487F-BB82-080A8266D82D}" type="pres">
      <dgm:prSet presAssocID="{D2722FF1-48A0-49DB-B2DC-E21E673EACCE}" presName="cycle" presStyleCnt="0">
        <dgm:presLayoutVars>
          <dgm:dir/>
          <dgm:resizeHandles val="exact"/>
        </dgm:presLayoutVars>
      </dgm:prSet>
      <dgm:spPr/>
    </dgm:pt>
    <dgm:pt modelId="{AE07E3DF-8232-4A10-94F9-594002D40690}" type="pres">
      <dgm:prSet presAssocID="{F9C759FA-ADBA-4149-A873-AF64A9E293C8}" presName="node" presStyleLbl="node1" presStyleIdx="0" presStyleCnt="8">
        <dgm:presLayoutVars>
          <dgm:bulletEnabled val="1"/>
        </dgm:presLayoutVars>
      </dgm:prSet>
      <dgm:spPr/>
    </dgm:pt>
    <dgm:pt modelId="{861A44F7-4370-46E2-A9A1-B220326B1E18}" type="pres">
      <dgm:prSet presAssocID="{F9C759FA-ADBA-4149-A873-AF64A9E293C8}" presName="spNode" presStyleCnt="0"/>
      <dgm:spPr/>
    </dgm:pt>
    <dgm:pt modelId="{1D6979F1-F6C6-477B-BE78-40413CD3CB9E}" type="pres">
      <dgm:prSet presAssocID="{2A593E1D-0F58-4361-80F3-9634B7EBD885}" presName="sibTrans" presStyleLbl="sibTrans1D1" presStyleIdx="0" presStyleCnt="8"/>
      <dgm:spPr/>
    </dgm:pt>
    <dgm:pt modelId="{21BB8EF9-3152-4254-BA42-6BC394B32E46}" type="pres">
      <dgm:prSet presAssocID="{16429253-17A8-499B-B014-125F2A656BF5}" presName="node" presStyleLbl="node1" presStyleIdx="1" presStyleCnt="8" custScaleX="118869" custScaleY="146659">
        <dgm:presLayoutVars>
          <dgm:bulletEnabled val="1"/>
        </dgm:presLayoutVars>
      </dgm:prSet>
      <dgm:spPr/>
    </dgm:pt>
    <dgm:pt modelId="{1CBFB784-13A8-4C70-9392-5EBBCA8A17FD}" type="pres">
      <dgm:prSet presAssocID="{16429253-17A8-499B-B014-125F2A656BF5}" presName="spNode" presStyleCnt="0"/>
      <dgm:spPr/>
    </dgm:pt>
    <dgm:pt modelId="{455FC524-7D80-4063-A943-BCCD06704932}" type="pres">
      <dgm:prSet presAssocID="{EB0586D3-C91A-4269-951C-690AC524AF6C}" presName="sibTrans" presStyleLbl="sibTrans1D1" presStyleIdx="1" presStyleCnt="8"/>
      <dgm:spPr/>
    </dgm:pt>
    <dgm:pt modelId="{A7CEB6F4-CC52-4AE5-AE1F-A82989BD93FE}" type="pres">
      <dgm:prSet presAssocID="{15C3A356-713C-4FC4-BDE9-A49323C44399}" presName="node" presStyleLbl="node1" presStyleIdx="2" presStyleCnt="8" custScaleX="117129" custScaleY="104895">
        <dgm:presLayoutVars>
          <dgm:bulletEnabled val="1"/>
        </dgm:presLayoutVars>
      </dgm:prSet>
      <dgm:spPr/>
    </dgm:pt>
    <dgm:pt modelId="{292B9E70-543F-4D7F-9796-499DE6CDEBA0}" type="pres">
      <dgm:prSet presAssocID="{15C3A356-713C-4FC4-BDE9-A49323C44399}" presName="spNode" presStyleCnt="0"/>
      <dgm:spPr/>
    </dgm:pt>
    <dgm:pt modelId="{5A5432E5-509D-4DA5-B1D0-09F39EB2CEE1}" type="pres">
      <dgm:prSet presAssocID="{9462617A-B9D9-4CA4-AA15-EA51B10D7BCF}" presName="sibTrans" presStyleLbl="sibTrans1D1" presStyleIdx="2" presStyleCnt="8"/>
      <dgm:spPr/>
    </dgm:pt>
    <dgm:pt modelId="{E3D2122E-6A52-49E1-8C5E-FC447C365B6C}" type="pres">
      <dgm:prSet presAssocID="{6CD2555F-3E7F-4BA0-8220-75FDEC75F92F}" presName="node" presStyleLbl="node1" presStyleIdx="3" presStyleCnt="8" custScaleX="130280" custScaleY="128367">
        <dgm:presLayoutVars>
          <dgm:bulletEnabled val="1"/>
        </dgm:presLayoutVars>
      </dgm:prSet>
      <dgm:spPr/>
    </dgm:pt>
    <dgm:pt modelId="{5A7587F6-58A1-431E-9953-F0ACC977ED35}" type="pres">
      <dgm:prSet presAssocID="{6CD2555F-3E7F-4BA0-8220-75FDEC75F92F}" presName="spNode" presStyleCnt="0"/>
      <dgm:spPr/>
    </dgm:pt>
    <dgm:pt modelId="{6840E61B-86AE-4B48-A921-AC1BA405F594}" type="pres">
      <dgm:prSet presAssocID="{6DBEFFF2-D529-4B05-A159-99738B5C5F65}" presName="sibTrans" presStyleLbl="sibTrans1D1" presStyleIdx="3" presStyleCnt="8"/>
      <dgm:spPr/>
    </dgm:pt>
    <dgm:pt modelId="{1B340103-ADED-49F5-9FD2-DCE6ACA035C7}" type="pres">
      <dgm:prSet presAssocID="{3EC87714-E14B-42A3-94F7-67239990BB9F}" presName="node" presStyleLbl="node1" presStyleIdx="4" presStyleCnt="8" custScaleX="140818" custScaleY="146094">
        <dgm:presLayoutVars>
          <dgm:bulletEnabled val="1"/>
        </dgm:presLayoutVars>
      </dgm:prSet>
      <dgm:spPr/>
    </dgm:pt>
    <dgm:pt modelId="{B5185D68-0A17-4AB1-8503-6E75407AF3B5}" type="pres">
      <dgm:prSet presAssocID="{3EC87714-E14B-42A3-94F7-67239990BB9F}" presName="spNode" presStyleCnt="0"/>
      <dgm:spPr/>
    </dgm:pt>
    <dgm:pt modelId="{07D95765-6FA5-4906-A509-A9FCF9361A72}" type="pres">
      <dgm:prSet presAssocID="{C70D9FBA-7ACD-4C86-AC7C-A2CAA418EB9F}" presName="sibTrans" presStyleLbl="sibTrans1D1" presStyleIdx="4" presStyleCnt="8"/>
      <dgm:spPr/>
    </dgm:pt>
    <dgm:pt modelId="{87192BBC-FBAF-4E22-8A13-85ABA78322D2}" type="pres">
      <dgm:prSet presAssocID="{FB4C5E87-6B65-465E-BD87-B5E81B13FE05}" presName="node" presStyleLbl="node1" presStyleIdx="5" presStyleCnt="8">
        <dgm:presLayoutVars>
          <dgm:bulletEnabled val="1"/>
        </dgm:presLayoutVars>
      </dgm:prSet>
      <dgm:spPr/>
    </dgm:pt>
    <dgm:pt modelId="{88770090-0973-4D0E-8EAC-26733465E305}" type="pres">
      <dgm:prSet presAssocID="{FB4C5E87-6B65-465E-BD87-B5E81B13FE05}" presName="spNode" presStyleCnt="0"/>
      <dgm:spPr/>
    </dgm:pt>
    <dgm:pt modelId="{A7C67CDF-F50B-4EC9-AAA7-953B1CEA1DD2}" type="pres">
      <dgm:prSet presAssocID="{6A7C8CEB-4E3D-48D7-BB74-816881BC0C80}" presName="sibTrans" presStyleLbl="sibTrans1D1" presStyleIdx="5" presStyleCnt="8"/>
      <dgm:spPr/>
    </dgm:pt>
    <dgm:pt modelId="{254C75C2-EBAC-4C79-A912-DE5C88FAAA57}" type="pres">
      <dgm:prSet presAssocID="{0C20C468-B823-4431-9917-943AFCF3B6B7}" presName="node" presStyleLbl="node1" presStyleIdx="6" presStyleCnt="8" custScaleX="138326">
        <dgm:presLayoutVars>
          <dgm:bulletEnabled val="1"/>
        </dgm:presLayoutVars>
      </dgm:prSet>
      <dgm:spPr/>
    </dgm:pt>
    <dgm:pt modelId="{1719BBEB-658A-4152-81BA-E4E0C53CCC3C}" type="pres">
      <dgm:prSet presAssocID="{0C20C468-B823-4431-9917-943AFCF3B6B7}" presName="spNode" presStyleCnt="0"/>
      <dgm:spPr/>
    </dgm:pt>
    <dgm:pt modelId="{9E187E7F-B985-448D-8F0B-E7EF249FFA4C}" type="pres">
      <dgm:prSet presAssocID="{EE774F72-BA88-439C-A13C-39C751D1C124}" presName="sibTrans" presStyleLbl="sibTrans1D1" presStyleIdx="6" presStyleCnt="8"/>
      <dgm:spPr/>
    </dgm:pt>
    <dgm:pt modelId="{25C08B21-B8C5-4160-9A01-CABEFB9C996C}" type="pres">
      <dgm:prSet presAssocID="{CDE72739-F31A-42DB-B27B-B7EDB94985D4}" presName="node" presStyleLbl="node1" presStyleIdx="7" presStyleCnt="8" custScaleX="137437" custScaleY="121886">
        <dgm:presLayoutVars>
          <dgm:bulletEnabled val="1"/>
        </dgm:presLayoutVars>
      </dgm:prSet>
      <dgm:spPr/>
    </dgm:pt>
    <dgm:pt modelId="{47FB0D2E-FEAC-4038-BFBE-90843BF75BD8}" type="pres">
      <dgm:prSet presAssocID="{CDE72739-F31A-42DB-B27B-B7EDB94985D4}" presName="spNode" presStyleCnt="0"/>
      <dgm:spPr/>
    </dgm:pt>
    <dgm:pt modelId="{DFCC2386-2968-4BA9-A159-49E1FC647F77}" type="pres">
      <dgm:prSet presAssocID="{BE133CF0-DE7E-4845-A25D-1A5D77657FCA}" presName="sibTrans" presStyleLbl="sibTrans1D1" presStyleIdx="7" presStyleCnt="8"/>
      <dgm:spPr/>
    </dgm:pt>
  </dgm:ptLst>
  <dgm:cxnLst>
    <dgm:cxn modelId="{CEEA2E0A-1DFA-44B7-A4AF-D90631099D83}" srcId="{D2722FF1-48A0-49DB-B2DC-E21E673EACCE}" destId="{FB4C5E87-6B65-465E-BD87-B5E81B13FE05}" srcOrd="5" destOrd="0" parTransId="{96471E5C-8B7B-4BE1-AFA0-2EE719A2E7A3}" sibTransId="{6A7C8CEB-4E3D-48D7-BB74-816881BC0C80}"/>
    <dgm:cxn modelId="{72A0CA14-0813-44EC-8B1D-52F94DD23F36}" type="presOf" srcId="{0C20C468-B823-4431-9917-943AFCF3B6B7}" destId="{254C75C2-EBAC-4C79-A912-DE5C88FAAA57}" srcOrd="0" destOrd="0" presId="urn:microsoft.com/office/officeart/2005/8/layout/cycle5"/>
    <dgm:cxn modelId="{3BB82325-D925-47E5-9009-987DD780337B}" type="presOf" srcId="{EE774F72-BA88-439C-A13C-39C751D1C124}" destId="{9E187E7F-B985-448D-8F0B-E7EF249FFA4C}" srcOrd="0" destOrd="0" presId="urn:microsoft.com/office/officeart/2005/8/layout/cycle5"/>
    <dgm:cxn modelId="{B1DF1334-6BF4-42C4-AA05-1D6E1C7039DD}" type="presOf" srcId="{6CD2555F-3E7F-4BA0-8220-75FDEC75F92F}" destId="{E3D2122E-6A52-49E1-8C5E-FC447C365B6C}" srcOrd="0" destOrd="0" presId="urn:microsoft.com/office/officeart/2005/8/layout/cycle5"/>
    <dgm:cxn modelId="{B81D7A42-F46C-4844-BAC4-0B8740C4665B}" type="presOf" srcId="{3EC87714-E14B-42A3-94F7-67239990BB9F}" destId="{1B340103-ADED-49F5-9FD2-DCE6ACA035C7}" srcOrd="0" destOrd="0" presId="urn:microsoft.com/office/officeart/2005/8/layout/cycle5"/>
    <dgm:cxn modelId="{4080E855-402F-433C-BB16-451D6A187D7A}" srcId="{D2722FF1-48A0-49DB-B2DC-E21E673EACCE}" destId="{16429253-17A8-499B-B014-125F2A656BF5}" srcOrd="1" destOrd="0" parTransId="{CBA6B95E-8B6D-4F98-9D5B-2F0A3929D522}" sibTransId="{EB0586D3-C91A-4269-951C-690AC524AF6C}"/>
    <dgm:cxn modelId="{DA97055C-5912-4F2B-8AA0-1641189D1AF4}" type="presOf" srcId="{C70D9FBA-7ACD-4C86-AC7C-A2CAA418EB9F}" destId="{07D95765-6FA5-4906-A509-A9FCF9361A72}" srcOrd="0" destOrd="0" presId="urn:microsoft.com/office/officeart/2005/8/layout/cycle5"/>
    <dgm:cxn modelId="{0F24FF7A-AEAE-4181-8EAB-0A08DEB2389E}" type="presOf" srcId="{BE133CF0-DE7E-4845-A25D-1A5D77657FCA}" destId="{DFCC2386-2968-4BA9-A159-49E1FC647F77}" srcOrd="0" destOrd="0" presId="urn:microsoft.com/office/officeart/2005/8/layout/cycle5"/>
    <dgm:cxn modelId="{D895257B-02E1-40FE-A314-255949F94507}" type="presOf" srcId="{F9C759FA-ADBA-4149-A873-AF64A9E293C8}" destId="{AE07E3DF-8232-4A10-94F9-594002D40690}" srcOrd="0" destOrd="0" presId="urn:microsoft.com/office/officeart/2005/8/layout/cycle5"/>
    <dgm:cxn modelId="{DE86B089-0B85-43F4-889E-489D95E97214}" type="presOf" srcId="{D2722FF1-48A0-49DB-B2DC-E21E673EACCE}" destId="{DA94FF68-74A9-487F-BB82-080A8266D82D}" srcOrd="0" destOrd="0" presId="urn:microsoft.com/office/officeart/2005/8/layout/cycle5"/>
    <dgm:cxn modelId="{0CD62B8A-75F7-41A5-B840-35B4529C47ED}" type="presOf" srcId="{6A7C8CEB-4E3D-48D7-BB74-816881BC0C80}" destId="{A7C67CDF-F50B-4EC9-AAA7-953B1CEA1DD2}" srcOrd="0" destOrd="0" presId="urn:microsoft.com/office/officeart/2005/8/layout/cycle5"/>
    <dgm:cxn modelId="{23BBC78C-6CDC-4DDB-815E-0A1350B4C11E}" srcId="{D2722FF1-48A0-49DB-B2DC-E21E673EACCE}" destId="{15C3A356-713C-4FC4-BDE9-A49323C44399}" srcOrd="2" destOrd="0" parTransId="{ABB632FD-0524-4FC8-B006-71FCF1932354}" sibTransId="{9462617A-B9D9-4CA4-AA15-EA51B10D7BCF}"/>
    <dgm:cxn modelId="{B247E393-7DFD-45C0-856B-6FEFBF2589ED}" type="presOf" srcId="{FB4C5E87-6B65-465E-BD87-B5E81B13FE05}" destId="{87192BBC-FBAF-4E22-8A13-85ABA78322D2}" srcOrd="0" destOrd="0" presId="urn:microsoft.com/office/officeart/2005/8/layout/cycle5"/>
    <dgm:cxn modelId="{7399F894-FE74-491E-A185-599FD3825784}" type="presOf" srcId="{9462617A-B9D9-4CA4-AA15-EA51B10D7BCF}" destId="{5A5432E5-509D-4DA5-B1D0-09F39EB2CEE1}" srcOrd="0" destOrd="0" presId="urn:microsoft.com/office/officeart/2005/8/layout/cycle5"/>
    <dgm:cxn modelId="{0A036695-5BA4-42CF-AF23-A92326B3B6AB}" srcId="{D2722FF1-48A0-49DB-B2DC-E21E673EACCE}" destId="{0C20C468-B823-4431-9917-943AFCF3B6B7}" srcOrd="6" destOrd="0" parTransId="{817C237B-F89A-437D-BC5D-05D7AE7DAFED}" sibTransId="{EE774F72-BA88-439C-A13C-39C751D1C124}"/>
    <dgm:cxn modelId="{9900A398-B4FA-4241-827C-DF03FABDAA97}" type="presOf" srcId="{EB0586D3-C91A-4269-951C-690AC524AF6C}" destId="{455FC524-7D80-4063-A943-BCCD06704932}" srcOrd="0" destOrd="0" presId="urn:microsoft.com/office/officeart/2005/8/layout/cycle5"/>
    <dgm:cxn modelId="{81B7A498-5468-4E33-BAB9-CC648E64BAC8}" srcId="{D2722FF1-48A0-49DB-B2DC-E21E673EACCE}" destId="{6CD2555F-3E7F-4BA0-8220-75FDEC75F92F}" srcOrd="3" destOrd="0" parTransId="{608E2137-7B14-439A-A0EF-E83006942F74}" sibTransId="{6DBEFFF2-D529-4B05-A159-99738B5C5F65}"/>
    <dgm:cxn modelId="{C848399A-E119-47F3-8CFF-F23CCCD24CCD}" type="presOf" srcId="{16429253-17A8-499B-B014-125F2A656BF5}" destId="{21BB8EF9-3152-4254-BA42-6BC394B32E46}" srcOrd="0" destOrd="0" presId="urn:microsoft.com/office/officeart/2005/8/layout/cycle5"/>
    <dgm:cxn modelId="{4EA209B4-017D-42FD-A77A-61DF624777A7}" type="presOf" srcId="{CDE72739-F31A-42DB-B27B-B7EDB94985D4}" destId="{25C08B21-B8C5-4160-9A01-CABEFB9C996C}" srcOrd="0" destOrd="0" presId="urn:microsoft.com/office/officeart/2005/8/layout/cycle5"/>
    <dgm:cxn modelId="{0E2947C4-7A12-46FB-84C5-7E69ED8CC9DF}" type="presOf" srcId="{2A593E1D-0F58-4361-80F3-9634B7EBD885}" destId="{1D6979F1-F6C6-477B-BE78-40413CD3CB9E}" srcOrd="0" destOrd="0" presId="urn:microsoft.com/office/officeart/2005/8/layout/cycle5"/>
    <dgm:cxn modelId="{A03528C9-6CAE-4C98-B485-EDFB5CD4935D}" srcId="{D2722FF1-48A0-49DB-B2DC-E21E673EACCE}" destId="{CDE72739-F31A-42DB-B27B-B7EDB94985D4}" srcOrd="7" destOrd="0" parTransId="{1EA2B40F-9B21-4450-B9F1-153AFD00D3C2}" sibTransId="{BE133CF0-DE7E-4845-A25D-1A5D77657FCA}"/>
    <dgm:cxn modelId="{ECB5EDD6-F1FA-4BC3-BE48-6BA7576D2F5A}" srcId="{D2722FF1-48A0-49DB-B2DC-E21E673EACCE}" destId="{F9C759FA-ADBA-4149-A873-AF64A9E293C8}" srcOrd="0" destOrd="0" parTransId="{7E3B7B0F-18EF-4469-A58C-10ACB001FC50}" sibTransId="{2A593E1D-0F58-4361-80F3-9634B7EBD885}"/>
    <dgm:cxn modelId="{1C020ED9-25D2-4A15-B174-A971747CCEF4}" type="presOf" srcId="{15C3A356-713C-4FC4-BDE9-A49323C44399}" destId="{A7CEB6F4-CC52-4AE5-AE1F-A82989BD93FE}" srcOrd="0" destOrd="0" presId="urn:microsoft.com/office/officeart/2005/8/layout/cycle5"/>
    <dgm:cxn modelId="{AA6CEAF0-9CB7-4447-9D5F-B9552D7DA84D}" srcId="{D2722FF1-48A0-49DB-B2DC-E21E673EACCE}" destId="{3EC87714-E14B-42A3-94F7-67239990BB9F}" srcOrd="4" destOrd="0" parTransId="{77951C10-0280-4905-8AC9-3EEB6F1841BE}" sibTransId="{C70D9FBA-7ACD-4C86-AC7C-A2CAA418EB9F}"/>
    <dgm:cxn modelId="{9B74C9F4-0635-49D1-B519-5E835488D966}" type="presOf" srcId="{6DBEFFF2-D529-4B05-A159-99738B5C5F65}" destId="{6840E61B-86AE-4B48-A921-AC1BA405F594}" srcOrd="0" destOrd="0" presId="urn:microsoft.com/office/officeart/2005/8/layout/cycle5"/>
    <dgm:cxn modelId="{BAB00D16-0CCA-443C-A0D8-BF64A01CD67D}" type="presParOf" srcId="{DA94FF68-74A9-487F-BB82-080A8266D82D}" destId="{AE07E3DF-8232-4A10-94F9-594002D40690}" srcOrd="0" destOrd="0" presId="urn:microsoft.com/office/officeart/2005/8/layout/cycle5"/>
    <dgm:cxn modelId="{3667219E-285D-4CD8-9599-36A6804CE3AB}" type="presParOf" srcId="{DA94FF68-74A9-487F-BB82-080A8266D82D}" destId="{861A44F7-4370-46E2-A9A1-B220326B1E18}" srcOrd="1" destOrd="0" presId="urn:microsoft.com/office/officeart/2005/8/layout/cycle5"/>
    <dgm:cxn modelId="{804DC25B-5917-4806-8841-EBCD2E118A83}" type="presParOf" srcId="{DA94FF68-74A9-487F-BB82-080A8266D82D}" destId="{1D6979F1-F6C6-477B-BE78-40413CD3CB9E}" srcOrd="2" destOrd="0" presId="urn:microsoft.com/office/officeart/2005/8/layout/cycle5"/>
    <dgm:cxn modelId="{E1FE8FF0-7160-4A60-BF7F-C26FAC7A4E42}" type="presParOf" srcId="{DA94FF68-74A9-487F-BB82-080A8266D82D}" destId="{21BB8EF9-3152-4254-BA42-6BC394B32E46}" srcOrd="3" destOrd="0" presId="urn:microsoft.com/office/officeart/2005/8/layout/cycle5"/>
    <dgm:cxn modelId="{D181D4AD-BD71-49DA-981C-FDBC02F2AB5F}" type="presParOf" srcId="{DA94FF68-74A9-487F-BB82-080A8266D82D}" destId="{1CBFB784-13A8-4C70-9392-5EBBCA8A17FD}" srcOrd="4" destOrd="0" presId="urn:microsoft.com/office/officeart/2005/8/layout/cycle5"/>
    <dgm:cxn modelId="{FF467667-5D08-44F3-B1D3-00480C3AE3FA}" type="presParOf" srcId="{DA94FF68-74A9-487F-BB82-080A8266D82D}" destId="{455FC524-7D80-4063-A943-BCCD06704932}" srcOrd="5" destOrd="0" presId="urn:microsoft.com/office/officeart/2005/8/layout/cycle5"/>
    <dgm:cxn modelId="{E9CF9CE9-2C08-4B47-8D7D-5BF6E91B4D24}" type="presParOf" srcId="{DA94FF68-74A9-487F-BB82-080A8266D82D}" destId="{A7CEB6F4-CC52-4AE5-AE1F-A82989BD93FE}" srcOrd="6" destOrd="0" presId="urn:microsoft.com/office/officeart/2005/8/layout/cycle5"/>
    <dgm:cxn modelId="{382037F1-BD29-4DDA-B121-1CEF16F9B6B7}" type="presParOf" srcId="{DA94FF68-74A9-487F-BB82-080A8266D82D}" destId="{292B9E70-543F-4D7F-9796-499DE6CDEBA0}" srcOrd="7" destOrd="0" presId="urn:microsoft.com/office/officeart/2005/8/layout/cycle5"/>
    <dgm:cxn modelId="{D88A8203-26D0-4BBA-BBDC-9086E1983CA7}" type="presParOf" srcId="{DA94FF68-74A9-487F-BB82-080A8266D82D}" destId="{5A5432E5-509D-4DA5-B1D0-09F39EB2CEE1}" srcOrd="8" destOrd="0" presId="urn:microsoft.com/office/officeart/2005/8/layout/cycle5"/>
    <dgm:cxn modelId="{8C6669E1-84C1-4F05-807D-69F8D68458B8}" type="presParOf" srcId="{DA94FF68-74A9-487F-BB82-080A8266D82D}" destId="{E3D2122E-6A52-49E1-8C5E-FC447C365B6C}" srcOrd="9" destOrd="0" presId="urn:microsoft.com/office/officeart/2005/8/layout/cycle5"/>
    <dgm:cxn modelId="{5BEF25B9-5767-4C2B-9B26-31D221A5F602}" type="presParOf" srcId="{DA94FF68-74A9-487F-BB82-080A8266D82D}" destId="{5A7587F6-58A1-431E-9953-F0ACC977ED35}" srcOrd="10" destOrd="0" presId="urn:microsoft.com/office/officeart/2005/8/layout/cycle5"/>
    <dgm:cxn modelId="{3DF7D801-51C3-4DBA-9B09-67803B4F1E67}" type="presParOf" srcId="{DA94FF68-74A9-487F-BB82-080A8266D82D}" destId="{6840E61B-86AE-4B48-A921-AC1BA405F594}" srcOrd="11" destOrd="0" presId="urn:microsoft.com/office/officeart/2005/8/layout/cycle5"/>
    <dgm:cxn modelId="{F40BABD4-8FB5-4BDE-8B8E-43ED5BD06B46}" type="presParOf" srcId="{DA94FF68-74A9-487F-BB82-080A8266D82D}" destId="{1B340103-ADED-49F5-9FD2-DCE6ACA035C7}" srcOrd="12" destOrd="0" presId="urn:microsoft.com/office/officeart/2005/8/layout/cycle5"/>
    <dgm:cxn modelId="{C6D6E1C8-6B2A-4816-BE8D-9D7EC66C6266}" type="presParOf" srcId="{DA94FF68-74A9-487F-BB82-080A8266D82D}" destId="{B5185D68-0A17-4AB1-8503-6E75407AF3B5}" srcOrd="13" destOrd="0" presId="urn:microsoft.com/office/officeart/2005/8/layout/cycle5"/>
    <dgm:cxn modelId="{9F54E8DD-7AE4-45EA-865D-87A31129562A}" type="presParOf" srcId="{DA94FF68-74A9-487F-BB82-080A8266D82D}" destId="{07D95765-6FA5-4906-A509-A9FCF9361A72}" srcOrd="14" destOrd="0" presId="urn:microsoft.com/office/officeart/2005/8/layout/cycle5"/>
    <dgm:cxn modelId="{6D8DF331-C577-4A7E-826E-2679F3C640FE}" type="presParOf" srcId="{DA94FF68-74A9-487F-BB82-080A8266D82D}" destId="{87192BBC-FBAF-4E22-8A13-85ABA78322D2}" srcOrd="15" destOrd="0" presId="urn:microsoft.com/office/officeart/2005/8/layout/cycle5"/>
    <dgm:cxn modelId="{10B86F3E-8282-45A9-8310-30C481408258}" type="presParOf" srcId="{DA94FF68-74A9-487F-BB82-080A8266D82D}" destId="{88770090-0973-4D0E-8EAC-26733465E305}" srcOrd="16" destOrd="0" presId="urn:microsoft.com/office/officeart/2005/8/layout/cycle5"/>
    <dgm:cxn modelId="{CF00656F-5313-4F86-80DB-8EA539374FCC}" type="presParOf" srcId="{DA94FF68-74A9-487F-BB82-080A8266D82D}" destId="{A7C67CDF-F50B-4EC9-AAA7-953B1CEA1DD2}" srcOrd="17" destOrd="0" presId="urn:microsoft.com/office/officeart/2005/8/layout/cycle5"/>
    <dgm:cxn modelId="{65CD4E19-D8C4-4DE3-A8B0-BBE01350FC88}" type="presParOf" srcId="{DA94FF68-74A9-487F-BB82-080A8266D82D}" destId="{254C75C2-EBAC-4C79-A912-DE5C88FAAA57}" srcOrd="18" destOrd="0" presId="urn:microsoft.com/office/officeart/2005/8/layout/cycle5"/>
    <dgm:cxn modelId="{AA7777C7-EAA9-4E40-98F4-46936CD0A45C}" type="presParOf" srcId="{DA94FF68-74A9-487F-BB82-080A8266D82D}" destId="{1719BBEB-658A-4152-81BA-E4E0C53CCC3C}" srcOrd="19" destOrd="0" presId="urn:microsoft.com/office/officeart/2005/8/layout/cycle5"/>
    <dgm:cxn modelId="{1A0FA8C7-3F00-4B2E-8C24-F8EE507228A7}" type="presParOf" srcId="{DA94FF68-74A9-487F-BB82-080A8266D82D}" destId="{9E187E7F-B985-448D-8F0B-E7EF249FFA4C}" srcOrd="20" destOrd="0" presId="urn:microsoft.com/office/officeart/2005/8/layout/cycle5"/>
    <dgm:cxn modelId="{2DFDE9F2-DA9F-4ABD-813A-6E619AC124DF}" type="presParOf" srcId="{DA94FF68-74A9-487F-BB82-080A8266D82D}" destId="{25C08B21-B8C5-4160-9A01-CABEFB9C996C}" srcOrd="21" destOrd="0" presId="urn:microsoft.com/office/officeart/2005/8/layout/cycle5"/>
    <dgm:cxn modelId="{818945C1-F1D2-4278-94E8-B1E6B52CDB76}" type="presParOf" srcId="{DA94FF68-74A9-487F-BB82-080A8266D82D}" destId="{47FB0D2E-FEAC-4038-BFBE-90843BF75BD8}" srcOrd="22" destOrd="0" presId="urn:microsoft.com/office/officeart/2005/8/layout/cycle5"/>
    <dgm:cxn modelId="{771F974F-DEFA-4D55-9206-16460A96DDB3}" type="presParOf" srcId="{DA94FF68-74A9-487F-BB82-080A8266D82D}" destId="{DFCC2386-2968-4BA9-A159-49E1FC647F77}" srcOrd="23"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7E3DF-8232-4A10-94F9-594002D40690}">
      <dsp:nvSpPr>
        <dsp:cNvPr id="0" name=""/>
        <dsp:cNvSpPr/>
      </dsp:nvSpPr>
      <dsp:spPr>
        <a:xfrm>
          <a:off x="3595647" y="-76654"/>
          <a:ext cx="1047749" cy="681037"/>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Deviant Act</a:t>
          </a:r>
        </a:p>
      </dsp:txBody>
      <dsp:txXfrm>
        <a:off x="3628892" y="-43409"/>
        <a:ext cx="981259" cy="614547"/>
      </dsp:txXfrm>
    </dsp:sp>
    <dsp:sp modelId="{1D6979F1-F6C6-477B-BE78-40413CD3CB9E}">
      <dsp:nvSpPr>
        <dsp:cNvPr id="0" name=""/>
        <dsp:cNvSpPr/>
      </dsp:nvSpPr>
      <dsp:spPr>
        <a:xfrm>
          <a:off x="1752532" y="263864"/>
          <a:ext cx="4733980" cy="4733980"/>
        </a:xfrm>
        <a:custGeom>
          <a:avLst/>
          <a:gdLst/>
          <a:ahLst/>
          <a:cxnLst/>
          <a:rect l="0" t="0" r="0" b="0"/>
          <a:pathLst>
            <a:path>
              <a:moveTo>
                <a:pt x="2999353" y="86034"/>
              </a:moveTo>
              <a:arcTo wR="2366990" hR="2366990" stAng="17129718" swAng="489416"/>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1BB8EF9-3152-4254-BA42-6BC394B32E46}">
      <dsp:nvSpPr>
        <dsp:cNvPr id="0" name=""/>
        <dsp:cNvSpPr/>
      </dsp:nvSpPr>
      <dsp:spPr>
        <a:xfrm>
          <a:off x="5170512" y="457738"/>
          <a:ext cx="1245449" cy="998802"/>
        </a:xfrm>
        <a:prstGeom prst="roundRect">
          <a:avLst/>
        </a:prstGeom>
        <a:solidFill>
          <a:schemeClr val="accent5">
            <a:hueOff val="-2798"/>
            <a:satOff val="-3067"/>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Social Reaction</a:t>
          </a:r>
          <a:endParaRPr lang="en-GB" sz="1400" b="1" kern="1200" dirty="0"/>
        </a:p>
      </dsp:txBody>
      <dsp:txXfrm>
        <a:off x="5219269" y="506495"/>
        <a:ext cx="1147935" cy="901288"/>
      </dsp:txXfrm>
    </dsp:sp>
    <dsp:sp modelId="{455FC524-7D80-4063-A943-BCCD06704932}">
      <dsp:nvSpPr>
        <dsp:cNvPr id="0" name=""/>
        <dsp:cNvSpPr/>
      </dsp:nvSpPr>
      <dsp:spPr>
        <a:xfrm>
          <a:off x="1752532" y="263864"/>
          <a:ext cx="4733980" cy="4733980"/>
        </a:xfrm>
        <a:custGeom>
          <a:avLst/>
          <a:gdLst/>
          <a:ahLst/>
          <a:cxnLst/>
          <a:rect l="0" t="0" r="0" b="0"/>
          <a:pathLst>
            <a:path>
              <a:moveTo>
                <a:pt x="4502430" y="1345942"/>
              </a:moveTo>
              <a:arcTo wR="2366990" hR="2366990" stAng="20066730" swAng="761161"/>
            </a:path>
          </a:pathLst>
        </a:custGeom>
        <a:noFill/>
        <a:ln w="9525" cap="flat" cmpd="sng" algn="ctr">
          <a:solidFill>
            <a:schemeClr val="accent5">
              <a:hueOff val="-2798"/>
              <a:satOff val="-3067"/>
              <a:lumOff val="-1541"/>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7CEB6F4-CC52-4AE5-AE1F-A82989BD93FE}">
      <dsp:nvSpPr>
        <dsp:cNvPr id="0" name=""/>
        <dsp:cNvSpPr/>
      </dsp:nvSpPr>
      <dsp:spPr>
        <a:xfrm>
          <a:off x="5872903" y="2273667"/>
          <a:ext cx="1227219" cy="714374"/>
        </a:xfrm>
        <a:prstGeom prst="roundRect">
          <a:avLst/>
        </a:prstGeom>
        <a:solidFill>
          <a:schemeClr val="accent5">
            <a:hueOff val="-5596"/>
            <a:satOff val="-6135"/>
            <a:lumOff val="-30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Negative Label</a:t>
          </a:r>
          <a:endParaRPr lang="en-GB" sz="1400" b="1" kern="1200" dirty="0"/>
        </a:p>
      </dsp:txBody>
      <dsp:txXfrm>
        <a:off x="5907776" y="2308540"/>
        <a:ext cx="1157473" cy="644628"/>
      </dsp:txXfrm>
    </dsp:sp>
    <dsp:sp modelId="{5A5432E5-509D-4DA5-B1D0-09F39EB2CEE1}">
      <dsp:nvSpPr>
        <dsp:cNvPr id="0" name=""/>
        <dsp:cNvSpPr/>
      </dsp:nvSpPr>
      <dsp:spPr>
        <a:xfrm>
          <a:off x="1752532" y="263864"/>
          <a:ext cx="4733980" cy="4733980"/>
        </a:xfrm>
        <a:custGeom>
          <a:avLst/>
          <a:gdLst/>
          <a:ahLst/>
          <a:cxnLst/>
          <a:rect l="0" t="0" r="0" b="0"/>
          <a:pathLst>
            <a:path>
              <a:moveTo>
                <a:pt x="4671323" y="2907997"/>
              </a:moveTo>
              <a:arcTo wR="2366990" hR="2366990" stAng="792750" swAng="825005"/>
            </a:path>
          </a:pathLst>
        </a:custGeom>
        <a:noFill/>
        <a:ln w="9525" cap="flat" cmpd="sng" algn="ctr">
          <a:solidFill>
            <a:schemeClr val="accent5">
              <a:hueOff val="-5596"/>
              <a:satOff val="-6135"/>
              <a:lumOff val="-3081"/>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3D2122E-6A52-49E1-8C5E-FC447C365B6C}">
      <dsp:nvSpPr>
        <dsp:cNvPr id="0" name=""/>
        <dsp:cNvSpPr/>
      </dsp:nvSpPr>
      <dsp:spPr>
        <a:xfrm>
          <a:off x="5110733" y="3867455"/>
          <a:ext cx="1365008" cy="874227"/>
        </a:xfrm>
        <a:prstGeom prst="roundRect">
          <a:avLst/>
        </a:prstGeom>
        <a:solidFill>
          <a:schemeClr val="accent5">
            <a:hueOff val="-8395"/>
            <a:satOff val="-9202"/>
            <a:lumOff val="-46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Degradation Ceremonies</a:t>
          </a:r>
        </a:p>
      </dsp:txBody>
      <dsp:txXfrm>
        <a:off x="5153409" y="3910131"/>
        <a:ext cx="1279656" cy="788875"/>
      </dsp:txXfrm>
    </dsp:sp>
    <dsp:sp modelId="{6840E61B-86AE-4B48-A921-AC1BA405F594}">
      <dsp:nvSpPr>
        <dsp:cNvPr id="0" name=""/>
        <dsp:cNvSpPr/>
      </dsp:nvSpPr>
      <dsp:spPr>
        <a:xfrm>
          <a:off x="1752532" y="263864"/>
          <a:ext cx="4733980" cy="4733980"/>
        </a:xfrm>
        <a:custGeom>
          <a:avLst/>
          <a:gdLst/>
          <a:ahLst/>
          <a:cxnLst/>
          <a:rect l="0" t="0" r="0" b="0"/>
          <a:pathLst>
            <a:path>
              <a:moveTo>
                <a:pt x="3373147" y="4509485"/>
              </a:moveTo>
              <a:arcTo wR="2366990" hR="2366990" stAng="3890660" swAng="314947"/>
            </a:path>
          </a:pathLst>
        </a:custGeom>
        <a:noFill/>
        <a:ln w="9525" cap="flat" cmpd="sng" algn="ctr">
          <a:solidFill>
            <a:schemeClr val="accent5">
              <a:hueOff val="-8395"/>
              <a:satOff val="-9202"/>
              <a:lumOff val="-4622"/>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B340103-ADED-49F5-9FD2-DCE6ACA035C7}">
      <dsp:nvSpPr>
        <dsp:cNvPr id="0" name=""/>
        <dsp:cNvSpPr/>
      </dsp:nvSpPr>
      <dsp:spPr>
        <a:xfrm>
          <a:off x="3381812" y="4500366"/>
          <a:ext cx="1475420" cy="994954"/>
        </a:xfrm>
        <a:prstGeom prst="roundRect">
          <a:avLst/>
        </a:prstGeom>
        <a:solidFill>
          <a:schemeClr val="accent5">
            <a:hueOff val="-11193"/>
            <a:satOff val="-12269"/>
            <a:lumOff val="-61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lumMod val="95000"/>
                  <a:lumOff val="5000"/>
                </a:schemeClr>
              </a:solidFill>
            </a:rPr>
            <a:t>Self-labelling</a:t>
          </a:r>
        </a:p>
      </dsp:txBody>
      <dsp:txXfrm>
        <a:off x="3430382" y="4548936"/>
        <a:ext cx="1378280" cy="897814"/>
      </dsp:txXfrm>
    </dsp:sp>
    <dsp:sp modelId="{07D95765-6FA5-4906-A509-A9FCF9361A72}">
      <dsp:nvSpPr>
        <dsp:cNvPr id="0" name=""/>
        <dsp:cNvSpPr/>
      </dsp:nvSpPr>
      <dsp:spPr>
        <a:xfrm>
          <a:off x="1752532" y="263864"/>
          <a:ext cx="4733980" cy="4733980"/>
        </a:xfrm>
        <a:custGeom>
          <a:avLst/>
          <a:gdLst/>
          <a:ahLst/>
          <a:cxnLst/>
          <a:rect l="0" t="0" r="0" b="0"/>
          <a:pathLst>
            <a:path>
              <a:moveTo>
                <a:pt x="1524214" y="4578860"/>
              </a:moveTo>
              <a:arcTo wR="2366990" hR="2366990" stAng="6651482" swAng="487588"/>
            </a:path>
          </a:pathLst>
        </a:custGeom>
        <a:noFill/>
        <a:ln w="9525" cap="flat" cmpd="sng" algn="ctr">
          <a:solidFill>
            <a:schemeClr val="accent5">
              <a:hueOff val="-11193"/>
              <a:satOff val="-12269"/>
              <a:lumOff val="-6163"/>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7192BBC-FBAF-4E22-8A13-85ABA78322D2}">
      <dsp:nvSpPr>
        <dsp:cNvPr id="0" name=""/>
        <dsp:cNvSpPr/>
      </dsp:nvSpPr>
      <dsp:spPr>
        <a:xfrm>
          <a:off x="1921933" y="3964050"/>
          <a:ext cx="1047749" cy="681037"/>
        </a:xfrm>
        <a:prstGeom prst="roundRect">
          <a:avLst/>
        </a:prstGeom>
        <a:solidFill>
          <a:schemeClr val="accent5">
            <a:hueOff val="-13991"/>
            <a:satOff val="-15336"/>
            <a:lumOff val="-77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Deviant sub-culture</a:t>
          </a:r>
        </a:p>
      </dsp:txBody>
      <dsp:txXfrm>
        <a:off x="1955178" y="3997295"/>
        <a:ext cx="981259" cy="614547"/>
      </dsp:txXfrm>
    </dsp:sp>
    <dsp:sp modelId="{A7C67CDF-F50B-4EC9-AAA7-953B1CEA1DD2}">
      <dsp:nvSpPr>
        <dsp:cNvPr id="0" name=""/>
        <dsp:cNvSpPr/>
      </dsp:nvSpPr>
      <dsp:spPr>
        <a:xfrm>
          <a:off x="1752532" y="263864"/>
          <a:ext cx="4733980" cy="4733980"/>
        </a:xfrm>
        <a:custGeom>
          <a:avLst/>
          <a:gdLst/>
          <a:ahLst/>
          <a:cxnLst/>
          <a:rect l="0" t="0" r="0" b="0"/>
          <a:pathLst>
            <a:path>
              <a:moveTo>
                <a:pt x="299247" y="3518979"/>
              </a:moveTo>
              <a:arcTo wR="2366990" hR="2366990" stAng="9052605" swAng="941676"/>
            </a:path>
          </a:pathLst>
        </a:custGeom>
        <a:noFill/>
        <a:ln w="9525" cap="flat" cmpd="sng" algn="ctr">
          <a:solidFill>
            <a:schemeClr val="accent5">
              <a:hueOff val="-13991"/>
              <a:satOff val="-15336"/>
              <a:lumOff val="-7704"/>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54C75C2-EBAC-4C79-A912-DE5C88FAAA57}">
      <dsp:nvSpPr>
        <dsp:cNvPr id="0" name=""/>
        <dsp:cNvSpPr/>
      </dsp:nvSpPr>
      <dsp:spPr>
        <a:xfrm>
          <a:off x="1027877" y="2290335"/>
          <a:ext cx="1449310" cy="681037"/>
        </a:xfrm>
        <a:prstGeom prst="roundRect">
          <a:avLst/>
        </a:prstGeom>
        <a:solidFill>
          <a:schemeClr val="accent5">
            <a:hueOff val="-16789"/>
            <a:satOff val="-18404"/>
            <a:lumOff val="-924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Deviance amplification</a:t>
          </a:r>
        </a:p>
      </dsp:txBody>
      <dsp:txXfrm>
        <a:off x="1061122" y="2323580"/>
        <a:ext cx="1382820" cy="614547"/>
      </dsp:txXfrm>
    </dsp:sp>
    <dsp:sp modelId="{9E187E7F-B985-448D-8F0B-E7EF249FFA4C}">
      <dsp:nvSpPr>
        <dsp:cNvPr id="0" name=""/>
        <dsp:cNvSpPr/>
      </dsp:nvSpPr>
      <dsp:spPr>
        <a:xfrm>
          <a:off x="1752532" y="263864"/>
          <a:ext cx="4733980" cy="4733980"/>
        </a:xfrm>
        <a:custGeom>
          <a:avLst/>
          <a:gdLst/>
          <a:ahLst/>
          <a:cxnLst/>
          <a:rect l="0" t="0" r="0" b="0"/>
          <a:pathLst>
            <a:path>
              <a:moveTo>
                <a:pt x="60736" y="1834227"/>
              </a:moveTo>
              <a:arcTo wR="2366990" hR="2366990" stAng="11580456" swAng="862836"/>
            </a:path>
          </a:pathLst>
        </a:custGeom>
        <a:noFill/>
        <a:ln w="9525" cap="flat" cmpd="sng" algn="ctr">
          <a:solidFill>
            <a:schemeClr val="accent5">
              <a:hueOff val="-16789"/>
              <a:satOff val="-18404"/>
              <a:lumOff val="-9244"/>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25C08B21-B8C5-4160-9A01-CABEFB9C996C}">
      <dsp:nvSpPr>
        <dsp:cNvPr id="0" name=""/>
        <dsp:cNvSpPr/>
      </dsp:nvSpPr>
      <dsp:spPr>
        <a:xfrm>
          <a:off x="1725810" y="542094"/>
          <a:ext cx="1439996" cy="830089"/>
        </a:xfrm>
        <a:prstGeom prst="roundRect">
          <a:avLst/>
        </a:prstGeom>
        <a:solidFill>
          <a:schemeClr val="accent5">
            <a:hueOff val="-19588"/>
            <a:satOff val="-21471"/>
            <a:lumOff val="-1078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Secondary Deviance</a:t>
          </a:r>
        </a:p>
      </dsp:txBody>
      <dsp:txXfrm>
        <a:off x="1766332" y="582616"/>
        <a:ext cx="1358952" cy="749045"/>
      </dsp:txXfrm>
    </dsp:sp>
    <dsp:sp modelId="{DFCC2386-2968-4BA9-A159-49E1FC647F77}">
      <dsp:nvSpPr>
        <dsp:cNvPr id="0" name=""/>
        <dsp:cNvSpPr/>
      </dsp:nvSpPr>
      <dsp:spPr>
        <a:xfrm>
          <a:off x="1752532" y="263864"/>
          <a:ext cx="4733980" cy="4733980"/>
        </a:xfrm>
        <a:custGeom>
          <a:avLst/>
          <a:gdLst/>
          <a:ahLst/>
          <a:cxnLst/>
          <a:rect l="0" t="0" r="0" b="0"/>
          <a:pathLst>
            <a:path>
              <a:moveTo>
                <a:pt x="1366111" y="222023"/>
              </a:moveTo>
              <a:arcTo wR="2366990" hR="2366990" stAng="14699125" swAng="550924"/>
            </a:path>
          </a:pathLst>
        </a:custGeom>
        <a:noFill/>
        <a:ln w="9525" cap="flat" cmpd="sng" algn="ctr">
          <a:solidFill>
            <a:schemeClr val="accent5">
              <a:hueOff val="-19588"/>
              <a:satOff val="-21471"/>
              <a:lumOff val="-10785"/>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9134DC1-1D38-49F9-879E-DD62F030E287}" type="datetimeFigureOut">
              <a:rPr lang="en-GB" smtClean="0"/>
              <a:t>19/01/2024</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endParaRPr lang="en-GB" dirty="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420C2B-ABB5-48A3-81A9-F12BA3435517}" type="slidenum">
              <a:rPr lang="en-GB" smtClean="0"/>
              <a:t>‹#›</a:t>
            </a:fld>
            <a:endParaRPr lang="en-GB"/>
          </a:p>
        </p:txBody>
      </p:sp>
    </p:spTree>
    <p:extLst>
      <p:ext uri="{BB962C8B-B14F-4D97-AF65-F5344CB8AC3E}">
        <p14:creationId xmlns:p14="http://schemas.microsoft.com/office/powerpoint/2010/main" val="3168628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1</a:t>
            </a:fld>
            <a:endParaRPr lang="en-GB"/>
          </a:p>
        </p:txBody>
      </p:sp>
    </p:spTree>
    <p:extLst>
      <p:ext uri="{BB962C8B-B14F-4D97-AF65-F5344CB8AC3E}">
        <p14:creationId xmlns:p14="http://schemas.microsoft.com/office/powerpoint/2010/main" val="1052275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2</a:t>
            </a:fld>
            <a:endParaRPr lang="en-GB"/>
          </a:p>
        </p:txBody>
      </p:sp>
    </p:spTree>
    <p:extLst>
      <p:ext uri="{BB962C8B-B14F-4D97-AF65-F5344CB8AC3E}">
        <p14:creationId xmlns:p14="http://schemas.microsoft.com/office/powerpoint/2010/main" val="1200093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3</a:t>
            </a:fld>
            <a:endParaRPr lang="en-GB"/>
          </a:p>
        </p:txBody>
      </p:sp>
    </p:spTree>
    <p:extLst>
      <p:ext uri="{BB962C8B-B14F-4D97-AF65-F5344CB8AC3E}">
        <p14:creationId xmlns:p14="http://schemas.microsoft.com/office/powerpoint/2010/main" val="4181923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4</a:t>
            </a:fld>
            <a:endParaRPr lang="en-GB"/>
          </a:p>
        </p:txBody>
      </p:sp>
    </p:spTree>
    <p:extLst>
      <p:ext uri="{BB962C8B-B14F-4D97-AF65-F5344CB8AC3E}">
        <p14:creationId xmlns:p14="http://schemas.microsoft.com/office/powerpoint/2010/main" val="1559065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38420C2B-ABB5-48A3-81A9-F12BA3435517}" type="slidenum">
              <a:rPr lang="en-GB" smtClean="0"/>
              <a:t>5</a:t>
            </a:fld>
            <a:endParaRPr lang="en-GB"/>
          </a:p>
        </p:txBody>
      </p:sp>
    </p:spTree>
    <p:extLst>
      <p:ext uri="{BB962C8B-B14F-4D97-AF65-F5344CB8AC3E}">
        <p14:creationId xmlns:p14="http://schemas.microsoft.com/office/powerpoint/2010/main" val="196385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6</a:t>
            </a:fld>
            <a:endParaRPr lang="en-GB"/>
          </a:p>
        </p:txBody>
      </p:sp>
    </p:spTree>
    <p:extLst>
      <p:ext uri="{BB962C8B-B14F-4D97-AF65-F5344CB8AC3E}">
        <p14:creationId xmlns:p14="http://schemas.microsoft.com/office/powerpoint/2010/main" val="176381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38420C2B-ABB5-48A3-81A9-F12BA3435517}" type="slidenum">
              <a:rPr lang="en-GB" smtClean="0"/>
              <a:t>7</a:t>
            </a:fld>
            <a:endParaRPr lang="en-GB"/>
          </a:p>
        </p:txBody>
      </p:sp>
      <p:sp>
        <p:nvSpPr>
          <p:cNvPr id="6" name="Notes Placeholder 5">
            <a:extLst>
              <a:ext uri="{FF2B5EF4-FFF2-40B4-BE49-F238E27FC236}">
                <a16:creationId xmlns:a16="http://schemas.microsoft.com/office/drawing/2014/main" id="{7D5BD38C-AD67-5803-5175-FE9B9D907504}"/>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516467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98500"/>
            <a:ext cx="6096000" cy="3429000"/>
          </a:xfrm>
        </p:spPr>
      </p:sp>
      <p:sp>
        <p:nvSpPr>
          <p:cNvPr id="4" name="Slide Number Placeholder 3"/>
          <p:cNvSpPr>
            <a:spLocks noGrp="1"/>
          </p:cNvSpPr>
          <p:nvPr>
            <p:ph type="sldNum" sz="quarter" idx="5"/>
          </p:nvPr>
        </p:nvSpPr>
        <p:spPr/>
        <p:txBody>
          <a:bodyPr/>
          <a:lstStyle/>
          <a:p>
            <a:fld id="{38420C2B-ABB5-48A3-81A9-F12BA3435517}" type="slidenum">
              <a:rPr lang="en-GB" smtClean="0"/>
              <a:t>8</a:t>
            </a:fld>
            <a:endParaRPr lang="en-GB"/>
          </a:p>
        </p:txBody>
      </p:sp>
      <p:sp>
        <p:nvSpPr>
          <p:cNvPr id="6" name="Notes Placeholder 5">
            <a:extLst>
              <a:ext uri="{FF2B5EF4-FFF2-40B4-BE49-F238E27FC236}">
                <a16:creationId xmlns:a16="http://schemas.microsoft.com/office/drawing/2014/main" id="{D2FC7AF8-FE92-AD20-2516-DADBEE46831E}"/>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3690212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risks may not be such a great risk.  If you have to spend 10,000 when you have 20,000 you still have 10,000 left, if you spend 10,000 when you have only 10,000, then you have nothing left to feed yourself. Dr train for a long time., related to the myth of </a:t>
            </a:r>
            <a:r>
              <a:rPr lang="en-US" dirty="0" err="1"/>
              <a:t>meritocray</a:t>
            </a:r>
            <a:endParaRPr lang="en-US" dirty="0"/>
          </a:p>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9</a:t>
            </a:fld>
            <a:endParaRPr lang="en-GB"/>
          </a:p>
        </p:txBody>
      </p:sp>
    </p:spTree>
    <p:extLst>
      <p:ext uri="{BB962C8B-B14F-4D97-AF65-F5344CB8AC3E}">
        <p14:creationId xmlns:p14="http://schemas.microsoft.com/office/powerpoint/2010/main" val="14560904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10</a:t>
            </a:fld>
            <a:endParaRPr lang="en-GB"/>
          </a:p>
        </p:txBody>
      </p:sp>
    </p:spTree>
    <p:extLst>
      <p:ext uri="{BB962C8B-B14F-4D97-AF65-F5344CB8AC3E}">
        <p14:creationId xmlns:p14="http://schemas.microsoft.com/office/powerpoint/2010/main" val="3360590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11</a:t>
            </a:fld>
            <a:endParaRPr lang="en-GB"/>
          </a:p>
        </p:txBody>
      </p:sp>
    </p:spTree>
    <p:extLst>
      <p:ext uri="{BB962C8B-B14F-4D97-AF65-F5344CB8AC3E}">
        <p14:creationId xmlns:p14="http://schemas.microsoft.com/office/powerpoint/2010/main" val="8580360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12</a:t>
            </a:fld>
            <a:endParaRPr lang="en-GB"/>
          </a:p>
        </p:txBody>
      </p:sp>
    </p:spTree>
    <p:extLst>
      <p:ext uri="{BB962C8B-B14F-4D97-AF65-F5344CB8AC3E}">
        <p14:creationId xmlns:p14="http://schemas.microsoft.com/office/powerpoint/2010/main" val="30569412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13</a:t>
            </a:fld>
            <a:endParaRPr lang="en-GB"/>
          </a:p>
        </p:txBody>
      </p:sp>
    </p:spTree>
    <p:extLst>
      <p:ext uri="{BB962C8B-B14F-4D97-AF65-F5344CB8AC3E}">
        <p14:creationId xmlns:p14="http://schemas.microsoft.com/office/powerpoint/2010/main" val="24714676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14</a:t>
            </a:fld>
            <a:endParaRPr lang="en-GB"/>
          </a:p>
        </p:txBody>
      </p:sp>
    </p:spTree>
    <p:extLst>
      <p:ext uri="{BB962C8B-B14F-4D97-AF65-F5344CB8AC3E}">
        <p14:creationId xmlns:p14="http://schemas.microsoft.com/office/powerpoint/2010/main" val="1443277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B7530A3D-3BED-4092-963B-014BBF1A2F51}" type="slidenum">
              <a:rPr lang="en-GB" altLang="en-US" smtClean="0"/>
              <a:pPr eaLnBrk="1" hangingPunct="1">
                <a:spcBef>
                  <a:spcPct val="0"/>
                </a:spcBef>
              </a:pPr>
              <a:t>15</a:t>
            </a:fld>
            <a:endParaRPr lang="en-GB" altLang="en-US"/>
          </a:p>
        </p:txBody>
      </p:sp>
      <p:sp>
        <p:nvSpPr>
          <p:cNvPr id="69635" name="Rectangle 2"/>
          <p:cNvSpPr>
            <a:spLocks noGrp="1" noRot="1" noChangeAspect="1" noChangeArrowheads="1" noTextEdit="1"/>
          </p:cNvSpPr>
          <p:nvPr>
            <p:ph type="sldImg"/>
          </p:nvPr>
        </p:nvSpPr>
        <p:spPr>
          <a:xfrm>
            <a:off x="382588" y="685800"/>
            <a:ext cx="6096000" cy="3429000"/>
          </a:xfrm>
          <a:ln/>
        </p:spPr>
      </p:sp>
      <p:sp>
        <p:nvSpPr>
          <p:cNvPr id="6963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A754347-B976-4051-8A5E-0DCCF98110DA}" type="slidenum">
              <a:rPr lang="en-GB" altLang="en-US" smtClean="0"/>
              <a:pPr eaLnBrk="1" hangingPunct="1">
                <a:spcBef>
                  <a:spcPct val="0"/>
                </a:spcBef>
              </a:pPr>
              <a:t>16</a:t>
            </a:fld>
            <a:endParaRPr lang="en-GB" altLang="en-US"/>
          </a:p>
        </p:txBody>
      </p:sp>
      <p:sp>
        <p:nvSpPr>
          <p:cNvPr id="70659" name="Rectangle 2"/>
          <p:cNvSpPr>
            <a:spLocks noGrp="1" noRot="1" noChangeAspect="1" noChangeArrowheads="1" noTextEdit="1"/>
          </p:cNvSpPr>
          <p:nvPr>
            <p:ph type="sldImg"/>
          </p:nvPr>
        </p:nvSpPr>
        <p:spPr>
          <a:xfrm>
            <a:off x="382588" y="685800"/>
            <a:ext cx="6096000" cy="3429000"/>
          </a:xfrm>
          <a:ln/>
        </p:spPr>
      </p:sp>
      <p:sp>
        <p:nvSpPr>
          <p:cNvPr id="7066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6B257391-F06A-456C-ADE7-79061F733EF2}" type="slidenum">
              <a:rPr lang="en-GB" altLang="en-US" smtClean="0"/>
              <a:pPr eaLnBrk="1" hangingPunct="1">
                <a:spcBef>
                  <a:spcPct val="0"/>
                </a:spcBef>
              </a:pPr>
              <a:t>17</a:t>
            </a:fld>
            <a:endParaRPr lang="en-GB" altLang="en-US"/>
          </a:p>
        </p:txBody>
      </p:sp>
      <p:sp>
        <p:nvSpPr>
          <p:cNvPr id="71683" name="Rectangle 2"/>
          <p:cNvSpPr>
            <a:spLocks noGrp="1" noRot="1" noChangeAspect="1" noChangeArrowheads="1" noTextEdit="1"/>
          </p:cNvSpPr>
          <p:nvPr>
            <p:ph type="sldImg"/>
          </p:nvPr>
        </p:nvSpPr>
        <p:spPr>
          <a:xfrm>
            <a:off x="382588" y="685800"/>
            <a:ext cx="6096000" cy="3429000"/>
          </a:xfrm>
          <a:ln/>
        </p:spPr>
      </p:sp>
      <p:sp>
        <p:nvSpPr>
          <p:cNvPr id="7168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18</a:t>
            </a:fld>
            <a:endParaRPr lang="en-GB"/>
          </a:p>
        </p:txBody>
      </p:sp>
    </p:spTree>
    <p:extLst>
      <p:ext uri="{BB962C8B-B14F-4D97-AF65-F5344CB8AC3E}">
        <p14:creationId xmlns:p14="http://schemas.microsoft.com/office/powerpoint/2010/main" val="8003444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28B3AE69-AC94-44F4-8A82-D3999A24F4CD}" type="slidenum">
              <a:rPr lang="en-GB" altLang="en-US" smtClean="0"/>
              <a:pPr eaLnBrk="1" hangingPunct="1">
                <a:spcBef>
                  <a:spcPct val="0"/>
                </a:spcBef>
              </a:pPr>
              <a:t>19</a:t>
            </a:fld>
            <a:endParaRPr lang="en-GB" altLang="en-US"/>
          </a:p>
        </p:txBody>
      </p:sp>
      <p:sp>
        <p:nvSpPr>
          <p:cNvPr id="72707" name="Rectangle 2"/>
          <p:cNvSpPr>
            <a:spLocks noGrp="1" noRot="1" noChangeAspect="1" noChangeArrowheads="1" noTextEdit="1"/>
          </p:cNvSpPr>
          <p:nvPr>
            <p:ph type="sldImg"/>
          </p:nvPr>
        </p:nvSpPr>
        <p:spPr>
          <a:xfrm>
            <a:off x="382588" y="685800"/>
            <a:ext cx="6096000" cy="3429000"/>
          </a:xfrm>
          <a:ln/>
        </p:spPr>
      </p:sp>
      <p:sp>
        <p:nvSpPr>
          <p:cNvPr id="7270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0DD5C3E9-62F3-4258-94C9-924BB767A5EE}" type="slidenum">
              <a:rPr lang="en-GB" altLang="en-US" smtClean="0"/>
              <a:pPr eaLnBrk="1" hangingPunct="1">
                <a:spcBef>
                  <a:spcPct val="0"/>
                </a:spcBef>
              </a:pPr>
              <a:t>20</a:t>
            </a:fld>
            <a:endParaRPr lang="en-GB" altLang="en-US"/>
          </a:p>
        </p:txBody>
      </p:sp>
      <p:sp>
        <p:nvSpPr>
          <p:cNvPr id="73731" name="Rectangle 2"/>
          <p:cNvSpPr>
            <a:spLocks noGrp="1" noRot="1" noChangeAspect="1" noChangeArrowheads="1" noTextEdit="1"/>
          </p:cNvSpPr>
          <p:nvPr>
            <p:ph type="sldImg"/>
          </p:nvPr>
        </p:nvSpPr>
        <p:spPr>
          <a:xfrm>
            <a:off x="382588" y="685800"/>
            <a:ext cx="6096000" cy="3429000"/>
          </a:xfrm>
          <a:ln/>
        </p:spPr>
      </p:sp>
      <p:sp>
        <p:nvSpPr>
          <p:cNvPr id="73732"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b="0" i="0" dirty="0">
              <a:solidFill>
                <a:srgbClr val="202124"/>
              </a:solidFill>
              <a:effectLst/>
              <a:latin typeface="Google San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953C612-61BD-4C84-AADC-6C7B43BC2DF1}" type="slidenum">
              <a:rPr lang="en-GB" altLang="en-US" smtClean="0"/>
              <a:pPr eaLnBrk="1" hangingPunct="1">
                <a:spcBef>
                  <a:spcPct val="0"/>
                </a:spcBef>
              </a:pPr>
              <a:t>21</a:t>
            </a:fld>
            <a:endParaRPr lang="en-GB" altLang="en-US"/>
          </a:p>
        </p:txBody>
      </p:sp>
      <p:sp>
        <p:nvSpPr>
          <p:cNvPr id="74755" name="Rectangle 2"/>
          <p:cNvSpPr>
            <a:spLocks noGrp="1" noRot="1" noChangeAspect="1" noChangeArrowheads="1" noTextEdit="1"/>
          </p:cNvSpPr>
          <p:nvPr>
            <p:ph type="sldImg"/>
          </p:nvPr>
        </p:nvSpPr>
        <p:spPr>
          <a:xfrm>
            <a:off x="382588" y="685800"/>
            <a:ext cx="6096000" cy="3429000"/>
          </a:xfrm>
          <a:ln/>
        </p:spPr>
      </p:sp>
      <p:sp>
        <p:nvSpPr>
          <p:cNvPr id="7475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C159FD5B-F9E7-4AD3-A2D7-B2EF2A1C3F4F}" type="slidenum">
              <a:rPr lang="en-GB" altLang="en-US" smtClean="0"/>
              <a:pPr eaLnBrk="1" hangingPunct="1">
                <a:spcBef>
                  <a:spcPct val="0"/>
                </a:spcBef>
              </a:pPr>
              <a:t>22</a:t>
            </a:fld>
            <a:endParaRPr lang="en-GB" altLang="en-US"/>
          </a:p>
        </p:txBody>
      </p:sp>
      <p:sp>
        <p:nvSpPr>
          <p:cNvPr id="75779" name="Rectangle 2"/>
          <p:cNvSpPr>
            <a:spLocks noGrp="1" noRot="1" noChangeAspect="1" noChangeArrowheads="1" noTextEdit="1"/>
          </p:cNvSpPr>
          <p:nvPr>
            <p:ph type="sldImg"/>
          </p:nvPr>
        </p:nvSpPr>
        <p:spPr>
          <a:xfrm>
            <a:off x="382588" y="685800"/>
            <a:ext cx="6096000" cy="3429000"/>
          </a:xfrm>
          <a:ln/>
        </p:spPr>
      </p:sp>
      <p:sp>
        <p:nvSpPr>
          <p:cNvPr id="7578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23</a:t>
            </a:fld>
            <a:endParaRPr lang="en-GB"/>
          </a:p>
        </p:txBody>
      </p:sp>
    </p:spTree>
    <p:extLst>
      <p:ext uri="{BB962C8B-B14F-4D97-AF65-F5344CB8AC3E}">
        <p14:creationId xmlns:p14="http://schemas.microsoft.com/office/powerpoint/2010/main" val="17021201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89553073-EA44-467E-BF41-41694FAE9D84}" type="slidenum">
              <a:rPr lang="en-GB" altLang="en-US" smtClean="0"/>
              <a:pPr eaLnBrk="1" hangingPunct="1">
                <a:spcBef>
                  <a:spcPct val="0"/>
                </a:spcBef>
              </a:pPr>
              <a:t>24</a:t>
            </a:fld>
            <a:endParaRPr lang="en-GB" altLang="en-US"/>
          </a:p>
        </p:txBody>
      </p:sp>
      <p:sp>
        <p:nvSpPr>
          <p:cNvPr id="76803" name="Rectangle 2"/>
          <p:cNvSpPr>
            <a:spLocks noGrp="1" noRot="1" noChangeAspect="1" noChangeArrowheads="1" noTextEdit="1"/>
          </p:cNvSpPr>
          <p:nvPr>
            <p:ph type="sldImg"/>
          </p:nvPr>
        </p:nvSpPr>
        <p:spPr>
          <a:xfrm>
            <a:off x="382588" y="685800"/>
            <a:ext cx="6096000" cy="3429000"/>
          </a:xfrm>
          <a:ln/>
        </p:spPr>
      </p:sp>
      <p:sp>
        <p:nvSpPr>
          <p:cNvPr id="7680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367CC157-FE35-4AAD-97EA-BB3C271D5F90}" type="slidenum">
              <a:rPr lang="en-GB" altLang="en-US" smtClean="0"/>
              <a:pPr eaLnBrk="1" hangingPunct="1">
                <a:spcBef>
                  <a:spcPct val="0"/>
                </a:spcBef>
              </a:pPr>
              <a:t>25</a:t>
            </a:fld>
            <a:endParaRPr lang="en-GB" altLang="en-US"/>
          </a:p>
        </p:txBody>
      </p:sp>
      <p:sp>
        <p:nvSpPr>
          <p:cNvPr id="77827" name="Rectangle 2"/>
          <p:cNvSpPr>
            <a:spLocks noGrp="1" noRot="1" noChangeAspect="1" noChangeArrowheads="1" noTextEdit="1"/>
          </p:cNvSpPr>
          <p:nvPr>
            <p:ph type="sldImg"/>
          </p:nvPr>
        </p:nvSpPr>
        <p:spPr>
          <a:xfrm>
            <a:off x="382588" y="685800"/>
            <a:ext cx="6096000" cy="3429000"/>
          </a:xfrm>
          <a:ln/>
        </p:spPr>
      </p:sp>
      <p:sp>
        <p:nvSpPr>
          <p:cNvPr id="7782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651A1C0C-6D44-4FEF-8B66-D078B90C6D69}" type="slidenum">
              <a:rPr lang="en-GB" altLang="en-US" smtClean="0"/>
              <a:pPr eaLnBrk="1" hangingPunct="1">
                <a:spcBef>
                  <a:spcPct val="0"/>
                </a:spcBef>
              </a:pPr>
              <a:t>26</a:t>
            </a:fld>
            <a:endParaRPr lang="en-GB" altLang="en-US"/>
          </a:p>
        </p:txBody>
      </p:sp>
      <p:sp>
        <p:nvSpPr>
          <p:cNvPr id="78851" name="Rectangle 2"/>
          <p:cNvSpPr>
            <a:spLocks noGrp="1" noRot="1" noChangeAspect="1" noChangeArrowheads="1" noTextEdit="1"/>
          </p:cNvSpPr>
          <p:nvPr>
            <p:ph type="sldImg"/>
          </p:nvPr>
        </p:nvSpPr>
        <p:spPr>
          <a:xfrm>
            <a:off x="382588" y="685800"/>
            <a:ext cx="6096000" cy="3429000"/>
          </a:xfrm>
          <a:ln/>
        </p:spPr>
      </p:sp>
      <p:sp>
        <p:nvSpPr>
          <p:cNvPr id="78852"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BD0B6DB7-BC30-4186-B7DB-E11D96E23526}" type="slidenum">
              <a:rPr lang="en-GB" altLang="en-US" smtClean="0"/>
              <a:pPr eaLnBrk="1" hangingPunct="1">
                <a:spcBef>
                  <a:spcPct val="0"/>
                </a:spcBef>
              </a:pPr>
              <a:t>27</a:t>
            </a:fld>
            <a:endParaRPr lang="en-GB" altLang="en-US"/>
          </a:p>
        </p:txBody>
      </p:sp>
      <p:sp>
        <p:nvSpPr>
          <p:cNvPr id="79875" name="Rectangle 2"/>
          <p:cNvSpPr>
            <a:spLocks noGrp="1" noRot="1" noChangeAspect="1" noChangeArrowheads="1" noTextEdit="1"/>
          </p:cNvSpPr>
          <p:nvPr>
            <p:ph type="sldImg"/>
          </p:nvPr>
        </p:nvSpPr>
        <p:spPr>
          <a:xfrm>
            <a:off x="382588" y="685800"/>
            <a:ext cx="6096000" cy="3429000"/>
          </a:xfrm>
          <a:ln/>
        </p:spPr>
      </p:sp>
      <p:sp>
        <p:nvSpPr>
          <p:cNvPr id="7987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28</a:t>
            </a:fld>
            <a:endParaRPr lang="en-GB"/>
          </a:p>
        </p:txBody>
      </p:sp>
    </p:spTree>
    <p:extLst>
      <p:ext uri="{BB962C8B-B14F-4D97-AF65-F5344CB8AC3E}">
        <p14:creationId xmlns:p14="http://schemas.microsoft.com/office/powerpoint/2010/main" val="37561344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7ADB0BC7-B1F4-49E7-AB51-9288629CAE38}" type="slidenum">
              <a:rPr lang="en-GB" altLang="en-US" smtClean="0"/>
              <a:pPr eaLnBrk="1" hangingPunct="1">
                <a:spcBef>
                  <a:spcPct val="0"/>
                </a:spcBef>
              </a:pPr>
              <a:t>29</a:t>
            </a:fld>
            <a:endParaRPr lang="en-GB" altLang="en-US"/>
          </a:p>
        </p:txBody>
      </p:sp>
      <p:sp>
        <p:nvSpPr>
          <p:cNvPr id="80899" name="Rectangle 2"/>
          <p:cNvSpPr>
            <a:spLocks noGrp="1" noRot="1" noChangeAspect="1" noChangeArrowheads="1" noTextEdit="1"/>
          </p:cNvSpPr>
          <p:nvPr>
            <p:ph type="sldImg"/>
          </p:nvPr>
        </p:nvSpPr>
        <p:spPr>
          <a:xfrm>
            <a:off x="382588" y="685800"/>
            <a:ext cx="6096000" cy="3429000"/>
          </a:xfrm>
          <a:ln/>
        </p:spPr>
      </p:sp>
      <p:sp>
        <p:nvSpPr>
          <p:cNvPr id="8090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F3FDCBD-744A-496F-9F61-751A017CF97F}" type="slidenum">
              <a:rPr lang="en-GB" altLang="en-US" smtClean="0"/>
              <a:pPr eaLnBrk="1" hangingPunct="1">
                <a:spcBef>
                  <a:spcPct val="0"/>
                </a:spcBef>
              </a:pPr>
              <a:t>30</a:t>
            </a:fld>
            <a:endParaRPr lang="en-GB" altLang="en-US"/>
          </a:p>
        </p:txBody>
      </p:sp>
      <p:sp>
        <p:nvSpPr>
          <p:cNvPr id="81923" name="Rectangle 2"/>
          <p:cNvSpPr>
            <a:spLocks noGrp="1" noRot="1" noChangeAspect="1" noChangeArrowheads="1" noTextEdit="1"/>
          </p:cNvSpPr>
          <p:nvPr>
            <p:ph type="sldImg"/>
          </p:nvPr>
        </p:nvSpPr>
        <p:spPr>
          <a:xfrm>
            <a:off x="382588" y="685800"/>
            <a:ext cx="6096000" cy="3429000"/>
          </a:xfrm>
          <a:ln/>
        </p:spPr>
      </p:sp>
      <p:sp>
        <p:nvSpPr>
          <p:cNvPr id="8192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F0E132F5-AE00-4775-84FC-E46A748BC435}" type="slidenum">
              <a:rPr lang="en-GB" altLang="en-US" smtClean="0"/>
              <a:pPr eaLnBrk="1" hangingPunct="1">
                <a:spcBef>
                  <a:spcPct val="0"/>
                </a:spcBef>
              </a:pPr>
              <a:t>31</a:t>
            </a:fld>
            <a:endParaRPr lang="en-GB" altLang="en-US"/>
          </a:p>
        </p:txBody>
      </p:sp>
      <p:sp>
        <p:nvSpPr>
          <p:cNvPr id="82947" name="Rectangle 2"/>
          <p:cNvSpPr>
            <a:spLocks noGrp="1" noRot="1" noChangeAspect="1" noChangeArrowheads="1" noTextEdit="1"/>
          </p:cNvSpPr>
          <p:nvPr>
            <p:ph type="sldImg"/>
          </p:nvPr>
        </p:nvSpPr>
        <p:spPr>
          <a:xfrm>
            <a:off x="382588" y="685800"/>
            <a:ext cx="6096000" cy="3429000"/>
          </a:xfrm>
          <a:ln/>
        </p:spPr>
      </p:sp>
      <p:sp>
        <p:nvSpPr>
          <p:cNvPr id="82948" name="Rectangle 3"/>
          <p:cNvSpPr>
            <a:spLocks noGrp="1" noChangeArrowheads="1"/>
          </p:cNvSpPr>
          <p:nvPr>
            <p:ph type="body" idx="1"/>
          </p:nvPr>
        </p:nvSpPr>
        <p:spPr>
          <a:xfrm>
            <a:off x="1449388"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8A457E3-1B94-4C71-9D25-0D680BE43ABF}" type="slidenum">
              <a:rPr lang="en-GB" altLang="en-US" smtClean="0"/>
              <a:pPr eaLnBrk="1" hangingPunct="1">
                <a:spcBef>
                  <a:spcPct val="0"/>
                </a:spcBef>
              </a:pPr>
              <a:t>32</a:t>
            </a:fld>
            <a:endParaRPr lang="en-GB" altLang="en-US"/>
          </a:p>
        </p:txBody>
      </p:sp>
      <p:sp>
        <p:nvSpPr>
          <p:cNvPr id="83971" name="Rectangle 2"/>
          <p:cNvSpPr>
            <a:spLocks noGrp="1" noRot="1" noChangeAspect="1" noChangeArrowheads="1" noTextEdit="1"/>
          </p:cNvSpPr>
          <p:nvPr>
            <p:ph type="sldImg"/>
          </p:nvPr>
        </p:nvSpPr>
        <p:spPr>
          <a:xfrm>
            <a:off x="382588" y="685800"/>
            <a:ext cx="6096000" cy="3429000"/>
          </a:xfrm>
          <a:ln/>
        </p:spPr>
      </p:sp>
      <p:sp>
        <p:nvSpPr>
          <p:cNvPr id="83972"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33</a:t>
            </a:fld>
            <a:endParaRPr lang="en-GB"/>
          </a:p>
        </p:txBody>
      </p:sp>
    </p:spTree>
    <p:extLst>
      <p:ext uri="{BB962C8B-B14F-4D97-AF65-F5344CB8AC3E}">
        <p14:creationId xmlns:p14="http://schemas.microsoft.com/office/powerpoint/2010/main" val="40632945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A452EB49-5F40-4A74-9D6D-9A2CBFC097EB}" type="slidenum">
              <a:rPr lang="en-GB" altLang="en-US" smtClean="0"/>
              <a:pPr eaLnBrk="1" hangingPunct="1">
                <a:spcBef>
                  <a:spcPct val="0"/>
                </a:spcBef>
              </a:pPr>
              <a:t>34</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35</a:t>
            </a:fld>
            <a:endParaRPr lang="en-GB"/>
          </a:p>
        </p:txBody>
      </p:sp>
    </p:spTree>
    <p:extLst>
      <p:ext uri="{BB962C8B-B14F-4D97-AF65-F5344CB8AC3E}">
        <p14:creationId xmlns:p14="http://schemas.microsoft.com/office/powerpoint/2010/main" val="14733240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GB" b="0" i="0" dirty="0">
                <a:solidFill>
                  <a:srgbClr val="202124"/>
                </a:solidFill>
                <a:effectLst/>
                <a:latin typeface="arial" panose="020B0604020202020204" pitchFamily="34" charset="0"/>
              </a:rPr>
            </a:br>
            <a:endParaRPr lang="en-GB" b="0" i="0" dirty="0">
              <a:solidFill>
                <a:srgbClr val="202124"/>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36</a:t>
            </a:fld>
            <a:endParaRPr lang="en-GB"/>
          </a:p>
        </p:txBody>
      </p:sp>
    </p:spTree>
    <p:extLst>
      <p:ext uri="{BB962C8B-B14F-4D97-AF65-F5344CB8AC3E}">
        <p14:creationId xmlns:p14="http://schemas.microsoft.com/office/powerpoint/2010/main" val="42607692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37</a:t>
            </a:fld>
            <a:endParaRPr lang="en-GB"/>
          </a:p>
        </p:txBody>
      </p:sp>
    </p:spTree>
    <p:extLst>
      <p:ext uri="{BB962C8B-B14F-4D97-AF65-F5344CB8AC3E}">
        <p14:creationId xmlns:p14="http://schemas.microsoft.com/office/powerpoint/2010/main" val="13639396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38</a:t>
            </a:fld>
            <a:endParaRPr lang="en-GB"/>
          </a:p>
        </p:txBody>
      </p:sp>
    </p:spTree>
    <p:extLst>
      <p:ext uri="{BB962C8B-B14F-4D97-AF65-F5344CB8AC3E}">
        <p14:creationId xmlns:p14="http://schemas.microsoft.com/office/powerpoint/2010/main" val="1304817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39</a:t>
            </a:fld>
            <a:endParaRPr lang="en-GB"/>
          </a:p>
        </p:txBody>
      </p:sp>
    </p:spTree>
    <p:extLst>
      <p:ext uri="{BB962C8B-B14F-4D97-AF65-F5344CB8AC3E}">
        <p14:creationId xmlns:p14="http://schemas.microsoft.com/office/powerpoint/2010/main" val="73428548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40</a:t>
            </a:fld>
            <a:endParaRPr lang="en-GB"/>
          </a:p>
        </p:txBody>
      </p:sp>
    </p:spTree>
    <p:extLst>
      <p:ext uri="{BB962C8B-B14F-4D97-AF65-F5344CB8AC3E}">
        <p14:creationId xmlns:p14="http://schemas.microsoft.com/office/powerpoint/2010/main" val="221104303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41</a:t>
            </a:fld>
            <a:endParaRPr lang="en-GB"/>
          </a:p>
        </p:txBody>
      </p:sp>
    </p:spTree>
    <p:extLst>
      <p:ext uri="{BB962C8B-B14F-4D97-AF65-F5344CB8AC3E}">
        <p14:creationId xmlns:p14="http://schemas.microsoft.com/office/powerpoint/2010/main" val="5499936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42</a:t>
            </a:fld>
            <a:endParaRPr lang="en-GB"/>
          </a:p>
        </p:txBody>
      </p:sp>
    </p:spTree>
    <p:extLst>
      <p:ext uri="{BB962C8B-B14F-4D97-AF65-F5344CB8AC3E}">
        <p14:creationId xmlns:p14="http://schemas.microsoft.com/office/powerpoint/2010/main" val="309087616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43</a:t>
            </a:fld>
            <a:endParaRPr lang="en-GB"/>
          </a:p>
        </p:txBody>
      </p:sp>
    </p:spTree>
    <p:extLst>
      <p:ext uri="{BB962C8B-B14F-4D97-AF65-F5344CB8AC3E}">
        <p14:creationId xmlns:p14="http://schemas.microsoft.com/office/powerpoint/2010/main" val="19839577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44</a:t>
            </a:fld>
            <a:endParaRPr lang="en-GB"/>
          </a:p>
        </p:txBody>
      </p:sp>
    </p:spTree>
    <p:extLst>
      <p:ext uri="{BB962C8B-B14F-4D97-AF65-F5344CB8AC3E}">
        <p14:creationId xmlns:p14="http://schemas.microsoft.com/office/powerpoint/2010/main" val="287387565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45</a:t>
            </a:fld>
            <a:endParaRPr lang="en-GB"/>
          </a:p>
        </p:txBody>
      </p:sp>
    </p:spTree>
    <p:extLst>
      <p:ext uri="{BB962C8B-B14F-4D97-AF65-F5344CB8AC3E}">
        <p14:creationId xmlns:p14="http://schemas.microsoft.com/office/powerpoint/2010/main" val="13864293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46</a:t>
            </a:fld>
            <a:endParaRPr lang="en-GB"/>
          </a:p>
        </p:txBody>
      </p:sp>
    </p:spTree>
    <p:extLst>
      <p:ext uri="{BB962C8B-B14F-4D97-AF65-F5344CB8AC3E}">
        <p14:creationId xmlns:p14="http://schemas.microsoft.com/office/powerpoint/2010/main" val="35941181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47</a:t>
            </a:fld>
            <a:endParaRPr lang="en-GB"/>
          </a:p>
        </p:txBody>
      </p:sp>
    </p:spTree>
    <p:extLst>
      <p:ext uri="{BB962C8B-B14F-4D97-AF65-F5344CB8AC3E}">
        <p14:creationId xmlns:p14="http://schemas.microsoft.com/office/powerpoint/2010/main" val="392638428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48</a:t>
            </a:fld>
            <a:endParaRPr lang="en-GB"/>
          </a:p>
        </p:txBody>
      </p:sp>
    </p:spTree>
    <p:extLst>
      <p:ext uri="{BB962C8B-B14F-4D97-AF65-F5344CB8AC3E}">
        <p14:creationId xmlns:p14="http://schemas.microsoft.com/office/powerpoint/2010/main" val="128886749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49</a:t>
            </a:fld>
            <a:endParaRPr lang="en-GB"/>
          </a:p>
        </p:txBody>
      </p:sp>
    </p:spTree>
    <p:extLst>
      <p:ext uri="{BB962C8B-B14F-4D97-AF65-F5344CB8AC3E}">
        <p14:creationId xmlns:p14="http://schemas.microsoft.com/office/powerpoint/2010/main" val="23488704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50</a:t>
            </a:fld>
            <a:endParaRPr lang="en-GB"/>
          </a:p>
        </p:txBody>
      </p:sp>
    </p:spTree>
    <p:extLst>
      <p:ext uri="{BB962C8B-B14F-4D97-AF65-F5344CB8AC3E}">
        <p14:creationId xmlns:p14="http://schemas.microsoft.com/office/powerpoint/2010/main" val="12420476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51</a:t>
            </a:fld>
            <a:endParaRPr lang="en-GB"/>
          </a:p>
        </p:txBody>
      </p:sp>
    </p:spTree>
    <p:extLst>
      <p:ext uri="{BB962C8B-B14F-4D97-AF65-F5344CB8AC3E}">
        <p14:creationId xmlns:p14="http://schemas.microsoft.com/office/powerpoint/2010/main" val="176889768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52</a:t>
            </a:fld>
            <a:endParaRPr lang="en-GB"/>
          </a:p>
        </p:txBody>
      </p:sp>
    </p:spTree>
    <p:extLst>
      <p:ext uri="{BB962C8B-B14F-4D97-AF65-F5344CB8AC3E}">
        <p14:creationId xmlns:p14="http://schemas.microsoft.com/office/powerpoint/2010/main" val="166001980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53</a:t>
            </a:fld>
            <a:endParaRPr lang="en-GB"/>
          </a:p>
        </p:txBody>
      </p:sp>
    </p:spTree>
    <p:extLst>
      <p:ext uri="{BB962C8B-B14F-4D97-AF65-F5344CB8AC3E}">
        <p14:creationId xmlns:p14="http://schemas.microsoft.com/office/powerpoint/2010/main" val="384177671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54</a:t>
            </a:fld>
            <a:endParaRPr lang="en-GB"/>
          </a:p>
        </p:txBody>
      </p:sp>
    </p:spTree>
    <p:extLst>
      <p:ext uri="{BB962C8B-B14F-4D97-AF65-F5344CB8AC3E}">
        <p14:creationId xmlns:p14="http://schemas.microsoft.com/office/powerpoint/2010/main" val="173839083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55</a:t>
            </a:fld>
            <a:endParaRPr lang="en-GB"/>
          </a:p>
        </p:txBody>
      </p:sp>
    </p:spTree>
    <p:extLst>
      <p:ext uri="{BB962C8B-B14F-4D97-AF65-F5344CB8AC3E}">
        <p14:creationId xmlns:p14="http://schemas.microsoft.com/office/powerpoint/2010/main" val="35789160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56</a:t>
            </a:fld>
            <a:endParaRPr lang="en-GB"/>
          </a:p>
        </p:txBody>
      </p:sp>
    </p:spTree>
    <p:extLst>
      <p:ext uri="{BB962C8B-B14F-4D97-AF65-F5344CB8AC3E}">
        <p14:creationId xmlns:p14="http://schemas.microsoft.com/office/powerpoint/2010/main" val="88321057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57</a:t>
            </a:fld>
            <a:endParaRPr lang="en-GB"/>
          </a:p>
        </p:txBody>
      </p:sp>
    </p:spTree>
    <p:extLst>
      <p:ext uri="{BB962C8B-B14F-4D97-AF65-F5344CB8AC3E}">
        <p14:creationId xmlns:p14="http://schemas.microsoft.com/office/powerpoint/2010/main" val="263741198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58</a:t>
            </a:fld>
            <a:endParaRPr lang="en-GB"/>
          </a:p>
        </p:txBody>
      </p:sp>
    </p:spTree>
    <p:extLst>
      <p:ext uri="{BB962C8B-B14F-4D97-AF65-F5344CB8AC3E}">
        <p14:creationId xmlns:p14="http://schemas.microsoft.com/office/powerpoint/2010/main" val="194419624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59</a:t>
            </a:fld>
            <a:endParaRPr lang="en-GB"/>
          </a:p>
        </p:txBody>
      </p:sp>
    </p:spTree>
    <p:extLst>
      <p:ext uri="{BB962C8B-B14F-4D97-AF65-F5344CB8AC3E}">
        <p14:creationId xmlns:p14="http://schemas.microsoft.com/office/powerpoint/2010/main" val="308553914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60</a:t>
            </a:fld>
            <a:endParaRPr lang="en-GB"/>
          </a:p>
        </p:txBody>
      </p:sp>
    </p:spTree>
    <p:extLst>
      <p:ext uri="{BB962C8B-B14F-4D97-AF65-F5344CB8AC3E}">
        <p14:creationId xmlns:p14="http://schemas.microsoft.com/office/powerpoint/2010/main" val="402387122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61</a:t>
            </a:fld>
            <a:endParaRPr lang="en-GB"/>
          </a:p>
        </p:txBody>
      </p:sp>
    </p:spTree>
    <p:extLst>
      <p:ext uri="{BB962C8B-B14F-4D97-AF65-F5344CB8AC3E}">
        <p14:creationId xmlns:p14="http://schemas.microsoft.com/office/powerpoint/2010/main" val="50873348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62</a:t>
            </a:fld>
            <a:endParaRPr lang="en-GB"/>
          </a:p>
        </p:txBody>
      </p:sp>
    </p:spTree>
    <p:extLst>
      <p:ext uri="{BB962C8B-B14F-4D97-AF65-F5344CB8AC3E}">
        <p14:creationId xmlns:p14="http://schemas.microsoft.com/office/powerpoint/2010/main" val="80596590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63</a:t>
            </a:fld>
            <a:endParaRPr lang="en-GB"/>
          </a:p>
        </p:txBody>
      </p:sp>
    </p:spTree>
    <p:extLst>
      <p:ext uri="{BB962C8B-B14F-4D97-AF65-F5344CB8AC3E}">
        <p14:creationId xmlns:p14="http://schemas.microsoft.com/office/powerpoint/2010/main" val="3426352578"/>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64</a:t>
            </a:fld>
            <a:endParaRPr lang="en-GB"/>
          </a:p>
        </p:txBody>
      </p:sp>
    </p:spTree>
    <p:extLst>
      <p:ext uri="{BB962C8B-B14F-4D97-AF65-F5344CB8AC3E}">
        <p14:creationId xmlns:p14="http://schemas.microsoft.com/office/powerpoint/2010/main" val="350242896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65</a:t>
            </a:fld>
            <a:endParaRPr lang="en-GB"/>
          </a:p>
        </p:txBody>
      </p:sp>
    </p:spTree>
    <p:extLst>
      <p:ext uri="{BB962C8B-B14F-4D97-AF65-F5344CB8AC3E}">
        <p14:creationId xmlns:p14="http://schemas.microsoft.com/office/powerpoint/2010/main" val="1754558015"/>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66</a:t>
            </a:fld>
            <a:endParaRPr lang="en-GB"/>
          </a:p>
        </p:txBody>
      </p:sp>
    </p:spTree>
    <p:extLst>
      <p:ext uri="{BB962C8B-B14F-4D97-AF65-F5344CB8AC3E}">
        <p14:creationId xmlns:p14="http://schemas.microsoft.com/office/powerpoint/2010/main" val="221238715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67</a:t>
            </a:fld>
            <a:endParaRPr lang="en-GB"/>
          </a:p>
        </p:txBody>
      </p:sp>
    </p:spTree>
    <p:extLst>
      <p:ext uri="{BB962C8B-B14F-4D97-AF65-F5344CB8AC3E}">
        <p14:creationId xmlns:p14="http://schemas.microsoft.com/office/powerpoint/2010/main" val="305048203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68</a:t>
            </a:fld>
            <a:endParaRPr lang="en-GB"/>
          </a:p>
        </p:txBody>
      </p:sp>
    </p:spTree>
    <p:extLst>
      <p:ext uri="{BB962C8B-B14F-4D97-AF65-F5344CB8AC3E}">
        <p14:creationId xmlns:p14="http://schemas.microsoft.com/office/powerpoint/2010/main" val="3707800554"/>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69</a:t>
            </a:fld>
            <a:endParaRPr lang="en-GB"/>
          </a:p>
        </p:txBody>
      </p:sp>
    </p:spTree>
    <p:extLst>
      <p:ext uri="{BB962C8B-B14F-4D97-AF65-F5344CB8AC3E}">
        <p14:creationId xmlns:p14="http://schemas.microsoft.com/office/powerpoint/2010/main" val="2274218360"/>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70</a:t>
            </a:fld>
            <a:endParaRPr lang="en-GB"/>
          </a:p>
        </p:txBody>
      </p:sp>
    </p:spTree>
    <p:extLst>
      <p:ext uri="{BB962C8B-B14F-4D97-AF65-F5344CB8AC3E}">
        <p14:creationId xmlns:p14="http://schemas.microsoft.com/office/powerpoint/2010/main" val="123496055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71</a:t>
            </a:fld>
            <a:endParaRPr lang="en-GB"/>
          </a:p>
        </p:txBody>
      </p:sp>
    </p:spTree>
    <p:extLst>
      <p:ext uri="{BB962C8B-B14F-4D97-AF65-F5344CB8AC3E}">
        <p14:creationId xmlns:p14="http://schemas.microsoft.com/office/powerpoint/2010/main" val="107644192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72</a:t>
            </a:fld>
            <a:endParaRPr lang="en-GB"/>
          </a:p>
        </p:txBody>
      </p:sp>
    </p:spTree>
    <p:extLst>
      <p:ext uri="{BB962C8B-B14F-4D97-AF65-F5344CB8AC3E}">
        <p14:creationId xmlns:p14="http://schemas.microsoft.com/office/powerpoint/2010/main" val="3136461907"/>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73</a:t>
            </a:fld>
            <a:endParaRPr lang="en-GB"/>
          </a:p>
        </p:txBody>
      </p:sp>
    </p:spTree>
    <p:extLst>
      <p:ext uri="{BB962C8B-B14F-4D97-AF65-F5344CB8AC3E}">
        <p14:creationId xmlns:p14="http://schemas.microsoft.com/office/powerpoint/2010/main" val="3984321449"/>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74</a:t>
            </a:fld>
            <a:endParaRPr lang="en-GB"/>
          </a:p>
        </p:txBody>
      </p:sp>
    </p:spTree>
    <p:extLst>
      <p:ext uri="{BB962C8B-B14F-4D97-AF65-F5344CB8AC3E}">
        <p14:creationId xmlns:p14="http://schemas.microsoft.com/office/powerpoint/2010/main" val="3218462294"/>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75</a:t>
            </a:fld>
            <a:endParaRPr lang="en-GB"/>
          </a:p>
        </p:txBody>
      </p:sp>
    </p:spTree>
    <p:extLst>
      <p:ext uri="{BB962C8B-B14F-4D97-AF65-F5344CB8AC3E}">
        <p14:creationId xmlns:p14="http://schemas.microsoft.com/office/powerpoint/2010/main" val="4251770287"/>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76</a:t>
            </a:fld>
            <a:endParaRPr lang="en-GB"/>
          </a:p>
        </p:txBody>
      </p:sp>
    </p:spTree>
    <p:extLst>
      <p:ext uri="{BB962C8B-B14F-4D97-AF65-F5344CB8AC3E}">
        <p14:creationId xmlns:p14="http://schemas.microsoft.com/office/powerpoint/2010/main" val="1585616894"/>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77</a:t>
            </a:fld>
            <a:endParaRPr lang="en-GB"/>
          </a:p>
        </p:txBody>
      </p:sp>
    </p:spTree>
    <p:extLst>
      <p:ext uri="{BB962C8B-B14F-4D97-AF65-F5344CB8AC3E}">
        <p14:creationId xmlns:p14="http://schemas.microsoft.com/office/powerpoint/2010/main" val="200951005"/>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78</a:t>
            </a:fld>
            <a:endParaRPr lang="en-GB"/>
          </a:p>
        </p:txBody>
      </p:sp>
    </p:spTree>
    <p:extLst>
      <p:ext uri="{BB962C8B-B14F-4D97-AF65-F5344CB8AC3E}">
        <p14:creationId xmlns:p14="http://schemas.microsoft.com/office/powerpoint/2010/main" val="354298899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79</a:t>
            </a:fld>
            <a:endParaRPr lang="en-GB"/>
          </a:p>
        </p:txBody>
      </p:sp>
    </p:spTree>
    <p:extLst>
      <p:ext uri="{BB962C8B-B14F-4D97-AF65-F5344CB8AC3E}">
        <p14:creationId xmlns:p14="http://schemas.microsoft.com/office/powerpoint/2010/main" val="120905907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80</a:t>
            </a:fld>
            <a:endParaRPr lang="en-GB"/>
          </a:p>
        </p:txBody>
      </p:sp>
    </p:spTree>
    <p:extLst>
      <p:ext uri="{BB962C8B-B14F-4D97-AF65-F5344CB8AC3E}">
        <p14:creationId xmlns:p14="http://schemas.microsoft.com/office/powerpoint/2010/main" val="222514218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81</a:t>
            </a:fld>
            <a:endParaRPr lang="en-GB"/>
          </a:p>
        </p:txBody>
      </p:sp>
    </p:spTree>
    <p:extLst>
      <p:ext uri="{BB962C8B-B14F-4D97-AF65-F5344CB8AC3E}">
        <p14:creationId xmlns:p14="http://schemas.microsoft.com/office/powerpoint/2010/main" val="4146119808"/>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82</a:t>
            </a:fld>
            <a:endParaRPr lang="en-GB"/>
          </a:p>
        </p:txBody>
      </p:sp>
    </p:spTree>
    <p:extLst>
      <p:ext uri="{BB962C8B-B14F-4D97-AF65-F5344CB8AC3E}">
        <p14:creationId xmlns:p14="http://schemas.microsoft.com/office/powerpoint/2010/main" val="1157833972"/>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83</a:t>
            </a:fld>
            <a:endParaRPr lang="en-GB"/>
          </a:p>
        </p:txBody>
      </p:sp>
    </p:spTree>
    <p:extLst>
      <p:ext uri="{BB962C8B-B14F-4D97-AF65-F5344CB8AC3E}">
        <p14:creationId xmlns:p14="http://schemas.microsoft.com/office/powerpoint/2010/main" val="2237621900"/>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84</a:t>
            </a:fld>
            <a:endParaRPr lang="en-GB"/>
          </a:p>
        </p:txBody>
      </p:sp>
    </p:spTree>
    <p:extLst>
      <p:ext uri="{BB962C8B-B14F-4D97-AF65-F5344CB8AC3E}">
        <p14:creationId xmlns:p14="http://schemas.microsoft.com/office/powerpoint/2010/main" val="2447530977"/>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85</a:t>
            </a:fld>
            <a:endParaRPr lang="en-GB"/>
          </a:p>
        </p:txBody>
      </p:sp>
    </p:spTree>
    <p:extLst>
      <p:ext uri="{BB962C8B-B14F-4D97-AF65-F5344CB8AC3E}">
        <p14:creationId xmlns:p14="http://schemas.microsoft.com/office/powerpoint/2010/main" val="1142409786"/>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86</a:t>
            </a:fld>
            <a:endParaRPr lang="en-GB"/>
          </a:p>
        </p:txBody>
      </p:sp>
    </p:spTree>
    <p:extLst>
      <p:ext uri="{BB962C8B-B14F-4D97-AF65-F5344CB8AC3E}">
        <p14:creationId xmlns:p14="http://schemas.microsoft.com/office/powerpoint/2010/main" val="583408927"/>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87</a:t>
            </a:fld>
            <a:endParaRPr lang="en-GB"/>
          </a:p>
        </p:txBody>
      </p:sp>
    </p:spTree>
    <p:extLst>
      <p:ext uri="{BB962C8B-B14F-4D97-AF65-F5344CB8AC3E}">
        <p14:creationId xmlns:p14="http://schemas.microsoft.com/office/powerpoint/2010/main" val="3985289619"/>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88</a:t>
            </a:fld>
            <a:endParaRPr lang="en-GB"/>
          </a:p>
        </p:txBody>
      </p:sp>
    </p:spTree>
    <p:extLst>
      <p:ext uri="{BB962C8B-B14F-4D97-AF65-F5344CB8AC3E}">
        <p14:creationId xmlns:p14="http://schemas.microsoft.com/office/powerpoint/2010/main" val="1020076785"/>
      </p:ext>
    </p:extLst>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89</a:t>
            </a:fld>
            <a:endParaRPr lang="en-GB"/>
          </a:p>
        </p:txBody>
      </p:sp>
    </p:spTree>
    <p:extLst>
      <p:ext uri="{BB962C8B-B14F-4D97-AF65-F5344CB8AC3E}">
        <p14:creationId xmlns:p14="http://schemas.microsoft.com/office/powerpoint/2010/main" val="1176786530"/>
      </p:ext>
    </p:extLst>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8420C2B-ABB5-48A3-81A9-F12BA3435517}" type="slidenum">
              <a:rPr lang="en-GB" smtClean="0"/>
              <a:t>90</a:t>
            </a:fld>
            <a:endParaRPr lang="en-GB"/>
          </a:p>
        </p:txBody>
      </p:sp>
    </p:spTree>
    <p:extLst>
      <p:ext uri="{BB962C8B-B14F-4D97-AF65-F5344CB8AC3E}">
        <p14:creationId xmlns:p14="http://schemas.microsoft.com/office/powerpoint/2010/main" val="910362514"/>
      </p:ext>
    </p:extLst>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91</a:t>
            </a:fld>
            <a:endParaRPr lang="en-GB"/>
          </a:p>
        </p:txBody>
      </p:sp>
    </p:spTree>
    <p:extLst>
      <p:ext uri="{BB962C8B-B14F-4D97-AF65-F5344CB8AC3E}">
        <p14:creationId xmlns:p14="http://schemas.microsoft.com/office/powerpoint/2010/main" val="22386196"/>
      </p:ext>
    </p:extLst>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92</a:t>
            </a:fld>
            <a:endParaRPr lang="en-GB"/>
          </a:p>
        </p:txBody>
      </p:sp>
    </p:spTree>
    <p:extLst>
      <p:ext uri="{BB962C8B-B14F-4D97-AF65-F5344CB8AC3E}">
        <p14:creationId xmlns:p14="http://schemas.microsoft.com/office/powerpoint/2010/main" val="959891552"/>
      </p:ext>
    </p:extLst>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93</a:t>
            </a:fld>
            <a:endParaRPr lang="en-GB"/>
          </a:p>
        </p:txBody>
      </p:sp>
    </p:spTree>
    <p:extLst>
      <p:ext uri="{BB962C8B-B14F-4D97-AF65-F5344CB8AC3E}">
        <p14:creationId xmlns:p14="http://schemas.microsoft.com/office/powerpoint/2010/main" val="2910093779"/>
      </p:ext>
    </p:extLst>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94</a:t>
            </a:fld>
            <a:endParaRPr lang="en-GB"/>
          </a:p>
        </p:txBody>
      </p:sp>
    </p:spTree>
    <p:extLst>
      <p:ext uri="{BB962C8B-B14F-4D97-AF65-F5344CB8AC3E}">
        <p14:creationId xmlns:p14="http://schemas.microsoft.com/office/powerpoint/2010/main" val="2078282856"/>
      </p:ext>
    </p:extLst>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95</a:t>
            </a:fld>
            <a:endParaRPr lang="en-GB"/>
          </a:p>
        </p:txBody>
      </p:sp>
    </p:spTree>
    <p:extLst>
      <p:ext uri="{BB962C8B-B14F-4D97-AF65-F5344CB8AC3E}">
        <p14:creationId xmlns:p14="http://schemas.microsoft.com/office/powerpoint/2010/main" val="2727391224"/>
      </p:ext>
    </p:extLst>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96</a:t>
            </a:fld>
            <a:endParaRPr lang="en-GB"/>
          </a:p>
        </p:txBody>
      </p:sp>
    </p:spTree>
    <p:extLst>
      <p:ext uri="{BB962C8B-B14F-4D97-AF65-F5344CB8AC3E}">
        <p14:creationId xmlns:p14="http://schemas.microsoft.com/office/powerpoint/2010/main" val="2057361239"/>
      </p:ext>
    </p:extLst>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97</a:t>
            </a:fld>
            <a:endParaRPr lang="en-GB"/>
          </a:p>
        </p:txBody>
      </p:sp>
    </p:spTree>
    <p:extLst>
      <p:ext uri="{BB962C8B-B14F-4D97-AF65-F5344CB8AC3E}">
        <p14:creationId xmlns:p14="http://schemas.microsoft.com/office/powerpoint/2010/main" val="4149721406"/>
      </p:ext>
    </p:extLst>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98</a:t>
            </a:fld>
            <a:endParaRPr lang="en-GB"/>
          </a:p>
        </p:txBody>
      </p:sp>
    </p:spTree>
    <p:extLst>
      <p:ext uri="{BB962C8B-B14F-4D97-AF65-F5344CB8AC3E}">
        <p14:creationId xmlns:p14="http://schemas.microsoft.com/office/powerpoint/2010/main" val="3516648361"/>
      </p:ext>
    </p:extLst>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420C2B-ABB5-48A3-81A9-F12BA3435517}" type="slidenum">
              <a:rPr lang="en-GB" smtClean="0"/>
              <a:t>99</a:t>
            </a:fld>
            <a:endParaRPr lang="en-GB"/>
          </a:p>
        </p:txBody>
      </p:sp>
    </p:spTree>
    <p:extLst>
      <p:ext uri="{BB962C8B-B14F-4D97-AF65-F5344CB8AC3E}">
        <p14:creationId xmlns:p14="http://schemas.microsoft.com/office/powerpoint/2010/main" val="36553087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F6C18B42-2B8C-4FBF-AED4-174C5E415BD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0261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507293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76259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0D92E7-8220-4CE8-AD87-455F747D187F}" type="datetimeFigureOut">
              <a:rPr lang="en-GB" smtClean="0"/>
              <a:t>19/01/2024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18B42-2B8C-4FBF-AED4-174C5E415BD1}" type="slidenum">
              <a:rPr lang="en-GB" smtClean="0"/>
              <a:t>‹#›</a:t>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47315423"/>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50D92E7-8220-4CE8-AD87-455F747D187F}" type="datetimeFigureOut">
              <a:rPr lang="en-GB" smtClean="0"/>
              <a:t>19/01/2024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C18B42-2B8C-4FBF-AED4-174C5E415BD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87004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0D92E7-8220-4CE8-AD87-455F747D187F}" type="datetimeFigureOut">
              <a:rPr lang="en-GB" smtClean="0"/>
              <a:t>19/01/2024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C18B42-2B8C-4FBF-AED4-174C5E415BD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5213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0D92E7-8220-4CE8-AD87-455F747D187F}" type="datetimeFigureOut">
              <a:rPr lang="en-GB" smtClean="0"/>
              <a:t>19/01/2024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1814419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50D92E7-8220-4CE8-AD87-455F747D187F}" type="datetimeFigureOut">
              <a:rPr lang="en-GB" smtClean="0"/>
              <a:t>19/01/2024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18B42-2B8C-4FBF-AED4-174C5E415BD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531088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50D92E7-8220-4CE8-AD87-455F747D187F}" type="datetimeFigureOut">
              <a:rPr lang="en-GB" smtClean="0"/>
              <a:t>19/01/2024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3542894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50D92E7-8220-4CE8-AD87-455F747D187F}" type="datetimeFigureOut">
              <a:rPr lang="en-GB" smtClean="0"/>
              <a:t>19/01/2024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2348871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4024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88119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Tree>
    <p:extLst>
      <p:ext uri="{BB962C8B-B14F-4D97-AF65-F5344CB8AC3E}">
        <p14:creationId xmlns:p14="http://schemas.microsoft.com/office/powerpoint/2010/main" val="3917134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8512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48833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53110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0D92E7-8220-4CE8-AD87-455F747D187F}" type="datetimeFigureOut">
              <a:rPr lang="en-GB" smtClean="0"/>
              <a:t>19/01/2024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C18B42-2B8C-4FBF-AED4-174C5E415BD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2499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422400" y="304801"/>
            <a:ext cx="10058400" cy="1431925"/>
          </a:xfrm>
        </p:spPr>
        <p:txBody>
          <a:bodyPr/>
          <a:lstStyle/>
          <a:p>
            <a:r>
              <a:rPr lang="en-US"/>
              <a:t>Click to edit Master title style</a:t>
            </a:r>
            <a:endParaRPr lang="en-GB"/>
          </a:p>
        </p:txBody>
      </p:sp>
      <p:sp>
        <p:nvSpPr>
          <p:cNvPr id="3" name="Content Placeholder 2"/>
          <p:cNvSpPr>
            <a:spLocks noGrp="1"/>
          </p:cNvSpPr>
          <p:nvPr>
            <p:ph sz="quarter" idx="1"/>
          </p:nvPr>
        </p:nvSpPr>
        <p:spPr>
          <a:xfrm>
            <a:off x="1422400" y="1981200"/>
            <a:ext cx="4927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553200" y="1981200"/>
            <a:ext cx="4927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422400" y="4114800"/>
            <a:ext cx="10058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p:cNvSpPr>
            <a:spLocks noGrp="1"/>
          </p:cNvSpPr>
          <p:nvPr>
            <p:ph type="dt" sz="half" idx="10"/>
          </p:nvPr>
        </p:nvSpPr>
        <p:spPr/>
        <p:txBody>
          <a:bodyPr/>
          <a:lstStyle>
            <a:lvl1pPr>
              <a:defRPr/>
            </a:lvl1pPr>
          </a:lstStyle>
          <a:p>
            <a:pPr>
              <a:defRPr/>
            </a:pPr>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AECCB886-55ED-4B5D-9145-4CDC1AFF8827}" type="slidenum">
              <a:rPr lang="en-GB"/>
              <a:pPr>
                <a:defRPr/>
              </a:pPr>
              <a:t>‹#›</a:t>
            </a:fld>
            <a:endParaRPr lang="en-GB"/>
          </a:p>
        </p:txBody>
      </p:sp>
    </p:spTree>
    <p:extLst>
      <p:ext uri="{BB962C8B-B14F-4D97-AF65-F5344CB8AC3E}">
        <p14:creationId xmlns:p14="http://schemas.microsoft.com/office/powerpoint/2010/main" val="2949289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50D92E7-8220-4CE8-AD87-455F747D187F}" type="datetimeFigureOut">
              <a:rPr lang="en-GB" smtClean="0"/>
              <a:t>19/01/2024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6C18B42-2B8C-4FBF-AED4-174C5E415BD1}" type="slidenum">
              <a:rPr lang="en-GB" smtClean="0"/>
              <a:t>‹#›</a:t>
            </a:fld>
            <a:endParaRPr lang="en-GB"/>
          </a:p>
        </p:txBody>
      </p:sp>
    </p:spTree>
    <p:extLst>
      <p:ext uri="{BB962C8B-B14F-4D97-AF65-F5344CB8AC3E}">
        <p14:creationId xmlns:p14="http://schemas.microsoft.com/office/powerpoint/2010/main" val="311778344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 id="214748371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methodology/classificationsandstandards/otherclassifications/thenationalstatisticssocioeconomicclassificationnssecrebasedonsoc2010#classes-and-collaps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ucl.ac.uk/celsius/online-training/socio/se04010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jstor.org/stable/41035374?seq=1#page_scan_tab_content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www.nrs.co.uk/nrs-print/lifestyle-and-classification-data/social-grade/"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k.sagepub.com/books/individualization/n14.xml"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video" Target="https://www.youtube.com/embed/jkjRsLVux-Q?feature=oembed" TargetMode="External"/><Relationship Id="rId4" Type="http://schemas.openxmlformats.org/officeDocument/2006/relationships/image" Target="../media/image11.jpeg"/></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video" Target="https://www.youtube.com/embed/rilzNT4CXpc?feature=oembed" TargetMode="External"/><Relationship Id="rId4" Type="http://schemas.openxmlformats.org/officeDocument/2006/relationships/image" Target="../media/image12.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4.xml"/><Relationship Id="rId1" Type="http://schemas.openxmlformats.org/officeDocument/2006/relationships/video" Target="https://www.youtube.com/embed/X9tqaOuGt5A?feature=oembed" TargetMode="External"/><Relationship Id="rId4" Type="http://schemas.openxmlformats.org/officeDocument/2006/relationships/image" Target="../media/image16.jpe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7.png"/><Relationship Id="rId4" Type="http://schemas.openxmlformats.org/officeDocument/2006/relationships/notesSlide" Target="../notesSlides/notesSlide68.xml"/></Relationships>
</file>

<file path=ppt/slides/_rels/slide6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7.png"/><Relationship Id="rId4" Type="http://schemas.openxmlformats.org/officeDocument/2006/relationships/notesSlide" Target="../notesSlides/notesSlide69.xml"/></Relationships>
</file>

<file path=ppt/slides/_rels/slide7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7.png"/><Relationship Id="rId4" Type="http://schemas.openxmlformats.org/officeDocument/2006/relationships/notesSlide" Target="../notesSlides/notesSlide70.xml"/></Relationships>
</file>

<file path=ppt/slides/_rels/slide7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7.png"/><Relationship Id="rId4" Type="http://schemas.openxmlformats.org/officeDocument/2006/relationships/notesSlide" Target="../notesSlides/notesSlide71.xml"/></Relationships>
</file>

<file path=ppt/slides/_rels/slide7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7.png"/><Relationship Id="rId4" Type="http://schemas.openxmlformats.org/officeDocument/2006/relationships/notesSlide" Target="../notesSlides/notesSlide72.xml"/></Relationships>
</file>

<file path=ppt/slides/_rels/slide7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7.png"/><Relationship Id="rId4" Type="http://schemas.openxmlformats.org/officeDocument/2006/relationships/notesSlide" Target="../notesSlides/notesSlide73.xml"/></Relationships>
</file>

<file path=ppt/slides/_rels/slide7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7.png"/><Relationship Id="rId4" Type="http://schemas.openxmlformats.org/officeDocument/2006/relationships/notesSlide" Target="../notesSlides/notesSlide74.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7.png"/><Relationship Id="rId4" Type="http://schemas.openxmlformats.org/officeDocument/2006/relationships/notesSlide" Target="../notesSlides/notesSlide75.xml"/></Relationships>
</file>

<file path=ppt/slides/_rels/slide7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7.png"/><Relationship Id="rId4" Type="http://schemas.openxmlformats.org/officeDocument/2006/relationships/notesSlide" Target="../notesSlides/notesSlide76.xml"/></Relationships>
</file>

<file path=ppt/slides/_rels/slide7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7.png"/><Relationship Id="rId4" Type="http://schemas.openxmlformats.org/officeDocument/2006/relationships/notesSlide" Target="../notesSlides/notesSlide77.xml"/></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7.png"/><Relationship Id="rId4" Type="http://schemas.openxmlformats.org/officeDocument/2006/relationships/notesSlide" Target="../notesSlides/notesSlide78.xml"/></Relationships>
</file>

<file path=ppt/slides/_rels/slide7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png"/><Relationship Id="rId5" Type="http://schemas.openxmlformats.org/officeDocument/2006/relationships/image" Target="../media/image18.png"/><Relationship Id="rId4" Type="http://schemas.openxmlformats.org/officeDocument/2006/relationships/notesSlide" Target="../notesSlides/notesSlide79.xml"/></Relationships>
</file>

<file path=ppt/slides/_rels/slide8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7.png"/><Relationship Id="rId4" Type="http://schemas.openxmlformats.org/officeDocument/2006/relationships/notesSlide" Target="../notesSlides/notesSlide80.xml"/></Relationships>
</file>

<file path=ppt/slides/_rels/slide8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7.png"/><Relationship Id="rId4" Type="http://schemas.openxmlformats.org/officeDocument/2006/relationships/notesSlide" Target="../notesSlides/notesSlide81.xml"/></Relationships>
</file>

<file path=ppt/slides/_rels/slide8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7.png"/><Relationship Id="rId4" Type="http://schemas.openxmlformats.org/officeDocument/2006/relationships/notesSlide" Target="../notesSlides/notesSlide82.xml"/></Relationships>
</file>

<file path=ppt/slides/_rels/slide8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7.png"/><Relationship Id="rId4" Type="http://schemas.openxmlformats.org/officeDocument/2006/relationships/notesSlide" Target="../notesSlides/notesSlide83.xml"/></Relationships>
</file>

<file path=ppt/slides/_rels/slide8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7.png"/><Relationship Id="rId4" Type="http://schemas.openxmlformats.org/officeDocument/2006/relationships/notesSlide" Target="../notesSlides/notesSlide84.xml"/></Relationships>
</file>

<file path=ppt/slides/_rels/slide8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7.png"/><Relationship Id="rId4" Type="http://schemas.openxmlformats.org/officeDocument/2006/relationships/notesSlide" Target="../notesSlides/notesSlide85.xml"/></Relationships>
</file>

<file path=ppt/slides/_rels/slide8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7.png"/><Relationship Id="rId4" Type="http://schemas.openxmlformats.org/officeDocument/2006/relationships/notesSlide" Target="../notesSlides/notesSlide86.xml"/></Relationships>
</file>

<file path=ppt/slides/_rels/slide8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7.png"/><Relationship Id="rId4" Type="http://schemas.openxmlformats.org/officeDocument/2006/relationships/notesSlide" Target="../notesSlides/notesSlide87.xml"/></Relationships>
</file>

<file path=ppt/slides/_rels/slide8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7.png"/><Relationship Id="rId4" Type="http://schemas.openxmlformats.org/officeDocument/2006/relationships/notesSlide" Target="../notesSlides/notesSlide88.xml"/></Relationships>
</file>

<file path=ppt/slides/_rels/slide8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7.png"/><Relationship Id="rId4" Type="http://schemas.openxmlformats.org/officeDocument/2006/relationships/notesSlide" Target="../notesSlides/notesSlide89.xml"/></Relationships>
</file>

<file path=ppt/slides/_rels/slide9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7.png"/><Relationship Id="rId4" Type="http://schemas.openxmlformats.org/officeDocument/2006/relationships/notesSlide" Target="../notesSlides/notesSlide90.xml"/></Relationships>
</file>

<file path=ppt/slides/_rels/slide9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7.png"/><Relationship Id="rId4" Type="http://schemas.openxmlformats.org/officeDocument/2006/relationships/notesSlide" Target="../notesSlides/notesSlide91.xml"/></Relationships>
</file>

<file path=ppt/slides/_rels/slide9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17.png"/><Relationship Id="rId4" Type="http://schemas.openxmlformats.org/officeDocument/2006/relationships/notesSlide" Target="../notesSlides/notesSlide92.xml"/></Relationships>
</file>

<file path=ppt/slides/_rels/slide9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7.png"/><Relationship Id="rId4" Type="http://schemas.openxmlformats.org/officeDocument/2006/relationships/notesSlide" Target="../notesSlides/notesSlide93.xml"/></Relationships>
</file>

<file path=ppt/slides/_rels/slide9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7.png"/><Relationship Id="rId4" Type="http://schemas.openxmlformats.org/officeDocument/2006/relationships/notesSlide" Target="../notesSlides/notesSlide94.xml"/></Relationships>
</file>

<file path=ppt/slides/_rels/slide9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17.png"/><Relationship Id="rId4" Type="http://schemas.openxmlformats.org/officeDocument/2006/relationships/notesSlide" Target="../notesSlides/notesSlide95.xml"/></Relationships>
</file>

<file path=ppt/slides/_rels/slide9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7.png"/><Relationship Id="rId4" Type="http://schemas.openxmlformats.org/officeDocument/2006/relationships/notesSlide" Target="../notesSlides/notesSlide96.xml"/></Relationships>
</file>

<file path=ppt/slides/_rels/slide9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17.png"/><Relationship Id="rId4" Type="http://schemas.openxmlformats.org/officeDocument/2006/relationships/notesSlide" Target="../notesSlides/notesSlide97.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gov.wales/topics/educationandskills/schoolshome/foodanddrink/freeschoolmeals/?lang=en" TargetMode="External"/><Relationship Id="rId2" Type="http://schemas.openxmlformats.org/officeDocument/2006/relationships/notesSlide" Target="../notesSlides/notesSlide9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r>
              <a:rPr lang="en-GB" altLang="en-US"/>
              <a:t>ECED7002</a:t>
            </a:r>
            <a:endParaRPr lang="en-GB" altLang="en-US" dirty="0"/>
          </a:p>
        </p:txBody>
      </p:sp>
      <p:sp>
        <p:nvSpPr>
          <p:cNvPr id="5123" name="Rectangle 3"/>
          <p:cNvSpPr>
            <a:spLocks noGrp="1" noChangeArrowheads="1"/>
          </p:cNvSpPr>
          <p:nvPr>
            <p:ph type="subTitle" idx="1"/>
          </p:nvPr>
        </p:nvSpPr>
        <p:spPr/>
        <p:txBody>
          <a:bodyPr/>
          <a:lstStyle/>
          <a:p>
            <a:r>
              <a:rPr lang="en-GB" altLang="en-US" dirty="0"/>
              <a:t>Sharon Cole</a:t>
            </a:r>
          </a:p>
          <a:p>
            <a:r>
              <a:rPr lang="en-GB" dirty="0"/>
              <a:t>CLASS &amp; SOCIAL MOBILITY</a:t>
            </a:r>
          </a:p>
          <a:p>
            <a:endParaRPr lang="en-GB" altLang="en-US" dirty="0"/>
          </a:p>
        </p:txBody>
      </p:sp>
    </p:spTree>
    <p:extLst>
      <p:ext uri="{BB962C8B-B14F-4D97-AF65-F5344CB8AC3E}">
        <p14:creationId xmlns:p14="http://schemas.microsoft.com/office/powerpoint/2010/main" val="2180562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Debating Inequality</a:t>
            </a:r>
            <a:endParaRPr lang="en-GB" altLang="en-US" dirty="0"/>
          </a:p>
        </p:txBody>
      </p:sp>
      <p:sp>
        <p:nvSpPr>
          <p:cNvPr id="7" name="Content Placeholder 6"/>
          <p:cNvSpPr>
            <a:spLocks noGrp="1"/>
          </p:cNvSpPr>
          <p:nvPr>
            <p:ph sz="half" idx="1"/>
          </p:nvPr>
        </p:nvSpPr>
        <p:spPr/>
        <p:txBody>
          <a:bodyPr>
            <a:normAutofit fontScale="92500"/>
          </a:bodyPr>
          <a:lstStyle/>
          <a:p>
            <a:pPr marL="342900" indent="-342900">
              <a:buFont typeface="Arial" panose="020B0604020202020204" pitchFamily="34" charset="0"/>
              <a:buChar char="•"/>
            </a:pPr>
            <a:r>
              <a:rPr lang="en-GB" dirty="0"/>
              <a:t>Historically, inequality has been linked to the concept of social stratification</a:t>
            </a:r>
          </a:p>
          <a:p>
            <a:pPr marL="342900" indent="-342900">
              <a:buFont typeface="Arial" panose="020B0604020202020204" pitchFamily="34" charset="0"/>
              <a:buChar char="•"/>
            </a:pPr>
            <a:r>
              <a:rPr lang="en-GB" dirty="0"/>
              <a:t>In these models inequality is seen as a ‘natural’ part of society</a:t>
            </a:r>
          </a:p>
          <a:p>
            <a:pPr marL="342900" indent="-342900">
              <a:buFont typeface="Arial" panose="020B0604020202020204" pitchFamily="34" charset="0"/>
              <a:buChar char="•"/>
            </a:pPr>
            <a:r>
              <a:rPr lang="en-GB" dirty="0"/>
              <a:t>Therefore if inequalities and ‘natural’ and inevitable then nothing can or should be done about them</a:t>
            </a:r>
          </a:p>
          <a:p>
            <a:endParaRPr lang="en-GB" dirty="0"/>
          </a:p>
        </p:txBody>
      </p:sp>
      <p:sp>
        <p:nvSpPr>
          <p:cNvPr id="9" name="Content Placeholder 8"/>
          <p:cNvSpPr>
            <a:spLocks noGrp="1"/>
          </p:cNvSpPr>
          <p:nvPr>
            <p:ph sz="half" idx="2"/>
          </p:nvPr>
        </p:nvSpPr>
        <p:spPr/>
        <p:txBody>
          <a:bodyPr>
            <a:normAutofit fontScale="92500"/>
          </a:bodyPr>
          <a:lstStyle/>
          <a:p>
            <a:r>
              <a:rPr lang="en-GB" b="1" dirty="0"/>
              <a:t>Examples include;</a:t>
            </a:r>
          </a:p>
          <a:p>
            <a:r>
              <a:rPr lang="en-GB" dirty="0"/>
              <a:t>The feudal system in medieval Europe (King, Lords, Knights &amp; Serfs)</a:t>
            </a:r>
          </a:p>
          <a:p>
            <a:r>
              <a:rPr lang="en-GB" dirty="0"/>
              <a:t>The Indian caste system (Brahmins - teachers, Kshatriyas - warriors, </a:t>
            </a:r>
            <a:r>
              <a:rPr lang="en-GB" dirty="0" err="1"/>
              <a:t>Vaishyas</a:t>
            </a:r>
            <a:r>
              <a:rPr lang="en-GB" dirty="0"/>
              <a:t> - traders and the Shudras – manual workers)</a:t>
            </a:r>
          </a:p>
          <a:p>
            <a:endParaRPr lang="en-GB" dirty="0"/>
          </a:p>
          <a:p>
            <a:endParaRPr lang="en-GB" b="1" dirty="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226F-7673-5FCD-0129-6ED46B4163C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782A771-0502-73E6-11DF-103202B4FD7D}"/>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1F94A28F-DF72-4249-48FF-C06416D999CB}"/>
              </a:ext>
            </a:extLst>
          </p:cNvPr>
          <p:cNvSpPr>
            <a:spLocks noGrp="1"/>
          </p:cNvSpPr>
          <p:nvPr>
            <p:ph sz="half" idx="2"/>
          </p:nvPr>
        </p:nvSpPr>
        <p:spPr/>
        <p:txBody>
          <a:bodyPr/>
          <a:lstStyle/>
          <a:p>
            <a:endParaRPr lang="en-US"/>
          </a:p>
        </p:txBody>
      </p:sp>
      <p:pic>
        <p:nvPicPr>
          <p:cNvPr id="1026" name="Picture 2" descr="Tectonics and Structural Geology | Features from the field: Bedding/ Stratification">
            <a:extLst>
              <a:ext uri="{FF2B5EF4-FFF2-40B4-BE49-F238E27FC236}">
                <a16:creationId xmlns:a16="http://schemas.microsoft.com/office/drawing/2014/main" id="{D8B72414-086F-DDF7-1F5B-B15F33BF46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088" y="914399"/>
            <a:ext cx="10283825" cy="5404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857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Debating Inequality</a:t>
            </a:r>
            <a:endParaRPr lang="en-GB" altLang="en-US" dirty="0"/>
          </a:p>
        </p:txBody>
      </p:sp>
      <p:sp>
        <p:nvSpPr>
          <p:cNvPr id="9219" name="Rectangle 3"/>
          <p:cNvSpPr>
            <a:spLocks noGrp="1" noChangeArrowheads="1"/>
          </p:cNvSpPr>
          <p:nvPr>
            <p:ph idx="1"/>
          </p:nvPr>
        </p:nvSpPr>
        <p:spPr/>
        <p:txBody>
          <a:bodyPr>
            <a:normAutofit fontScale="92500" lnSpcReduction="20000"/>
          </a:bodyPr>
          <a:lstStyle/>
          <a:p>
            <a:r>
              <a:rPr lang="en-GB" dirty="0"/>
              <a:t>Such systems do not support the concept of equality</a:t>
            </a:r>
          </a:p>
          <a:p>
            <a:r>
              <a:rPr lang="en-GB" dirty="0"/>
              <a:t>However, philosophers and theorists have developed  theories of equality, for example;</a:t>
            </a:r>
          </a:p>
          <a:p>
            <a:r>
              <a:rPr lang="en-GB" dirty="0"/>
              <a:t>John Locke (1632-1704) suggested that man had ‘natural rights’ to life, liberty and property and that these are best protected by the state</a:t>
            </a:r>
          </a:p>
          <a:p>
            <a:r>
              <a:rPr lang="en-GB" dirty="0"/>
              <a:t>Jean-</a:t>
            </a:r>
            <a:r>
              <a:rPr lang="en-GB" dirty="0" err="1"/>
              <a:t>Jaques</a:t>
            </a:r>
            <a:r>
              <a:rPr lang="en-GB" dirty="0"/>
              <a:t> Rousseau(1712-1778) suggested that man is born free but is everywhere in chains – he saw democracy as a way of ensuring equality</a:t>
            </a:r>
          </a:p>
          <a:p>
            <a:r>
              <a:rPr lang="en-GB" dirty="0"/>
              <a:t>Marx  (1818 -1883) considered that inequality was linked to the class struggle – landless versus the landowner or owner of the means of production</a:t>
            </a:r>
          </a:p>
          <a:p>
            <a:endParaRPr lang="en-GB" dirty="0"/>
          </a:p>
          <a:p>
            <a:endParaRPr lang="en-GB" dirty="0"/>
          </a:p>
          <a:p>
            <a:pPr lvl="2"/>
            <a:endParaRPr lang="en-GB" dirty="0"/>
          </a:p>
          <a:p>
            <a:pPr lvl="1"/>
            <a:endParaRPr lang="en-GB" dirty="0"/>
          </a:p>
        </p:txBody>
      </p:sp>
    </p:spTree>
    <p:extLst>
      <p:ext uri="{BB962C8B-B14F-4D97-AF65-F5344CB8AC3E}">
        <p14:creationId xmlns:p14="http://schemas.microsoft.com/office/powerpoint/2010/main" val="50198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a:t>Debating Inequality</a:t>
            </a:r>
            <a:endParaRPr lang="en-GB" altLang="en-US" dirty="0"/>
          </a:p>
        </p:txBody>
      </p:sp>
      <p:sp>
        <p:nvSpPr>
          <p:cNvPr id="9219" name="Rectangle 3"/>
          <p:cNvSpPr>
            <a:spLocks noGrp="1" noChangeArrowheads="1"/>
          </p:cNvSpPr>
          <p:nvPr>
            <p:ph idx="1"/>
          </p:nvPr>
        </p:nvSpPr>
        <p:spPr/>
        <p:txBody>
          <a:bodyPr/>
          <a:lstStyle/>
          <a:p>
            <a:r>
              <a:rPr lang="en-GB" dirty="0" err="1"/>
              <a:t>Afua</a:t>
            </a:r>
            <a:r>
              <a:rPr lang="en-GB" dirty="0"/>
              <a:t> Hirsch (1981 - Present) suggests that even today concepts of equality are underpinned by the above theories</a:t>
            </a:r>
          </a:p>
          <a:p>
            <a:r>
              <a:rPr lang="en-GB" dirty="0"/>
              <a:t>However, Hirsch and other social critics see inequality as ever present in society</a:t>
            </a:r>
          </a:p>
          <a:p>
            <a:pPr marL="251460" indent="-342900">
              <a:buFont typeface="Arial" panose="020B0604020202020204" pitchFamily="34" charset="0"/>
              <a:buChar char="•"/>
              <a:defRPr/>
            </a:pPr>
            <a:r>
              <a:rPr lang="en-GB" dirty="0"/>
              <a:t>So how can we be equal in an unequal society?</a:t>
            </a:r>
          </a:p>
          <a:p>
            <a:pPr marL="251460" indent="-342900">
              <a:buFont typeface="Arial" panose="020B0604020202020204" pitchFamily="34" charset="0"/>
              <a:buChar char="•"/>
              <a:defRPr/>
            </a:pPr>
            <a:r>
              <a:rPr lang="en-GB" dirty="0"/>
              <a:t>It has been argued that the 1970s saw an erosion of the ‘status order’ </a:t>
            </a:r>
          </a:p>
          <a:p>
            <a:endParaRPr lang="en-GB" dirty="0"/>
          </a:p>
          <a:p>
            <a:endParaRPr lang="en-GB" dirty="0"/>
          </a:p>
          <a:p>
            <a:pPr lvl="1"/>
            <a:endParaRPr lang="en-GB" dirty="0"/>
          </a:p>
        </p:txBody>
      </p:sp>
    </p:spTree>
    <p:extLst>
      <p:ext uri="{BB962C8B-B14F-4D97-AF65-F5344CB8AC3E}">
        <p14:creationId xmlns:p14="http://schemas.microsoft.com/office/powerpoint/2010/main" val="3382092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en-US"/>
              <a:t>Social Differentiation </a:t>
            </a:r>
          </a:p>
        </p:txBody>
      </p:sp>
      <p:sp>
        <p:nvSpPr>
          <p:cNvPr id="8195" name="Rectangle 3"/>
          <p:cNvSpPr>
            <a:spLocks noGrp="1" noChangeArrowheads="1"/>
          </p:cNvSpPr>
          <p:nvPr>
            <p:ph idx="1"/>
          </p:nvPr>
        </p:nvSpPr>
        <p:spPr/>
        <p:txBody>
          <a:bodyPr>
            <a:normAutofit fontScale="92500" lnSpcReduction="10000"/>
          </a:bodyPr>
          <a:lstStyle/>
          <a:p>
            <a:r>
              <a:rPr lang="en-GB" dirty="0"/>
              <a:t>Complex societies exhibit inequalities – often called inequalities of outcome</a:t>
            </a:r>
          </a:p>
          <a:p>
            <a:r>
              <a:rPr lang="en-GB" altLang="en-US" dirty="0"/>
              <a:t>But there is an argument that if we mobilise affirmative action for supposedly disadvantaged groups society would be actually treating such groups as though they were lesser or special cases</a:t>
            </a:r>
          </a:p>
          <a:p>
            <a:r>
              <a:rPr lang="en-GB" dirty="0"/>
              <a:t>That is to say that they are not seen as equal but as ‘other’.</a:t>
            </a:r>
          </a:p>
          <a:p>
            <a:r>
              <a:rPr lang="en-GB" dirty="0"/>
              <a:t>For example, there is a raft of work looking at inequalities (class, gender, ethnicity) in the education system</a:t>
            </a:r>
          </a:p>
          <a:p>
            <a:r>
              <a:rPr lang="en-GB" dirty="0"/>
              <a:t>This leads to attempts by Governments to address these inequalities</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r>
              <a:rPr lang="en-GB" altLang="en-US" dirty="0"/>
              <a:t>Capitalism and Inequality </a:t>
            </a:r>
          </a:p>
        </p:txBody>
      </p:sp>
      <p:sp>
        <p:nvSpPr>
          <p:cNvPr id="11267" name="Rectangle 3"/>
          <p:cNvSpPr>
            <a:spLocks noGrp="1" noChangeArrowheads="1"/>
          </p:cNvSpPr>
          <p:nvPr>
            <p:ph idx="1"/>
          </p:nvPr>
        </p:nvSpPr>
        <p:spPr/>
        <p:txBody>
          <a:bodyPr>
            <a:normAutofit fontScale="85000" lnSpcReduction="10000"/>
          </a:bodyPr>
          <a:lstStyle/>
          <a:p>
            <a:r>
              <a:rPr lang="en-GB" dirty="0"/>
              <a:t>Some theorists, economists and politicians believe that inequality is necessary</a:t>
            </a:r>
          </a:p>
          <a:p>
            <a:r>
              <a:rPr lang="en-GB" dirty="0"/>
              <a:t>They believe that the process of equalisation will ultimately result in the stifling of innovation and therefore growth</a:t>
            </a:r>
          </a:p>
          <a:p>
            <a:r>
              <a:rPr lang="en-GB" dirty="0"/>
              <a:t>They argue that capitalism is dynamic precisely because it is unequal</a:t>
            </a:r>
            <a:br>
              <a:rPr lang="en-GB" dirty="0"/>
            </a:br>
            <a:endParaRPr lang="en-GB" dirty="0"/>
          </a:p>
          <a:p>
            <a:r>
              <a:rPr lang="en-GB" dirty="0"/>
              <a:t>Neo-liberals such as Peter Berger argue that:</a:t>
            </a:r>
          </a:p>
          <a:p>
            <a:pPr lvl="1"/>
            <a:r>
              <a:rPr lang="en-GB" dirty="0"/>
              <a:t>‘If one wants to intervene politically to bring about greater material equality, one may eventually disrupt the economic engine of plenty and endanger the material living standards of the society’</a:t>
            </a:r>
          </a:p>
          <a:p>
            <a:pPr algn="r"/>
            <a:r>
              <a:rPr lang="en-GB" dirty="0"/>
              <a:t> (Berger, 1987: 48)</a:t>
            </a:r>
          </a:p>
          <a:p>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Functionalist Theory and Inequality	</a:t>
            </a:r>
          </a:p>
        </p:txBody>
      </p:sp>
      <p:sp>
        <p:nvSpPr>
          <p:cNvPr id="12291" name="Rectangle 3"/>
          <p:cNvSpPr>
            <a:spLocks noGrp="1" noChangeArrowheads="1"/>
          </p:cNvSpPr>
          <p:nvPr>
            <p:ph idx="1"/>
          </p:nvPr>
        </p:nvSpPr>
        <p:spPr/>
        <p:txBody>
          <a:bodyPr>
            <a:normAutofit lnSpcReduction="10000"/>
          </a:bodyPr>
          <a:lstStyle/>
          <a:p>
            <a:pPr marL="342900" indent="-342900">
              <a:buFont typeface="Arial" panose="020B0604020202020204" pitchFamily="34" charset="0"/>
              <a:buChar char="•"/>
            </a:pPr>
            <a:r>
              <a:rPr lang="en-GB" dirty="0"/>
              <a:t>Social Inequality is thus an unconsciously evolved device by which societies insure that the most important positions are conscientiously filled by the most qualified persons (Davies &amp; Moore, 1964: 415)</a:t>
            </a:r>
          </a:p>
          <a:p>
            <a:r>
              <a:rPr lang="en-GB" dirty="0"/>
              <a:t>This is seen as a naturally occurring ‘division of labour’</a:t>
            </a:r>
          </a:p>
          <a:p>
            <a:r>
              <a:rPr lang="en-GB" dirty="0"/>
              <a:t>Thus Functionalists see society as being made of ‘</a:t>
            </a:r>
            <a:r>
              <a:rPr lang="en-GB" dirty="0" err="1"/>
              <a:t>strat</a:t>
            </a:r>
            <a:r>
              <a:rPr lang="en-GB" dirty="0"/>
              <a:t>’ rather than classes. The most appropriate people find their ‘level’</a:t>
            </a:r>
          </a:p>
          <a:p>
            <a:r>
              <a:rPr lang="en-GB" dirty="0"/>
              <a:t>In industrialised society the ‘right’ individuals are encouraged to train for positions by inducement and compensated for having to take the risks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Functional Theories of Stratification</a:t>
            </a:r>
          </a:p>
        </p:txBody>
      </p:sp>
      <p:sp>
        <p:nvSpPr>
          <p:cNvPr id="11267" name="Rectangle 3"/>
          <p:cNvSpPr>
            <a:spLocks noGrp="1" noChangeArrowheads="1"/>
          </p:cNvSpPr>
          <p:nvPr>
            <p:ph idx="1"/>
          </p:nvPr>
        </p:nvSpPr>
        <p:spPr/>
        <p:txBody>
          <a:bodyPr>
            <a:normAutofit/>
          </a:bodyPr>
          <a:lstStyle/>
          <a:p>
            <a:r>
              <a:rPr lang="en-GB" altLang="en-US" dirty="0"/>
              <a:t>Inequality in complex societies is rendered legitimate via an emerging consensus of values relating to the societal importance of particular functions</a:t>
            </a:r>
          </a:p>
          <a:p>
            <a:pPr marL="800100" lvl="1" indent="-342900">
              <a:buFont typeface="Arial" panose="020B0604020202020204" pitchFamily="34" charset="0"/>
              <a:buChar char="•"/>
            </a:pPr>
            <a:r>
              <a:rPr lang="en-GB" dirty="0"/>
              <a:t>The best get to the top by</a:t>
            </a:r>
          </a:p>
          <a:p>
            <a:pPr marL="800100" lvl="1" indent="-342900">
              <a:buFont typeface="Arial" panose="020B0604020202020204" pitchFamily="34" charset="0"/>
              <a:buChar char="•"/>
            </a:pPr>
            <a:r>
              <a:rPr lang="en-GB" dirty="0"/>
              <a:t>Taking greater risks and therefore</a:t>
            </a:r>
          </a:p>
          <a:p>
            <a:pPr marL="800100" lvl="1" indent="-342900">
              <a:buFont typeface="Arial" panose="020B0604020202020204" pitchFamily="34" charset="0"/>
              <a:buChar char="•"/>
            </a:pPr>
            <a:r>
              <a:rPr lang="en-GB" dirty="0"/>
              <a:t>Gaining greater rewards</a:t>
            </a:r>
          </a:p>
          <a:p>
            <a:r>
              <a:rPr lang="en-GB" altLang="en-US" dirty="0"/>
              <a:t>E.g. The function of ‘Meritocracy’</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a:t>Class</a:t>
            </a:r>
          </a:p>
        </p:txBody>
      </p:sp>
      <p:sp>
        <p:nvSpPr>
          <p:cNvPr id="12291" name="Rectangle 3"/>
          <p:cNvSpPr>
            <a:spLocks noGrp="1" noChangeArrowheads="1"/>
          </p:cNvSpPr>
          <p:nvPr>
            <p:ph idx="1"/>
          </p:nvPr>
        </p:nvSpPr>
        <p:spPr/>
        <p:txBody>
          <a:bodyPr>
            <a:normAutofit fontScale="92500" lnSpcReduction="10000"/>
          </a:bodyPr>
          <a:lstStyle/>
          <a:p>
            <a:r>
              <a:rPr lang="en-GB" altLang="en-US" dirty="0">
                <a:solidFill>
                  <a:schemeClr val="tx1"/>
                </a:solidFill>
              </a:rPr>
              <a:t>Class as prestige, status, culture or lifestyles</a:t>
            </a:r>
          </a:p>
          <a:p>
            <a:r>
              <a:rPr lang="en-GB" altLang="en-US" dirty="0">
                <a:solidFill>
                  <a:schemeClr val="tx1"/>
                </a:solidFill>
              </a:rPr>
              <a:t>Class as structured social and economic inequality, related to the possession of economic and power resources</a:t>
            </a:r>
          </a:p>
          <a:p>
            <a:pPr lvl="1"/>
            <a:r>
              <a:rPr lang="en-GB" dirty="0"/>
              <a:t>‘Ruling Class’, ‘Middle Class’, ‘Working Class’</a:t>
            </a:r>
          </a:p>
          <a:p>
            <a:r>
              <a:rPr lang="en-GB" altLang="en-US" dirty="0"/>
              <a:t>Social and political actors</a:t>
            </a:r>
          </a:p>
          <a:p>
            <a:pPr lvl="1"/>
            <a:r>
              <a:rPr lang="en-GB" dirty="0"/>
              <a:t>‘Upper Class’, ‘Lower Class’</a:t>
            </a:r>
          </a:p>
          <a:p>
            <a:r>
              <a:rPr lang="en-GB" altLang="en-US" dirty="0"/>
              <a:t>Classes as actual or potential </a:t>
            </a:r>
          </a:p>
          <a:p>
            <a:pPr lvl="1"/>
            <a:r>
              <a:rPr lang="en-GB" dirty="0"/>
              <a:t>‘Old school tie’, Trade Unions, Class War</a:t>
            </a:r>
          </a:p>
          <a:p>
            <a:endParaRPr lang="en-GB" altLang="en-US" dirty="0"/>
          </a:p>
        </p:txBody>
      </p:sp>
      <p:sp>
        <p:nvSpPr>
          <p:cNvPr id="4" name="Rectangle 3"/>
          <p:cNvSpPr txBox="1">
            <a:spLocks noChangeArrowheads="1"/>
          </p:cNvSpPr>
          <p:nvPr/>
        </p:nvSpPr>
        <p:spPr>
          <a:xfrm>
            <a:off x="1313926" y="1221347"/>
            <a:ext cx="10178322" cy="581695"/>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800" dirty="0">
              <a:solidFill>
                <a:schemeClr val="tx1"/>
              </a:solidFill>
            </a:endParaRPr>
          </a:p>
        </p:txBody>
      </p:sp>
      <p:sp>
        <p:nvSpPr>
          <p:cNvPr id="6" name="Rectangle 3"/>
          <p:cNvSpPr txBox="1">
            <a:spLocks noChangeArrowheads="1"/>
          </p:cNvSpPr>
          <p:nvPr/>
        </p:nvSpPr>
        <p:spPr>
          <a:xfrm>
            <a:off x="1301045" y="2715276"/>
            <a:ext cx="10178322" cy="1032476"/>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8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nodePh="1">
                                  <p:stCondLst>
                                    <p:cond delay="0"/>
                                  </p:stCondLst>
                                  <p:endCondLst>
                                    <p:cond evt="begin" delay="0">
                                      <p:tn val="9"/>
                                    </p:cond>
                                  </p:end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291">
                                            <p:txEl>
                                              <p:pRg st="5" end="5"/>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a:t>Occupational Classification Systems </a:t>
            </a:r>
          </a:p>
        </p:txBody>
      </p:sp>
      <p:sp>
        <p:nvSpPr>
          <p:cNvPr id="13315" name="Rectangle 3"/>
          <p:cNvSpPr>
            <a:spLocks noGrp="1" noChangeArrowheads="1"/>
          </p:cNvSpPr>
          <p:nvPr>
            <p:ph idx="1"/>
          </p:nvPr>
        </p:nvSpPr>
        <p:spPr/>
        <p:txBody>
          <a:bodyPr/>
          <a:lstStyle/>
          <a:p>
            <a:r>
              <a:rPr lang="en-GB" altLang="en-US"/>
              <a:t>Office of National Statistics Socio-Economic Classification (ONS-SEC)</a:t>
            </a:r>
            <a:endParaRPr lang="en-GB" altLang="en-US" dirty="0"/>
          </a:p>
        </p:txBody>
      </p:sp>
      <p:sp>
        <p:nvSpPr>
          <p:cNvPr id="3" name="TextBox 2"/>
          <p:cNvSpPr txBox="1"/>
          <p:nvPr/>
        </p:nvSpPr>
        <p:spPr>
          <a:xfrm>
            <a:off x="1313645" y="3682372"/>
            <a:ext cx="59886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Registrar General’s Classification System </a:t>
            </a:r>
          </a:p>
        </p:txBody>
      </p:sp>
      <p:sp>
        <p:nvSpPr>
          <p:cNvPr id="4" name="TextBox 3"/>
          <p:cNvSpPr txBox="1"/>
          <p:nvPr/>
        </p:nvSpPr>
        <p:spPr>
          <a:xfrm>
            <a:off x="1571223" y="2920129"/>
            <a:ext cx="9530366" cy="646331"/>
          </a:xfrm>
          <a:prstGeom prst="rect">
            <a:avLst/>
          </a:prstGeom>
          <a:noFill/>
        </p:spPr>
        <p:txBody>
          <a:bodyPr wrap="square" rtlCol="0">
            <a:spAutoFit/>
          </a:bodyPr>
          <a:lstStyle/>
          <a:p>
            <a:r>
              <a:rPr lang="en-GB" dirty="0">
                <a:hlinkClick r:id="rId3"/>
              </a:rPr>
              <a:t>https://www.ons.gov.uk/methodology/classificationsandstandards/otherclassifications/thenationalstatisticssocioeconomicclassificationnssecrebasedonsoc2010#classes-and-collapses</a:t>
            </a:r>
            <a:r>
              <a:rPr lang="en-GB" dirty="0"/>
              <a:t> </a:t>
            </a:r>
          </a:p>
        </p:txBody>
      </p:sp>
      <p:sp>
        <p:nvSpPr>
          <p:cNvPr id="6" name="TextBox 5"/>
          <p:cNvSpPr txBox="1"/>
          <p:nvPr/>
        </p:nvSpPr>
        <p:spPr>
          <a:xfrm>
            <a:off x="1571223" y="4327301"/>
            <a:ext cx="8281115" cy="369332"/>
          </a:xfrm>
          <a:prstGeom prst="rect">
            <a:avLst/>
          </a:prstGeom>
          <a:noFill/>
        </p:spPr>
        <p:txBody>
          <a:bodyPr wrap="square" rtlCol="0">
            <a:spAutoFit/>
          </a:bodyPr>
          <a:lstStyle/>
          <a:p>
            <a:r>
              <a:rPr lang="en-GB" dirty="0">
                <a:hlinkClick r:id="rId4"/>
              </a:rPr>
              <a:t>https://www.ucl.ac.uk/celsius/online-training/socio/se040100</a:t>
            </a:r>
            <a:r>
              <a:rPr lang="en-GB"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3" grpId="0"/>
      <p:bldP spid="4"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en-US"/>
              <a:t>Occupational Classification Systems </a:t>
            </a:r>
          </a:p>
        </p:txBody>
      </p:sp>
      <p:sp>
        <p:nvSpPr>
          <p:cNvPr id="4" name="Content Placeholder 3"/>
          <p:cNvSpPr>
            <a:spLocks noGrp="1"/>
          </p:cNvSpPr>
          <p:nvPr>
            <p:ph idx="1"/>
          </p:nvPr>
        </p:nvSpPr>
        <p:spPr/>
        <p:txBody>
          <a:bodyPr>
            <a:normAutofit/>
          </a:bodyPr>
          <a:lstStyle/>
          <a:p>
            <a:r>
              <a:rPr lang="en-GB" dirty="0"/>
              <a:t>There are also cultural dimensions of class</a:t>
            </a:r>
          </a:p>
          <a:p>
            <a:pPr lvl="1"/>
            <a:r>
              <a:rPr lang="en-GB" dirty="0">
                <a:hlinkClick r:id="rId3"/>
              </a:rPr>
              <a:t>https://www.jstor.org/stable/41035374?seq=1#page_scan_tab_contents</a:t>
            </a:r>
            <a:r>
              <a:rPr lang="en-GB" dirty="0"/>
              <a:t> </a:t>
            </a:r>
          </a:p>
          <a:p>
            <a:pPr lvl="1"/>
            <a:r>
              <a:rPr lang="en-GB" dirty="0"/>
              <a:t>‘high art’ – e.g. poetry, opera, ballet, painting, classical music</a:t>
            </a:r>
          </a:p>
          <a:p>
            <a:pPr lvl="1"/>
            <a:r>
              <a:rPr lang="en-GB" dirty="0"/>
              <a:t>‘popular culture’ – e.g. music hall, TV, pop music</a:t>
            </a:r>
          </a:p>
          <a:p>
            <a:r>
              <a:rPr lang="en-GB" dirty="0"/>
              <a:t>Occupational classifications have also been devised by market research companies in order to give an indication of lifestyle and consumption</a:t>
            </a:r>
          </a:p>
          <a:p>
            <a:pPr lvl="1"/>
            <a:r>
              <a:rPr lang="en-GB" dirty="0">
                <a:hlinkClick r:id="rId4"/>
              </a:rPr>
              <a:t>http://www.nrs.co.uk/nrs-print/lifestyle-and-classification-data/social-grade/</a:t>
            </a:r>
            <a:r>
              <a:rPr lang="en-GB" dirty="0"/>
              <a:t> </a:t>
            </a:r>
          </a:p>
          <a:p>
            <a:endParaRPr lang="en-GB" dirty="0"/>
          </a:p>
          <a:p>
            <a:endParaRPr lang="en-GB" dirty="0"/>
          </a:p>
        </p:txBody>
      </p:sp>
    </p:spTree>
    <p:extLst>
      <p:ext uri="{BB962C8B-B14F-4D97-AF65-F5344CB8AC3E}">
        <p14:creationId xmlns:p14="http://schemas.microsoft.com/office/powerpoint/2010/main" val="2181979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The End of Class</a:t>
            </a:r>
          </a:p>
        </p:txBody>
      </p:sp>
      <p:sp>
        <p:nvSpPr>
          <p:cNvPr id="14339" name="Rectangle 3"/>
          <p:cNvSpPr>
            <a:spLocks noGrp="1" noChangeArrowheads="1"/>
          </p:cNvSpPr>
          <p:nvPr>
            <p:ph idx="1"/>
          </p:nvPr>
        </p:nvSpPr>
        <p:spPr/>
        <p:txBody>
          <a:bodyPr>
            <a:normAutofit lnSpcReduction="10000"/>
          </a:bodyPr>
          <a:lstStyle/>
          <a:p>
            <a:r>
              <a:rPr lang="en-GB" altLang="en-US" dirty="0" err="1"/>
              <a:t>Pakulski</a:t>
            </a:r>
            <a:r>
              <a:rPr lang="en-GB" altLang="en-US" dirty="0"/>
              <a:t> &amp; Waters (1996) in ‘The Death of Class’ suggest that class and stratification in contemporary societies, in which tastes and interests are constantly shifting, is ‘status conventional’</a:t>
            </a:r>
          </a:p>
          <a:p>
            <a:pPr lvl="1"/>
            <a:r>
              <a:rPr lang="en-GB" altLang="en-US" dirty="0"/>
              <a:t>Class basis of stratification has more or less disappeared</a:t>
            </a:r>
          </a:p>
          <a:p>
            <a:pPr marL="342900" indent="-342900">
              <a:buFont typeface="Arial" panose="020B0604020202020204" pitchFamily="34" charset="0"/>
              <a:buChar char="•"/>
            </a:pPr>
            <a:r>
              <a:rPr lang="en-GB" dirty="0"/>
              <a:t>He argues that class is no longer relevant but that is still used in the Ulric Beck suggests that class is a ‘zombie’ category – dead but still alive!</a:t>
            </a:r>
          </a:p>
          <a:p>
            <a:pPr marL="800100" lvl="1" indent="-342900">
              <a:buFont typeface="Arial" panose="020B0604020202020204" pitchFamily="34" charset="0"/>
              <a:buChar char="•"/>
            </a:pPr>
            <a:r>
              <a:rPr lang="en-GB" dirty="0"/>
              <a:t>press etc.</a:t>
            </a:r>
          </a:p>
          <a:p>
            <a:pPr marL="342900" indent="-342900">
              <a:buFont typeface="Arial" panose="020B0604020202020204" pitchFamily="34" charset="0"/>
              <a:buChar char="•"/>
            </a:pPr>
            <a:r>
              <a:rPr lang="en-GB" dirty="0">
                <a:hlinkClick r:id="rId3"/>
              </a:rPr>
              <a:t>http://sk.sagepub.com/books/individualization/n14.xml</a:t>
            </a:r>
            <a:r>
              <a:rPr lang="en-GB" dirty="0"/>
              <a:t> </a:t>
            </a:r>
          </a:p>
          <a:p>
            <a:pPr marL="342900" indent="-342900">
              <a:buFont typeface="Arial" panose="020B0604020202020204" pitchFamily="34" charset="0"/>
              <a:buChar char="•"/>
            </a:pPr>
            <a:endParaRPr lang="en-GB" dirty="0"/>
          </a:p>
          <a:p>
            <a:pPr lvl="1"/>
            <a:endParaRPr lang="en-GB" altLang="en-US" dirty="0"/>
          </a:p>
          <a:p>
            <a:endParaRPr lang="en-GB" altLang="en-US" dirty="0"/>
          </a:p>
          <a:p>
            <a:pPr lvl="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433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a:t>In Reality</a:t>
            </a:r>
          </a:p>
        </p:txBody>
      </p:sp>
      <p:sp>
        <p:nvSpPr>
          <p:cNvPr id="15363" name="Rectangle 3"/>
          <p:cNvSpPr>
            <a:spLocks noGrp="1" noChangeArrowheads="1"/>
          </p:cNvSpPr>
          <p:nvPr>
            <p:ph idx="1"/>
          </p:nvPr>
        </p:nvSpPr>
        <p:spPr/>
        <p:txBody>
          <a:bodyPr/>
          <a:lstStyle/>
          <a:p>
            <a:r>
              <a:rPr lang="en-GB" altLang="en-US" dirty="0"/>
              <a:t>Work as employment may have declined as a significant source of social identity but work is still the most significant determinate of the material well-being of the majority of the population.</a:t>
            </a:r>
          </a:p>
          <a:p>
            <a:r>
              <a:rPr lang="en-GB" altLang="en-US" dirty="0"/>
              <a:t>Crompton (2008)</a:t>
            </a:r>
          </a:p>
          <a:p>
            <a:r>
              <a:rPr lang="en-GB" dirty="0"/>
              <a:t>Thus even in today’s political landscape class is linked with occupation, poverty, exclusion and equality </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type="title"/>
          </p:nvPr>
        </p:nvSpPr>
        <p:spPr/>
        <p:txBody>
          <a:bodyPr>
            <a:normAutofit fontScale="90000"/>
          </a:bodyPr>
          <a:lstStyle/>
          <a:p>
            <a:r>
              <a:rPr lang="en-US" altLang="en-US"/>
              <a:t>Class and Class Analysis: </a:t>
            </a:r>
            <a:br>
              <a:rPr lang="en-US" altLang="en-US"/>
            </a:br>
            <a:r>
              <a:rPr lang="en-US" altLang="en-US"/>
              <a:t>Still Useful in the 21st Century?</a:t>
            </a:r>
            <a:endParaRPr lang="en-GB" altLang="en-US"/>
          </a:p>
        </p:txBody>
      </p:sp>
      <p:sp>
        <p:nvSpPr>
          <p:cNvPr id="16387" name="Rectangle 4"/>
          <p:cNvSpPr>
            <a:spLocks noGrp="1" noChangeArrowheads="1"/>
          </p:cNvSpPr>
          <p:nvPr>
            <p:ph idx="1"/>
          </p:nvPr>
        </p:nvSpPr>
        <p:spPr/>
        <p:txBody>
          <a:bodyPr/>
          <a:lstStyle/>
          <a:p>
            <a:r>
              <a:rPr lang="en-US" altLang="en-US"/>
              <a:t>Class and Life Chances on the Titanic Story</a:t>
            </a:r>
          </a:p>
          <a:p>
            <a:r>
              <a:rPr lang="en-US" altLang="en-US"/>
              <a:t> Marx’s Approach to Class</a:t>
            </a:r>
          </a:p>
          <a:p>
            <a:r>
              <a:rPr lang="en-US" altLang="en-US"/>
              <a:t> Max Weber’s Approach to Class</a:t>
            </a:r>
          </a:p>
          <a:p>
            <a:r>
              <a:rPr lang="en-US" altLang="en-US"/>
              <a:t> Gilbert: The Dimensions of Class and a Model</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17411" name="Rectangle 2"/>
          <p:cNvSpPr>
            <a:spLocks noGrp="1" noChangeArrowheads="1"/>
          </p:cNvSpPr>
          <p:nvPr>
            <p:ph idx="1"/>
          </p:nvPr>
        </p:nvSpPr>
        <p:spPr/>
        <p:txBody>
          <a:bodyPr/>
          <a:lstStyle/>
          <a:p>
            <a:r>
              <a:rPr lang="en-US" altLang="en-US"/>
              <a:t>Why does Gilbert start with the story of the Titanic?</a:t>
            </a:r>
            <a:endParaRPr lang="en-US" altLang="en-US" dirty="0"/>
          </a:p>
        </p:txBody>
      </p:sp>
      <p:pic>
        <p:nvPicPr>
          <p:cNvPr id="17412" name="Picture 3" descr="titanic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41233" y="458432"/>
            <a:ext cx="11309532" cy="5914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Titanic Survival Rates</a:t>
            </a:r>
            <a:br>
              <a:rPr lang="en-US"/>
            </a:b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US" altLang="en-US" dirty="0"/>
              <a:t>					1st Class       2nd Class  	   3rd Class	Crew</a:t>
            </a:r>
          </a:p>
          <a:p>
            <a:r>
              <a:rPr lang="en-US" altLang="en-US" dirty="0"/>
              <a:t>Women/Children		93%		81%			47%			87% </a:t>
            </a:r>
          </a:p>
          <a:p>
            <a:r>
              <a:rPr lang="en-US" altLang="en-US" dirty="0"/>
              <a:t>Men					31%		10%			14%			22%</a:t>
            </a:r>
          </a:p>
          <a:p>
            <a:r>
              <a:rPr lang="en-US" altLang="en-US" dirty="0"/>
              <a:t>Total					60%		42%			25%			24%</a:t>
            </a:r>
          </a:p>
          <a:p>
            <a:endParaRPr lang="en-US" altLang="en-US" dirty="0"/>
          </a:p>
          <a:p>
            <a:r>
              <a:rPr lang="en-US" altLang="en-US" dirty="0"/>
              <a:t>Absolute # dead		130 		166   	         536			85</a:t>
            </a:r>
          </a:p>
          <a:p>
            <a:endParaRPr lang="en-US" altLang="en-US" dirty="0"/>
          </a:p>
          <a:p>
            <a:pPr lvl="1"/>
            <a:r>
              <a:rPr lang="en-US" altLang="en-US" dirty="0"/>
              <a:t>Male survival rate: 20%</a:t>
            </a:r>
          </a:p>
          <a:p>
            <a:pPr lvl="1"/>
            <a:r>
              <a:rPr lang="en-US" altLang="en-US" dirty="0"/>
              <a:t>Female/children survival rate: 71%</a:t>
            </a:r>
          </a:p>
          <a:p>
            <a:pPr lvl="1"/>
            <a:endParaRPr lang="en-US" alt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US" altLang="en-US"/>
              <a:t>What do These Statistics Tell Us?</a:t>
            </a:r>
            <a:endParaRPr lang="en-GB" altLang="en-US"/>
          </a:p>
        </p:txBody>
      </p:sp>
      <p:sp>
        <p:nvSpPr>
          <p:cNvPr id="19459" name="Rectangle 3"/>
          <p:cNvSpPr>
            <a:spLocks noGrp="1" noChangeArrowheads="1"/>
          </p:cNvSpPr>
          <p:nvPr>
            <p:ph idx="1"/>
          </p:nvPr>
        </p:nvSpPr>
        <p:spPr/>
        <p:txBody>
          <a:bodyPr/>
          <a:lstStyle/>
          <a:p>
            <a:r>
              <a:rPr lang="en-US" altLang="en-US"/>
              <a:t>social class mattered  for life chances</a:t>
            </a:r>
          </a:p>
          <a:p>
            <a:pPr lvl="1"/>
            <a:r>
              <a:rPr lang="en-US" altLang="en-US"/>
              <a:t>stratification</a:t>
            </a:r>
          </a:p>
          <a:p>
            <a:r>
              <a:rPr lang="en-US" altLang="en-US"/>
              <a:t>but so did ‘women and children first’</a:t>
            </a:r>
          </a:p>
          <a:p>
            <a:pPr lvl="1"/>
            <a:r>
              <a:rPr lang="en-US" altLang="en-US"/>
              <a:t>social norms</a:t>
            </a:r>
          </a:p>
          <a:p>
            <a:r>
              <a:rPr lang="en-US" altLang="en-US"/>
              <a:t>solidarity among workers can make a difference</a:t>
            </a:r>
          </a:p>
          <a:p>
            <a:r>
              <a:rPr lang="en-US" altLang="en-US"/>
              <a:t>we see elements of both conflict and consensus</a:t>
            </a:r>
          </a:p>
          <a:p>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459">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p:cNvSpPr>
            <a:spLocks noGrp="1"/>
          </p:cNvSpPr>
          <p:nvPr>
            <p:ph type="title"/>
          </p:nvPr>
        </p:nvSpPr>
        <p:spPr/>
        <p:txBody>
          <a:bodyPr>
            <a:normAutofit fontScale="90000"/>
          </a:bodyPr>
          <a:lstStyle/>
          <a:p>
            <a:r>
              <a:rPr lang="en-US" altLang="en-US" dirty="0"/>
              <a:t>Concepts for Class Analysis: </a:t>
            </a:r>
            <a:br>
              <a:rPr lang="en-US" altLang="en-US" dirty="0"/>
            </a:br>
            <a:r>
              <a:rPr lang="en-US" altLang="en-US" dirty="0"/>
              <a:t>The Two Major Theorists</a:t>
            </a:r>
            <a:endParaRPr lang="en-GB" dirty="0"/>
          </a:p>
        </p:txBody>
      </p:sp>
      <p:pic>
        <p:nvPicPr>
          <p:cNvPr id="20483" name="Picture 4" descr="weber"/>
          <p:cNvPicPr>
            <a:picLocks noGrp="1" noChangeAspect="1" noChangeArrowheads="1"/>
          </p:cNvPicPr>
          <p:nvPr>
            <p:ph sz="half" idx="1"/>
          </p:nvPr>
        </p:nvPicPr>
        <p:blipFill>
          <a:blip r:embed="rId3">
            <a:extLst>
              <a:ext uri="{28A0092B-C50C-407E-A947-70E740481C1C}">
                <a14:useLocalDpi xmlns:a14="http://schemas.microsoft.com/office/drawing/2010/main"/>
              </a:ext>
            </a:extLst>
          </a:blip>
          <a:stretch>
            <a:fillRect/>
          </a:stretch>
        </p:blipFill>
        <p:spPr>
          <a:xfrm>
            <a:off x="1682634" y="2407820"/>
            <a:ext cx="1905000" cy="2381250"/>
          </a:xfrm>
        </p:spPr>
      </p:pic>
      <p:pic>
        <p:nvPicPr>
          <p:cNvPr id="20484" name="Picture 5" descr="marx1875"/>
          <p:cNvPicPr>
            <a:picLocks noGrp="1" noChangeAspect="1" noChangeArrowheads="1"/>
          </p:cNvPicPr>
          <p:nvPr>
            <p:ph sz="half" idx="2"/>
          </p:nvPr>
        </p:nvPicPr>
        <p:blipFill>
          <a:blip r:embed="rId4" cstate="email">
            <a:extLst>
              <a:ext uri="{28A0092B-C50C-407E-A947-70E740481C1C}">
                <a14:useLocalDpi xmlns:a14="http://schemas.microsoft.com/office/drawing/2010/main"/>
              </a:ext>
            </a:extLst>
          </a:blip>
          <a:stretch>
            <a:fillRect/>
          </a:stretch>
        </p:blipFill>
        <p:spPr>
          <a:xfrm>
            <a:off x="9042665" y="1634065"/>
            <a:ext cx="2351285" cy="3309937"/>
          </a:xfrm>
        </p:spPr>
      </p:pic>
      <p:sp>
        <p:nvSpPr>
          <p:cNvPr id="16" name="Text Placeholder 15"/>
          <p:cNvSpPr>
            <a:spLocks noGrp="1"/>
          </p:cNvSpPr>
          <p:nvPr>
            <p:ph type="body" idx="4294967295"/>
          </p:nvPr>
        </p:nvSpPr>
        <p:spPr>
          <a:xfrm>
            <a:off x="1377950" y="4999702"/>
            <a:ext cx="4718050" cy="576262"/>
          </a:xfrm>
        </p:spPr>
        <p:txBody>
          <a:bodyPr>
            <a:noAutofit/>
          </a:bodyPr>
          <a:lstStyle/>
          <a:p>
            <a:r>
              <a:rPr lang="en-US" altLang="en-US" sz="1800" dirty="0"/>
              <a:t>I. Karl Marx</a:t>
            </a:r>
          </a:p>
          <a:p>
            <a:pPr lvl="1"/>
            <a:r>
              <a:rPr lang="en-US" altLang="en-US" sz="1600" dirty="0"/>
              <a:t>Class, Class Conflict and Mode of Production</a:t>
            </a:r>
          </a:p>
          <a:p>
            <a:endParaRPr lang="en-GB" sz="1800" dirty="0"/>
          </a:p>
        </p:txBody>
      </p:sp>
      <p:sp>
        <p:nvSpPr>
          <p:cNvPr id="17" name="Text Placeholder 16"/>
          <p:cNvSpPr>
            <a:spLocks noGrp="1"/>
          </p:cNvSpPr>
          <p:nvPr>
            <p:ph type="body" sz="quarter" idx="4294967295"/>
          </p:nvPr>
        </p:nvSpPr>
        <p:spPr>
          <a:xfrm>
            <a:off x="6933623" y="4789070"/>
            <a:ext cx="4718050" cy="576262"/>
          </a:xfrm>
        </p:spPr>
        <p:txBody>
          <a:bodyPr>
            <a:noAutofit/>
          </a:bodyPr>
          <a:lstStyle/>
          <a:p>
            <a:pPr marL="342900" indent="-342900">
              <a:buFont typeface="Arial" panose="020B0604020202020204" pitchFamily="34" charset="0"/>
              <a:buChar char="•"/>
            </a:pPr>
            <a:r>
              <a:rPr lang="en-US" altLang="en-US" sz="1600" dirty="0"/>
              <a:t>II. Max Weber</a:t>
            </a:r>
          </a:p>
          <a:p>
            <a:pPr lvl="1"/>
            <a:r>
              <a:rPr lang="en-US" altLang="en-US" sz="1600" dirty="0"/>
              <a:t>- Classes and Competing Principles of Group Formation</a:t>
            </a:r>
          </a:p>
          <a:p>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marx187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208054" y="2560320"/>
            <a:ext cx="2664884"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8" name="Rectangle 5"/>
          <p:cNvSpPr>
            <a:spLocks noGrp="1" noChangeArrowheads="1"/>
          </p:cNvSpPr>
          <p:nvPr>
            <p:ph type="title"/>
          </p:nvPr>
        </p:nvSpPr>
        <p:spPr/>
        <p:txBody>
          <a:bodyPr/>
          <a:lstStyle/>
          <a:p>
            <a:r>
              <a:rPr lang="en-US" altLang="en-US"/>
              <a:t>Social Class in Marx’s Thought</a:t>
            </a:r>
            <a:endParaRPr lang="en-GB" altLang="en-US"/>
          </a:p>
        </p:txBody>
      </p:sp>
      <p:sp>
        <p:nvSpPr>
          <p:cNvPr id="21509" name="Rectangle 4"/>
          <p:cNvSpPr>
            <a:spLocks noGrp="1" noChangeArrowheads="1"/>
          </p:cNvSpPr>
          <p:nvPr>
            <p:ph sz="half" idx="1"/>
          </p:nvPr>
        </p:nvSpPr>
        <p:spPr/>
        <p:txBody>
          <a:bodyPr>
            <a:normAutofit fontScale="85000" lnSpcReduction="20000"/>
          </a:bodyPr>
          <a:lstStyle/>
          <a:p>
            <a:r>
              <a:rPr lang="en-US" altLang="en-US" dirty="0"/>
              <a:t>rooted in society’s mode of production</a:t>
            </a:r>
          </a:p>
          <a:p>
            <a:r>
              <a:rPr lang="en-US" altLang="en-US" dirty="0"/>
              <a:t>defined by people’s relationship to the means of production</a:t>
            </a:r>
          </a:p>
          <a:p>
            <a:r>
              <a:rPr lang="en-US" altLang="en-US" dirty="0"/>
              <a:t>not income groups per se.  A matter of structural position.  Class is about power</a:t>
            </a:r>
          </a:p>
          <a:p>
            <a:r>
              <a:rPr lang="en-US" altLang="en-US" dirty="0"/>
              <a:t>may evolve from class-in-itself to class-for-itself</a:t>
            </a:r>
          </a:p>
          <a:p>
            <a:r>
              <a:rPr lang="en-US" altLang="en-US" dirty="0"/>
              <a:t>moving from the dominant ideology to class consciousness</a:t>
            </a:r>
          </a:p>
          <a:p>
            <a:r>
              <a:rPr lang="en-US" altLang="en-US" dirty="0"/>
              <a:t>agents of change</a:t>
            </a:r>
          </a:p>
        </p:txBody>
      </p:sp>
      <p:sp>
        <p:nvSpPr>
          <p:cNvPr id="4" name="Content Placeholder 3"/>
          <p:cNvSpPr>
            <a:spLocks noGrp="1"/>
          </p:cNvSpPr>
          <p:nvPr>
            <p:ph sz="half" idx="2"/>
          </p:nvPr>
        </p:nvSpPr>
        <p:spPr/>
        <p:txBody>
          <a:bodyPr>
            <a:normAutofit fontScale="85000" lnSpcReduction="20000"/>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marx187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964517" y="2360037"/>
            <a:ext cx="2664884" cy="281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4"/>
          <p:cNvSpPr>
            <a:spLocks noGrp="1"/>
          </p:cNvSpPr>
          <p:nvPr>
            <p:ph type="title"/>
          </p:nvPr>
        </p:nvSpPr>
        <p:spPr/>
        <p:txBody>
          <a:bodyPr/>
          <a:lstStyle/>
          <a:p>
            <a:endParaRPr lang="en-GB"/>
          </a:p>
        </p:txBody>
      </p:sp>
      <p:sp>
        <p:nvSpPr>
          <p:cNvPr id="22532" name="Rectangle 4"/>
          <p:cNvSpPr>
            <a:spLocks noGrp="1" noChangeArrowheads="1"/>
          </p:cNvSpPr>
          <p:nvPr>
            <p:ph sz="half" idx="1"/>
          </p:nvPr>
        </p:nvSpPr>
        <p:spPr/>
        <p:txBody>
          <a:bodyPr>
            <a:normAutofit lnSpcReduction="10000"/>
          </a:bodyPr>
          <a:lstStyle/>
          <a:p>
            <a:r>
              <a:rPr lang="en-US" altLang="en-US" dirty="0"/>
              <a:t>Why do Marxists almost never use the term</a:t>
            </a:r>
          </a:p>
          <a:p>
            <a:pPr marL="457200" indent="-457200">
              <a:buFont typeface="Arial" panose="020B0604020202020204" pitchFamily="34" charset="0"/>
              <a:buChar char="•"/>
            </a:pPr>
            <a:r>
              <a:rPr lang="en-GB" dirty="0"/>
              <a:t>‘upper’</a:t>
            </a:r>
          </a:p>
          <a:p>
            <a:pPr marL="457200" indent="-457200">
              <a:buFont typeface="Arial" panose="020B0604020202020204" pitchFamily="34" charset="0"/>
              <a:buChar char="•"/>
            </a:pPr>
            <a:r>
              <a:rPr lang="en-GB" dirty="0"/>
              <a:t>‘middle’</a:t>
            </a:r>
          </a:p>
          <a:p>
            <a:pPr marL="457200" indent="-457200">
              <a:buFont typeface="Arial" panose="020B0604020202020204" pitchFamily="34" charset="0"/>
              <a:buChar char="•"/>
            </a:pPr>
            <a:r>
              <a:rPr lang="en-GB" dirty="0"/>
              <a:t>‘lower’ </a:t>
            </a:r>
          </a:p>
          <a:p>
            <a:pPr marL="457200" indent="-457200">
              <a:buFont typeface="Arial" panose="020B0604020202020204" pitchFamily="34" charset="0"/>
              <a:buChar char="•"/>
            </a:pPr>
            <a:r>
              <a:rPr lang="en-GB" dirty="0"/>
              <a:t>to analyse the class structure?</a:t>
            </a:r>
          </a:p>
          <a:p>
            <a:r>
              <a:rPr lang="en-US" altLang="en-US" dirty="0"/>
              <a:t>s </a:t>
            </a:r>
          </a:p>
        </p:txBody>
      </p:sp>
      <p:sp>
        <p:nvSpPr>
          <p:cNvPr id="6" name="Content Placeholder 5"/>
          <p:cNvSpPr>
            <a:spLocks noGrp="1"/>
          </p:cNvSpPr>
          <p:nvPr>
            <p:ph sz="half" idx="2"/>
          </p:nvPr>
        </p:nvSpPr>
        <p:spPr/>
        <p:txBody>
          <a:bodyPr>
            <a:normAutofit lnSpcReduction="10000"/>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812800" y="1143000"/>
            <a:ext cx="10871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50000"/>
              </a:spcBef>
              <a:buClrTx/>
              <a:buSzTx/>
              <a:buFontTx/>
              <a:buNone/>
            </a:pPr>
            <a:endParaRPr lang="en-US" altLang="en-US" sz="3200" b="1">
              <a:solidFill>
                <a:schemeClr val="tx1"/>
              </a:solidFill>
              <a:latin typeface="Arial" charset="0"/>
            </a:endParaRPr>
          </a:p>
        </p:txBody>
      </p:sp>
      <p:sp>
        <p:nvSpPr>
          <p:cNvPr id="23555" name="AutoShape 3"/>
          <p:cNvSpPr>
            <a:spLocks noChangeArrowheads="1"/>
          </p:cNvSpPr>
          <p:nvPr/>
        </p:nvSpPr>
        <p:spPr bwMode="auto">
          <a:xfrm>
            <a:off x="2133600" y="1828800"/>
            <a:ext cx="8128000" cy="3657600"/>
          </a:xfrm>
          <a:prstGeom prst="triangle">
            <a:avLst>
              <a:gd name="adj" fmla="val 50000"/>
            </a:avLst>
          </a:prstGeom>
          <a:solidFill>
            <a:schemeClr val="accent1"/>
          </a:solidFill>
          <a:ln w="2857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0"/>
              </a:spcBef>
              <a:buClrTx/>
              <a:buSzTx/>
              <a:buFontTx/>
              <a:buNone/>
            </a:pPr>
            <a:endParaRPr lang="en-US" altLang="en-US" sz="3200" b="1">
              <a:solidFill>
                <a:schemeClr val="tx1"/>
              </a:solidFill>
              <a:latin typeface="Arial" charset="0"/>
            </a:endParaRPr>
          </a:p>
        </p:txBody>
      </p:sp>
      <p:sp>
        <p:nvSpPr>
          <p:cNvPr id="23556" name="Line 4"/>
          <p:cNvSpPr>
            <a:spLocks noChangeShapeType="1"/>
          </p:cNvSpPr>
          <p:nvPr/>
        </p:nvSpPr>
        <p:spPr bwMode="auto">
          <a:xfrm>
            <a:off x="2884868" y="4800600"/>
            <a:ext cx="666553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557" name="Line 5"/>
          <p:cNvSpPr>
            <a:spLocks noChangeShapeType="1"/>
          </p:cNvSpPr>
          <p:nvPr/>
        </p:nvSpPr>
        <p:spPr bwMode="auto">
          <a:xfrm>
            <a:off x="3606084" y="4191000"/>
            <a:ext cx="523311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3558" name="Text Box 6"/>
          <p:cNvSpPr txBox="1">
            <a:spLocks noChangeArrowheads="1"/>
          </p:cNvSpPr>
          <p:nvPr/>
        </p:nvSpPr>
        <p:spPr bwMode="auto">
          <a:xfrm>
            <a:off x="4267200" y="4343401"/>
            <a:ext cx="40640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1800" b="1" dirty="0">
                <a:solidFill>
                  <a:schemeClr val="tx1"/>
                </a:solidFill>
                <a:latin typeface="Arial" charset="0"/>
              </a:rPr>
              <a:t>Relations of production</a:t>
            </a:r>
          </a:p>
        </p:txBody>
      </p:sp>
      <p:sp>
        <p:nvSpPr>
          <p:cNvPr id="23559" name="Text Box 7"/>
          <p:cNvSpPr txBox="1">
            <a:spLocks noChangeArrowheads="1"/>
          </p:cNvSpPr>
          <p:nvPr/>
        </p:nvSpPr>
        <p:spPr bwMode="auto">
          <a:xfrm>
            <a:off x="4165600" y="4961898"/>
            <a:ext cx="3962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1800" b="1" dirty="0">
                <a:solidFill>
                  <a:schemeClr val="tx1"/>
                </a:solidFill>
                <a:latin typeface="Arial" charset="0"/>
              </a:rPr>
              <a:t>Forces of Production</a:t>
            </a:r>
          </a:p>
        </p:txBody>
      </p:sp>
      <p:sp>
        <p:nvSpPr>
          <p:cNvPr id="23560" name="Text Box 8"/>
          <p:cNvSpPr txBox="1">
            <a:spLocks noChangeArrowheads="1"/>
          </p:cNvSpPr>
          <p:nvPr/>
        </p:nvSpPr>
        <p:spPr bwMode="auto">
          <a:xfrm>
            <a:off x="5283200" y="2438401"/>
            <a:ext cx="1625600" cy="1604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1800" b="1" dirty="0">
                <a:solidFill>
                  <a:schemeClr val="tx1"/>
                </a:solidFill>
                <a:latin typeface="Arial" charset="0"/>
              </a:rPr>
              <a:t>Art</a:t>
            </a:r>
          </a:p>
          <a:p>
            <a:pPr algn="ctr">
              <a:spcBef>
                <a:spcPct val="50000"/>
              </a:spcBef>
              <a:buClrTx/>
              <a:buSzTx/>
              <a:buFontTx/>
              <a:buNone/>
            </a:pPr>
            <a:r>
              <a:rPr lang="en-US" altLang="en-US" sz="1800" b="1" dirty="0">
                <a:solidFill>
                  <a:schemeClr val="tx1"/>
                </a:solidFill>
                <a:latin typeface="Arial" charset="0"/>
              </a:rPr>
              <a:t>Religion</a:t>
            </a:r>
          </a:p>
          <a:p>
            <a:pPr algn="ctr">
              <a:spcBef>
                <a:spcPct val="50000"/>
              </a:spcBef>
              <a:buClrTx/>
              <a:buSzTx/>
              <a:buFontTx/>
              <a:buNone/>
            </a:pPr>
            <a:r>
              <a:rPr lang="en-US" altLang="en-US" sz="1800" b="1" dirty="0">
                <a:solidFill>
                  <a:schemeClr val="tx1"/>
                </a:solidFill>
                <a:latin typeface="Arial" charset="0"/>
              </a:rPr>
              <a:t>Politics</a:t>
            </a:r>
          </a:p>
          <a:p>
            <a:pPr algn="ctr">
              <a:spcBef>
                <a:spcPct val="50000"/>
              </a:spcBef>
              <a:buClrTx/>
              <a:buSzTx/>
              <a:buFontTx/>
              <a:buNone/>
            </a:pPr>
            <a:r>
              <a:rPr lang="en-US" altLang="en-US" sz="1800" b="1" dirty="0">
                <a:solidFill>
                  <a:schemeClr val="tx1"/>
                </a:solidFill>
                <a:latin typeface="Arial" charset="0"/>
              </a:rPr>
              <a:t>Law</a:t>
            </a:r>
          </a:p>
        </p:txBody>
      </p:sp>
      <p:sp>
        <p:nvSpPr>
          <p:cNvPr id="23561" name="Text Box 9"/>
          <p:cNvSpPr txBox="1">
            <a:spLocks noChangeArrowheads="1"/>
          </p:cNvSpPr>
          <p:nvPr/>
        </p:nvSpPr>
        <p:spPr bwMode="auto">
          <a:xfrm>
            <a:off x="812800" y="2362200"/>
            <a:ext cx="3251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50000"/>
              </a:spcBef>
              <a:buClrTx/>
              <a:buSzTx/>
              <a:buFontTx/>
              <a:buNone/>
            </a:pPr>
            <a:r>
              <a:rPr lang="en-US" altLang="en-US" b="1" dirty="0">
                <a:solidFill>
                  <a:schemeClr val="tx1"/>
                </a:solidFill>
                <a:latin typeface="Arial" charset="0"/>
              </a:rPr>
              <a:t>Superstructure</a:t>
            </a:r>
          </a:p>
        </p:txBody>
      </p:sp>
      <p:sp>
        <p:nvSpPr>
          <p:cNvPr id="23562" name="Text Box 10"/>
          <p:cNvSpPr txBox="1">
            <a:spLocks noChangeArrowheads="1"/>
          </p:cNvSpPr>
          <p:nvPr/>
        </p:nvSpPr>
        <p:spPr bwMode="auto">
          <a:xfrm>
            <a:off x="1016000" y="4526757"/>
            <a:ext cx="152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b="1" dirty="0">
                <a:solidFill>
                  <a:schemeClr val="tx1"/>
                </a:solidFill>
                <a:latin typeface="Arial" charset="0"/>
              </a:rPr>
              <a:t>Base</a:t>
            </a:r>
          </a:p>
        </p:txBody>
      </p:sp>
      <p:sp>
        <p:nvSpPr>
          <p:cNvPr id="23563" name="AutoShape 11"/>
          <p:cNvSpPr>
            <a:spLocks noChangeArrowheads="1"/>
          </p:cNvSpPr>
          <p:nvPr/>
        </p:nvSpPr>
        <p:spPr bwMode="auto">
          <a:xfrm>
            <a:off x="3759200" y="4648200"/>
            <a:ext cx="304800" cy="381000"/>
          </a:xfrm>
          <a:prstGeom prst="upDownArrow">
            <a:avLst>
              <a:gd name="adj1" fmla="val 50000"/>
              <a:gd name="adj2" fmla="val 33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64" name="AutoShape 12"/>
          <p:cNvSpPr>
            <a:spLocks noChangeArrowheads="1"/>
          </p:cNvSpPr>
          <p:nvPr/>
        </p:nvSpPr>
        <p:spPr bwMode="auto">
          <a:xfrm>
            <a:off x="8229600" y="4648200"/>
            <a:ext cx="304800" cy="381000"/>
          </a:xfrm>
          <a:prstGeom prst="upDownArrow">
            <a:avLst>
              <a:gd name="adj1" fmla="val 50000"/>
              <a:gd name="adj2" fmla="val 33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65" name="AutoShape 13"/>
          <p:cNvSpPr>
            <a:spLocks noChangeArrowheads="1"/>
          </p:cNvSpPr>
          <p:nvPr/>
        </p:nvSpPr>
        <p:spPr bwMode="auto">
          <a:xfrm>
            <a:off x="4064000" y="3886200"/>
            <a:ext cx="304800" cy="533400"/>
          </a:xfrm>
          <a:prstGeom prst="upArrow">
            <a:avLst>
              <a:gd name="adj1" fmla="val 50000"/>
              <a:gd name="adj2" fmla="val 58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66" name="AutoShape 14"/>
          <p:cNvSpPr>
            <a:spLocks noChangeArrowheads="1"/>
          </p:cNvSpPr>
          <p:nvPr/>
        </p:nvSpPr>
        <p:spPr bwMode="auto">
          <a:xfrm>
            <a:off x="7924800" y="3962400"/>
            <a:ext cx="304800" cy="533400"/>
          </a:xfrm>
          <a:prstGeom prst="upArrow">
            <a:avLst>
              <a:gd name="adj1" fmla="val 50000"/>
              <a:gd name="adj2" fmla="val 58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67" name="Text Box 15"/>
          <p:cNvSpPr txBox="1">
            <a:spLocks noChangeArrowheads="1"/>
          </p:cNvSpPr>
          <p:nvPr/>
        </p:nvSpPr>
        <p:spPr bwMode="auto">
          <a:xfrm>
            <a:off x="1016000" y="1219200"/>
            <a:ext cx="101600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50000"/>
              </a:spcBef>
              <a:buClrTx/>
              <a:buSzTx/>
              <a:buFontTx/>
              <a:buNone/>
            </a:pPr>
            <a:endParaRPr lang="en-US" altLang="en-US" sz="3200" b="1">
              <a:solidFill>
                <a:schemeClr val="tx1"/>
              </a:solidFill>
              <a:latin typeface="Arial" charset="0"/>
            </a:endParaRPr>
          </a:p>
        </p:txBody>
      </p:sp>
      <p:sp>
        <p:nvSpPr>
          <p:cNvPr id="42000" name="Text Box 16"/>
          <p:cNvSpPr txBox="1">
            <a:spLocks noChangeArrowheads="1"/>
          </p:cNvSpPr>
          <p:nvPr/>
        </p:nvSpPr>
        <p:spPr bwMode="auto">
          <a:xfrm>
            <a:off x="814917" y="333376"/>
            <a:ext cx="10566400" cy="1446213"/>
          </a:xfrm>
          <a:prstGeom prst="rect">
            <a:avLst/>
          </a:prstGeom>
          <a:noFill/>
          <a:ln w="9525">
            <a:noFill/>
            <a:miter lim="800000"/>
            <a:headEnd/>
            <a:tailEnd/>
          </a:ln>
          <a:effectLst/>
        </p:spPr>
        <p:txBody>
          <a:bodyPr>
            <a:spAutoFit/>
          </a:bodyPr>
          <a:lstStyle/>
          <a:p>
            <a:pPr algn="ctr" eaLnBrk="0" hangingPunct="0">
              <a:spcBef>
                <a:spcPts val="0"/>
              </a:spcBef>
              <a:defRPr/>
            </a:pPr>
            <a:r>
              <a:rPr lang="en-US" sz="4400" b="1" dirty="0">
                <a:solidFill>
                  <a:schemeClr val="tx2"/>
                </a:solidFill>
                <a:effectLst>
                  <a:outerShdw blurRad="38100" dist="38100" dir="2700000" algn="tl">
                    <a:srgbClr val="000000"/>
                  </a:outerShdw>
                </a:effectLst>
              </a:rPr>
              <a:t>Marx’s </a:t>
            </a:r>
          </a:p>
          <a:p>
            <a:pPr algn="ctr" eaLnBrk="0" hangingPunct="0">
              <a:spcBef>
                <a:spcPts val="0"/>
              </a:spcBef>
              <a:defRPr/>
            </a:pPr>
            <a:r>
              <a:rPr lang="en-US" sz="4400" b="1" dirty="0">
                <a:solidFill>
                  <a:schemeClr val="tx2"/>
                </a:solidFill>
                <a:effectLst>
                  <a:outerShdw blurRad="38100" dist="38100" dir="2700000" algn="tl">
                    <a:srgbClr val="000000"/>
                  </a:outerShdw>
                </a:effectLst>
              </a:rPr>
              <a:t>Base-Superstructure Model</a:t>
            </a:r>
          </a:p>
        </p:txBody>
      </p:sp>
      <p:sp>
        <p:nvSpPr>
          <p:cNvPr id="23569" name="AutoShape 17"/>
          <p:cNvSpPr>
            <a:spLocks noChangeArrowheads="1"/>
          </p:cNvSpPr>
          <p:nvPr/>
        </p:nvSpPr>
        <p:spPr bwMode="auto">
          <a:xfrm>
            <a:off x="5994400" y="4038600"/>
            <a:ext cx="203200" cy="304800"/>
          </a:xfrm>
          <a:prstGeom prst="downArrow">
            <a:avLst>
              <a:gd name="adj1" fmla="val 50000"/>
              <a:gd name="adj2" fmla="val 50000"/>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70" name="Text Box 18"/>
          <p:cNvSpPr txBox="1">
            <a:spLocks noChangeArrowheads="1"/>
          </p:cNvSpPr>
          <p:nvPr/>
        </p:nvSpPr>
        <p:spPr bwMode="auto">
          <a:xfrm>
            <a:off x="9321442" y="4191000"/>
            <a:ext cx="21336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b="1" dirty="0">
                <a:solidFill>
                  <a:schemeClr val="tx1"/>
                </a:solidFill>
                <a:latin typeface="Arial" charset="0"/>
              </a:rPr>
              <a:t>Material</a:t>
            </a:r>
            <a:br>
              <a:rPr lang="en-US" altLang="en-US" b="1" dirty="0">
                <a:solidFill>
                  <a:schemeClr val="tx1"/>
                </a:solidFill>
                <a:latin typeface="Arial" charset="0"/>
              </a:rPr>
            </a:br>
            <a:r>
              <a:rPr lang="en-US" altLang="en-US" b="1" dirty="0">
                <a:solidFill>
                  <a:schemeClr val="tx1"/>
                </a:solidFill>
                <a:latin typeface="Arial" charset="0"/>
              </a:rPr>
              <a:t>Life</a:t>
            </a:r>
          </a:p>
        </p:txBody>
      </p:sp>
      <p:sp>
        <p:nvSpPr>
          <p:cNvPr id="23571" name="Text Box 19"/>
          <p:cNvSpPr txBox="1">
            <a:spLocks noChangeArrowheads="1"/>
          </p:cNvSpPr>
          <p:nvPr/>
        </p:nvSpPr>
        <p:spPr bwMode="auto">
          <a:xfrm>
            <a:off x="8762642" y="2185116"/>
            <a:ext cx="3251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b="1" dirty="0">
                <a:solidFill>
                  <a:schemeClr val="tx1"/>
                </a:solidFill>
                <a:latin typeface="Arial" charset="0"/>
              </a:rPr>
              <a:t>Consciousness</a:t>
            </a:r>
            <a:br>
              <a:rPr lang="en-US" altLang="en-US" b="1" dirty="0">
                <a:solidFill>
                  <a:schemeClr val="tx1"/>
                </a:solidFill>
                <a:latin typeface="Arial" charset="0"/>
              </a:rPr>
            </a:br>
            <a:r>
              <a:rPr lang="en-US" altLang="en-US" b="1" dirty="0">
                <a:solidFill>
                  <a:schemeClr val="tx1"/>
                </a:solidFill>
                <a:latin typeface="Arial" charset="0"/>
              </a:rPr>
              <a:t>(Ideology)</a:t>
            </a:r>
          </a:p>
        </p:txBody>
      </p:sp>
      <p:sp>
        <p:nvSpPr>
          <p:cNvPr id="23572" name="AutoShape 20"/>
          <p:cNvSpPr>
            <a:spLocks noChangeArrowheads="1"/>
          </p:cNvSpPr>
          <p:nvPr/>
        </p:nvSpPr>
        <p:spPr bwMode="auto">
          <a:xfrm>
            <a:off x="1625600" y="3276600"/>
            <a:ext cx="304800" cy="533400"/>
          </a:xfrm>
          <a:prstGeom prst="upArrow">
            <a:avLst>
              <a:gd name="adj1" fmla="val 50000"/>
              <a:gd name="adj2" fmla="val 58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73" name="AutoShape 21"/>
          <p:cNvSpPr>
            <a:spLocks noChangeArrowheads="1"/>
          </p:cNvSpPr>
          <p:nvPr/>
        </p:nvSpPr>
        <p:spPr bwMode="auto">
          <a:xfrm>
            <a:off x="10261600" y="3390900"/>
            <a:ext cx="304800" cy="533400"/>
          </a:xfrm>
          <a:prstGeom prst="upArrow">
            <a:avLst>
              <a:gd name="adj1" fmla="val 50000"/>
              <a:gd name="adj2" fmla="val 58333"/>
            </a:avLst>
          </a:prstGeom>
          <a:solidFill>
            <a:schemeClr val="accent1"/>
          </a:solidFill>
          <a:ln w="9525">
            <a:solidFill>
              <a:schemeClr val="tx1"/>
            </a:solidFill>
            <a:miter lim="800000"/>
            <a:headEnd/>
            <a:tailEnd/>
          </a:ln>
        </p:spPr>
        <p:txBody>
          <a:bodyPr wrap="none" anchor="ct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eaLnBrk="1" hangingPunct="1">
              <a:spcBef>
                <a:spcPct val="0"/>
              </a:spcBef>
              <a:buClrTx/>
              <a:buSzTx/>
              <a:buFontTx/>
              <a:buNone/>
            </a:pPr>
            <a:endParaRPr lang="en-US" altLang="en-US" sz="1800">
              <a:solidFill>
                <a:schemeClr val="tx1"/>
              </a:solidFill>
              <a:latin typeface="Tahoma" pitchFamily="34" charset="0"/>
            </a:endParaRPr>
          </a:p>
        </p:txBody>
      </p:sp>
      <p:sp>
        <p:nvSpPr>
          <p:cNvPr id="23574" name="Text Box 22"/>
          <p:cNvSpPr txBox="1">
            <a:spLocks noChangeArrowheads="1"/>
          </p:cNvSpPr>
          <p:nvPr/>
        </p:nvSpPr>
        <p:spPr bwMode="auto">
          <a:xfrm>
            <a:off x="2766096" y="5791201"/>
            <a:ext cx="71120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spcBef>
                <a:spcPct val="50000"/>
              </a:spcBef>
              <a:buClrTx/>
              <a:buSzTx/>
              <a:buFontTx/>
              <a:buNone/>
            </a:pPr>
            <a:r>
              <a:rPr lang="en-US" altLang="en-US" sz="2000" b="1" i="1" dirty="0">
                <a:solidFill>
                  <a:schemeClr val="tx1"/>
                </a:solidFill>
                <a:latin typeface="Arial" charset="0"/>
              </a:rPr>
              <a:t>An explanation of how the class structure is reproduced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55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355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355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56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356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356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2356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356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3560"/>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357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561"/>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3570"/>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23573"/>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2357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35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animBg="1"/>
      <p:bldP spid="23556" grpId="0" animBg="1"/>
      <p:bldP spid="23557" grpId="0" animBg="1"/>
      <p:bldP spid="23558" grpId="0"/>
      <p:bldP spid="23559" grpId="0"/>
      <p:bldP spid="23560" grpId="0"/>
      <p:bldP spid="23561" grpId="0"/>
      <p:bldP spid="23562" grpId="0"/>
      <p:bldP spid="23563" grpId="0" animBg="1"/>
      <p:bldP spid="23564" grpId="0" animBg="1"/>
      <p:bldP spid="23565" grpId="0" animBg="1"/>
      <p:bldP spid="23566" grpId="0" animBg="1"/>
      <p:bldP spid="23569" grpId="0" animBg="1"/>
      <p:bldP spid="23570" grpId="0"/>
      <p:bldP spid="23571" grpId="0"/>
      <p:bldP spid="23572" grpId="0" animBg="1"/>
      <p:bldP spid="23573" grpId="0" animBg="1"/>
      <p:bldP spid="2357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Base and superstructure | Approaching Marxism">
            <a:hlinkClick r:id="" action="ppaction://media"/>
            <a:extLst>
              <a:ext uri="{FF2B5EF4-FFF2-40B4-BE49-F238E27FC236}">
                <a16:creationId xmlns:a16="http://schemas.microsoft.com/office/drawing/2014/main" id="{D3AF6A89-3025-6495-D29E-36F1EF4E96A8}"/>
              </a:ext>
            </a:extLst>
          </p:cNvPr>
          <p:cNvPicPr>
            <a:picLocks noRot="1" noChangeAspect="1"/>
          </p:cNvPicPr>
          <p:nvPr>
            <a:videoFile r:link="rId1"/>
          </p:nvPr>
        </p:nvPicPr>
        <p:blipFill>
          <a:blip r:embed="rId4"/>
          <a:stretch>
            <a:fillRect/>
          </a:stretch>
        </p:blipFill>
        <p:spPr>
          <a:xfrm>
            <a:off x="783771" y="713586"/>
            <a:ext cx="10107386" cy="5376971"/>
          </a:xfrm>
          <a:prstGeom prst="rect">
            <a:avLst/>
          </a:prstGeom>
        </p:spPr>
      </p:pic>
    </p:spTree>
    <p:extLst>
      <p:ext uri="{BB962C8B-B14F-4D97-AF65-F5344CB8AC3E}">
        <p14:creationId xmlns:p14="http://schemas.microsoft.com/office/powerpoint/2010/main" val="9025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marx1875"/>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045499" y="2668385"/>
            <a:ext cx="2664884" cy="281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Rectangle 3"/>
          <p:cNvSpPr>
            <a:spLocks noGrp="1" noChangeArrowheads="1"/>
          </p:cNvSpPr>
          <p:nvPr>
            <p:ph type="title"/>
          </p:nvPr>
        </p:nvSpPr>
        <p:spPr/>
        <p:txBody>
          <a:bodyPr>
            <a:normAutofit fontScale="90000"/>
          </a:bodyPr>
          <a:lstStyle/>
          <a:p>
            <a:r>
              <a:rPr lang="en-US" altLang="en-US"/>
              <a:t>The History of Existing Societies is the History of Class Struggle</a:t>
            </a:r>
            <a:endParaRPr lang="en-GB" altLang="en-US" dirty="0"/>
          </a:p>
        </p:txBody>
      </p:sp>
      <p:sp>
        <p:nvSpPr>
          <p:cNvPr id="24580" name="Rectangle 4"/>
          <p:cNvSpPr>
            <a:spLocks noGrp="1" noChangeArrowheads="1"/>
          </p:cNvSpPr>
          <p:nvPr>
            <p:ph sz="half" idx="1"/>
          </p:nvPr>
        </p:nvSpPr>
        <p:spPr/>
        <p:txBody>
          <a:bodyPr>
            <a:normAutofit fontScale="92500" lnSpcReduction="20000"/>
          </a:bodyPr>
          <a:lstStyle/>
          <a:p>
            <a:r>
              <a:rPr lang="en-US" altLang="en-US"/>
              <a:t>class struggle </a:t>
            </a:r>
          </a:p>
          <a:p>
            <a:pPr lvl="1"/>
            <a:r>
              <a:rPr lang="en-US" altLang="en-US"/>
              <a:t>as the dominant mode of struggle in society</a:t>
            </a:r>
          </a:p>
          <a:p>
            <a:r>
              <a:rPr lang="en-US" altLang="en-US"/>
              <a:t>class struggle </a:t>
            </a:r>
          </a:p>
          <a:p>
            <a:pPr lvl="1"/>
            <a:r>
              <a:rPr lang="en-US" altLang="en-US"/>
              <a:t>as the major engine of historical change</a:t>
            </a:r>
          </a:p>
          <a:p>
            <a:r>
              <a:rPr lang="en-US" altLang="en-US"/>
              <a:t>class analysis </a:t>
            </a:r>
          </a:p>
          <a:p>
            <a:pPr lvl="1"/>
            <a:r>
              <a:rPr lang="en-US" altLang="en-US"/>
              <a:t>as the key to understanding a society and its tendencies </a:t>
            </a:r>
          </a:p>
          <a:p>
            <a:r>
              <a:rPr lang="en-US" altLang="en-US"/>
              <a:t>do these ideas still apply?</a:t>
            </a:r>
            <a:endParaRPr lang="en-GB" altLang="en-US" dirty="0"/>
          </a:p>
        </p:txBody>
      </p:sp>
      <p:sp>
        <p:nvSpPr>
          <p:cNvPr id="4" name="Content Placeholder 3"/>
          <p:cNvSpPr>
            <a:spLocks noGrp="1"/>
          </p:cNvSpPr>
          <p:nvPr>
            <p:ph sz="half" idx="2"/>
          </p:nvPr>
        </p:nvSpPr>
        <p:spPr/>
        <p:txBody>
          <a:bodyPr>
            <a:normAutofit fontScale="92500" lnSpcReduction="20000"/>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4580">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80">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4"/>
          <p:cNvSpPr>
            <a:spLocks noGrp="1" noChangeArrowheads="1"/>
          </p:cNvSpPr>
          <p:nvPr>
            <p:ph type="title"/>
          </p:nvPr>
        </p:nvSpPr>
        <p:spPr/>
        <p:txBody>
          <a:bodyPr/>
          <a:lstStyle/>
          <a:p>
            <a:r>
              <a:rPr lang="en-US" altLang="en-US"/>
              <a:t>Some of Marx’s Predictions</a:t>
            </a:r>
            <a:endParaRPr lang="en-GB" altLang="en-US"/>
          </a:p>
        </p:txBody>
      </p:sp>
      <p:sp>
        <p:nvSpPr>
          <p:cNvPr id="25604" name="Rectangle 5"/>
          <p:cNvSpPr>
            <a:spLocks noGrp="1" noChangeArrowheads="1"/>
          </p:cNvSpPr>
          <p:nvPr>
            <p:ph sz="half" idx="1"/>
          </p:nvPr>
        </p:nvSpPr>
        <p:spPr/>
        <p:txBody>
          <a:bodyPr/>
          <a:lstStyle/>
          <a:p>
            <a:r>
              <a:rPr lang="en-US" altLang="en-US" dirty="0"/>
              <a:t>Tendency towards </a:t>
            </a:r>
          </a:p>
          <a:p>
            <a:pPr lvl="1"/>
            <a:r>
              <a:rPr lang="en-US" altLang="en-US" dirty="0"/>
              <a:t>class polarization</a:t>
            </a:r>
          </a:p>
          <a:p>
            <a:pPr lvl="1"/>
            <a:r>
              <a:rPr lang="en-US" altLang="en-US" dirty="0"/>
              <a:t>concentration and centralization of capital</a:t>
            </a:r>
          </a:p>
          <a:p>
            <a:pPr lvl="1"/>
            <a:r>
              <a:rPr lang="en-US" altLang="en-US" dirty="0"/>
              <a:t>The expansion of the working class (</a:t>
            </a:r>
            <a:r>
              <a:rPr lang="en-US" altLang="en-US" dirty="0" err="1"/>
              <a:t>proletarianization</a:t>
            </a:r>
            <a:r>
              <a:rPr lang="en-US" altLang="en-US" dirty="0"/>
              <a:t>)</a:t>
            </a:r>
          </a:p>
          <a:p>
            <a:r>
              <a:rPr lang="en-US" altLang="en-US" dirty="0"/>
              <a:t>Was Marx right or wrong?</a:t>
            </a:r>
          </a:p>
          <a:p>
            <a:endParaRPr lang="en-US" altLang="en-US" dirty="0"/>
          </a:p>
          <a:p>
            <a:endParaRPr lang="en-GB" altLang="en-US" dirty="0"/>
          </a:p>
          <a:p>
            <a:endParaRPr lang="en-GB" altLang="en-US" dirty="0"/>
          </a:p>
        </p:txBody>
      </p:sp>
      <p:sp>
        <p:nvSpPr>
          <p:cNvPr id="5" name="Content Placeholder 4"/>
          <p:cNvSpPr>
            <a:spLocks noGrp="1"/>
          </p:cNvSpPr>
          <p:nvPr>
            <p:ph sz="half" idx="2"/>
          </p:nvPr>
        </p:nvSpPr>
        <p:spPr/>
        <p:txBody>
          <a:bodyPr/>
          <a:lstStyle/>
          <a:p>
            <a:r>
              <a:rPr lang="en-GB" dirty="0"/>
              <a:t>Some Marxists would argue that until every nation in a ‘globalised’ world is industrialised then Capitalism </a:t>
            </a:r>
            <a:r>
              <a:rPr lang="en-GB" dirty="0" err="1"/>
              <a:t>hads</a:t>
            </a:r>
            <a:r>
              <a:rPr lang="en-GB" dirty="0"/>
              <a:t> not reached its zenith </a:t>
            </a:r>
          </a:p>
          <a:p>
            <a:r>
              <a:rPr lang="en-GB" dirty="0"/>
              <a:t>Marx’s analysis was only based on industrialised countries</a:t>
            </a:r>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60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60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560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webe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388167" y="2449484"/>
            <a:ext cx="2828026" cy="26509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Rectangle 4"/>
          <p:cNvSpPr>
            <a:spLocks noGrp="1" noChangeArrowheads="1"/>
          </p:cNvSpPr>
          <p:nvPr>
            <p:ph type="title"/>
          </p:nvPr>
        </p:nvSpPr>
        <p:spPr/>
        <p:txBody>
          <a:bodyPr>
            <a:normAutofit fontScale="90000"/>
          </a:bodyPr>
          <a:lstStyle/>
          <a:p>
            <a:r>
              <a:rPr lang="en-US" altLang="en-US"/>
              <a:t>Max Weber: Competing Principles of Stratification and Group Formation</a:t>
            </a:r>
            <a:endParaRPr lang="en-GB" altLang="en-US"/>
          </a:p>
        </p:txBody>
      </p:sp>
      <p:sp>
        <p:nvSpPr>
          <p:cNvPr id="26628" name="Rectangle 5"/>
          <p:cNvSpPr>
            <a:spLocks noGrp="1" noChangeArrowheads="1"/>
          </p:cNvSpPr>
          <p:nvPr>
            <p:ph sz="half" idx="1"/>
          </p:nvPr>
        </p:nvSpPr>
        <p:spPr/>
        <p:txBody>
          <a:bodyPr/>
          <a:lstStyle/>
          <a:p>
            <a:r>
              <a:rPr lang="en-US" altLang="en-US"/>
              <a:t>class is only one of </a:t>
            </a:r>
          </a:p>
          <a:p>
            <a:pPr lvl="1"/>
            <a:r>
              <a:rPr lang="en-US" altLang="en-US"/>
              <a:t>several types of stratification groups</a:t>
            </a:r>
          </a:p>
          <a:p>
            <a:r>
              <a:rPr lang="en-US" altLang="en-US"/>
              <a:t>the importance of class can be </a:t>
            </a:r>
          </a:p>
          <a:p>
            <a:pPr lvl="1"/>
            <a:r>
              <a:rPr lang="en-US" altLang="en-US"/>
              <a:t>reinforced or undermined by ‘status groups’ and parties</a:t>
            </a:r>
          </a:p>
          <a:p>
            <a:endParaRPr lang="en-GB" altLang="en-US" dirty="0"/>
          </a:p>
        </p:txBody>
      </p:sp>
      <p:sp>
        <p:nvSpPr>
          <p:cNvPr id="4" name="Content Placeholder 3"/>
          <p:cNvSpPr>
            <a:spLocks noGrp="1"/>
          </p:cNvSpPr>
          <p:nvPr>
            <p:ph sz="half" idx="2"/>
          </p:nvPr>
        </p:nvSpPr>
        <p:spPr/>
        <p:txBody>
          <a:bodyPr/>
          <a:lstStyle/>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8">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6628">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662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Text Box 5"/>
          <p:cNvSpPr txBox="1">
            <a:spLocks noChangeArrowheads="1"/>
          </p:cNvSpPr>
          <p:nvPr/>
        </p:nvSpPr>
        <p:spPr bwMode="auto">
          <a:xfrm>
            <a:off x="879341" y="4946784"/>
            <a:ext cx="26416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dirty="0">
                <a:solidFill>
                  <a:schemeClr val="tx1"/>
                </a:solidFill>
                <a:latin typeface="Arial" charset="0"/>
              </a:rPr>
              <a:t>Economic Order</a:t>
            </a:r>
          </a:p>
        </p:txBody>
      </p:sp>
      <p:sp>
        <p:nvSpPr>
          <p:cNvPr id="27654" name="Text Box 6"/>
          <p:cNvSpPr txBox="1">
            <a:spLocks noChangeArrowheads="1"/>
          </p:cNvSpPr>
          <p:nvPr/>
        </p:nvSpPr>
        <p:spPr bwMode="auto">
          <a:xfrm>
            <a:off x="4536225" y="4946784"/>
            <a:ext cx="26416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dirty="0">
                <a:solidFill>
                  <a:schemeClr val="tx1"/>
                </a:solidFill>
                <a:latin typeface="Arial" charset="0"/>
              </a:rPr>
              <a:t>Cultural</a:t>
            </a:r>
            <a:br>
              <a:rPr lang="en-US" altLang="en-US" sz="2800" b="1" dirty="0">
                <a:solidFill>
                  <a:schemeClr val="tx1"/>
                </a:solidFill>
                <a:latin typeface="Arial" charset="0"/>
              </a:rPr>
            </a:br>
            <a:r>
              <a:rPr lang="en-US" altLang="en-US" sz="2800" b="1" dirty="0">
                <a:solidFill>
                  <a:schemeClr val="tx1"/>
                </a:solidFill>
                <a:latin typeface="Arial" charset="0"/>
              </a:rPr>
              <a:t>Order</a:t>
            </a:r>
          </a:p>
        </p:txBody>
      </p:sp>
      <p:sp>
        <p:nvSpPr>
          <p:cNvPr id="27655" name="Text Box 7"/>
          <p:cNvSpPr txBox="1">
            <a:spLocks noChangeArrowheads="1"/>
          </p:cNvSpPr>
          <p:nvPr/>
        </p:nvSpPr>
        <p:spPr bwMode="auto">
          <a:xfrm>
            <a:off x="8295425" y="4947007"/>
            <a:ext cx="26416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dirty="0">
                <a:solidFill>
                  <a:schemeClr val="tx1"/>
                </a:solidFill>
                <a:latin typeface="Arial" charset="0"/>
              </a:rPr>
              <a:t>Political</a:t>
            </a:r>
            <a:br>
              <a:rPr lang="en-US" altLang="en-US" sz="2800" b="1" dirty="0">
                <a:solidFill>
                  <a:schemeClr val="tx1"/>
                </a:solidFill>
                <a:latin typeface="Arial" charset="0"/>
              </a:rPr>
            </a:br>
            <a:r>
              <a:rPr lang="en-US" altLang="en-US" sz="2800" b="1" dirty="0">
                <a:solidFill>
                  <a:schemeClr val="tx1"/>
                </a:solidFill>
                <a:latin typeface="Arial" charset="0"/>
              </a:rPr>
              <a:t>Order</a:t>
            </a:r>
          </a:p>
        </p:txBody>
      </p:sp>
      <p:sp>
        <p:nvSpPr>
          <p:cNvPr id="27656" name="Text Box 8"/>
          <p:cNvSpPr txBox="1">
            <a:spLocks noChangeArrowheads="1"/>
          </p:cNvSpPr>
          <p:nvPr/>
        </p:nvSpPr>
        <p:spPr bwMode="auto">
          <a:xfrm>
            <a:off x="1109014" y="2432185"/>
            <a:ext cx="2336800" cy="9461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i="1" dirty="0">
                <a:solidFill>
                  <a:schemeClr val="tx1"/>
                </a:solidFill>
                <a:latin typeface="Arial" charset="0"/>
              </a:rPr>
              <a:t>Social</a:t>
            </a:r>
            <a:br>
              <a:rPr lang="en-US" altLang="en-US" sz="2800" b="1" i="1" dirty="0">
                <a:solidFill>
                  <a:schemeClr val="tx1"/>
                </a:solidFill>
                <a:latin typeface="Arial" charset="0"/>
              </a:rPr>
            </a:br>
            <a:r>
              <a:rPr lang="en-US" altLang="en-US" sz="2800" b="1" i="1" dirty="0">
                <a:solidFill>
                  <a:schemeClr val="tx1"/>
                </a:solidFill>
                <a:latin typeface="Arial" charset="0"/>
              </a:rPr>
              <a:t>Classes</a:t>
            </a:r>
          </a:p>
        </p:txBody>
      </p:sp>
      <p:sp>
        <p:nvSpPr>
          <p:cNvPr id="27657" name="Text Box 9"/>
          <p:cNvSpPr txBox="1">
            <a:spLocks noChangeArrowheads="1"/>
          </p:cNvSpPr>
          <p:nvPr/>
        </p:nvSpPr>
        <p:spPr bwMode="auto">
          <a:xfrm>
            <a:off x="4841025" y="2432184"/>
            <a:ext cx="2032000" cy="9461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i="1" dirty="0">
                <a:solidFill>
                  <a:schemeClr val="tx1"/>
                </a:solidFill>
                <a:latin typeface="Arial" charset="0"/>
              </a:rPr>
              <a:t>Status</a:t>
            </a:r>
            <a:br>
              <a:rPr lang="en-US" altLang="en-US" sz="2800" b="1" i="1" dirty="0">
                <a:solidFill>
                  <a:schemeClr val="tx1"/>
                </a:solidFill>
                <a:latin typeface="Arial" charset="0"/>
              </a:rPr>
            </a:br>
            <a:r>
              <a:rPr lang="en-US" altLang="en-US" sz="2800" b="1" i="1" dirty="0">
                <a:solidFill>
                  <a:schemeClr val="tx1"/>
                </a:solidFill>
                <a:latin typeface="Arial" charset="0"/>
              </a:rPr>
              <a:t>Groups</a:t>
            </a:r>
          </a:p>
        </p:txBody>
      </p:sp>
      <p:sp>
        <p:nvSpPr>
          <p:cNvPr id="27658" name="Text Box 10"/>
          <p:cNvSpPr txBox="1">
            <a:spLocks noChangeArrowheads="1"/>
          </p:cNvSpPr>
          <p:nvPr/>
        </p:nvSpPr>
        <p:spPr bwMode="auto">
          <a:xfrm>
            <a:off x="8447825" y="2434221"/>
            <a:ext cx="2336800" cy="5191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r>
              <a:rPr lang="en-US" altLang="en-US" sz="2800" b="1" i="1" dirty="0">
                <a:solidFill>
                  <a:schemeClr val="tx1"/>
                </a:solidFill>
                <a:latin typeface="Arial" charset="0"/>
              </a:rPr>
              <a:t>Parties</a:t>
            </a:r>
          </a:p>
        </p:txBody>
      </p:sp>
      <p:sp>
        <p:nvSpPr>
          <p:cNvPr id="27659" name="Rectangle 11"/>
          <p:cNvSpPr>
            <a:spLocks noGrp="1" noChangeArrowheads="1"/>
          </p:cNvSpPr>
          <p:nvPr>
            <p:ph type="title"/>
          </p:nvPr>
        </p:nvSpPr>
        <p:spPr/>
        <p:txBody>
          <a:bodyPr>
            <a:normAutofit fontScale="90000"/>
          </a:bodyPr>
          <a:lstStyle/>
          <a:p>
            <a:r>
              <a:rPr lang="en-US" altLang="en-US"/>
              <a:t>Competing Principles of Group Formation and Stratification</a:t>
            </a:r>
            <a:endParaRPr lang="en-GB" altLang="en-US"/>
          </a:p>
        </p:txBody>
      </p:sp>
      <p:sp>
        <p:nvSpPr>
          <p:cNvPr id="4" name="Content Placeholder 3"/>
          <p:cNvSpPr>
            <a:spLocks noGrp="1"/>
          </p:cNvSpPr>
          <p:nvPr>
            <p:ph idx="1"/>
          </p:nvPr>
        </p:nvSpPr>
        <p:spPr/>
        <p:txBody>
          <a:bodyPr/>
          <a:lstStyle/>
          <a:p>
            <a:endParaRPr lang="en-GB"/>
          </a:p>
        </p:txBody>
      </p:sp>
      <p:sp>
        <p:nvSpPr>
          <p:cNvPr id="2" name="Down Arrow 1"/>
          <p:cNvSpPr/>
          <p:nvPr/>
        </p:nvSpPr>
        <p:spPr>
          <a:xfrm>
            <a:off x="1803042" y="3490175"/>
            <a:ext cx="914400" cy="14566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Down Arrow 13"/>
          <p:cNvSpPr/>
          <p:nvPr/>
        </p:nvSpPr>
        <p:spPr>
          <a:xfrm>
            <a:off x="9159025" y="3490174"/>
            <a:ext cx="914400" cy="14566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Down Arrow 14"/>
          <p:cNvSpPr/>
          <p:nvPr/>
        </p:nvSpPr>
        <p:spPr>
          <a:xfrm>
            <a:off x="5399825" y="3518950"/>
            <a:ext cx="914400" cy="14566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65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765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76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3" grpId="0"/>
      <p:bldP spid="27654" grpId="0"/>
      <p:bldP spid="27655" grpId="0"/>
      <p:bldP spid="27656" grpId="0" animBg="1"/>
      <p:bldP spid="27657" grpId="0" animBg="1"/>
      <p:bldP spid="27658" grpId="0" animBg="1"/>
      <p:bldP spid="2" grpId="0" animBg="1"/>
      <p:bldP spid="14" grpId="0" animBg="1"/>
      <p:bldP spid="1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7AB90-B3C8-B0F1-A955-B0C27DE2CF6E}"/>
              </a:ext>
            </a:extLst>
          </p:cNvPr>
          <p:cNvSpPr>
            <a:spLocks noGrp="1"/>
          </p:cNvSpPr>
          <p:nvPr>
            <p:ph type="title"/>
          </p:nvPr>
        </p:nvSpPr>
        <p:spPr/>
        <p:txBody>
          <a:bodyPr/>
          <a:lstStyle/>
          <a:p>
            <a:endParaRPr lang="en-US"/>
          </a:p>
        </p:txBody>
      </p:sp>
      <p:pic>
        <p:nvPicPr>
          <p:cNvPr id="4" name="Online Media 3" descr="Weber and class">
            <a:hlinkClick r:id="" action="ppaction://media"/>
            <a:extLst>
              <a:ext uri="{FF2B5EF4-FFF2-40B4-BE49-F238E27FC236}">
                <a16:creationId xmlns:a16="http://schemas.microsoft.com/office/drawing/2014/main" id="{356662AC-173D-AADD-BEFC-4FC81AA53254}"/>
              </a:ext>
            </a:extLst>
          </p:cNvPr>
          <p:cNvPicPr>
            <a:picLocks noGrp="1" noRot="1" noChangeAspect="1"/>
          </p:cNvPicPr>
          <p:nvPr>
            <p:ph idx="1"/>
            <a:videoFile r:link="rId1"/>
          </p:nvPr>
        </p:nvPicPr>
        <p:blipFill>
          <a:blip r:embed="rId4"/>
          <a:stretch>
            <a:fillRect/>
          </a:stretch>
        </p:blipFill>
        <p:spPr>
          <a:xfrm>
            <a:off x="622894" y="571500"/>
            <a:ext cx="10946212" cy="5747657"/>
          </a:xfrm>
          <a:prstGeom prst="rect">
            <a:avLst/>
          </a:prstGeom>
        </p:spPr>
      </p:pic>
    </p:spTree>
    <p:extLst>
      <p:ext uri="{BB962C8B-B14F-4D97-AF65-F5344CB8AC3E}">
        <p14:creationId xmlns:p14="http://schemas.microsoft.com/office/powerpoint/2010/main" val="295823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a:t>Class in the USA?</a:t>
            </a:r>
            <a:endParaRPr lang="en-GB" altLang="en-US" dirty="0"/>
          </a:p>
        </p:txBody>
      </p:sp>
      <p:sp>
        <p:nvSpPr>
          <p:cNvPr id="28675" name="Rectangle 3"/>
          <p:cNvSpPr>
            <a:spLocks noGrp="1" noChangeArrowheads="1"/>
          </p:cNvSpPr>
          <p:nvPr>
            <p:ph idx="1"/>
          </p:nvPr>
        </p:nvSpPr>
        <p:spPr/>
        <p:txBody>
          <a:bodyPr/>
          <a:lstStyle/>
          <a:p>
            <a:r>
              <a:rPr lang="en-US" altLang="en-US" dirty="0"/>
              <a:t>How has the relationship of status group and class played itself out in U.S. society?</a:t>
            </a:r>
          </a:p>
          <a:p>
            <a:pPr lvl="1"/>
            <a:r>
              <a:rPr lang="en-US" altLang="en-US" dirty="0"/>
              <a:t>‘Implicit in Weber’s approach to stratification is the idea that status considerations can undermine the development of class consciousness and class struggle….’ (Gilbert, 2007)</a:t>
            </a:r>
          </a:p>
          <a:p>
            <a:pPr lvl="1"/>
            <a:r>
              <a:rPr lang="en-GB" dirty="0"/>
              <a:t>Thus by being assimilated into the dominant economic, cultural and political orders (e.g. the American dream) the working class gives up the class struggle  </a:t>
            </a:r>
          </a:p>
          <a:p>
            <a:pPr lvl="1"/>
            <a:endParaRPr lang="en-US" altLang="en-US" dirty="0"/>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67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en-US"/>
              <a:t>Two General Points</a:t>
            </a:r>
            <a:endParaRPr lang="en-GB" altLang="en-US"/>
          </a:p>
        </p:txBody>
      </p:sp>
      <p:sp>
        <p:nvSpPr>
          <p:cNvPr id="29699" name="Rectangle 3"/>
          <p:cNvSpPr>
            <a:spLocks noGrp="1" noChangeArrowheads="1"/>
          </p:cNvSpPr>
          <p:nvPr>
            <p:ph idx="1"/>
          </p:nvPr>
        </p:nvSpPr>
        <p:spPr/>
        <p:txBody>
          <a:bodyPr/>
          <a:lstStyle/>
          <a:p>
            <a:r>
              <a:rPr lang="en-US" altLang="en-US" dirty="0"/>
              <a:t>Class structure always exists along other types of stratification</a:t>
            </a:r>
          </a:p>
          <a:p>
            <a:pPr marL="800100" lvl="1" indent="-342900">
              <a:buFont typeface="Arial" panose="020B0604020202020204" pitchFamily="34" charset="0"/>
              <a:buChar char="•"/>
            </a:pPr>
            <a:r>
              <a:rPr lang="en-US" altLang="en-US" dirty="0"/>
              <a:t>How they interact</a:t>
            </a:r>
          </a:p>
          <a:p>
            <a:pPr marL="800100" lvl="1" indent="-342900">
              <a:buFont typeface="Arial" panose="020B0604020202020204" pitchFamily="34" charset="0"/>
              <a:buChar char="•"/>
            </a:pPr>
            <a:r>
              <a:rPr lang="en-US" altLang="en-US" dirty="0"/>
              <a:t>and which one is dominant</a:t>
            </a:r>
          </a:p>
          <a:p>
            <a:pPr marL="800100" lvl="1" indent="-342900">
              <a:buFont typeface="Arial" panose="020B0604020202020204" pitchFamily="34" charset="0"/>
              <a:buChar char="•"/>
            </a:pPr>
            <a:r>
              <a:rPr lang="en-US" altLang="en-US" dirty="0"/>
              <a:t>varies with the society and over time</a:t>
            </a:r>
          </a:p>
          <a:p>
            <a:pPr marL="342900" indent="-342900">
              <a:buFont typeface="Arial" panose="020B0604020202020204" pitchFamily="34" charset="0"/>
              <a:buChar char="•"/>
            </a:pPr>
            <a:r>
              <a:rPr lang="en-US" altLang="en-US" dirty="0"/>
              <a:t>Social Classes have many dimensions although the economic ones tend to be most fundamental</a:t>
            </a:r>
          </a:p>
          <a:p>
            <a:endParaRPr lang="en-GB" dirty="0"/>
          </a:p>
          <a:p>
            <a:pPr marL="342900" indent="-342900">
              <a:buFont typeface="Arial" panose="020B0604020202020204" pitchFamily="34" charset="0"/>
              <a:buChar cha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1117600" y="762000"/>
            <a:ext cx="10363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6000"/>
              <a:buFont typeface="Wingdings 2" pitchFamily="18" charset="2"/>
              <a:buChar char=""/>
              <a:defRPr sz="2400">
                <a:solidFill>
                  <a:schemeClr val="tx2"/>
                </a:solidFill>
                <a:latin typeface="Century Gothic" pitchFamily="34" charset="0"/>
              </a:defRPr>
            </a:lvl1pPr>
            <a:lvl2pPr marL="742950" indent="-285750" eaLnBrk="0" hangingPunct="0">
              <a:spcBef>
                <a:spcPct val="20000"/>
              </a:spcBef>
              <a:buClr>
                <a:schemeClr val="accent1"/>
              </a:buClr>
              <a:buSzPct val="76000"/>
              <a:buFont typeface="Wingdings 2" pitchFamily="18" charset="2"/>
              <a:buChar char=""/>
              <a:defRPr sz="2200">
                <a:solidFill>
                  <a:schemeClr val="tx2"/>
                </a:solidFill>
                <a:latin typeface="Century Gothic" pitchFamily="34" charset="0"/>
              </a:defRPr>
            </a:lvl2pPr>
            <a:lvl3pPr marL="1143000" indent="-228600" eaLnBrk="0" hangingPunct="0">
              <a:spcBef>
                <a:spcPct val="20000"/>
              </a:spcBef>
              <a:buClr>
                <a:schemeClr val="accent1"/>
              </a:buClr>
              <a:buSzPct val="76000"/>
              <a:buFont typeface="Wingdings 2" pitchFamily="18" charset="2"/>
              <a:buChar char=""/>
              <a:defRPr sz="2000">
                <a:solidFill>
                  <a:schemeClr val="tx2"/>
                </a:solidFill>
                <a:latin typeface="Century Gothic" pitchFamily="34" charset="0"/>
              </a:defRPr>
            </a:lvl3pPr>
            <a:lvl4pPr marL="1600200" indent="-228600" eaLnBrk="0" hangingPunct="0">
              <a:spcBef>
                <a:spcPct val="20000"/>
              </a:spcBef>
              <a:buClr>
                <a:schemeClr val="accent1"/>
              </a:buClr>
              <a:buSzPct val="76000"/>
              <a:buFont typeface="Wingdings 2" pitchFamily="18" charset="2"/>
              <a:buChar char=""/>
              <a:defRPr>
                <a:solidFill>
                  <a:schemeClr val="tx2"/>
                </a:solidFill>
                <a:latin typeface="Century Gothic" pitchFamily="34" charset="0"/>
              </a:defRPr>
            </a:lvl4pPr>
            <a:lvl5pPr marL="2057400" indent="-228600" eaLnBrk="0" hangingPunct="0">
              <a:spcBef>
                <a:spcPct val="20000"/>
              </a:spcBef>
              <a:buClr>
                <a:schemeClr val="accent1"/>
              </a:buClr>
              <a:buSzPct val="76000"/>
              <a:buFont typeface="Wingdings 2" pitchFamily="18" charset="2"/>
              <a:buChar char=""/>
              <a:defRPr sz="1600">
                <a:solidFill>
                  <a:schemeClr val="tx2"/>
                </a:solidFill>
                <a:latin typeface="Century Gothic" pitchFamily="34" charset="0"/>
              </a:defRPr>
            </a:lvl5pPr>
            <a:lvl6pPr marL="25146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6pPr>
            <a:lvl7pPr marL="29718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7pPr>
            <a:lvl8pPr marL="34290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8pPr>
            <a:lvl9pPr marL="3886200" indent="-228600" eaLnBrk="0" fontAlgn="base" hangingPunct="0">
              <a:spcBef>
                <a:spcPct val="20000"/>
              </a:spcBef>
              <a:spcAft>
                <a:spcPct val="0"/>
              </a:spcAft>
              <a:buClr>
                <a:schemeClr val="accent1"/>
              </a:buClr>
              <a:buSzPct val="76000"/>
              <a:buFont typeface="Wingdings 2" pitchFamily="18" charset="2"/>
              <a:buChar char=""/>
              <a:defRPr sz="1600">
                <a:solidFill>
                  <a:schemeClr val="tx2"/>
                </a:solidFill>
                <a:latin typeface="Century Gothic" pitchFamily="34" charset="0"/>
              </a:defRPr>
            </a:lvl9pPr>
          </a:lstStyle>
          <a:p>
            <a:pPr algn="ctr">
              <a:spcBef>
                <a:spcPct val="50000"/>
              </a:spcBef>
              <a:buClrTx/>
              <a:buSzTx/>
              <a:buFontTx/>
              <a:buNone/>
            </a:pPr>
            <a:endParaRPr lang="en-US" altLang="en-US" sz="3200" b="1">
              <a:solidFill>
                <a:schemeClr val="tx1"/>
              </a:solidFill>
              <a:latin typeface="Arial" charset="0"/>
            </a:endParaRPr>
          </a:p>
        </p:txBody>
      </p:sp>
      <p:sp>
        <p:nvSpPr>
          <p:cNvPr id="30732" name="Rectangle 12"/>
          <p:cNvSpPr>
            <a:spLocks noGrp="1" noChangeArrowheads="1"/>
          </p:cNvSpPr>
          <p:nvPr>
            <p:ph type="title"/>
          </p:nvPr>
        </p:nvSpPr>
        <p:spPr/>
        <p:txBody>
          <a:bodyPr/>
          <a:lstStyle/>
          <a:p>
            <a:r>
              <a:rPr lang="en-US" altLang="en-US"/>
              <a:t>Dimensions of Class</a:t>
            </a:r>
            <a:endParaRPr lang="en-GB" altLang="en-US"/>
          </a:p>
        </p:txBody>
      </p:sp>
      <p:sp>
        <p:nvSpPr>
          <p:cNvPr id="5" name="Content Placeholder 4"/>
          <p:cNvSpPr>
            <a:spLocks noGrp="1"/>
          </p:cNvSpPr>
          <p:nvPr>
            <p:ph sz="half" idx="1"/>
          </p:nvPr>
        </p:nvSpPr>
        <p:spPr/>
        <p:txBody>
          <a:bodyPr/>
          <a:lstStyle/>
          <a:p>
            <a:pPr marL="342900" indent="-342900">
              <a:buFont typeface="Arial" panose="020B0604020202020204" pitchFamily="34" charset="0"/>
              <a:buChar char="•"/>
            </a:pPr>
            <a:r>
              <a:rPr lang="en-GB" dirty="0"/>
              <a:t>Occupation</a:t>
            </a:r>
          </a:p>
          <a:p>
            <a:pPr marL="342900" indent="-342900">
              <a:buFont typeface="Arial" panose="020B0604020202020204" pitchFamily="34" charset="0"/>
              <a:buChar char="•"/>
            </a:pPr>
            <a:r>
              <a:rPr lang="en-GB" dirty="0"/>
              <a:t>Income</a:t>
            </a:r>
          </a:p>
          <a:p>
            <a:pPr marL="342900" indent="-342900">
              <a:buFont typeface="Arial" panose="020B0604020202020204" pitchFamily="34" charset="0"/>
              <a:buChar char="•"/>
            </a:pPr>
            <a:r>
              <a:rPr lang="en-GB" dirty="0"/>
              <a:t>Wealth</a:t>
            </a:r>
          </a:p>
          <a:p>
            <a:pPr marL="342900" indent="-342900">
              <a:buFont typeface="Arial" panose="020B0604020202020204" pitchFamily="34" charset="0"/>
              <a:buChar char="•"/>
            </a:pPr>
            <a:r>
              <a:rPr lang="en-GB" dirty="0"/>
              <a:t>Prestige</a:t>
            </a:r>
          </a:p>
          <a:p>
            <a:pPr marL="342900" indent="-342900">
              <a:buFont typeface="Arial" panose="020B0604020202020204" pitchFamily="34" charset="0"/>
              <a:buChar char="•"/>
            </a:pPr>
            <a:r>
              <a:rPr lang="en-GB" dirty="0"/>
              <a:t>Association</a:t>
            </a:r>
          </a:p>
          <a:p>
            <a:endParaRPr lang="en-GB" dirty="0"/>
          </a:p>
        </p:txBody>
      </p:sp>
      <p:sp>
        <p:nvSpPr>
          <p:cNvPr id="6" name="Content Placeholder 5"/>
          <p:cNvSpPr>
            <a:spLocks noGrp="1"/>
          </p:cNvSpPr>
          <p:nvPr>
            <p:ph sz="half" idx="2"/>
          </p:nvPr>
        </p:nvSpPr>
        <p:spPr/>
        <p:txBody>
          <a:bodyPr/>
          <a:lstStyle/>
          <a:p>
            <a:pPr marL="342900" indent="-342900">
              <a:buFont typeface="Arial" panose="020B0604020202020204" pitchFamily="34" charset="0"/>
              <a:buChar char="•"/>
            </a:pPr>
            <a:r>
              <a:rPr lang="en-GB" dirty="0"/>
              <a:t>Socialisation</a:t>
            </a:r>
          </a:p>
          <a:p>
            <a:pPr marL="342900" indent="-342900">
              <a:buFont typeface="Arial" panose="020B0604020202020204" pitchFamily="34" charset="0"/>
              <a:buChar char="•"/>
            </a:pPr>
            <a:r>
              <a:rPr lang="en-GB" dirty="0"/>
              <a:t>Power</a:t>
            </a:r>
          </a:p>
          <a:p>
            <a:pPr marL="342900" indent="-342900">
              <a:buFont typeface="Arial" panose="020B0604020202020204" pitchFamily="34" charset="0"/>
              <a:buChar char="•"/>
            </a:pPr>
            <a:r>
              <a:rPr lang="en-GB" dirty="0"/>
              <a:t>Class consciousness</a:t>
            </a:r>
          </a:p>
          <a:p>
            <a:pPr marL="342900" indent="-342900">
              <a:buFont typeface="Arial" panose="020B0604020202020204" pitchFamily="34" charset="0"/>
              <a:buChar char="•"/>
            </a:pPr>
            <a:r>
              <a:rPr lang="en-GB" dirty="0"/>
              <a:t>Social Mobility</a:t>
            </a:r>
          </a:p>
          <a:p>
            <a:pPr marL="342900" indent="-342900">
              <a:buFont typeface="Arial" panose="020B0604020202020204" pitchFamily="34" charset="0"/>
              <a:buChar char="•"/>
            </a:pPr>
            <a:r>
              <a:rPr lang="en-GB" dirty="0"/>
              <a:t>Geographic Mobility</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4"/>
          <p:cNvSpPr>
            <a:spLocks noGrp="1" noChangeArrowheads="1"/>
          </p:cNvSpPr>
          <p:nvPr>
            <p:ph type="title"/>
          </p:nvPr>
        </p:nvSpPr>
        <p:spPr>
          <a:xfrm>
            <a:off x="7153498" y="982132"/>
            <a:ext cx="3952306" cy="3082792"/>
          </a:xfrm>
        </p:spPr>
        <p:txBody>
          <a:bodyPr>
            <a:normAutofit/>
          </a:bodyPr>
          <a:lstStyle/>
          <a:p>
            <a:r>
              <a:rPr lang="en-US" altLang="en-US" dirty="0"/>
              <a:t>Gilbert- </a:t>
            </a:r>
            <a:r>
              <a:rPr lang="en-US" altLang="en-US" dirty="0" err="1"/>
              <a:t>Kahl</a:t>
            </a:r>
            <a:r>
              <a:rPr lang="en-US" altLang="en-US" dirty="0"/>
              <a:t> Model: </a:t>
            </a:r>
            <a:br>
              <a:rPr lang="en-US" altLang="en-US" dirty="0"/>
            </a:br>
            <a:r>
              <a:rPr lang="en-US" altLang="en-US" dirty="0"/>
              <a:t>One of many</a:t>
            </a:r>
            <a:endParaRPr lang="en-GB" alt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613" y="598369"/>
            <a:ext cx="6343886" cy="578580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855333" y="540326"/>
            <a:ext cx="7863840" cy="6017987"/>
          </a:xfrm>
          <a:prstGeom prst="rect">
            <a:avLst/>
          </a:prstGeom>
        </p:spPr>
      </p:pic>
      <p:sp>
        <p:nvSpPr>
          <p:cNvPr id="7" name="Content Placeholder 6"/>
          <p:cNvSpPr>
            <a:spLocks noGrp="1"/>
          </p:cNvSpPr>
          <p:nvPr>
            <p:ph sz="half" idx="1"/>
          </p:nvPr>
        </p:nvSpPr>
        <p:spPr/>
        <p:txBody>
          <a:bodyPr/>
          <a:lstStyle/>
          <a:p>
            <a:r>
              <a:rPr lang="en-GB" dirty="0"/>
              <a:t>The poorest fifth of society have only 8% of the total income, whereas the top fifth have 40%.</a:t>
            </a:r>
          </a:p>
        </p:txBody>
      </p:sp>
      <p:sp>
        <p:nvSpPr>
          <p:cNvPr id="4" name="Rectangle 3"/>
          <p:cNvSpPr/>
          <p:nvPr/>
        </p:nvSpPr>
        <p:spPr>
          <a:xfrm>
            <a:off x="5972444" y="6488668"/>
            <a:ext cx="5949642" cy="369332"/>
          </a:xfrm>
          <a:prstGeom prst="rect">
            <a:avLst/>
          </a:prstGeom>
        </p:spPr>
        <p:txBody>
          <a:bodyPr wrap="none">
            <a:spAutoFit/>
          </a:bodyPr>
          <a:lstStyle/>
          <a:p>
            <a:r>
              <a:rPr lang="en-GB" dirty="0"/>
              <a:t>https://www.equalitytrust.org.uk/scale-economic-inequality-uk</a:t>
            </a:r>
          </a:p>
        </p:txBody>
      </p:sp>
    </p:spTree>
    <p:extLst>
      <p:ext uri="{BB962C8B-B14F-4D97-AF65-F5344CB8AC3E}">
        <p14:creationId xmlns:p14="http://schemas.microsoft.com/office/powerpoint/2010/main" val="31477421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9" descr="http://falseeconomy.org.uk/images/ukwealth-hi.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284" y="0"/>
            <a:ext cx="1215813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ltLang="en-US"/>
              <a:t>What is Social Mobility?</a:t>
            </a:r>
          </a:p>
        </p:txBody>
      </p:sp>
      <p:sp>
        <p:nvSpPr>
          <p:cNvPr id="36867" name="Rectangle 3"/>
          <p:cNvSpPr>
            <a:spLocks noGrp="1" noChangeArrowheads="1"/>
          </p:cNvSpPr>
          <p:nvPr>
            <p:ph idx="1"/>
          </p:nvPr>
        </p:nvSpPr>
        <p:spPr/>
        <p:txBody>
          <a:bodyPr>
            <a:normAutofit fontScale="92500" lnSpcReduction="10000"/>
          </a:bodyPr>
          <a:lstStyle/>
          <a:p>
            <a:r>
              <a:rPr lang="en-GB" altLang="en-US" dirty="0"/>
              <a:t>Social mobility describes the movement or opportunities for movement between different social groups</a:t>
            </a:r>
          </a:p>
          <a:p>
            <a:r>
              <a:rPr lang="en-GB" altLang="en-US" dirty="0"/>
              <a:t>The advantage</a:t>
            </a:r>
          </a:p>
          <a:p>
            <a:pPr marL="800100" lvl="1" indent="-342900">
              <a:buFont typeface="Arial" panose="020B0604020202020204" pitchFamily="34" charset="0"/>
              <a:buChar char="•"/>
            </a:pPr>
            <a:r>
              <a:rPr lang="en-GB" dirty="0"/>
              <a:t>Income</a:t>
            </a:r>
          </a:p>
          <a:p>
            <a:pPr marL="800100" lvl="1" indent="-342900">
              <a:buFont typeface="Arial" panose="020B0604020202020204" pitchFamily="34" charset="0"/>
              <a:buChar char="•"/>
            </a:pPr>
            <a:r>
              <a:rPr lang="en-GB" dirty="0"/>
              <a:t>security of employment</a:t>
            </a:r>
          </a:p>
          <a:p>
            <a:pPr marL="800100" lvl="1" indent="-342900">
              <a:buFont typeface="Arial" panose="020B0604020202020204" pitchFamily="34" charset="0"/>
              <a:buChar char="•"/>
            </a:pPr>
            <a:r>
              <a:rPr lang="en-GB" dirty="0"/>
              <a:t>opportunities for advancement </a:t>
            </a:r>
          </a:p>
          <a:p>
            <a:pPr marL="800100" lvl="1" indent="-342900">
              <a:buFont typeface="Arial" panose="020B0604020202020204" pitchFamily="34" charset="0"/>
              <a:buChar char="•"/>
            </a:pPr>
            <a:r>
              <a:rPr lang="en-GB" dirty="0"/>
              <a:t>And so on.</a:t>
            </a:r>
          </a:p>
          <a:p>
            <a:pPr lvl="1"/>
            <a:r>
              <a:rPr lang="en-GB" altLang="en-US" dirty="0"/>
              <a:t>Advantages and disadvantages that go with this in terms of;</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686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686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686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6867">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ltLang="en-US"/>
              <a:t>Why is Social Mobility Important?</a:t>
            </a:r>
            <a:endParaRPr lang="en-GB" altLang="en-US" dirty="0"/>
          </a:p>
        </p:txBody>
      </p:sp>
      <p:sp>
        <p:nvSpPr>
          <p:cNvPr id="38915" name="Rectangle 3"/>
          <p:cNvSpPr>
            <a:spLocks noGrp="1" noChangeArrowheads="1"/>
          </p:cNvSpPr>
          <p:nvPr>
            <p:ph sz="half" idx="1"/>
          </p:nvPr>
        </p:nvSpPr>
        <p:spPr/>
        <p:txBody>
          <a:bodyPr>
            <a:normAutofit fontScale="85000" lnSpcReduction="10000"/>
          </a:bodyPr>
          <a:lstStyle/>
          <a:p>
            <a:r>
              <a:rPr lang="en-GB" altLang="en-US" dirty="0"/>
              <a:t>Lack of social mobility implies inequality of opportunity</a:t>
            </a:r>
          </a:p>
          <a:p>
            <a:r>
              <a:rPr lang="en-GB" altLang="en-US" dirty="0"/>
              <a:t>economic efficiency depends on making the best use of the talents of everyone</a:t>
            </a:r>
          </a:p>
          <a:p>
            <a:r>
              <a:rPr lang="en-GB" altLang="en-US" dirty="0">
                <a:solidFill>
                  <a:schemeClr val="tx1"/>
                </a:solidFill>
              </a:rPr>
              <a:t>Social mobility promotes social cohesion and inclusion</a:t>
            </a:r>
          </a:p>
          <a:p>
            <a:r>
              <a:rPr lang="en-GB" altLang="en-US" dirty="0">
                <a:solidFill>
                  <a:schemeClr val="tx1"/>
                </a:solidFill>
              </a:rPr>
              <a:t>Cohesion is achieved where people believe they can improve the quality of life they and their children enjoy through their;</a:t>
            </a:r>
          </a:p>
          <a:p>
            <a:endParaRPr lang="en-GB" altLang="en-US" dirty="0"/>
          </a:p>
        </p:txBody>
      </p:sp>
      <p:sp>
        <p:nvSpPr>
          <p:cNvPr id="7" name="Content Placeholder 6"/>
          <p:cNvSpPr>
            <a:spLocks noGrp="1"/>
          </p:cNvSpPr>
          <p:nvPr>
            <p:ph sz="half" idx="2"/>
          </p:nvPr>
        </p:nvSpPr>
        <p:spPr/>
        <p:txBody>
          <a:bodyPr>
            <a:normAutofit fontScale="85000" lnSpcReduction="10000"/>
          </a:bodyPr>
          <a:lstStyle/>
          <a:p>
            <a:pPr marL="342900" indent="-342900">
              <a:buFont typeface="Arial" panose="020B0604020202020204" pitchFamily="34" charset="0"/>
              <a:buChar char="•"/>
            </a:pPr>
            <a:r>
              <a:rPr lang="en-GB" dirty="0"/>
              <a:t>Also known as Meritocracy</a:t>
            </a:r>
          </a:p>
          <a:p>
            <a:pPr marL="800100" lvl="1" indent="-342900">
              <a:buFont typeface="Arial" panose="020B0604020202020204" pitchFamily="34" charset="0"/>
              <a:buChar char="•"/>
            </a:pPr>
            <a:r>
              <a:rPr lang="en-GB" dirty="0"/>
              <a:t>Abilities</a:t>
            </a:r>
          </a:p>
          <a:p>
            <a:pPr marL="800100" lvl="1" indent="-342900">
              <a:buFont typeface="Arial" panose="020B0604020202020204" pitchFamily="34" charset="0"/>
              <a:buChar char="•"/>
            </a:pPr>
            <a:r>
              <a:rPr lang="en-GB" dirty="0"/>
              <a:t>Talents </a:t>
            </a:r>
          </a:p>
          <a:p>
            <a:pPr marL="800100" lvl="1" indent="-342900">
              <a:buFont typeface="Arial" panose="020B0604020202020204" pitchFamily="34" charset="0"/>
              <a:buChar char="•"/>
            </a:pPr>
            <a:r>
              <a:rPr lang="en-GB" dirty="0"/>
              <a:t>And efforts</a:t>
            </a:r>
          </a:p>
          <a:p>
            <a:endParaRPr lang="en-GB" dirty="0"/>
          </a:p>
        </p:txBody>
      </p:sp>
      <p:sp>
        <p:nvSpPr>
          <p:cNvPr id="4" name="Rectangle 3"/>
          <p:cNvSpPr txBox="1">
            <a:spLocks noChangeArrowheads="1"/>
          </p:cNvSpPr>
          <p:nvPr/>
        </p:nvSpPr>
        <p:spPr>
          <a:xfrm>
            <a:off x="1123619" y="3208295"/>
            <a:ext cx="10856890" cy="1505374"/>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nodePh="1">
                                  <p:stCondLst>
                                    <p:cond delay="0"/>
                                  </p:stCondLst>
                                  <p:endCondLst>
                                    <p:cond evt="begin" delay="0">
                                      <p:tn val="21"/>
                                    </p:cond>
                                  </p:end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P spid="4"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r>
              <a:rPr lang="en-GB" altLang="en-US"/>
              <a:t>What are the Facts about Social Mobility?</a:t>
            </a:r>
          </a:p>
        </p:txBody>
      </p:sp>
      <p:sp>
        <p:nvSpPr>
          <p:cNvPr id="39939" name="Rectangle 3"/>
          <p:cNvSpPr>
            <a:spLocks noGrp="1" noChangeArrowheads="1"/>
          </p:cNvSpPr>
          <p:nvPr>
            <p:ph idx="1"/>
          </p:nvPr>
        </p:nvSpPr>
        <p:spPr/>
        <p:txBody>
          <a:bodyPr/>
          <a:lstStyle/>
          <a:p>
            <a:r>
              <a:rPr lang="en-GB" altLang="en-US"/>
              <a:t>Intra-generational Mobility (within own lifetime)</a:t>
            </a:r>
          </a:p>
          <a:p>
            <a:r>
              <a:rPr lang="en-GB" altLang="en-US"/>
              <a:t>income and earnings mobility (upward and downward) in Britain but much of this is short range</a:t>
            </a:r>
          </a:p>
          <a:p>
            <a:r>
              <a:rPr lang="en-GB" altLang="en-US"/>
              <a:t>Individuals on low incomes or earnings may move one or two deciles up the income or earnings distribution but not in general much more</a:t>
            </a:r>
          </a:p>
          <a:p>
            <a:r>
              <a:rPr lang="en-GB" altLang="en-US"/>
              <a:t>Intergenerational Mobility is limited in the UK</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altLang="en-US"/>
              <a:t>What are the Facts about Social Mobility?</a:t>
            </a:r>
          </a:p>
        </p:txBody>
      </p:sp>
      <p:sp>
        <p:nvSpPr>
          <p:cNvPr id="40963" name="Rectangle 3"/>
          <p:cNvSpPr>
            <a:spLocks noGrp="1" noChangeArrowheads="1"/>
          </p:cNvSpPr>
          <p:nvPr>
            <p:ph idx="1"/>
          </p:nvPr>
        </p:nvSpPr>
        <p:spPr/>
        <p:txBody>
          <a:bodyPr/>
          <a:lstStyle/>
          <a:p>
            <a:r>
              <a:rPr lang="en-GB" altLang="en-US"/>
              <a:t>Earnings Mobility in Britain has declined over the past 20-25 Years</a:t>
            </a:r>
          </a:p>
          <a:p>
            <a:r>
              <a:rPr lang="en-GB" altLang="en-US"/>
              <a:t>poverty is more persistent in Britain than in Germany</a:t>
            </a:r>
          </a:p>
          <a:p>
            <a:r>
              <a:rPr lang="en-GB" altLang="en-US"/>
              <a:t>upward career mobility from manual occupations to higher status professional and technical occupations has declined</a:t>
            </a:r>
          </a:p>
          <a:p>
            <a:r>
              <a:rPr lang="en-GB" altLang="en-US"/>
              <a:t>entry to the latter higher status occupations taking place (increasingly) directly from the education system rather than through mid-career flows from lower status occupations</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altLang="en-US"/>
              <a:t>What are the Facts about Social Mobility?</a:t>
            </a:r>
          </a:p>
        </p:txBody>
      </p:sp>
      <p:sp>
        <p:nvSpPr>
          <p:cNvPr id="41987" name="Rectangle 3"/>
          <p:cNvSpPr>
            <a:spLocks noGrp="1" noChangeArrowheads="1"/>
          </p:cNvSpPr>
          <p:nvPr>
            <p:ph idx="1"/>
          </p:nvPr>
        </p:nvSpPr>
        <p:spPr/>
        <p:txBody>
          <a:bodyPr/>
          <a:lstStyle/>
          <a:p>
            <a:r>
              <a:rPr lang="en-GB" altLang="en-US"/>
              <a:t>Sociologists make a distinction between absolute and relative social mobility in analysing intergenerational mobility</a:t>
            </a:r>
          </a:p>
          <a:p>
            <a:r>
              <a:rPr lang="en-GB" altLang="en-US"/>
              <a:t>Absolute social mobility is concerned with the absolute number or proportion of people in a social group who are upwardly or downwardly mobile</a:t>
            </a:r>
          </a:p>
          <a:p>
            <a:r>
              <a:rPr lang="en-GB" altLang="en-US"/>
              <a:t>Relative social mobility is concerned with the chances people from different backgrounds have of attaining different social positions</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altLang="en-US"/>
              <a:t>What are the Facts about Social Mobility?</a:t>
            </a:r>
          </a:p>
        </p:txBody>
      </p:sp>
      <p:sp>
        <p:nvSpPr>
          <p:cNvPr id="43011" name="Rectangle 3"/>
          <p:cNvSpPr>
            <a:spLocks noGrp="1" noChangeArrowheads="1"/>
          </p:cNvSpPr>
          <p:nvPr>
            <p:ph idx="1"/>
          </p:nvPr>
        </p:nvSpPr>
        <p:spPr/>
        <p:txBody>
          <a:bodyPr>
            <a:normAutofit lnSpcReduction="10000"/>
          </a:bodyPr>
          <a:lstStyle/>
          <a:p>
            <a:r>
              <a:rPr lang="en-GB" altLang="en-US"/>
              <a:t> Analysis of intergenerational mobility (children compared with parents)</a:t>
            </a:r>
          </a:p>
          <a:p>
            <a:r>
              <a:rPr lang="en-GB" altLang="en-US"/>
              <a:t>A considerable amount of absolute social mobility in the long term</a:t>
            </a:r>
          </a:p>
          <a:p>
            <a:r>
              <a:rPr lang="en-GB" altLang="en-US"/>
              <a:t>Increasing numbers of children have enjoyed upward social mobility compared with their parents because economic and social change has increased employment opportunities in the professional classes</a:t>
            </a:r>
          </a:p>
          <a:p>
            <a:r>
              <a:rPr lang="en-GB" altLang="en-US"/>
              <a:t>There has, in other words, been ‘more room at the top’</a:t>
            </a:r>
          </a:p>
          <a:p>
            <a:r>
              <a:rPr lang="en-GB" altLang="en-US"/>
              <a:t>But . . .</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altLang="en-US"/>
              <a:t>What are the Facts about Social Mobility?</a:t>
            </a:r>
          </a:p>
        </p:txBody>
      </p:sp>
      <p:sp>
        <p:nvSpPr>
          <p:cNvPr id="44035" name="Rectangle 3"/>
          <p:cNvSpPr>
            <a:spLocks noGrp="1" noChangeArrowheads="1"/>
          </p:cNvSpPr>
          <p:nvPr>
            <p:ph sz="half" idx="1"/>
          </p:nvPr>
        </p:nvSpPr>
        <p:spPr/>
        <p:txBody>
          <a:bodyPr>
            <a:normAutofit lnSpcReduction="10000"/>
          </a:bodyPr>
          <a:lstStyle/>
          <a:p>
            <a:r>
              <a:rPr lang="en-GB" altLang="en-US" dirty="0"/>
              <a:t>The growth</a:t>
            </a:r>
          </a:p>
          <a:p>
            <a:pPr marL="342900" indent="-342900">
              <a:buFont typeface="Arial" panose="020B0604020202020204" pitchFamily="34" charset="0"/>
              <a:buChar char="•"/>
            </a:pPr>
            <a:r>
              <a:rPr lang="en-GB" altLang="en-US" dirty="0"/>
              <a:t>especially upward social mobility</a:t>
            </a:r>
          </a:p>
          <a:p>
            <a:pPr marL="342900" indent="-342900">
              <a:buFont typeface="Arial" panose="020B0604020202020204" pitchFamily="34" charset="0"/>
              <a:buChar char="•"/>
            </a:pPr>
            <a:r>
              <a:rPr lang="en-GB" altLang="en-US" dirty="0"/>
              <a:t>appears to have been halted in recent decades</a:t>
            </a:r>
          </a:p>
          <a:p>
            <a:r>
              <a:rPr lang="en-GB" altLang="en-US" dirty="0"/>
              <a:t> in the rate of absolute social mobility</a:t>
            </a:r>
          </a:p>
          <a:p>
            <a:endParaRPr lang="en-GB" altLang="en-US" dirty="0">
              <a:solidFill>
                <a:schemeClr val="tx1"/>
              </a:solidFill>
            </a:endParaRPr>
          </a:p>
        </p:txBody>
      </p:sp>
      <p:sp>
        <p:nvSpPr>
          <p:cNvPr id="6" name="Content Placeholder 5"/>
          <p:cNvSpPr>
            <a:spLocks noGrp="1"/>
          </p:cNvSpPr>
          <p:nvPr>
            <p:ph sz="half" idx="2"/>
          </p:nvPr>
        </p:nvSpPr>
        <p:spPr/>
        <p:txBody>
          <a:bodyPr>
            <a:normAutofit lnSpcReduction="10000"/>
          </a:bodyPr>
          <a:lstStyle/>
          <a:p>
            <a:r>
              <a:rPr lang="en-GB" altLang="en-US" dirty="0">
                <a:solidFill>
                  <a:schemeClr val="tx1"/>
                </a:solidFill>
              </a:rPr>
              <a:t>Longer term expansion in the number of people in higher social classes has not only permitted upward social mobility from the lower social classes</a:t>
            </a:r>
          </a:p>
          <a:p>
            <a:r>
              <a:rPr lang="en-GB" altLang="en-US" dirty="0">
                <a:solidFill>
                  <a:schemeClr val="tx1"/>
                </a:solidFill>
              </a:rPr>
              <a:t>but allowed an increasing proportion of children whose parents were in the higher social classes to remain there</a:t>
            </a:r>
          </a:p>
          <a:p>
            <a:endParaRPr lang="en-GB" dirty="0"/>
          </a:p>
        </p:txBody>
      </p:sp>
      <p:sp>
        <p:nvSpPr>
          <p:cNvPr id="4" name="Rectangle 3"/>
          <p:cNvSpPr txBox="1">
            <a:spLocks noChangeArrowheads="1"/>
          </p:cNvSpPr>
          <p:nvPr/>
        </p:nvSpPr>
        <p:spPr>
          <a:xfrm>
            <a:off x="1228714" y="3866368"/>
            <a:ext cx="10178322" cy="1933184"/>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nodePh="1">
                                  <p:stCondLst>
                                    <p:cond delay="0"/>
                                  </p:stCondLst>
                                  <p:endCondLst>
                                    <p:cond evt="begin" delay="0">
                                      <p:tn val="21"/>
                                    </p:cond>
                                  </p:end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P spid="4"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ltLang="en-US"/>
              <a:t>What are the Facts about Social Mobility?</a:t>
            </a:r>
          </a:p>
        </p:txBody>
      </p:sp>
      <p:sp>
        <p:nvSpPr>
          <p:cNvPr id="45059" name="Rectangle 3"/>
          <p:cNvSpPr>
            <a:spLocks noGrp="1" noChangeArrowheads="1"/>
          </p:cNvSpPr>
          <p:nvPr>
            <p:ph idx="1"/>
          </p:nvPr>
        </p:nvSpPr>
        <p:spPr/>
        <p:txBody>
          <a:bodyPr/>
          <a:lstStyle/>
          <a:p>
            <a:r>
              <a:rPr lang="en-GB" altLang="en-US"/>
              <a:t>Relative social mobility has been fairly stable</a:t>
            </a:r>
          </a:p>
          <a:p>
            <a:r>
              <a:rPr lang="en-GB" altLang="en-US"/>
              <a:t>the relative chances of people from different social backgrounds making it to a given social class</a:t>
            </a:r>
          </a:p>
          <a:p>
            <a:r>
              <a:rPr lang="en-GB" altLang="en-US"/>
              <a:t>some groups within the ethnic minority population are catching up with the majority white population rapid upward social mobility</a:t>
            </a:r>
          </a:p>
          <a:p>
            <a:r>
              <a:rPr lang="en-GB" altLang="en-US"/>
              <a:t>although ethnic minorities are still disadvantaged compared with the majority population</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50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ltLang="en-US"/>
              <a:t>What are the Facts about Social Mobility?</a:t>
            </a:r>
          </a:p>
        </p:txBody>
      </p:sp>
      <p:sp>
        <p:nvSpPr>
          <p:cNvPr id="46083" name="Rectangle 3"/>
          <p:cNvSpPr>
            <a:spLocks noGrp="1" noChangeArrowheads="1"/>
          </p:cNvSpPr>
          <p:nvPr>
            <p:ph sz="half" idx="1"/>
          </p:nvPr>
        </p:nvSpPr>
        <p:spPr/>
        <p:txBody>
          <a:bodyPr>
            <a:normAutofit fontScale="70000" lnSpcReduction="20000"/>
          </a:bodyPr>
          <a:lstStyle/>
          <a:p>
            <a:r>
              <a:rPr lang="en-GB" altLang="en-US"/>
              <a:t>International comparisons are difficult because the defining features of social classes may vary from country to country</a:t>
            </a:r>
          </a:p>
          <a:p>
            <a:r>
              <a:rPr lang="en-GB" altLang="en-US"/>
              <a:t>But there appears to have been considerable absolute social mobility in all industrialised countries</a:t>
            </a:r>
          </a:p>
          <a:p>
            <a:r>
              <a:rPr lang="en-GB" altLang="en-US"/>
              <a:t>But absolute rates of intergenerational social mobility vary widely between countries and over time</a:t>
            </a:r>
          </a:p>
          <a:p>
            <a:r>
              <a:rPr lang="en-GB" altLang="en-US"/>
              <a:t>Cross-national variations in absolute rates are explained by specific and historical factors e.g.;</a:t>
            </a:r>
          </a:p>
          <a:p>
            <a:endParaRPr lang="en-GB" altLang="en-US"/>
          </a:p>
          <a:p>
            <a:endParaRPr lang="en-GB" altLang="en-US"/>
          </a:p>
          <a:p>
            <a:endParaRPr lang="en-GB" altLang="en-US" dirty="0"/>
          </a:p>
        </p:txBody>
      </p:sp>
      <p:sp>
        <p:nvSpPr>
          <p:cNvPr id="5" name="Content Placeholder 4"/>
          <p:cNvSpPr>
            <a:spLocks noGrp="1"/>
          </p:cNvSpPr>
          <p:nvPr>
            <p:ph sz="half" idx="2"/>
          </p:nvPr>
        </p:nvSpPr>
        <p:spPr/>
        <p:txBody>
          <a:bodyPr>
            <a:normAutofit fontScale="70000" lnSpcReduction="20000"/>
          </a:bodyPr>
          <a:lstStyle/>
          <a:p>
            <a:pPr marL="342900" indent="-342900">
              <a:buFont typeface="Arial" panose="020B0604020202020204" pitchFamily="34" charset="0"/>
              <a:buChar char="•"/>
            </a:pPr>
            <a:r>
              <a:rPr lang="en-GB" dirty="0"/>
              <a:t>economic growth</a:t>
            </a:r>
          </a:p>
          <a:p>
            <a:pPr marL="342900" indent="-342900">
              <a:buFont typeface="Arial" panose="020B0604020202020204" pitchFamily="34" charset="0"/>
              <a:buChar char="•"/>
            </a:pPr>
            <a:r>
              <a:rPr lang="en-GB" dirty="0"/>
              <a:t>Migration</a:t>
            </a:r>
          </a:p>
          <a:p>
            <a:pPr marL="342900" indent="-342900">
              <a:buFont typeface="Arial" panose="020B0604020202020204" pitchFamily="34" charset="0"/>
              <a:buChar char="•"/>
            </a:pPr>
            <a:r>
              <a:rPr lang="en-GB" dirty="0"/>
              <a:t>Wars</a:t>
            </a:r>
          </a:p>
          <a:p>
            <a:pPr marL="342900" indent="-342900">
              <a:buFont typeface="Arial" panose="020B0604020202020204" pitchFamily="34" charset="0"/>
              <a:buChar char="•"/>
            </a:pPr>
            <a:r>
              <a:rPr lang="en-GB" dirty="0"/>
              <a:t>Rather than by sociological factors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ltLang="en-US"/>
              <a:t>What are the Facts about Social Mobility?</a:t>
            </a:r>
          </a:p>
        </p:txBody>
      </p:sp>
      <p:sp>
        <p:nvSpPr>
          <p:cNvPr id="47107" name="Rectangle 3"/>
          <p:cNvSpPr>
            <a:spLocks noGrp="1" noChangeArrowheads="1"/>
          </p:cNvSpPr>
          <p:nvPr>
            <p:ph idx="1"/>
          </p:nvPr>
        </p:nvSpPr>
        <p:spPr/>
        <p:txBody>
          <a:bodyPr>
            <a:normAutofit fontScale="85000" lnSpcReduction="20000"/>
          </a:bodyPr>
          <a:lstStyle/>
          <a:p>
            <a:r>
              <a:rPr lang="en-GB" altLang="en-US" dirty="0"/>
              <a:t>Relative rates of social mobility exhibit a remarkably high degree of similarity between countries and over time</a:t>
            </a:r>
          </a:p>
          <a:p>
            <a:r>
              <a:rPr lang="en-GB" altLang="en-US" dirty="0"/>
              <a:t>Modest differences do exist:</a:t>
            </a:r>
          </a:p>
          <a:p>
            <a:r>
              <a:rPr lang="en-GB" altLang="en-US" dirty="0"/>
              <a:t>more fluid societies such as Israel, Australia, Japan, Poland, Sweden and Norway</a:t>
            </a:r>
          </a:p>
          <a:p>
            <a:r>
              <a:rPr lang="en-GB" altLang="en-US" dirty="0"/>
              <a:t>less fluid societies such as Hungary, the United States, Britain, Italy, Germany, France, the Netherlands and Ireland</a:t>
            </a:r>
          </a:p>
          <a:p>
            <a:r>
              <a:rPr lang="en-GB" altLang="en-US" dirty="0"/>
              <a:t>Evidence that higher rates of relative social mobility are associated with lower income inequalities</a:t>
            </a:r>
          </a:p>
          <a:p>
            <a:r>
              <a:rPr lang="en-GB" altLang="en-US" dirty="0"/>
              <a:t>i.e. the narrower the pay-gap the more mobility there is – how does this relate to the concept of meritocracy discussed earlier?</a:t>
            </a:r>
          </a:p>
          <a:p>
            <a:endParaRPr lang="en-GB" altLang="en-US" dirty="0"/>
          </a:p>
          <a:p>
            <a:endParaRPr lang="en-GB" altLang="en-US" dirty="0"/>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71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710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fontScale="90000"/>
          </a:bodyPr>
          <a:lstStyle/>
          <a:p>
            <a:r>
              <a:rPr lang="en-GB" altLang="en-US"/>
              <a:t>What are the Barriers to More Social Mobility?</a:t>
            </a:r>
          </a:p>
        </p:txBody>
      </p:sp>
      <p:sp>
        <p:nvSpPr>
          <p:cNvPr id="48131" name="Rectangle 3"/>
          <p:cNvSpPr>
            <a:spLocks noGrp="1" noChangeArrowheads="1"/>
          </p:cNvSpPr>
          <p:nvPr>
            <p:ph idx="1"/>
          </p:nvPr>
        </p:nvSpPr>
        <p:spPr/>
        <p:txBody>
          <a:bodyPr>
            <a:normAutofit fontScale="85000" lnSpcReduction="20000"/>
          </a:bodyPr>
          <a:lstStyle/>
          <a:p>
            <a:r>
              <a:rPr lang="en-GB" altLang="en-US" dirty="0"/>
              <a:t>Determinants of and barriers to relative social mobility are not well understood</a:t>
            </a:r>
          </a:p>
          <a:p>
            <a:r>
              <a:rPr lang="en-GB" altLang="en-US" dirty="0"/>
              <a:t>But may include:</a:t>
            </a:r>
          </a:p>
          <a:p>
            <a:endParaRPr lang="en-GB" altLang="en-US" dirty="0"/>
          </a:p>
          <a:p>
            <a:pPr marL="800100" lvl="1" indent="-342900">
              <a:buFont typeface="Arial" panose="020B0604020202020204" pitchFamily="34" charset="0"/>
              <a:buChar char="•"/>
            </a:pPr>
            <a:r>
              <a:rPr lang="en-GB" dirty="0"/>
              <a:t>Educational attainment</a:t>
            </a:r>
          </a:p>
          <a:p>
            <a:pPr marL="800100" lvl="1" indent="-342900">
              <a:buFont typeface="Arial" panose="020B0604020202020204" pitchFamily="34" charset="0"/>
              <a:buChar char="•"/>
            </a:pPr>
            <a:r>
              <a:rPr lang="en-GB" dirty="0"/>
              <a:t>Childhood poverty with associated psychological and behavioural development</a:t>
            </a:r>
          </a:p>
          <a:p>
            <a:pPr marL="800100" lvl="1" indent="-342900">
              <a:buFont typeface="Arial" panose="020B0604020202020204" pitchFamily="34" charset="0"/>
              <a:buChar char="•"/>
            </a:pPr>
            <a:r>
              <a:rPr lang="en-GB" dirty="0"/>
              <a:t>The family and the strategies families adopt to support their children</a:t>
            </a:r>
          </a:p>
          <a:p>
            <a:pPr marL="800100" lvl="1" indent="-342900">
              <a:buFont typeface="Arial" panose="020B0604020202020204" pitchFamily="34" charset="0"/>
              <a:buChar char="•"/>
            </a:pPr>
            <a:r>
              <a:rPr lang="en-GB" dirty="0"/>
              <a:t>access to financial, social and cultural capital </a:t>
            </a:r>
          </a:p>
          <a:p>
            <a:pPr marL="800100" lvl="1" indent="-342900">
              <a:buFont typeface="Arial" panose="020B0604020202020204" pitchFamily="34" charset="0"/>
              <a:buChar char="•"/>
            </a:pPr>
            <a:r>
              <a:rPr lang="en-GB" dirty="0"/>
              <a:t>i.e. not just money but 	</a:t>
            </a:r>
          </a:p>
          <a:p>
            <a:pPr marL="800100" lvl="1" indent="-342900">
              <a:buFont typeface="Arial" panose="020B0604020202020204" pitchFamily="34" charset="0"/>
              <a:buChar char="•"/>
            </a:pPr>
            <a:r>
              <a:rPr lang="en-GB" dirty="0"/>
              <a:t>Values, behaviours and networks of contacts that affect access to opportunities</a:t>
            </a:r>
          </a:p>
          <a:p>
            <a:pPr marL="342900" indent="-342900">
              <a:buFont typeface="Arial" panose="020B0604020202020204" pitchFamily="34" charset="0"/>
              <a:buChar cha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813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8131">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8131">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8131">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8131">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8131">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813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r>
              <a:rPr lang="en-GB" altLang="en-US"/>
              <a:t>What are the Barriers to More Social Mobility?</a:t>
            </a:r>
          </a:p>
        </p:txBody>
      </p:sp>
      <p:sp>
        <p:nvSpPr>
          <p:cNvPr id="49155" name="Rectangle 3"/>
          <p:cNvSpPr>
            <a:spLocks noGrp="1" noChangeArrowheads="1"/>
          </p:cNvSpPr>
          <p:nvPr>
            <p:ph sz="half" idx="1"/>
          </p:nvPr>
        </p:nvSpPr>
        <p:spPr/>
        <p:txBody>
          <a:bodyPr>
            <a:normAutofit lnSpcReduction="10000"/>
          </a:bodyPr>
          <a:lstStyle/>
          <a:p>
            <a:r>
              <a:rPr lang="en-GB" altLang="en-US" dirty="0"/>
              <a:t>The role of ability (Meritocracy)</a:t>
            </a:r>
          </a:p>
          <a:p>
            <a:pPr lvl="1"/>
            <a:r>
              <a:rPr lang="en-GB" altLang="en-US" dirty="0"/>
              <a:t>whether inherited genetically or through socialisation</a:t>
            </a:r>
          </a:p>
          <a:p>
            <a:r>
              <a:rPr lang="en-GB" altLang="en-US" dirty="0"/>
              <a:t>As a determinant of social mobility is hotly contested</a:t>
            </a:r>
          </a:p>
          <a:p>
            <a:pPr lvl="1"/>
            <a:r>
              <a:rPr lang="en-GB" altLang="en-US" dirty="0"/>
              <a:t>sociological studies coming to widely differing conclusions about the importance of that ability plays</a:t>
            </a:r>
          </a:p>
          <a:p>
            <a:endParaRPr lang="en-GB" altLang="en-US" dirty="0"/>
          </a:p>
          <a:p>
            <a:endParaRPr lang="en-GB" altLang="en-US" dirty="0"/>
          </a:p>
        </p:txBody>
      </p:sp>
      <p:sp>
        <p:nvSpPr>
          <p:cNvPr id="5" name="Content Placeholder 4"/>
          <p:cNvSpPr>
            <a:spLocks noGrp="1"/>
          </p:cNvSpPr>
          <p:nvPr>
            <p:ph sz="half" idx="2"/>
          </p:nvPr>
        </p:nvSpPr>
        <p:spPr/>
        <p:txBody>
          <a:bodyPr>
            <a:normAutofit lnSpcReduction="10000"/>
          </a:bodyPr>
          <a:lstStyle/>
          <a:p>
            <a:pPr marL="342900" indent="-342900">
              <a:buFont typeface="Arial" panose="020B0604020202020204" pitchFamily="34" charset="0"/>
              <a:buChar char="•"/>
            </a:pPr>
            <a:r>
              <a:rPr lang="en-GB" altLang="en-US" dirty="0"/>
              <a:t>Attitudes, expectations and aspirations</a:t>
            </a:r>
          </a:p>
          <a:p>
            <a:pPr marL="342900" indent="-342900">
              <a:buFont typeface="Arial" panose="020B0604020202020204" pitchFamily="34" charset="0"/>
              <a:buChar char="•"/>
            </a:pPr>
            <a:r>
              <a:rPr lang="en-GB" altLang="en-US" dirty="0"/>
              <a:t>aversion to risk economic and other barriers which some groups use to “hoard opportunities” e.g. anti-competitive practices which limit access to professions such as the law and may discriminate against particular groups.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9155">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915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descr="Explaining privilege to children through a race | The School That Tried To End Racism">
            <a:hlinkClick r:id="" action="ppaction://media"/>
            <a:extLst>
              <a:ext uri="{FF2B5EF4-FFF2-40B4-BE49-F238E27FC236}">
                <a16:creationId xmlns:a16="http://schemas.microsoft.com/office/drawing/2014/main" id="{9DA922CF-659B-22F7-39C3-E37DC167AD3D}"/>
              </a:ext>
            </a:extLst>
          </p:cNvPr>
          <p:cNvPicPr>
            <a:picLocks noRot="1" noChangeAspect="1"/>
          </p:cNvPicPr>
          <p:nvPr>
            <a:videoFile r:link="rId1"/>
          </p:nvPr>
        </p:nvPicPr>
        <p:blipFill>
          <a:blip r:embed="rId4"/>
          <a:stretch>
            <a:fillRect/>
          </a:stretch>
        </p:blipFill>
        <p:spPr>
          <a:xfrm>
            <a:off x="914400" y="685909"/>
            <a:ext cx="10091057" cy="5355662"/>
          </a:xfrm>
          <a:prstGeom prst="rect">
            <a:avLst/>
          </a:prstGeom>
        </p:spPr>
      </p:pic>
    </p:spTree>
    <p:extLst>
      <p:ext uri="{BB962C8B-B14F-4D97-AF65-F5344CB8AC3E}">
        <p14:creationId xmlns:p14="http://schemas.microsoft.com/office/powerpoint/2010/main" val="4181997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r>
              <a:rPr lang="en-GB" altLang="en-US"/>
              <a:t>What are the Implications for Policymakers?</a:t>
            </a:r>
            <a:endParaRPr lang="en-GB" altLang="en-US" dirty="0"/>
          </a:p>
        </p:txBody>
      </p:sp>
      <p:sp>
        <p:nvSpPr>
          <p:cNvPr id="50179" name="Rectangle 3"/>
          <p:cNvSpPr>
            <a:spLocks noGrp="1" noChangeArrowheads="1"/>
          </p:cNvSpPr>
          <p:nvPr>
            <p:ph idx="1"/>
          </p:nvPr>
        </p:nvSpPr>
        <p:spPr/>
        <p:txBody>
          <a:bodyPr/>
          <a:lstStyle/>
          <a:p>
            <a:r>
              <a:rPr lang="en-GB" altLang="en-US"/>
              <a:t>Policymakers are likely to have a range of objectives, including;</a:t>
            </a:r>
          </a:p>
          <a:p>
            <a:r>
              <a:rPr lang="en-GB" altLang="en-US"/>
              <a:t>The promotion of Prosperity</a:t>
            </a:r>
          </a:p>
          <a:p>
            <a:r>
              <a:rPr lang="en-GB" altLang="en-US"/>
              <a:t>Fair and just society of which there may be several dimensions</a:t>
            </a:r>
          </a:p>
          <a:p>
            <a:r>
              <a:rPr lang="en-GB" altLang="en-US"/>
              <a:t>Equality of opportunity</a:t>
            </a:r>
            <a:endParaRPr lang="en-GB" altLang="en-US" dirty="0"/>
          </a:p>
        </p:txBody>
      </p:sp>
      <p:sp>
        <p:nvSpPr>
          <p:cNvPr id="2" name="TextBox 1"/>
          <p:cNvSpPr txBox="1"/>
          <p:nvPr/>
        </p:nvSpPr>
        <p:spPr>
          <a:xfrm>
            <a:off x="2217107" y="4659682"/>
            <a:ext cx="941957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enabling individuals to improve themselves through their own individual ability and effort rather than class background, gender or ethnicity (a meritocracy)</a:t>
            </a:r>
          </a:p>
          <a:p>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r>
              <a:rPr lang="en-GB" altLang="en-US"/>
              <a:t>What are the Implications for Policymakers?</a:t>
            </a:r>
            <a:endParaRPr lang="en-GB" altLang="en-US" dirty="0"/>
          </a:p>
        </p:txBody>
      </p:sp>
      <p:sp>
        <p:nvSpPr>
          <p:cNvPr id="50179" name="Rectangle 3"/>
          <p:cNvSpPr>
            <a:spLocks noGrp="1" noChangeArrowheads="1"/>
          </p:cNvSpPr>
          <p:nvPr>
            <p:ph sz="half" idx="1"/>
          </p:nvPr>
        </p:nvSpPr>
        <p:spPr/>
        <p:txBody>
          <a:bodyPr>
            <a:normAutofit fontScale="92500"/>
          </a:bodyPr>
          <a:lstStyle/>
          <a:p>
            <a:r>
              <a:rPr lang="en-GB" altLang="en-US" dirty="0"/>
              <a:t>Policymakers are likely to have a range of objectives, including;</a:t>
            </a:r>
          </a:p>
          <a:p>
            <a:r>
              <a:rPr lang="en-GB" altLang="en-US" dirty="0"/>
              <a:t>Social justice, cohesion and inclusion</a:t>
            </a:r>
          </a:p>
          <a:p>
            <a:r>
              <a:rPr lang="en-GB" dirty="0"/>
              <a:t>Providing safety nets and opportunities for the disadvantaged which reduce inequalities of outcomes and help build communities</a:t>
            </a:r>
          </a:p>
          <a:p>
            <a:endParaRPr lang="en-GB" altLang="en-US" dirty="0"/>
          </a:p>
        </p:txBody>
      </p:sp>
      <p:sp>
        <p:nvSpPr>
          <p:cNvPr id="7" name="Content Placeholder 6"/>
          <p:cNvSpPr>
            <a:spLocks noGrp="1"/>
          </p:cNvSpPr>
          <p:nvPr>
            <p:ph sz="half" idx="2"/>
          </p:nvPr>
        </p:nvSpPr>
        <p:spPr/>
        <p:txBody>
          <a:bodyPr>
            <a:normAutofit fontScale="92500"/>
          </a:bodyPr>
          <a:lstStyle/>
          <a:p>
            <a:pPr marL="342900" lvl="2" indent="-342900">
              <a:buFont typeface="Arial" panose="020B0604020202020204" pitchFamily="34" charset="0"/>
              <a:buChar char="•"/>
            </a:pPr>
            <a:r>
              <a:rPr lang="en-GB" altLang="en-US" sz="2400" dirty="0">
                <a:solidFill>
                  <a:schemeClr val="tx1"/>
                </a:solidFill>
              </a:rPr>
              <a:t>Individual freedom</a:t>
            </a:r>
          </a:p>
          <a:p>
            <a:pPr marL="685800" lvl="3" indent="-342900">
              <a:buFont typeface="Arial" panose="020B0604020202020204" pitchFamily="34" charset="0"/>
              <a:buChar char="•"/>
            </a:pPr>
            <a:r>
              <a:rPr lang="en-GB" altLang="en-US" sz="2200" dirty="0"/>
              <a:t>either in the positive sense of enabling individuals to make their own choices (e.g. by ensuring the rule of law) or in the negative sense of minimising coercion by the State or some combination of the two</a:t>
            </a:r>
          </a:p>
          <a:p>
            <a:endParaRPr lang="en-GB" dirty="0"/>
          </a:p>
        </p:txBody>
      </p:sp>
      <p:sp>
        <p:nvSpPr>
          <p:cNvPr id="4" name="Rectangle 3"/>
          <p:cNvSpPr txBox="1">
            <a:spLocks noChangeArrowheads="1"/>
          </p:cNvSpPr>
          <p:nvPr/>
        </p:nvSpPr>
        <p:spPr>
          <a:xfrm>
            <a:off x="955475" y="4054251"/>
            <a:ext cx="10856891" cy="2611684"/>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600" dirty="0">
              <a:solidFill>
                <a:schemeClr val="tx1"/>
              </a:solidFill>
            </a:endParaRPr>
          </a:p>
        </p:txBody>
      </p:sp>
    </p:spTree>
    <p:extLst>
      <p:ext uri="{BB962C8B-B14F-4D97-AF65-F5344CB8AC3E}">
        <p14:creationId xmlns:p14="http://schemas.microsoft.com/office/powerpoint/2010/main" val="1761355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nodePh="1">
                                  <p:stCondLst>
                                    <p:cond delay="0"/>
                                  </p:stCondLst>
                                  <p:endCondLst>
                                    <p:cond evt="begin" delay="0">
                                      <p:tn val="17"/>
                                    </p:cond>
                                  </p:end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P spid="4"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r>
              <a:rPr lang="en-GB" altLang="en-US"/>
              <a:t>What are the Implications for Policymakers?</a:t>
            </a:r>
          </a:p>
        </p:txBody>
      </p:sp>
      <p:sp>
        <p:nvSpPr>
          <p:cNvPr id="51203" name="Rectangle 3"/>
          <p:cNvSpPr>
            <a:spLocks noGrp="1" noChangeArrowheads="1"/>
          </p:cNvSpPr>
          <p:nvPr>
            <p:ph sz="half" idx="1"/>
          </p:nvPr>
        </p:nvSpPr>
        <p:spPr/>
        <p:txBody>
          <a:bodyPr>
            <a:normAutofit/>
          </a:bodyPr>
          <a:lstStyle/>
          <a:p>
            <a:r>
              <a:rPr lang="en-GB" altLang="en-US" dirty="0"/>
              <a:t>These different objectives may be complementary or in conflict with each other</a:t>
            </a:r>
          </a:p>
          <a:p>
            <a:r>
              <a:rPr lang="en-GB" altLang="en-US" dirty="0">
                <a:solidFill>
                  <a:schemeClr val="tx1"/>
                </a:solidFill>
              </a:rPr>
              <a:t>For example, policies to promote greater fairness might weaken incentives to: </a:t>
            </a:r>
          </a:p>
          <a:p>
            <a:endParaRPr lang="en-GB" altLang="en-US" dirty="0"/>
          </a:p>
        </p:txBody>
      </p:sp>
      <p:sp>
        <p:nvSpPr>
          <p:cNvPr id="5" name="Content Placeholder 4"/>
          <p:cNvSpPr>
            <a:spLocks noGrp="1"/>
          </p:cNvSpPr>
          <p:nvPr>
            <p:ph sz="half" idx="2"/>
          </p:nvPr>
        </p:nvSpPr>
        <p:spPr/>
        <p:txBody>
          <a:bodyPr>
            <a:normAutofit/>
          </a:bodyPr>
          <a:lstStyle/>
          <a:p>
            <a:pPr marL="342900" indent="-342900">
              <a:buFont typeface="Arial" panose="020B0604020202020204" pitchFamily="34" charset="0"/>
              <a:buChar char="•"/>
            </a:pPr>
            <a:r>
              <a:rPr lang="en-GB" dirty="0"/>
              <a:t>Work</a:t>
            </a:r>
          </a:p>
          <a:p>
            <a:pPr marL="342900" indent="-342900">
              <a:buFont typeface="Arial" panose="020B0604020202020204" pitchFamily="34" charset="0"/>
              <a:buChar char="•"/>
            </a:pPr>
            <a:r>
              <a:rPr lang="en-GB" dirty="0"/>
              <a:t>Save</a:t>
            </a:r>
          </a:p>
          <a:p>
            <a:pPr marL="342900" indent="-342900">
              <a:buFont typeface="Arial" panose="020B0604020202020204" pitchFamily="34" charset="0"/>
              <a:buChar char="•"/>
            </a:pPr>
            <a:r>
              <a:rPr lang="en-GB" dirty="0"/>
              <a:t>Invest </a:t>
            </a:r>
          </a:p>
          <a:p>
            <a:pPr marL="342900" indent="-342900">
              <a:buFont typeface="Arial" panose="020B0604020202020204" pitchFamily="34" charset="0"/>
              <a:buChar char="•"/>
            </a:pPr>
            <a:r>
              <a:rPr lang="en-GB" dirty="0"/>
              <a:t>Innovate</a:t>
            </a:r>
          </a:p>
          <a:p>
            <a:pPr marL="800100" lvl="1" indent="-342900">
              <a:buFont typeface="Arial" panose="020B0604020202020204" pitchFamily="34" charset="0"/>
              <a:buChar char="•"/>
            </a:pPr>
            <a:r>
              <a:rPr lang="en-GB" altLang="en-US" dirty="0">
                <a:solidFill>
                  <a:schemeClr val="tx1"/>
                </a:solidFill>
              </a:rPr>
              <a:t>thus undermining the goal of maintaining and promoting high levels of prosperity</a:t>
            </a:r>
          </a:p>
          <a:p>
            <a:pPr marL="342900" indent="-342900">
              <a:buFont typeface="Arial" panose="020B0604020202020204" pitchFamily="34" charset="0"/>
              <a:buChar char="•"/>
            </a:pPr>
            <a:endParaRPr lang="en-GB" dirty="0"/>
          </a:p>
          <a:p>
            <a:endParaRPr lang="en-GB" dirty="0"/>
          </a:p>
        </p:txBody>
      </p:sp>
      <p:sp>
        <p:nvSpPr>
          <p:cNvPr id="4" name="Rectangle 3"/>
          <p:cNvSpPr txBox="1">
            <a:spLocks noChangeArrowheads="1"/>
          </p:cNvSpPr>
          <p:nvPr/>
        </p:nvSpPr>
        <p:spPr>
          <a:xfrm>
            <a:off x="1226626" y="2917187"/>
            <a:ext cx="10178322" cy="946475"/>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600" dirty="0">
              <a:solidFill>
                <a:schemeClr val="tx1"/>
              </a:solidFill>
            </a:endParaRPr>
          </a:p>
        </p:txBody>
      </p:sp>
      <p:sp>
        <p:nvSpPr>
          <p:cNvPr id="8" name="Rectangle 3"/>
          <p:cNvSpPr txBox="1">
            <a:spLocks noChangeArrowheads="1"/>
          </p:cNvSpPr>
          <p:nvPr/>
        </p:nvSpPr>
        <p:spPr>
          <a:xfrm>
            <a:off x="1289256" y="5510370"/>
            <a:ext cx="10178322" cy="993021"/>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6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nodePh="1">
                                  <p:stCondLst>
                                    <p:cond delay="0"/>
                                  </p:stCondLst>
                                  <p:endCondLst>
                                    <p:cond evt="begin" delay="0">
                                      <p:tn val="17"/>
                                    </p:cond>
                                  </p:end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P spid="4" grpId="0" build="p"/>
      <p:bldP spid="8"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normAutofit fontScale="90000"/>
          </a:bodyPr>
          <a:lstStyle/>
          <a:p>
            <a:r>
              <a:rPr lang="en-GB" altLang="en-US"/>
              <a:t>What are the Implications for Policymakers?</a:t>
            </a:r>
          </a:p>
        </p:txBody>
      </p:sp>
      <p:sp>
        <p:nvSpPr>
          <p:cNvPr id="52227" name="Rectangle 3"/>
          <p:cNvSpPr>
            <a:spLocks noGrp="1" noChangeArrowheads="1"/>
          </p:cNvSpPr>
          <p:nvPr>
            <p:ph idx="1"/>
          </p:nvPr>
        </p:nvSpPr>
        <p:spPr/>
        <p:txBody>
          <a:bodyPr/>
          <a:lstStyle/>
          <a:p>
            <a:r>
              <a:rPr lang="en-GB" altLang="en-US" dirty="0"/>
              <a:t>A perception that economic and social outcomes are fair and might;</a:t>
            </a:r>
          </a:p>
          <a:p>
            <a:pPr marL="342900" indent="-342900">
              <a:buFont typeface="Arial" panose="020B0604020202020204" pitchFamily="34" charset="0"/>
              <a:buChar char="•"/>
            </a:pPr>
            <a:r>
              <a:rPr lang="en-GB" dirty="0"/>
              <a:t>build trust </a:t>
            </a:r>
          </a:p>
          <a:p>
            <a:pPr marL="342900" indent="-342900">
              <a:buFont typeface="Arial" panose="020B0604020202020204" pitchFamily="34" charset="0"/>
              <a:buChar char="•"/>
            </a:pPr>
            <a:r>
              <a:rPr lang="en-GB" dirty="0"/>
              <a:t>facilitate the more efficient working of markets</a:t>
            </a:r>
          </a:p>
          <a:p>
            <a:pPr marL="342900" indent="-342900">
              <a:buFont typeface="Arial" panose="020B0604020202020204" pitchFamily="34" charset="0"/>
              <a:buChar char="•"/>
            </a:pPr>
            <a:r>
              <a:rPr lang="en-GB" altLang="en-US" dirty="0">
                <a:solidFill>
                  <a:schemeClr val="tx1"/>
                </a:solidFill>
              </a:rPr>
              <a:t>Increases in income inequality may be associated with </a:t>
            </a:r>
            <a:r>
              <a:rPr lang="en-GB" dirty="0"/>
              <a:t>increases in inequalities of opportunity</a:t>
            </a:r>
          </a:p>
          <a:p>
            <a:pPr marL="342900" indent="-342900">
              <a:buFont typeface="Arial" panose="020B0604020202020204" pitchFamily="34" charset="0"/>
              <a:buChar char="•"/>
            </a:pPr>
            <a:r>
              <a:rPr lang="en-GB" dirty="0"/>
              <a:t>thus lower rates of relative social mobility</a:t>
            </a:r>
          </a:p>
          <a:p>
            <a:pPr marL="342900" indent="-342900">
              <a:buFont typeface="Arial" panose="020B0604020202020204" pitchFamily="34" charset="0"/>
              <a:buChar char="•"/>
            </a:pPr>
            <a:endParaRPr lang="en-GB" altLang="en-US" dirty="0">
              <a:solidFill>
                <a:schemeClr val="tx1"/>
              </a:solidFill>
            </a:endParaRPr>
          </a:p>
          <a:p>
            <a:pPr marL="342900" indent="-342900">
              <a:buFont typeface="Arial" panose="020B0604020202020204" pitchFamily="34" charset="0"/>
              <a:buChar char="•"/>
            </a:pPr>
            <a:endParaRPr lang="en-GB" dirty="0"/>
          </a:p>
          <a:p>
            <a:endParaRPr lang="en-GB" altLang="en-US" dirty="0"/>
          </a:p>
        </p:txBody>
      </p:sp>
      <p:sp>
        <p:nvSpPr>
          <p:cNvPr id="4" name="Rectangle 3"/>
          <p:cNvSpPr txBox="1">
            <a:spLocks noChangeArrowheads="1"/>
          </p:cNvSpPr>
          <p:nvPr/>
        </p:nvSpPr>
        <p:spPr>
          <a:xfrm>
            <a:off x="1255178" y="4132417"/>
            <a:ext cx="10178322" cy="564844"/>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222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nodePh="1">
                                  <p:stCondLst>
                                    <p:cond delay="0"/>
                                  </p:stCondLst>
                                  <p:endCondLst>
                                    <p:cond evt="begin" delay="0">
                                      <p:tn val="25"/>
                                    </p:cond>
                                  </p:end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P spid="4"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normAutofit fontScale="90000"/>
          </a:bodyPr>
          <a:lstStyle/>
          <a:p>
            <a:r>
              <a:rPr lang="en-GB" altLang="en-US"/>
              <a:t>What are the Implications for Policymakers?</a:t>
            </a:r>
          </a:p>
        </p:txBody>
      </p:sp>
      <p:sp>
        <p:nvSpPr>
          <p:cNvPr id="52227" name="Rectangle 3"/>
          <p:cNvSpPr>
            <a:spLocks noGrp="1" noChangeArrowheads="1"/>
          </p:cNvSpPr>
          <p:nvPr>
            <p:ph idx="1"/>
          </p:nvPr>
        </p:nvSpPr>
        <p:spPr/>
        <p:txBody>
          <a:bodyPr/>
          <a:lstStyle/>
          <a:p>
            <a:r>
              <a:rPr lang="en-GB" altLang="en-US"/>
              <a:t>On the other hand</a:t>
            </a:r>
          </a:p>
          <a:p>
            <a:r>
              <a:rPr lang="en-GB" altLang="en-US"/>
              <a:t>highly meritocratic society characterised by high rates of social mobility might</a:t>
            </a:r>
          </a:p>
          <a:p>
            <a:r>
              <a:rPr lang="en-GB" altLang="en-US"/>
              <a:t>have significant income inequalities</a:t>
            </a:r>
          </a:p>
          <a:p>
            <a:r>
              <a:rPr lang="en-GB" altLang="en-US"/>
              <a:t>produce social tensions for the reasons described on the next slides</a:t>
            </a:r>
          </a:p>
          <a:p>
            <a:endParaRPr lang="en-GB" altLang="en-US" dirty="0"/>
          </a:p>
        </p:txBody>
      </p:sp>
    </p:spTree>
    <p:extLst>
      <p:ext uri="{BB962C8B-B14F-4D97-AF65-F5344CB8AC3E}">
        <p14:creationId xmlns:p14="http://schemas.microsoft.com/office/powerpoint/2010/main" val="1190093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22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fontScale="90000"/>
          </a:bodyPr>
          <a:lstStyle/>
          <a:p>
            <a:r>
              <a:rPr lang="en-GB" altLang="en-US"/>
              <a:t>What are the Implications for Policymakers?</a:t>
            </a:r>
            <a:endParaRPr lang="en-GB" altLang="en-US" dirty="0"/>
          </a:p>
        </p:txBody>
      </p:sp>
      <p:sp>
        <p:nvSpPr>
          <p:cNvPr id="53251" name="Rectangle 3"/>
          <p:cNvSpPr>
            <a:spLocks noGrp="1" noChangeArrowheads="1"/>
          </p:cNvSpPr>
          <p:nvPr>
            <p:ph sz="half" idx="1"/>
          </p:nvPr>
        </p:nvSpPr>
        <p:spPr/>
        <p:txBody>
          <a:bodyPr>
            <a:normAutofit fontScale="92500"/>
          </a:bodyPr>
          <a:lstStyle/>
          <a:p>
            <a:r>
              <a:rPr lang="en-GB" altLang="en-US" dirty="0"/>
              <a:t>Meritocracy as a concept describes a society in which </a:t>
            </a:r>
          </a:p>
          <a:p>
            <a:r>
              <a:rPr lang="en-GB" dirty="0"/>
              <a:t>the most able and committed people can succeed in attaining the most desirable, responsible and well-rewarded positions</a:t>
            </a:r>
          </a:p>
          <a:p>
            <a:r>
              <a:rPr lang="en-GB" dirty="0"/>
              <a:t>The features of such a society </a:t>
            </a:r>
            <a:r>
              <a:rPr lang="en-GB" u="sng" dirty="0"/>
              <a:t>should</a:t>
            </a:r>
            <a:r>
              <a:rPr lang="en-GB" dirty="0"/>
              <a:t> include; </a:t>
            </a:r>
          </a:p>
          <a:p>
            <a:endParaRPr lang="en-GB" dirty="0"/>
          </a:p>
          <a:p>
            <a:endParaRPr lang="en-GB" altLang="en-US" dirty="0"/>
          </a:p>
        </p:txBody>
      </p:sp>
      <p:sp>
        <p:nvSpPr>
          <p:cNvPr id="9" name="Content Placeholder 8"/>
          <p:cNvSpPr>
            <a:spLocks noGrp="1"/>
          </p:cNvSpPr>
          <p:nvPr>
            <p:ph sz="half" idx="2"/>
          </p:nvPr>
        </p:nvSpPr>
        <p:spPr/>
        <p:txBody>
          <a:bodyPr>
            <a:normAutofit fontScale="92500"/>
          </a:bodyPr>
          <a:lstStyle/>
          <a:p>
            <a:pPr marL="342900" indent="-342900">
              <a:buFont typeface="Arial" panose="020B0604020202020204" pitchFamily="34" charset="0"/>
              <a:buChar char="•"/>
            </a:pPr>
            <a:r>
              <a:rPr lang="en-GB" altLang="en-US" dirty="0">
                <a:solidFill>
                  <a:schemeClr val="tx1"/>
                </a:solidFill>
              </a:rPr>
              <a:t>Unless one believed ability and commitment were (either in whole or in part) determined by one’s social class origins</a:t>
            </a:r>
          </a:p>
          <a:p>
            <a:pPr marL="342900" indent="-342900">
              <a:buFont typeface="Arial" panose="020B0604020202020204" pitchFamily="34" charset="0"/>
              <a:buChar char="•"/>
            </a:pPr>
            <a:r>
              <a:rPr lang="en-GB" dirty="0"/>
              <a:t>high rates of social mobility</a:t>
            </a:r>
          </a:p>
          <a:p>
            <a:pPr marL="342900" indent="-342900">
              <a:buFont typeface="Arial" panose="020B0604020202020204" pitchFamily="34" charset="0"/>
              <a:buChar char="•"/>
            </a:pPr>
            <a:r>
              <a:rPr lang="en-GB" dirty="0"/>
              <a:t>the absence of any association between class origins and destinations i.e. equality of opportunity</a:t>
            </a:r>
          </a:p>
          <a:p>
            <a:pPr marL="342900" indent="-342900">
              <a:buFont typeface="Arial" panose="020B0604020202020204" pitchFamily="34" charset="0"/>
              <a:buChar char="•"/>
            </a:pPr>
            <a:endParaRPr lang="en-GB" dirty="0"/>
          </a:p>
          <a:p>
            <a:endParaRPr lang="en-GB" dirty="0"/>
          </a:p>
        </p:txBody>
      </p:sp>
      <p:sp>
        <p:nvSpPr>
          <p:cNvPr id="4" name="Rectangle 3"/>
          <p:cNvSpPr txBox="1">
            <a:spLocks noChangeArrowheads="1"/>
          </p:cNvSpPr>
          <p:nvPr/>
        </p:nvSpPr>
        <p:spPr>
          <a:xfrm>
            <a:off x="1266293" y="3290173"/>
            <a:ext cx="10178322" cy="943626"/>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400" dirty="0">
              <a:solidFill>
                <a:schemeClr val="tx1"/>
              </a:solidFill>
            </a:endParaRPr>
          </a:p>
        </p:txBody>
      </p:sp>
      <p:sp>
        <p:nvSpPr>
          <p:cNvPr id="6" name="TextBox 5"/>
          <p:cNvSpPr txBox="1"/>
          <p:nvPr/>
        </p:nvSpPr>
        <p:spPr>
          <a:xfrm>
            <a:off x="1966586" y="6162805"/>
            <a:ext cx="7315200" cy="461665"/>
          </a:xfrm>
          <a:prstGeom prst="rect">
            <a:avLst/>
          </a:prstGeom>
          <a:noFill/>
        </p:spPr>
        <p:txBody>
          <a:bodyPr wrap="square" rtlCol="0">
            <a:spAutoFit/>
          </a:bodyPr>
          <a:lstStyle/>
          <a:p>
            <a:pPr algn="ctr"/>
            <a:r>
              <a:rPr lang="en-GB" sz="2400" b="1" dirty="0"/>
              <a:t>But, is this what we see?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nodePh="1">
                                  <p:stCondLst>
                                    <p:cond delay="0"/>
                                  </p:stCondLst>
                                  <p:endCondLst>
                                    <p:cond evt="begin" delay="0">
                                      <p:tn val="17"/>
                                    </p:cond>
                                  </p:end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P spid="4" grpId="0"/>
      <p:bldP spid="6"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r>
              <a:rPr lang="en-GB" altLang="en-US"/>
              <a:t>What are the Implications for Policymakers?</a:t>
            </a:r>
            <a:endParaRPr lang="en-GB" altLang="en-US" dirty="0"/>
          </a:p>
        </p:txBody>
      </p:sp>
      <p:sp>
        <p:nvSpPr>
          <p:cNvPr id="54275" name="Rectangle 3"/>
          <p:cNvSpPr>
            <a:spLocks noGrp="1" noChangeArrowheads="1"/>
          </p:cNvSpPr>
          <p:nvPr>
            <p:ph sz="half" idx="1"/>
          </p:nvPr>
        </p:nvSpPr>
        <p:spPr/>
        <p:txBody>
          <a:bodyPr>
            <a:normAutofit fontScale="85000" lnSpcReduction="20000"/>
          </a:bodyPr>
          <a:lstStyle/>
          <a:p>
            <a:r>
              <a:rPr lang="en-GB" altLang="en-US" dirty="0"/>
              <a:t>Meritocracy described in these terms has many attractions, but</a:t>
            </a:r>
          </a:p>
          <a:p>
            <a:r>
              <a:rPr lang="en-GB" altLang="en-US" dirty="0"/>
              <a:t>We see downward as well as upward mobility</a:t>
            </a:r>
          </a:p>
          <a:p>
            <a:r>
              <a:rPr lang="en-GB" altLang="en-US" dirty="0"/>
              <a:t>There are losers as well as winners</a:t>
            </a:r>
          </a:p>
          <a:p>
            <a:r>
              <a:rPr lang="en-GB" altLang="en-US" dirty="0"/>
              <a:t>This could create economic instability and social tensions</a:t>
            </a:r>
          </a:p>
          <a:p>
            <a:r>
              <a:rPr lang="en-GB" altLang="en-US" dirty="0"/>
              <a:t>Losers are perceived as having no one to blame for their circumstances but their own lack of ability and commitment</a:t>
            </a:r>
          </a:p>
        </p:txBody>
      </p:sp>
      <p:sp>
        <p:nvSpPr>
          <p:cNvPr id="7" name="Content Placeholder 6"/>
          <p:cNvSpPr>
            <a:spLocks noGrp="1"/>
          </p:cNvSpPr>
          <p:nvPr>
            <p:ph sz="half" idx="2"/>
          </p:nvPr>
        </p:nvSpPr>
        <p:spPr/>
        <p:txBody>
          <a:bodyPr>
            <a:normAutofit fontScale="85000" lnSpcReduction="20000"/>
          </a:bodyPr>
          <a:lstStyle/>
          <a:p>
            <a:r>
              <a:rPr lang="en-GB" dirty="0"/>
              <a:t>‘continued concern about those in poverty through personal</a:t>
            </a:r>
          </a:p>
          <a:p>
            <a:r>
              <a:rPr lang="en-GB" dirty="0"/>
              <a:t>choice put a block on participants supporting increases in financial support</a:t>
            </a:r>
          </a:p>
          <a:p>
            <a:r>
              <a:rPr lang="en-GB" dirty="0"/>
              <a:t>for those on benefits.’					(Hall </a:t>
            </a:r>
            <a:r>
              <a:rPr lang="en-GB" i="1" dirty="0"/>
              <a:t>et al, </a:t>
            </a:r>
            <a:r>
              <a:rPr lang="en-GB" dirty="0"/>
              <a:t>2014, p. 11)</a:t>
            </a:r>
          </a:p>
          <a:p>
            <a:r>
              <a:rPr lang="en-GB" altLang="en-US" dirty="0"/>
              <a:t>Creates a lot of unhappiness and resentment</a:t>
            </a:r>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42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42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normAutofit fontScale="90000"/>
          </a:bodyPr>
          <a:lstStyle/>
          <a:p>
            <a:r>
              <a:rPr lang="en-GB" altLang="en-US"/>
              <a:t>What are the Implications for Policymakers?</a:t>
            </a:r>
            <a:endParaRPr lang="en-GB" altLang="en-US" dirty="0"/>
          </a:p>
        </p:txBody>
      </p:sp>
      <p:sp>
        <p:nvSpPr>
          <p:cNvPr id="6" name="Content Placeholder 5"/>
          <p:cNvSpPr>
            <a:spLocks noGrp="1"/>
          </p:cNvSpPr>
          <p:nvPr>
            <p:ph idx="1"/>
          </p:nvPr>
        </p:nvSpPr>
        <p:spPr/>
        <p:txBody>
          <a:bodyPr>
            <a:normAutofit fontScale="92500"/>
          </a:bodyPr>
          <a:lstStyle/>
          <a:p>
            <a:r>
              <a:rPr lang="en-GB" altLang="en-US" dirty="0">
                <a:solidFill>
                  <a:schemeClr val="tx1"/>
                </a:solidFill>
              </a:rPr>
              <a:t>There could be significant income and other inequalities</a:t>
            </a:r>
          </a:p>
          <a:p>
            <a:pPr marL="342900" indent="-342900">
              <a:buFont typeface="Arial" panose="020B0604020202020204" pitchFamily="34" charset="0"/>
              <a:buChar char="•"/>
            </a:pPr>
            <a:r>
              <a:rPr lang="en-GB" dirty="0"/>
              <a:t>The upwardly mobile could “take all” or “pull up the ladder”</a:t>
            </a:r>
          </a:p>
          <a:p>
            <a:pPr marL="342900" indent="-342900">
              <a:buFont typeface="Arial" panose="020B0604020202020204" pitchFamily="34" charset="0"/>
              <a:buChar char="•"/>
            </a:pPr>
            <a:r>
              <a:rPr lang="en-GB" dirty="0"/>
              <a:t>This could be economically inefficient as it leads to stagnation</a:t>
            </a:r>
          </a:p>
          <a:p>
            <a:r>
              <a:rPr lang="en-GB" altLang="en-US" sz="2600" dirty="0">
                <a:solidFill>
                  <a:schemeClr val="tx1"/>
                </a:solidFill>
              </a:rPr>
              <a:t>The market does not reward </a:t>
            </a:r>
            <a:r>
              <a:rPr lang="en-GB" altLang="en-US" sz="2600" u="sng" dirty="0">
                <a:solidFill>
                  <a:schemeClr val="tx1"/>
                </a:solidFill>
              </a:rPr>
              <a:t>ability and commitment </a:t>
            </a:r>
            <a:r>
              <a:rPr lang="en-GB" altLang="en-US" sz="2600" dirty="0">
                <a:solidFill>
                  <a:schemeClr val="tx1"/>
                </a:solidFill>
              </a:rPr>
              <a:t>but those who provide the </a:t>
            </a:r>
            <a:r>
              <a:rPr lang="en-GB" altLang="en-US" sz="2600" u="sng" dirty="0">
                <a:solidFill>
                  <a:schemeClr val="tx1"/>
                </a:solidFill>
              </a:rPr>
              <a:t>goods and services consumers want to buy</a:t>
            </a:r>
          </a:p>
          <a:p>
            <a:r>
              <a:rPr lang="en-GB" altLang="en-US" dirty="0">
                <a:solidFill>
                  <a:schemeClr val="tx1"/>
                </a:solidFill>
              </a:rPr>
              <a:t>The more able and committed may be more likely to succeed in a market economy</a:t>
            </a:r>
          </a:p>
          <a:p>
            <a:r>
              <a:rPr lang="en-GB" altLang="en-US" dirty="0">
                <a:solidFill>
                  <a:schemeClr val="tx1"/>
                </a:solidFill>
              </a:rPr>
              <a:t>But the lazy who have a good idea may be highly rewarded</a:t>
            </a:r>
          </a:p>
          <a:p>
            <a:pPr marL="342900" indent="-342900">
              <a:buFont typeface="Arial" panose="020B0604020202020204" pitchFamily="34" charset="0"/>
              <a:buChar char="•"/>
            </a:pPr>
            <a:endParaRPr lang="en-GB" dirty="0"/>
          </a:p>
          <a:p>
            <a:endParaRPr lang="en-GB" dirty="0"/>
          </a:p>
        </p:txBody>
      </p:sp>
      <p:sp>
        <p:nvSpPr>
          <p:cNvPr id="2" name="TextBox 1"/>
          <p:cNvSpPr txBox="1"/>
          <p:nvPr/>
        </p:nvSpPr>
        <p:spPr>
          <a:xfrm>
            <a:off x="1189973" y="1753644"/>
            <a:ext cx="8204548" cy="461665"/>
          </a:xfrm>
          <a:prstGeom prst="rect">
            <a:avLst/>
          </a:prstGeom>
          <a:noFill/>
        </p:spPr>
        <p:txBody>
          <a:bodyPr wrap="square" rtlCol="0">
            <a:spAutoFit/>
          </a:bodyPr>
          <a:lstStyle/>
          <a:p>
            <a:r>
              <a:rPr lang="en-GB" sz="2400" dirty="0"/>
              <a:t>Other criticisms include;</a:t>
            </a:r>
          </a:p>
        </p:txBody>
      </p:sp>
      <p:sp>
        <p:nvSpPr>
          <p:cNvPr id="5" name="Rectangle 3"/>
          <p:cNvSpPr txBox="1">
            <a:spLocks noChangeArrowheads="1"/>
          </p:cNvSpPr>
          <p:nvPr/>
        </p:nvSpPr>
        <p:spPr>
          <a:xfrm>
            <a:off x="1487217" y="2310141"/>
            <a:ext cx="10489842" cy="533267"/>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600" dirty="0">
              <a:solidFill>
                <a:schemeClr val="tx1"/>
              </a:solidFill>
            </a:endParaRPr>
          </a:p>
        </p:txBody>
      </p:sp>
      <p:sp>
        <p:nvSpPr>
          <p:cNvPr id="7" name="Rectangle 3"/>
          <p:cNvSpPr txBox="1">
            <a:spLocks noChangeArrowheads="1"/>
          </p:cNvSpPr>
          <p:nvPr/>
        </p:nvSpPr>
        <p:spPr>
          <a:xfrm>
            <a:off x="1487217" y="3875673"/>
            <a:ext cx="10489842" cy="2512602"/>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400" dirty="0">
              <a:solidFill>
                <a:schemeClr val="tx1"/>
              </a:solidFill>
            </a:endParaRPr>
          </a:p>
        </p:txBody>
      </p:sp>
    </p:spTree>
    <p:extLst>
      <p:ext uri="{BB962C8B-B14F-4D97-AF65-F5344CB8AC3E}">
        <p14:creationId xmlns:p14="http://schemas.microsoft.com/office/powerpoint/2010/main" val="278343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7"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normAutofit fontScale="90000"/>
          </a:bodyPr>
          <a:lstStyle/>
          <a:p>
            <a:r>
              <a:rPr lang="en-GB" altLang="en-US"/>
              <a:t>What are the Implications for Policymakers?</a:t>
            </a:r>
          </a:p>
        </p:txBody>
      </p:sp>
      <p:sp>
        <p:nvSpPr>
          <p:cNvPr id="56323" name="Rectangle 3"/>
          <p:cNvSpPr>
            <a:spLocks noGrp="1" noChangeArrowheads="1"/>
          </p:cNvSpPr>
          <p:nvPr>
            <p:ph idx="1"/>
          </p:nvPr>
        </p:nvSpPr>
        <p:spPr/>
        <p:txBody>
          <a:bodyPr>
            <a:normAutofit fontScale="85000" lnSpcReduction="10000"/>
          </a:bodyPr>
          <a:lstStyle/>
          <a:p>
            <a:r>
              <a:rPr lang="en-GB" altLang="en-US" dirty="0"/>
              <a:t>Social mobility and equality of opportunity</a:t>
            </a:r>
          </a:p>
          <a:p>
            <a:r>
              <a:rPr lang="en-GB" altLang="en-US" dirty="0"/>
              <a:t>There is a choice to be made between measures which promote a weak form of meritocracy</a:t>
            </a:r>
          </a:p>
          <a:p>
            <a:r>
              <a:rPr lang="en-GB" altLang="en-US" dirty="0"/>
              <a:t>i.e. which focus on removing barriers to upward mobility and assisting or encouraging upward social mobility</a:t>
            </a:r>
          </a:p>
          <a:p>
            <a:r>
              <a:rPr lang="en-GB" altLang="en-US" dirty="0"/>
              <a:t>Or giving primacy to absolute social mobility measures which promote a strong form of meritocracy</a:t>
            </a:r>
          </a:p>
          <a:p>
            <a:r>
              <a:rPr lang="en-GB" altLang="en-US" dirty="0"/>
              <a:t>i.e. which not only seek to facilitate upward social mobility but which seek positively to reduce barriers to downward social mobility for less able middle class children</a:t>
            </a:r>
          </a:p>
          <a:p>
            <a:r>
              <a:rPr lang="en-GB" altLang="en-US" dirty="0"/>
              <a:t>This approach would give primacy to relative social mobility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32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63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fontScale="90000"/>
          </a:bodyPr>
          <a:lstStyle/>
          <a:p>
            <a:r>
              <a:rPr lang="en-GB" altLang="en-US"/>
              <a:t>What are the Implications for Policymakers?</a:t>
            </a:r>
          </a:p>
        </p:txBody>
      </p:sp>
      <p:sp>
        <p:nvSpPr>
          <p:cNvPr id="57347" name="Rectangle 3"/>
          <p:cNvSpPr>
            <a:spLocks noGrp="1" noChangeArrowheads="1"/>
          </p:cNvSpPr>
          <p:nvPr>
            <p:ph idx="1"/>
          </p:nvPr>
        </p:nvSpPr>
        <p:spPr/>
        <p:txBody>
          <a:bodyPr>
            <a:normAutofit lnSpcReduction="10000"/>
          </a:bodyPr>
          <a:lstStyle/>
          <a:p>
            <a:r>
              <a:rPr lang="en-GB" altLang="en-US"/>
              <a:t>Promoting higher rates of social mobility</a:t>
            </a:r>
          </a:p>
          <a:p>
            <a:r>
              <a:rPr lang="en-GB" altLang="en-US"/>
              <a:t>in order to allow individuals to succeed on the basis of their individual ability and effort is likely to be challenging</a:t>
            </a:r>
          </a:p>
          <a:p>
            <a:r>
              <a:rPr lang="en-GB" altLang="en-US"/>
              <a:t>Absolute social mobility driven by structural changes in the economy and society over which governments may have limited influence</a:t>
            </a:r>
          </a:p>
          <a:p>
            <a:r>
              <a:rPr lang="en-GB" altLang="en-US"/>
              <a:t>Relative social mobility stable over time and has shown little variation between industrialised countries</a:t>
            </a:r>
          </a:p>
          <a:p>
            <a:pPr lvl="2"/>
            <a:r>
              <a:rPr lang="en-GB" altLang="en-US"/>
              <a:t>notwithstanding widely differing political systems, policies and institutions</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73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73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7347">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73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r>
              <a:rPr lang="en-GB" altLang="en-US"/>
              <a:t>What are the Implications for Policymakers?</a:t>
            </a:r>
          </a:p>
        </p:txBody>
      </p:sp>
      <p:sp>
        <p:nvSpPr>
          <p:cNvPr id="58371" name="Rectangle 3"/>
          <p:cNvSpPr>
            <a:spLocks noGrp="1" noChangeArrowheads="1"/>
          </p:cNvSpPr>
          <p:nvPr>
            <p:ph idx="1"/>
          </p:nvPr>
        </p:nvSpPr>
        <p:spPr/>
        <p:txBody>
          <a:bodyPr/>
          <a:lstStyle/>
          <a:p>
            <a:r>
              <a:rPr lang="en-GB" altLang="en-US"/>
              <a:t>The literature suggests a range of specific policy options for promoting social mobility</a:t>
            </a:r>
          </a:p>
          <a:p>
            <a:r>
              <a:rPr lang="en-GB" altLang="en-US"/>
              <a:t>Four headings</a:t>
            </a:r>
          </a:p>
          <a:p>
            <a:endParaRPr lang="en-GB" altLang="en-US" dirty="0"/>
          </a:p>
        </p:txBody>
      </p:sp>
      <p:sp>
        <p:nvSpPr>
          <p:cNvPr id="2" name="TextBox 1"/>
          <p:cNvSpPr txBox="1"/>
          <p:nvPr/>
        </p:nvSpPr>
        <p:spPr>
          <a:xfrm>
            <a:off x="2793304" y="3807912"/>
            <a:ext cx="734025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removing barriers to upward mobility</a:t>
            </a:r>
          </a:p>
          <a:p>
            <a:pPr marL="342900" indent="-342900">
              <a:buFont typeface="Arial" panose="020B0604020202020204" pitchFamily="34" charset="0"/>
              <a:buChar char="•"/>
            </a:pPr>
            <a:r>
              <a:rPr lang="en-GB" sz="2400" dirty="0"/>
              <a:t>positively assisting upward mobility</a:t>
            </a:r>
          </a:p>
          <a:p>
            <a:pPr marL="342900" indent="-342900">
              <a:buFont typeface="Arial" panose="020B0604020202020204" pitchFamily="34" charset="0"/>
              <a:buChar char="•"/>
            </a:pPr>
            <a:r>
              <a:rPr lang="en-GB" sz="2400" dirty="0"/>
              <a:t>removing causes of downward mobility</a:t>
            </a:r>
          </a:p>
          <a:p>
            <a:pPr marL="342900" indent="-342900">
              <a:buFont typeface="Arial" panose="020B0604020202020204" pitchFamily="34" charset="0"/>
              <a:buChar char="•"/>
            </a:pPr>
            <a:r>
              <a:rPr lang="en-GB" sz="2400" dirty="0"/>
              <a:t>positively preventing downward mobility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P spid="2"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normAutofit fontScale="90000"/>
          </a:bodyPr>
          <a:lstStyle/>
          <a:p>
            <a:r>
              <a:rPr lang="en-GB" altLang="en-US"/>
              <a:t>What are the Implications for Policymakers? </a:t>
            </a:r>
            <a:br>
              <a:rPr lang="en-GB" altLang="en-US"/>
            </a:br>
            <a:r>
              <a:rPr lang="en-GB" altLang="en-US"/>
              <a:t>The possible measures include </a:t>
            </a:r>
            <a:endParaRPr lang="en-GB" altLang="en-US" dirty="0"/>
          </a:p>
        </p:txBody>
      </p:sp>
      <p:sp>
        <p:nvSpPr>
          <p:cNvPr id="59395" name="Rectangle 3"/>
          <p:cNvSpPr>
            <a:spLocks noGrp="1" noChangeArrowheads="1"/>
          </p:cNvSpPr>
          <p:nvPr>
            <p:ph idx="1"/>
          </p:nvPr>
        </p:nvSpPr>
        <p:spPr/>
        <p:txBody>
          <a:bodyPr>
            <a:normAutofit fontScale="70000" lnSpcReduction="20000"/>
          </a:bodyPr>
          <a:lstStyle/>
          <a:p>
            <a:r>
              <a:rPr lang="en-GB" altLang="en-US"/>
              <a:t>Removing barriers to upward mobility e.g.</a:t>
            </a:r>
          </a:p>
          <a:p>
            <a:r>
              <a:rPr lang="en-GB" altLang="en-US"/>
              <a:t>raising educational standards</a:t>
            </a:r>
          </a:p>
          <a:p>
            <a:r>
              <a:rPr lang="en-GB" altLang="en-US"/>
              <a:t>ensuring access to further and higher education for all</a:t>
            </a:r>
          </a:p>
          <a:p>
            <a:r>
              <a:rPr lang="en-GB" altLang="en-US"/>
              <a:t>changing attitudes, expectations and aspirations, in particular encouraging bright children from deprived backgrounds to take full advantage of the educational and other opportunities open to them</a:t>
            </a:r>
          </a:p>
          <a:p>
            <a:r>
              <a:rPr lang="en-GB" altLang="en-US"/>
              <a:t>improving social mixing and the formation of networks</a:t>
            </a:r>
          </a:p>
          <a:p>
            <a:r>
              <a:rPr lang="en-GB" altLang="en-US"/>
              <a:t>reducing/removing barriers to geographical and occupational mobility</a:t>
            </a:r>
          </a:p>
          <a:p>
            <a:r>
              <a:rPr lang="en-GB" altLang="en-US"/>
              <a:t>greater disclosure of employers’ recruitment practices – gender, race composition of workforce</a:t>
            </a:r>
          </a:p>
          <a:p>
            <a:r>
              <a:rPr lang="en-GB" altLang="en-US"/>
              <a:t>removing non-competitive barriers to entry to professions such as the law</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93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3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3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93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93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939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939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939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p:txBody>
          <a:bodyPr>
            <a:normAutofit fontScale="90000"/>
          </a:bodyPr>
          <a:lstStyle/>
          <a:p>
            <a:r>
              <a:rPr lang="en-GB" altLang="en-US"/>
              <a:t>What are the Implications for Policymakers? </a:t>
            </a:r>
            <a:br>
              <a:rPr lang="en-GB" altLang="en-US"/>
            </a:br>
            <a:r>
              <a:rPr lang="en-GB" altLang="en-US"/>
              <a:t>The possible measures include </a:t>
            </a:r>
            <a:endParaRPr lang="en-GB" altLang="en-US" dirty="0"/>
          </a:p>
        </p:txBody>
      </p:sp>
      <p:sp>
        <p:nvSpPr>
          <p:cNvPr id="60419" name="Rectangle 3"/>
          <p:cNvSpPr>
            <a:spLocks noGrp="1" noChangeArrowheads="1"/>
          </p:cNvSpPr>
          <p:nvPr>
            <p:ph idx="1"/>
          </p:nvPr>
        </p:nvSpPr>
        <p:spPr/>
        <p:txBody>
          <a:bodyPr>
            <a:normAutofit lnSpcReduction="10000"/>
          </a:bodyPr>
          <a:lstStyle/>
          <a:p>
            <a:r>
              <a:rPr lang="en-GB" altLang="en-US"/>
              <a:t>Positively assisting upward mobility e.g. </a:t>
            </a:r>
          </a:p>
          <a:p>
            <a:r>
              <a:rPr lang="en-GB" altLang="en-US"/>
              <a:t>tackling poverty and social exclusion, particularly childhood poverty</a:t>
            </a:r>
          </a:p>
          <a:p>
            <a:r>
              <a:rPr lang="en-GB" altLang="en-US"/>
              <a:t>increased investment in education</a:t>
            </a:r>
          </a:p>
          <a:p>
            <a:r>
              <a:rPr lang="en-GB" altLang="en-US"/>
              <a:t>improving access to financial capital (e.g. Credit Unions)</a:t>
            </a:r>
          </a:p>
          <a:p>
            <a:r>
              <a:rPr lang="en-GB" altLang="en-US"/>
              <a:t>building better routes for upward mobility within professions and workplaces</a:t>
            </a:r>
          </a:p>
          <a:p>
            <a:r>
              <a:rPr lang="en-GB" altLang="en-US"/>
              <a:t>giving people second chances e.g. through access to education in later adult life</a:t>
            </a:r>
          </a:p>
          <a:p>
            <a:endParaRPr lang="en-GB" altLang="en-US"/>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04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04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04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04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04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9"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p:txBody>
          <a:bodyPr>
            <a:normAutofit fontScale="90000"/>
          </a:bodyPr>
          <a:lstStyle/>
          <a:p>
            <a:r>
              <a:rPr lang="en-GB" altLang="en-US"/>
              <a:t>What are the Implications for Policymakers? </a:t>
            </a:r>
            <a:br>
              <a:rPr lang="en-GB" altLang="en-US"/>
            </a:br>
            <a:r>
              <a:rPr lang="en-GB" altLang="en-US"/>
              <a:t>The possible measures include </a:t>
            </a:r>
            <a:endParaRPr lang="en-GB" altLang="en-US" dirty="0"/>
          </a:p>
        </p:txBody>
      </p:sp>
      <p:sp>
        <p:nvSpPr>
          <p:cNvPr id="61443" name="Rectangle 3"/>
          <p:cNvSpPr>
            <a:spLocks noGrp="1" noChangeArrowheads="1"/>
          </p:cNvSpPr>
          <p:nvPr>
            <p:ph sz="half" idx="1"/>
          </p:nvPr>
        </p:nvSpPr>
        <p:spPr/>
        <p:txBody>
          <a:bodyPr>
            <a:normAutofit fontScale="92500" lnSpcReduction="20000"/>
          </a:bodyPr>
          <a:lstStyle/>
          <a:p>
            <a:r>
              <a:rPr lang="en-GB" altLang="en-US"/>
              <a:t>Removing causes of downward mobility e.g.</a:t>
            </a:r>
          </a:p>
          <a:p>
            <a:r>
              <a:rPr lang="en-GB" altLang="en-US"/>
              <a:t>reducing the weight given to geographical catchment area as a determinant of access to the best State schools (the post code lottery)</a:t>
            </a:r>
          </a:p>
          <a:p>
            <a:r>
              <a:rPr lang="en-GB" altLang="en-US"/>
              <a:t>higher rates of taxation of investment income and wealth</a:t>
            </a:r>
          </a:p>
          <a:p>
            <a:r>
              <a:rPr lang="en-GB" altLang="en-US"/>
              <a:t>higher rates of inheritance tax</a:t>
            </a:r>
          </a:p>
          <a:p>
            <a:endParaRPr lang="en-GB" altLang="en-US"/>
          </a:p>
          <a:p>
            <a:endParaRPr lang="en-GB" altLang="en-US"/>
          </a:p>
          <a:p>
            <a:endParaRPr lang="en-GB" altLang="en-US" dirty="0"/>
          </a:p>
        </p:txBody>
      </p:sp>
      <p:sp>
        <p:nvSpPr>
          <p:cNvPr id="6" name="Content Placeholder 5"/>
          <p:cNvSpPr>
            <a:spLocks noGrp="1"/>
          </p:cNvSpPr>
          <p:nvPr>
            <p:ph sz="half" idx="2"/>
          </p:nvPr>
        </p:nvSpPr>
        <p:spPr/>
        <p:txBody>
          <a:bodyPr>
            <a:normAutofit fontScale="92500" lnSpcReduction="20000"/>
          </a:bodyPr>
          <a:lstStyle/>
          <a:p>
            <a:pPr marL="342900" indent="-342900">
              <a:spcBef>
                <a:spcPts val="600"/>
              </a:spcBef>
              <a:buFont typeface="Arial" panose="020B0604020202020204" pitchFamily="34" charset="0"/>
              <a:buChar char="•"/>
            </a:pPr>
            <a:r>
              <a:rPr lang="en-GB" dirty="0"/>
              <a:t>Positively preventing downward mobility e.g. </a:t>
            </a:r>
          </a:p>
          <a:p>
            <a:pPr marL="342900" indent="-342900">
              <a:spcBef>
                <a:spcPts val="600"/>
              </a:spcBef>
              <a:buFont typeface="Arial" panose="020B0604020202020204" pitchFamily="34" charset="0"/>
              <a:buChar char="•"/>
            </a:pPr>
            <a:r>
              <a:rPr lang="en-GB" dirty="0"/>
              <a:t>Minimum wage</a:t>
            </a:r>
          </a:p>
          <a:p>
            <a:pPr marL="342900" indent="-342900">
              <a:spcBef>
                <a:spcPts val="600"/>
              </a:spcBef>
              <a:buFont typeface="Arial" panose="020B0604020202020204" pitchFamily="34" charset="0"/>
              <a:buChar char="•"/>
            </a:pPr>
            <a:r>
              <a:rPr lang="en-GB" dirty="0"/>
              <a:t>Unconditional monthly income for the unemployed (Finland)</a:t>
            </a:r>
          </a:p>
          <a:p>
            <a:pPr marL="342900" indent="-342900">
              <a:spcBef>
                <a:spcPts val="600"/>
              </a:spcBef>
              <a:buFont typeface="Arial" panose="020B0604020202020204" pitchFamily="34" charset="0"/>
              <a:buChar char="•"/>
            </a:pPr>
            <a:r>
              <a:rPr lang="en-GB" dirty="0"/>
              <a:t>abolition of inheritance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40284" y="2104373"/>
            <a:ext cx="9795354" cy="1446550"/>
          </a:xfrm>
          <a:prstGeom prst="rect">
            <a:avLst/>
          </a:prstGeom>
          <a:noFill/>
        </p:spPr>
        <p:txBody>
          <a:bodyPr wrap="square" rtlCol="0">
            <a:spAutoFit/>
          </a:bodyPr>
          <a:lstStyle/>
          <a:p>
            <a:pPr algn="ctr"/>
            <a:r>
              <a:rPr lang="en-GB" sz="4400" b="1" dirty="0"/>
              <a:t>The role of Stigma and Labelling in (re)creating inequality</a:t>
            </a:r>
          </a:p>
        </p:txBody>
      </p:sp>
    </p:spTree>
    <p:extLst>
      <p:ext uri="{BB962C8B-B14F-4D97-AF65-F5344CB8AC3E}">
        <p14:creationId xmlns:p14="http://schemas.microsoft.com/office/powerpoint/2010/main" val="4049930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altLang="en-US"/>
              <a:t>Stigma</a:t>
            </a:r>
            <a:endParaRPr lang="en-GB" altLang="en-US" dirty="0"/>
          </a:p>
        </p:txBody>
      </p:sp>
      <p:sp>
        <p:nvSpPr>
          <p:cNvPr id="62467" name="Rectangle 3"/>
          <p:cNvSpPr>
            <a:spLocks noGrp="1" noChangeArrowheads="1"/>
          </p:cNvSpPr>
          <p:nvPr>
            <p:ph sz="half" idx="1"/>
          </p:nvPr>
        </p:nvSpPr>
        <p:spPr/>
        <p:txBody>
          <a:bodyPr>
            <a:normAutofit fontScale="92500" lnSpcReduction="20000"/>
          </a:bodyPr>
          <a:lstStyle/>
          <a:p>
            <a:r>
              <a:rPr lang="en-GB" dirty="0"/>
              <a:t>Sociologists identify three types of stigma;</a:t>
            </a:r>
          </a:p>
          <a:p>
            <a:r>
              <a:rPr lang="en-GB" dirty="0"/>
              <a:t>a mark of disgrace associated with a particular circumstance, quality, or person</a:t>
            </a:r>
          </a:p>
          <a:p>
            <a:pPr lvl="1"/>
            <a:r>
              <a:rPr lang="en-GB" altLang="en-US" dirty="0"/>
              <a:t>Individual - appearance, character/conduct (mental illness, addiction, poor, homosexual)</a:t>
            </a:r>
          </a:p>
          <a:p>
            <a:pPr lvl="1"/>
            <a:r>
              <a:rPr lang="en-GB" altLang="en-US" dirty="0"/>
              <a:t>Tribal stigma/belief</a:t>
            </a:r>
          </a:p>
          <a:p>
            <a:pPr lvl="1"/>
            <a:r>
              <a:rPr lang="en-GB" altLang="en-US" dirty="0"/>
              <a:t>Systemic (race, nation, religion)</a:t>
            </a:r>
          </a:p>
          <a:p>
            <a:endParaRPr lang="en-GB" altLang="en-US" dirty="0">
              <a:solidFill>
                <a:schemeClr val="tx1"/>
              </a:solidFill>
            </a:endParaRPr>
          </a:p>
        </p:txBody>
      </p:sp>
      <p:sp>
        <p:nvSpPr>
          <p:cNvPr id="8" name="Content Placeholder 7"/>
          <p:cNvSpPr>
            <a:spLocks noGrp="1"/>
          </p:cNvSpPr>
          <p:nvPr>
            <p:ph sz="half" idx="2"/>
          </p:nvPr>
        </p:nvSpPr>
        <p:spPr/>
        <p:txBody>
          <a:bodyPr>
            <a:normAutofit fontScale="92500" lnSpcReduction="20000"/>
          </a:bodyPr>
          <a:lstStyle/>
          <a:p>
            <a:r>
              <a:rPr lang="en-GB" altLang="en-US" dirty="0">
                <a:solidFill>
                  <a:schemeClr val="tx1"/>
                </a:solidFill>
              </a:rPr>
              <a:t>The Stigmatized person has a ‘virtual’ identity assigned by the non-stigmatized is based on stereotypes and may bear little resemblance to the person’s actual attributes or characteristics</a:t>
            </a:r>
          </a:p>
          <a:p>
            <a:r>
              <a:rPr lang="en-GB" dirty="0"/>
              <a:t>Thus, a sense of ‘otherness’ or being ‘not quite human plays a role</a:t>
            </a:r>
          </a:p>
          <a:p>
            <a:endParaRPr lang="en-GB" altLang="en-US" dirty="0"/>
          </a:p>
          <a:p>
            <a:endParaRPr lang="en-GB" dirty="0"/>
          </a:p>
        </p:txBody>
      </p:sp>
      <p:sp>
        <p:nvSpPr>
          <p:cNvPr id="9" name="Rectangle 3"/>
          <p:cNvSpPr txBox="1">
            <a:spLocks noChangeArrowheads="1"/>
          </p:cNvSpPr>
          <p:nvPr/>
        </p:nvSpPr>
        <p:spPr>
          <a:xfrm>
            <a:off x="1215025" y="5312861"/>
            <a:ext cx="10178322" cy="1275829"/>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2467">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246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246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nodePh="1">
                                  <p:stCondLst>
                                    <p:cond delay="0"/>
                                  </p:stCondLst>
                                  <p:endCondLst>
                                    <p:cond evt="begin" delay="0">
                                      <p:tn val="19"/>
                                    </p:cond>
                                  </p:end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P spid="9"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GB" altLang="en-US" dirty="0"/>
              <a:t>Erving Goffman</a:t>
            </a:r>
          </a:p>
        </p:txBody>
      </p:sp>
      <p:sp>
        <p:nvSpPr>
          <p:cNvPr id="6" name="Content Placeholder 5"/>
          <p:cNvSpPr>
            <a:spLocks noGrp="1"/>
          </p:cNvSpPr>
          <p:nvPr>
            <p:ph idx="1"/>
          </p:nvPr>
        </p:nvSpPr>
        <p:spPr/>
        <p:txBody>
          <a:bodyPr>
            <a:normAutofit fontScale="92500" lnSpcReduction="20000"/>
          </a:bodyPr>
          <a:lstStyle/>
          <a:p>
            <a:r>
              <a:rPr lang="en-GB" dirty="0"/>
              <a:t>Stigma: Notes on the Management of spoiled identity</a:t>
            </a:r>
          </a:p>
          <a:p>
            <a:r>
              <a:rPr lang="en-GB" altLang="en-US" dirty="0">
                <a:solidFill>
                  <a:schemeClr val="tx1"/>
                </a:solidFill>
              </a:rPr>
              <a:t>Introduces the concept of the discredited and discreditable</a:t>
            </a:r>
          </a:p>
          <a:p>
            <a:r>
              <a:rPr lang="en-GB" altLang="en-US" dirty="0">
                <a:solidFill>
                  <a:schemeClr val="tx1"/>
                </a:solidFill>
              </a:rPr>
              <a:t>Stigmatized individuals have a socially prescribed identity</a:t>
            </a:r>
          </a:p>
          <a:p>
            <a:r>
              <a:rPr lang="en-GB" altLang="en-US" dirty="0">
                <a:solidFill>
                  <a:schemeClr val="tx1"/>
                </a:solidFill>
              </a:rPr>
              <a:t>impression management takes different forms depending on the origins of stigma (i.e. to counter stigma one needs to know if it is individual, tribal or systemic</a:t>
            </a:r>
          </a:p>
          <a:p>
            <a:r>
              <a:rPr lang="en-GB" altLang="en-US" dirty="0">
                <a:solidFill>
                  <a:schemeClr val="tx1"/>
                </a:solidFill>
              </a:rPr>
              <a:t>Through degradation ceremonies (stripping self-worth and identity)</a:t>
            </a:r>
          </a:p>
          <a:p>
            <a:r>
              <a:rPr lang="en-GB" altLang="en-US" dirty="0">
                <a:solidFill>
                  <a:schemeClr val="tx1"/>
                </a:solidFill>
              </a:rPr>
              <a:t>Individuals are transitioned from one identity to another (person to prisoner)</a:t>
            </a:r>
          </a:p>
          <a:p>
            <a:r>
              <a:rPr lang="en-GB" altLang="en-US" dirty="0">
                <a:solidFill>
                  <a:schemeClr val="tx1"/>
                </a:solidFill>
              </a:rPr>
              <a:t>Consciousness raising needed to reject stigma and counter oppression</a:t>
            </a:r>
          </a:p>
          <a:p>
            <a:endParaRPr lang="en-GB" b="1" dirty="0"/>
          </a:p>
        </p:txBody>
      </p:sp>
      <p:sp>
        <p:nvSpPr>
          <p:cNvPr id="5" name="Rectangle 3"/>
          <p:cNvSpPr txBox="1">
            <a:spLocks noChangeArrowheads="1"/>
          </p:cNvSpPr>
          <p:nvPr/>
        </p:nvSpPr>
        <p:spPr>
          <a:xfrm>
            <a:off x="1304795" y="1912307"/>
            <a:ext cx="10178322" cy="3593591"/>
          </a:xfrm>
          <a:prstGeom prst="rect">
            <a:avLst/>
          </a:prstGeom>
        </p:spPr>
        <p:txBody>
          <a:bodyPr vert="horz" lIns="91440" tIns="45720" rIns="91440" bIns="45720" rtlCol="0">
            <a:no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endParaRPr lang="en-GB" altLang="en-US"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ltLang="en-US"/>
              <a:t>Labelling Theory</a:t>
            </a:r>
          </a:p>
        </p:txBody>
      </p:sp>
      <p:sp>
        <p:nvSpPr>
          <p:cNvPr id="64515" name="Rectangle 3"/>
          <p:cNvSpPr>
            <a:spLocks noGrp="1" noChangeArrowheads="1"/>
          </p:cNvSpPr>
          <p:nvPr>
            <p:ph idx="1"/>
          </p:nvPr>
        </p:nvSpPr>
        <p:spPr/>
        <p:txBody>
          <a:bodyPr/>
          <a:lstStyle/>
          <a:p>
            <a:r>
              <a:rPr lang="en-GB" dirty="0"/>
              <a:t>Thus we return to Deviance. </a:t>
            </a:r>
          </a:p>
          <a:p>
            <a:r>
              <a:rPr lang="en-GB" altLang="en-US" dirty="0"/>
              <a:t>Deviance is a social phenomenon/definition</a:t>
            </a:r>
          </a:p>
          <a:p>
            <a:r>
              <a:rPr lang="en-GB" altLang="en-US" dirty="0"/>
              <a:t>The social audience decides whether a specific behaviour is deviant and labels it as such. </a:t>
            </a:r>
          </a:p>
          <a:p>
            <a:r>
              <a:rPr lang="en-GB" altLang="en-US" dirty="0"/>
              <a:t>‘Moral entrepreneurs’  create and enforce rules, labelling certain behaviours and persons as deviant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5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altLang="en-US"/>
              <a:t>Labelling Theory</a:t>
            </a:r>
          </a:p>
        </p:txBody>
      </p:sp>
      <p:sp>
        <p:nvSpPr>
          <p:cNvPr id="64515" name="Rectangle 3"/>
          <p:cNvSpPr>
            <a:spLocks noGrp="1" noChangeArrowheads="1"/>
          </p:cNvSpPr>
          <p:nvPr>
            <p:ph idx="1"/>
          </p:nvPr>
        </p:nvSpPr>
        <p:spPr/>
        <p:txBody>
          <a:bodyPr>
            <a:normAutofit/>
          </a:bodyPr>
          <a:lstStyle/>
          <a:p>
            <a:r>
              <a:rPr lang="en-GB" dirty="0"/>
              <a:t>Edwin </a:t>
            </a:r>
            <a:r>
              <a:rPr lang="en-GB" dirty="0" err="1"/>
              <a:t>Lemert</a:t>
            </a:r>
            <a:r>
              <a:rPr lang="en-GB" dirty="0"/>
              <a:t> (1951) identifies two types of deviance </a:t>
            </a:r>
          </a:p>
          <a:p>
            <a:pPr lvl="1"/>
            <a:r>
              <a:rPr lang="en-GB" altLang="en-US" dirty="0"/>
              <a:t>Primary deviance and secondary deviance</a:t>
            </a:r>
          </a:p>
          <a:p>
            <a:pPr lvl="2"/>
            <a:r>
              <a:rPr lang="en-GB" altLang="en-US" dirty="0"/>
              <a:t>Primary deviance is the initial act of deviance (e.g. I have broken the law)</a:t>
            </a:r>
          </a:p>
          <a:p>
            <a:r>
              <a:rPr lang="en-GB" altLang="en-US" dirty="0"/>
              <a:t>Secondary deviance is the process of self-identifying as a deviant (e.g. I am a criminal)</a:t>
            </a:r>
          </a:p>
          <a:p>
            <a:pPr lvl="1"/>
            <a:r>
              <a:rPr lang="en-GB" altLang="en-US" dirty="0"/>
              <a:t>The move from one to the other is influenced by degradation ceremonies (e.g., a trial)</a:t>
            </a:r>
          </a:p>
          <a:p>
            <a:pPr lvl="1"/>
            <a:r>
              <a:rPr lang="en-GB" altLang="en-US" dirty="0"/>
              <a:t>It becomes a self-fulfilling prophecy</a:t>
            </a:r>
          </a:p>
          <a:p>
            <a:endParaRPr lang="en-GB" altLang="en-US" b="1" dirty="0"/>
          </a:p>
        </p:txBody>
      </p:sp>
    </p:spTree>
    <p:extLst>
      <p:ext uri="{BB962C8B-B14F-4D97-AF65-F5344CB8AC3E}">
        <p14:creationId xmlns:p14="http://schemas.microsoft.com/office/powerpoint/2010/main" val="36422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451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4515">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45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altLang="en-US"/>
              <a:t>Labelling Process</a:t>
            </a:r>
            <a:endParaRPr lang="en-GB" altLang="en-US" dirty="0"/>
          </a:p>
        </p:txBody>
      </p:sp>
      <p:graphicFrame>
        <p:nvGraphicFramePr>
          <p:cNvPr id="3" name="Diagram 2"/>
          <p:cNvGraphicFramePr/>
          <p:nvPr>
            <p:extLst>
              <p:ext uri="{D42A27DB-BD31-4B8C-83A1-F6EECF244321}">
                <p14:modId xmlns:p14="http://schemas.microsoft.com/office/powerpoint/2010/main" val="2748468072"/>
              </p:ext>
            </p:extLst>
          </p:nvPr>
        </p:nvGraphicFramePr>
        <p:xfrm>
          <a:off x="1981895" y="1120499"/>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AE07E3DF-8232-4A10-94F9-594002D4069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1D6979F1-F6C6-477B-BE78-40413CD3CB9E}"/>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graphicEl>
                                              <a:dgm id="{21BB8EF9-3152-4254-BA42-6BC394B32E46}"/>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graphicEl>
                                              <a:dgm id="{455FC524-7D80-4063-A943-BCCD06704932}"/>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graphicEl>
                                              <a:dgm id="{A7CEB6F4-CC52-4AE5-AE1F-A82989BD93F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5A5432E5-509D-4DA5-B1D0-09F39EB2CEE1}"/>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graphicEl>
                                              <a:dgm id="{E3D2122E-6A52-49E1-8C5E-FC447C365B6C}"/>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graphicEl>
                                              <a:dgm id="{6840E61B-86AE-4B48-A921-AC1BA405F594}"/>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graphicEl>
                                              <a:dgm id="{1B340103-ADED-49F5-9FD2-DCE6ACA035C7}"/>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graphicEl>
                                              <a:dgm id="{07D95765-6FA5-4906-A509-A9FCF9361A72}"/>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graphicEl>
                                              <a:dgm id="{87192BBC-FBAF-4E22-8A13-85ABA78322D2}"/>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graphicEl>
                                              <a:dgm id="{A7C67CDF-F50B-4EC9-AAA7-953B1CEA1DD2}"/>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
                                            <p:graphicEl>
                                              <a:dgm id="{254C75C2-EBAC-4C79-A912-DE5C88FAAA57}"/>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graphicEl>
                                              <a:dgm id="{9E187E7F-B985-448D-8F0B-E7EF249FFA4C}"/>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
                                            <p:graphicEl>
                                              <a:dgm id="{25C08B21-B8C5-4160-9A01-CABEFB9C996C}"/>
                                            </p:graphic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
                                            <p:graphicEl>
                                              <a:dgm id="{DFCC2386-2968-4BA9-A159-49E1FC647F77}"/>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Social Mobility Discourse</a:t>
            </a:r>
            <a:endParaRPr lang="en-GB" dirty="0"/>
          </a:p>
        </p:txBody>
      </p:sp>
      <p:sp>
        <p:nvSpPr>
          <p:cNvPr id="5" name="Content Placeholder 4"/>
          <p:cNvSpPr>
            <a:spLocks noGrp="1"/>
          </p:cNvSpPr>
          <p:nvPr>
            <p:ph idx="1"/>
          </p:nvPr>
        </p:nvSpPr>
        <p:spPr/>
        <p:txBody>
          <a:bodyPr>
            <a:normAutofit fontScale="92500" lnSpcReduction="20000"/>
          </a:bodyPr>
          <a:lstStyle/>
          <a:p>
            <a:r>
              <a:rPr lang="en-GB"/>
              <a:t>Within the UK meritocracy is </a:t>
            </a:r>
          </a:p>
          <a:p>
            <a:pPr lvl="1"/>
            <a:r>
              <a:rPr lang="en-GB"/>
              <a:t>socially constructed through cultural capital in favour of the wealthy elite</a:t>
            </a:r>
          </a:p>
          <a:p>
            <a:pPr lvl="1"/>
            <a:r>
              <a:rPr lang="en-GB"/>
              <a:t>and is not based purely upon equal access to education</a:t>
            </a:r>
          </a:p>
          <a:p>
            <a:r>
              <a:rPr lang="en-GB"/>
              <a:t>In turn Social mobility is considered a result of meritocracy within society which . . </a:t>
            </a:r>
          </a:p>
          <a:p>
            <a:pPr lvl="1"/>
            <a:r>
              <a:rPr lang="en-GB"/>
              <a:t>far from being a form of egalitarian opportunity to reward the able and willing </a:t>
            </a:r>
          </a:p>
          <a:p>
            <a:pPr lvl="1"/>
            <a:r>
              <a:rPr lang="en-GB"/>
              <a:t>rather is a loaded dice that again benefits the elite even when they may present as an ‘average pupil’ in a private school</a:t>
            </a:r>
          </a:p>
          <a:p>
            <a:pPr lvl="1"/>
            <a:endParaRPr lang="en-GB"/>
          </a:p>
          <a:p>
            <a:pPr lvl="1"/>
            <a:r>
              <a:rPr lang="en-GB"/>
              <a:t>(Bourdieu, 1977, 1984, 1986; Cosin, 1997: 122)</a:t>
            </a:r>
          </a:p>
          <a:p>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69987694"/>
      </p:ext>
    </p:extLst>
  </p:cSld>
  <p:clrMapOvr>
    <a:masterClrMapping/>
  </p:clrMapOvr>
  <mc:AlternateContent xmlns:mc="http://schemas.openxmlformats.org/markup-compatibility/2006" xmlns:p14="http://schemas.microsoft.com/office/powerpoint/2010/main">
    <mc:Choice Requires="p14">
      <p:transition spd="slow" p14:dur="2000" advTm="133587"/>
    </mc:Choice>
    <mc:Fallback xmlns="">
      <p:transition spd="slow" advTm="133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a:t>Meritocracy </a:t>
            </a:r>
            <a:br>
              <a:rPr lang="en-GB" altLang="en-US"/>
            </a:br>
            <a:r>
              <a:rPr lang="en-GB" altLang="en-US"/>
              <a:t>the Life Blood of Social Mobility</a:t>
            </a:r>
            <a:endParaRPr lang="en-GB" dirty="0"/>
          </a:p>
        </p:txBody>
      </p:sp>
      <p:sp>
        <p:nvSpPr>
          <p:cNvPr id="3" name="Content Placeholder 2"/>
          <p:cNvSpPr>
            <a:spLocks noGrp="1"/>
          </p:cNvSpPr>
          <p:nvPr>
            <p:ph idx="1"/>
          </p:nvPr>
        </p:nvSpPr>
        <p:spPr/>
        <p:txBody>
          <a:bodyPr>
            <a:normAutofit fontScale="85000" lnSpcReduction="20000"/>
          </a:bodyPr>
          <a:lstStyle/>
          <a:p>
            <a:r>
              <a:rPr lang="en-GB"/>
              <a:t>Young (1958) The Rise of the Meritocracy </a:t>
            </a:r>
          </a:p>
          <a:p>
            <a:pPr lvl="1"/>
            <a:r>
              <a:rPr lang="en-GB"/>
              <a:t>satirical novel describes a dystopian society in a future UK in which intelligence and merit have become the central tenet of society, replacing previous divisions of social class and creating a society stratified between a merited power holding elite and a disenfranchised underclass of the less merited. </a:t>
            </a:r>
          </a:p>
          <a:p>
            <a:r>
              <a:rPr lang="en-GB"/>
              <a:t>He warned against a system in which </a:t>
            </a:r>
          </a:p>
          <a:p>
            <a:pPr lvl="1"/>
            <a:r>
              <a:rPr lang="en-GB"/>
              <a:t>elites use the concept of ‘merit’ </a:t>
            </a:r>
          </a:p>
          <a:p>
            <a:pPr lvl="1"/>
            <a:r>
              <a:rPr lang="en-GB"/>
              <a:t>to reproduce Status </a:t>
            </a:r>
          </a:p>
          <a:p>
            <a:pPr lvl="1"/>
            <a:r>
              <a:rPr lang="en-GB"/>
              <a:t>and hence to sustain Inequality in Society</a:t>
            </a:r>
          </a:p>
          <a:p>
            <a:pPr lvl="1"/>
            <a:endParaRPr lang="en-GB"/>
          </a:p>
          <a:p>
            <a:r>
              <a:rPr lang="en-GB"/>
              <a:t>(Young, 1958)</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04219204"/>
      </p:ext>
    </p:extLst>
  </p:cSld>
  <p:clrMapOvr>
    <a:masterClrMapping/>
  </p:clrMapOvr>
  <mc:AlternateContent xmlns:mc="http://schemas.openxmlformats.org/markup-compatibility/2006" xmlns:p14="http://schemas.microsoft.com/office/powerpoint/2010/main">
    <mc:Choice Requires="p14">
      <p:transition spd="slow" p14:dur="2000" advTm="148135"/>
    </mc:Choice>
    <mc:Fallback xmlns="">
      <p:transition spd="slow" advTm="148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a:t>Meritocracy </a:t>
            </a:r>
            <a:endParaRPr lang="en-GB" dirty="0"/>
          </a:p>
        </p:txBody>
      </p:sp>
      <p:sp>
        <p:nvSpPr>
          <p:cNvPr id="3" name="Content Placeholder 2"/>
          <p:cNvSpPr>
            <a:spLocks noGrp="1"/>
          </p:cNvSpPr>
          <p:nvPr>
            <p:ph idx="1"/>
          </p:nvPr>
        </p:nvSpPr>
        <p:spPr/>
        <p:txBody>
          <a:bodyPr/>
          <a:lstStyle/>
          <a:p>
            <a:r>
              <a:rPr lang="en-US"/>
              <a:t>Ability + Effort =  Merit</a:t>
            </a:r>
          </a:p>
          <a:p>
            <a:endParaRPr lang="en-US"/>
          </a:p>
          <a:p>
            <a:r>
              <a:rPr lang="en-GB"/>
              <a:t>What has Meritocracy </a:t>
            </a:r>
            <a:br>
              <a:rPr lang="en-GB"/>
            </a:br>
            <a:r>
              <a:rPr lang="en-GB"/>
              <a:t>got to do with Social Mobility?</a:t>
            </a:r>
          </a:p>
          <a:p>
            <a:pPr lvl="1"/>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6646980"/>
      </p:ext>
    </p:extLst>
  </p:cSld>
  <p:clrMapOvr>
    <a:masterClrMapping/>
  </p:clrMapOvr>
  <mc:AlternateContent xmlns:mc="http://schemas.openxmlformats.org/markup-compatibility/2006" xmlns:p14="http://schemas.microsoft.com/office/powerpoint/2010/main">
    <mc:Choice Requires="p14">
      <p:transition spd="slow" p14:dur="2000" advTm="241317"/>
    </mc:Choice>
    <mc:Fallback xmlns="">
      <p:transition spd="slow" advTm="2413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Social Mobility?</a:t>
            </a:r>
            <a:endParaRPr lang="en-GB" dirty="0"/>
          </a:p>
        </p:txBody>
      </p:sp>
      <p:sp>
        <p:nvSpPr>
          <p:cNvPr id="3" name="Content Placeholder 2"/>
          <p:cNvSpPr>
            <a:spLocks noGrp="1"/>
          </p:cNvSpPr>
          <p:nvPr>
            <p:ph idx="1"/>
          </p:nvPr>
        </p:nvSpPr>
        <p:spPr/>
        <p:txBody>
          <a:bodyPr>
            <a:normAutofit fontScale="92500" lnSpcReduction="10000"/>
          </a:bodyPr>
          <a:lstStyle/>
          <a:p>
            <a:r>
              <a:rPr lang="en-GB"/>
              <a:t>‘The transition between income classes’ (Atkinson, 1981). </a:t>
            </a:r>
          </a:p>
          <a:p>
            <a:endParaRPr lang="en-GB"/>
          </a:p>
          <a:p>
            <a:r>
              <a:rPr lang="en-GB"/>
              <a:t>‘Higher social mobility implies that children born to poor families are more likely to be rich regardless of their family background’ (Uchida, 2017) </a:t>
            </a:r>
          </a:p>
          <a:p>
            <a:endParaRPr lang="en-GB"/>
          </a:p>
          <a:p>
            <a:r>
              <a:rPr lang="en-GB"/>
              <a:t>UK (DBIS 2013), based on the presumption that increased educational qualifications will result in increased upward social mobility (Bathmaker, Ingram, and Waller 2013).</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42925833"/>
      </p:ext>
    </p:extLst>
  </p:cSld>
  <p:clrMapOvr>
    <a:masterClrMapping/>
  </p:clrMapOvr>
  <mc:AlternateContent xmlns:mc="http://schemas.openxmlformats.org/markup-compatibility/2006" xmlns:p14="http://schemas.microsoft.com/office/powerpoint/2010/main">
    <mc:Choice Requires="p14">
      <p:transition spd="slow" p14:dur="2000" advTm="104978"/>
    </mc:Choice>
    <mc:Fallback xmlns="">
      <p:transition spd="slow" advTm="104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Social Mobility</a:t>
            </a:r>
            <a:endParaRPr lang="en-GB" dirty="0"/>
          </a:p>
        </p:txBody>
      </p:sp>
      <p:sp>
        <p:nvSpPr>
          <p:cNvPr id="3" name="Content Placeholder 2"/>
          <p:cNvSpPr>
            <a:spLocks noGrp="1"/>
          </p:cNvSpPr>
          <p:nvPr>
            <p:ph idx="1"/>
          </p:nvPr>
        </p:nvSpPr>
        <p:spPr/>
        <p:txBody>
          <a:bodyPr/>
          <a:lstStyle/>
          <a:p>
            <a:r>
              <a:rPr lang="en-GB"/>
              <a:t>Social mobility describes the movement or opportunities for movement between</a:t>
            </a:r>
          </a:p>
          <a:p>
            <a:pPr lvl="1"/>
            <a:r>
              <a:rPr lang="en-GB"/>
              <a:t>Different social groups</a:t>
            </a:r>
          </a:p>
          <a:p>
            <a:r>
              <a:rPr lang="en-GB"/>
              <a:t>The advantages and disadvantages that go with this in terms of </a:t>
            </a:r>
          </a:p>
          <a:p>
            <a:pPr lvl="1"/>
            <a:r>
              <a:rPr lang="en-GB"/>
              <a:t>income</a:t>
            </a:r>
          </a:p>
          <a:p>
            <a:pPr lvl="1"/>
            <a:r>
              <a:rPr lang="en-GB"/>
              <a:t>security of employment</a:t>
            </a:r>
          </a:p>
          <a:p>
            <a:pPr lvl="1"/>
            <a:r>
              <a:rPr lang="en-GB"/>
              <a:t>opportunities for advancement (DBIS, 2011)</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51097328"/>
      </p:ext>
    </p:extLst>
  </p:cSld>
  <p:clrMapOvr>
    <a:masterClrMapping/>
  </p:clrMapOvr>
  <mc:AlternateContent xmlns:mc="http://schemas.openxmlformats.org/markup-compatibility/2006" xmlns:p14="http://schemas.microsoft.com/office/powerpoint/2010/main">
    <mc:Choice Requires="p14">
      <p:transition spd="slow" p14:dur="2000" advTm="41837"/>
    </mc:Choice>
    <mc:Fallback xmlns="">
      <p:transition spd="slow" advTm="41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a:t>Social Mobility</a:t>
            </a:r>
            <a:br>
              <a:rPr lang="en-GB" altLang="en-US"/>
            </a:br>
            <a:r>
              <a:rPr lang="en-GB" altLang="en-US"/>
              <a:t>The Reward for Engaging with Meritocracy</a:t>
            </a:r>
            <a:endParaRPr lang="en-GB" dirty="0"/>
          </a:p>
        </p:txBody>
      </p:sp>
      <p:sp>
        <p:nvSpPr>
          <p:cNvPr id="3" name="Content Placeholder 2"/>
          <p:cNvSpPr>
            <a:spLocks noGrp="1"/>
          </p:cNvSpPr>
          <p:nvPr>
            <p:ph idx="1"/>
          </p:nvPr>
        </p:nvSpPr>
        <p:spPr/>
        <p:txBody>
          <a:bodyPr>
            <a:normAutofit fontScale="92500" lnSpcReduction="10000"/>
          </a:bodyPr>
          <a:lstStyle/>
          <a:p>
            <a:r>
              <a:rPr lang="en-GB"/>
              <a:t>Current UK policy contests that Social Mobility </a:t>
            </a:r>
          </a:p>
          <a:p>
            <a:pPr lvl="1"/>
            <a:r>
              <a:rPr lang="en-GB"/>
              <a:t>is the reward for those able to engage with </a:t>
            </a:r>
          </a:p>
          <a:p>
            <a:r>
              <a:rPr lang="en-GB"/>
              <a:t>Meritocracy through </a:t>
            </a:r>
          </a:p>
          <a:p>
            <a:pPr lvl="2"/>
            <a:r>
              <a:rPr lang="en-GB"/>
              <a:t>Intellectual Ability</a:t>
            </a:r>
          </a:p>
          <a:p>
            <a:pPr lvl="2"/>
            <a:r>
              <a:rPr lang="en-GB"/>
              <a:t>High Levels of Motivation </a:t>
            </a:r>
          </a:p>
          <a:p>
            <a:r>
              <a:rPr lang="en-GB"/>
              <a:t>Such individuals are considered as </a:t>
            </a:r>
          </a:p>
          <a:p>
            <a:pPr lvl="1"/>
            <a:r>
              <a:rPr lang="en-GB"/>
              <a:t>deserving of success</a:t>
            </a:r>
          </a:p>
          <a:p>
            <a:pPr lvl="1"/>
            <a:r>
              <a:rPr lang="en-GB"/>
              <a:t>(Cosin &amp; Hale, 1997: 122)</a:t>
            </a:r>
          </a:p>
          <a:p>
            <a:pPr lvl="1"/>
            <a:endParaRPr lang="en-GB"/>
          </a:p>
          <a:p>
            <a:endParaRPr lang="en-GB"/>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22969816"/>
      </p:ext>
    </p:extLst>
  </p:cSld>
  <p:clrMapOvr>
    <a:masterClrMapping/>
  </p:clrMapOvr>
  <mc:AlternateContent xmlns:mc="http://schemas.openxmlformats.org/markup-compatibility/2006" xmlns:p14="http://schemas.microsoft.com/office/powerpoint/2010/main">
    <mc:Choice Requires="p14">
      <p:transition spd="slow" p14:dur="2000" advTm="60771"/>
    </mc:Choice>
    <mc:Fallback xmlns="">
      <p:transition spd="slow" advTm="60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The Meritocratic Vision</a:t>
            </a:r>
            <a:endParaRPr lang="en-GB" dirty="0"/>
          </a:p>
        </p:txBody>
      </p:sp>
      <p:sp>
        <p:nvSpPr>
          <p:cNvPr id="3" name="Content Placeholder 2"/>
          <p:cNvSpPr>
            <a:spLocks noGrp="1"/>
          </p:cNvSpPr>
          <p:nvPr>
            <p:ph idx="1"/>
          </p:nvPr>
        </p:nvSpPr>
        <p:spPr/>
        <p:txBody>
          <a:bodyPr/>
          <a:lstStyle/>
          <a:p>
            <a:r>
              <a:rPr lang="en-GB"/>
              <a:t>Assumes that:</a:t>
            </a:r>
          </a:p>
          <a:p>
            <a:pPr lvl="1"/>
            <a:r>
              <a:rPr lang="en-GB"/>
              <a:t>society as a whole benefits from a system wherein </a:t>
            </a:r>
          </a:p>
          <a:p>
            <a:pPr lvl="1"/>
            <a:r>
              <a:rPr lang="en-GB"/>
              <a:t>individuals are matched to employment </a:t>
            </a:r>
          </a:p>
          <a:p>
            <a:pPr lvl="1"/>
            <a:r>
              <a:rPr lang="en-GB"/>
              <a:t>based on their abilities</a:t>
            </a:r>
          </a:p>
          <a:p>
            <a:pPr lvl="1"/>
            <a:r>
              <a:rPr lang="en-GB"/>
              <a:t>with the most talented </a:t>
            </a:r>
          </a:p>
          <a:p>
            <a:pPr lvl="1"/>
            <a:r>
              <a:rPr lang="en-GB"/>
              <a:t>taking the most highly skilled and/or powerful jobs</a:t>
            </a:r>
          </a:p>
          <a:p>
            <a:pPr lvl="1"/>
            <a:r>
              <a:rPr lang="en-GB"/>
              <a:t>(Francis &amp; Wong, 2013)</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10886421"/>
      </p:ext>
    </p:extLst>
  </p:cSld>
  <p:clrMapOvr>
    <a:masterClrMapping/>
  </p:clrMapOvr>
  <mc:AlternateContent xmlns:mc="http://schemas.openxmlformats.org/markup-compatibility/2006" xmlns:p14="http://schemas.microsoft.com/office/powerpoint/2010/main">
    <mc:Choice Requires="p14">
      <p:transition spd="slow" p14:dur="2000" advTm="115612"/>
    </mc:Choice>
    <mc:Fallback xmlns="">
      <p:transition spd="slow" advTm="115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The Meritocratic Reality</a:t>
            </a:r>
            <a:endParaRPr lang="en-GB" dirty="0"/>
          </a:p>
        </p:txBody>
      </p:sp>
      <p:sp>
        <p:nvSpPr>
          <p:cNvPr id="3" name="Content Placeholder 2"/>
          <p:cNvSpPr>
            <a:spLocks noGrp="1"/>
          </p:cNvSpPr>
          <p:nvPr>
            <p:ph idx="1"/>
          </p:nvPr>
        </p:nvSpPr>
        <p:spPr/>
        <p:txBody>
          <a:bodyPr>
            <a:normAutofit fontScale="92500" lnSpcReduction="20000"/>
          </a:bodyPr>
          <a:lstStyle/>
          <a:p>
            <a:r>
              <a:rPr lang="en-GB"/>
              <a:t>A system in which rewards are distributed based on the ‘concept’ of individual merit </a:t>
            </a:r>
          </a:p>
          <a:p>
            <a:pPr lvl="1"/>
            <a:r>
              <a:rPr lang="en-GB"/>
              <a:t>Where merit is socially constructed</a:t>
            </a:r>
          </a:p>
          <a:p>
            <a:pPr lvl="1"/>
            <a:endParaRPr lang="en-GB"/>
          </a:p>
          <a:p>
            <a:r>
              <a:rPr lang="en-GB"/>
              <a:t>In this way it serves to legitimise the status hierarchy in modern capitalist democracies</a:t>
            </a:r>
          </a:p>
          <a:p>
            <a:pPr lvl="1"/>
            <a:r>
              <a:rPr lang="en-GB"/>
              <a:t>This ‘concept’ of ‘merit’ is not value free</a:t>
            </a:r>
          </a:p>
          <a:p>
            <a:pPr lvl="1"/>
            <a:r>
              <a:rPr lang="en-GB"/>
              <a:t>Statistics indicate that ‘merit’ in this context merely reflects the unequal ‘starting point’ for pupils</a:t>
            </a:r>
          </a:p>
          <a:p>
            <a:pPr lvl="1"/>
            <a:r>
              <a:rPr lang="en-GB"/>
              <a:t> (Young, 1958; Weber, 1968; Bourdieu &amp; Passeron, 1977)</a:t>
            </a:r>
          </a:p>
          <a:p>
            <a:pPr lvl="1"/>
            <a:endParaRPr lang="en-GB"/>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69566716"/>
      </p:ext>
    </p:extLst>
  </p:cSld>
  <p:clrMapOvr>
    <a:masterClrMapping/>
  </p:clrMapOvr>
  <mc:AlternateContent xmlns:mc="http://schemas.openxmlformats.org/markup-compatibility/2006" xmlns:p14="http://schemas.microsoft.com/office/powerpoint/2010/main">
    <mc:Choice Requires="p14">
      <p:transition spd="slow" p14:dur="2000" advTm="69079"/>
    </mc:Choice>
    <mc:Fallback xmlns="">
      <p:transition spd="slow" advTm="69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Ability</a:t>
            </a:r>
            <a:endParaRPr lang="en-GB" dirty="0"/>
          </a:p>
        </p:txBody>
      </p:sp>
      <p:sp>
        <p:nvSpPr>
          <p:cNvPr id="3" name="Content Placeholder 2"/>
          <p:cNvSpPr>
            <a:spLocks noGrp="1"/>
          </p:cNvSpPr>
          <p:nvPr>
            <p:ph idx="1"/>
          </p:nvPr>
        </p:nvSpPr>
        <p:spPr/>
        <p:txBody>
          <a:bodyPr>
            <a:normAutofit fontScale="70000" lnSpcReduction="20000"/>
          </a:bodyPr>
          <a:lstStyle/>
          <a:p>
            <a:r>
              <a:rPr lang="en-GB"/>
              <a:t>Gladwell (2008) argues that rather than natural talent, </a:t>
            </a:r>
          </a:p>
          <a:p>
            <a:pPr lvl="1"/>
            <a:r>
              <a:rPr lang="en-GB"/>
              <a:t>it is practice (the 10,000 hour rule), </a:t>
            </a:r>
          </a:p>
          <a:p>
            <a:pPr lvl="1"/>
            <a:r>
              <a:rPr lang="en-GB"/>
              <a:t>social position, </a:t>
            </a:r>
          </a:p>
          <a:p>
            <a:pPr lvl="1"/>
            <a:r>
              <a:rPr lang="en-GB"/>
              <a:t>available opportunity, </a:t>
            </a:r>
          </a:p>
          <a:p>
            <a:pPr lvl="1"/>
            <a:r>
              <a:rPr lang="en-GB"/>
              <a:t>being in the right place at the right time, </a:t>
            </a:r>
          </a:p>
          <a:p>
            <a:pPr lvl="1"/>
            <a:r>
              <a:rPr lang="en-GB"/>
              <a:t>and other features of happenstance, that account for success in various endeavours.</a:t>
            </a:r>
          </a:p>
          <a:p>
            <a:endParaRPr lang="en-GB"/>
          </a:p>
          <a:p>
            <a:r>
              <a:rPr lang="en-GB"/>
              <a:t>Terman (1959) after collecting data over a period of time to prove the link between IQ and natural intellectual talent </a:t>
            </a:r>
          </a:p>
          <a:p>
            <a:pPr lvl="1"/>
            <a:r>
              <a:rPr lang="en-GB"/>
              <a:t>revealed that IQ had little power to predict success beyond what </a:t>
            </a:r>
          </a:p>
          <a:p>
            <a:pPr lvl="1"/>
            <a:r>
              <a:rPr lang="en-GB"/>
              <a:t>family background alone could predict (Friedman &amp; Martin, 2011).</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97142821"/>
      </p:ext>
    </p:extLst>
  </p:cSld>
  <p:clrMapOvr>
    <a:masterClrMapping/>
  </p:clrMapOvr>
  <mc:AlternateContent xmlns:mc="http://schemas.openxmlformats.org/markup-compatibility/2006" xmlns:p14="http://schemas.microsoft.com/office/powerpoint/2010/main">
    <mc:Choice Requires="p14">
      <p:transition spd="slow" p14:dur="2000" advTm="118341"/>
    </mc:Choice>
    <mc:Fallback xmlns="">
      <p:transition spd="slow" advTm="118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Motivation</a:t>
            </a:r>
            <a:endParaRPr lang="en-GB" dirty="0"/>
          </a:p>
        </p:txBody>
      </p:sp>
      <p:sp>
        <p:nvSpPr>
          <p:cNvPr id="3" name="Content Placeholder 2"/>
          <p:cNvSpPr>
            <a:spLocks noGrp="1"/>
          </p:cNvSpPr>
          <p:nvPr>
            <p:ph idx="1"/>
          </p:nvPr>
        </p:nvSpPr>
        <p:spPr/>
        <p:txBody>
          <a:bodyPr>
            <a:normAutofit fontScale="77500" lnSpcReduction="20000"/>
          </a:bodyPr>
          <a:lstStyle/>
          <a:p>
            <a:r>
              <a:rPr lang="en-GB"/>
              <a:t>Distributing children’s educational opportunities on the basis of their motivation . . . serves to rationalize a process that coincides with, and reproduces, class-based educational inequality (Brighouse, 2010)</a:t>
            </a:r>
          </a:p>
          <a:p>
            <a:endParaRPr lang="en-GB"/>
          </a:p>
          <a:p>
            <a:r>
              <a:rPr lang="en-GB"/>
              <a:t>Statistics indicate that to some degree ability is linked to social economic status, cultural capital and status</a:t>
            </a:r>
          </a:p>
          <a:p>
            <a:endParaRPr lang="en-GB"/>
          </a:p>
          <a:p>
            <a:r>
              <a:rPr lang="en-GB"/>
              <a:t>Motivation is also a socially constructed concept</a:t>
            </a:r>
          </a:p>
          <a:p>
            <a:pPr lvl="1"/>
            <a:r>
              <a:rPr lang="en-GB"/>
              <a:t>Where parents and families ‘demonstrate’ what, how and why hard work and effort are so important</a:t>
            </a:r>
          </a:p>
          <a:p>
            <a:pPr lvl="1"/>
            <a:r>
              <a:rPr lang="en-GB"/>
              <a:t>(Anders, 2012)</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20621079"/>
      </p:ext>
    </p:extLst>
  </p:cSld>
  <p:clrMapOvr>
    <a:masterClrMapping/>
  </p:clrMapOvr>
  <mc:AlternateContent xmlns:mc="http://schemas.openxmlformats.org/markup-compatibility/2006" xmlns:p14="http://schemas.microsoft.com/office/powerpoint/2010/main">
    <mc:Choice Requires="p14">
      <p:transition spd="slow" p14:dur="2000" advTm="63004"/>
    </mc:Choice>
    <mc:Fallback xmlns="">
      <p:transition spd="slow" advTm="63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Social Mobility</a:t>
            </a:r>
            <a:endParaRPr lang="en-GB" dirty="0"/>
          </a:p>
        </p:txBody>
      </p:sp>
      <p:sp>
        <p:nvSpPr>
          <p:cNvPr id="3" name="Content Placeholder 2"/>
          <p:cNvSpPr>
            <a:spLocks noGrp="1"/>
          </p:cNvSpPr>
          <p:nvPr>
            <p:ph idx="1"/>
          </p:nvPr>
        </p:nvSpPr>
        <p:spPr/>
        <p:txBody>
          <a:bodyPr>
            <a:normAutofit fontScale="92500" lnSpcReduction="20000"/>
          </a:bodyPr>
          <a:lstStyle/>
          <a:p>
            <a:r>
              <a:rPr lang="en-GB"/>
              <a:t>A hierarchical separation between strata in society is essential for the process of social mobility . . .</a:t>
            </a:r>
          </a:p>
          <a:p>
            <a:endParaRPr lang="en-GB"/>
          </a:p>
          <a:p>
            <a:r>
              <a:rPr lang="en-GB"/>
              <a:t>Thus </a:t>
            </a:r>
          </a:p>
          <a:p>
            <a:r>
              <a:rPr lang="en-GB"/>
              <a:t>‘social mobility would not matter </a:t>
            </a:r>
          </a:p>
          <a:p>
            <a:r>
              <a:rPr lang="en-GB"/>
              <a:t>in a society </a:t>
            </a:r>
          </a:p>
          <a:p>
            <a:r>
              <a:rPr lang="en-GB"/>
              <a:t>in which there was no inequality’  </a:t>
            </a:r>
          </a:p>
          <a:p>
            <a:r>
              <a:rPr lang="en-GB"/>
              <a:t>(Beller &amp; Hout, 2006: 20).</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98914918"/>
      </p:ext>
    </p:extLst>
  </p:cSld>
  <p:clrMapOvr>
    <a:masterClrMapping/>
  </p:clrMapOvr>
  <mc:AlternateContent xmlns:mc="http://schemas.openxmlformats.org/markup-compatibility/2006" xmlns:p14="http://schemas.microsoft.com/office/powerpoint/2010/main">
    <mc:Choice Requires="p14">
      <p:transition spd="slow" p14:dur="2000" advTm="87993"/>
    </mc:Choice>
    <mc:Fallback xmlns="">
      <p:transition spd="slow" advTm="87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8573" y="882380"/>
            <a:ext cx="5022271" cy="1303867"/>
          </a:xfrm>
        </p:spPr>
        <p:txBody>
          <a:bodyPr>
            <a:normAutofit fontScale="90000"/>
          </a:bodyPr>
          <a:lstStyle/>
          <a:p>
            <a:pPr algn="l"/>
            <a:r>
              <a:rPr lang="en-GB" dirty="0"/>
              <a:t>Social Mobility Profession</a:t>
            </a:r>
            <a:br>
              <a:rPr lang="en-GB" dirty="0"/>
            </a:br>
            <a:r>
              <a:rPr lang="en-GB" dirty="0"/>
              <a:t>(SMC, 2017)</a:t>
            </a:r>
          </a:p>
        </p:txBody>
      </p:sp>
      <p:pic>
        <p:nvPicPr>
          <p:cNvPr id="5" name="Picture 2" descr="https://www.ft.com/__origami/service/image/v2/images/raw/http%3A%2F%2Fcom.ft.imagepublish.upp-prod-eu.s3.amazonaws.com%2F73ea738e-851c-11e8-96dd-fa565ec55929?source=next&amp;fit=scale-down&amp;quality=highest&amp;width=700"/>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4355869" y="1104273"/>
            <a:ext cx="7223944" cy="5159960"/>
          </a:xfr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24481814"/>
      </p:ext>
    </p:extLst>
  </p:cSld>
  <p:clrMapOvr>
    <a:masterClrMapping/>
  </p:clrMapOvr>
  <mc:AlternateContent xmlns:mc="http://schemas.openxmlformats.org/markup-compatibility/2006" xmlns:p14="http://schemas.microsoft.com/office/powerpoint/2010/main">
    <mc:Choice Requires="p14">
      <p:transition spd="slow" p14:dur="2000" advTm="85212"/>
    </mc:Choice>
    <mc:Fallback xmlns="">
      <p:transition spd="slow" advTm="85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Social Mobility and University</a:t>
            </a:r>
            <a:endParaRPr lang="en-GB" dirty="0"/>
          </a:p>
        </p:txBody>
      </p:sp>
      <p:sp>
        <p:nvSpPr>
          <p:cNvPr id="3" name="Content Placeholder 2"/>
          <p:cNvSpPr>
            <a:spLocks noGrp="1"/>
          </p:cNvSpPr>
          <p:nvPr>
            <p:ph idx="1"/>
          </p:nvPr>
        </p:nvSpPr>
        <p:spPr/>
        <p:txBody>
          <a:bodyPr>
            <a:normAutofit fontScale="92500" lnSpcReduction="10000"/>
          </a:bodyPr>
          <a:lstStyle/>
          <a:p>
            <a:r>
              <a:rPr lang="en-GB"/>
              <a:t>Philosophically and Ideological educators may or may not support the concept of social mobility as ‘worthy’</a:t>
            </a:r>
          </a:p>
          <a:p>
            <a:endParaRPr lang="en-GB"/>
          </a:p>
          <a:p>
            <a:r>
              <a:rPr lang="en-GB"/>
              <a:t>However there is a consensus in fairness and equality of learning opportunities.</a:t>
            </a:r>
          </a:p>
          <a:p>
            <a:endParaRPr lang="en-GB"/>
          </a:p>
          <a:p>
            <a:pPr lvl="1"/>
            <a:r>
              <a:rPr lang="en-GB"/>
              <a:t>So if Higher Education accepts </a:t>
            </a:r>
          </a:p>
          <a:p>
            <a:pPr lvl="1"/>
            <a:r>
              <a:rPr lang="en-GB"/>
              <a:t>that Social Mobility exists </a:t>
            </a:r>
          </a:p>
          <a:p>
            <a:pPr lvl="1"/>
            <a:r>
              <a:rPr lang="en-GB"/>
              <a:t>what if anything can Universities do?</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7814644"/>
      </p:ext>
    </p:extLst>
  </p:cSld>
  <p:clrMapOvr>
    <a:masterClrMapping/>
  </p:clrMapOvr>
  <mc:AlternateContent xmlns:mc="http://schemas.openxmlformats.org/markup-compatibility/2006" xmlns:p14="http://schemas.microsoft.com/office/powerpoint/2010/main">
    <mc:Choice Requires="p14">
      <p:transition spd="slow" p14:dur="2000" advTm="29761"/>
    </mc:Choice>
    <mc:Fallback xmlns="">
      <p:transition spd="slow" advTm="29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Experience from South Wales HE</a:t>
            </a:r>
            <a:endParaRPr lang="en-GB" dirty="0"/>
          </a:p>
        </p:txBody>
      </p:sp>
      <p:sp>
        <p:nvSpPr>
          <p:cNvPr id="3" name="Content Placeholder 2"/>
          <p:cNvSpPr>
            <a:spLocks noGrp="1"/>
          </p:cNvSpPr>
          <p:nvPr>
            <p:ph idx="1"/>
          </p:nvPr>
        </p:nvSpPr>
        <p:spPr/>
        <p:txBody>
          <a:bodyPr>
            <a:normAutofit fontScale="92500" lnSpcReduction="20000"/>
          </a:bodyPr>
          <a:lstStyle/>
          <a:p>
            <a:r>
              <a:rPr lang="en-GB"/>
              <a:t>We can acknowledge Rawls (1971) position that Social inequality has increased in the UK and continued increasing and there is little social mobility</a:t>
            </a:r>
          </a:p>
          <a:p>
            <a:endParaRPr lang="en-GB"/>
          </a:p>
          <a:p>
            <a:pPr lvl="1"/>
            <a:r>
              <a:rPr lang="en-GB"/>
              <a:t>Challenge:</a:t>
            </a:r>
          </a:p>
          <a:p>
            <a:pPr lvl="2"/>
            <a:r>
              <a:rPr lang="en-GB"/>
              <a:t>Low socioeconomic groups are so disadvantaged</a:t>
            </a:r>
          </a:p>
          <a:p>
            <a:pPr lvl="2"/>
            <a:r>
              <a:rPr lang="en-GB"/>
              <a:t>High socio-economic groups are so advantaged, from the outset</a:t>
            </a:r>
          </a:p>
          <a:p>
            <a:pPr lvl="1"/>
            <a:endParaRPr lang="en-GB"/>
          </a:p>
          <a:p>
            <a:pPr lvl="1"/>
            <a:r>
              <a:rPr lang="en-GB"/>
              <a:t>In a race if the starting blocks are placed at different points, the race outcomes cannot be fair if they are simply based on merit</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60827091"/>
      </p:ext>
    </p:extLst>
  </p:cSld>
  <p:clrMapOvr>
    <a:masterClrMapping/>
  </p:clrMapOvr>
  <mc:AlternateContent xmlns:mc="http://schemas.openxmlformats.org/markup-compatibility/2006" xmlns:p14="http://schemas.microsoft.com/office/powerpoint/2010/main">
    <mc:Choice Requires="p14">
      <p:transition spd="slow" p14:dur="2000" advTm="77681"/>
    </mc:Choice>
    <mc:Fallback xmlns="">
      <p:transition spd="slow" advTm="77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Addressing the Issues:</a:t>
            </a:r>
            <a:br>
              <a:rPr lang="en-GB"/>
            </a:br>
            <a:r>
              <a:rPr lang="en-GB"/>
              <a:t>Pre-UCAS Application</a:t>
            </a:r>
            <a:endParaRPr lang="en-GB" dirty="0"/>
          </a:p>
        </p:txBody>
      </p:sp>
      <p:sp>
        <p:nvSpPr>
          <p:cNvPr id="3" name="Content Placeholder 2"/>
          <p:cNvSpPr>
            <a:spLocks noGrp="1"/>
          </p:cNvSpPr>
          <p:nvPr>
            <p:ph idx="1"/>
          </p:nvPr>
        </p:nvSpPr>
        <p:spPr/>
        <p:txBody>
          <a:bodyPr>
            <a:normAutofit fontScale="92500"/>
          </a:bodyPr>
          <a:lstStyle/>
          <a:p>
            <a:r>
              <a:rPr lang="en-GB"/>
              <a:t>Work with schools and FE colleges to explain that they ‘are able to go to university’</a:t>
            </a:r>
          </a:p>
          <a:p>
            <a:endParaRPr lang="en-GB"/>
          </a:p>
          <a:p>
            <a:r>
              <a:rPr lang="en-GB"/>
              <a:t>People like ‘me’ do go to University </a:t>
            </a:r>
          </a:p>
          <a:p>
            <a:endParaRPr lang="en-GB"/>
          </a:p>
          <a:p>
            <a:r>
              <a:rPr lang="en-GB"/>
              <a:t>Start early – work with primary upwards</a:t>
            </a:r>
          </a:p>
          <a:p>
            <a:endParaRPr lang="en-GB"/>
          </a:p>
          <a:p>
            <a:r>
              <a:rPr lang="en-GB"/>
              <a:t>Set the scene that it is obtainable</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9209220"/>
      </p:ext>
    </p:extLst>
  </p:cSld>
  <p:clrMapOvr>
    <a:masterClrMapping/>
  </p:clrMapOvr>
  <mc:AlternateContent xmlns:mc="http://schemas.openxmlformats.org/markup-compatibility/2006" xmlns:p14="http://schemas.microsoft.com/office/powerpoint/2010/main">
    <mc:Choice Requires="p14">
      <p:transition spd="slow" p14:dur="2000" advTm="37436"/>
    </mc:Choice>
    <mc:Fallback xmlns="">
      <p:transition spd="slow" advTm="37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Addressing the Issues:</a:t>
            </a:r>
            <a:br>
              <a:rPr lang="en-GB"/>
            </a:br>
            <a:r>
              <a:rPr lang="en-GB"/>
              <a:t>At Application</a:t>
            </a:r>
            <a:endParaRPr lang="en-GB" dirty="0"/>
          </a:p>
        </p:txBody>
      </p:sp>
      <p:sp>
        <p:nvSpPr>
          <p:cNvPr id="3" name="Content Placeholder 2"/>
          <p:cNvSpPr>
            <a:spLocks noGrp="1"/>
          </p:cNvSpPr>
          <p:nvPr>
            <p:ph idx="1"/>
          </p:nvPr>
        </p:nvSpPr>
        <p:spPr/>
        <p:txBody>
          <a:bodyPr/>
          <a:lstStyle/>
          <a:p>
            <a:r>
              <a:rPr lang="en-GB"/>
              <a:t>Do not ‘disregard’ all non-traditional applicants</a:t>
            </a:r>
          </a:p>
          <a:p>
            <a:pPr lvl="1"/>
            <a:r>
              <a:rPr lang="en-GB"/>
              <a:t>Certainly we don’t want to ‘undervalue’ the degree </a:t>
            </a:r>
          </a:p>
          <a:p>
            <a:endParaRPr lang="en-GB"/>
          </a:p>
          <a:p>
            <a:r>
              <a:rPr lang="en-GB"/>
              <a:t>But . . .</a:t>
            </a:r>
          </a:p>
          <a:p>
            <a:pPr lvl="1"/>
            <a:r>
              <a:rPr lang="en-GB"/>
              <a:t>We do need to understand the social context that impacts upon early success</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4934993"/>
      </p:ext>
    </p:extLst>
  </p:cSld>
  <p:clrMapOvr>
    <a:masterClrMapping/>
  </p:clrMapOvr>
  <mc:AlternateContent xmlns:mc="http://schemas.openxmlformats.org/markup-compatibility/2006" xmlns:p14="http://schemas.microsoft.com/office/powerpoint/2010/main">
    <mc:Choice Requires="p14">
      <p:transition spd="slow" p14:dur="2000" advTm="39301"/>
    </mc:Choice>
    <mc:Fallback xmlns="">
      <p:transition spd="slow" advTm="39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Addressing the Issues:</a:t>
            </a:r>
            <a:br>
              <a:rPr lang="en-GB"/>
            </a:br>
            <a:r>
              <a:rPr lang="en-GB"/>
              <a:t>Starting University</a:t>
            </a:r>
            <a:endParaRPr lang="en-GB" dirty="0"/>
          </a:p>
        </p:txBody>
      </p:sp>
      <p:sp>
        <p:nvSpPr>
          <p:cNvPr id="3" name="Content Placeholder 2"/>
          <p:cNvSpPr>
            <a:spLocks noGrp="1"/>
          </p:cNvSpPr>
          <p:nvPr>
            <p:ph idx="1"/>
          </p:nvPr>
        </p:nvSpPr>
        <p:spPr/>
        <p:txBody>
          <a:bodyPr>
            <a:normAutofit fontScale="92500" lnSpcReduction="20000"/>
          </a:bodyPr>
          <a:lstStyle/>
          <a:p>
            <a:r>
              <a:rPr lang="en-GB"/>
              <a:t>Student Services</a:t>
            </a:r>
          </a:p>
          <a:p>
            <a:pPr lvl="1"/>
            <a:r>
              <a:rPr lang="en-GB"/>
              <a:t>Key component of success</a:t>
            </a:r>
          </a:p>
          <a:p>
            <a:pPr lvl="1"/>
            <a:endParaRPr lang="en-GB"/>
          </a:p>
          <a:p>
            <a:pPr lvl="1"/>
            <a:r>
              <a:rPr lang="en-GB"/>
              <a:t>Lecturers need to be ‘responsive’ </a:t>
            </a:r>
          </a:p>
          <a:p>
            <a:pPr lvl="2"/>
            <a:r>
              <a:rPr lang="en-GB"/>
              <a:t>But not ‘sentimental’ </a:t>
            </a:r>
          </a:p>
          <a:p>
            <a:pPr lvl="2"/>
            <a:r>
              <a:rPr lang="en-GB"/>
              <a:t>about a students struggle to engage with ‘fitting in’ or ‘standing out’</a:t>
            </a:r>
          </a:p>
          <a:p>
            <a:pPr lvl="1"/>
            <a:endParaRPr lang="en-GB"/>
          </a:p>
          <a:p>
            <a:pPr lvl="1"/>
            <a:r>
              <a:rPr lang="en-GB"/>
              <a:t>Understand that not ‘knowing the discourse of education and learning’ impacts upon success</a:t>
            </a:r>
          </a:p>
          <a:p>
            <a:pPr lvl="1"/>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03297072"/>
      </p:ext>
    </p:extLst>
  </p:cSld>
  <p:clrMapOvr>
    <a:masterClrMapping/>
  </p:clrMapOvr>
  <mc:AlternateContent xmlns:mc="http://schemas.openxmlformats.org/markup-compatibility/2006" xmlns:p14="http://schemas.microsoft.com/office/powerpoint/2010/main">
    <mc:Choice Requires="p14">
      <p:transition spd="slow" p14:dur="2000" advTm="128505"/>
    </mc:Choice>
    <mc:Fallback xmlns="">
      <p:transition spd="slow" advTm="1285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Address the Issues at:</a:t>
            </a:r>
            <a:br>
              <a:rPr lang="en-GB"/>
            </a:br>
            <a:r>
              <a:rPr lang="en-GB"/>
              <a:t>Starting University</a:t>
            </a:r>
            <a:endParaRPr lang="en-GB" dirty="0"/>
          </a:p>
        </p:txBody>
      </p:sp>
      <p:sp>
        <p:nvSpPr>
          <p:cNvPr id="3" name="Content Placeholder 2"/>
          <p:cNvSpPr>
            <a:spLocks noGrp="1"/>
          </p:cNvSpPr>
          <p:nvPr>
            <p:ph idx="1"/>
          </p:nvPr>
        </p:nvSpPr>
        <p:spPr/>
        <p:txBody>
          <a:bodyPr>
            <a:normAutofit fontScale="85000" lnSpcReduction="20000"/>
          </a:bodyPr>
          <a:lstStyle/>
          <a:p>
            <a:r>
              <a:rPr lang="en-GB"/>
              <a:t>Lecturers</a:t>
            </a:r>
          </a:p>
          <a:p>
            <a:pPr lvl="1"/>
            <a:r>
              <a:rPr lang="en-GB"/>
              <a:t>Build intrinsic motivation </a:t>
            </a:r>
          </a:p>
          <a:p>
            <a:pPr lvl="2"/>
            <a:r>
              <a:rPr lang="en-GB"/>
              <a:t>Talk about what constitutes ‘motivation’</a:t>
            </a:r>
          </a:p>
          <a:p>
            <a:pPr lvl="2"/>
            <a:r>
              <a:rPr lang="en-GB"/>
              <a:t>Talk about what constitutes ‘success’</a:t>
            </a:r>
          </a:p>
          <a:p>
            <a:pPr lvl="2"/>
            <a:r>
              <a:rPr lang="en-GB"/>
              <a:t>Talk about self-esteem</a:t>
            </a:r>
          </a:p>
          <a:p>
            <a:pPr lvl="2"/>
            <a:r>
              <a:rPr lang="en-GB"/>
              <a:t>Talk about success and failure</a:t>
            </a:r>
          </a:p>
          <a:p>
            <a:pPr lvl="2"/>
            <a:r>
              <a:rPr lang="en-GB"/>
              <a:t>Understand that success is not about ‘IQ’</a:t>
            </a:r>
          </a:p>
          <a:p>
            <a:pPr lvl="2"/>
            <a:r>
              <a:rPr lang="en-GB"/>
              <a:t>Understand that failure is not about ‘IQ’</a:t>
            </a:r>
          </a:p>
          <a:p>
            <a:pPr lvl="2"/>
            <a:r>
              <a:rPr lang="en-GB"/>
              <a:t>Understand that failure is a ‘learning opportunity’</a:t>
            </a:r>
          </a:p>
          <a:p>
            <a:pPr lvl="2"/>
            <a:r>
              <a:rPr lang="en-GB"/>
              <a:t>(Dweck, 2000; Dweck, 2017) </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15471467"/>
      </p:ext>
    </p:extLst>
  </p:cSld>
  <p:clrMapOvr>
    <a:masterClrMapping/>
  </p:clrMapOvr>
  <mc:AlternateContent xmlns:mc="http://schemas.openxmlformats.org/markup-compatibility/2006" xmlns:p14="http://schemas.microsoft.com/office/powerpoint/2010/main">
    <mc:Choice Requires="p14">
      <p:transition spd="slow" p14:dur="2000" advTm="139444"/>
    </mc:Choice>
    <mc:Fallback xmlns="">
      <p:transition spd="slow" advTm="139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Seminars/Workshops</a:t>
            </a:r>
            <a:endParaRPr lang="en-GB" dirty="0"/>
          </a:p>
        </p:txBody>
      </p:sp>
      <p:sp>
        <p:nvSpPr>
          <p:cNvPr id="3" name="Content Placeholder 2"/>
          <p:cNvSpPr>
            <a:spLocks noGrp="1"/>
          </p:cNvSpPr>
          <p:nvPr>
            <p:ph idx="1"/>
          </p:nvPr>
        </p:nvSpPr>
        <p:spPr/>
        <p:txBody>
          <a:bodyPr/>
          <a:lstStyle/>
          <a:p>
            <a:r>
              <a:rPr lang="en-GB"/>
              <a:t>Teaching about issues of Social and Cultural Capital, Social Mobility and Meritocracy</a:t>
            </a:r>
          </a:p>
          <a:p>
            <a:endParaRPr lang="en-GB"/>
          </a:p>
          <a:p>
            <a:r>
              <a:rPr lang="en-GB"/>
              <a:t>Be honest about the ‘system’ being biased</a:t>
            </a:r>
          </a:p>
          <a:p>
            <a:endParaRPr lang="en-GB"/>
          </a:p>
          <a:p>
            <a:r>
              <a:rPr lang="en-GB"/>
              <a:t>But put in effective scaffolding to support the potential of non-traditional students</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78237370"/>
      </p:ext>
    </p:extLst>
  </p:cSld>
  <p:clrMapOvr>
    <a:masterClrMapping/>
  </p:clrMapOvr>
  <mc:AlternateContent xmlns:mc="http://schemas.openxmlformats.org/markup-compatibility/2006" xmlns:p14="http://schemas.microsoft.com/office/powerpoint/2010/main">
    <mc:Choice Requires="p14">
      <p:transition spd="slow" p14:dur="2000" advTm="157570"/>
    </mc:Choice>
    <mc:Fallback xmlns="">
      <p:transition spd="slow" advTm="157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Current Research: </a:t>
            </a:r>
            <a:br>
              <a:rPr lang="en-GB"/>
            </a:br>
            <a:r>
              <a:rPr lang="en-GB"/>
              <a:t>‘Personal Lived Experience’ </a:t>
            </a:r>
            <a:endParaRPr lang="en-GB" dirty="0"/>
          </a:p>
        </p:txBody>
      </p:sp>
      <p:sp>
        <p:nvSpPr>
          <p:cNvPr id="3" name="Content Placeholder 2"/>
          <p:cNvSpPr>
            <a:spLocks noGrp="1"/>
          </p:cNvSpPr>
          <p:nvPr>
            <p:ph idx="1"/>
          </p:nvPr>
        </p:nvSpPr>
        <p:spPr/>
        <p:txBody>
          <a:bodyPr>
            <a:normAutofit lnSpcReduction="10000"/>
          </a:bodyPr>
          <a:lstStyle/>
          <a:p>
            <a:r>
              <a:rPr lang="en-GB"/>
              <a:t>Perceived barriers:	</a:t>
            </a:r>
          </a:p>
          <a:p>
            <a:pPr lvl="1"/>
            <a:r>
              <a:rPr lang="en-GB"/>
              <a:t>‘Responsibilities: family commitments’.</a:t>
            </a:r>
          </a:p>
          <a:p>
            <a:pPr lvl="1"/>
            <a:r>
              <a:rPr lang="en-GB"/>
              <a:t>‘Financial: having to drop hours in work to be able to attend’.</a:t>
            </a:r>
          </a:p>
          <a:p>
            <a:pPr lvl="1"/>
            <a:r>
              <a:rPr lang="en-GB"/>
              <a:t>‘Emotional – always been nervous and anxious’. </a:t>
            </a:r>
          </a:p>
          <a:p>
            <a:pPr lvl="1"/>
            <a:r>
              <a:rPr lang="en-GB"/>
              <a:t>‘Physical and mental health has sometimes made it hard to attend’. </a:t>
            </a:r>
          </a:p>
          <a:p>
            <a:pPr lvl="1"/>
            <a:r>
              <a:rPr lang="en-GB"/>
              <a:t>‘Not necessarily barriers put by uni’.</a:t>
            </a:r>
          </a:p>
          <a:p>
            <a:pPr lvl="1"/>
            <a:endParaRPr lang="en-GB"/>
          </a:p>
          <a:p>
            <a:pPr lvl="1"/>
            <a:r>
              <a:rPr lang="en-GB"/>
              <a:t>(Student F6)</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70329279"/>
      </p:ext>
    </p:extLst>
  </p:cSld>
  <p:clrMapOvr>
    <a:masterClrMapping/>
  </p:clrMapOvr>
  <mc:AlternateContent xmlns:mc="http://schemas.openxmlformats.org/markup-compatibility/2006" xmlns:p14="http://schemas.microsoft.com/office/powerpoint/2010/main">
    <mc:Choice Requires="p14">
      <p:transition spd="slow" p14:dur="2000" advTm="106386"/>
    </mc:Choice>
    <mc:Fallback xmlns="">
      <p:transition spd="slow" advTm="106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Why University?</a:t>
            </a:r>
            <a:endParaRPr lang="en-GB" dirty="0"/>
          </a:p>
        </p:txBody>
      </p:sp>
      <p:sp>
        <p:nvSpPr>
          <p:cNvPr id="3" name="Content Placeholder 2"/>
          <p:cNvSpPr>
            <a:spLocks noGrp="1"/>
          </p:cNvSpPr>
          <p:nvPr>
            <p:ph idx="1"/>
          </p:nvPr>
        </p:nvSpPr>
        <p:spPr/>
        <p:txBody>
          <a:bodyPr/>
          <a:lstStyle/>
          <a:p>
            <a:r>
              <a:rPr lang="en-GB"/>
              <a:t>‘Wanted to better myself’ (F3)</a:t>
            </a:r>
          </a:p>
          <a:p>
            <a:r>
              <a:rPr lang="en-GB"/>
              <a:t>‘Further qualifications for better job opportunities’ (2)</a:t>
            </a:r>
          </a:p>
          <a:p>
            <a:r>
              <a:rPr lang="en-GB"/>
              <a:t>‘To better my chances of employment’ F8)</a:t>
            </a:r>
          </a:p>
          <a:p>
            <a:r>
              <a:rPr lang="en-GB"/>
              <a:t>‘Because life was going nowhere’ (F11)</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14033689"/>
      </p:ext>
    </p:extLst>
  </p:cSld>
  <p:clrMapOvr>
    <a:masterClrMapping/>
  </p:clrMapOvr>
  <mc:AlternateContent xmlns:mc="http://schemas.openxmlformats.org/markup-compatibility/2006" xmlns:p14="http://schemas.microsoft.com/office/powerpoint/2010/main">
    <mc:Choice Requires="p14">
      <p:transition spd="slow" p14:dur="2000" advTm="44717"/>
    </mc:Choice>
    <mc:Fallback xmlns="">
      <p:transition spd="slow" advTm="447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Why UWTSD</a:t>
            </a:r>
            <a:endParaRPr lang="en-GB" dirty="0"/>
          </a:p>
        </p:txBody>
      </p:sp>
      <p:sp>
        <p:nvSpPr>
          <p:cNvPr id="3" name="Content Placeholder 2"/>
          <p:cNvSpPr>
            <a:spLocks noGrp="1"/>
          </p:cNvSpPr>
          <p:nvPr>
            <p:ph idx="1"/>
          </p:nvPr>
        </p:nvSpPr>
        <p:spPr/>
        <p:txBody>
          <a:bodyPr/>
          <a:lstStyle/>
          <a:p>
            <a:r>
              <a:rPr lang="en-GB"/>
              <a:t>Mobility Gorard and Rees (2002)</a:t>
            </a:r>
          </a:p>
          <a:p>
            <a:pPr lvl="1"/>
            <a:r>
              <a:rPr lang="en-GB"/>
              <a:t>‘Close to home’ (F3, F4, F5, F6, F8, F9, F10)</a:t>
            </a:r>
          </a:p>
          <a:p>
            <a:pPr lvl="1"/>
            <a:r>
              <a:rPr lang="en-GB"/>
              <a:t>‘I liked the sound of social justice’ (F11)</a:t>
            </a:r>
          </a:p>
          <a:p>
            <a:pPr lvl="1"/>
            <a:r>
              <a:rPr lang="en-GB"/>
              <a:t>‘I liked the outline of the course’ (F1)</a:t>
            </a:r>
          </a:p>
          <a:p>
            <a:pPr lvl="1"/>
            <a:r>
              <a:rPr lang="en-GB"/>
              <a:t>‘Swansea wouldn’t have me back I liked the sound of social justice’ (F11)</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48495792"/>
      </p:ext>
    </p:extLst>
  </p:cSld>
  <p:clrMapOvr>
    <a:masterClrMapping/>
  </p:clrMapOvr>
  <mc:AlternateContent xmlns:mc="http://schemas.openxmlformats.org/markup-compatibility/2006" xmlns:p14="http://schemas.microsoft.com/office/powerpoint/2010/main">
    <mc:Choice Requires="p14">
      <p:transition spd="slow" p14:dur="2000" advTm="97592"/>
    </mc:Choice>
    <mc:Fallback xmlns="">
      <p:transition spd="slow" advTm="97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Initial Data</a:t>
            </a:r>
            <a:endParaRPr lang="en-GB" dirty="0"/>
          </a:p>
        </p:txBody>
      </p:sp>
      <p:sp>
        <p:nvSpPr>
          <p:cNvPr id="3" name="Content Placeholder 2"/>
          <p:cNvSpPr>
            <a:spLocks noGrp="1"/>
          </p:cNvSpPr>
          <p:nvPr>
            <p:ph idx="1"/>
          </p:nvPr>
        </p:nvSpPr>
        <p:spPr/>
        <p:txBody>
          <a:bodyPr/>
          <a:lstStyle/>
          <a:p>
            <a:r>
              <a:rPr lang="en-GB"/>
              <a:t>Barriers perceived</a:t>
            </a:r>
          </a:p>
          <a:p>
            <a:pPr lvl="1"/>
            <a:r>
              <a:rPr lang="en-GB"/>
              <a:t>“I was homeless; this degree discusses homelessness” </a:t>
            </a:r>
          </a:p>
          <a:p>
            <a:pPr lvl="1"/>
            <a:r>
              <a:rPr lang="en-GB"/>
              <a:t>“I don’t deserve to be on this degree” </a:t>
            </a:r>
          </a:p>
          <a:p>
            <a:pPr lvl="1"/>
            <a:r>
              <a:rPr lang="en-GB"/>
              <a:t>“People like me don’t go to university”. </a:t>
            </a:r>
          </a:p>
          <a:p>
            <a:endParaRPr lang="en-GB"/>
          </a:p>
          <a:p>
            <a:r>
              <a:rPr lang="en-GB"/>
              <a:t>We treat the lived experience of the learner as a ‘resource’</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06294498"/>
      </p:ext>
    </p:extLst>
  </p:cSld>
  <p:clrMapOvr>
    <a:masterClrMapping/>
  </p:clrMapOvr>
  <mc:AlternateContent xmlns:mc="http://schemas.openxmlformats.org/markup-compatibility/2006" xmlns:p14="http://schemas.microsoft.com/office/powerpoint/2010/main">
    <mc:Choice Requires="p14">
      <p:transition spd="slow" p14:dur="2000" advTm="129626"/>
    </mc:Choice>
    <mc:Fallback xmlns="">
      <p:transition spd="slow" advTm="129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Initial Data</a:t>
            </a:r>
            <a:endParaRPr lang="en-GB" dirty="0"/>
          </a:p>
        </p:txBody>
      </p:sp>
      <p:sp>
        <p:nvSpPr>
          <p:cNvPr id="3" name="Content Placeholder 2"/>
          <p:cNvSpPr>
            <a:spLocks noGrp="1"/>
          </p:cNvSpPr>
          <p:nvPr>
            <p:ph idx="1"/>
          </p:nvPr>
        </p:nvSpPr>
        <p:spPr/>
        <p:txBody>
          <a:bodyPr/>
          <a:lstStyle/>
          <a:p>
            <a:r>
              <a:rPr lang="en-GB"/>
              <a:t>Whilst financial concerns remain high on the list of perceived barriers</a:t>
            </a:r>
          </a:p>
          <a:p>
            <a:endParaRPr lang="en-GB"/>
          </a:p>
          <a:p>
            <a:r>
              <a:rPr lang="en-GB"/>
              <a:t>Other concerns emerged</a:t>
            </a:r>
          </a:p>
          <a:p>
            <a:pPr lvl="1"/>
            <a:r>
              <a:rPr lang="en-GB"/>
              <a:t>‘I didn’t think I was very capable to further my education to a higher level’ (F1)</a:t>
            </a:r>
          </a:p>
          <a:p>
            <a:pPr lvl="1"/>
            <a:r>
              <a:rPr lang="en-GB"/>
              <a:t>Worthlessness, quiet, unable to do it, undervalued (F6)</a:t>
            </a:r>
          </a:p>
          <a:p>
            <a:pPr lvl="1"/>
            <a:r>
              <a:rPr lang="en-GB"/>
              <a:t>I wasn’t worthy to attend uni because of that teacher (F10)</a:t>
            </a:r>
          </a:p>
          <a:p>
            <a:pPr lvl="1"/>
            <a:r>
              <a:rPr lang="en-GB"/>
              <a:t>(F1, F6 &amp; F10)</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23081494"/>
      </p:ext>
    </p:extLst>
  </p:cSld>
  <p:clrMapOvr>
    <a:masterClrMapping/>
  </p:clrMapOvr>
  <mc:AlternateContent xmlns:mc="http://schemas.openxmlformats.org/markup-compatibility/2006" xmlns:p14="http://schemas.microsoft.com/office/powerpoint/2010/main">
    <mc:Choice Requires="p14">
      <p:transition spd="slow" p14:dur="2000" advTm="67517"/>
    </mc:Choice>
    <mc:Fallback xmlns="">
      <p:transition spd="slow" advTm="67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Initial Data</a:t>
            </a:r>
            <a:endParaRPr lang="en-GB" dirty="0"/>
          </a:p>
        </p:txBody>
      </p:sp>
      <p:sp>
        <p:nvSpPr>
          <p:cNvPr id="3" name="Content Placeholder 2"/>
          <p:cNvSpPr>
            <a:spLocks noGrp="1"/>
          </p:cNvSpPr>
          <p:nvPr>
            <p:ph idx="1"/>
          </p:nvPr>
        </p:nvSpPr>
        <p:spPr/>
        <p:txBody>
          <a:bodyPr/>
          <a:lstStyle/>
          <a:p>
            <a:r>
              <a:rPr lang="en-GB"/>
              <a:t>At university:</a:t>
            </a:r>
          </a:p>
          <a:p>
            <a:pPr lvl="1"/>
            <a:r>
              <a:rPr lang="en-GB"/>
              <a:t>‘Positive aspirations to succeed’ (F1)</a:t>
            </a:r>
          </a:p>
          <a:p>
            <a:pPr lvl="1"/>
            <a:r>
              <a:rPr lang="en-GB"/>
              <a:t>‘Showed everyone I can do it who said I couldn’t’ (F6)</a:t>
            </a:r>
          </a:p>
          <a:p>
            <a:pPr lvl="1"/>
            <a:r>
              <a:rPr lang="en-GB"/>
              <a:t>‘I feel more sure that I can achieve my aspirations and look forward for the future’ (F10)</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58119587"/>
      </p:ext>
    </p:extLst>
  </p:cSld>
  <p:clrMapOvr>
    <a:masterClrMapping/>
  </p:clrMapOvr>
  <mc:AlternateContent xmlns:mc="http://schemas.openxmlformats.org/markup-compatibility/2006" xmlns:p14="http://schemas.microsoft.com/office/powerpoint/2010/main">
    <mc:Choice Requires="p14">
      <p:transition spd="slow" p14:dur="2000" advTm="124719"/>
    </mc:Choice>
    <mc:Fallback xmlns="">
      <p:transition spd="slow" advTm="124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Reoccurring Themes from the Data</a:t>
            </a:r>
            <a:endParaRPr lang="en-GB" dirty="0"/>
          </a:p>
        </p:txBody>
      </p:sp>
      <p:sp>
        <p:nvSpPr>
          <p:cNvPr id="3" name="Content Placeholder 2"/>
          <p:cNvSpPr>
            <a:spLocks noGrp="1"/>
          </p:cNvSpPr>
          <p:nvPr>
            <p:ph idx="1"/>
          </p:nvPr>
        </p:nvSpPr>
        <p:spPr/>
        <p:txBody>
          <a:bodyPr/>
          <a:lstStyle/>
          <a:p>
            <a:r>
              <a:rPr lang="en-GB"/>
              <a:t>The Role of the Lecturers: they . . .</a:t>
            </a:r>
          </a:p>
          <a:p>
            <a:pPr lvl="1"/>
            <a:r>
              <a:rPr lang="en-GB"/>
              <a:t>‘listened’</a:t>
            </a:r>
          </a:p>
          <a:p>
            <a:pPr lvl="1"/>
            <a:r>
              <a:rPr lang="en-GB"/>
              <a:t>‘wanted to understand’</a:t>
            </a:r>
          </a:p>
          <a:p>
            <a:pPr lvl="1"/>
            <a:r>
              <a:rPr lang="en-GB"/>
              <a:t>‘didn’t ‘laugh’ at me’</a:t>
            </a:r>
          </a:p>
          <a:p>
            <a:pPr lvl="1"/>
            <a:r>
              <a:rPr lang="en-GB"/>
              <a:t>‘Gave me practical skills e.g. referencing, critical engagement and reflection’</a:t>
            </a:r>
          </a:p>
          <a:p>
            <a:pPr lvl="1"/>
            <a:r>
              <a:rPr lang="en-GB"/>
              <a:t>‘They linked policy and theory to real life contexts; I could understand this as I’d ‘lived’ this experience’</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99135896"/>
      </p:ext>
    </p:extLst>
  </p:cSld>
  <p:clrMapOvr>
    <a:masterClrMapping/>
  </p:clrMapOvr>
  <mc:AlternateContent xmlns:mc="http://schemas.openxmlformats.org/markup-compatibility/2006" xmlns:p14="http://schemas.microsoft.com/office/powerpoint/2010/main">
    <mc:Choice Requires="p14">
      <p:transition spd="slow" p14:dur="2000" advTm="9866"/>
    </mc:Choice>
    <mc:Fallback xmlns="">
      <p:transition spd="slow" advTm="9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Recommendations</a:t>
            </a:r>
            <a:endParaRPr lang="en-GB" dirty="0"/>
          </a:p>
        </p:txBody>
      </p:sp>
      <p:sp>
        <p:nvSpPr>
          <p:cNvPr id="3" name="Content Placeholder 2"/>
          <p:cNvSpPr>
            <a:spLocks noGrp="1"/>
          </p:cNvSpPr>
          <p:nvPr>
            <p:ph sz="half" idx="1"/>
          </p:nvPr>
        </p:nvSpPr>
        <p:spPr/>
        <p:txBody>
          <a:bodyPr>
            <a:normAutofit fontScale="85000" lnSpcReduction="20000"/>
          </a:bodyPr>
          <a:lstStyle/>
          <a:p>
            <a:endParaRPr lang="en-GB"/>
          </a:p>
          <a:p>
            <a:endParaRPr lang="en-GB"/>
          </a:p>
          <a:p>
            <a:r>
              <a:rPr lang="en-GB"/>
              <a:t>Start Young:</a:t>
            </a:r>
          </a:p>
          <a:p>
            <a:pPr lvl="1"/>
            <a:r>
              <a:rPr lang="en-GB"/>
              <a:t>Work with schools to build confidence and aspirations</a:t>
            </a:r>
          </a:p>
          <a:p>
            <a:endParaRPr lang="en-GB"/>
          </a:p>
          <a:p>
            <a:r>
              <a:rPr lang="en-GB"/>
              <a:t>At application stage:</a:t>
            </a:r>
          </a:p>
          <a:p>
            <a:pPr lvl="1"/>
            <a:r>
              <a:rPr lang="en-GB"/>
              <a:t>Don’t disregard non-traditional applicants</a:t>
            </a:r>
          </a:p>
          <a:p>
            <a:endParaRPr lang="en-GB" dirty="0"/>
          </a:p>
        </p:txBody>
      </p:sp>
      <p:sp>
        <p:nvSpPr>
          <p:cNvPr id="4" name="Content Placeholder 3"/>
          <p:cNvSpPr>
            <a:spLocks noGrp="1"/>
          </p:cNvSpPr>
          <p:nvPr>
            <p:ph sz="half" idx="2"/>
          </p:nvPr>
        </p:nvSpPr>
        <p:spPr/>
        <p:txBody>
          <a:bodyPr>
            <a:normAutofit fontScale="85000" lnSpcReduction="20000"/>
          </a:bodyPr>
          <a:lstStyle/>
          <a:p>
            <a:r>
              <a:rPr lang="en-GB"/>
              <a:t>Once at University:</a:t>
            </a:r>
          </a:p>
          <a:p>
            <a:pPr lvl="1"/>
            <a:r>
              <a:rPr lang="en-GB"/>
              <a:t>Explore what it means to be a student</a:t>
            </a:r>
          </a:p>
          <a:p>
            <a:pPr lvl="1"/>
            <a:r>
              <a:rPr lang="en-GB"/>
              <a:t>Develop key skills for success</a:t>
            </a:r>
          </a:p>
          <a:p>
            <a:endParaRPr lang="en-GB"/>
          </a:p>
          <a:p>
            <a:r>
              <a:rPr lang="en-GB"/>
              <a:t>As lecturers:</a:t>
            </a:r>
          </a:p>
          <a:p>
            <a:pPr lvl="1"/>
            <a:r>
              <a:rPr lang="en-GB"/>
              <a:t>Be honest</a:t>
            </a:r>
          </a:p>
          <a:p>
            <a:pPr lvl="1"/>
            <a:r>
              <a:rPr lang="en-GB"/>
              <a:t>Be reflective but not sentimental</a:t>
            </a:r>
          </a:p>
          <a:p>
            <a:pPr lvl="1"/>
            <a:r>
              <a:rPr lang="en-GB"/>
              <a:t>Build confidence in our students</a:t>
            </a:r>
          </a:p>
          <a:p>
            <a:pPr lvl="1"/>
            <a:r>
              <a:rPr lang="en-GB"/>
              <a:t>Be an authentic educator</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5046587"/>
      </p:ext>
    </p:extLst>
  </p:cSld>
  <p:clrMapOvr>
    <a:masterClrMapping/>
  </p:clrMapOvr>
  <mc:AlternateContent xmlns:mc="http://schemas.openxmlformats.org/markup-compatibility/2006" xmlns:p14="http://schemas.microsoft.com/office/powerpoint/2010/main">
    <mc:Choice Requires="p14">
      <p:transition spd="slow" p14:dur="2000" advTm="95845"/>
    </mc:Choice>
    <mc:Fallback xmlns="">
      <p:transition spd="slow" advTm="95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Last Thought</a:t>
            </a:r>
            <a:endParaRPr lang="en-GB" dirty="0"/>
          </a:p>
        </p:txBody>
      </p:sp>
      <p:sp>
        <p:nvSpPr>
          <p:cNvPr id="3" name="Content Placeholder 2"/>
          <p:cNvSpPr>
            <a:spLocks noGrp="1"/>
          </p:cNvSpPr>
          <p:nvPr>
            <p:ph idx="1"/>
          </p:nvPr>
        </p:nvSpPr>
        <p:spPr/>
        <p:txBody>
          <a:bodyPr>
            <a:normAutofit fontScale="85000" lnSpcReduction="20000"/>
          </a:bodyPr>
          <a:lstStyle/>
          <a:p>
            <a:r>
              <a:rPr lang="en-GB"/>
              <a:t>A Student who was ‘homeless’ for 17 years before starting university:</a:t>
            </a:r>
          </a:p>
          <a:p>
            <a:pPr lvl="1"/>
            <a:r>
              <a:rPr lang="en-GB"/>
              <a:t>‘The lecturers were ‘real’ and I trusted them, even when I did. They always treated me as thought I was worth something so it was easer to respond to critical feedback when I had a low mark’</a:t>
            </a:r>
          </a:p>
          <a:p>
            <a:endParaRPr lang="en-GB"/>
          </a:p>
          <a:p>
            <a:r>
              <a:rPr lang="en-GB"/>
              <a:t>A 1st Class Honours Student:</a:t>
            </a:r>
          </a:p>
          <a:p>
            <a:pPr lvl="1"/>
            <a:r>
              <a:rPr lang="en-GB"/>
              <a:t>‘They understood the challenges in my home life and let me ‘come back’ after my world fell apart’</a:t>
            </a:r>
          </a:p>
          <a:p>
            <a:endParaRPr lang="en-GB"/>
          </a:p>
          <a:p>
            <a:r>
              <a:rPr lang="en-GB"/>
              <a:t>A 1st Class Honours Student with Dyslexia:</a:t>
            </a:r>
          </a:p>
          <a:p>
            <a:pPr lvl="1"/>
            <a:r>
              <a:rPr lang="en-GB"/>
              <a:t>‘I’m not thick I just don’t know everything yet!’</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82056581"/>
      </p:ext>
    </p:extLst>
  </p:cSld>
  <p:clrMapOvr>
    <a:masterClrMapping/>
  </p:clrMapOvr>
  <mc:AlternateContent xmlns:mc="http://schemas.openxmlformats.org/markup-compatibility/2006" xmlns:p14="http://schemas.microsoft.com/office/powerpoint/2010/main">
    <mc:Choice Requires="p14">
      <p:transition spd="slow" p14:dur="2000" advTm="107962"/>
    </mc:Choice>
    <mc:Fallback xmlns="">
      <p:transition spd="slow" advTm="107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Reference List</a:t>
            </a:r>
            <a:endParaRPr lang="en-GB" dirty="0"/>
          </a:p>
        </p:txBody>
      </p:sp>
      <p:sp>
        <p:nvSpPr>
          <p:cNvPr id="4" name="Content Placeholder 3"/>
          <p:cNvSpPr>
            <a:spLocks noGrp="1"/>
          </p:cNvSpPr>
          <p:nvPr>
            <p:ph idx="1"/>
          </p:nvPr>
        </p:nvSpPr>
        <p:spPr/>
        <p:txBody>
          <a:bodyPr>
            <a:normAutofit fontScale="55000" lnSpcReduction="20000"/>
          </a:bodyPr>
          <a:lstStyle/>
          <a:p>
            <a:r>
              <a:rPr lang="en-GB"/>
              <a:t>Atkinson, AB (1981) ‘On intergenerational income mobility in Britain. Journal of Post Keynesian Economics. Vol.3, pp.194–218.</a:t>
            </a:r>
          </a:p>
          <a:p>
            <a:r>
              <a:rPr lang="en-GB"/>
              <a:t>Bathmaker, A.-M., N. Ingram, and R. Waller. 2013. “Higher Education, Social Class and the Mobilisation of Capitals.” British Journal Sociology of Education 34 (5–6): 723–743.</a:t>
            </a:r>
          </a:p>
          <a:p>
            <a:r>
              <a:rPr lang="en-GB"/>
              <a:t>Beller E, Hout M. ‘Intergenerational social mobility: the united states in comparative perspective’. Future Child. 2006;16(2):19–36.</a:t>
            </a:r>
          </a:p>
          <a:p>
            <a:r>
              <a:rPr lang="en-GB"/>
              <a:t>Bourdieu, P. (1977) Reproduction in Education, Society, Culture, London: Sage.</a:t>
            </a:r>
          </a:p>
          <a:p>
            <a:r>
              <a:rPr lang="en-GB"/>
              <a:t>Bourdieu, P. (1984) Distinction. A Social Critique of the Judgement of Taste, Harvard: Harvard University Press, </a:t>
            </a:r>
          </a:p>
          <a:p>
            <a:r>
              <a:rPr lang="en-GB"/>
              <a:t>Bourdieu, P. (1986) ‘The Forms of Capital’, pp.241-258 in The Sociology of Education. J.G. Richardson (Ed), Santa Barbara, CA: Greenwood Press.</a:t>
            </a:r>
          </a:p>
          <a:p>
            <a:r>
              <a:rPr lang="en-GB"/>
              <a:t>Bourdieu, P. and Passeron, J. C. (1977) Reproduction in Education, Society and Culture. Beverly Hills: Sage. </a:t>
            </a:r>
          </a:p>
          <a:p>
            <a:r>
              <a:rPr lang="en-GB"/>
              <a:t>Brighouse, H, Howe, KR &amp; Tooley, J (2010) Educational Equality, London: Continuum International Publishing Group.</a:t>
            </a:r>
          </a:p>
          <a:p>
            <a:r>
              <a:rPr lang="en-GB"/>
              <a:t>Cosin, B. &amp; Hales, M. (1997) Families, Education, and Social Differences, Abingdon, Berks: Routledge.</a:t>
            </a:r>
          </a:p>
          <a:p>
            <a:r>
              <a:rPr lang="en-GB"/>
              <a:t>DfE (2016) Widening Participation in Higher Education, England, 2013/14 age cohort, London: DfE.</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04792468"/>
      </p:ext>
    </p:extLst>
  </p:cSld>
  <p:clrMapOvr>
    <a:masterClrMapping/>
  </p:clrMapOvr>
  <mc:AlternateContent xmlns:mc="http://schemas.openxmlformats.org/markup-compatibility/2006" xmlns:p14="http://schemas.microsoft.com/office/powerpoint/2010/main">
    <mc:Choice Requires="p14">
      <p:transition spd="slow" p14:dur="2000" advTm="3676"/>
    </mc:Choice>
    <mc:Fallback xmlns="">
      <p:transition spd="slow" advTm="3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 List</a:t>
            </a:r>
            <a:endParaRPr lang="en-GB" dirty="0"/>
          </a:p>
        </p:txBody>
      </p:sp>
      <p:sp>
        <p:nvSpPr>
          <p:cNvPr id="3" name="Content Placeholder 2"/>
          <p:cNvSpPr>
            <a:spLocks noGrp="1"/>
          </p:cNvSpPr>
          <p:nvPr>
            <p:ph idx="1"/>
          </p:nvPr>
        </p:nvSpPr>
        <p:spPr/>
        <p:txBody>
          <a:bodyPr>
            <a:normAutofit fontScale="55000" lnSpcReduction="20000"/>
          </a:bodyPr>
          <a:lstStyle/>
          <a:p>
            <a:r>
              <a:rPr lang="en-GB"/>
              <a:t>Dweck C (2000) Self0Theories: Their Role in Motivation, Personality, and Development: Essays in Social Psychology, Psychology Press.</a:t>
            </a:r>
          </a:p>
          <a:p>
            <a:r>
              <a:rPr lang="en-GB"/>
              <a:t>Dweck C (2017) Mind-set – Updated Edition: Changing the Way you Think to Fulfil Your Potential, Robinson.</a:t>
            </a:r>
          </a:p>
          <a:p>
            <a:r>
              <a:rPr lang="en-GB"/>
              <a:t>Francis, B.&amp;  Wong, B. (2013) What is preventing social mobility? A review of the evidence, London: King’s College.</a:t>
            </a:r>
          </a:p>
          <a:p>
            <a:r>
              <a:rPr lang="en-GB"/>
              <a:t>Friedman HS &amp; Martin LR (2011) The Longevity Project: Surprising Discoveries for Health and Long Life from the Landmark Eight-Decade Study, New York, NY: Hudson Street Press.</a:t>
            </a:r>
          </a:p>
          <a:p>
            <a:r>
              <a:rPr lang="en-GB"/>
              <a:t>Gladwell M (2008) Outliers: The Story of Success, Boston, MA: Little, Brown and Company.</a:t>
            </a:r>
          </a:p>
          <a:p>
            <a:r>
              <a:rPr lang="en-GB"/>
              <a:t>Gorard, S., Adnett, N., May, H., Smith, E. and Thomas, L. (2007) Overcoming the Barriers to Higher Education. UK: Trentham Books. </a:t>
            </a:r>
          </a:p>
          <a:p>
            <a:r>
              <a:rPr lang="en-GB"/>
              <a:t>Hallqvist, J., Lynch, J., Bartley, M., Lang, T., &amp; Blane, D. (2004). Can we disentangle life course processes of accumulation, critical period and social mobility? An analysis of disadvantaged socio-economic positions and myocardial infarction in the Stockholm Heart Epidemiology Program. Social Science &amp; Medicine, 58, 1555-1562.</a:t>
            </a:r>
          </a:p>
          <a:p>
            <a:r>
              <a:rPr lang="en-GB"/>
              <a:t>Rawls, J. (1971) A Theory of Justice, Cambridge: Belknap Press of Harvard University Press.</a:t>
            </a:r>
          </a:p>
          <a:p>
            <a:r>
              <a:rPr lang="en-GB"/>
              <a:t>Terman, LM (1959) Genetic studies of Genius, Vol. V The Gifted group at mid-life, Palo Alto, CA: Stanford University Press.</a:t>
            </a:r>
          </a:p>
          <a:p>
            <a:r>
              <a:rPr lang="en-GB"/>
              <a:t>Young, M. D. (1958) The rise of the meritocracy, 1870–2033: An essay on education and equality, London: Thames and Hudson.</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04561847"/>
      </p:ext>
    </p:extLst>
  </p:cSld>
  <p:clrMapOvr>
    <a:masterClrMapping/>
  </p:clrMapOvr>
  <mc:AlternateContent xmlns:mc="http://schemas.openxmlformats.org/markup-compatibility/2006" xmlns:p14="http://schemas.microsoft.com/office/powerpoint/2010/main">
    <mc:Choice Requires="p14">
      <p:transition spd="slow" p14:dur="2000" advTm="912"/>
    </mc:Choice>
    <mc:Fallback xmlns="">
      <p:transition spd="slow" advTm="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ltLang="en-US"/>
              <a:t>References:</a:t>
            </a:r>
            <a:endParaRPr lang="en-GB" altLang="en-US" dirty="0"/>
          </a:p>
        </p:txBody>
      </p:sp>
      <p:sp>
        <p:nvSpPr>
          <p:cNvPr id="66563" name="Rectangle 3"/>
          <p:cNvSpPr>
            <a:spLocks noGrp="1" noChangeArrowheads="1"/>
          </p:cNvSpPr>
          <p:nvPr>
            <p:ph idx="1"/>
          </p:nvPr>
        </p:nvSpPr>
        <p:spPr/>
        <p:txBody>
          <a:bodyPr>
            <a:normAutofit fontScale="77500" lnSpcReduction="20000"/>
          </a:bodyPr>
          <a:lstStyle/>
          <a:p>
            <a:r>
              <a:rPr lang="en-GB" altLang="en-US"/>
              <a:t>Aldridge S, SOCIAL MOBILITY A DISCUSSION PAPER, London: PIU, 2001.</a:t>
            </a:r>
          </a:p>
          <a:p>
            <a:r>
              <a:rPr lang="en-GB" altLang="en-US"/>
              <a:t>Berger,  P. (1987) Capitalist Revolution: Fifty Propositions About Prosperity, Equality, and Liberty p.48 </a:t>
            </a:r>
          </a:p>
          <a:p>
            <a:r>
              <a:rPr lang="en-GB" altLang="en-US"/>
              <a:t>Chan &amp; Goldthorpe (2004) ‘Is there a Status Order in Contemporary British Society?’ European Sociological Review Volume 20 Number 5 pp. 383-401</a:t>
            </a:r>
          </a:p>
          <a:p>
            <a:r>
              <a:rPr lang="en-GB" altLang="en-US"/>
              <a:t>Crompton, R.  (2008) Class &amp; Stratification Cambridge: Polity</a:t>
            </a:r>
          </a:p>
          <a:p>
            <a:r>
              <a:rPr lang="en-GB" altLang="en-US"/>
              <a:t>Davies &amp; Moore, 1964: 415</a:t>
            </a:r>
          </a:p>
          <a:p>
            <a:r>
              <a:rPr lang="en-US" altLang="en-US"/>
              <a:t>Gilbert (2007) Social Class in America</a:t>
            </a:r>
          </a:p>
          <a:p>
            <a:r>
              <a:rPr lang="en-GB" altLang="en-US"/>
              <a:t>Goffman, E. (1990) Stigma: Notes on the Management of Spoiled Identity Harmondsworth: Penguin</a:t>
            </a:r>
          </a:p>
          <a:p>
            <a:endParaRPr lang="en-GB" altLang="en-US" dirty="0"/>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r>
              <a:rPr lang="en-GB" altLang="en-US"/>
              <a:t>References</a:t>
            </a:r>
          </a:p>
        </p:txBody>
      </p:sp>
      <p:sp>
        <p:nvSpPr>
          <p:cNvPr id="54275" name="Content Placeholder 2"/>
          <p:cNvSpPr>
            <a:spLocks noGrp="1"/>
          </p:cNvSpPr>
          <p:nvPr>
            <p:ph idx="1"/>
          </p:nvPr>
        </p:nvSpPr>
        <p:spPr/>
        <p:txBody>
          <a:bodyPr>
            <a:normAutofit fontScale="55000" lnSpcReduction="20000"/>
          </a:bodyPr>
          <a:lstStyle/>
          <a:p>
            <a:r>
              <a:rPr lang="en-GB" altLang="en-US"/>
              <a:t>Hall, S. et al (2014) Public Attitudes to Poverty York:Joseph Rowntree Foundation Available at: https://www.jrf.org.uk/sites/default/files/jrf/migrated/files/Attitudes_towards_poverty_full.pdf [Accessed 12/11/2017]</a:t>
            </a:r>
            <a:endParaRPr lang="en-US" altLang="en-US"/>
          </a:p>
          <a:p>
            <a:r>
              <a:rPr lang="en-US" altLang="en-US"/>
              <a:t>Jackson et al (2007) ‘</a:t>
            </a:r>
            <a:r>
              <a:rPr lang="en-GB" altLang="en-US"/>
              <a:t>Primary and Secondary Effects in Class Differentials in Educational Attainment: The Transition to A-Level Courses in England and Wales Acta Sociologica Volume 50 Issue 3 pp. 211-229</a:t>
            </a:r>
          </a:p>
          <a:p>
            <a:r>
              <a:rPr lang="en-GB" altLang="en-US"/>
              <a:t>Lemert, E.M. (1951) Social Pathology: A Systematic Approach to the Theory of Sociopathic Behavior New York: McGraw Hill</a:t>
            </a:r>
          </a:p>
          <a:p>
            <a:r>
              <a:rPr lang="en-GB" altLang="en-US"/>
              <a:t>(ONS-SEC)</a:t>
            </a:r>
            <a:r>
              <a:rPr lang="en-US" altLang="en-US"/>
              <a:t> </a:t>
            </a:r>
          </a:p>
          <a:p>
            <a:r>
              <a:rPr lang="en-US" altLang="en-US"/>
              <a:t>Pakulski, J. &amp; Waters, M. (1996) The Death of Class’ London: Sage</a:t>
            </a:r>
          </a:p>
          <a:p>
            <a:r>
              <a:rPr lang="en-GB" altLang="en-US"/>
              <a:t>Source: Social Trends 36 (2006) Office of National Statistics</a:t>
            </a:r>
          </a:p>
          <a:p>
            <a:r>
              <a:rPr lang="en-GB" altLang="en-US"/>
              <a:t>Source: Ethnic Differences in the labour market: (1999) CREST</a:t>
            </a:r>
          </a:p>
          <a:p>
            <a:r>
              <a:rPr lang="en-GB" altLang="en-US"/>
              <a:t>Welsh Government (2013) Free School Meals Available at; </a:t>
            </a:r>
            <a:r>
              <a:rPr lang="en-GB" altLang="en-US">
                <a:hlinkClick r:id="rId3"/>
              </a:rPr>
              <a:t>http://gov.wales/topics/educationandskills/schoolshome/foodanddrink/freeschoolmeals/?lang=en</a:t>
            </a:r>
            <a:r>
              <a:rPr lang="en-GB" altLang="en-US"/>
              <a:t> [Accessed 13/11/2017] </a:t>
            </a:r>
            <a:endParaRPr lang="en-GB" alt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3654</TotalTime>
  <Words>6668</Words>
  <Application>Microsoft Macintosh PowerPoint</Application>
  <PresentationFormat>Widescreen</PresentationFormat>
  <Paragraphs>773</Paragraphs>
  <Slides>99</Slides>
  <Notes>99</Notes>
  <HiddenSlides>0</HiddenSlides>
  <MMClips>33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99</vt:i4>
      </vt:variant>
    </vt:vector>
  </HeadingPairs>
  <TitlesOfParts>
    <vt:vector size="106" baseType="lpstr">
      <vt:lpstr>Arial</vt:lpstr>
      <vt:lpstr>Arial</vt:lpstr>
      <vt:lpstr>Calibri</vt:lpstr>
      <vt:lpstr>Garamond</vt:lpstr>
      <vt:lpstr>Google Sans</vt:lpstr>
      <vt:lpstr>Tahoma</vt:lpstr>
      <vt:lpstr>Organic</vt:lpstr>
      <vt:lpstr>ECED7002</vt:lpstr>
      <vt:lpstr>Debating Inequality</vt:lpstr>
      <vt:lpstr>PowerPoint Presentation</vt:lpstr>
      <vt:lpstr>Debating Inequality</vt:lpstr>
      <vt:lpstr>Debating Inequality</vt:lpstr>
      <vt:lpstr>Social Differentiation </vt:lpstr>
      <vt:lpstr>Capitalism and Inequality </vt:lpstr>
      <vt:lpstr>Functionalist Theory and Inequality </vt:lpstr>
      <vt:lpstr>Functional Theories of Stratification</vt:lpstr>
      <vt:lpstr>Class</vt:lpstr>
      <vt:lpstr>Occupational Classification Systems </vt:lpstr>
      <vt:lpstr>Occupational Classification Systems </vt:lpstr>
      <vt:lpstr>The End of Class</vt:lpstr>
      <vt:lpstr>In Reality</vt:lpstr>
      <vt:lpstr>Class and Class Analysis:  Still Useful in the 21st Century?</vt:lpstr>
      <vt:lpstr>PowerPoint Presentation</vt:lpstr>
      <vt:lpstr>Titanic Survival Rates </vt:lpstr>
      <vt:lpstr>What do These Statistics Tell Us?</vt:lpstr>
      <vt:lpstr>Concepts for Class Analysis:  The Two Major Theorists</vt:lpstr>
      <vt:lpstr>Social Class in Marx’s Thought</vt:lpstr>
      <vt:lpstr>PowerPoint Presentation</vt:lpstr>
      <vt:lpstr>PowerPoint Presentation</vt:lpstr>
      <vt:lpstr>PowerPoint Presentation</vt:lpstr>
      <vt:lpstr>The History of Existing Societies is the History of Class Struggle</vt:lpstr>
      <vt:lpstr>Some of Marx’s Predictions</vt:lpstr>
      <vt:lpstr>Max Weber: Competing Principles of Stratification and Group Formation</vt:lpstr>
      <vt:lpstr>Competing Principles of Group Formation and Stratification</vt:lpstr>
      <vt:lpstr>PowerPoint Presentation</vt:lpstr>
      <vt:lpstr>Class in the USA?</vt:lpstr>
      <vt:lpstr>Two General Points</vt:lpstr>
      <vt:lpstr>Dimensions of Class</vt:lpstr>
      <vt:lpstr>Gilbert- Kahl Model:  One of many</vt:lpstr>
      <vt:lpstr>PowerPoint Presentation</vt:lpstr>
      <vt:lpstr>PowerPoint Presentation</vt:lpstr>
      <vt:lpstr>What is Social Mobility?</vt:lpstr>
      <vt:lpstr>Why is Social Mobility Important?</vt:lpstr>
      <vt:lpstr>What are the Facts about Social Mobility?</vt:lpstr>
      <vt:lpstr>What are the Facts about Social Mobility?</vt:lpstr>
      <vt:lpstr>What are the Facts about Social Mobility?</vt:lpstr>
      <vt:lpstr>What are the Facts about Social Mobility?</vt:lpstr>
      <vt:lpstr>What are the Facts about Social Mobility?</vt:lpstr>
      <vt:lpstr>What are the Facts about Social Mobility?</vt:lpstr>
      <vt:lpstr>What are the Facts about Social Mobility?</vt:lpstr>
      <vt:lpstr>What are the Facts about Social Mobility?</vt:lpstr>
      <vt:lpstr>What are the Barriers to More Social Mobility?</vt:lpstr>
      <vt:lpstr>What are the Barriers to More Social Mobility?</vt:lpstr>
      <vt:lpstr>PowerPoint Presentation</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vt:lpstr>
      <vt:lpstr>What are the Implications for Policymakers?  The possible measures include </vt:lpstr>
      <vt:lpstr>What are the Implications for Policymakers?  The possible measures include </vt:lpstr>
      <vt:lpstr>What are the Implications for Policymakers?  The possible measures include </vt:lpstr>
      <vt:lpstr>PowerPoint Presentation</vt:lpstr>
      <vt:lpstr>Stigma</vt:lpstr>
      <vt:lpstr>Erving Goffman</vt:lpstr>
      <vt:lpstr>Labelling Theory</vt:lpstr>
      <vt:lpstr>Labelling Theory</vt:lpstr>
      <vt:lpstr>Labelling Process</vt:lpstr>
      <vt:lpstr>The Social Mobility Discourse</vt:lpstr>
      <vt:lpstr>Meritocracy  the Life Blood of Social Mobility</vt:lpstr>
      <vt:lpstr>Meritocracy </vt:lpstr>
      <vt:lpstr>What is Social Mobility?</vt:lpstr>
      <vt:lpstr>Social Mobility</vt:lpstr>
      <vt:lpstr>Social Mobility The Reward for Engaging with Meritocracy</vt:lpstr>
      <vt:lpstr>The Meritocratic Vision</vt:lpstr>
      <vt:lpstr>The Meritocratic Reality</vt:lpstr>
      <vt:lpstr>Ability</vt:lpstr>
      <vt:lpstr>Motivation</vt:lpstr>
      <vt:lpstr>Social Mobility</vt:lpstr>
      <vt:lpstr>Social Mobility Profession (SMC, 2017)</vt:lpstr>
      <vt:lpstr>Social Mobility and University</vt:lpstr>
      <vt:lpstr>Experience from South Wales HE</vt:lpstr>
      <vt:lpstr>Addressing the Issues: Pre-UCAS Application</vt:lpstr>
      <vt:lpstr>Addressing the Issues: At Application</vt:lpstr>
      <vt:lpstr>Addressing the Issues: Starting University</vt:lpstr>
      <vt:lpstr>Address the Issues at: Starting University</vt:lpstr>
      <vt:lpstr>Seminars/Workshops</vt:lpstr>
      <vt:lpstr>Current Research:  ‘Personal Lived Experience’ </vt:lpstr>
      <vt:lpstr>Why University?</vt:lpstr>
      <vt:lpstr>Why UWTSD</vt:lpstr>
      <vt:lpstr>Initial Data</vt:lpstr>
      <vt:lpstr>Initial Data</vt:lpstr>
      <vt:lpstr>Initial Data</vt:lpstr>
      <vt:lpstr>Reoccurring Themes from the Data</vt:lpstr>
      <vt:lpstr>Recommendations</vt:lpstr>
      <vt:lpstr>Last Thought</vt:lpstr>
      <vt:lpstr>Reference List</vt:lpstr>
      <vt:lpstr>Reference List</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SJEQ7003 Equality and Diversity: Power and Social (Re)production of Inequality</dc:title>
  <dc:creator>Caroline Lohmann-Hancock</dc:creator>
  <cp:lastModifiedBy>Sharon Heather Cole (1403063)</cp:lastModifiedBy>
  <cp:revision>101</cp:revision>
  <cp:lastPrinted>2024-01-20T00:58:03Z</cp:lastPrinted>
  <dcterms:created xsi:type="dcterms:W3CDTF">2017-09-21T13:20:37Z</dcterms:created>
  <dcterms:modified xsi:type="dcterms:W3CDTF">2024-01-20T07:05:35Z</dcterms:modified>
</cp:coreProperties>
</file>