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72"/>
  </p:notesMasterIdLst>
  <p:sldIdLst>
    <p:sldId id="256" r:id="rId5"/>
    <p:sldId id="321" r:id="rId6"/>
    <p:sldId id="335" r:id="rId7"/>
    <p:sldId id="336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34" r:id="rId20"/>
    <p:sldId id="285" r:id="rId21"/>
    <p:sldId id="264" r:id="rId22"/>
    <p:sldId id="265" r:id="rId23"/>
    <p:sldId id="262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73" r:id="rId32"/>
    <p:sldId id="277" r:id="rId33"/>
    <p:sldId id="274" r:id="rId34"/>
    <p:sldId id="275" r:id="rId35"/>
    <p:sldId id="276" r:id="rId36"/>
    <p:sldId id="281" r:id="rId37"/>
    <p:sldId id="278" r:id="rId38"/>
    <p:sldId id="279" r:id="rId39"/>
    <p:sldId id="280" r:id="rId40"/>
    <p:sldId id="282" r:id="rId41"/>
    <p:sldId id="297" r:id="rId42"/>
    <p:sldId id="300" r:id="rId43"/>
    <p:sldId id="289" r:id="rId44"/>
    <p:sldId id="288" r:id="rId45"/>
    <p:sldId id="293" r:id="rId46"/>
    <p:sldId id="294" r:id="rId47"/>
    <p:sldId id="299" r:id="rId48"/>
    <p:sldId id="337" r:id="rId49"/>
    <p:sldId id="298" r:id="rId50"/>
    <p:sldId id="301" r:id="rId51"/>
    <p:sldId id="341" r:id="rId52"/>
    <p:sldId id="338" r:id="rId53"/>
    <p:sldId id="339" r:id="rId54"/>
    <p:sldId id="296" r:id="rId55"/>
    <p:sldId id="302" r:id="rId56"/>
    <p:sldId id="303" r:id="rId57"/>
    <p:sldId id="342" r:id="rId58"/>
    <p:sldId id="340" r:id="rId59"/>
    <p:sldId id="304" r:id="rId60"/>
    <p:sldId id="307" r:id="rId61"/>
    <p:sldId id="310" r:id="rId62"/>
    <p:sldId id="312" r:id="rId63"/>
    <p:sldId id="313" r:id="rId64"/>
    <p:sldId id="308" r:id="rId65"/>
    <p:sldId id="309" r:id="rId66"/>
    <p:sldId id="314" r:id="rId67"/>
    <p:sldId id="315" r:id="rId68"/>
    <p:sldId id="343" r:id="rId69"/>
    <p:sldId id="344" r:id="rId70"/>
    <p:sldId id="318" r:id="rId7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5"/>
    <p:restoredTop sz="81671"/>
  </p:normalViewPr>
  <p:slideViewPr>
    <p:cSldViewPr snapToGrid="0" snapToObjects="1">
      <p:cViewPr varScale="1">
        <p:scale>
          <a:sx n="74" d="100"/>
          <a:sy n="74" d="100"/>
        </p:scale>
        <p:origin x="127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61" Type="http://schemas.openxmlformats.org/officeDocument/2006/relationships/slide" Target="slides/slide57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3265F5-1C8D-42F6-9A8D-9477D89607DA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7FD0F7A8-4DDC-456A-98D6-44814E967832}">
      <dgm:prSet phldrT="[Text]"/>
      <dgm:spPr/>
      <dgm:t>
        <a:bodyPr/>
        <a:lstStyle/>
        <a:p>
          <a:r>
            <a:rPr lang="en-US" dirty="0" smtClean="0"/>
            <a:t>Composing </a:t>
          </a:r>
          <a:r>
            <a:rPr lang="en-US" dirty="0" err="1" smtClean="0">
              <a:solidFill>
                <a:srgbClr val="FF0000"/>
              </a:solidFill>
            </a:rPr>
            <a:t>Cyfansoddi</a:t>
          </a:r>
          <a:endParaRPr lang="en-US" dirty="0">
            <a:solidFill>
              <a:srgbClr val="FF0000"/>
            </a:solidFill>
          </a:endParaRPr>
        </a:p>
      </dgm:t>
    </dgm:pt>
    <dgm:pt modelId="{A2A4DBF0-87C4-4EFA-824A-56C60D70EB6D}" type="parTrans" cxnId="{014CD58C-3EB0-4818-B924-AFFD34033751}">
      <dgm:prSet/>
      <dgm:spPr/>
      <dgm:t>
        <a:bodyPr/>
        <a:lstStyle/>
        <a:p>
          <a:endParaRPr lang="en-US"/>
        </a:p>
      </dgm:t>
    </dgm:pt>
    <dgm:pt modelId="{06D39759-613C-40C4-9EEF-2A74FE26BE05}" type="sibTrans" cxnId="{014CD58C-3EB0-4818-B924-AFFD34033751}">
      <dgm:prSet/>
      <dgm:spPr/>
      <dgm:t>
        <a:bodyPr/>
        <a:lstStyle/>
        <a:p>
          <a:endParaRPr lang="en-US"/>
        </a:p>
      </dgm:t>
    </dgm:pt>
    <dgm:pt modelId="{E1ACB0EF-3FAE-4619-AB48-1B326A98D83E}">
      <dgm:prSet phldrT="[Text]"/>
      <dgm:spPr/>
      <dgm:t>
        <a:bodyPr/>
        <a:lstStyle/>
        <a:p>
          <a:r>
            <a:rPr lang="en-US" dirty="0" smtClean="0"/>
            <a:t>Appraising </a:t>
          </a:r>
          <a:r>
            <a:rPr lang="en-US" dirty="0" err="1" smtClean="0">
              <a:solidFill>
                <a:srgbClr val="FF0000"/>
              </a:solidFill>
            </a:rPr>
            <a:t>Gwerthuso</a:t>
          </a:r>
          <a:endParaRPr lang="en-US" dirty="0">
            <a:solidFill>
              <a:srgbClr val="FF0000"/>
            </a:solidFill>
          </a:endParaRPr>
        </a:p>
      </dgm:t>
    </dgm:pt>
    <dgm:pt modelId="{6EAD55CD-6A3A-4569-97D1-124C55297E1C}" type="parTrans" cxnId="{89B61A6B-33AF-4A93-938E-B8A377C9E78E}">
      <dgm:prSet/>
      <dgm:spPr/>
      <dgm:t>
        <a:bodyPr/>
        <a:lstStyle/>
        <a:p>
          <a:endParaRPr lang="en-US"/>
        </a:p>
      </dgm:t>
    </dgm:pt>
    <dgm:pt modelId="{7A2A3015-DF1E-4987-ABED-A79FFAB6C91C}" type="sibTrans" cxnId="{89B61A6B-33AF-4A93-938E-B8A377C9E78E}">
      <dgm:prSet/>
      <dgm:spPr/>
      <dgm:t>
        <a:bodyPr/>
        <a:lstStyle/>
        <a:p>
          <a:endParaRPr lang="en-US"/>
        </a:p>
      </dgm:t>
    </dgm:pt>
    <dgm:pt modelId="{354311AC-D193-42FC-BCD7-790B93E8BD2F}">
      <dgm:prSet phldrT="[Text]"/>
      <dgm:spPr/>
      <dgm:t>
        <a:bodyPr/>
        <a:lstStyle/>
        <a:p>
          <a:r>
            <a:rPr lang="en-US" dirty="0" smtClean="0"/>
            <a:t>Performing </a:t>
          </a:r>
          <a:r>
            <a:rPr lang="en-US" dirty="0" err="1" smtClean="0">
              <a:solidFill>
                <a:srgbClr val="FF0000"/>
              </a:solidFill>
            </a:rPr>
            <a:t>Perfformio</a:t>
          </a:r>
          <a:endParaRPr lang="en-US" dirty="0">
            <a:solidFill>
              <a:srgbClr val="FF0000"/>
            </a:solidFill>
          </a:endParaRPr>
        </a:p>
      </dgm:t>
    </dgm:pt>
    <dgm:pt modelId="{45719898-97EC-4AF1-827D-B760D364A74F}" type="parTrans" cxnId="{9284497D-F371-4644-B6E9-1A41E29A610E}">
      <dgm:prSet/>
      <dgm:spPr/>
      <dgm:t>
        <a:bodyPr/>
        <a:lstStyle/>
        <a:p>
          <a:endParaRPr lang="en-US"/>
        </a:p>
      </dgm:t>
    </dgm:pt>
    <dgm:pt modelId="{2D6916AC-0D24-4A09-B7B9-146C5C6DED36}" type="sibTrans" cxnId="{9284497D-F371-4644-B6E9-1A41E29A610E}">
      <dgm:prSet/>
      <dgm:spPr/>
      <dgm:t>
        <a:bodyPr/>
        <a:lstStyle/>
        <a:p>
          <a:endParaRPr lang="en-US"/>
        </a:p>
      </dgm:t>
    </dgm:pt>
    <dgm:pt modelId="{2379D713-A097-4B08-ACE4-B97909FCD55C}" type="pres">
      <dgm:prSet presAssocID="{4F3265F5-1C8D-42F6-9A8D-9477D89607DA}" presName="compositeShape" presStyleCnt="0">
        <dgm:presLayoutVars>
          <dgm:chMax val="7"/>
          <dgm:dir/>
          <dgm:resizeHandles val="exact"/>
        </dgm:presLayoutVars>
      </dgm:prSet>
      <dgm:spPr/>
    </dgm:pt>
    <dgm:pt modelId="{6C69C01D-97D1-4B9A-81BA-A1476AC0E5F1}" type="pres">
      <dgm:prSet presAssocID="{4F3265F5-1C8D-42F6-9A8D-9477D89607DA}" presName="wedge1" presStyleLbl="node1" presStyleIdx="0" presStyleCnt="3"/>
      <dgm:spPr/>
      <dgm:t>
        <a:bodyPr/>
        <a:lstStyle/>
        <a:p>
          <a:endParaRPr lang="en-US"/>
        </a:p>
      </dgm:t>
    </dgm:pt>
    <dgm:pt modelId="{9F3BC5FC-750C-4F35-B250-760A47CF9621}" type="pres">
      <dgm:prSet presAssocID="{4F3265F5-1C8D-42F6-9A8D-9477D89607DA}" presName="dummy1a" presStyleCnt="0"/>
      <dgm:spPr/>
    </dgm:pt>
    <dgm:pt modelId="{1D673A1E-14A8-43BE-A214-E57F7F5D79CD}" type="pres">
      <dgm:prSet presAssocID="{4F3265F5-1C8D-42F6-9A8D-9477D89607DA}" presName="dummy1b" presStyleCnt="0"/>
      <dgm:spPr/>
    </dgm:pt>
    <dgm:pt modelId="{2B58B5F1-E8EE-4586-BE30-AFFF770F3AA9}" type="pres">
      <dgm:prSet presAssocID="{4F3265F5-1C8D-42F6-9A8D-9477D89607DA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3FD7B9-2E83-4229-869C-9AF0C22D571B}" type="pres">
      <dgm:prSet presAssocID="{4F3265F5-1C8D-42F6-9A8D-9477D89607DA}" presName="wedge2" presStyleLbl="node1" presStyleIdx="1" presStyleCnt="3"/>
      <dgm:spPr/>
      <dgm:t>
        <a:bodyPr/>
        <a:lstStyle/>
        <a:p>
          <a:endParaRPr lang="en-US"/>
        </a:p>
      </dgm:t>
    </dgm:pt>
    <dgm:pt modelId="{D8141767-2BFD-47B7-A324-82F88845C0B1}" type="pres">
      <dgm:prSet presAssocID="{4F3265F5-1C8D-42F6-9A8D-9477D89607DA}" presName="dummy2a" presStyleCnt="0"/>
      <dgm:spPr/>
    </dgm:pt>
    <dgm:pt modelId="{50711CAF-B026-4F6C-8879-8A30925D8EAA}" type="pres">
      <dgm:prSet presAssocID="{4F3265F5-1C8D-42F6-9A8D-9477D89607DA}" presName="dummy2b" presStyleCnt="0"/>
      <dgm:spPr/>
    </dgm:pt>
    <dgm:pt modelId="{6C08BB0C-8640-4061-BAB2-581B0BBBF9C7}" type="pres">
      <dgm:prSet presAssocID="{4F3265F5-1C8D-42F6-9A8D-9477D89607DA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56D800-E329-47FE-B67F-A69CC3AA969A}" type="pres">
      <dgm:prSet presAssocID="{4F3265F5-1C8D-42F6-9A8D-9477D89607DA}" presName="wedge3" presStyleLbl="node1" presStyleIdx="2" presStyleCnt="3"/>
      <dgm:spPr/>
      <dgm:t>
        <a:bodyPr/>
        <a:lstStyle/>
        <a:p>
          <a:endParaRPr lang="en-US"/>
        </a:p>
      </dgm:t>
    </dgm:pt>
    <dgm:pt modelId="{1EC059EF-4067-4199-8E3C-DFBB2E1C9AE2}" type="pres">
      <dgm:prSet presAssocID="{4F3265F5-1C8D-42F6-9A8D-9477D89607DA}" presName="dummy3a" presStyleCnt="0"/>
      <dgm:spPr/>
    </dgm:pt>
    <dgm:pt modelId="{1785A5CA-5D06-42C5-BE67-7B20F56C7970}" type="pres">
      <dgm:prSet presAssocID="{4F3265F5-1C8D-42F6-9A8D-9477D89607DA}" presName="dummy3b" presStyleCnt="0"/>
      <dgm:spPr/>
    </dgm:pt>
    <dgm:pt modelId="{371F0211-1403-4831-ADC5-5FBF3B655680}" type="pres">
      <dgm:prSet presAssocID="{4F3265F5-1C8D-42F6-9A8D-9477D89607DA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3A121D-A047-4A99-AC87-86998BF66FB6}" type="pres">
      <dgm:prSet presAssocID="{06D39759-613C-40C4-9EEF-2A74FE26BE05}" presName="arrowWedge1" presStyleLbl="fgSibTrans2D1" presStyleIdx="0" presStyleCnt="3"/>
      <dgm:spPr/>
    </dgm:pt>
    <dgm:pt modelId="{FA326A44-7999-4A79-A620-88597567B590}" type="pres">
      <dgm:prSet presAssocID="{7A2A3015-DF1E-4987-ABED-A79FFAB6C91C}" presName="arrowWedge2" presStyleLbl="fgSibTrans2D1" presStyleIdx="1" presStyleCnt="3"/>
      <dgm:spPr/>
    </dgm:pt>
    <dgm:pt modelId="{54B60B37-C8E1-43F1-959A-A2FA1DA4FC80}" type="pres">
      <dgm:prSet presAssocID="{2D6916AC-0D24-4A09-B7B9-146C5C6DED36}" presName="arrowWedge3" presStyleLbl="fgSibTrans2D1" presStyleIdx="2" presStyleCnt="3"/>
      <dgm:spPr/>
    </dgm:pt>
  </dgm:ptLst>
  <dgm:cxnLst>
    <dgm:cxn modelId="{CC59572E-86DB-4229-89C8-844F24281FC9}" type="presOf" srcId="{354311AC-D193-42FC-BCD7-790B93E8BD2F}" destId="{371F0211-1403-4831-ADC5-5FBF3B655680}" srcOrd="1" destOrd="0" presId="urn:microsoft.com/office/officeart/2005/8/layout/cycle8"/>
    <dgm:cxn modelId="{9284497D-F371-4644-B6E9-1A41E29A610E}" srcId="{4F3265F5-1C8D-42F6-9A8D-9477D89607DA}" destId="{354311AC-D193-42FC-BCD7-790B93E8BD2F}" srcOrd="2" destOrd="0" parTransId="{45719898-97EC-4AF1-827D-B760D364A74F}" sibTransId="{2D6916AC-0D24-4A09-B7B9-146C5C6DED36}"/>
    <dgm:cxn modelId="{ABA4D11E-39F6-4BE1-B390-9A88C9AF2704}" type="presOf" srcId="{E1ACB0EF-3FAE-4619-AB48-1B326A98D83E}" destId="{6C08BB0C-8640-4061-BAB2-581B0BBBF9C7}" srcOrd="1" destOrd="0" presId="urn:microsoft.com/office/officeart/2005/8/layout/cycle8"/>
    <dgm:cxn modelId="{014CD58C-3EB0-4818-B924-AFFD34033751}" srcId="{4F3265F5-1C8D-42F6-9A8D-9477D89607DA}" destId="{7FD0F7A8-4DDC-456A-98D6-44814E967832}" srcOrd="0" destOrd="0" parTransId="{A2A4DBF0-87C4-4EFA-824A-56C60D70EB6D}" sibTransId="{06D39759-613C-40C4-9EEF-2A74FE26BE05}"/>
    <dgm:cxn modelId="{DFC45904-7BB4-4A6C-A376-F98385C41ED2}" type="presOf" srcId="{7FD0F7A8-4DDC-456A-98D6-44814E967832}" destId="{6C69C01D-97D1-4B9A-81BA-A1476AC0E5F1}" srcOrd="0" destOrd="0" presId="urn:microsoft.com/office/officeart/2005/8/layout/cycle8"/>
    <dgm:cxn modelId="{89B61A6B-33AF-4A93-938E-B8A377C9E78E}" srcId="{4F3265F5-1C8D-42F6-9A8D-9477D89607DA}" destId="{E1ACB0EF-3FAE-4619-AB48-1B326A98D83E}" srcOrd="1" destOrd="0" parTransId="{6EAD55CD-6A3A-4569-97D1-124C55297E1C}" sibTransId="{7A2A3015-DF1E-4987-ABED-A79FFAB6C91C}"/>
    <dgm:cxn modelId="{C4E4600E-55E4-4F24-9E34-CEFFE2B84FFC}" type="presOf" srcId="{7FD0F7A8-4DDC-456A-98D6-44814E967832}" destId="{2B58B5F1-E8EE-4586-BE30-AFFF770F3AA9}" srcOrd="1" destOrd="0" presId="urn:microsoft.com/office/officeart/2005/8/layout/cycle8"/>
    <dgm:cxn modelId="{3BF43947-FAE3-4B2E-9856-C29CDEF4779E}" type="presOf" srcId="{4F3265F5-1C8D-42F6-9A8D-9477D89607DA}" destId="{2379D713-A097-4B08-ACE4-B97909FCD55C}" srcOrd="0" destOrd="0" presId="urn:microsoft.com/office/officeart/2005/8/layout/cycle8"/>
    <dgm:cxn modelId="{D4A1D3B2-5D06-4C6E-A3E6-3C03C4F6A3C6}" type="presOf" srcId="{E1ACB0EF-3FAE-4619-AB48-1B326A98D83E}" destId="{2B3FD7B9-2E83-4229-869C-9AF0C22D571B}" srcOrd="0" destOrd="0" presId="urn:microsoft.com/office/officeart/2005/8/layout/cycle8"/>
    <dgm:cxn modelId="{581C4C40-613A-40FC-ADD6-C649FE2D4AC7}" type="presOf" srcId="{354311AC-D193-42FC-BCD7-790B93E8BD2F}" destId="{0A56D800-E329-47FE-B67F-A69CC3AA969A}" srcOrd="0" destOrd="0" presId="urn:microsoft.com/office/officeart/2005/8/layout/cycle8"/>
    <dgm:cxn modelId="{6835D634-CC47-4CE0-B0E9-FBC539FCF546}" type="presParOf" srcId="{2379D713-A097-4B08-ACE4-B97909FCD55C}" destId="{6C69C01D-97D1-4B9A-81BA-A1476AC0E5F1}" srcOrd="0" destOrd="0" presId="urn:microsoft.com/office/officeart/2005/8/layout/cycle8"/>
    <dgm:cxn modelId="{80A1036B-DFBA-4AE3-AF08-13979C635C6D}" type="presParOf" srcId="{2379D713-A097-4B08-ACE4-B97909FCD55C}" destId="{9F3BC5FC-750C-4F35-B250-760A47CF9621}" srcOrd="1" destOrd="0" presId="urn:microsoft.com/office/officeart/2005/8/layout/cycle8"/>
    <dgm:cxn modelId="{4A6AF482-6663-40BF-B1EE-A7AC5536E491}" type="presParOf" srcId="{2379D713-A097-4B08-ACE4-B97909FCD55C}" destId="{1D673A1E-14A8-43BE-A214-E57F7F5D79CD}" srcOrd="2" destOrd="0" presId="urn:microsoft.com/office/officeart/2005/8/layout/cycle8"/>
    <dgm:cxn modelId="{4416B459-F1C0-410B-818A-A816EEC684EA}" type="presParOf" srcId="{2379D713-A097-4B08-ACE4-B97909FCD55C}" destId="{2B58B5F1-E8EE-4586-BE30-AFFF770F3AA9}" srcOrd="3" destOrd="0" presId="urn:microsoft.com/office/officeart/2005/8/layout/cycle8"/>
    <dgm:cxn modelId="{D27ABBA0-D38E-4829-BBD0-7FDFD6072CAD}" type="presParOf" srcId="{2379D713-A097-4B08-ACE4-B97909FCD55C}" destId="{2B3FD7B9-2E83-4229-869C-9AF0C22D571B}" srcOrd="4" destOrd="0" presId="urn:microsoft.com/office/officeart/2005/8/layout/cycle8"/>
    <dgm:cxn modelId="{8C17957D-833A-4BB6-8CEE-4AFBB9DF860C}" type="presParOf" srcId="{2379D713-A097-4B08-ACE4-B97909FCD55C}" destId="{D8141767-2BFD-47B7-A324-82F88845C0B1}" srcOrd="5" destOrd="0" presId="urn:microsoft.com/office/officeart/2005/8/layout/cycle8"/>
    <dgm:cxn modelId="{B977C3D0-A48A-42E0-B245-7C703703A2F9}" type="presParOf" srcId="{2379D713-A097-4B08-ACE4-B97909FCD55C}" destId="{50711CAF-B026-4F6C-8879-8A30925D8EAA}" srcOrd="6" destOrd="0" presId="urn:microsoft.com/office/officeart/2005/8/layout/cycle8"/>
    <dgm:cxn modelId="{F3B54FB2-ECE1-4D25-BC10-09B5D93FC9EA}" type="presParOf" srcId="{2379D713-A097-4B08-ACE4-B97909FCD55C}" destId="{6C08BB0C-8640-4061-BAB2-581B0BBBF9C7}" srcOrd="7" destOrd="0" presId="urn:microsoft.com/office/officeart/2005/8/layout/cycle8"/>
    <dgm:cxn modelId="{39BAEABE-0C09-4288-A787-4C91121D83B5}" type="presParOf" srcId="{2379D713-A097-4B08-ACE4-B97909FCD55C}" destId="{0A56D800-E329-47FE-B67F-A69CC3AA969A}" srcOrd="8" destOrd="0" presId="urn:microsoft.com/office/officeart/2005/8/layout/cycle8"/>
    <dgm:cxn modelId="{5E2D9A70-1D4A-42AC-9E74-549E02AA14B1}" type="presParOf" srcId="{2379D713-A097-4B08-ACE4-B97909FCD55C}" destId="{1EC059EF-4067-4199-8E3C-DFBB2E1C9AE2}" srcOrd="9" destOrd="0" presId="urn:microsoft.com/office/officeart/2005/8/layout/cycle8"/>
    <dgm:cxn modelId="{D55C050F-9BBA-4614-902D-680C9B7CE144}" type="presParOf" srcId="{2379D713-A097-4B08-ACE4-B97909FCD55C}" destId="{1785A5CA-5D06-42C5-BE67-7B20F56C7970}" srcOrd="10" destOrd="0" presId="urn:microsoft.com/office/officeart/2005/8/layout/cycle8"/>
    <dgm:cxn modelId="{243CC1E2-AEA2-4C85-876E-202350FA92B9}" type="presParOf" srcId="{2379D713-A097-4B08-ACE4-B97909FCD55C}" destId="{371F0211-1403-4831-ADC5-5FBF3B655680}" srcOrd="11" destOrd="0" presId="urn:microsoft.com/office/officeart/2005/8/layout/cycle8"/>
    <dgm:cxn modelId="{51E7814E-B5C0-4679-B17C-BBE9726A8684}" type="presParOf" srcId="{2379D713-A097-4B08-ACE4-B97909FCD55C}" destId="{4E3A121D-A047-4A99-AC87-86998BF66FB6}" srcOrd="12" destOrd="0" presId="urn:microsoft.com/office/officeart/2005/8/layout/cycle8"/>
    <dgm:cxn modelId="{1240B99C-8818-4DA9-9E43-96260E589238}" type="presParOf" srcId="{2379D713-A097-4B08-ACE4-B97909FCD55C}" destId="{FA326A44-7999-4A79-A620-88597567B590}" srcOrd="13" destOrd="0" presId="urn:microsoft.com/office/officeart/2005/8/layout/cycle8"/>
    <dgm:cxn modelId="{C8ED3EB2-F7E1-45EF-8516-4F1CFB2B6AAF}" type="presParOf" srcId="{2379D713-A097-4B08-ACE4-B97909FCD55C}" destId="{54B60B37-C8E1-43F1-959A-A2FA1DA4FC80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9C01D-97D1-4B9A-81BA-A1476AC0E5F1}">
      <dsp:nvSpPr>
        <dsp:cNvPr id="0" name=""/>
        <dsp:cNvSpPr/>
      </dsp:nvSpPr>
      <dsp:spPr>
        <a:xfrm>
          <a:off x="2699116" y="302303"/>
          <a:ext cx="3906686" cy="3906686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Composing </a:t>
          </a:r>
          <a:r>
            <a:rPr lang="en-US" sz="2300" kern="1200" dirty="0" err="1" smtClean="0">
              <a:solidFill>
                <a:srgbClr val="FF0000"/>
              </a:solidFill>
            </a:rPr>
            <a:t>Cyfansoddi</a:t>
          </a:r>
          <a:endParaRPr lang="en-US" sz="2300" kern="1200" dirty="0">
            <a:solidFill>
              <a:srgbClr val="FF0000"/>
            </a:solidFill>
          </a:endParaRPr>
        </a:p>
      </dsp:txBody>
      <dsp:txXfrm>
        <a:off x="4758033" y="1130148"/>
        <a:ext cx="1395245" cy="1162704"/>
      </dsp:txXfrm>
    </dsp:sp>
    <dsp:sp modelId="{2B3FD7B9-2E83-4229-869C-9AF0C22D571B}">
      <dsp:nvSpPr>
        <dsp:cNvPr id="0" name=""/>
        <dsp:cNvSpPr/>
      </dsp:nvSpPr>
      <dsp:spPr>
        <a:xfrm>
          <a:off x="2618657" y="441827"/>
          <a:ext cx="3906686" cy="3906686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Appraising </a:t>
          </a:r>
          <a:r>
            <a:rPr lang="en-US" sz="2300" kern="1200" dirty="0" err="1" smtClean="0">
              <a:solidFill>
                <a:srgbClr val="FF0000"/>
              </a:solidFill>
            </a:rPr>
            <a:t>Gwerthuso</a:t>
          </a:r>
          <a:endParaRPr lang="en-US" sz="2300" kern="1200" dirty="0">
            <a:solidFill>
              <a:srgbClr val="FF0000"/>
            </a:solidFill>
          </a:endParaRPr>
        </a:p>
      </dsp:txBody>
      <dsp:txXfrm>
        <a:off x="3548820" y="2976522"/>
        <a:ext cx="2092867" cy="1023179"/>
      </dsp:txXfrm>
    </dsp:sp>
    <dsp:sp modelId="{0A56D800-E329-47FE-B67F-A69CC3AA969A}">
      <dsp:nvSpPr>
        <dsp:cNvPr id="0" name=""/>
        <dsp:cNvSpPr/>
      </dsp:nvSpPr>
      <dsp:spPr>
        <a:xfrm>
          <a:off x="2538198" y="302303"/>
          <a:ext cx="3906686" cy="3906686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Performing </a:t>
          </a:r>
          <a:r>
            <a:rPr lang="en-US" sz="2300" kern="1200" dirty="0" err="1" smtClean="0">
              <a:solidFill>
                <a:srgbClr val="FF0000"/>
              </a:solidFill>
            </a:rPr>
            <a:t>Perfformio</a:t>
          </a:r>
          <a:endParaRPr lang="en-US" sz="2300" kern="1200" dirty="0">
            <a:solidFill>
              <a:srgbClr val="FF0000"/>
            </a:solidFill>
          </a:endParaRPr>
        </a:p>
      </dsp:txBody>
      <dsp:txXfrm>
        <a:off x="2990722" y="1130148"/>
        <a:ext cx="1395245" cy="1162704"/>
      </dsp:txXfrm>
    </dsp:sp>
    <dsp:sp modelId="{4E3A121D-A047-4A99-AC87-86998BF66FB6}">
      <dsp:nvSpPr>
        <dsp:cNvPr id="0" name=""/>
        <dsp:cNvSpPr/>
      </dsp:nvSpPr>
      <dsp:spPr>
        <a:xfrm>
          <a:off x="2457596" y="60460"/>
          <a:ext cx="4390371" cy="4390371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26A44-7999-4A79-A620-88597567B590}">
      <dsp:nvSpPr>
        <dsp:cNvPr id="0" name=""/>
        <dsp:cNvSpPr/>
      </dsp:nvSpPr>
      <dsp:spPr>
        <a:xfrm>
          <a:off x="2376814" y="199738"/>
          <a:ext cx="4390371" cy="4390371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60B37-C8E1-43F1-959A-A2FA1DA4FC80}">
      <dsp:nvSpPr>
        <dsp:cNvPr id="0" name=""/>
        <dsp:cNvSpPr/>
      </dsp:nvSpPr>
      <dsp:spPr>
        <a:xfrm>
          <a:off x="2296033" y="60460"/>
          <a:ext cx="4390371" cy="4390371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61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057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831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973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86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902DAC-7D19-4A83-928E-C9984FCD9667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0517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346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3146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3859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Hyperlinks to blogs which feature alternative views.  Mindset theory not perfect!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F0A6D8-DF7A-424F-A4FE-C229AEFB2B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4699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836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can do this!!!!!!!!!!!!!!!!!!!!!!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CDC09-4C6B-4C75-9C27-5EB534CB4CB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542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6688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26F650CA-9B73-43B9-BEC7-15AC02EF02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A06EF92-B50B-49CC-9592-753810CC20D0}" type="slidenum">
              <a:rPr lang="en-US" altLang="en-US" smtClean="0"/>
              <a:pPr/>
              <a:t>42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AB3B557C-DB53-4530-B5CC-563E9F322D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77BE507-FBC6-4F1E-AC28-FA4581C4B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Fframwaith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gyfer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      NR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Dat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P a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Ch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LL ac am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ddiw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wrth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wraidd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y CS           </a:t>
            </a:r>
            <a:r>
              <a:rPr lang="en-GB" altLang="en-US" b="1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TUd</a:t>
            </a:r>
            <a:r>
              <a:rPr lang="en-GB" altLang="en-US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 14 para 1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 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Pam?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Y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plentyn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 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athroniaeth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plentyn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ganolog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  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cyd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destun</a:t>
            </a: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perthnasol</a:t>
            </a: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938402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0348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At KS2, schools are moving from 13+ separate curriculum areas to the 6 AoLEs.</a:t>
            </a:r>
          </a:p>
          <a:p>
            <a:endParaRPr lang="en-GB" dirty="0" smtClean="0"/>
          </a:p>
          <a:p>
            <a:r>
              <a:rPr lang="en-GB" dirty="0" smtClean="0"/>
              <a:t>English</a:t>
            </a:r>
          </a:p>
          <a:p>
            <a:r>
              <a:rPr lang="en-GB" dirty="0" smtClean="0"/>
              <a:t>Welsh</a:t>
            </a:r>
          </a:p>
          <a:p>
            <a:r>
              <a:rPr lang="en-GB" dirty="0" smtClean="0"/>
              <a:t>Maths</a:t>
            </a:r>
          </a:p>
          <a:p>
            <a:r>
              <a:rPr lang="en-GB" dirty="0" smtClean="0"/>
              <a:t>Science</a:t>
            </a:r>
          </a:p>
          <a:p>
            <a:r>
              <a:rPr lang="en-GB" dirty="0" smtClean="0"/>
              <a:t>History</a:t>
            </a:r>
          </a:p>
          <a:p>
            <a:r>
              <a:rPr lang="en-GB" dirty="0" smtClean="0"/>
              <a:t>Geography</a:t>
            </a:r>
          </a:p>
          <a:p>
            <a:r>
              <a:rPr lang="en-GB" dirty="0" smtClean="0"/>
              <a:t>PE</a:t>
            </a:r>
          </a:p>
          <a:p>
            <a:r>
              <a:rPr lang="en-GB" dirty="0" smtClean="0"/>
              <a:t>Art &amp; Design</a:t>
            </a:r>
          </a:p>
          <a:p>
            <a:r>
              <a:rPr lang="en-GB" dirty="0" smtClean="0"/>
              <a:t>Design &amp; Technology</a:t>
            </a:r>
            <a:br>
              <a:rPr lang="en-GB" dirty="0" smtClean="0"/>
            </a:br>
            <a:r>
              <a:rPr lang="en-GB" dirty="0" smtClean="0"/>
              <a:t>Information &amp; Communication Technology</a:t>
            </a:r>
          </a:p>
          <a:p>
            <a:r>
              <a:rPr lang="en-GB" dirty="0" smtClean="0"/>
              <a:t>Music</a:t>
            </a:r>
          </a:p>
          <a:p>
            <a:r>
              <a:rPr lang="en-GB" dirty="0" smtClean="0"/>
              <a:t>PSE</a:t>
            </a:r>
          </a:p>
          <a:p>
            <a:r>
              <a:rPr lang="en-GB" dirty="0" smtClean="0"/>
              <a:t>ESDGC</a:t>
            </a:r>
          </a:p>
          <a:p>
            <a:endParaRPr lang="en-GB" dirty="0" smtClean="0"/>
          </a:p>
          <a:p>
            <a:r>
              <a:rPr lang="en-GB" dirty="0" smtClean="0"/>
              <a:t>RE – mention that RE is a special case.</a:t>
            </a:r>
            <a:r>
              <a:rPr lang="en-GB" baseline="0" dirty="0" smtClean="0"/>
              <a:t> Discussions about its future are ongoing.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9394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368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84681-49B1-47AB-BA6D-296C5F321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F5370-4058-4B4C-8731-A004D1D2F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F3A62-B16A-422C-AAB2-EFED81450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068FC-91B2-4B21-888F-36898CACBE9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5710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c.morgan@uwtsd.ac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ositivityguides.net/test-your-mindset-quiz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eacherhead.com/2019/06/01/engineering-success-a-positive-alternative-to-generic-mindset-messaging/" TargetMode="External"/><Relationship Id="rId4" Type="http://schemas.openxmlformats.org/officeDocument/2006/relationships/hyperlink" Target="https://teacherhead.com/2017/10/15/school-walls-are-oozing-with-unhelpful-growth-mindset-cheese/comment-page-1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accac.org.uk/uploads/images/thumbs/871.gi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7.jpeg"/><Relationship Id="rId5" Type="http://schemas.openxmlformats.org/officeDocument/2006/relationships/hyperlink" Target="http://www.google.co.uk/url?sa=i&amp;rct=j&amp;q=&amp;esrc=s&amp;frm=1&amp;source=images&amp;cd=&amp;cad=rja&amp;uact=8&amp;ved=0CAcQjRxqFQoTCPuZvZCqisgCFQXJFAodr4AISQ&amp;url=http://dera.ioe.ac.uk/23915/&amp;psig=AFQjCNHGRYLEUqRHgNDL8M0TObz5ikfJ4A&amp;ust=1443000558092285" TargetMode="External"/><Relationship Id="rId4" Type="http://schemas.openxmlformats.org/officeDocument/2006/relationships/image" Target="../media/image46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7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hyperlink" Target="https://hwb.gov.wales/curriculum-for-wales-200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9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cymru-2008/" TargetMode="External"/><Relationship Id="rId2" Type="http://schemas.openxmlformats.org/officeDocument/2006/relationships/hyperlink" Target="https://hwb.gov.wales/curriculum-for-wales-2008/" TargetMode="Externa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1.png"/><Relationship Id="rId4" Type="http://schemas.openxmlformats.org/officeDocument/2006/relationships/hyperlink" Target="https://hwb.gov.wales/curriculum-for-wales-2008/national-literacy-and-numeracy-framework-curriculum-for-wales-2008-version/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hwb.gov.wales%2Fcurriculum-for-wales-2008%2Fkey-stages-2-to-4%2Fmusic-in-the-national-curriculum-for-wales%2F&amp;data=02%7C01%7C%7Cce45135acfaf44782b2608d845d27cb4%7C4e0f11f9046e45059cb8db2152311e21%7C0%7C0%7C637336117616958062&amp;sdata=1u0of5rfJ1jhlM7fsKztL9BlSLIMCz9hp7EdoAwQhCA%3D&amp;reserved=0" TargetMode="External"/><Relationship Id="rId2" Type="http://schemas.openxmlformats.org/officeDocument/2006/relationships/hyperlink" Target="https://hwb.gov.wales/cwricwlwm-cymru-2008/cyfnodau-allweddol-2-i-4/cerddoriaeth-yng-cwricwlwm-cenedlaethol-cymru/" TargetMode="Externa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TKTpY6PJL8" TargetMode="External"/><Relationship Id="rId2" Type="http://schemas.openxmlformats.org/officeDocument/2006/relationships/hyperlink" Target="https://www.bbc.co.uk/bitesize/guides/z23cb82/revision/1" TargetMode="Externa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TKTpY6PJL8" TargetMode="External"/><Relationship Id="rId2" Type="http://schemas.openxmlformats.org/officeDocument/2006/relationships/hyperlink" Target="https://www.bbc.co.uk/bitesize/guides/z23cb82/revision/1" TargetMode="Externa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TKTpY6PJL8" TargetMode="External"/><Relationship Id="rId2" Type="http://schemas.openxmlformats.org/officeDocument/2006/relationships/hyperlink" Target="https://www.bbc.co.uk/bitesize/guides/z23cb82/revision/1" TargetMode="Externa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bludcTL7qg" TargetMode="External"/><Relationship Id="rId2" Type="http://schemas.openxmlformats.org/officeDocument/2006/relationships/hyperlink" Target="https://www.youtube.com/watch?v=Dlr90NLDp-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eqt005j1dB0" TargetMode="Externa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rIYT-MrVaI" TargetMode="Externa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27ZJX5XVjs" TargetMode="External"/><Relationship Id="rId2" Type="http://schemas.openxmlformats.org/officeDocument/2006/relationships/hyperlink" Target="https://www.youtube.com/watch?v=d020hcWA_W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VZAGLJtj5RU" TargetMode="Externa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linepianist.com/virtual-piano" TargetMode="Externa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hyperlink" Target="http://musictechteacher.com/music_learning_theory/music_instruments.htm" TargetMode="Externa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94892" y="696351"/>
            <a:ext cx="31581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solidFill>
                  <a:schemeClr val="bg1"/>
                </a:solidFill>
              </a:rPr>
              <a:t>Cerddoriaeth</a:t>
            </a:r>
            <a:r>
              <a:rPr lang="en-GB" sz="2400" dirty="0">
                <a:solidFill>
                  <a:schemeClr val="bg1"/>
                </a:solidFill>
              </a:rPr>
              <a:t> / Music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15/09/20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059B7A-EAF1-4976-BDED-641F150BFB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91" b="1655"/>
          <a:stretch/>
        </p:blipFill>
        <p:spPr>
          <a:xfrm>
            <a:off x="15" y="0"/>
            <a:ext cx="9143985" cy="56411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F1AA30-1231-462E-8952-70C1117D905E}"/>
              </a:ext>
            </a:extLst>
          </p:cNvPr>
          <p:cNvSpPr txBox="1"/>
          <p:nvPr/>
        </p:nvSpPr>
        <p:spPr>
          <a:xfrm>
            <a:off x="105580" y="106692"/>
            <a:ext cx="4811077" cy="19389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65000">
                <a:schemeClr val="accent1">
                  <a:lumMod val="45000"/>
                  <a:lumOff val="55000"/>
                </a:schemeClr>
              </a:gs>
              <a:gs pos="82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Croeso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i’r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cwrs</a:t>
            </a:r>
            <a:r>
              <a:rPr lang="en-GB" sz="2400" b="1" dirty="0" smtClean="0"/>
              <a:t> TAR CERDDORIAETH! </a:t>
            </a:r>
          </a:p>
          <a:p>
            <a:r>
              <a:rPr lang="en-GB" sz="2400" b="1" dirty="0" smtClean="0"/>
              <a:t>Welcome </a:t>
            </a:r>
            <a:r>
              <a:rPr lang="en-GB" sz="2400" b="1" dirty="0"/>
              <a:t>to PGCE </a:t>
            </a:r>
            <a:r>
              <a:rPr lang="en-GB" sz="2400" b="1" dirty="0" smtClean="0"/>
              <a:t>MUSIC! </a:t>
            </a:r>
            <a:endParaRPr lang="en-GB" sz="2400" b="1" dirty="0"/>
          </a:p>
          <a:p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 b="1" dirty="0" smtClean="0">
                <a:latin typeface="Source Sans Pro SemiBold" panose="020B0604020202020204" pitchFamily="34" charset="0"/>
                <a:ea typeface="Times New Roman" panose="02020603050405020304" pitchFamily="18" charset="0"/>
                <a:hlinkClick r:id="rId4"/>
              </a:rPr>
              <a:t>c.morgan@uwtsd.ac.uk</a:t>
            </a:r>
            <a:endParaRPr lang="en-GB" sz="2400" b="1" dirty="0" smtClean="0">
              <a:latin typeface="Source Sans Pro SemiBold" panose="020B0604020202020204" pitchFamily="34" charset="0"/>
              <a:ea typeface="Times New Roman" panose="02020603050405020304" pitchFamily="18" charset="0"/>
            </a:endParaRPr>
          </a:p>
          <a:p>
            <a:endParaRPr lang="en-GB" sz="2400" b="1" dirty="0">
              <a:solidFill>
                <a:srgbClr val="FF0000"/>
              </a:solidFill>
              <a:latin typeface="Source Sans Pro SemiBold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 rot="20701779">
            <a:off x="6242007" y="4397611"/>
            <a:ext cx="2667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</a:rPr>
              <a:t>IQ Building</a:t>
            </a:r>
            <a:endParaRPr lang="en-GB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36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37212">
            <a:off x="1184157" y="286630"/>
            <a:ext cx="5751763" cy="322098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17209">
            <a:off x="170147" y="2354864"/>
            <a:ext cx="3243162" cy="324316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85685">
            <a:off x="5303531" y="2222968"/>
            <a:ext cx="3775369" cy="30070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83456" y="5100035"/>
            <a:ext cx="47329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solidFill>
                  <a:srgbClr val="FF0000"/>
                </a:solidFill>
              </a:rPr>
              <a:t>Dylan Thomas Centre</a:t>
            </a:r>
            <a:endParaRPr lang="en-GB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37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ho are you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546" y="865567"/>
            <a:ext cx="3324225" cy="32575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  <a:effectLst>
            <a:reflection blurRad="6350" stA="50000" endA="300" endPos="90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308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B837FA-80F0-40B2-B57D-87BF9FD101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18" y="2952482"/>
            <a:ext cx="3034077" cy="22778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9F29F5-09EC-49D3-9880-72B3FA9269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407" t="39047" r="8089" b="35375"/>
          <a:stretch/>
        </p:blipFill>
        <p:spPr>
          <a:xfrm>
            <a:off x="2071870" y="387318"/>
            <a:ext cx="6941501" cy="12253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9BF2ED-E178-4512-AEB7-5B490CD56A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42" y="611609"/>
            <a:ext cx="2002128" cy="2002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1BF238-EDF3-405E-A232-70AEDC49DB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9117" y="2140572"/>
            <a:ext cx="3089746" cy="308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3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368" y="488846"/>
            <a:ext cx="8263466" cy="4648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0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950" y="745262"/>
            <a:ext cx="8600849" cy="440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1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55" y="439611"/>
            <a:ext cx="7967133" cy="484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86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945" t="22469" r="33891" b="10127"/>
          <a:stretch/>
        </p:blipFill>
        <p:spPr>
          <a:xfrm>
            <a:off x="226866" y="1482394"/>
            <a:ext cx="6214846" cy="36724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0502" y="549042"/>
            <a:ext cx="44824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prstClr val="black"/>
                </a:solidFill>
                <a:latin typeface="Calibri" panose="020F0502020204030204" pitchFamily="34" charset="0"/>
              </a:rPr>
              <a:t>Dweck</a:t>
            </a:r>
            <a:r>
              <a:rPr lang="en-GB" sz="3600" dirty="0">
                <a:solidFill>
                  <a:prstClr val="black"/>
                </a:solidFill>
                <a:latin typeface="Calibri" panose="020F0502020204030204" pitchFamily="34" charset="0"/>
              </a:rPr>
              <a:t> – Self Theories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9395" y="5185369"/>
            <a:ext cx="2734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</a:rPr>
              <a:t>Incremental Learner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15877" y="5145830"/>
            <a:ext cx="178219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b="1" dirty="0">
                <a:solidFill>
                  <a:srgbClr val="FF0000"/>
                </a:solidFill>
                <a:latin typeface="Calibri" panose="020F0502020204030204" pitchFamily="34" charset="0"/>
              </a:rPr>
              <a:t>Entity Learner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09CB02-4A52-40FE-B91F-2B133B3139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124" r="26429"/>
          <a:stretch/>
        </p:blipFill>
        <p:spPr>
          <a:xfrm>
            <a:off x="6977838" y="936837"/>
            <a:ext cx="1502605" cy="1677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48E28E-470D-4C35-B762-F8C5A12D70D8}"/>
              </a:ext>
            </a:extLst>
          </p:cNvPr>
          <p:cNvSpPr txBox="1"/>
          <p:nvPr/>
        </p:nvSpPr>
        <p:spPr>
          <a:xfrm>
            <a:off x="6716984" y="2879584"/>
            <a:ext cx="232225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latin typeface="Calibri" panose="020F0502020204030204" pitchFamily="34" charset="0"/>
              </a:rPr>
              <a:t>Carol </a:t>
            </a:r>
            <a:r>
              <a:rPr lang="en-GB" sz="2700" b="1" dirty="0" err="1">
                <a:latin typeface="Calibri" panose="020F0502020204030204" pitchFamily="34" charset="0"/>
              </a:rPr>
              <a:t>Dweck’s</a:t>
            </a:r>
            <a:r>
              <a:rPr lang="en-GB" sz="2700" b="1" dirty="0">
                <a:latin typeface="Calibri" panose="020F0502020204030204" pitchFamily="34" charset="0"/>
              </a:rPr>
              <a:t> </a:t>
            </a:r>
            <a:r>
              <a:rPr lang="en-GB" sz="2700" dirty="0">
                <a:latin typeface="Calibri" panose="020F0502020204030204" pitchFamily="34" charset="0"/>
              </a:rPr>
              <a:t>Self Theories on how children view themselves as learners </a:t>
            </a:r>
          </a:p>
        </p:txBody>
      </p:sp>
    </p:spTree>
    <p:extLst>
      <p:ext uri="{BB962C8B-B14F-4D97-AF65-F5344CB8AC3E}">
        <p14:creationId xmlns:p14="http://schemas.microsoft.com/office/powerpoint/2010/main" val="65012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E0BBAE-5B9A-41AF-9259-FDFF89A8E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017" y="908512"/>
            <a:ext cx="3279966" cy="4178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1D2D39-EA5B-410B-9A2C-4963AC018622}"/>
              </a:ext>
            </a:extLst>
          </p:cNvPr>
          <p:cNvSpPr txBox="1"/>
          <p:nvPr/>
        </p:nvSpPr>
        <p:spPr>
          <a:xfrm>
            <a:off x="381001" y="308348"/>
            <a:ext cx="861906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>
                <a:solidFill>
                  <a:srgbClr val="FF0000"/>
                </a:solidFill>
              </a:rPr>
              <a:t>Entity or incremental learner:  how about you? 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75493" y="5006315"/>
            <a:ext cx="583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https://www.positivityguides.net/test-your-mindset-quiz/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48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01098" y="193800"/>
            <a:ext cx="4251870" cy="6924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5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anose="020F0502020204030204" pitchFamily="34" charset="0"/>
              </a:rPr>
              <a:t>The ‘fixed’ mindset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556510"/>
              </p:ext>
            </p:extLst>
          </p:nvPr>
        </p:nvGraphicFramePr>
        <p:xfrm>
          <a:off x="829733" y="1114023"/>
          <a:ext cx="7594600" cy="44252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15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93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9323">
                <a:tc>
                  <a:txBody>
                    <a:bodyPr/>
                    <a:lstStyle/>
                    <a:p>
                      <a:r>
                        <a:rPr lang="en-GB" sz="1400" dirty="0"/>
                        <a:t>Characteristics of a FIXED </a:t>
                      </a:r>
                      <a:r>
                        <a:rPr lang="en-GB" sz="1400" dirty="0" err="1"/>
                        <a:t>mindset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Repercussions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9258">
                <a:tc>
                  <a:txBody>
                    <a:bodyPr/>
                    <a:lstStyle/>
                    <a:p>
                      <a:r>
                        <a:rPr lang="en-GB" sz="1500" dirty="0"/>
                        <a:t>My intelligence</a:t>
                      </a:r>
                      <a:r>
                        <a:rPr lang="en-GB" sz="1500" baseline="0" dirty="0"/>
                        <a:t> is fixed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worry about how much</a:t>
                      </a:r>
                      <a:r>
                        <a:rPr lang="en-GB" sz="1500" baseline="0" dirty="0"/>
                        <a:t> intelligence I have.  I must look clever at all times, not stupid 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9258">
                <a:tc>
                  <a:txBody>
                    <a:bodyPr/>
                    <a:lstStyle/>
                    <a:p>
                      <a:r>
                        <a:rPr lang="en-GB" sz="1500" dirty="0"/>
                        <a:t>I feel clever when things are easy, where I put little effort in and out-perform my peers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Effort, difficulty or higher-performing</a:t>
                      </a:r>
                      <a:r>
                        <a:rPr lang="en-GB" sz="1500" baseline="0" dirty="0"/>
                        <a:t> peers call my intelligence into question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9258">
                <a:tc>
                  <a:txBody>
                    <a:bodyPr/>
                    <a:lstStyle/>
                    <a:p>
                      <a:r>
                        <a:rPr lang="en-GB" sz="1500" dirty="0"/>
                        <a:t>I need easy success to feel clever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Challenges are a threat to my self-esteem, so I won’t engage in them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98940">
                <a:tc>
                  <a:txBody>
                    <a:bodyPr/>
                    <a:lstStyle/>
                    <a:p>
                      <a:r>
                        <a:rPr lang="en-GB" sz="1500" dirty="0"/>
                        <a:t>I don’t want to have my inadequacies and errors revealed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will withdraw from valuable learning opportunities if I think this is going to happen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9258">
                <a:tc>
                  <a:txBody>
                    <a:bodyPr/>
                    <a:lstStyle/>
                    <a:p>
                      <a:r>
                        <a:rPr lang="en-GB" sz="1500" dirty="0"/>
                        <a:t>Even if I’m</a:t>
                      </a:r>
                      <a:r>
                        <a:rPr lang="en-GB" sz="1500" baseline="0" dirty="0"/>
                        <a:t> doing well initially, I won’t be able to cope with a problem or obstacle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dis-engage from tasks when obstacles occur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7420592" y="5314233"/>
            <a:ext cx="210623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From </a:t>
            </a:r>
            <a:r>
              <a:rPr lang="en-GB" sz="1350" dirty="0" smtClean="0"/>
              <a:t>Clarke </a:t>
            </a:r>
            <a:r>
              <a:rPr lang="en-GB" sz="1350" dirty="0"/>
              <a:t>(2008)</a:t>
            </a:r>
          </a:p>
        </p:txBody>
      </p:sp>
    </p:spTree>
    <p:extLst>
      <p:ext uri="{BB962C8B-B14F-4D97-AF65-F5344CB8AC3E}">
        <p14:creationId xmlns:p14="http://schemas.microsoft.com/office/powerpoint/2010/main" val="422810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09879" y="257188"/>
            <a:ext cx="4724243" cy="6924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5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anose="020F0502020204030204" pitchFamily="34" charset="0"/>
              </a:rPr>
              <a:t>The ‘growth’ mindset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803132"/>
              </p:ext>
            </p:extLst>
          </p:nvPr>
        </p:nvGraphicFramePr>
        <p:xfrm>
          <a:off x="711200" y="1204175"/>
          <a:ext cx="7721602" cy="4439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608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608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55981">
                <a:tc>
                  <a:txBody>
                    <a:bodyPr/>
                    <a:lstStyle/>
                    <a:p>
                      <a:r>
                        <a:rPr lang="en-GB" sz="1400" dirty="0"/>
                        <a:t>Characteristics of a GROWTH </a:t>
                      </a:r>
                      <a:r>
                        <a:rPr lang="en-GB" sz="1400" dirty="0" err="1"/>
                        <a:t>mindset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Repercussions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7765">
                <a:tc>
                  <a:txBody>
                    <a:bodyPr/>
                    <a:lstStyle/>
                    <a:p>
                      <a:r>
                        <a:rPr lang="en-GB" sz="1500" dirty="0"/>
                        <a:t>Intelligence</a:t>
                      </a:r>
                      <a:r>
                        <a:rPr lang="en-GB" sz="1500" baseline="0" dirty="0"/>
                        <a:t> is something I can increase through my own efforts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am keen to work hard and learn as much as I can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2521">
                <a:tc>
                  <a:txBody>
                    <a:bodyPr/>
                    <a:lstStyle/>
                    <a:p>
                      <a:r>
                        <a:rPr lang="en-GB" sz="1500" dirty="0"/>
                        <a:t>I acknowledge that there are differences between people in how much</a:t>
                      </a:r>
                      <a:r>
                        <a:rPr lang="en-GB" sz="1500" baseline="0" dirty="0"/>
                        <a:t> they know and how quickly they master things 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believe that everyone,</a:t>
                      </a:r>
                      <a:r>
                        <a:rPr lang="en-GB" sz="1500" baseline="0" dirty="0"/>
                        <a:t> with effort and guidance, can increase their intellectual abilities 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2521">
                <a:tc>
                  <a:txBody>
                    <a:bodyPr/>
                    <a:lstStyle/>
                    <a:p>
                      <a:r>
                        <a:rPr lang="en-GB" sz="1500" dirty="0"/>
                        <a:t>I love to learn something new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will sacrifice opportunities to look clever in favour of opportunities to learn something new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7765">
                <a:tc>
                  <a:txBody>
                    <a:bodyPr/>
                    <a:lstStyle/>
                    <a:p>
                      <a:r>
                        <a:rPr lang="en-GB" sz="1500" dirty="0"/>
                        <a:t>I am excited by challenge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set myself goals and make sure I have strategies to achieve them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82521">
                <a:tc>
                  <a:txBody>
                    <a:bodyPr/>
                    <a:lstStyle/>
                    <a:p>
                      <a:r>
                        <a:rPr lang="en-GB" sz="1500" dirty="0"/>
                        <a:t>I feel clever when…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 am fully engaged</a:t>
                      </a:r>
                      <a:r>
                        <a:rPr lang="en-GB" sz="1500" baseline="0" dirty="0"/>
                        <a:t> with a new task, exerting effort to master something new, stretching my skills and helping others to learn</a:t>
                      </a:r>
                      <a:endParaRPr lang="en-GB" sz="15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518891" y="5643246"/>
            <a:ext cx="210623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350066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78097" y="144776"/>
            <a:ext cx="572463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dirty="0">
                <a:latin typeface="Calibri" panose="020F0502020204030204" pitchFamily="34" charset="0"/>
                <a:cs typeface="Calibri" panose="020F0502020204030204" pitchFamily="34" charset="0"/>
              </a:rPr>
              <a:t>What about alternative views?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17713" t="21987" r="35825" b="17785"/>
          <a:stretch/>
        </p:blipFill>
        <p:spPr>
          <a:xfrm>
            <a:off x="1467141" y="824645"/>
            <a:ext cx="5773059" cy="420748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124697" y="4995173"/>
            <a:ext cx="2623873" cy="577081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1050" dirty="0"/>
              <a:t>https://</a:t>
            </a:r>
            <a:r>
              <a:rPr lang="en-GB" sz="1050" dirty="0">
                <a:hlinkClick r:id="rId4"/>
              </a:rPr>
              <a:t>teacherhead.com/2017/10/15/school-walls-are-oozing-with-unhelpful-growth-mindset-cheese</a:t>
            </a:r>
            <a:r>
              <a:rPr lang="en-GB" sz="1050" dirty="0"/>
              <a:t>/</a:t>
            </a:r>
          </a:p>
        </p:txBody>
      </p:sp>
      <p:sp>
        <p:nvSpPr>
          <p:cNvPr id="5" name="Rectangle 4"/>
          <p:cNvSpPr/>
          <p:nvPr/>
        </p:nvSpPr>
        <p:spPr>
          <a:xfrm>
            <a:off x="4626006" y="4995174"/>
            <a:ext cx="2956638" cy="577081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en-GB" sz="1050" dirty="0">
                <a:hlinkClick r:id="rId5"/>
              </a:rPr>
              <a:t>://teacherhead.com/2019/06/01/engineering-success-a-positive-alternative-to-generic-mindset-messaging/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58084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B46444-0A9B-4EDE-823C-24BFD915FF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9080"/>
          <a:stretch/>
        </p:blipFill>
        <p:spPr>
          <a:xfrm>
            <a:off x="15" y="291540"/>
            <a:ext cx="9143985" cy="51425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6C8300-1EE0-43D7-895B-7187957F945D}"/>
              </a:ext>
            </a:extLst>
          </p:cNvPr>
          <p:cNvSpPr txBox="1"/>
          <p:nvPr/>
        </p:nvSpPr>
        <p:spPr>
          <a:xfrm>
            <a:off x="175295" y="499623"/>
            <a:ext cx="5317067" cy="5032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solidFill>
                  <a:schemeClr val="bg1"/>
                </a:solidFill>
              </a:rPr>
              <a:t>Make two lists – one that includes things you consider will be easy or less challenging to you in your PGCE year, and the other that you anticipate you’ll find difficult.</a:t>
            </a:r>
          </a:p>
          <a:p>
            <a:endParaRPr lang="en-GB" sz="2100" dirty="0">
              <a:solidFill>
                <a:schemeClr val="bg1"/>
              </a:solidFill>
            </a:endParaRPr>
          </a:p>
          <a:p>
            <a:endParaRPr lang="en-GB" sz="2100" dirty="0">
              <a:solidFill>
                <a:schemeClr val="bg1"/>
              </a:solidFill>
            </a:endParaRPr>
          </a:p>
          <a:p>
            <a:r>
              <a:rPr lang="en-GB" sz="2100" dirty="0">
                <a:solidFill>
                  <a:schemeClr val="bg1"/>
                </a:solidFill>
              </a:rPr>
              <a:t>Discuss with your partner: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bg1"/>
                </a:solidFill>
              </a:rPr>
              <a:t>What </a:t>
            </a:r>
            <a:r>
              <a:rPr lang="en-GB" sz="2100" b="1" u="sng" dirty="0">
                <a:solidFill>
                  <a:schemeClr val="bg1"/>
                </a:solidFill>
              </a:rPr>
              <a:t>reasons</a:t>
            </a:r>
            <a:r>
              <a:rPr lang="en-GB" sz="2100" dirty="0">
                <a:solidFill>
                  <a:schemeClr val="bg1"/>
                </a:solidFill>
              </a:rPr>
              <a:t> do you have for thinking some aspects of the course will be easier than others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chemeClr val="bg1"/>
                </a:solidFill>
              </a:rPr>
              <a:t>Can you talk through some </a:t>
            </a:r>
            <a:r>
              <a:rPr lang="en-GB" sz="2100" b="1" u="sng" dirty="0">
                <a:solidFill>
                  <a:schemeClr val="bg1"/>
                </a:solidFill>
              </a:rPr>
              <a:t>strategies</a:t>
            </a:r>
            <a:r>
              <a:rPr lang="en-GB" sz="2100" dirty="0">
                <a:solidFill>
                  <a:schemeClr val="bg1"/>
                </a:solidFill>
              </a:rPr>
              <a:t> that may help with things you think you’ll find challenging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100" dirty="0">
              <a:solidFill>
                <a:schemeClr val="bg1"/>
              </a:solidFill>
            </a:endParaRPr>
          </a:p>
          <a:p>
            <a:endParaRPr lang="en-GB" sz="1350" dirty="0">
              <a:solidFill>
                <a:schemeClr val="bg1"/>
              </a:solidFill>
            </a:endParaRPr>
          </a:p>
          <a:p>
            <a:endParaRPr lang="en-GB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89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FE4122F0-290E-4047-A3AA-8DAA4BF539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705" b="19806"/>
          <a:stretch/>
        </p:blipFill>
        <p:spPr>
          <a:xfrm>
            <a:off x="0" y="214267"/>
            <a:ext cx="9143985" cy="514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84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04B0908-E997-4676-A6D0-FECAE422F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220" y="1477364"/>
            <a:ext cx="1467740" cy="180609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1995" y="1726692"/>
            <a:ext cx="1425327" cy="13074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090220" y="3033218"/>
            <a:ext cx="2201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synchronous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91995" y="3034134"/>
            <a:ext cx="1765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asynchronous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48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1" y="-49679"/>
            <a:ext cx="9103619" cy="5433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99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r="67471"/>
          <a:stretch/>
        </p:blipFill>
        <p:spPr>
          <a:xfrm>
            <a:off x="280852" y="276478"/>
            <a:ext cx="2899954" cy="50923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59784" t="3078" r="-2638" b="-3078"/>
          <a:stretch/>
        </p:blipFill>
        <p:spPr>
          <a:xfrm>
            <a:off x="5375366" y="276478"/>
            <a:ext cx="3820366" cy="509235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2463" r="39985"/>
          <a:stretch/>
        </p:blipFill>
        <p:spPr>
          <a:xfrm>
            <a:off x="3180806" y="498345"/>
            <a:ext cx="2455818" cy="509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00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46" y="278140"/>
            <a:ext cx="8957086" cy="414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15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697" y="653914"/>
            <a:ext cx="7424294" cy="425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31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1" y="-649582"/>
            <a:ext cx="7256416" cy="6186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11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5712"/>
          <a:stretch/>
        </p:blipFill>
        <p:spPr>
          <a:xfrm>
            <a:off x="2218236" y="1"/>
            <a:ext cx="5072258" cy="5643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58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6286" y="89555"/>
            <a:ext cx="6551022" cy="552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61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5" y="-33338"/>
            <a:ext cx="8286750" cy="692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35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84" y="239916"/>
            <a:ext cx="8699216" cy="483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59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289" y="268356"/>
            <a:ext cx="8776697" cy="4929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53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9343"/>
            <a:ext cx="9147223" cy="5186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71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26470"/>
          <a:stretch/>
        </p:blipFill>
        <p:spPr>
          <a:xfrm>
            <a:off x="0" y="126744"/>
            <a:ext cx="6505575" cy="55399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1716" t="82836" r="3267" b="1367"/>
          <a:stretch/>
        </p:blipFill>
        <p:spPr>
          <a:xfrm>
            <a:off x="6671255" y="305395"/>
            <a:ext cx="3360599" cy="819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0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20757"/>
          <a:stretch/>
        </p:blipFill>
        <p:spPr>
          <a:xfrm>
            <a:off x="1752600" y="0"/>
            <a:ext cx="7391400" cy="582693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83087" r="49755"/>
          <a:stretch/>
        </p:blipFill>
        <p:spPr>
          <a:xfrm>
            <a:off x="0" y="0"/>
            <a:ext cx="1945727" cy="651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98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1064" y="151850"/>
            <a:ext cx="9285064" cy="5167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289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21241"/>
          <a:stretch/>
        </p:blipFill>
        <p:spPr>
          <a:xfrm>
            <a:off x="533663" y="-182880"/>
            <a:ext cx="8001000" cy="6053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92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145" y="-780393"/>
            <a:ext cx="74295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350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832" y="-425538"/>
            <a:ext cx="6677025" cy="590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78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886" y="316263"/>
            <a:ext cx="7233938" cy="505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63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1" y="1771650"/>
            <a:ext cx="8985531" cy="133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82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67" y="0"/>
            <a:ext cx="8492786" cy="669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10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2" y="-206699"/>
            <a:ext cx="7281304" cy="5829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08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52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Over to you!</a:t>
            </a:r>
            <a:br>
              <a:rPr lang="en-US" sz="52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</a:br>
            <a:endParaRPr lang="en-GB" sz="52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Beth </a:t>
            </a:r>
            <a:r>
              <a:rPr lang="en-GB" dirty="0" err="1">
                <a:solidFill>
                  <a:srgbClr val="FF0000"/>
                </a:solidFill>
              </a:rPr>
              <a:t>yw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ein</a:t>
            </a:r>
            <a:r>
              <a:rPr lang="en-GB" dirty="0">
                <a:solidFill>
                  <a:srgbClr val="FF0000"/>
                </a:solidFill>
              </a:rPr>
              <a:t> Cwricwlwm </a:t>
            </a:r>
            <a:r>
              <a:rPr lang="en-GB" dirty="0" err="1">
                <a:solidFill>
                  <a:srgbClr val="FF0000"/>
                </a:solidFill>
              </a:rPr>
              <a:t>Cenedlaethol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presennol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fi-FI" dirty="0">
                <a:solidFill>
                  <a:srgbClr val="FF0000"/>
                </a:solidFill>
              </a:rPr>
              <a:t>Sut mae'n cael ei rannu yn ôl oedran</a:t>
            </a:r>
            <a:r>
              <a:rPr lang="fi-FI" dirty="0" smtClean="0">
                <a:solidFill>
                  <a:srgbClr val="FF0000"/>
                </a:solidFill>
              </a:rPr>
              <a:t>?</a:t>
            </a:r>
          </a:p>
          <a:p>
            <a:r>
              <a:rPr lang="en-GB" dirty="0" err="1">
                <a:solidFill>
                  <a:srgbClr val="FF0000"/>
                </a:solidFill>
              </a:rPr>
              <a:t>Pynciau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</a:p>
          <a:p>
            <a:r>
              <a:rPr lang="en-GB" dirty="0" err="1">
                <a:solidFill>
                  <a:srgbClr val="FF0000"/>
                </a:solidFill>
              </a:rPr>
              <a:t>Themâu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trawsbynciol</a:t>
            </a:r>
            <a:r>
              <a:rPr lang="en-GB" dirty="0">
                <a:solidFill>
                  <a:srgbClr val="FF0000"/>
                </a:solidFill>
              </a:rPr>
              <a:t>?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What is our current National Curriculum?</a:t>
            </a:r>
          </a:p>
          <a:p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How is it divided by age</a:t>
            </a:r>
            <a:r>
              <a:rPr lang="en-GB" dirty="0" smtClean="0"/>
              <a:t>?</a:t>
            </a:r>
          </a:p>
          <a:p>
            <a:r>
              <a:rPr lang="en-GB" dirty="0"/>
              <a:t>Subjects</a:t>
            </a:r>
            <a:r>
              <a:rPr lang="en-GB" dirty="0" smtClean="0"/>
              <a:t>?</a:t>
            </a:r>
          </a:p>
          <a:p>
            <a:r>
              <a:rPr lang="en-GB" dirty="0" smtClean="0"/>
              <a:t>Cross-cutting </a:t>
            </a:r>
            <a:r>
              <a:rPr lang="en-GB" dirty="0"/>
              <a:t>themes?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15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24609" y="262772"/>
            <a:ext cx="707661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Cwricwlwm </a:t>
            </a:r>
            <a:r>
              <a:rPr lang="en-US" sz="30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Presennol</a:t>
            </a:r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/ Current curriculum</a:t>
            </a:r>
            <a:endParaRPr lang="en-US" sz="3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98490" y="1577662"/>
            <a:ext cx="7392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>
                <a:solidFill>
                  <a:srgbClr val="FF0000"/>
                </a:solidFill>
              </a:rPr>
              <a:t>Sut mae'n cael ei rannu yn ôl oedran</a:t>
            </a:r>
            <a:r>
              <a:rPr lang="fi-FI" b="1" dirty="0" smtClean="0">
                <a:solidFill>
                  <a:srgbClr val="FF0000"/>
                </a:solidFill>
              </a:rPr>
              <a:t>? </a:t>
            </a:r>
            <a:endParaRPr lang="fi-FI" b="1" dirty="0"/>
          </a:p>
          <a:p>
            <a:r>
              <a:rPr lang="en-GB" b="1" dirty="0" smtClean="0"/>
              <a:t>How is it divided by age?</a:t>
            </a:r>
          </a:p>
        </p:txBody>
      </p:sp>
    </p:spTree>
    <p:extLst>
      <p:ext uri="{BB962C8B-B14F-4D97-AF65-F5344CB8AC3E}">
        <p14:creationId xmlns:p14="http://schemas.microsoft.com/office/powerpoint/2010/main" val="3301030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24609" y="262772"/>
            <a:ext cx="707661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Cwricwlwm </a:t>
            </a:r>
            <a:r>
              <a:rPr lang="en-US" sz="30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Presennol</a:t>
            </a:r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3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/ </a:t>
            </a:r>
            <a:r>
              <a:rPr lang="en-US" sz="3000" b="1" cap="none" spc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Current Curriculum</a:t>
            </a:r>
            <a:endParaRPr lang="en-US" sz="3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98490" y="1577662"/>
            <a:ext cx="7392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b="1" dirty="0">
                <a:solidFill>
                  <a:srgbClr val="FF0000"/>
                </a:solidFill>
              </a:rPr>
              <a:t>Sut mae'n cael ei rannu yn ôl oedran</a:t>
            </a:r>
            <a:r>
              <a:rPr lang="fi-FI" b="1" dirty="0" smtClean="0">
                <a:solidFill>
                  <a:srgbClr val="FF0000"/>
                </a:solidFill>
              </a:rPr>
              <a:t>? </a:t>
            </a:r>
            <a:endParaRPr lang="fi-FI" b="1" dirty="0"/>
          </a:p>
          <a:p>
            <a:r>
              <a:rPr lang="en-GB" b="1" dirty="0" smtClean="0"/>
              <a:t>How is it divided by age?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1568084"/>
              </p:ext>
            </p:extLst>
          </p:nvPr>
        </p:nvGraphicFramePr>
        <p:xfrm>
          <a:off x="238258" y="2504940"/>
          <a:ext cx="8635285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0772">
                  <a:extLst>
                    <a:ext uri="{9D8B030D-6E8A-4147-A177-3AD203B41FA5}">
                      <a16:colId xmlns:a16="http://schemas.microsoft.com/office/drawing/2014/main" val="1774614466"/>
                    </a:ext>
                  </a:extLst>
                </a:gridCol>
                <a:gridCol w="3003790">
                  <a:extLst>
                    <a:ext uri="{9D8B030D-6E8A-4147-A177-3AD203B41FA5}">
                      <a16:colId xmlns:a16="http://schemas.microsoft.com/office/drawing/2014/main" val="829121621"/>
                    </a:ext>
                  </a:extLst>
                </a:gridCol>
                <a:gridCol w="3480723">
                  <a:extLst>
                    <a:ext uri="{9D8B030D-6E8A-4147-A177-3AD203B41FA5}">
                      <a16:colId xmlns:a16="http://schemas.microsoft.com/office/drawing/2014/main" val="2514076006"/>
                    </a:ext>
                  </a:extLst>
                </a:gridCol>
              </a:tblGrid>
              <a:tr h="2884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189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3-7 (N-2)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Foundation Phase (FP)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/>
                        <a:t>Cyfnod</a:t>
                      </a:r>
                      <a:r>
                        <a:rPr lang="en-GB" sz="2400" dirty="0" smtClean="0"/>
                        <a:t> Sylfaen (CS)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50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7-11 (3-6)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Key Stage 2 (KS2)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Cyfnod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Allweddol</a:t>
                      </a:r>
                      <a:r>
                        <a:rPr lang="en-GB" sz="2400" dirty="0" smtClean="0"/>
                        <a:t> 2 (CA2)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2838857"/>
                  </a:ext>
                </a:extLst>
              </a:tr>
              <a:tr h="226669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11-14 (7-9)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Key Stage 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Cyfnod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Allweddol</a:t>
                      </a:r>
                      <a:r>
                        <a:rPr lang="en-GB" sz="2400" dirty="0" smtClean="0"/>
                        <a:t> 3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42366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14-16 (10-11)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Key Stage 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Cyfnod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Allweddol</a:t>
                      </a:r>
                      <a:r>
                        <a:rPr lang="en-GB" sz="2400" dirty="0" smtClean="0"/>
                        <a:t> 4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7689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16-18 (12-13)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Key Stage 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Cyfnod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Allweddol</a:t>
                      </a:r>
                      <a:r>
                        <a:rPr lang="en-GB" sz="2400" dirty="0" smtClean="0"/>
                        <a:t> 5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84938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558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24606" y="262772"/>
            <a:ext cx="707661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Cwricwlwm </a:t>
            </a:r>
            <a:r>
              <a:rPr lang="en-US" sz="30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Presennol</a:t>
            </a:r>
            <a:r>
              <a:rPr lang="en-US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3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/ Current curriculum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98490" y="1577662"/>
            <a:ext cx="7392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Pynciau</a:t>
            </a:r>
            <a:r>
              <a:rPr lang="en-GB" b="1" dirty="0" smtClean="0">
                <a:solidFill>
                  <a:srgbClr val="FF0000"/>
                </a:solidFill>
              </a:rPr>
              <a:t>?</a:t>
            </a:r>
            <a:r>
              <a:rPr lang="en-GB" b="1" dirty="0" smtClean="0"/>
              <a:t> Subjects?</a:t>
            </a:r>
          </a:p>
          <a:p>
            <a:endParaRPr lang="en-GB" dirty="0"/>
          </a:p>
        </p:txBody>
      </p:sp>
      <p:sp>
        <p:nvSpPr>
          <p:cNvPr id="2" name="AutoShape 2" descr="https://ukc-powerpoint.officeapps.live.com/pods/GetClipboardImage.ashx?Id=54ec3ad9-2430-471a-8d1c-7b89215e9108&amp;DC=GUK1&amp;wdoverrides=GetClipboardImageEnabled:true"/>
          <p:cNvSpPr>
            <a:spLocks noChangeAspect="1" noChangeArrowheads="1"/>
          </p:cNvSpPr>
          <p:nvPr/>
        </p:nvSpPr>
        <p:spPr bwMode="auto">
          <a:xfrm>
            <a:off x="2127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https://ukc-powerpoint.officeapps.live.com/pods/GetClipboardImage.ashx?Id=ce9df54f-7573-49b8-9fde-710ec810605a&amp;DC=GUK1&amp;wdoverrides=GetClipboardImageEnabled:true"/>
          <p:cNvSpPr>
            <a:spLocks noChangeAspect="1" noChangeArrowheads="1"/>
          </p:cNvSpPr>
          <p:nvPr/>
        </p:nvSpPr>
        <p:spPr bwMode="auto">
          <a:xfrm>
            <a:off x="36512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2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6764FE98-5ED3-413E-A517-085F84A723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763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 err="1" smtClean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Meysydd</a:t>
            </a:r>
            <a:r>
              <a:rPr lang="en-GB" altLang="en-US" sz="2000" dirty="0" smtClean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Dysgu’r</a:t>
            </a:r>
            <a:r>
              <a:rPr lang="en-GB" altLang="en-US" sz="2000" dirty="0" smtClean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 smtClean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Cyfnod</a:t>
            </a:r>
            <a:r>
              <a:rPr lang="en-GB" altLang="en-US" sz="2000" dirty="0" smtClean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Sylfaen (6)</a:t>
            </a:r>
            <a:r>
              <a:rPr lang="en-GB" altLang="en-US" sz="2000" dirty="0" smtClean="0">
                <a:latin typeface="Comic Sans MS" panose="030F0702030302020204" pitchFamily="66" charset="0"/>
                <a:ea typeface="ＭＳ Ｐゴシック" panose="020B0600070205080204" pitchFamily="34" charset="-128"/>
              </a:rPr>
              <a:t/>
            </a:r>
            <a:br>
              <a:rPr lang="en-GB" altLang="en-US" sz="2000" dirty="0" smtClean="0">
                <a:latin typeface="Comic Sans MS" panose="030F0702030302020204" pitchFamily="66" charset="0"/>
                <a:ea typeface="ＭＳ Ｐゴシック" panose="020B0600070205080204" pitchFamily="34" charset="-128"/>
              </a:rPr>
            </a:br>
            <a:r>
              <a:rPr lang="en-GB" altLang="en-US" sz="2000" dirty="0" smtClean="0">
                <a:solidFill>
                  <a:schemeClr val="tx1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Foundation Phase Areas of Learning (7)</a:t>
            </a:r>
            <a:endParaRPr lang="en-GB" altLang="en-US" sz="2000" dirty="0">
              <a:solidFill>
                <a:schemeClr val="tx1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  <p:sp>
        <p:nvSpPr>
          <p:cNvPr id="22530" name="Line 4">
            <a:extLst>
              <a:ext uri="{FF2B5EF4-FFF2-40B4-BE49-F238E27FC236}">
                <a16:creationId xmlns:a16="http://schemas.microsoft.com/office/drawing/2014/main" id="{7F9EDE6D-36A9-4762-B8B2-F35977AA08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899138" y="1471035"/>
            <a:ext cx="990075" cy="105230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1" name="Line 5">
            <a:extLst>
              <a:ext uri="{FF2B5EF4-FFF2-40B4-BE49-F238E27FC236}">
                <a16:creationId xmlns:a16="http://schemas.microsoft.com/office/drawing/2014/main" id="{8477F3D9-2F68-4AA9-A2B2-F37685AD88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09800" y="2532062"/>
            <a:ext cx="1600200" cy="5159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2" name="Line 6">
            <a:extLst>
              <a:ext uri="{FF2B5EF4-FFF2-40B4-BE49-F238E27FC236}">
                <a16:creationId xmlns:a16="http://schemas.microsoft.com/office/drawing/2014/main" id="{B0760782-2BFD-471F-AAA3-95E294FFABC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09800" y="3141663"/>
            <a:ext cx="16764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3" name="Line 7">
            <a:extLst>
              <a:ext uri="{FF2B5EF4-FFF2-40B4-BE49-F238E27FC236}">
                <a16:creationId xmlns:a16="http://schemas.microsoft.com/office/drawing/2014/main" id="{B7CF5405-5C18-438C-952D-1AB442F32E8F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0" y="3733800"/>
            <a:ext cx="1676400" cy="38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4" name="Line 8">
            <a:extLst>
              <a:ext uri="{FF2B5EF4-FFF2-40B4-BE49-F238E27FC236}">
                <a16:creationId xmlns:a16="http://schemas.microsoft.com/office/drawing/2014/main" id="{53719781-65D2-4DF3-ABA2-7D211937EF0A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6000" y="4038600"/>
            <a:ext cx="1524000" cy="469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5" name="Line 9">
            <a:extLst>
              <a:ext uri="{FF2B5EF4-FFF2-40B4-BE49-F238E27FC236}">
                <a16:creationId xmlns:a16="http://schemas.microsoft.com/office/drawing/2014/main" id="{8E30D992-72D4-4EF9-9279-A588811CCDEA}"/>
              </a:ext>
            </a:extLst>
          </p:cNvPr>
          <p:cNvSpPr>
            <a:spLocks noChangeShapeType="1"/>
          </p:cNvSpPr>
          <p:nvPr/>
        </p:nvSpPr>
        <p:spPr bwMode="auto">
          <a:xfrm>
            <a:off x="2362200" y="4343400"/>
            <a:ext cx="1447800" cy="882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6" name="Line 10">
            <a:extLst>
              <a:ext uri="{FF2B5EF4-FFF2-40B4-BE49-F238E27FC236}">
                <a16:creationId xmlns:a16="http://schemas.microsoft.com/office/drawing/2014/main" id="{FF6103CB-9C4D-431F-8D4A-75648BB7A5B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584099" y="4291819"/>
            <a:ext cx="22449" cy="44222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1" name="Text Box 11">
            <a:extLst>
              <a:ext uri="{FF2B5EF4-FFF2-40B4-BE49-F238E27FC236}">
                <a16:creationId xmlns:a16="http://schemas.microsoft.com/office/drawing/2014/main" id="{F15A1355-454E-4E25-893F-09F3E7B9FE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2141" y="1131888"/>
            <a:ext cx="6020873" cy="846386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4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1pPr>
            <a:lvl2pPr marL="37931725" indent="-37474525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2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2pPr>
            <a:lvl3pPr marL="855663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0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3pPr>
            <a:lvl4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4pPr>
            <a:lvl5pPr marL="1462088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400" b="1" dirty="0" err="1">
                <a:solidFill>
                  <a:srgbClr val="FF0000"/>
                </a:solidFill>
                <a:latin typeface="Comic Sans MS"/>
                <a:ea typeface="ＭＳ Ｐゴシック"/>
              </a:rPr>
              <a:t>Datblygiad</a:t>
            </a:r>
            <a:r>
              <a:rPr lang="en-GB" altLang="en-US" sz="1400" b="1" dirty="0">
                <a:solidFill>
                  <a:srgbClr val="FF0000"/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/>
                <a:ea typeface="ＭＳ Ｐゴシック"/>
              </a:rPr>
              <a:t>Personol</a:t>
            </a:r>
            <a:r>
              <a:rPr lang="en-GB" altLang="en-US" sz="1400" b="1" dirty="0">
                <a:solidFill>
                  <a:srgbClr val="FF0000"/>
                </a:solidFill>
                <a:latin typeface="Comic Sans MS"/>
                <a:ea typeface="ＭＳ Ｐゴシック"/>
              </a:rPr>
              <a:t> a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/>
                <a:ea typeface="ＭＳ Ｐゴシック"/>
              </a:rPr>
              <a:t>Chymdeithasol</a:t>
            </a:r>
            <a:r>
              <a:rPr lang="en-GB" altLang="en-US" sz="1400" b="1" dirty="0">
                <a:solidFill>
                  <a:srgbClr val="FF0000"/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/>
                <a:ea typeface="ＭＳ Ｐゴシック"/>
              </a:rPr>
              <a:t>Lles</a:t>
            </a:r>
            <a:r>
              <a:rPr lang="en-GB" altLang="en-US" sz="1400" b="1" dirty="0">
                <a:solidFill>
                  <a:srgbClr val="FF0000"/>
                </a:solidFill>
                <a:latin typeface="Comic Sans MS"/>
                <a:ea typeface="ＭＳ Ｐゴシック"/>
              </a:rPr>
              <a:t> ac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/>
                <a:ea typeface="ＭＳ Ｐゴシック"/>
              </a:rPr>
              <a:t>Amrywiaeth</a:t>
            </a:r>
            <a:r>
              <a:rPr lang="en-GB" altLang="en-US" sz="1400" b="1" dirty="0">
                <a:solidFill>
                  <a:srgbClr val="FF0000"/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/>
                <a:ea typeface="ＭＳ Ｐゴシック"/>
              </a:rPr>
              <a:t>Ddiwylliannol</a:t>
            </a:r>
            <a:endParaRPr lang="en-GB" altLang="en-US" sz="1400" b="1" dirty="0">
              <a:solidFill>
                <a:srgbClr val="FF0000"/>
              </a:solidFill>
              <a:latin typeface="Comic Sans MS"/>
              <a:ea typeface="ＭＳ Ｐゴシック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400" b="1" dirty="0">
                <a:solidFill>
                  <a:schemeClr val="tx1"/>
                </a:solidFill>
                <a:latin typeface="Comic Sans MS" pitchFamily="-102" charset="0"/>
              </a:rPr>
              <a:t>Personal and Social development, Wellbeing and Cultural Diversity</a:t>
            </a:r>
          </a:p>
        </p:txBody>
      </p:sp>
      <p:sp>
        <p:nvSpPr>
          <p:cNvPr id="22538" name="Text Box 12">
            <a:extLst>
              <a:ext uri="{FF2B5EF4-FFF2-40B4-BE49-F238E27FC236}">
                <a16:creationId xmlns:a16="http://schemas.microsoft.com/office/drawing/2014/main" id="{5400C475-10BF-41A9-A242-F03910B4E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2290763"/>
            <a:ext cx="49911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Sgiliau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Iaith,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Llythrennedd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Chyfathrebu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    </a:t>
            </a:r>
            <a:r>
              <a:rPr lang="en-GB" altLang="en-US" sz="1400" b="1" dirty="0">
                <a:latin typeface="Comic Sans MS" panose="030F0702030302020204" pitchFamily="66" charset="0"/>
              </a:rPr>
              <a:t>Language, Literacy &amp; Communication Skills</a:t>
            </a:r>
          </a:p>
        </p:txBody>
      </p:sp>
      <p:sp>
        <p:nvSpPr>
          <p:cNvPr id="22539" name="Text Box 13">
            <a:extLst>
              <a:ext uri="{FF2B5EF4-FFF2-40B4-BE49-F238E27FC236}">
                <a16:creationId xmlns:a16="http://schemas.microsoft.com/office/drawing/2014/main" id="{39117336-E475-4720-9351-698E06DE6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200" y="2951163"/>
            <a:ext cx="396240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Mathemategol</a:t>
            </a:r>
            <a:endParaRPr lang="en-GB" altLang="en-US" sz="1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400" b="1" dirty="0">
                <a:latin typeface="Comic Sans MS" panose="030F0702030302020204" pitchFamily="66" charset="0"/>
              </a:rPr>
              <a:t>Mathematical Development</a:t>
            </a:r>
          </a:p>
        </p:txBody>
      </p:sp>
      <p:sp>
        <p:nvSpPr>
          <p:cNvPr id="22540" name="Text Box 14">
            <a:extLst>
              <a:ext uri="{FF2B5EF4-FFF2-40B4-BE49-F238E27FC236}">
                <a16:creationId xmlns:a16="http://schemas.microsoft.com/office/drawing/2014/main" id="{46F9712F-C462-4B67-A085-C5CCE3000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2400" y="3559175"/>
            <a:ext cx="434340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Gwybodaeth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Dealltwriaeth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o’r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Byd</a:t>
            </a:r>
            <a:endParaRPr lang="en-GB" altLang="en-US" sz="1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400" b="1" dirty="0">
                <a:latin typeface="Comic Sans MS" panose="030F0702030302020204" pitchFamily="66" charset="0"/>
              </a:rPr>
              <a:t>Knowledge &amp; Understanding of the World</a:t>
            </a:r>
          </a:p>
        </p:txBody>
      </p:sp>
      <p:sp>
        <p:nvSpPr>
          <p:cNvPr id="22541" name="Text Box 15">
            <a:extLst>
              <a:ext uri="{FF2B5EF4-FFF2-40B4-BE49-F238E27FC236}">
                <a16:creationId xmlns:a16="http://schemas.microsoft.com/office/drawing/2014/main" id="{4006FA1B-5384-4088-87CD-555D26AD1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0" y="4267200"/>
            <a:ext cx="3352800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(</a:t>
            </a:r>
            <a:r>
              <a:rPr lang="en-GB" altLang="en-US" sz="14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Datblygu’r</a:t>
            </a:r>
            <a:r>
              <a:rPr lang="en-GB" altLang="en-US" sz="1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4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Gymraeg</a:t>
            </a:r>
            <a:r>
              <a:rPr lang="en-GB" altLang="en-US" sz="1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)</a:t>
            </a:r>
            <a:endParaRPr lang="en-GB" altLang="en-US" sz="1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400" b="1" dirty="0">
                <a:latin typeface="Comic Sans MS" panose="030F0702030302020204" pitchFamily="66" charset="0"/>
              </a:rPr>
              <a:t>Welsh Language Development</a:t>
            </a:r>
          </a:p>
        </p:txBody>
      </p:sp>
      <p:sp>
        <p:nvSpPr>
          <p:cNvPr id="22542" name="Text Box 16">
            <a:extLst>
              <a:ext uri="{FF2B5EF4-FFF2-40B4-BE49-F238E27FC236}">
                <a16:creationId xmlns:a16="http://schemas.microsoft.com/office/drawing/2014/main" id="{CFFE8A95-4EA1-43EB-9504-5B6B0EA9D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199" y="5073650"/>
            <a:ext cx="3364607" cy="63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Corfforol</a:t>
            </a:r>
            <a:endParaRPr lang="en-GB" altLang="en-US" sz="1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400" b="1" dirty="0">
                <a:latin typeface="Comic Sans MS" panose="030F0702030302020204" pitchFamily="66" charset="0"/>
              </a:rPr>
              <a:t>Physical Development</a:t>
            </a:r>
          </a:p>
        </p:txBody>
      </p:sp>
      <p:sp>
        <p:nvSpPr>
          <p:cNvPr id="22543" name="Text Box 17">
            <a:extLst>
              <a:ext uri="{FF2B5EF4-FFF2-40B4-BE49-F238E27FC236}">
                <a16:creationId xmlns:a16="http://schemas.microsoft.com/office/drawing/2014/main" id="{5FFF84CB-ED8A-4B01-A32E-55B88190EC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699" y="4734045"/>
            <a:ext cx="3841661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2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Creadigol</a:t>
            </a:r>
            <a:endParaRPr lang="en-GB" altLang="en-US" sz="2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latin typeface="Comic Sans MS" panose="030F0702030302020204" pitchFamily="66" charset="0"/>
              </a:rPr>
              <a:t>Creative Development</a:t>
            </a:r>
          </a:p>
        </p:txBody>
      </p:sp>
      <p:sp>
        <p:nvSpPr>
          <p:cNvPr id="22544" name="Text Box 18">
            <a:extLst>
              <a:ext uri="{FF2B5EF4-FFF2-40B4-BE49-F238E27FC236}">
                <a16:creationId xmlns:a16="http://schemas.microsoft.com/office/drawing/2014/main" id="{27AD699F-677E-4858-A0FC-062451DA49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27750" y="5934075"/>
            <a:ext cx="31797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>
                <a:solidFill>
                  <a:schemeClr val="accent2"/>
                </a:solidFill>
                <a:latin typeface="Sylfaen" panose="010A0502050306030303" pitchFamily="18" charset="0"/>
              </a:rPr>
              <a:t>  </a:t>
            </a:r>
            <a:r>
              <a:rPr lang="en-GB" altLang="en-US" sz="2000" b="1">
                <a:solidFill>
                  <a:srgbClr val="FF0000"/>
                </a:solidFill>
                <a:latin typeface="Comic Sans MS" panose="030F0702030302020204" pitchFamily="66" charset="0"/>
              </a:rPr>
              <a:t>+  Addysg Grefyddol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000" b="1">
                <a:solidFill>
                  <a:schemeClr val="accent2"/>
                </a:solidFill>
                <a:latin typeface="Comic Sans MS" panose="030F0702030302020204" pitchFamily="66" charset="0"/>
              </a:rPr>
              <a:t>  </a:t>
            </a:r>
            <a:r>
              <a:rPr lang="en-GB" altLang="en-US" sz="2000" b="1">
                <a:latin typeface="Comic Sans MS" panose="030F0702030302020204" pitchFamily="66" charset="0"/>
              </a:rPr>
              <a:t>+ Religious Education</a:t>
            </a:r>
            <a:r>
              <a:rPr lang="en-GB" altLang="en-US" sz="2000" b="1">
                <a:solidFill>
                  <a:schemeClr val="accent2"/>
                </a:solidFill>
                <a:latin typeface="Comic Sans MS" panose="030F0702030302020204" pitchFamily="66" charset="0"/>
              </a:rPr>
              <a:t>  </a:t>
            </a:r>
          </a:p>
        </p:txBody>
      </p:sp>
      <p:pic>
        <p:nvPicPr>
          <p:cNvPr id="22545" name="Picture 19" descr="871">
            <a:hlinkClick r:id="rId3"/>
            <a:extLst>
              <a:ext uri="{FF2B5EF4-FFF2-40B4-BE49-F238E27FC236}">
                <a16:creationId xmlns:a16="http://schemas.microsoft.com/office/drawing/2014/main" id="{96D625DD-95F7-4A08-B298-E99676C3C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0" y="4621213"/>
            <a:ext cx="844550" cy="121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6" name="Picture 21" descr="http://dera.ioe.ac.uk/23915/1.haspreviewThumbnailVersion/150803-fp-framework-en.pdf">
            <a:hlinkClick r:id="rId5"/>
            <a:extLst>
              <a:ext uri="{FF2B5EF4-FFF2-40B4-BE49-F238E27FC236}">
                <a16:creationId xmlns:a16="http://schemas.microsoft.com/office/drawing/2014/main" id="{38EA6A23-296B-428D-8F63-DD97F285F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5" y="2523343"/>
            <a:ext cx="2500313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029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9" y="330583"/>
            <a:ext cx="3868340" cy="823912"/>
          </a:xfrm>
        </p:spPr>
        <p:txBody>
          <a:bodyPr>
            <a:normAutofit/>
          </a:bodyPr>
          <a:lstStyle/>
          <a:p>
            <a:pPr algn="ctr"/>
            <a:endParaRPr lang="en-GB" b="0" dirty="0" smtClean="0">
              <a:latin typeface="Comic Sans MS" panose="030F0702030302020204" pitchFamily="66" charset="0"/>
            </a:endParaRPr>
          </a:p>
          <a:p>
            <a:pPr algn="ctr"/>
            <a:endParaRPr lang="en-GB" b="0" dirty="0">
              <a:latin typeface="Comic Sans MS" panose="030F0702030302020204" pitchFamily="66" charset="0"/>
            </a:endParaRPr>
          </a:p>
          <a:p>
            <a:pPr algn="ctr"/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2551" y="330583"/>
            <a:ext cx="8534860" cy="82391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Y 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cwricwlwm</a:t>
            </a:r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presennol</a:t>
            </a:r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yng</a:t>
            </a:r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NghA2/3</a:t>
            </a:r>
            <a:r>
              <a:rPr lang="en-GB" b="0" dirty="0" smtClean="0">
                <a:latin typeface="Comic Sans MS" panose="030F0702030302020204" pitchFamily="66" charset="0"/>
              </a:rPr>
              <a:t> </a:t>
            </a:r>
          </a:p>
          <a:p>
            <a:pPr algn="ctr"/>
            <a:r>
              <a:rPr lang="en-GB" b="0" dirty="0" smtClean="0">
                <a:latin typeface="Comic Sans MS" panose="030F0702030302020204" pitchFamily="66" charset="0"/>
              </a:rPr>
              <a:t>The current KS2/3 curriculum</a:t>
            </a:r>
            <a:endParaRPr lang="en-GB" b="0" dirty="0">
              <a:latin typeface="Comic Sans MS" panose="030F0702030302020204" pitchFamily="66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679" y="3643688"/>
            <a:ext cx="1130585" cy="16501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619" y="1838825"/>
            <a:ext cx="1076645" cy="153747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616" y="3645892"/>
            <a:ext cx="1144328" cy="16479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072" y="1848504"/>
            <a:ext cx="1057826" cy="151811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0004" y="1858184"/>
            <a:ext cx="1069328" cy="1518113"/>
          </a:xfrm>
          <a:prstGeom prst="rect">
            <a:avLst/>
          </a:prstGeom>
        </p:spPr>
      </p:pic>
      <p:pic>
        <p:nvPicPr>
          <p:cNvPr id="14" name="Content Placeholder 13"/>
          <p:cNvPicPr>
            <a:picLocks noGrp="1" noChangeAspect="1"/>
          </p:cNvPicPr>
          <p:nvPr>
            <p:ph sz="half" idx="2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072" y="3625472"/>
            <a:ext cx="1150638" cy="162806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638" y="1902103"/>
            <a:ext cx="1037297" cy="147419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8752" y="3645892"/>
            <a:ext cx="1151878" cy="1607646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4908" y="3665778"/>
            <a:ext cx="1982753" cy="1538954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19" name="TextBox 18"/>
          <p:cNvSpPr txBox="1"/>
          <p:nvPr/>
        </p:nvSpPr>
        <p:spPr>
          <a:xfrm>
            <a:off x="4871711" y="5293844"/>
            <a:ext cx="427229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hlinkClick r:id="rId12"/>
              </a:rPr>
              <a:t>https://hwb.gov.wales/curriculum-for-wales-2008</a:t>
            </a:r>
            <a:endParaRPr lang="en-GB" sz="135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6"/>
          <a:stretch/>
        </p:blipFill>
        <p:spPr>
          <a:xfrm>
            <a:off x="6760029" y="1968576"/>
            <a:ext cx="1979838" cy="1366535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6052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Y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cwricwlwm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presennol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yng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NghA2/3</a:t>
            </a:r>
            <a:r>
              <a:rPr lang="en-GB" sz="3000" dirty="0" smtClean="0">
                <a:latin typeface="Comic Sans MS" panose="030F0702030302020204" pitchFamily="66" charset="0"/>
              </a:rPr>
              <a:t> </a:t>
            </a:r>
            <a:r>
              <a:rPr lang="en-GB" sz="3000" dirty="0">
                <a:latin typeface="Comic Sans MS" panose="030F0702030302020204" pitchFamily="66" charset="0"/>
              </a:rPr>
              <a:t/>
            </a:r>
            <a:br>
              <a:rPr lang="en-GB" sz="3000" dirty="0">
                <a:latin typeface="Comic Sans MS" panose="030F0702030302020204" pitchFamily="66" charset="0"/>
              </a:rPr>
            </a:br>
            <a:r>
              <a:rPr lang="en-GB" sz="3000" dirty="0">
                <a:latin typeface="Comic Sans MS" panose="030F0702030302020204" pitchFamily="66" charset="0"/>
              </a:rPr>
              <a:t>The current KS2/3 curriculum</a:t>
            </a:r>
            <a:br>
              <a:rPr lang="en-GB" sz="3000" dirty="0">
                <a:latin typeface="Comic Sans MS" panose="030F0702030302020204" pitchFamily="66" charset="0"/>
              </a:rPr>
            </a:br>
            <a:endParaRPr lang="en-GB" sz="30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Saesneg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Cymraeg (iaith </a:t>
            </a:r>
            <a:r>
              <a:rPr lang="en-GB" dirty="0" err="1" smtClean="0">
                <a:solidFill>
                  <a:srgbClr val="FF0000"/>
                </a:solidFill>
              </a:rPr>
              <a:t>gyntaf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neu</a:t>
            </a:r>
            <a:r>
              <a:rPr lang="en-GB" dirty="0" smtClean="0">
                <a:solidFill>
                  <a:srgbClr val="FF0000"/>
                </a:solidFill>
              </a:rPr>
              <a:t> ail iaith)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Mathemateg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Gwyddoniaeth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Hanes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Daearyddiaeth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Addysg </a:t>
            </a:r>
            <a:r>
              <a:rPr lang="en-GB" dirty="0" err="1" smtClean="0">
                <a:solidFill>
                  <a:srgbClr val="FF0000"/>
                </a:solidFill>
              </a:rPr>
              <a:t>Gorfforol</a:t>
            </a:r>
            <a:r>
              <a:rPr lang="en-GB" dirty="0" smtClean="0">
                <a:solidFill>
                  <a:srgbClr val="FF0000"/>
                </a:solidFill>
              </a:rPr>
              <a:t> (+CA4)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Celf</a:t>
            </a:r>
            <a:r>
              <a:rPr lang="en-GB" dirty="0" smtClean="0">
                <a:solidFill>
                  <a:srgbClr val="FF0000"/>
                </a:solidFill>
              </a:rPr>
              <a:t> a </a:t>
            </a:r>
            <a:r>
              <a:rPr lang="en-GB" dirty="0" err="1" smtClean="0">
                <a:solidFill>
                  <a:srgbClr val="FF0000"/>
                </a:solidFill>
              </a:rPr>
              <a:t>Dylunio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Dylunio</a:t>
            </a:r>
            <a:r>
              <a:rPr lang="en-GB" dirty="0" smtClean="0">
                <a:solidFill>
                  <a:srgbClr val="FF0000"/>
                </a:solidFill>
              </a:rPr>
              <a:t> a </a:t>
            </a:r>
            <a:r>
              <a:rPr lang="en-GB" dirty="0" err="1" smtClean="0">
                <a:solidFill>
                  <a:srgbClr val="FF0000"/>
                </a:solidFill>
              </a:rPr>
              <a:t>Thechnoleg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Technoleg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Gwybodaeth</a:t>
            </a:r>
            <a:r>
              <a:rPr lang="en-GB" dirty="0" smtClean="0">
                <a:solidFill>
                  <a:srgbClr val="FF0000"/>
                </a:solidFill>
              </a:rPr>
              <a:t> a </a:t>
            </a:r>
            <a:r>
              <a:rPr lang="en-GB" dirty="0" err="1" smtClean="0">
                <a:solidFill>
                  <a:srgbClr val="FF0000"/>
                </a:solidFill>
              </a:rPr>
              <a:t>Chyfathrebu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Cerddoriaeth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ABCh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Addysg </a:t>
            </a:r>
            <a:r>
              <a:rPr lang="en-GB" dirty="0" err="1" smtClean="0">
                <a:solidFill>
                  <a:srgbClr val="FF0000"/>
                </a:solidFill>
              </a:rPr>
              <a:t>Grefyddol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Drama – CA3/4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ITM – CA3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38048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English</a:t>
            </a:r>
          </a:p>
          <a:p>
            <a:r>
              <a:rPr lang="en-GB" dirty="0" smtClean="0"/>
              <a:t>Welsh (first or second language)</a:t>
            </a:r>
            <a:endParaRPr lang="en-GB" dirty="0"/>
          </a:p>
          <a:p>
            <a:r>
              <a:rPr lang="en-GB" dirty="0"/>
              <a:t>Maths</a:t>
            </a:r>
          </a:p>
          <a:p>
            <a:r>
              <a:rPr lang="en-GB" dirty="0"/>
              <a:t>Science</a:t>
            </a:r>
          </a:p>
          <a:p>
            <a:r>
              <a:rPr lang="en-GB" dirty="0"/>
              <a:t>History</a:t>
            </a:r>
          </a:p>
          <a:p>
            <a:r>
              <a:rPr lang="en-GB" dirty="0"/>
              <a:t>Geography</a:t>
            </a:r>
          </a:p>
          <a:p>
            <a:r>
              <a:rPr lang="en-GB" dirty="0" smtClean="0"/>
              <a:t>PE (+KS4)</a:t>
            </a:r>
            <a:endParaRPr lang="en-GB" dirty="0"/>
          </a:p>
          <a:p>
            <a:r>
              <a:rPr lang="en-GB" dirty="0"/>
              <a:t>Art &amp; Design</a:t>
            </a:r>
          </a:p>
          <a:p>
            <a:r>
              <a:rPr lang="en-GB" dirty="0"/>
              <a:t>Design &amp; </a:t>
            </a:r>
            <a:r>
              <a:rPr lang="en-GB" dirty="0" smtClean="0"/>
              <a:t>Technology</a:t>
            </a:r>
          </a:p>
          <a:p>
            <a:r>
              <a:rPr lang="en-GB" dirty="0" smtClean="0"/>
              <a:t>Information </a:t>
            </a:r>
            <a:r>
              <a:rPr lang="en-GB" dirty="0"/>
              <a:t>&amp; Communication Technology</a:t>
            </a:r>
          </a:p>
          <a:p>
            <a:r>
              <a:rPr lang="en-GB" dirty="0"/>
              <a:t>Music</a:t>
            </a:r>
          </a:p>
          <a:p>
            <a:r>
              <a:rPr lang="en-GB" dirty="0" smtClean="0"/>
              <a:t>PSE</a:t>
            </a:r>
            <a:endParaRPr lang="en-GB" dirty="0"/>
          </a:p>
          <a:p>
            <a:r>
              <a:rPr lang="en-GB" dirty="0"/>
              <a:t>RE </a:t>
            </a:r>
            <a:endParaRPr lang="en-GB" dirty="0" smtClean="0"/>
          </a:p>
          <a:p>
            <a:r>
              <a:rPr lang="en-GB" dirty="0" smtClean="0"/>
              <a:t>Drama – KS3/4</a:t>
            </a:r>
          </a:p>
          <a:p>
            <a:r>
              <a:rPr lang="en-GB" dirty="0" smtClean="0"/>
              <a:t>MFL – KS3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74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79" y="365126"/>
            <a:ext cx="8806375" cy="1325563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Cwricwlwm i </a:t>
            </a:r>
            <a:r>
              <a:rPr lang="en-GB" sz="3600" dirty="0" err="1" smtClean="0">
                <a:solidFill>
                  <a:srgbClr val="FF0000"/>
                </a:solidFill>
              </a:rPr>
              <a:t>Gymru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smtClean="0"/>
              <a:t>/ Curriculum for Wales </a:t>
            </a:r>
            <a:endParaRPr lang="en-GB" sz="36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656285"/>
            <a:ext cx="4521616" cy="2869147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4294967295"/>
          </p:nvPr>
        </p:nvSpPr>
        <p:spPr>
          <a:xfrm>
            <a:off x="6228160" y="1584722"/>
            <a:ext cx="2915840" cy="617934"/>
          </a:xfrm>
        </p:spPr>
        <p:txBody>
          <a:bodyPr>
            <a:normAutofit/>
          </a:bodyPr>
          <a:lstStyle/>
          <a:p>
            <a:pPr algn="ctr"/>
            <a:endParaRPr lang="en-GB" b="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309" y="2030969"/>
            <a:ext cx="4252305" cy="296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06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Y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cwricwlwm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presennol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yng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NghA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2/3</a:t>
            </a:r>
            <a:r>
              <a:rPr lang="en-GB" sz="3000" dirty="0">
                <a:latin typeface="Comic Sans MS" panose="030F0702030302020204" pitchFamily="66" charset="0"/>
              </a:rPr>
              <a:t> </a:t>
            </a:r>
            <a:br>
              <a:rPr lang="en-GB" sz="3000" dirty="0">
                <a:latin typeface="Comic Sans MS" panose="030F0702030302020204" pitchFamily="66" charset="0"/>
              </a:rPr>
            </a:br>
            <a:r>
              <a:rPr lang="en-GB" sz="3000" dirty="0">
                <a:latin typeface="Comic Sans MS" panose="030F0702030302020204" pitchFamily="66" charset="0"/>
              </a:rPr>
              <a:t>The current KS2/3 curriculum</a:t>
            </a:r>
            <a:br>
              <a:rPr lang="en-GB" sz="3000" dirty="0">
                <a:latin typeface="Comic Sans MS" panose="030F0702030302020204" pitchFamily="66" charset="0"/>
              </a:rPr>
            </a:br>
            <a:endParaRPr lang="en-GB" sz="3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Themâu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trawsbynciol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176529"/>
            <a:ext cx="3868340" cy="31553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Cross-cutting themes?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176530"/>
            <a:ext cx="3887391" cy="348373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1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Y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cwricwlwm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presennol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yng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NghA</a:t>
            </a:r>
            <a:r>
              <a:rPr lang="en-GB" sz="3000" dirty="0">
                <a:solidFill>
                  <a:srgbClr val="FF0000"/>
                </a:solidFill>
                <a:latin typeface="Comic Sans MS" panose="030F0702030302020204" pitchFamily="66" charset="0"/>
              </a:rPr>
              <a:t> 2/3</a:t>
            </a:r>
            <a:r>
              <a:rPr lang="en-GB" sz="3000" dirty="0">
                <a:latin typeface="Comic Sans MS" panose="030F0702030302020204" pitchFamily="66" charset="0"/>
              </a:rPr>
              <a:t> </a:t>
            </a:r>
            <a:br>
              <a:rPr lang="en-GB" sz="3000" dirty="0">
                <a:latin typeface="Comic Sans MS" panose="030F0702030302020204" pitchFamily="66" charset="0"/>
              </a:rPr>
            </a:br>
            <a:r>
              <a:rPr lang="en-GB" sz="3000" dirty="0">
                <a:latin typeface="Comic Sans MS" panose="030F0702030302020204" pitchFamily="66" charset="0"/>
              </a:rPr>
              <a:t>The current KS2/3 curriculum</a:t>
            </a:r>
            <a:br>
              <a:rPr lang="en-GB" sz="3000" dirty="0">
                <a:latin typeface="Comic Sans MS" panose="030F0702030302020204" pitchFamily="66" charset="0"/>
              </a:rPr>
            </a:br>
            <a:endParaRPr lang="en-GB" sz="3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Themâu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trawsbynciol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176529"/>
            <a:ext cx="3868340" cy="3155325"/>
          </a:xfrm>
        </p:spPr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</a:rPr>
              <a:t>FfLlRh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YCC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ADCDF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FfCD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Sgiliau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Meddwl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Cross-cutting themes?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176530"/>
            <a:ext cx="3887391" cy="3483735"/>
          </a:xfrm>
        </p:spPr>
        <p:txBody>
          <a:bodyPr>
            <a:normAutofit/>
          </a:bodyPr>
          <a:lstStyle/>
          <a:p>
            <a:r>
              <a:rPr lang="en-GB" dirty="0" smtClean="0"/>
              <a:t>LNF</a:t>
            </a:r>
            <a:endParaRPr lang="en-GB" dirty="0"/>
          </a:p>
          <a:p>
            <a:r>
              <a:rPr lang="en-GB" dirty="0" smtClean="0"/>
              <a:t>YCC</a:t>
            </a:r>
            <a:endParaRPr lang="en-GB" dirty="0"/>
          </a:p>
          <a:p>
            <a:r>
              <a:rPr lang="en-GB" dirty="0" smtClean="0"/>
              <a:t>ESDGC</a:t>
            </a:r>
            <a:endParaRPr lang="en-GB" dirty="0"/>
          </a:p>
          <a:p>
            <a:r>
              <a:rPr lang="en-GB" dirty="0" smtClean="0"/>
              <a:t>DCF</a:t>
            </a:r>
            <a:endParaRPr lang="en-GB" dirty="0"/>
          </a:p>
          <a:p>
            <a:r>
              <a:rPr lang="en-GB" dirty="0" smtClean="0"/>
              <a:t>Thinking </a:t>
            </a:r>
            <a:r>
              <a:rPr lang="en-GB" dirty="0"/>
              <a:t>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19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Acronyms!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37625" y="1825625"/>
            <a:ext cx="450166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FfLlRh</a:t>
            </a:r>
            <a:r>
              <a:rPr lang="en-GB" dirty="0" smtClean="0">
                <a:solidFill>
                  <a:srgbClr val="FF0000"/>
                </a:solidFill>
              </a:rPr>
              <a:t> – </a:t>
            </a:r>
            <a:r>
              <a:rPr lang="en-GB" dirty="0" err="1" smtClean="0">
                <a:solidFill>
                  <a:srgbClr val="FF0000"/>
                </a:solidFill>
              </a:rPr>
              <a:t>Fframwaith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Llythrennedd</a:t>
            </a:r>
            <a:r>
              <a:rPr lang="en-GB" dirty="0" smtClean="0">
                <a:solidFill>
                  <a:srgbClr val="FF0000"/>
                </a:solidFill>
              </a:rPr>
              <a:t> a </a:t>
            </a:r>
            <a:r>
              <a:rPr lang="en-GB" dirty="0" err="1" smtClean="0">
                <a:solidFill>
                  <a:srgbClr val="FF0000"/>
                </a:solidFill>
              </a:rPr>
              <a:t>Rhifedd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YCC – Y Cwricwlwm Cymreig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ADCDF - </a:t>
            </a:r>
            <a:r>
              <a:rPr lang="en-GB" dirty="0">
                <a:solidFill>
                  <a:srgbClr val="FF0000"/>
                </a:solidFill>
              </a:rPr>
              <a:t>Addysg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gyfer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Datblygu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Cynaliadwy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Dinasyddiaeth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Fyd-eang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FfCD</a:t>
            </a:r>
            <a:r>
              <a:rPr lang="en-GB" dirty="0" smtClean="0">
                <a:solidFill>
                  <a:srgbClr val="FF0000"/>
                </a:solidFill>
              </a:rPr>
              <a:t> – </a:t>
            </a:r>
            <a:r>
              <a:rPr lang="en-GB" dirty="0" err="1" smtClean="0">
                <a:solidFill>
                  <a:srgbClr val="FF0000"/>
                </a:solidFill>
              </a:rPr>
              <a:t>Fframwaith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Cymhwysedd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Digidol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705644" y="1825625"/>
            <a:ext cx="431174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LNF – Literacy and Numeracy Framework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YCC - </a:t>
            </a:r>
            <a:r>
              <a:rPr lang="en-GB" dirty="0"/>
              <a:t>Y Cwricwlwm </a:t>
            </a:r>
            <a:r>
              <a:rPr lang="en-GB" dirty="0" smtClean="0"/>
              <a:t>Cymreig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ESDGC – Education for Sustainable Development and Global Citizenship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DCF – Digital Competence Framework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4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Tasg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Cyfeiriol</a:t>
            </a:r>
            <a:r>
              <a:rPr lang="en-GB" dirty="0" smtClean="0">
                <a:solidFill>
                  <a:srgbClr val="FF0000"/>
                </a:solidFill>
              </a:rPr>
              <a:t> (bore </a:t>
            </a:r>
            <a:r>
              <a:rPr lang="en-GB" dirty="0" err="1" smtClean="0">
                <a:solidFill>
                  <a:srgbClr val="FF0000"/>
                </a:solidFill>
              </a:rPr>
              <a:t>Mercher</a:t>
            </a:r>
            <a:r>
              <a:rPr lang="en-GB" dirty="0" smtClean="0">
                <a:solidFill>
                  <a:srgbClr val="FF0000"/>
                </a:solidFill>
              </a:rPr>
              <a:t>) 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Directed Task (Wednesday morning)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218049" y="1825625"/>
            <a:ext cx="4296801" cy="361857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dirty="0" err="1">
                <a:solidFill>
                  <a:srgbClr val="FF0000"/>
                </a:solidFill>
              </a:rPr>
              <a:t>Dychmygwch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eich</a:t>
            </a:r>
            <a:r>
              <a:rPr lang="en-GB" sz="2600" dirty="0">
                <a:solidFill>
                  <a:srgbClr val="FF0000"/>
                </a:solidFill>
              </a:rPr>
              <a:t> bod yn </a:t>
            </a:r>
            <a:r>
              <a:rPr lang="en-GB" sz="2600" dirty="0" err="1">
                <a:solidFill>
                  <a:srgbClr val="FF0000"/>
                </a:solidFill>
              </a:rPr>
              <a:t>cyflwyno</a:t>
            </a:r>
            <a:r>
              <a:rPr lang="en-GB" sz="2600" dirty="0">
                <a:solidFill>
                  <a:srgbClr val="FF0000"/>
                </a:solidFill>
              </a:rPr>
              <a:t> i </a:t>
            </a:r>
            <a:r>
              <a:rPr lang="en-GB" sz="2600" dirty="0" err="1">
                <a:solidFill>
                  <a:srgbClr val="FF0000"/>
                </a:solidFill>
              </a:rPr>
              <a:t>grŵp</a:t>
            </a:r>
            <a:r>
              <a:rPr lang="en-GB" sz="2600" dirty="0">
                <a:solidFill>
                  <a:srgbClr val="FF0000"/>
                </a:solidFill>
              </a:rPr>
              <a:t> o </a:t>
            </a:r>
            <a:r>
              <a:rPr lang="en-GB" sz="2600" dirty="0" err="1">
                <a:solidFill>
                  <a:srgbClr val="FF0000"/>
                </a:solidFill>
              </a:rPr>
              <a:t>rieni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Blwyddyn</a:t>
            </a:r>
            <a:r>
              <a:rPr lang="en-GB" sz="2600" dirty="0">
                <a:solidFill>
                  <a:srgbClr val="FF0000"/>
                </a:solidFill>
              </a:rPr>
              <a:t> 7 </a:t>
            </a:r>
            <a:r>
              <a:rPr lang="en-GB" sz="2600" dirty="0" err="1">
                <a:solidFill>
                  <a:srgbClr val="FF0000"/>
                </a:solidFill>
              </a:rPr>
              <a:t>newydd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mewn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ysgol</a:t>
            </a:r>
            <a:r>
              <a:rPr lang="en-GB" sz="2600" dirty="0">
                <a:solidFill>
                  <a:srgbClr val="FF0000"/>
                </a:solidFill>
              </a:rPr>
              <a:t>.  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FF0000"/>
                </a:solidFill>
              </a:rPr>
              <a:t>Eich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tasg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yw</a:t>
            </a:r>
            <a:r>
              <a:rPr lang="en-GB" sz="2600" dirty="0">
                <a:solidFill>
                  <a:srgbClr val="FF0000"/>
                </a:solidFill>
              </a:rPr>
              <a:t> i</a:t>
            </a:r>
            <a:r>
              <a:rPr lang="en-GB" sz="2600" dirty="0" smtClean="0">
                <a:solidFill>
                  <a:srgbClr val="FF0000"/>
                </a:solidFill>
              </a:rPr>
              <a:t> </a:t>
            </a:r>
            <a:r>
              <a:rPr lang="en-GB" sz="2600" dirty="0" err="1" smtClean="0">
                <a:solidFill>
                  <a:srgbClr val="FF0000"/>
                </a:solidFill>
              </a:rPr>
              <a:t>baratoi</a:t>
            </a:r>
            <a:r>
              <a:rPr lang="en-GB" sz="2600" dirty="0" smtClean="0">
                <a:solidFill>
                  <a:srgbClr val="FF0000"/>
                </a:solidFill>
              </a:rPr>
              <a:t> </a:t>
            </a:r>
            <a:r>
              <a:rPr lang="en-GB" sz="2600" dirty="0" err="1" smtClean="0">
                <a:solidFill>
                  <a:srgbClr val="FF0000"/>
                </a:solidFill>
              </a:rPr>
              <a:t>Pwerbwynt</a:t>
            </a:r>
            <a:r>
              <a:rPr lang="en-GB" sz="2600" dirty="0" smtClean="0">
                <a:solidFill>
                  <a:srgbClr val="FF0000"/>
                </a:solidFill>
              </a:rPr>
              <a:t> </a:t>
            </a:r>
            <a:r>
              <a:rPr lang="en-GB" sz="2600" dirty="0">
                <a:solidFill>
                  <a:srgbClr val="FF0000"/>
                </a:solidFill>
              </a:rPr>
              <a:t>(</a:t>
            </a:r>
            <a:r>
              <a:rPr lang="en-GB" sz="2600" dirty="0" err="1">
                <a:solidFill>
                  <a:srgbClr val="FF0000"/>
                </a:solidFill>
              </a:rPr>
              <a:t>uchafswm</a:t>
            </a:r>
            <a:r>
              <a:rPr lang="en-GB" sz="2600" dirty="0">
                <a:solidFill>
                  <a:srgbClr val="FF0000"/>
                </a:solidFill>
              </a:rPr>
              <a:t> o </a:t>
            </a:r>
            <a:r>
              <a:rPr lang="en-GB" sz="2600" dirty="0" err="1">
                <a:solidFill>
                  <a:srgbClr val="FF0000"/>
                </a:solidFill>
              </a:rPr>
              <a:t>bedwar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sleid</a:t>
            </a:r>
            <a:r>
              <a:rPr lang="en-GB" sz="2600" dirty="0">
                <a:solidFill>
                  <a:srgbClr val="FF0000"/>
                </a:solidFill>
              </a:rPr>
              <a:t>) </a:t>
            </a:r>
            <a:r>
              <a:rPr lang="en-GB" sz="2600" dirty="0" err="1">
                <a:solidFill>
                  <a:srgbClr val="FF0000"/>
                </a:solidFill>
              </a:rPr>
              <a:t>sy'n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esbonio</a:t>
            </a:r>
            <a:r>
              <a:rPr lang="en-GB" sz="2600" dirty="0">
                <a:solidFill>
                  <a:srgbClr val="FF0000"/>
                </a:solidFill>
              </a:rPr>
              <a:t> ac yn </a:t>
            </a:r>
            <a:r>
              <a:rPr lang="en-GB" sz="2600" dirty="0" err="1">
                <a:solidFill>
                  <a:srgbClr val="FF0000"/>
                </a:solidFill>
              </a:rPr>
              <a:t>enghreifftio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gofynion</a:t>
            </a:r>
            <a:r>
              <a:rPr lang="en-GB" sz="2600" dirty="0">
                <a:solidFill>
                  <a:srgbClr val="FF0000"/>
                </a:solidFill>
              </a:rPr>
              <a:t> y </a:t>
            </a:r>
            <a:r>
              <a:rPr lang="en-GB" sz="2600" dirty="0" err="1">
                <a:solidFill>
                  <a:srgbClr val="FF0000"/>
                </a:solidFill>
              </a:rPr>
              <a:t>cwricwlwm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presennol</a:t>
            </a:r>
            <a:r>
              <a:rPr lang="en-GB" sz="2600" dirty="0">
                <a:solidFill>
                  <a:srgbClr val="FF0000"/>
                </a:solidFill>
              </a:rPr>
              <a:t> (Cwricwlwm 2008) </a:t>
            </a:r>
            <a:r>
              <a:rPr lang="en-GB" sz="2600" dirty="0" err="1">
                <a:solidFill>
                  <a:srgbClr val="FF0000"/>
                </a:solidFill>
              </a:rPr>
              <a:t>mewn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ysgolion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yng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Nghymru</a:t>
            </a:r>
            <a:r>
              <a:rPr lang="en-GB" sz="2600" dirty="0">
                <a:solidFill>
                  <a:srgbClr val="FF0000"/>
                </a:solidFill>
              </a:rPr>
              <a:t>. 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416376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dirty="0"/>
              <a:t>Imagine you are presenting to a group of </a:t>
            </a:r>
            <a:r>
              <a:rPr lang="en-GB" sz="2600" dirty="0" smtClean="0"/>
              <a:t>incoming Year 7 parents </a:t>
            </a:r>
            <a:r>
              <a:rPr lang="en-GB" sz="2600" dirty="0"/>
              <a:t>in a school.  </a:t>
            </a:r>
            <a:endParaRPr lang="en-GB" sz="2600" dirty="0" smtClean="0"/>
          </a:p>
          <a:p>
            <a:pPr marL="0" indent="0">
              <a:buNone/>
            </a:pPr>
            <a:r>
              <a:rPr lang="en-GB" sz="2600" dirty="0" smtClean="0"/>
              <a:t>Your </a:t>
            </a:r>
            <a:r>
              <a:rPr lang="en-GB" sz="2600" dirty="0"/>
              <a:t>task is to prepare </a:t>
            </a:r>
            <a:r>
              <a:rPr lang="en-GB" sz="2600" dirty="0" smtClean="0"/>
              <a:t>a </a:t>
            </a:r>
            <a:r>
              <a:rPr lang="en-GB" sz="2600" dirty="0"/>
              <a:t>PowerPoint (maximum of </a:t>
            </a:r>
            <a:r>
              <a:rPr lang="en-GB" sz="2600" dirty="0" smtClean="0"/>
              <a:t>four </a:t>
            </a:r>
            <a:r>
              <a:rPr lang="en-GB" sz="2600" dirty="0"/>
              <a:t>slides) which explains and exemplifies current curriculum </a:t>
            </a:r>
            <a:r>
              <a:rPr lang="en-GB" sz="2600" dirty="0" smtClean="0"/>
              <a:t>(Curriculum </a:t>
            </a:r>
            <a:r>
              <a:rPr lang="en-GB" sz="2600" dirty="0"/>
              <a:t>2008) requirements in </a:t>
            </a:r>
            <a:r>
              <a:rPr lang="en-GB" sz="2600" dirty="0" smtClean="0"/>
              <a:t>schools in </a:t>
            </a:r>
            <a:r>
              <a:rPr lang="en-GB" sz="2600" dirty="0"/>
              <a:t>Wales</a:t>
            </a:r>
            <a:r>
              <a:rPr lang="en-GB" sz="2400" dirty="0"/>
              <a:t>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79631" y="5676314"/>
            <a:ext cx="36787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2"/>
              </a:rPr>
              <a:t>https://hwb.gov.wales/curriculum-for-wales-2008</a:t>
            </a:r>
            <a:r>
              <a:rPr lang="en-GB" u="sng" dirty="0" smtClean="0">
                <a:hlinkClick r:id="rId2"/>
              </a:rPr>
              <a:t>/</a:t>
            </a:r>
            <a:endParaRPr lang="en-GB" u="sng" dirty="0" smtClean="0"/>
          </a:p>
          <a:p>
            <a:r>
              <a:rPr lang="en-GB" dirty="0">
                <a:solidFill>
                  <a:srgbClr val="FF0000"/>
                </a:solidFill>
                <a:hlinkClick r:id="rId3"/>
              </a:rPr>
              <a:t>https://hwb.gov.wales/cwricwlwm-cymru-2008/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96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Gallech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gynnwys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You </a:t>
            </a:r>
            <a:r>
              <a:rPr lang="en-GB" dirty="0" smtClean="0"/>
              <a:t>might include: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5083" y="1825625"/>
            <a:ext cx="4289767" cy="3780350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sut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mae'r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cwricwlwm</a:t>
            </a:r>
            <a:r>
              <a:rPr lang="en-GB" dirty="0">
                <a:solidFill>
                  <a:srgbClr val="FF0000"/>
                </a:solidFill>
              </a:rPr>
              <a:t> yn </a:t>
            </a:r>
            <a:r>
              <a:rPr lang="en-GB" dirty="0" err="1">
                <a:solidFill>
                  <a:srgbClr val="FF0000"/>
                </a:solidFill>
              </a:rPr>
              <a:t>cael</a:t>
            </a:r>
            <a:r>
              <a:rPr lang="en-GB" dirty="0">
                <a:solidFill>
                  <a:srgbClr val="FF0000"/>
                </a:solidFill>
              </a:rPr>
              <a:t> ei </a:t>
            </a:r>
            <a:r>
              <a:rPr lang="en-GB" dirty="0" err="1">
                <a:solidFill>
                  <a:srgbClr val="FF0000"/>
                </a:solidFill>
              </a:rPr>
              <a:t>drefnu</a:t>
            </a:r>
            <a:r>
              <a:rPr lang="en-GB" dirty="0">
                <a:solidFill>
                  <a:srgbClr val="FF0000"/>
                </a:solidFill>
              </a:rPr>
              <a:t> (</a:t>
            </a:r>
            <a:r>
              <a:rPr lang="en-GB" dirty="0" err="1">
                <a:solidFill>
                  <a:srgbClr val="FF0000"/>
                </a:solidFill>
              </a:rPr>
              <a:t>cynradd</a:t>
            </a:r>
            <a:r>
              <a:rPr lang="en-GB" dirty="0">
                <a:solidFill>
                  <a:srgbClr val="FF0000"/>
                </a:solidFill>
              </a:rPr>
              <a:t> ac </a:t>
            </a:r>
            <a:r>
              <a:rPr lang="en-GB" dirty="0" err="1">
                <a:solidFill>
                  <a:srgbClr val="FF0000"/>
                </a:solidFill>
              </a:rPr>
              <a:t>uwchradd</a:t>
            </a:r>
            <a:r>
              <a:rPr lang="en-GB" dirty="0">
                <a:solidFill>
                  <a:srgbClr val="FF0000"/>
                </a:solidFill>
              </a:rPr>
              <a:t>)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pynciau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sgiliau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allweddol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dylid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datblygu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r>
              <a:rPr lang="en-GB" dirty="0" err="1">
                <a:solidFill>
                  <a:srgbClr val="FF0000"/>
                </a:solidFill>
              </a:rPr>
              <a:t>esboniad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err="1">
                <a:solidFill>
                  <a:srgbClr val="FF0000"/>
                </a:solidFill>
              </a:rPr>
              <a:t>agweddau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y </a:t>
            </a:r>
            <a:r>
              <a:rPr lang="en-GB" dirty="0" err="1">
                <a:solidFill>
                  <a:srgbClr val="FF0000"/>
                </a:solidFill>
              </a:rPr>
              <a:t>cwricwlwm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sy'n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bendant</a:t>
            </a:r>
            <a:r>
              <a:rPr lang="en-GB" dirty="0">
                <a:solidFill>
                  <a:srgbClr val="FF0000"/>
                </a:solidFill>
              </a:rPr>
              <a:t> yn </a:t>
            </a:r>
            <a:r>
              <a:rPr lang="en-GB" dirty="0" err="1">
                <a:solidFill>
                  <a:srgbClr val="FF0000"/>
                </a:solidFill>
              </a:rPr>
              <a:t>Gymraeg</a:t>
            </a:r>
            <a:r>
              <a:rPr lang="en-GB" dirty="0">
                <a:solidFill>
                  <a:srgbClr val="FF0000"/>
                </a:solidFill>
              </a:rPr>
              <a:t> (</a:t>
            </a:r>
            <a:r>
              <a:rPr lang="en-GB" dirty="0" err="1">
                <a:solidFill>
                  <a:srgbClr val="FF0000"/>
                </a:solidFill>
              </a:rPr>
              <a:t>e.e</a:t>
            </a:r>
            <a:r>
              <a:rPr lang="en-GB" dirty="0">
                <a:solidFill>
                  <a:srgbClr val="FF0000"/>
                </a:solidFill>
              </a:rPr>
              <a:t>. </a:t>
            </a:r>
            <a:r>
              <a:rPr lang="en-GB" dirty="0" smtClean="0">
                <a:solidFill>
                  <a:srgbClr val="FF0000"/>
                </a:solidFill>
              </a:rPr>
              <a:t>Y Cwricwlwm </a:t>
            </a:r>
            <a:r>
              <a:rPr lang="en-GB" dirty="0">
                <a:solidFill>
                  <a:srgbClr val="FF0000"/>
                </a:solidFill>
              </a:rPr>
              <a:t>Cymreig)</a:t>
            </a:r>
          </a:p>
          <a:p>
            <a:r>
              <a:rPr lang="en-GB" dirty="0" err="1">
                <a:solidFill>
                  <a:srgbClr val="FF0000"/>
                </a:solidFill>
              </a:rPr>
              <a:t>esbonio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manylu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dermau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acronymau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addysgol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fel</a:t>
            </a:r>
            <a:r>
              <a:rPr lang="en-GB" dirty="0">
                <a:solidFill>
                  <a:srgbClr val="FF0000"/>
                </a:solidFill>
              </a:rPr>
              <a:t> ADCDF, </a:t>
            </a:r>
            <a:r>
              <a:rPr lang="en-GB" dirty="0" err="1">
                <a:solidFill>
                  <a:srgbClr val="FF0000"/>
                </a:solidFill>
              </a:rPr>
              <a:t>FfLlRh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FfCD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1970" cy="378035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how the curriculum is organised </a:t>
            </a:r>
            <a:r>
              <a:rPr lang="en-GB" dirty="0" smtClean="0"/>
              <a:t>(primary and secondary)</a:t>
            </a:r>
            <a:endParaRPr lang="en-GB" dirty="0"/>
          </a:p>
          <a:p>
            <a:pPr lvl="0"/>
            <a:r>
              <a:rPr lang="en-GB" dirty="0" smtClean="0"/>
              <a:t>subjects</a:t>
            </a:r>
            <a:endParaRPr lang="en-GB" dirty="0"/>
          </a:p>
          <a:p>
            <a:pPr lvl="0"/>
            <a:r>
              <a:rPr lang="en-GB" dirty="0"/>
              <a:t>key skills that should be developed </a:t>
            </a:r>
          </a:p>
          <a:p>
            <a:pPr lvl="0"/>
            <a:r>
              <a:rPr lang="en-GB" dirty="0"/>
              <a:t>explanation of aspects of the curriculum that are distinctly Welsh (e.g. </a:t>
            </a:r>
            <a:r>
              <a:rPr lang="en-GB" dirty="0" smtClean="0"/>
              <a:t>Curriculum </a:t>
            </a:r>
            <a:r>
              <a:rPr lang="en-GB" dirty="0"/>
              <a:t>Cymreig)</a:t>
            </a:r>
          </a:p>
          <a:p>
            <a:pPr lvl="0"/>
            <a:r>
              <a:rPr lang="en-GB" dirty="0"/>
              <a:t>explanation and elaboration of educational </a:t>
            </a:r>
            <a:r>
              <a:rPr lang="en-GB" dirty="0" smtClean="0"/>
              <a:t>terms/acronyms </a:t>
            </a:r>
            <a:r>
              <a:rPr lang="en-GB" dirty="0"/>
              <a:t>such as ESDGC, LNF, DCF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20733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4738" y="330583"/>
            <a:ext cx="4295089" cy="823912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Y 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FfLlRh</a:t>
            </a:r>
            <a:endParaRPr lang="en-GB" b="0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(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Fframwaith</a:t>
            </a:r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Llythrennedd</a:t>
            </a:r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b="0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Rhifedd</a:t>
            </a:r>
            <a:r>
              <a:rPr lang="en-GB" b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)</a:t>
            </a:r>
            <a:endParaRPr lang="en-GB" b="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0019" y="330583"/>
            <a:ext cx="3887391" cy="823912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b="0" dirty="0" smtClean="0">
                <a:latin typeface="Comic Sans MS" panose="030F0702030302020204" pitchFamily="66" charset="0"/>
              </a:rPr>
              <a:t>The LNF</a:t>
            </a:r>
          </a:p>
          <a:p>
            <a:pPr algn="ctr"/>
            <a:r>
              <a:rPr lang="en-GB" b="0" dirty="0" smtClean="0">
                <a:latin typeface="Comic Sans MS" panose="030F0702030302020204" pitchFamily="66" charset="0"/>
              </a:rPr>
              <a:t>(Literacy &amp; Numeracy Framework)</a:t>
            </a:r>
          </a:p>
          <a:p>
            <a:pPr algn="ctr"/>
            <a:endParaRPr lang="en-GB" b="0" dirty="0">
              <a:latin typeface="Comic Sans MS" panose="030F0702030302020204" pitchFamily="66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788" y="1862920"/>
            <a:ext cx="4231341" cy="1956412"/>
          </a:xfrm>
          <a:ln w="19050">
            <a:solidFill>
              <a:schemeClr val="accent1">
                <a:lumMod val="75000"/>
              </a:schemeClr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3667280" y="4282406"/>
            <a:ext cx="134470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hlinkClick r:id="rId4"/>
              </a:rPr>
              <a:t>https://hwb.gov.wales/curriculum-for-wales-2008/national-literacy-and-numeracy-framework-curriculum-for-wales-2008-version</a:t>
            </a:r>
            <a:r>
              <a:rPr lang="en-GB" sz="1200" dirty="0">
                <a:hlinkClick r:id="rId4"/>
              </a:rPr>
              <a:t>/</a:t>
            </a:r>
            <a:endParaRPr lang="en-GB" sz="1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" y="1862920"/>
            <a:ext cx="4307233" cy="1956411"/>
          </a:xfrm>
          <a:prstGeom prst="rect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37642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CA3</a:t>
            </a:r>
            <a:r>
              <a:rPr lang="en-GB" dirty="0"/>
              <a:t> / Music KS3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https://hwb.gov.wales/cwricwlwm-cymru-2008/cyfnodau-allweddol-2-i-4/cerddoriaeth-yng-cwricwlwm-cenedlaethol-cymru/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3" tooltip="Original URL: https://hwb.gov.wales/curriculum-for-wales-2008/key-stages-2-to-4/music-in-the-national-curriculum-for-wales/. Click or tap if you trust this link."/>
              </a:rPr>
              <a:t>https://hwb.gov.wales/curriculum-for-wales-2008/key-stages-2-to-4/music-in-the-national-curriculum-for-wales/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</a:rPr>
              <a:t>Cerddoriaeth</a:t>
            </a:r>
            <a:r>
              <a:rPr lang="en-GB" dirty="0" smtClean="0">
                <a:solidFill>
                  <a:srgbClr val="FF0000"/>
                </a:solidFill>
              </a:rPr>
              <a:t> CA3</a:t>
            </a:r>
            <a:r>
              <a:rPr lang="en-GB" dirty="0" smtClean="0"/>
              <a:t> </a:t>
            </a:r>
            <a:r>
              <a:rPr lang="en-GB" dirty="0"/>
              <a:t>/ </a:t>
            </a:r>
            <a:r>
              <a:rPr lang="en-GB" dirty="0" smtClean="0"/>
              <a:t>Music KS3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</a:rPr>
              <a:t>Perfformio</a:t>
            </a:r>
            <a:r>
              <a:rPr lang="en-GB" dirty="0" smtClean="0">
                <a:solidFill>
                  <a:srgbClr val="FF0000"/>
                </a:solidFill>
              </a:rPr>
              <a:t> (10 ‘</a:t>
            </a:r>
            <a:r>
              <a:rPr lang="en-GB" dirty="0" err="1" smtClean="0">
                <a:solidFill>
                  <a:srgbClr val="FF0000"/>
                </a:solidFill>
              </a:rPr>
              <a:t>Sgil</a:t>
            </a:r>
            <a:r>
              <a:rPr lang="en-GB" dirty="0" smtClean="0">
                <a:solidFill>
                  <a:srgbClr val="FF0000"/>
                </a:solidFill>
              </a:rPr>
              <a:t>’)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Cyfansoddi</a:t>
            </a:r>
            <a:r>
              <a:rPr lang="en-GB" dirty="0" smtClean="0">
                <a:solidFill>
                  <a:srgbClr val="FF0000"/>
                </a:solidFill>
              </a:rPr>
              <a:t> (5)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Gwerthuso</a:t>
            </a:r>
            <a:r>
              <a:rPr lang="en-GB" dirty="0" smtClean="0">
                <a:solidFill>
                  <a:srgbClr val="FF0000"/>
                </a:solidFill>
              </a:rPr>
              <a:t> (4)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Performing (10 ‘Skills’)</a:t>
            </a:r>
          </a:p>
          <a:p>
            <a:r>
              <a:rPr lang="en-GB" dirty="0" smtClean="0"/>
              <a:t>Composing (5)</a:t>
            </a:r>
          </a:p>
          <a:p>
            <a:r>
              <a:rPr lang="en-GB" dirty="0" smtClean="0"/>
              <a:t>Appraising (4)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46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CA3</a:t>
            </a:r>
            <a:r>
              <a:rPr lang="en-GB" dirty="0"/>
              <a:t> / Music KS3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19707"/>
            <a:ext cx="3886200" cy="4657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Dylai’r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disgyblion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berfformio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 err="1">
                <a:solidFill>
                  <a:srgbClr val="FF0000"/>
                </a:solidFill>
              </a:rPr>
              <a:t>cyfansoddi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gwerthuso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gan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sicrhau</a:t>
            </a:r>
            <a:r>
              <a:rPr lang="en-GB" dirty="0">
                <a:solidFill>
                  <a:srgbClr val="FF0000"/>
                </a:solidFill>
              </a:rPr>
              <a:t> bod </a:t>
            </a:r>
            <a:r>
              <a:rPr lang="en-GB" dirty="0" err="1">
                <a:solidFill>
                  <a:srgbClr val="FF0000"/>
                </a:solidFill>
              </a:rPr>
              <a:t>eu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gwaith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gwrando</a:t>
            </a:r>
            <a:r>
              <a:rPr lang="en-GB" dirty="0">
                <a:solidFill>
                  <a:srgbClr val="FF0000"/>
                </a:solidFill>
              </a:rPr>
              <a:t> (</a:t>
            </a:r>
            <a:r>
              <a:rPr lang="en-GB" dirty="0" err="1">
                <a:solidFill>
                  <a:srgbClr val="FF0000"/>
                </a:solidFill>
              </a:rPr>
              <a:t>ym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mhob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gweithgarwch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cerddorol</a:t>
            </a:r>
            <a:r>
              <a:rPr lang="en-GB" dirty="0">
                <a:solidFill>
                  <a:srgbClr val="FF0000"/>
                </a:solidFill>
              </a:rPr>
              <a:t>) yn </a:t>
            </a:r>
            <a:r>
              <a:rPr lang="en-GB" dirty="0" err="1">
                <a:solidFill>
                  <a:srgbClr val="FF0000"/>
                </a:solidFill>
              </a:rPr>
              <a:t>canolbwyntio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>
                <a:solidFill>
                  <a:srgbClr val="FF0000"/>
                </a:solidFill>
              </a:rPr>
              <a:t> yr </a:t>
            </a:r>
            <a:r>
              <a:rPr lang="en-GB" dirty="0" err="1">
                <a:solidFill>
                  <a:srgbClr val="FF0000"/>
                </a:solidFill>
              </a:rPr>
              <a:t>elfennau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cerddorol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(…..).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519707"/>
            <a:ext cx="3886200" cy="4657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Pupils should perform, compose and appraise music focusing their listening (in all musical activities) on the musical elements </a:t>
            </a:r>
            <a:r>
              <a:rPr lang="en-GB" dirty="0" smtClean="0"/>
              <a:t>(…..).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 wallpaper: Communist Symbol, Soviet Union flag vector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136" y="0"/>
            <a:ext cx="9172136" cy="573258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358378" y="1880002"/>
            <a:ext cx="6403548" cy="1754326"/>
          </a:xfrm>
          <a:prstGeom prst="rect">
            <a:avLst/>
          </a:prstGeom>
          <a:solidFill>
            <a:schemeClr val="accent4"/>
          </a:solidFill>
          <a:ln w="57150"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r>
              <a:rPr lang="en-GB" sz="5400" b="1" spc="50" dirty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So what are they</a:t>
            </a:r>
            <a:r>
              <a:rPr lang="en-GB" sz="5400" b="1" spc="50" dirty="0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???</a:t>
            </a:r>
          </a:p>
          <a:p>
            <a:r>
              <a:rPr lang="en-GB" sz="5400" b="1" spc="50" dirty="0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Felly </a:t>
            </a:r>
            <a:r>
              <a:rPr lang="en-GB" sz="5400" b="1" spc="50" dirty="0" err="1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beth</a:t>
            </a:r>
            <a:r>
              <a:rPr lang="en-GB" sz="5400" b="1" spc="50" dirty="0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5400" b="1" spc="50" dirty="0" err="1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ydyn</a:t>
            </a:r>
            <a:r>
              <a:rPr lang="en-GB" sz="5400" b="1" spc="50" dirty="0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5400" b="1" spc="50" dirty="0" err="1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nhw</a:t>
            </a:r>
            <a:r>
              <a:rPr lang="en-GB" sz="5400" b="1" spc="50" dirty="0" smtClean="0">
                <a:ln w="0"/>
                <a:solidFill>
                  <a:schemeClr val="accent4">
                    <a:lumMod val="5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?</a:t>
            </a:r>
            <a:endParaRPr lang="en-GB" sz="5400" b="1" spc="50" dirty="0">
              <a:ln w="0"/>
              <a:solidFill>
                <a:schemeClr val="accent4">
                  <a:lumMod val="5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148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Cerddoriaeth</a:t>
            </a:r>
            <a:r>
              <a:rPr lang="en-GB" dirty="0">
                <a:solidFill>
                  <a:srgbClr val="FF0000"/>
                </a:solidFill>
              </a:rPr>
              <a:t> CA3</a:t>
            </a:r>
            <a:r>
              <a:rPr lang="en-GB" dirty="0"/>
              <a:t> / Music KS3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629842" y="1461753"/>
            <a:ext cx="3868340" cy="869324"/>
          </a:xfrm>
        </p:spPr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</a:rPr>
              <a:t>Elfennau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Cerddorol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29842" y="2009104"/>
            <a:ext cx="3868340" cy="377351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traw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parhad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dirty="0" err="1">
                <a:solidFill>
                  <a:srgbClr val="FF0000"/>
                </a:solidFill>
              </a:rPr>
              <a:t>c</a:t>
            </a:r>
            <a:r>
              <a:rPr lang="en-GB" dirty="0" err="1" smtClean="0">
                <a:solidFill>
                  <a:srgbClr val="FF0000"/>
                </a:solidFill>
              </a:rPr>
              <a:t>yflymder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a</a:t>
            </a:r>
            <a:r>
              <a:rPr lang="en-GB" dirty="0" err="1" smtClean="0">
                <a:solidFill>
                  <a:srgbClr val="FF0000"/>
                </a:solidFill>
              </a:rPr>
              <a:t>nsawdd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g</a:t>
            </a:r>
            <a:r>
              <a:rPr lang="en-GB" dirty="0" err="1" smtClean="0">
                <a:solidFill>
                  <a:srgbClr val="FF0000"/>
                </a:solidFill>
              </a:rPr>
              <a:t>wead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d</a:t>
            </a:r>
            <a:r>
              <a:rPr lang="en-GB" dirty="0" err="1" smtClean="0">
                <a:solidFill>
                  <a:srgbClr val="FF0000"/>
                </a:solidFill>
              </a:rPr>
              <a:t>ynameg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a</a:t>
            </a:r>
            <a:r>
              <a:rPr lang="en-GB" dirty="0" err="1" smtClean="0">
                <a:solidFill>
                  <a:srgbClr val="FF0000"/>
                </a:solidFill>
              </a:rPr>
              <a:t>deiledd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distawrwydd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629150" y="1461753"/>
            <a:ext cx="3887391" cy="927280"/>
          </a:xfrm>
        </p:spPr>
        <p:txBody>
          <a:bodyPr/>
          <a:lstStyle/>
          <a:p>
            <a:r>
              <a:rPr lang="en-GB" dirty="0" smtClean="0"/>
              <a:t>Musical Elements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29150" y="2074985"/>
            <a:ext cx="3887391" cy="355952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</a:t>
            </a:r>
            <a:r>
              <a:rPr lang="en-GB" dirty="0" smtClean="0"/>
              <a:t>itch</a:t>
            </a:r>
          </a:p>
          <a:p>
            <a:r>
              <a:rPr lang="en-GB" dirty="0"/>
              <a:t>d</a:t>
            </a:r>
            <a:r>
              <a:rPr lang="en-GB" dirty="0" smtClean="0"/>
              <a:t>uration</a:t>
            </a:r>
          </a:p>
          <a:p>
            <a:r>
              <a:rPr lang="en-GB" dirty="0"/>
              <a:t>p</a:t>
            </a:r>
            <a:r>
              <a:rPr lang="en-GB" dirty="0" smtClean="0"/>
              <a:t>ace</a:t>
            </a:r>
          </a:p>
          <a:p>
            <a:r>
              <a:rPr lang="en-GB" dirty="0"/>
              <a:t>t</a:t>
            </a:r>
            <a:r>
              <a:rPr lang="en-GB" dirty="0" smtClean="0"/>
              <a:t>imbre</a:t>
            </a:r>
          </a:p>
          <a:p>
            <a:r>
              <a:rPr lang="en-GB" dirty="0" smtClean="0"/>
              <a:t>texture </a:t>
            </a:r>
          </a:p>
          <a:p>
            <a:r>
              <a:rPr lang="en-GB" dirty="0"/>
              <a:t>d</a:t>
            </a:r>
            <a:r>
              <a:rPr lang="en-GB" dirty="0" smtClean="0"/>
              <a:t>ynamics</a:t>
            </a:r>
          </a:p>
          <a:p>
            <a:r>
              <a:rPr lang="en-GB" dirty="0"/>
              <a:t>s</a:t>
            </a:r>
            <a:r>
              <a:rPr lang="en-GB" dirty="0" smtClean="0"/>
              <a:t>tructure</a:t>
            </a:r>
          </a:p>
          <a:p>
            <a:r>
              <a:rPr lang="en-GB" dirty="0" smtClean="0"/>
              <a:t>silence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27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5136926" y="3682892"/>
            <a:ext cx="2085975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  <a:r>
              <a:rPr lang="en-GB" dirty="0" smtClean="0"/>
              <a:t>exture / </a:t>
            </a:r>
            <a:r>
              <a:rPr lang="en-GB" dirty="0" err="1" smtClean="0">
                <a:solidFill>
                  <a:srgbClr val="FF0000"/>
                </a:solidFill>
              </a:rPr>
              <a:t>gwead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362201" y="2087903"/>
            <a:ext cx="2109990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  <a:r>
              <a:rPr lang="en-GB" dirty="0" smtClean="0"/>
              <a:t>itch / </a:t>
            </a:r>
            <a:r>
              <a:rPr lang="en-GB" dirty="0" err="1" smtClean="0">
                <a:solidFill>
                  <a:srgbClr val="FF0000"/>
                </a:solidFill>
              </a:rPr>
              <a:t>traw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912420" y="1909747"/>
            <a:ext cx="2106769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  <a:r>
              <a:rPr lang="en-GB" dirty="0" smtClean="0"/>
              <a:t>imbre / </a:t>
            </a:r>
            <a:r>
              <a:rPr lang="en-GB" dirty="0" err="1" smtClean="0">
                <a:solidFill>
                  <a:srgbClr val="FF0000"/>
                </a:solidFill>
              </a:rPr>
              <a:t>ansawdd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363590" y="220239"/>
            <a:ext cx="2092817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  <a:r>
              <a:rPr lang="en-GB" dirty="0" smtClean="0"/>
              <a:t>uration / </a:t>
            </a:r>
            <a:r>
              <a:rPr lang="en-GB" dirty="0" err="1" smtClean="0">
                <a:solidFill>
                  <a:srgbClr val="FF0000"/>
                </a:solidFill>
              </a:rPr>
              <a:t>parhad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2819603" y="3856601"/>
            <a:ext cx="2092817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structure / </a:t>
            </a:r>
            <a:r>
              <a:rPr lang="en-GB" dirty="0" err="1" smtClean="0">
                <a:solidFill>
                  <a:srgbClr val="FF0000"/>
                </a:solidFill>
              </a:rPr>
              <a:t>adeiledd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22161" y="3444788"/>
            <a:ext cx="2140040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  <a:r>
              <a:rPr lang="en-GB" dirty="0" smtClean="0"/>
              <a:t>ynamics / </a:t>
            </a:r>
            <a:r>
              <a:rPr lang="en-GB" dirty="0" err="1" smtClean="0">
                <a:solidFill>
                  <a:srgbClr val="FF0000"/>
                </a:solidFill>
              </a:rPr>
              <a:t>dynameg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7019189" y="2649517"/>
            <a:ext cx="2073499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  <a:r>
              <a:rPr lang="en-GB" dirty="0" smtClean="0"/>
              <a:t>ilence / </a:t>
            </a:r>
            <a:r>
              <a:rPr lang="en-GB" dirty="0" err="1" smtClean="0">
                <a:solidFill>
                  <a:srgbClr val="FF0000"/>
                </a:solidFill>
              </a:rPr>
              <a:t>distawrwydd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952445" y="790661"/>
            <a:ext cx="2056327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  <a:r>
              <a:rPr lang="en-GB" dirty="0" smtClean="0"/>
              <a:t>ace / </a:t>
            </a:r>
            <a:r>
              <a:rPr lang="en-GB" dirty="0" err="1" smtClean="0">
                <a:solidFill>
                  <a:srgbClr val="FF0000"/>
                </a:solidFill>
              </a:rPr>
              <a:t>cyflymder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 rot="20670350">
            <a:off x="163271" y="536991"/>
            <a:ext cx="3852651" cy="174649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Composition Task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617655" y="5042600"/>
            <a:ext cx="16368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</a:rPr>
              <a:t>3 minutes</a:t>
            </a:r>
            <a:endParaRPr lang="en-GB" sz="2400" dirty="0">
              <a:solidFill>
                <a:schemeClr val="accent6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4368" y="5042600"/>
            <a:ext cx="1835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accent6"/>
                </a:solidFill>
              </a:rPr>
              <a:t>pairs</a:t>
            </a:r>
            <a:endParaRPr lang="en-GB" sz="24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48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448873" y="1144974"/>
            <a:ext cx="601443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Unit of work – </a:t>
            </a:r>
            <a:endParaRPr lang="en-GB" sz="5400" b="1" dirty="0" smtClean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r>
              <a:rPr lang="en-GB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Elements </a:t>
            </a:r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of Music</a:t>
            </a:r>
          </a:p>
          <a:p>
            <a:pPr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Year 7</a:t>
            </a:r>
          </a:p>
        </p:txBody>
      </p:sp>
    </p:spTree>
    <p:extLst>
      <p:ext uri="{BB962C8B-B14F-4D97-AF65-F5344CB8AC3E}">
        <p14:creationId xmlns:p14="http://schemas.microsoft.com/office/powerpoint/2010/main" val="325539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341" y="1824387"/>
            <a:ext cx="6033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www.bbc.co.uk/bitesize/guides/z23cb82/revision/1</a:t>
            </a:r>
            <a:endParaRPr lang="en-GB" dirty="0" smtClean="0">
              <a:hlinkClick r:id="rId3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35455" y="520349"/>
            <a:ext cx="47958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accent6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Musical Texture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chemeClr val="accent6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560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341" y="1824387"/>
            <a:ext cx="6033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www.bbc.co.uk/bitesize/guides/z23cb82/revision/1</a:t>
            </a:r>
            <a:endParaRPr lang="en-GB" dirty="0" smtClean="0">
              <a:hlinkClick r:id="rId3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35455" y="520349"/>
            <a:ext cx="47958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accent6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Musical Texture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chemeClr val="accent6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9245" y="2574427"/>
            <a:ext cx="6188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Definitions:</a:t>
            </a:r>
          </a:p>
        </p:txBody>
      </p:sp>
      <p:sp>
        <p:nvSpPr>
          <p:cNvPr id="6" name="Rectangle 5"/>
          <p:cNvSpPr/>
          <p:nvPr/>
        </p:nvSpPr>
        <p:spPr>
          <a:xfrm>
            <a:off x="502276" y="3119302"/>
            <a:ext cx="2814034" cy="1120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Monophonic:</a:t>
            </a:r>
          </a:p>
        </p:txBody>
      </p:sp>
      <p:sp>
        <p:nvSpPr>
          <p:cNvPr id="7" name="Rectangle 6"/>
          <p:cNvSpPr/>
          <p:nvPr/>
        </p:nvSpPr>
        <p:spPr>
          <a:xfrm>
            <a:off x="3669405" y="4292958"/>
            <a:ext cx="2814034" cy="1120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Polyphonic:</a:t>
            </a:r>
          </a:p>
        </p:txBody>
      </p:sp>
      <p:sp>
        <p:nvSpPr>
          <p:cNvPr id="8" name="Rectangle 7"/>
          <p:cNvSpPr/>
          <p:nvPr/>
        </p:nvSpPr>
        <p:spPr>
          <a:xfrm>
            <a:off x="3662965" y="2322508"/>
            <a:ext cx="2814034" cy="14729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Homophonic:</a:t>
            </a:r>
          </a:p>
        </p:txBody>
      </p:sp>
      <p:sp>
        <p:nvSpPr>
          <p:cNvPr id="9" name="Rectangle 8"/>
          <p:cNvSpPr/>
          <p:nvPr/>
        </p:nvSpPr>
        <p:spPr>
          <a:xfrm>
            <a:off x="7167093" y="2193718"/>
            <a:ext cx="1712890" cy="32197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Heterophonic</a:t>
            </a:r>
            <a:r>
              <a:rPr lang="en-GB" dirty="0" smtClean="0"/>
              <a:t>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85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341" y="1824387"/>
            <a:ext cx="6033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www.bbc.co.uk/bitesize/guides/z23cb82/revision/1</a:t>
            </a:r>
            <a:endParaRPr lang="en-GB" dirty="0" smtClean="0">
              <a:hlinkClick r:id="rId3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35455" y="520349"/>
            <a:ext cx="47958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accent6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Musical Texture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chemeClr val="accent6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9245" y="2574427"/>
            <a:ext cx="6188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Definitions:</a:t>
            </a:r>
          </a:p>
        </p:txBody>
      </p:sp>
      <p:sp>
        <p:nvSpPr>
          <p:cNvPr id="6" name="Rectangle 5"/>
          <p:cNvSpPr/>
          <p:nvPr/>
        </p:nvSpPr>
        <p:spPr>
          <a:xfrm>
            <a:off x="502276" y="3119302"/>
            <a:ext cx="2814034" cy="1120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Monophonic:</a:t>
            </a:r>
          </a:p>
          <a:p>
            <a:r>
              <a:rPr lang="en-GB" dirty="0"/>
              <a:t>having a single melodic line without harmonies or melody in counterpoint</a:t>
            </a:r>
          </a:p>
        </p:txBody>
      </p:sp>
      <p:sp>
        <p:nvSpPr>
          <p:cNvPr id="7" name="Rectangle 6"/>
          <p:cNvSpPr/>
          <p:nvPr/>
        </p:nvSpPr>
        <p:spPr>
          <a:xfrm>
            <a:off x="3669405" y="4292958"/>
            <a:ext cx="2814034" cy="1120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Polyphonic:</a:t>
            </a:r>
          </a:p>
          <a:p>
            <a:r>
              <a:rPr lang="en-GB" dirty="0"/>
              <a:t>in two or more parts each having a melody of its own; contrapuntal</a:t>
            </a:r>
          </a:p>
        </p:txBody>
      </p:sp>
      <p:sp>
        <p:nvSpPr>
          <p:cNvPr id="8" name="Rectangle 7"/>
          <p:cNvSpPr/>
          <p:nvPr/>
        </p:nvSpPr>
        <p:spPr>
          <a:xfrm>
            <a:off x="3662965" y="2322508"/>
            <a:ext cx="2814034" cy="14729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/>
              <a:t>Homophonic:</a:t>
            </a:r>
          </a:p>
          <a:p>
            <a:r>
              <a:rPr lang="en-GB" dirty="0"/>
              <a:t>characterized by the movement of accompanying parts in the same rhythm as the melody</a:t>
            </a:r>
          </a:p>
        </p:txBody>
      </p:sp>
      <p:sp>
        <p:nvSpPr>
          <p:cNvPr id="9" name="Rectangle 8"/>
          <p:cNvSpPr/>
          <p:nvPr/>
        </p:nvSpPr>
        <p:spPr>
          <a:xfrm>
            <a:off x="7167093" y="2193718"/>
            <a:ext cx="1712890" cy="32197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Heterophonic</a:t>
            </a:r>
            <a:r>
              <a:rPr lang="en-GB" dirty="0" smtClean="0"/>
              <a:t>: the </a:t>
            </a:r>
            <a:r>
              <a:rPr lang="en-GB" dirty="0"/>
              <a:t>simultaneous performance of the same melodic line, with slight individual variations, by two or more performers</a:t>
            </a:r>
          </a:p>
        </p:txBody>
      </p:sp>
    </p:spTree>
    <p:extLst>
      <p:ext uri="{BB962C8B-B14F-4D97-AF65-F5344CB8AC3E}">
        <p14:creationId xmlns:p14="http://schemas.microsoft.com/office/powerpoint/2010/main" val="70943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4477" y="1173520"/>
            <a:ext cx="596935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000" b="1" dirty="0" smtClean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https://www.youtube.com/watch?v=Dlr90NLDp-0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www.youtube.com/watch?v=hbludcTL7qg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4"/>
              </a:rPr>
              <a:t>https://www.youtube.com/watch?v=eqt005j1dB0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00497" y="399982"/>
            <a:ext cx="15501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6"/>
                </a:solidFill>
              </a:rPr>
              <a:t>Test!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6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9612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https://www.youtube.com/watch?v=xrIYT-MrVaI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Greig</a:t>
            </a:r>
            <a:r>
              <a:rPr lang="en-GB" dirty="0" smtClean="0"/>
              <a:t> - In </a:t>
            </a:r>
            <a:r>
              <a:rPr lang="en-GB" dirty="0"/>
              <a:t>the Hall of the Mountain King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486342" y="477353"/>
            <a:ext cx="631698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Tempo </a:t>
            </a:r>
            <a:r>
              <a:rPr lang="en-GB" sz="6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&amp; </a:t>
            </a:r>
            <a:r>
              <a:rPr lang="en-GB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Dynamics</a:t>
            </a:r>
            <a:endParaRPr lang="en-US" sz="6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06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Structure</a:t>
            </a:r>
            <a:endParaRPr lang="en-GB" sz="6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www.youtube.com/watch?v=d020hcWA_Wg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www.youtube.com/watch?v=027ZJX5XVjs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https://www.youtube.com/watch?v=VZAGLJtj5RU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14850" y="1825625"/>
            <a:ext cx="4268542" cy="40471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Coldplay – ‘Clocks’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Trad</a:t>
            </a:r>
            <a:r>
              <a:rPr lang="en-GB" dirty="0" smtClean="0"/>
              <a:t>. – ‘Down by the </a:t>
            </a:r>
            <a:r>
              <a:rPr lang="en-GB" dirty="0" err="1" smtClean="0"/>
              <a:t>Salley</a:t>
            </a:r>
            <a:r>
              <a:rPr lang="en-GB" dirty="0" smtClean="0"/>
              <a:t> Gardens’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Saint-Saens – ‘Elephant’ from </a:t>
            </a:r>
            <a:r>
              <a:rPr lang="en-GB" i="1" dirty="0" smtClean="0"/>
              <a:t>Carnival of the Animals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7777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409350" y="3456264"/>
            <a:ext cx="637563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>
              <a:hlinkClick r:id="rId2"/>
            </a:endParaRPr>
          </a:p>
          <a:p>
            <a:r>
              <a:rPr lang="en-GB" sz="2400" dirty="0" smtClean="0">
                <a:hlinkClick r:id="rId2"/>
              </a:rPr>
              <a:t>https</a:t>
            </a:r>
            <a:r>
              <a:rPr lang="en-GB" sz="2400" dirty="0">
                <a:hlinkClick r:id="rId2"/>
              </a:rPr>
              <a:t>://</a:t>
            </a:r>
            <a:r>
              <a:rPr lang="en-GB" sz="2400" dirty="0" smtClean="0">
                <a:hlinkClick r:id="rId2"/>
              </a:rPr>
              <a:t>www.onlinepianist.com/virtual-piano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571194" y="404439"/>
            <a:ext cx="491980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Online k</a:t>
            </a:r>
            <a:r>
              <a:rPr lang="en-US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eyboard</a:t>
            </a:r>
          </a:p>
          <a:p>
            <a:pPr algn="ctr"/>
            <a:r>
              <a:rPr lang="en-US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for composition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752497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90541" y="2575775"/>
            <a:ext cx="5080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http://musictechteacher.com/music_learning_theory/music_instruments.htm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03993" y="507471"/>
            <a:ext cx="3660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Instruments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859398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</a:rPr>
              <a:t>Nol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 err="1" smtClean="0">
                <a:solidFill>
                  <a:srgbClr val="FF0000"/>
                </a:solidFill>
              </a:rPr>
              <a:t>’r</a:t>
            </a:r>
            <a:r>
              <a:rPr lang="en-GB" dirty="0" smtClean="0">
                <a:solidFill>
                  <a:srgbClr val="FF0000"/>
                </a:solidFill>
              </a:rPr>
              <a:t> Cwricwlwm </a:t>
            </a:r>
            <a:r>
              <a:rPr lang="en-GB" dirty="0" err="1" smtClean="0">
                <a:solidFill>
                  <a:srgbClr val="FF0000"/>
                </a:solidFill>
              </a:rPr>
              <a:t>Cenedlaethol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Back to the National Curriculum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294769047"/>
              </p:ext>
            </p:extLst>
          </p:nvPr>
        </p:nvGraphicFramePr>
        <p:xfrm>
          <a:off x="-2" y="1526146"/>
          <a:ext cx="9144001" cy="4650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15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10843F7-2C2C-48FA-8C1E-25C3BE693339}">
  <ds:schemaRefs>
    <ds:schemaRef ds:uri="http://purl.org/dc/elements/1.1/"/>
    <ds:schemaRef ds:uri="http://schemas.microsoft.com/office/2006/metadata/properties"/>
    <ds:schemaRef ds:uri="92c24619-d6d5-42cf-b618-23d930ad9f20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8ee9550b-f5f4-4dde-bce5-39f4ba45c2f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C936BED-2954-4154-AD43-8C803E6103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532EBD-63ED-43B1-AAA8-9A54282C3E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3723</TotalTime>
  <Words>1567</Words>
  <Application>Microsoft Office PowerPoint</Application>
  <PresentationFormat>On-screen Show (4:3)</PresentationFormat>
  <Paragraphs>331</Paragraphs>
  <Slides>67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6" baseType="lpstr">
      <vt:lpstr>ＭＳ Ｐゴシック</vt:lpstr>
      <vt:lpstr>Arial</vt:lpstr>
      <vt:lpstr>Calibri</vt:lpstr>
      <vt:lpstr>Calibri Light</vt:lpstr>
      <vt:lpstr>Comic Sans MS</vt:lpstr>
      <vt:lpstr>Source Sans Pro SemiBold</vt:lpstr>
      <vt:lpstr>Sylfaen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 to you! </vt:lpstr>
      <vt:lpstr>PowerPoint Presentation</vt:lpstr>
      <vt:lpstr>PowerPoint Presentation</vt:lpstr>
      <vt:lpstr>PowerPoint Presentation</vt:lpstr>
      <vt:lpstr>Meysydd Dysgu’r Cyfnod Sylfaen (6) Foundation Phase Areas of Learning (7)</vt:lpstr>
      <vt:lpstr>PowerPoint Presentation</vt:lpstr>
      <vt:lpstr>Y cwricwlwm presennol yng NghA2/3  The current KS2/3 curriculum </vt:lpstr>
      <vt:lpstr>Cwricwlwm i Gymru / Curriculum for Wales </vt:lpstr>
      <vt:lpstr>Y cwricwlwm presennol yng NghA 2/3  The current KS2/3 curriculum </vt:lpstr>
      <vt:lpstr>Y cwricwlwm presennol yng NghA 2/3  The current KS2/3 curriculum </vt:lpstr>
      <vt:lpstr>Acronyms!</vt:lpstr>
      <vt:lpstr>Tasg Cyfeiriol (bore Mercher) /  Directed Task (Wednesday morning)</vt:lpstr>
      <vt:lpstr>Gallech gynnwys: You might include:</vt:lpstr>
      <vt:lpstr>PowerPoint Presentation</vt:lpstr>
      <vt:lpstr>Cerddoriaeth CA3 / Music KS3</vt:lpstr>
      <vt:lpstr>Cerddoriaeth CA3 / Music KS3</vt:lpstr>
      <vt:lpstr>Cerddoriaeth CA3 / Music KS3</vt:lpstr>
      <vt:lpstr>PowerPoint Presentation</vt:lpstr>
      <vt:lpstr>Cerddoriaeth CA3 / Music KS3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Structure</vt:lpstr>
      <vt:lpstr>PowerPoint Presentation</vt:lpstr>
      <vt:lpstr>PowerPoint Presentation</vt:lpstr>
      <vt:lpstr>Nol i’r Cwricwlwm Cenedlaethol / Back to the National Curriculum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Catherine Morgan</cp:lastModifiedBy>
  <cp:revision>96</cp:revision>
  <cp:lastPrinted>2020-09-02T11:45:44Z</cp:lastPrinted>
  <dcterms:created xsi:type="dcterms:W3CDTF">2017-02-08T11:33:06Z</dcterms:created>
  <dcterms:modified xsi:type="dcterms:W3CDTF">2020-09-15T17:47:24Z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