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3" r:id="rId5"/>
    <p:sldId id="265" r:id="rId6"/>
    <p:sldId id="266" r:id="rId7"/>
    <p:sldId id="267" r:id="rId8"/>
    <p:sldId id="269"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920" autoAdjust="0"/>
  </p:normalViewPr>
  <p:slideViewPr>
    <p:cSldViewPr snapToGrid="0">
      <p:cViewPr varScale="1">
        <p:scale>
          <a:sx n="57" d="100"/>
          <a:sy n="57" d="100"/>
        </p:scale>
        <p:origin x="12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644BF-D8F3-4861-8D25-98343AF9CC47}" type="datetimeFigureOut">
              <a:rPr lang="en-US" smtClean="0"/>
              <a:t>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A1C57F-476F-406D-BED2-60A78880B687}" type="slidenum">
              <a:rPr lang="en-US" smtClean="0"/>
              <a:t>‹#›</a:t>
            </a:fld>
            <a:endParaRPr lang="en-US"/>
          </a:p>
        </p:txBody>
      </p:sp>
    </p:spTree>
    <p:extLst>
      <p:ext uri="{BB962C8B-B14F-4D97-AF65-F5344CB8AC3E}">
        <p14:creationId xmlns:p14="http://schemas.microsoft.com/office/powerpoint/2010/main" val="3454556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oneself is key to working effectively in health and social care. Reflection allows practitioners to evaluate performance, adapt, and respond to complex human needs. Gibbs (2013) describes reflection as a continuous cycle of experience, evaluation, and action that strengthens professional learning. </a:t>
            </a:r>
            <a:r>
              <a:rPr lang="en-US" dirty="0" err="1"/>
              <a:t>Pulman</a:t>
            </a:r>
            <a:r>
              <a:rPr lang="en-US" dirty="0"/>
              <a:t> and </a:t>
            </a:r>
            <a:r>
              <a:rPr lang="en-US" dirty="0" err="1"/>
              <a:t>Fenge</a:t>
            </a:r>
            <a:r>
              <a:rPr lang="en-US" dirty="0"/>
              <a:t> (2024) also note that structured reflection helps professionals build research and analytical capacity, which are vital for evidence-based care. By exploring my strengths, weaknesses, opportunities, and threats, I can identify realistic strategies for growth and employability. This process not only enhances confidence and accountability but also supports ethical decision-making and </a:t>
            </a:r>
            <a:r>
              <a:rPr lang="en-US" dirty="0" err="1"/>
              <a:t>interprofessional</a:t>
            </a:r>
            <a:r>
              <a:rPr lang="en-US" dirty="0"/>
              <a:t> collaboration.</a:t>
            </a:r>
          </a:p>
        </p:txBody>
      </p:sp>
      <p:sp>
        <p:nvSpPr>
          <p:cNvPr id="4" name="Slide Number Placeholder 3"/>
          <p:cNvSpPr>
            <a:spLocks noGrp="1"/>
          </p:cNvSpPr>
          <p:nvPr>
            <p:ph type="sldNum" sz="quarter" idx="10"/>
          </p:nvPr>
        </p:nvSpPr>
        <p:spPr/>
        <p:txBody>
          <a:bodyPr/>
          <a:lstStyle/>
          <a:p>
            <a:fld id="{40A1C57F-476F-406D-BED2-60A78880B687}" type="slidenum">
              <a:rPr lang="en-US" smtClean="0"/>
              <a:t>2</a:t>
            </a:fld>
            <a:endParaRPr lang="en-US"/>
          </a:p>
        </p:txBody>
      </p:sp>
    </p:spTree>
    <p:extLst>
      <p:ext uri="{BB962C8B-B14F-4D97-AF65-F5344CB8AC3E}">
        <p14:creationId xmlns:p14="http://schemas.microsoft.com/office/powerpoint/2010/main" val="377599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Self-awareness involves understanding how our attitudes, values, and </a:t>
            </a:r>
            <a:r>
              <a:rPr lang="en-US" dirty="0" err="1"/>
              <a:t>behaviours</a:t>
            </a:r>
            <a:r>
              <a:rPr lang="en-US" dirty="0"/>
              <a:t> influence others. In health and social care, this awareness underpins empathy and professional integrity. Gibbs and Wood (2019) </a:t>
            </a:r>
            <a:r>
              <a:rPr lang="en-US" dirty="0" err="1"/>
              <a:t>emphasise</a:t>
            </a:r>
            <a:r>
              <a:rPr lang="en-US" dirty="0"/>
              <a:t> that reflection transforms experience into learning by promoting deliberate self-evaluation. This connection between thought and action allows professionals to adapt and grow continually. </a:t>
            </a:r>
            <a:r>
              <a:rPr lang="en-US" dirty="0" err="1"/>
              <a:t>Giardulli</a:t>
            </a:r>
            <a:r>
              <a:rPr lang="en-US" dirty="0"/>
              <a:t> et al. (2025) identify transversal skills</a:t>
            </a:r>
            <a:r>
              <a:rPr lang="en-US" baseline="0" dirty="0"/>
              <a:t> </a:t>
            </a:r>
            <a:r>
              <a:rPr lang="en-US" dirty="0"/>
              <a:t>like communication, adaptability, and teamwork</a:t>
            </a:r>
            <a:r>
              <a:rPr lang="en-US" baseline="0" dirty="0"/>
              <a:t> </a:t>
            </a:r>
            <a:r>
              <a:rPr lang="en-US" dirty="0"/>
              <a:t>as essential for </a:t>
            </a:r>
            <a:r>
              <a:rPr lang="en-US" dirty="0" err="1"/>
              <a:t>interprofessional</a:t>
            </a:r>
            <a:r>
              <a:rPr lang="en-US" dirty="0"/>
              <a:t> practice, all of which depend on self-awareness. When I reflect honestly on my performance, I can </a:t>
            </a:r>
            <a:r>
              <a:rPr lang="en-US" dirty="0" err="1"/>
              <a:t>recognise</a:t>
            </a:r>
            <a:r>
              <a:rPr lang="en-US" dirty="0"/>
              <a:t> strengths to build upon and areas that require improvement. This process enhances not only my confidence but also my capacity to provide patient-</a:t>
            </a:r>
            <a:r>
              <a:rPr lang="en-US" dirty="0" err="1"/>
              <a:t>centred</a:t>
            </a:r>
            <a:r>
              <a:rPr lang="en-US" dirty="0"/>
              <a:t> care.</a:t>
            </a:r>
          </a:p>
        </p:txBody>
      </p:sp>
      <p:sp>
        <p:nvSpPr>
          <p:cNvPr id="4" name="Slide Number Placeholder 3"/>
          <p:cNvSpPr>
            <a:spLocks noGrp="1"/>
          </p:cNvSpPr>
          <p:nvPr>
            <p:ph type="sldNum" sz="quarter" idx="10"/>
          </p:nvPr>
        </p:nvSpPr>
        <p:spPr/>
        <p:txBody>
          <a:bodyPr/>
          <a:lstStyle/>
          <a:p>
            <a:fld id="{40A1C57F-476F-406D-BED2-60A78880B687}" type="slidenum">
              <a:rPr lang="en-US" smtClean="0"/>
              <a:t>3</a:t>
            </a:fld>
            <a:endParaRPr lang="en-US"/>
          </a:p>
        </p:txBody>
      </p:sp>
    </p:spTree>
    <p:extLst>
      <p:ext uri="{BB962C8B-B14F-4D97-AF65-F5344CB8AC3E}">
        <p14:creationId xmlns:p14="http://schemas.microsoft.com/office/powerpoint/2010/main" val="3663925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Reflecting on my experience, I </a:t>
            </a:r>
            <a:r>
              <a:rPr lang="en-US" dirty="0" err="1"/>
              <a:t>recognise</a:t>
            </a:r>
            <a:r>
              <a:rPr lang="en-US" dirty="0"/>
              <a:t> several key strengths, including empathy and active listening, which enable me to build trust with patients and colleagues. </a:t>
            </a:r>
            <a:r>
              <a:rPr lang="en-US" dirty="0" err="1"/>
              <a:t>Giardulli</a:t>
            </a:r>
            <a:r>
              <a:rPr lang="en-US" dirty="0"/>
              <a:t> et al. (2025) found that teamwork, flexibility, and emotional intelligence are among the most important transversal competencies for care professionals. These align closely with my interpersonal style. However, I’ve identified weaknesses such as limited confidence when leading group discussions and a need to improve my research and analytical skills. </a:t>
            </a:r>
            <a:r>
              <a:rPr lang="en-US" dirty="0" err="1"/>
              <a:t>Pulman</a:t>
            </a:r>
            <a:r>
              <a:rPr lang="en-US" dirty="0"/>
              <a:t> and </a:t>
            </a:r>
            <a:r>
              <a:rPr lang="en-US" dirty="0" err="1"/>
              <a:t>Fenge</a:t>
            </a:r>
            <a:r>
              <a:rPr lang="en-US" dirty="0"/>
              <a:t> (2024) highlight how enhancing research literacy empowers practitioners to engage critically with evidence and make informed decisions. </a:t>
            </a:r>
            <a:r>
              <a:rPr lang="en-US" dirty="0" err="1"/>
              <a:t>Recognising</a:t>
            </a:r>
            <a:r>
              <a:rPr lang="en-US" dirty="0"/>
              <a:t> these weaknesses helps me plan targeted actions for development.</a:t>
            </a:r>
          </a:p>
        </p:txBody>
      </p:sp>
      <p:sp>
        <p:nvSpPr>
          <p:cNvPr id="4" name="Slide Number Placeholder 3"/>
          <p:cNvSpPr>
            <a:spLocks noGrp="1"/>
          </p:cNvSpPr>
          <p:nvPr>
            <p:ph type="sldNum" sz="quarter" idx="10"/>
          </p:nvPr>
        </p:nvSpPr>
        <p:spPr/>
        <p:txBody>
          <a:bodyPr/>
          <a:lstStyle/>
          <a:p>
            <a:fld id="{40A1C57F-476F-406D-BED2-60A78880B687}" type="slidenum">
              <a:rPr lang="en-US" smtClean="0"/>
              <a:t>4</a:t>
            </a:fld>
            <a:endParaRPr lang="en-US"/>
          </a:p>
        </p:txBody>
      </p:sp>
    </p:spTree>
    <p:extLst>
      <p:ext uri="{BB962C8B-B14F-4D97-AF65-F5344CB8AC3E}">
        <p14:creationId xmlns:p14="http://schemas.microsoft.com/office/powerpoint/2010/main" val="2628965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Opportunities for development include attending continuing professional development sessions, volunteering in health settings, and seeking mentorship to strengthen professional identity. </a:t>
            </a:r>
            <a:r>
              <a:rPr lang="en-US" dirty="0" err="1"/>
              <a:t>Pulman</a:t>
            </a:r>
            <a:r>
              <a:rPr lang="en-US" dirty="0"/>
              <a:t> and </a:t>
            </a:r>
            <a:r>
              <a:rPr lang="en-US" dirty="0" err="1"/>
              <a:t>Fenge</a:t>
            </a:r>
            <a:r>
              <a:rPr lang="en-US" dirty="0"/>
              <a:t> (2024) discuss how structured training and peer collaboration build research and practical competencies, creating growth pathways in social care. However, </a:t>
            </a:r>
            <a:r>
              <a:rPr lang="en-US" dirty="0" err="1"/>
              <a:t>Giardulli</a:t>
            </a:r>
            <a:r>
              <a:rPr lang="en-US" dirty="0"/>
              <a:t> et al. (2025) caution that </a:t>
            </a:r>
            <a:r>
              <a:rPr lang="en-US" dirty="0" err="1"/>
              <a:t>interprofessional</a:t>
            </a:r>
            <a:r>
              <a:rPr lang="en-US" dirty="0"/>
              <a:t> environments can also pose emotional and workload pressures, which, if unmanaged, lead to burnout. </a:t>
            </a:r>
            <a:r>
              <a:rPr lang="en-US" dirty="0" err="1"/>
              <a:t>Recognising</a:t>
            </a:r>
            <a:r>
              <a:rPr lang="en-US" dirty="0"/>
              <a:t> both opportunity and risk ensures I approach development realistically. I aim to use available resources and networks to enhance my employability while maintaining a balanced, resilient approach to care work.</a:t>
            </a:r>
          </a:p>
        </p:txBody>
      </p:sp>
      <p:sp>
        <p:nvSpPr>
          <p:cNvPr id="4" name="Slide Number Placeholder 3"/>
          <p:cNvSpPr>
            <a:spLocks noGrp="1"/>
          </p:cNvSpPr>
          <p:nvPr>
            <p:ph type="sldNum" sz="quarter" idx="10"/>
          </p:nvPr>
        </p:nvSpPr>
        <p:spPr/>
        <p:txBody>
          <a:bodyPr/>
          <a:lstStyle/>
          <a:p>
            <a:fld id="{40A1C57F-476F-406D-BED2-60A78880B687}" type="slidenum">
              <a:rPr lang="en-US" smtClean="0"/>
              <a:t>5</a:t>
            </a:fld>
            <a:endParaRPr lang="en-US"/>
          </a:p>
        </p:txBody>
      </p:sp>
    </p:spTree>
    <p:extLst>
      <p:ext uri="{BB962C8B-B14F-4D97-AF65-F5344CB8AC3E}">
        <p14:creationId xmlns:p14="http://schemas.microsoft.com/office/powerpoint/2010/main" val="3071291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convert awareness into action, I’ve developed a structured plan using Gibbs’ (2013) reflective framework. Each experience during my studies or placements will be followed by reflection, evaluation, and new learning goals. My first goal is to strengthen research and writing skills by completing short academic training modules. Second, I will attend workshops to build leadership and communication confidence, as these are key professional competencies (</a:t>
            </a:r>
            <a:r>
              <a:rPr lang="en-US" dirty="0" err="1"/>
              <a:t>Giardulli</a:t>
            </a:r>
            <a:r>
              <a:rPr lang="en-US" dirty="0"/>
              <a:t> et al., 2025). Finally, I’ll maintain a reflective journal to record insights and measure progress over time. By reviewing my development quarterly, I can ensure continuous improvement and accountability in both my studies and professional growth.</a:t>
            </a:r>
          </a:p>
        </p:txBody>
      </p:sp>
      <p:sp>
        <p:nvSpPr>
          <p:cNvPr id="4" name="Slide Number Placeholder 3"/>
          <p:cNvSpPr>
            <a:spLocks noGrp="1"/>
          </p:cNvSpPr>
          <p:nvPr>
            <p:ph type="sldNum" sz="quarter" idx="10"/>
          </p:nvPr>
        </p:nvSpPr>
        <p:spPr/>
        <p:txBody>
          <a:bodyPr/>
          <a:lstStyle/>
          <a:p>
            <a:fld id="{40A1C57F-476F-406D-BED2-60A78880B687}" type="slidenum">
              <a:rPr lang="en-US" smtClean="0"/>
              <a:t>6</a:t>
            </a:fld>
            <a:endParaRPr lang="en-US"/>
          </a:p>
        </p:txBody>
      </p:sp>
    </p:spTree>
    <p:extLst>
      <p:ext uri="{BB962C8B-B14F-4D97-AF65-F5344CB8AC3E}">
        <p14:creationId xmlns:p14="http://schemas.microsoft.com/office/powerpoint/2010/main" val="4173581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connects self-awareness to professional competence. Gibbs and Wood (2019) argue that reflective practice allows individuals to make sense of challenges, refine judgement, and improve collaboration. In healthcare settings, situations can be unpredictable and emotionally demanding. </a:t>
            </a:r>
            <a:r>
              <a:rPr lang="en-US" dirty="0" err="1"/>
              <a:t>Giardulli</a:t>
            </a:r>
            <a:r>
              <a:rPr lang="en-US" dirty="0"/>
              <a:t> et al. (2025) highlight that adaptability and resilience are core to effective </a:t>
            </a:r>
            <a:r>
              <a:rPr lang="en-US" dirty="0" err="1"/>
              <a:t>interprofessional</a:t>
            </a:r>
            <a:r>
              <a:rPr lang="en-US" dirty="0"/>
              <a:t> work. Reflection helps maintain composure, enhance problem-solving, and sustain motivation. </a:t>
            </a:r>
            <a:r>
              <a:rPr lang="en-US" dirty="0" err="1"/>
              <a:t>Pulman</a:t>
            </a:r>
            <a:r>
              <a:rPr lang="en-US" dirty="0"/>
              <a:t> and </a:t>
            </a:r>
            <a:r>
              <a:rPr lang="en-US" dirty="0" err="1"/>
              <a:t>Fenge</a:t>
            </a:r>
            <a:r>
              <a:rPr lang="en-US" dirty="0"/>
              <a:t> (2024) also note that developing reflective habits contributes to a stronger professional identity grounded in evidence-based practice. Through this process, I can continuously evolve, ensuring that learning doesn’t stop at formal education but becomes a lifelong part of my career.</a:t>
            </a:r>
          </a:p>
        </p:txBody>
      </p:sp>
      <p:sp>
        <p:nvSpPr>
          <p:cNvPr id="4" name="Slide Number Placeholder 3"/>
          <p:cNvSpPr>
            <a:spLocks noGrp="1"/>
          </p:cNvSpPr>
          <p:nvPr>
            <p:ph type="sldNum" sz="quarter" idx="10"/>
          </p:nvPr>
        </p:nvSpPr>
        <p:spPr/>
        <p:txBody>
          <a:bodyPr/>
          <a:lstStyle/>
          <a:p>
            <a:fld id="{40A1C57F-476F-406D-BED2-60A78880B687}" type="slidenum">
              <a:rPr lang="en-US" smtClean="0"/>
              <a:t>7</a:t>
            </a:fld>
            <a:endParaRPr lang="en-US"/>
          </a:p>
        </p:txBody>
      </p:sp>
    </p:spTree>
    <p:extLst>
      <p:ext uri="{BB962C8B-B14F-4D97-AF65-F5344CB8AC3E}">
        <p14:creationId xmlns:p14="http://schemas.microsoft.com/office/powerpoint/2010/main" val="3703038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reflective process has deepened my understanding of professional growth in health and social care. Using SWOT helped me identify where I excel and where improvement is needed. Applying insights from Gibbs (2013) ensures that reflection leads to meaningful change, while </a:t>
            </a:r>
            <a:r>
              <a:rPr lang="en-US" dirty="0" err="1"/>
              <a:t>Pulman</a:t>
            </a:r>
            <a:r>
              <a:rPr lang="en-US" dirty="0"/>
              <a:t> and </a:t>
            </a:r>
            <a:r>
              <a:rPr lang="en-US" dirty="0" err="1"/>
              <a:t>Fenge</a:t>
            </a:r>
            <a:r>
              <a:rPr lang="en-US" dirty="0"/>
              <a:t> (2024) remind us that research and professional development are lifelong responsibilities. </a:t>
            </a:r>
            <a:r>
              <a:rPr lang="en-US" dirty="0" err="1"/>
              <a:t>Giardulli</a:t>
            </a:r>
            <a:r>
              <a:rPr lang="en-US" dirty="0"/>
              <a:t> et al. (2025) </a:t>
            </a:r>
            <a:r>
              <a:rPr lang="en-US" dirty="0" err="1"/>
              <a:t>emphasise</a:t>
            </a:r>
            <a:r>
              <a:rPr lang="en-US" dirty="0"/>
              <a:t> that adaptability, teamwork, and reflection are essential for working effectively in community-based </a:t>
            </a:r>
            <a:r>
              <a:rPr lang="en-US" dirty="0" err="1"/>
              <a:t>interprofessional</a:t>
            </a:r>
            <a:r>
              <a:rPr lang="en-US" dirty="0"/>
              <a:t> teams. Altogether, self-awareness is not a one-time assessment but a continuing practice that strengthens competence, empathy, and accountability in providing high-quality, person-</a:t>
            </a:r>
            <a:r>
              <a:rPr lang="en-US" dirty="0" err="1"/>
              <a:t>centred</a:t>
            </a:r>
            <a:r>
              <a:rPr lang="en-US" dirty="0"/>
              <a:t> care.</a:t>
            </a:r>
          </a:p>
        </p:txBody>
      </p:sp>
      <p:sp>
        <p:nvSpPr>
          <p:cNvPr id="4" name="Slide Number Placeholder 3"/>
          <p:cNvSpPr>
            <a:spLocks noGrp="1"/>
          </p:cNvSpPr>
          <p:nvPr>
            <p:ph type="sldNum" sz="quarter" idx="10"/>
          </p:nvPr>
        </p:nvSpPr>
        <p:spPr/>
        <p:txBody>
          <a:bodyPr/>
          <a:lstStyle/>
          <a:p>
            <a:fld id="{40A1C57F-476F-406D-BED2-60A78880B687}" type="slidenum">
              <a:rPr lang="en-US" smtClean="0"/>
              <a:t>8</a:t>
            </a:fld>
            <a:endParaRPr lang="en-US"/>
          </a:p>
        </p:txBody>
      </p:sp>
    </p:spTree>
    <p:extLst>
      <p:ext uri="{BB962C8B-B14F-4D97-AF65-F5344CB8AC3E}">
        <p14:creationId xmlns:p14="http://schemas.microsoft.com/office/powerpoint/2010/main" val="1939169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11/7/25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63469" y="-6007565"/>
            <a:ext cx="9666134" cy="2262781"/>
          </a:xfrm>
        </p:spPr>
        <p:txBody>
          <a:bodyPr>
            <a:noAutofit/>
          </a:bodyPr>
          <a:lstStyle/>
          <a:p>
            <a:r>
              <a:rPr lang="en-US" sz="4400" b="1" dirty="0"/>
              <a:t>Self-Awareness and Professional Growth in Health and Social Care</a:t>
            </a:r>
          </a:p>
        </p:txBody>
      </p:sp>
      <p:sp>
        <p:nvSpPr>
          <p:cNvPr id="3" name="Subtitle 2"/>
          <p:cNvSpPr>
            <a:spLocks noGrp="1"/>
          </p:cNvSpPr>
          <p:nvPr>
            <p:ph type="subTitle" idx="1"/>
          </p:nvPr>
        </p:nvSpPr>
        <p:spPr>
          <a:xfrm>
            <a:off x="3420533" y="4162456"/>
            <a:ext cx="8176003" cy="1714861"/>
          </a:xfrm>
        </p:spPr>
        <p:txBody>
          <a:bodyPr>
            <a:noAutofit/>
          </a:bodyPr>
          <a:lstStyle/>
          <a:p>
            <a:r>
              <a:rPr lang="en-US" sz="2500" b="1" dirty="0">
                <a:solidFill>
                  <a:schemeClr val="tx1"/>
                </a:solidFill>
              </a:rPr>
              <a:t>Student Name:</a:t>
            </a:r>
            <a:r>
              <a:rPr lang="en-GB" sz="2500" b="1" dirty="0">
                <a:solidFill>
                  <a:schemeClr val="tx1"/>
                </a:solidFill>
              </a:rPr>
              <a:t> Henry Wiredu </a:t>
            </a:r>
          </a:p>
          <a:p>
            <a:r>
              <a:rPr lang="en-GB" sz="2500" b="1">
                <a:solidFill>
                  <a:schemeClr val="tx1"/>
                </a:solidFill>
              </a:rPr>
              <a:t>ID: 2429459</a:t>
            </a:r>
            <a:endParaRPr lang="en-GB" sz="2500" dirty="0">
              <a:solidFill>
                <a:schemeClr val="tx1"/>
              </a:solidFill>
            </a:endParaRPr>
          </a:p>
          <a:p>
            <a:r>
              <a:rPr lang="en-US" sz="2500" b="1" dirty="0">
                <a:solidFill>
                  <a:schemeClr val="tx1"/>
                </a:solidFill>
              </a:rPr>
              <a:t>Module Code: </a:t>
            </a:r>
            <a:r>
              <a:rPr lang="en-US" sz="2500" dirty="0">
                <a:solidFill>
                  <a:schemeClr val="tx1"/>
                </a:solidFill>
              </a:rPr>
              <a:t>LCHS4009</a:t>
            </a:r>
            <a:endParaRPr lang="en-GB" sz="2500" dirty="0">
              <a:solidFill>
                <a:schemeClr val="tx1"/>
              </a:solidFill>
            </a:endParaRPr>
          </a:p>
          <a:p>
            <a:r>
              <a:rPr lang="en-GB" sz="2500" dirty="0">
                <a:solidFill>
                  <a:schemeClr val="tx1"/>
                </a:solidFill>
              </a:rPr>
              <a:t>Lecturer: </a:t>
            </a:r>
            <a:r>
              <a:rPr lang="en-GB" sz="2500" dirty="0" err="1">
                <a:solidFill>
                  <a:schemeClr val="tx1"/>
                </a:solidFill>
              </a:rPr>
              <a:t>Amitave</a:t>
            </a:r>
            <a:r>
              <a:rPr lang="en-GB" sz="2500" dirty="0">
                <a:solidFill>
                  <a:schemeClr val="tx1"/>
                </a:solidFill>
              </a:rPr>
              <a:t> </a:t>
            </a:r>
            <a:r>
              <a:rPr lang="en-GB" sz="2500" dirty="0" err="1">
                <a:solidFill>
                  <a:schemeClr val="tx1"/>
                </a:solidFill>
              </a:rPr>
              <a:t>Banik</a:t>
            </a:r>
            <a:endParaRPr lang="en-GB" sz="1800" dirty="0">
              <a:effectLst/>
              <a:latin typeface="Calibri" panose="020F0502020204030204" pitchFamily="34" charset="0"/>
            </a:endParaRPr>
          </a:p>
          <a:p>
            <a:endParaRPr lang="en-GB" sz="2500" dirty="0">
              <a:solidFill>
                <a:schemeClr val="tx1"/>
              </a:solidFill>
            </a:endParaRPr>
          </a:p>
        </p:txBody>
      </p:sp>
    </p:spTree>
    <p:extLst>
      <p:ext uri="{BB962C8B-B14F-4D97-AF65-F5344CB8AC3E}">
        <p14:creationId xmlns:p14="http://schemas.microsoft.com/office/powerpoint/2010/main" val="333711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a:xfrm>
            <a:off x="2589212" y="2133600"/>
            <a:ext cx="8500819" cy="3777622"/>
          </a:xfrm>
        </p:spPr>
        <p:txBody>
          <a:bodyPr>
            <a:normAutofit/>
          </a:bodyPr>
          <a:lstStyle/>
          <a:p>
            <a:r>
              <a:rPr lang="en-US" sz="2000" dirty="0"/>
              <a:t>Self-awareness supports reflective, ethical, and safe practice.</a:t>
            </a:r>
          </a:p>
          <a:p>
            <a:r>
              <a:rPr lang="en-US" sz="2000" dirty="0"/>
              <a:t>Purpose: To use a personal SWOT analysis for identifying strengths and development areas.</a:t>
            </a:r>
          </a:p>
          <a:p>
            <a:r>
              <a:rPr lang="en-US" sz="2000" dirty="0"/>
              <a:t>Reflection promotes lifelong learning and competence in care.</a:t>
            </a:r>
          </a:p>
        </p:txBody>
      </p:sp>
    </p:spTree>
    <p:extLst>
      <p:ext uri="{BB962C8B-B14F-4D97-AF65-F5344CB8AC3E}">
        <p14:creationId xmlns:p14="http://schemas.microsoft.com/office/powerpoint/2010/main" val="1921082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Understanding Self-Awareness and Reflection</a:t>
            </a:r>
          </a:p>
        </p:txBody>
      </p:sp>
      <p:sp>
        <p:nvSpPr>
          <p:cNvPr id="3" name="Content Placeholder 2"/>
          <p:cNvSpPr>
            <a:spLocks noGrp="1"/>
          </p:cNvSpPr>
          <p:nvPr>
            <p:ph idx="1"/>
          </p:nvPr>
        </p:nvSpPr>
        <p:spPr/>
        <p:txBody>
          <a:bodyPr>
            <a:normAutofit/>
          </a:bodyPr>
          <a:lstStyle/>
          <a:p>
            <a:r>
              <a:rPr lang="en-US" sz="2000" dirty="0"/>
              <a:t>Self-awareness helps </a:t>
            </a:r>
            <a:r>
              <a:rPr lang="en-US" sz="2000" dirty="0" err="1"/>
              <a:t>recognise</a:t>
            </a:r>
            <a:r>
              <a:rPr lang="en-US" sz="2000" dirty="0"/>
              <a:t> emotions, values, and professional boundaries.</a:t>
            </a:r>
          </a:p>
          <a:p>
            <a:r>
              <a:rPr lang="en-US" sz="2000" dirty="0"/>
              <a:t>Reflection bridges knowledge and practice (Gibbs &amp; Wood, 2019).</a:t>
            </a:r>
          </a:p>
          <a:p>
            <a:r>
              <a:rPr lang="en-US" sz="2000" dirty="0"/>
              <a:t>Encourages accountability, empathy, and critical thinking in care.</a:t>
            </a:r>
          </a:p>
        </p:txBody>
      </p:sp>
    </p:spTree>
    <p:extLst>
      <p:ext uri="{BB962C8B-B14F-4D97-AF65-F5344CB8AC3E}">
        <p14:creationId xmlns:p14="http://schemas.microsoft.com/office/powerpoint/2010/main" val="22436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SWOT Analysis: Strengths and Weaknesses</a:t>
            </a:r>
          </a:p>
        </p:txBody>
      </p:sp>
      <p:sp>
        <p:nvSpPr>
          <p:cNvPr id="3" name="Content Placeholder 2"/>
          <p:cNvSpPr>
            <a:spLocks noGrp="1"/>
          </p:cNvSpPr>
          <p:nvPr>
            <p:ph idx="1"/>
          </p:nvPr>
        </p:nvSpPr>
        <p:spPr/>
        <p:txBody>
          <a:bodyPr>
            <a:normAutofit/>
          </a:bodyPr>
          <a:lstStyle/>
          <a:p>
            <a:r>
              <a:rPr lang="en-US" sz="2000" b="1" dirty="0"/>
              <a:t>Strengths:</a:t>
            </a:r>
          </a:p>
          <a:p>
            <a:pPr lvl="1">
              <a:buFont typeface="Courier New" panose="02070309020205020404" pitchFamily="49" charset="0"/>
              <a:buChar char="o"/>
            </a:pPr>
            <a:r>
              <a:rPr lang="en-US" sz="2000" dirty="0"/>
              <a:t>Empathy, patience, and active listening.</a:t>
            </a:r>
          </a:p>
          <a:p>
            <a:pPr lvl="1">
              <a:buFont typeface="Courier New" panose="02070309020205020404" pitchFamily="49" charset="0"/>
              <a:buChar char="o"/>
            </a:pPr>
            <a:r>
              <a:rPr lang="en-US" sz="2000" dirty="0"/>
              <a:t>Teamwork and adaptability (</a:t>
            </a:r>
            <a:r>
              <a:rPr lang="en-US" sz="2000" dirty="0" err="1"/>
              <a:t>Giardulli</a:t>
            </a:r>
            <a:r>
              <a:rPr lang="en-US" sz="2000" dirty="0"/>
              <a:t> et al., 2025).</a:t>
            </a:r>
          </a:p>
          <a:p>
            <a:r>
              <a:rPr lang="en-US" sz="2000" b="1" dirty="0"/>
              <a:t>Weaknesses:</a:t>
            </a:r>
          </a:p>
          <a:p>
            <a:pPr lvl="1">
              <a:buFont typeface="Courier New" panose="02070309020205020404" pitchFamily="49" charset="0"/>
              <a:buChar char="o"/>
            </a:pPr>
            <a:r>
              <a:rPr lang="en-US" sz="2000" dirty="0"/>
              <a:t>Limited confidence in leadership roles.</a:t>
            </a:r>
          </a:p>
          <a:p>
            <a:pPr lvl="1">
              <a:buFont typeface="Courier New" panose="02070309020205020404" pitchFamily="49" charset="0"/>
              <a:buChar char="o"/>
            </a:pPr>
            <a:r>
              <a:rPr lang="en-US" sz="2000" dirty="0"/>
              <a:t>Need for stronger research and analytical skills (</a:t>
            </a:r>
            <a:r>
              <a:rPr lang="en-US" sz="2000" dirty="0" err="1"/>
              <a:t>Pulman</a:t>
            </a:r>
            <a:r>
              <a:rPr lang="en-US" sz="2000" dirty="0"/>
              <a:t> &amp; </a:t>
            </a:r>
            <a:r>
              <a:rPr lang="en-US" sz="2000" dirty="0" err="1"/>
              <a:t>Fenge</a:t>
            </a:r>
            <a:r>
              <a:rPr lang="en-US" sz="2000" dirty="0"/>
              <a:t>, 2024).</a:t>
            </a:r>
          </a:p>
        </p:txBody>
      </p:sp>
    </p:spTree>
    <p:extLst>
      <p:ext uri="{BB962C8B-B14F-4D97-AF65-F5344CB8AC3E}">
        <p14:creationId xmlns:p14="http://schemas.microsoft.com/office/powerpoint/2010/main" val="1933666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SWOT Analysis: Opportunities and Threats</a:t>
            </a:r>
          </a:p>
        </p:txBody>
      </p:sp>
      <p:sp>
        <p:nvSpPr>
          <p:cNvPr id="3" name="Content Placeholder 2"/>
          <p:cNvSpPr>
            <a:spLocks noGrp="1"/>
          </p:cNvSpPr>
          <p:nvPr>
            <p:ph idx="1"/>
          </p:nvPr>
        </p:nvSpPr>
        <p:spPr/>
        <p:txBody>
          <a:bodyPr>
            <a:normAutofit/>
          </a:bodyPr>
          <a:lstStyle/>
          <a:p>
            <a:r>
              <a:rPr lang="en-US" sz="2000" b="1" dirty="0"/>
              <a:t>Opportunities:</a:t>
            </a:r>
          </a:p>
          <a:p>
            <a:pPr lvl="1">
              <a:buFont typeface="Courier New" panose="02070309020205020404" pitchFamily="49" charset="0"/>
              <a:buChar char="o"/>
            </a:pPr>
            <a:r>
              <a:rPr lang="en-US" sz="2000" dirty="0"/>
              <a:t>CPD workshops, volunteering, and networking in community care.</a:t>
            </a:r>
          </a:p>
          <a:p>
            <a:pPr lvl="1">
              <a:buFont typeface="Courier New" panose="02070309020205020404" pitchFamily="49" charset="0"/>
              <a:buChar char="o"/>
            </a:pPr>
            <a:r>
              <a:rPr lang="en-US" sz="2000" dirty="0"/>
              <a:t>Access to academic training and mentorship (</a:t>
            </a:r>
            <a:r>
              <a:rPr lang="en-US" sz="2000" dirty="0" err="1"/>
              <a:t>Pulman</a:t>
            </a:r>
            <a:r>
              <a:rPr lang="en-US" sz="2000" dirty="0"/>
              <a:t> &amp; </a:t>
            </a:r>
            <a:r>
              <a:rPr lang="en-US" sz="2000" dirty="0" err="1"/>
              <a:t>Fenge</a:t>
            </a:r>
            <a:r>
              <a:rPr lang="en-US" sz="2000" dirty="0"/>
              <a:t>, 2024).</a:t>
            </a:r>
          </a:p>
          <a:p>
            <a:r>
              <a:rPr lang="en-US" sz="2000" b="1" dirty="0"/>
              <a:t>Threats:</a:t>
            </a:r>
          </a:p>
          <a:p>
            <a:pPr lvl="1">
              <a:buFont typeface="Courier New" panose="02070309020205020404" pitchFamily="49" charset="0"/>
              <a:buChar char="o"/>
            </a:pPr>
            <a:r>
              <a:rPr lang="en-US" sz="2000" dirty="0"/>
              <a:t>Job market competition.</a:t>
            </a:r>
          </a:p>
          <a:p>
            <a:pPr lvl="1">
              <a:buFont typeface="Courier New" panose="02070309020205020404" pitchFamily="49" charset="0"/>
              <a:buChar char="o"/>
            </a:pPr>
            <a:r>
              <a:rPr lang="en-US" sz="2000" dirty="0"/>
              <a:t>Emotional fatigue and burnout in care work (</a:t>
            </a:r>
            <a:r>
              <a:rPr lang="en-US" sz="2000" dirty="0" err="1"/>
              <a:t>Giardulli</a:t>
            </a:r>
            <a:r>
              <a:rPr lang="en-US" sz="2000" dirty="0"/>
              <a:t> et al., 2025).</a:t>
            </a:r>
          </a:p>
        </p:txBody>
      </p:sp>
    </p:spTree>
    <p:extLst>
      <p:ext uri="{BB962C8B-B14F-4D97-AF65-F5344CB8AC3E}">
        <p14:creationId xmlns:p14="http://schemas.microsoft.com/office/powerpoint/2010/main" val="584209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Action Plan for Growth</a:t>
            </a:r>
          </a:p>
        </p:txBody>
      </p:sp>
      <p:sp>
        <p:nvSpPr>
          <p:cNvPr id="3" name="Content Placeholder 2"/>
          <p:cNvSpPr>
            <a:spLocks noGrp="1"/>
          </p:cNvSpPr>
          <p:nvPr>
            <p:ph idx="1"/>
          </p:nvPr>
        </p:nvSpPr>
        <p:spPr/>
        <p:txBody>
          <a:bodyPr>
            <a:noAutofit/>
          </a:bodyPr>
          <a:lstStyle/>
          <a:p>
            <a:r>
              <a:rPr lang="en-US" sz="2000" dirty="0"/>
              <a:t>Apply Gibbs’ Reflective Cycle for continuous learning (Gibbs, 2013).</a:t>
            </a:r>
          </a:p>
          <a:p>
            <a:r>
              <a:rPr lang="en-US" sz="2000" b="1" dirty="0"/>
              <a:t>Set SMART Goals:</a:t>
            </a:r>
          </a:p>
          <a:p>
            <a:pPr lvl="1">
              <a:buFont typeface="Courier New" panose="02070309020205020404" pitchFamily="49" charset="0"/>
              <a:buChar char="o"/>
            </a:pPr>
            <a:r>
              <a:rPr lang="en-US" sz="2000" dirty="0"/>
              <a:t>Improve research and writing skills within three months.</a:t>
            </a:r>
          </a:p>
          <a:p>
            <a:pPr lvl="1">
              <a:buFont typeface="Courier New" panose="02070309020205020404" pitchFamily="49" charset="0"/>
              <a:buChar char="o"/>
            </a:pPr>
            <a:r>
              <a:rPr lang="en-US" sz="2000" dirty="0"/>
              <a:t>Attend a teamwork and leadership workshop.</a:t>
            </a:r>
          </a:p>
          <a:p>
            <a:pPr lvl="1">
              <a:buFont typeface="Courier New" panose="02070309020205020404" pitchFamily="49" charset="0"/>
              <a:buChar char="o"/>
            </a:pPr>
            <a:r>
              <a:rPr lang="en-US" sz="2000" dirty="0"/>
              <a:t>Begin reflective journaling after every placement.</a:t>
            </a:r>
          </a:p>
          <a:p>
            <a:r>
              <a:rPr lang="en-US" sz="2000" dirty="0"/>
              <a:t>Review progress quarterly.</a:t>
            </a:r>
          </a:p>
        </p:txBody>
      </p:sp>
    </p:spTree>
    <p:extLst>
      <p:ext uri="{BB962C8B-B14F-4D97-AF65-F5344CB8AC3E}">
        <p14:creationId xmlns:p14="http://schemas.microsoft.com/office/powerpoint/2010/main" val="273707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Reflection and Professional Development</a:t>
            </a:r>
          </a:p>
        </p:txBody>
      </p:sp>
      <p:sp>
        <p:nvSpPr>
          <p:cNvPr id="3" name="Content Placeholder 2"/>
          <p:cNvSpPr>
            <a:spLocks noGrp="1"/>
          </p:cNvSpPr>
          <p:nvPr>
            <p:ph idx="1"/>
          </p:nvPr>
        </p:nvSpPr>
        <p:spPr/>
        <p:txBody>
          <a:bodyPr>
            <a:normAutofit/>
          </a:bodyPr>
          <a:lstStyle/>
          <a:p>
            <a:r>
              <a:rPr lang="en-US" sz="2000" dirty="0"/>
              <a:t>Reflection improves decision-making and teamwork (Gibbs &amp; Wood, 2019).</a:t>
            </a:r>
          </a:p>
          <a:p>
            <a:r>
              <a:rPr lang="en-US" sz="2000" dirty="0"/>
              <a:t>Self-awareness fosters resilience and adaptability in care settings (</a:t>
            </a:r>
            <a:r>
              <a:rPr lang="en-US" sz="2000" dirty="0" err="1"/>
              <a:t>Giardulli</a:t>
            </a:r>
            <a:r>
              <a:rPr lang="en-US" sz="2000" dirty="0"/>
              <a:t> et al., 2025).</a:t>
            </a:r>
          </a:p>
          <a:p>
            <a:r>
              <a:rPr lang="en-US" sz="2000" dirty="0"/>
              <a:t>Ongoing learning supports professional identity (</a:t>
            </a:r>
            <a:r>
              <a:rPr lang="en-US" sz="2000" dirty="0" err="1"/>
              <a:t>Pulman</a:t>
            </a:r>
            <a:r>
              <a:rPr lang="en-US" sz="2000" dirty="0"/>
              <a:t> &amp; </a:t>
            </a:r>
            <a:r>
              <a:rPr lang="en-US" sz="2000" dirty="0" err="1"/>
              <a:t>Fenge</a:t>
            </a:r>
            <a:r>
              <a:rPr lang="en-US" sz="2000" dirty="0"/>
              <a:t>, 2024).</a:t>
            </a:r>
          </a:p>
        </p:txBody>
      </p:sp>
    </p:spTree>
    <p:extLst>
      <p:ext uri="{BB962C8B-B14F-4D97-AF65-F5344CB8AC3E}">
        <p14:creationId xmlns:p14="http://schemas.microsoft.com/office/powerpoint/2010/main" val="210030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normAutofit/>
          </a:bodyPr>
          <a:lstStyle/>
          <a:p>
            <a:r>
              <a:rPr lang="en-US" sz="2000" dirty="0"/>
              <a:t>Self-awareness and reflection are essential for effective, ethical care.</a:t>
            </a:r>
          </a:p>
          <a:p>
            <a:r>
              <a:rPr lang="en-US" sz="2000" dirty="0"/>
              <a:t>SWOT analysis revealed personal strengths and development needs.</a:t>
            </a:r>
          </a:p>
          <a:p>
            <a:r>
              <a:rPr lang="en-US" sz="2000" dirty="0"/>
              <a:t>Action plan ensures continuous growth and employability.</a:t>
            </a:r>
          </a:p>
        </p:txBody>
      </p:sp>
    </p:spTree>
    <p:extLst>
      <p:ext uri="{BB962C8B-B14F-4D97-AF65-F5344CB8AC3E}">
        <p14:creationId xmlns:p14="http://schemas.microsoft.com/office/powerpoint/2010/main" val="2656106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fontScale="92500" lnSpcReduction="10000"/>
          </a:bodyPr>
          <a:lstStyle/>
          <a:p>
            <a:r>
              <a:rPr lang="en-US" dirty="0" err="1"/>
              <a:t>Giardulli</a:t>
            </a:r>
            <a:r>
              <a:rPr lang="en-US" dirty="0"/>
              <a:t>, B., </a:t>
            </a:r>
            <a:r>
              <a:rPr lang="en-US" dirty="0" err="1"/>
              <a:t>Pagnucci</a:t>
            </a:r>
            <a:r>
              <a:rPr lang="en-US" dirty="0"/>
              <a:t>, N., </a:t>
            </a:r>
            <a:r>
              <a:rPr lang="en-US" dirty="0" err="1"/>
              <a:t>Przyłęcki</a:t>
            </a:r>
            <a:r>
              <a:rPr lang="en-US" dirty="0"/>
              <a:t>, P., </a:t>
            </a:r>
            <a:r>
              <a:rPr lang="en-US" dirty="0" err="1"/>
              <a:t>Koutra</a:t>
            </a:r>
            <a:r>
              <a:rPr lang="en-US" dirty="0"/>
              <a:t>, K., Walsh, N., </a:t>
            </a:r>
            <a:r>
              <a:rPr lang="en-US" dirty="0" err="1"/>
              <a:t>Androulakis</a:t>
            </a:r>
            <a:r>
              <a:rPr lang="en-US" dirty="0"/>
              <a:t>, C., </a:t>
            </a:r>
            <a:r>
              <a:rPr lang="en-US" dirty="0" err="1"/>
              <a:t>Aleo</a:t>
            </a:r>
            <a:r>
              <a:rPr lang="en-US" dirty="0"/>
              <a:t>, G., </a:t>
            </a:r>
            <a:r>
              <a:rPr lang="en-US" dirty="0" err="1"/>
              <a:t>Tziraki</a:t>
            </a:r>
            <a:r>
              <a:rPr lang="en-US" dirty="0"/>
              <a:t>, C., </a:t>
            </a:r>
            <a:r>
              <a:rPr lang="en-US" dirty="0" err="1"/>
              <a:t>Testa</a:t>
            </a:r>
            <a:r>
              <a:rPr lang="en-US" dirty="0"/>
              <a:t>, M. and Battista, S., 2025. The transversal skills and competencies of health and social care professionals in community-based </a:t>
            </a:r>
            <a:r>
              <a:rPr lang="en-US" dirty="0" err="1"/>
              <a:t>interprofessional</a:t>
            </a:r>
            <a:r>
              <a:rPr lang="en-US" dirty="0"/>
              <a:t> teams: a rapid review. Journal of </a:t>
            </a:r>
            <a:r>
              <a:rPr lang="en-US" dirty="0" err="1"/>
              <a:t>Interprofessional</a:t>
            </a:r>
            <a:r>
              <a:rPr lang="en-US" dirty="0"/>
              <a:t> Care, pp.1-14.</a:t>
            </a:r>
          </a:p>
          <a:p>
            <a:r>
              <a:rPr lang="en-US" dirty="0"/>
              <a:t>Gibbs, B. and Wood, G.C., 2019. Reflection for Learning and Practice in Developing Engineers. Excellence in Engineering Education for the 21st Century: The Role of Engineering Education Research, 118.</a:t>
            </a:r>
          </a:p>
          <a:p>
            <a:r>
              <a:rPr lang="en-US" dirty="0"/>
              <a:t>Gibbs, G., 2013. Reflections on the changing nature of educational development. International journal for academic development, 18(1), pp.4-14.</a:t>
            </a:r>
          </a:p>
          <a:p>
            <a:r>
              <a:rPr lang="en-US" dirty="0" err="1"/>
              <a:t>Pulman</a:t>
            </a:r>
            <a:r>
              <a:rPr lang="en-US" dirty="0"/>
              <a:t>, A. and </a:t>
            </a:r>
            <a:r>
              <a:rPr lang="en-US" dirty="0" err="1"/>
              <a:t>Fenge</a:t>
            </a:r>
            <a:r>
              <a:rPr lang="en-US" dirty="0"/>
              <a:t>, L.A., 2024. Building capacity for social care research–ways of improving research skills for social workers. Social Work Education, 43(1), pp.60-78.</a:t>
            </a:r>
          </a:p>
        </p:txBody>
      </p:sp>
    </p:spTree>
    <p:extLst>
      <p:ext uri="{BB962C8B-B14F-4D97-AF65-F5344CB8AC3E}">
        <p14:creationId xmlns:p14="http://schemas.microsoft.com/office/powerpoint/2010/main" val="14047888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63</TotalTime>
  <Words>1328</Words>
  <Application>Microsoft Office PowerPoint</Application>
  <PresentationFormat>Widescreen</PresentationFormat>
  <Paragraphs>59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Self-Awareness and Professional Growth in Health and Social Care</vt:lpstr>
      <vt:lpstr>Introduction</vt:lpstr>
      <vt:lpstr>Understanding Self-Awareness and Reflection</vt:lpstr>
      <vt:lpstr>Personal SWOT Analysis: Strengths and Weaknesses</vt:lpstr>
      <vt:lpstr>Personal SWOT Analysis: Opportunities and Threats</vt:lpstr>
      <vt:lpstr>Action Plan for Growth</vt:lpstr>
      <vt:lpstr>Reflection and Professional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and Professional Growth in Health and Social Care</dc:title>
  <cp:lastModifiedBy>HENRY WIREDU</cp:lastModifiedBy>
  <cp:revision>1</cp:revision>
  <dcterms:created xsi:type="dcterms:W3CDTF">2025-10-29T12:53:32Z</dcterms:created>
  <dcterms:modified xsi:type="dcterms:W3CDTF">2025-11-07T08:04:54Z</dcterms:modified>
</cp:coreProperties>
</file>