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68" r:id="rId5"/>
    <p:sldId id="259" r:id="rId6"/>
    <p:sldId id="260" r:id="rId7"/>
    <p:sldId id="261" r:id="rId8"/>
    <p:sldId id="262" r:id="rId9"/>
    <p:sldId id="269" r:id="rId10"/>
    <p:sldId id="263" r:id="rId11"/>
    <p:sldId id="264" r:id="rId12"/>
    <p:sldId id="265" r:id="rId13"/>
    <p:sldId id="266" r:id="rId14"/>
    <p:sldId id="267" r:id="rId1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924"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D5E1D7B-02FB-4FBD-B292-4516B1EBA33E}" type="datetimeFigureOut">
              <a:rPr lang="en-US" smtClean="0"/>
              <a:t>12/18/2019</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21D58123-6ABF-4BDD-803F-33BE5D0186A3}" type="slidenum">
              <a:rPr lang="en-US" smtClean="0"/>
              <a:t>‹#›</a:t>
            </a:fld>
            <a:endParaRPr lang="en-US"/>
          </a:p>
        </p:txBody>
      </p:sp>
    </p:spTree>
    <p:extLst>
      <p:ext uri="{BB962C8B-B14F-4D97-AF65-F5344CB8AC3E}">
        <p14:creationId xmlns:p14="http://schemas.microsoft.com/office/powerpoint/2010/main" val="2938438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Benefits of team working</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Fosters learning and creativity - creativity enhances the when people comes together to work. An idea that brings brainstorm evolves in a group of people working together. New innovative ideas evolve in a group working together. Combination of perspective of each individual can evolve high quality of work. New members can also learn from the experienced and senior members. The experience also comes through working as a team.</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Blends complementary strength- working as a team also makes different talents in the team mates. Some may be good in creative thinking whereas some may be efficient in planning and organising. Team members depend on each other and thus bring out the talent on the discussion tables.</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Builds Trust – trust is the main thing that the employees have on each other while working as a team. Relying on some parts of the work on the teammates also helps in developing trust among each other and also helps a team to perform well. A feeling of safety comes on trusting the team mates. The pressure and burden also decreases while working as a team.</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D58123-6ABF-4BDD-803F-33BE5D0186A3}" type="slidenum">
              <a:rPr lang="en-US" smtClean="0"/>
              <a:t>2</a:t>
            </a:fld>
            <a:endParaRPr lang="en-US"/>
          </a:p>
        </p:txBody>
      </p:sp>
    </p:spTree>
    <p:extLst>
      <p:ext uri="{BB962C8B-B14F-4D97-AF65-F5344CB8AC3E}">
        <p14:creationId xmlns:p14="http://schemas.microsoft.com/office/powerpoint/2010/main" val="3459557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Conflict resolution skill develops – it is obvious that whole working as a team conflicts will also arise during decision making. Every individual has different perspective and point of view. Therefore, rising of the conflict is very common in team work. The way and the patience that is learnt during solving a conflict make a team more strong and also develops some individual values.</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Wider sense of ownership – team work also makes the employees feel proud of their contribution in a project. They feel a part of the team and also develop tackling obstacle quality in them. The employees also feel connected to each other as well with the company when they are thriving to achieve the goals of the company.</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Healthy risk taking – working as a team also evolves the healthy risk taking sense in employees. As a team they feel brave to take healthy risks for the betterment of the company. While working as a team also makes the individuals think out of the box and to take risk for betterment. The employees provide support to each other in making risk decisions.</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D58123-6ABF-4BDD-803F-33BE5D0186A3}" type="slidenum">
              <a:rPr lang="en-US" smtClean="0"/>
              <a:t>3</a:t>
            </a:fld>
            <a:endParaRPr lang="en-US"/>
          </a:p>
        </p:txBody>
      </p:sp>
    </p:spTree>
    <p:extLst>
      <p:ext uri="{BB962C8B-B14F-4D97-AF65-F5344CB8AC3E}">
        <p14:creationId xmlns:p14="http://schemas.microsoft.com/office/powerpoint/2010/main" val="4064814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Stages of team development</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Forming stage- the building stage of the team is the forming stage where efficient employees must be chosen as well as efficient management team is also chosen. It is a stage of uncertainty as the employees look for the quality of the leader and also looks after the benefit that they will get working in the project and under the chosen leader.</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Storming stage- this is a difficult stage where the employees spend their energy in unproductive work. The time is wasted in arguments over the team goals. The argument is on the perspectives and different vision of the team members.</a:t>
            </a:r>
            <a:endParaRPr lang="en-US" sz="1200" kern="1200" dirty="0" smtClean="0">
              <a:solidFill>
                <a:schemeClr val="tx1"/>
              </a:solidFill>
              <a:latin typeface="+mn-lt"/>
              <a:ea typeface="+mn-ea"/>
              <a:cs typeface="+mn-cs"/>
            </a:endParaRPr>
          </a:p>
          <a:p>
            <a:r>
              <a:rPr lang="en-GB" sz="1200" kern="1200" dirty="0" err="1" smtClean="0">
                <a:solidFill>
                  <a:schemeClr val="tx1"/>
                </a:solidFill>
                <a:latin typeface="+mn-lt"/>
                <a:ea typeface="+mn-ea"/>
                <a:cs typeface="+mn-cs"/>
              </a:rPr>
              <a:t>Norming</a:t>
            </a:r>
            <a:r>
              <a:rPr lang="en-GB" sz="1200" kern="1200" dirty="0" smtClean="0">
                <a:solidFill>
                  <a:schemeClr val="tx1"/>
                </a:solidFill>
                <a:latin typeface="+mn-lt"/>
                <a:ea typeface="+mn-ea"/>
                <a:cs typeface="+mn-cs"/>
              </a:rPr>
              <a:t> stage - after the team has survived the storming stage, the team looks to achieve unity in some points of discussion. The leaders are then accepted by the individual of the team in this stage. This helps in understanding the role of each individual in the team.</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D58123-6ABF-4BDD-803F-33BE5D0186A3}" type="slidenum">
              <a:rPr lang="en-US" smtClean="0"/>
              <a:t>5</a:t>
            </a:fld>
            <a:endParaRPr lang="en-US"/>
          </a:p>
        </p:txBody>
      </p:sp>
    </p:spTree>
    <p:extLst>
      <p:ext uri="{BB962C8B-B14F-4D97-AF65-F5344CB8AC3E}">
        <p14:creationId xmlns:p14="http://schemas.microsoft.com/office/powerpoint/2010/main" val="2093018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Performing stage – after the roles of the individual has been determined and accepted by the team members the next part is the performance part. The issues in the team arise in this stage and the solution is also sort out in this stage.</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Adjourning stage – in this stage the final decision is already taken and the process of working has also been discussed.</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D58123-6ABF-4BDD-803F-33BE5D0186A3}" type="slidenum">
              <a:rPr lang="en-US" smtClean="0"/>
              <a:t>6</a:t>
            </a:fld>
            <a:endParaRPr lang="en-US"/>
          </a:p>
        </p:txBody>
      </p:sp>
    </p:spTree>
    <p:extLst>
      <p:ext uri="{BB962C8B-B14F-4D97-AF65-F5344CB8AC3E}">
        <p14:creationId xmlns:p14="http://schemas.microsoft.com/office/powerpoint/2010/main" val="3263875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Team roles</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Shaper – this role is assigned to the people who are flexible and dynamic in decision making. The person must have a positive mental state to handle and shape the team as required.</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Implementer – this person gets the things done in the team. They are practical, well organized and efficient. They have the ideas in handling the people.</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Finisher- they have eyes on the detailed of the team. They notice the areas of error and problems.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Coordinator- they are the people who guides the team to execute the work and to reach the motive.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Team worker- they are the people who focuses on the unity inside the team. This ensures the proper functioning of the team and also helps to achieve the goal at the expected time with the expected result.</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D58123-6ABF-4BDD-803F-33BE5D0186A3}" type="slidenum">
              <a:rPr lang="en-US" smtClean="0"/>
              <a:t>7</a:t>
            </a:fld>
            <a:endParaRPr lang="en-US"/>
          </a:p>
        </p:txBody>
      </p:sp>
    </p:spTree>
    <p:extLst>
      <p:ext uri="{BB962C8B-B14F-4D97-AF65-F5344CB8AC3E}">
        <p14:creationId xmlns:p14="http://schemas.microsoft.com/office/powerpoint/2010/main" val="2063269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Resource investigator – they have great networking skill and has a talent to negotiate with others that brings the resources to the team. They grow extra contact that helps the team to work well and function in the proper manner to achieve the goal of the company.</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Monitor Evaluator – they monitor the situation and the team work and analysis the areas of problem before coming to the conclusion. They are slow decision maker.</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Specialist – they are the people who are specialist in some particular areas. The areas that require the contribution of the specialist, they work on those areas.</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Plants – they have innovative ideas and they come with the ideas to the team which helps in solving the areas of difficulties. They are talented in innovative ideas but are introvert and lack the communication skills.</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D58123-6ABF-4BDD-803F-33BE5D0186A3}" type="slidenum">
              <a:rPr lang="en-US" smtClean="0"/>
              <a:t>8</a:t>
            </a:fld>
            <a:endParaRPr lang="en-US"/>
          </a:p>
        </p:txBody>
      </p:sp>
    </p:spTree>
    <p:extLst>
      <p:ext uri="{BB962C8B-B14F-4D97-AF65-F5344CB8AC3E}">
        <p14:creationId xmlns:p14="http://schemas.microsoft.com/office/powerpoint/2010/main" val="36899841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 </a:t>
            </a:r>
            <a:r>
              <a:rPr lang="en-GB" sz="1200" b="1" kern="1200" dirty="0" smtClean="0">
                <a:solidFill>
                  <a:schemeClr val="tx1"/>
                </a:solidFill>
                <a:latin typeface="+mn-lt"/>
                <a:ea typeface="+mn-ea"/>
                <a:cs typeface="+mn-cs"/>
              </a:rPr>
              <a:t>Managing conflict</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Conflict is a common thing that will be raised among the people who working as a team people has different point of views and operational perspective which is needed to be sorted. Arguments are good in some cases as it helps in developing the power of logic and reasoning in the person. Team works helps to grow patience and also helps in adjusting with one another. The management must be proper to sort out the conflict and to come to one point where everyone agrees.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D58123-6ABF-4BDD-803F-33BE5D0186A3}" type="slidenum">
              <a:rPr lang="en-US" smtClean="0"/>
              <a:t>10</a:t>
            </a:fld>
            <a:endParaRPr lang="en-US"/>
          </a:p>
        </p:txBody>
      </p:sp>
    </p:spTree>
    <p:extLst>
      <p:ext uri="{BB962C8B-B14F-4D97-AF65-F5344CB8AC3E}">
        <p14:creationId xmlns:p14="http://schemas.microsoft.com/office/powerpoint/2010/main" val="775286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Successful team development</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All the points that are discussed in the context of the team management helps in working properly as a team.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D58123-6ABF-4BDD-803F-33BE5D0186A3}" type="slidenum">
              <a:rPr lang="en-US" smtClean="0"/>
              <a:t>11</a:t>
            </a:fld>
            <a:endParaRPr lang="en-US"/>
          </a:p>
        </p:txBody>
      </p:sp>
    </p:spTree>
    <p:extLst>
      <p:ext uri="{BB962C8B-B14F-4D97-AF65-F5344CB8AC3E}">
        <p14:creationId xmlns:p14="http://schemas.microsoft.com/office/powerpoint/2010/main" val="3551422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4B579965-CC66-4C62-A852-3BB8CFB4CC48}" type="datetimeFigureOut">
              <a:rPr lang="en-US" smtClean="0"/>
              <a:t>12/18/2019</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79848771-1118-46EA-A9C0-511AE7B858B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B579965-CC66-4C62-A852-3BB8CFB4CC48}" type="datetimeFigureOut">
              <a:rPr lang="en-US" smtClean="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848771-1118-46EA-A9C0-511AE7B858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B579965-CC66-4C62-A852-3BB8CFB4CC48}" type="datetimeFigureOut">
              <a:rPr lang="en-US" smtClean="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848771-1118-46EA-A9C0-511AE7B858B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B579965-CC66-4C62-A852-3BB8CFB4CC48}" type="datetimeFigureOut">
              <a:rPr lang="en-US" smtClean="0"/>
              <a:t>12/18/2019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9848771-1118-46EA-A9C0-511AE7B858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B579965-CC66-4C62-A852-3BB8CFB4CC48}" type="datetimeFigureOut">
              <a:rPr lang="en-US" smtClean="0"/>
              <a:t>12/18/2019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9848771-1118-46EA-A9C0-511AE7B858B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B579965-CC66-4C62-A852-3BB8CFB4CC48}" type="datetimeFigureOut">
              <a:rPr lang="en-US" smtClean="0"/>
              <a:t>12/18/2019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9848771-1118-46EA-A9C0-511AE7B858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579965-CC66-4C62-A852-3BB8CFB4CC48}" type="datetimeFigureOut">
              <a:rPr lang="en-US" smtClean="0"/>
              <a:t>12/18/2019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9848771-1118-46EA-A9C0-511AE7B858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B579965-CC66-4C62-A852-3BB8CFB4CC48}" type="datetimeFigureOut">
              <a:rPr lang="en-US" smtClean="0"/>
              <a:t>12/18/2019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9848771-1118-46EA-A9C0-511AE7B858B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B579965-CC66-4C62-A852-3BB8CFB4CC48}" type="datetimeFigureOut">
              <a:rPr lang="en-US" smtClean="0"/>
              <a:t>12/18/2019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79848771-1118-46EA-A9C0-511AE7B858B9}"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B579965-CC66-4C62-A852-3BB8CFB4CC48}" type="datetimeFigureOut">
              <a:rPr lang="en-US" smtClean="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848771-1118-46EA-A9C0-511AE7B858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B579965-CC66-4C62-A852-3BB8CFB4CC48}" type="datetimeFigureOut">
              <a:rPr lang="en-US" smtClean="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848771-1118-46EA-A9C0-511AE7B858B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B579965-CC66-4C62-A852-3BB8CFB4CC48}" type="datetimeFigureOut">
              <a:rPr lang="en-US" smtClean="0"/>
              <a:t>12/18/2019</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79848771-1118-46EA-A9C0-511AE7B858B9}"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23000">
              <a:schemeClr val="accent4">
                <a:lumMod val="60000"/>
                <a:lumOff val="40000"/>
              </a:schemeClr>
            </a:gs>
            <a:gs pos="47000">
              <a:schemeClr val="bg2">
                <a:tint val="83000"/>
                <a:satMod val="320000"/>
              </a:schemeClr>
            </a:gs>
            <a:gs pos="100000">
              <a:schemeClr val="bg2">
                <a:shade val="15000"/>
                <a:satMod val="320000"/>
              </a:schemeClr>
            </a:gs>
          </a:gsLst>
          <a:path path="circle">
            <a:fillToRect l="10000" t="110000" r="10000" b="10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Effective Team Work and Communication</a:t>
            </a:r>
            <a:endParaRPr lang="en-US" dirty="0"/>
          </a:p>
        </p:txBody>
      </p:sp>
      <p:sp>
        <p:nvSpPr>
          <p:cNvPr id="3" name="Subtitle 2"/>
          <p:cNvSpPr>
            <a:spLocks noGrp="1"/>
          </p:cNvSpPr>
          <p:nvPr>
            <p:ph type="subTitle" idx="1"/>
          </p:nvPr>
        </p:nvSpPr>
        <p:spPr/>
        <p:txBody>
          <a:bodyPr/>
          <a:lstStyle/>
          <a:p>
            <a:r>
              <a:rPr lang="en-US" dirty="0" smtClean="0">
                <a:latin typeface="Arial" panose="020B0604020202020204" pitchFamily="34" charset="0"/>
                <a:cs typeface="Arial" panose="020B0604020202020204" pitchFamily="34" charset="0"/>
              </a:rPr>
              <a:t>BMSW4002_LON</a:t>
            </a:r>
          </a:p>
          <a:p>
            <a:r>
              <a:rPr lang="en-US" dirty="0" smtClean="0">
                <a:latin typeface="Arial" panose="020B0604020202020204" pitchFamily="34" charset="0"/>
                <a:cs typeface="Arial" panose="020B0604020202020204" pitchFamily="34" charset="0"/>
              </a:rPr>
              <a:t>Prepared by MD </a:t>
            </a:r>
            <a:r>
              <a:rPr lang="en-US" dirty="0" err="1">
                <a:latin typeface="Arial" panose="020B0604020202020204" pitchFamily="34" charset="0"/>
                <a:cs typeface="Arial" panose="020B0604020202020204" pitchFamily="34" charset="0"/>
              </a:rPr>
              <a:t>I</a:t>
            </a:r>
            <a:r>
              <a:rPr lang="en-US" dirty="0" err="1" smtClean="0">
                <a:latin typeface="Arial" panose="020B0604020202020204" pitchFamily="34" charset="0"/>
                <a:cs typeface="Arial" panose="020B0604020202020204" pitchFamily="34" charset="0"/>
              </a:rPr>
              <a:t>mrul</a:t>
            </a:r>
            <a:r>
              <a:rPr lang="en-US" dirty="0" smtClean="0">
                <a:latin typeface="Arial" panose="020B0604020202020204" pitchFamily="34" charset="0"/>
                <a:cs typeface="Arial" panose="020B0604020202020204" pitchFamily="34" charset="0"/>
              </a:rPr>
              <a:t> Hasan</a:t>
            </a:r>
          </a:p>
          <a:p>
            <a:r>
              <a:rPr lang="en-US" dirty="0" smtClean="0">
                <a:latin typeface="Arial" panose="020B0604020202020204" pitchFamily="34" charset="0"/>
                <a:cs typeface="Arial" panose="020B0604020202020204" pitchFamily="34" charset="0"/>
              </a:rPr>
              <a:t>Student ID: 1816116</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295400"/>
          </a:xfrm>
        </p:spPr>
        <p:txBody>
          <a:bodyPr>
            <a:normAutofit fontScale="90000"/>
          </a:bodyPr>
          <a:lstStyle/>
          <a:p>
            <a:r>
              <a:rPr lang="en-GB" b="1" dirty="0" smtClean="0"/>
              <a:t>Benefits of team working</a:t>
            </a:r>
            <a:r>
              <a:rPr lang="en-US" dirty="0" smtClean="0"/>
              <a:t/>
            </a:r>
            <a:br>
              <a:rPr lang="en-US" dirty="0" smtClean="0"/>
            </a:br>
            <a:endParaRPr lang="en-US" dirty="0"/>
          </a:p>
        </p:txBody>
      </p:sp>
      <p:sp>
        <p:nvSpPr>
          <p:cNvPr id="3" name="Content Placeholder 2"/>
          <p:cNvSpPr>
            <a:spLocks noGrp="1"/>
          </p:cNvSpPr>
          <p:nvPr>
            <p:ph idx="1"/>
          </p:nvPr>
        </p:nvSpPr>
        <p:spPr/>
        <p:txBody>
          <a:bodyPr/>
          <a:lstStyle/>
          <a:p>
            <a:r>
              <a:rPr lang="en-GB" sz="2000" dirty="0" smtClean="0"/>
              <a:t>Fosters learning and creativity </a:t>
            </a:r>
            <a:r>
              <a:rPr lang="en-GB" dirty="0" smtClean="0"/>
              <a:t>- </a:t>
            </a:r>
            <a:r>
              <a:rPr lang="en-GB" sz="1600" dirty="0" smtClean="0"/>
              <a:t>creativity enhances the when people comes together to work. An idea that brings brainstorm evolves in a group of people working together. New innovative ideas evolve in a group working together. </a:t>
            </a:r>
          </a:p>
          <a:p>
            <a:r>
              <a:rPr lang="en-GB" sz="2000" dirty="0" smtClean="0"/>
              <a:t>Blends complementary strength- tables.</a:t>
            </a:r>
            <a:r>
              <a:rPr lang="en-GB" sz="1600" dirty="0" smtClean="0"/>
              <a:t> Team members depend on each other and thus bring out the talent on the discussion</a:t>
            </a:r>
            <a:r>
              <a:rPr lang="en-GB" sz="2000" dirty="0" smtClean="0"/>
              <a:t> </a:t>
            </a:r>
          </a:p>
          <a:p>
            <a:r>
              <a:rPr lang="en-GB" sz="2000" dirty="0" smtClean="0"/>
              <a:t>Builds Trust – </a:t>
            </a:r>
            <a:r>
              <a:rPr lang="en-GB" sz="1600" dirty="0" smtClean="0"/>
              <a:t>trust is the main thing that the employees have on each other while working as a team. Relying on some parts of the work on the teammates also helps in developing trust among each other and also helps a team to perform well.</a:t>
            </a:r>
            <a:endParaRPr lang="en-US" sz="1600" dirty="0" smtClean="0"/>
          </a:p>
          <a:p>
            <a:endParaRPr 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Conflict resolution skill develops – </a:t>
            </a:r>
            <a:r>
              <a:rPr lang="en-GB" sz="2000" dirty="0" smtClean="0"/>
              <a:t>The way and the patience that is learnt during solving a conflict make a team more strong and also develops some individual values.</a:t>
            </a:r>
          </a:p>
          <a:p>
            <a:r>
              <a:rPr lang="en-GB" sz="2800" dirty="0" smtClean="0"/>
              <a:t>Wider sense of ownership – </a:t>
            </a:r>
            <a:r>
              <a:rPr lang="en-GB" sz="2000" dirty="0" smtClean="0"/>
              <a:t>They feel a part of the team and also develop tackling obstacle quality in them. The employees also feel connected to each other as well with the company when they are thriving to achieve the goals of the company</a:t>
            </a:r>
            <a:r>
              <a:rPr lang="en-GB" sz="2800" dirty="0" smtClean="0"/>
              <a:t>.</a:t>
            </a:r>
          </a:p>
          <a:p>
            <a:r>
              <a:rPr lang="en-GB" sz="2800" dirty="0" smtClean="0"/>
              <a:t>Healthy risk taking – </a:t>
            </a:r>
            <a:r>
              <a:rPr lang="en-GB" sz="2000" dirty="0" smtClean="0"/>
              <a:t>working as a team also evolves the healthy risk taking sense in employees. As a team they feel brave to take healthy risks for the betterment of the company. </a:t>
            </a:r>
            <a:endParaRPr lang="en-US" sz="2000" dirty="0" smtClean="0"/>
          </a:p>
          <a:p>
            <a:endParaRPr lang="en-US" sz="2800" dirty="0" smtClean="0"/>
          </a:p>
          <a:p>
            <a:endParaRPr lang="en-US" dirty="0"/>
          </a:p>
        </p:txBody>
      </p:sp>
      <p:sp>
        <p:nvSpPr>
          <p:cNvPr id="4" name="Title 3"/>
          <p:cNvSpPr>
            <a:spLocks noGrp="1"/>
          </p:cNvSpPr>
          <p:nvPr>
            <p:ph type="title"/>
          </p:nvPr>
        </p:nvSpPr>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2590800" y="1600200"/>
            <a:ext cx="4343400" cy="41910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466088"/>
          </a:xfrm>
        </p:spPr>
        <p:txBody>
          <a:bodyPr>
            <a:normAutofit fontScale="90000"/>
          </a:bodyPr>
          <a:lstStyle/>
          <a:p>
            <a:r>
              <a:rPr lang="en-GB" b="1" dirty="0" smtClean="0"/>
              <a:t>Stages of team development</a:t>
            </a:r>
            <a:r>
              <a:rPr lang="en-US" dirty="0" smtClean="0"/>
              <a:t/>
            </a:r>
            <a:br>
              <a:rPr lang="en-US" dirty="0" smtClean="0"/>
            </a:br>
            <a:endParaRPr lang="en-US" dirty="0"/>
          </a:p>
        </p:txBody>
      </p:sp>
      <p:sp>
        <p:nvSpPr>
          <p:cNvPr id="3" name="Content Placeholder 2"/>
          <p:cNvSpPr>
            <a:spLocks noGrp="1"/>
          </p:cNvSpPr>
          <p:nvPr>
            <p:ph idx="1"/>
          </p:nvPr>
        </p:nvSpPr>
        <p:spPr/>
        <p:txBody>
          <a:bodyPr/>
          <a:lstStyle/>
          <a:p>
            <a:r>
              <a:rPr lang="en-GB" sz="2800" dirty="0" smtClean="0"/>
              <a:t>Forming stage- </a:t>
            </a:r>
            <a:r>
              <a:rPr lang="en-GB" sz="2000" dirty="0" smtClean="0"/>
              <a:t>the building stage of the team is the forming stage where efficient employees must be chosen as well as efficient management team is also chosen. </a:t>
            </a:r>
          </a:p>
          <a:p>
            <a:r>
              <a:rPr lang="en-GB" sz="2800" dirty="0" smtClean="0"/>
              <a:t>Storming stage- </a:t>
            </a:r>
            <a:r>
              <a:rPr lang="en-GB" sz="2000" dirty="0" smtClean="0"/>
              <a:t>this is a difficult stage where the employees spend their energy in unproductive work. The time is wasted in arguments over the team goals.</a:t>
            </a:r>
          </a:p>
          <a:p>
            <a:r>
              <a:rPr lang="en-GB" sz="2800" dirty="0" err="1" smtClean="0"/>
              <a:t>Norming</a:t>
            </a:r>
            <a:r>
              <a:rPr lang="en-GB" sz="2800" dirty="0" smtClean="0"/>
              <a:t> stage - </a:t>
            </a:r>
            <a:r>
              <a:rPr lang="en-GB" sz="2000" dirty="0" smtClean="0"/>
              <a:t>after the team has survived the storming stage, the team looks to achieve unity in some points of discussion. </a:t>
            </a:r>
          </a:p>
          <a:p>
            <a:pPr>
              <a:buNone/>
            </a:pPr>
            <a:endParaRPr 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Performing stage – </a:t>
            </a:r>
            <a:r>
              <a:rPr lang="en-GB" sz="2000" dirty="0" smtClean="0"/>
              <a:t>after the roles of the individual has been determined and accepted by the team members the next part is the performance part. </a:t>
            </a:r>
          </a:p>
          <a:p>
            <a:r>
              <a:rPr lang="en-GB" sz="2800" dirty="0" smtClean="0"/>
              <a:t>Adjourning stage – </a:t>
            </a:r>
            <a:r>
              <a:rPr lang="en-GB" sz="2000" dirty="0" smtClean="0"/>
              <a:t>in this stage the final decision is already taken and the process of working has also been discussed.</a:t>
            </a:r>
            <a:endParaRPr lang="en-US" sz="2000" dirty="0" smtClean="0"/>
          </a:p>
          <a:p>
            <a:endParaRPr lang="en-US" sz="2000" dirty="0"/>
          </a:p>
        </p:txBody>
      </p:sp>
      <p:sp>
        <p:nvSpPr>
          <p:cNvPr id="4" name="Title 3"/>
          <p:cNvSpPr>
            <a:spLocks noGrp="1"/>
          </p:cNvSpPr>
          <p:nvPr>
            <p:ph type="title"/>
          </p:nvPr>
        </p:nvSpPr>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371600"/>
          </a:xfrm>
        </p:spPr>
        <p:txBody>
          <a:bodyPr>
            <a:normAutofit fontScale="90000"/>
          </a:bodyPr>
          <a:lstStyle/>
          <a:p>
            <a:r>
              <a:rPr lang="en-GB" b="1" dirty="0" smtClean="0"/>
              <a:t>Team roles</a:t>
            </a:r>
            <a:r>
              <a:rPr lang="en-US" dirty="0" smtClean="0"/>
              <a:t/>
            </a:r>
            <a:br>
              <a:rPr lang="en-US" dirty="0" smtClean="0"/>
            </a:br>
            <a:endParaRPr lang="en-US" dirty="0"/>
          </a:p>
        </p:txBody>
      </p:sp>
      <p:sp>
        <p:nvSpPr>
          <p:cNvPr id="3" name="Content Placeholder 2"/>
          <p:cNvSpPr>
            <a:spLocks noGrp="1"/>
          </p:cNvSpPr>
          <p:nvPr>
            <p:ph idx="1"/>
          </p:nvPr>
        </p:nvSpPr>
        <p:spPr/>
        <p:txBody>
          <a:bodyPr/>
          <a:lstStyle/>
          <a:p>
            <a:r>
              <a:rPr lang="en-GB" dirty="0" smtClean="0"/>
              <a:t>Shaper – </a:t>
            </a:r>
            <a:r>
              <a:rPr lang="en-GB" sz="2000" dirty="0" smtClean="0"/>
              <a:t>this role is assigned to the people who are flexible and dynamic in decision making. </a:t>
            </a:r>
          </a:p>
          <a:p>
            <a:r>
              <a:rPr lang="en-GB" sz="2400" dirty="0" smtClean="0"/>
              <a:t>Implementer </a:t>
            </a:r>
            <a:r>
              <a:rPr lang="en-GB" sz="2000" dirty="0" smtClean="0"/>
              <a:t>– this person gets the things done in the team. They are practical, well organized and efficient. </a:t>
            </a:r>
          </a:p>
          <a:p>
            <a:r>
              <a:rPr lang="en-GB" sz="2400" dirty="0" smtClean="0"/>
              <a:t>Finisher-</a:t>
            </a:r>
            <a:r>
              <a:rPr lang="en-GB" sz="2000" dirty="0" smtClean="0"/>
              <a:t> they have eyes on the detailed of the team. They notice the areas of error and problems</a:t>
            </a:r>
          </a:p>
          <a:p>
            <a:r>
              <a:rPr lang="en-GB" sz="2400" dirty="0" smtClean="0"/>
              <a:t>Coordinator- </a:t>
            </a:r>
            <a:r>
              <a:rPr lang="en-GB" sz="2000" dirty="0" smtClean="0"/>
              <a:t>they are the people who guides the team to execute the work and to reach the motive. </a:t>
            </a:r>
            <a:endParaRPr lang="en-US" sz="2000" dirty="0" smtClean="0"/>
          </a:p>
          <a:p>
            <a:r>
              <a:rPr lang="en-GB" sz="2400" dirty="0" smtClean="0"/>
              <a:t>Team worker- </a:t>
            </a:r>
            <a:r>
              <a:rPr lang="en-GB" sz="2000" dirty="0" smtClean="0"/>
              <a:t>they are the people who focuses on the unity inside the team. </a:t>
            </a:r>
            <a:endParaRPr 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800" dirty="0" smtClean="0"/>
              <a:t>Resource investigator </a:t>
            </a:r>
            <a:r>
              <a:rPr lang="en-GB" dirty="0" smtClean="0"/>
              <a:t>– </a:t>
            </a:r>
            <a:r>
              <a:rPr lang="en-GB" sz="2000" dirty="0" smtClean="0"/>
              <a:t>they have great networking skill and has a talent to negotiate with others that brings the resources to the team. </a:t>
            </a:r>
          </a:p>
          <a:p>
            <a:r>
              <a:rPr lang="en-GB" sz="2800" dirty="0" smtClean="0"/>
              <a:t>Monitor Evaluator – </a:t>
            </a:r>
            <a:r>
              <a:rPr lang="en-GB" sz="2000" dirty="0" smtClean="0"/>
              <a:t>they monitor the situation and the team work and analysis the areas of problem before coming to the conclusion. They are slow decision maker.</a:t>
            </a:r>
          </a:p>
          <a:p>
            <a:r>
              <a:rPr lang="en-GB" sz="2800" dirty="0" smtClean="0"/>
              <a:t>Specialist –</a:t>
            </a:r>
            <a:r>
              <a:rPr lang="en-GB" sz="2000" dirty="0" smtClean="0"/>
              <a:t> they are the people who are specialist in some particular areas.</a:t>
            </a:r>
          </a:p>
          <a:p>
            <a:r>
              <a:rPr lang="en-GB" sz="2800" dirty="0" smtClean="0"/>
              <a:t>Plants –</a:t>
            </a:r>
            <a:r>
              <a:rPr lang="en-GB" sz="2000" dirty="0" smtClean="0"/>
              <a:t> they have innovative ideas and they come with the ideas to the team which helps in solving the areas of difficulties.  </a:t>
            </a:r>
            <a:endParaRPr lang="en-US" sz="2000" dirty="0" smtClean="0"/>
          </a:p>
          <a:p>
            <a:endParaRPr lang="en-US" sz="2000" dirty="0"/>
          </a:p>
        </p:txBody>
      </p:sp>
      <p:sp>
        <p:nvSpPr>
          <p:cNvPr id="4" name="Title 3"/>
          <p:cNvSpPr>
            <a:spLocks noGrp="1"/>
          </p:cNvSpPr>
          <p:nvPr>
            <p:ph type="title"/>
          </p:nvPr>
        </p:nvSpPr>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a:off x="1752600" y="1600200"/>
            <a:ext cx="5486400" cy="38862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466088"/>
          </a:xfrm>
        </p:spPr>
        <p:txBody>
          <a:bodyPr>
            <a:normAutofit fontScale="90000"/>
          </a:bodyPr>
          <a:lstStyle/>
          <a:p>
            <a:r>
              <a:rPr lang="en-US" dirty="0" smtClean="0"/>
              <a:t> </a:t>
            </a:r>
            <a:r>
              <a:rPr lang="en-GB" b="1" dirty="0" smtClean="0"/>
              <a:t>Managing conflict</a:t>
            </a:r>
            <a:r>
              <a:rPr lang="en-US" dirty="0" smtClean="0"/>
              <a:t/>
            </a:r>
            <a:br>
              <a:rPr lang="en-US" dirty="0" smtClean="0"/>
            </a:br>
            <a:endParaRPr lang="en-US" dirty="0"/>
          </a:p>
        </p:txBody>
      </p:sp>
      <p:sp>
        <p:nvSpPr>
          <p:cNvPr id="3" name="Content Placeholder 2"/>
          <p:cNvSpPr>
            <a:spLocks noGrp="1"/>
          </p:cNvSpPr>
          <p:nvPr>
            <p:ph idx="1"/>
          </p:nvPr>
        </p:nvSpPr>
        <p:spPr/>
        <p:txBody>
          <a:bodyPr>
            <a:normAutofit fontScale="92500"/>
          </a:bodyPr>
          <a:lstStyle/>
          <a:p>
            <a:r>
              <a:rPr lang="en-GB" dirty="0" smtClean="0"/>
              <a:t>Conflict is a common thing that will be raised among the people who working as a team people has different point of views and operational perspective which is needed to be sorted. </a:t>
            </a:r>
          </a:p>
          <a:p>
            <a:r>
              <a:rPr lang="en-GB" dirty="0" smtClean="0"/>
              <a:t>Arguments are good in some cases as it helps in developing the power of logic and reasoning in the person. </a:t>
            </a:r>
          </a:p>
          <a:p>
            <a:r>
              <a:rPr lang="en-GB" dirty="0" smtClean="0"/>
              <a:t>Team works helps to grow patience and also helps in adjusting with one another. </a:t>
            </a:r>
          </a:p>
          <a:p>
            <a:r>
              <a:rPr lang="en-GB" dirty="0" smtClean="0"/>
              <a:t>The management must be proper to sort out the conflict and to come to one point where everyone agrees. </a:t>
            </a:r>
            <a:endParaRPr lang="en-US" dirty="0" smtClean="0"/>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466088"/>
          </a:xfrm>
        </p:spPr>
        <p:txBody>
          <a:bodyPr>
            <a:normAutofit fontScale="90000"/>
          </a:bodyPr>
          <a:lstStyle/>
          <a:p>
            <a:r>
              <a:rPr lang="en-GB" b="1" dirty="0" smtClean="0"/>
              <a:t>Successful team development</a:t>
            </a:r>
            <a:r>
              <a:rPr lang="en-US" dirty="0" smtClean="0"/>
              <a:t/>
            </a:r>
            <a:br>
              <a:rPr lang="en-US" dirty="0" smtClean="0"/>
            </a:br>
            <a:endParaRPr lang="en-US" dirty="0"/>
          </a:p>
        </p:txBody>
      </p:sp>
      <p:sp>
        <p:nvSpPr>
          <p:cNvPr id="3" name="Content Placeholder 2"/>
          <p:cNvSpPr>
            <a:spLocks noGrp="1"/>
          </p:cNvSpPr>
          <p:nvPr>
            <p:ph idx="1"/>
          </p:nvPr>
        </p:nvSpPr>
        <p:spPr/>
        <p:txBody>
          <a:bodyPr/>
          <a:lstStyle/>
          <a:p>
            <a:r>
              <a:rPr lang="en-GB" dirty="0" smtClean="0"/>
              <a:t>All the points that are discussed in the context of the team management helps in working properly as a team. </a:t>
            </a:r>
            <a:endParaRPr lang="en-US" dirty="0" smtClean="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466088"/>
          </a:xfrm>
        </p:spPr>
        <p:txBody>
          <a:bodyPr>
            <a:normAutofit fontScale="90000"/>
          </a:bodyPr>
          <a:lstStyle/>
          <a:p>
            <a:r>
              <a:rPr lang="en-GB" b="1" dirty="0" smtClean="0"/>
              <a:t>Reference</a:t>
            </a:r>
            <a:r>
              <a:rPr lang="en-US" dirty="0" smtClean="0"/>
              <a:t/>
            </a:r>
            <a:br>
              <a:rPr lang="en-US" dirty="0" smtClean="0"/>
            </a:br>
            <a:endParaRPr lang="en-US" dirty="0"/>
          </a:p>
        </p:txBody>
      </p:sp>
      <p:sp>
        <p:nvSpPr>
          <p:cNvPr id="3" name="Content Placeholder 2"/>
          <p:cNvSpPr>
            <a:spLocks noGrp="1"/>
          </p:cNvSpPr>
          <p:nvPr>
            <p:ph idx="1"/>
          </p:nvPr>
        </p:nvSpPr>
        <p:spPr/>
        <p:txBody>
          <a:bodyPr>
            <a:normAutofit fontScale="77500" lnSpcReduction="20000"/>
          </a:bodyPr>
          <a:lstStyle/>
          <a:p>
            <a:r>
              <a:rPr lang="en-GB" dirty="0" smtClean="0"/>
              <a:t>Howarth, D., 2016. Team working in airway crisis: role of operating department practitioner in management of failed intubations.</a:t>
            </a:r>
            <a:endParaRPr lang="en-US" dirty="0" smtClean="0"/>
          </a:p>
          <a:p>
            <a:r>
              <a:rPr lang="en-GB" dirty="0" smtClean="0"/>
              <a:t>Van </a:t>
            </a:r>
            <a:r>
              <a:rPr lang="en-GB" dirty="0" err="1" smtClean="0"/>
              <a:t>Eeden</a:t>
            </a:r>
            <a:r>
              <a:rPr lang="en-GB" dirty="0" smtClean="0"/>
              <a:t>, L.M., </a:t>
            </a:r>
            <a:r>
              <a:rPr lang="en-GB" dirty="0" err="1" smtClean="0"/>
              <a:t>Crowther</a:t>
            </a:r>
            <a:r>
              <a:rPr lang="en-GB" dirty="0" smtClean="0"/>
              <a:t>, M.S., </a:t>
            </a:r>
            <a:r>
              <a:rPr lang="en-GB" dirty="0" err="1" smtClean="0"/>
              <a:t>Dickman</a:t>
            </a:r>
            <a:r>
              <a:rPr lang="en-GB" dirty="0" smtClean="0"/>
              <a:t>, C.R., Macdonald, D.W., Ripple, W.J., Ritchie, E.G. and Newsome, T.M., 2018. Managing conflict between large carnivores and livestock. Conservation Biology, 32(1), pp.26-34.</a:t>
            </a:r>
            <a:endParaRPr lang="en-US" dirty="0" smtClean="0"/>
          </a:p>
          <a:p>
            <a:r>
              <a:rPr lang="en-GB" dirty="0" err="1" smtClean="0"/>
              <a:t>Golonka</a:t>
            </a:r>
            <a:r>
              <a:rPr lang="en-GB" dirty="0" smtClean="0"/>
              <a:t>, K. and </a:t>
            </a:r>
            <a:r>
              <a:rPr lang="en-GB" dirty="0" err="1" smtClean="0"/>
              <a:t>Mojsa-Kaja</a:t>
            </a:r>
            <a:r>
              <a:rPr lang="en-GB" dirty="0" smtClean="0"/>
              <a:t>, J., 2015. Emotional intelligence and team roles–Analysis of interdependencies with regard to teamwork effectiveness. International Journal of Contemporary Management, 12(4).</a:t>
            </a:r>
            <a:endParaRPr lang="en-US" dirty="0" smtClean="0"/>
          </a:p>
          <a:p>
            <a:r>
              <a:rPr lang="en-GB" dirty="0" smtClean="0"/>
              <a:t>Cooper, R.G., 2016. Agile–Stage-Gate Hybrids: The Next Stage for Product Development Blending Agile and Stage-Gate methods can provide flexibility, speed, and improved communication in new-product development. Research-Technology Management, 59(1), pp.21-29. </a:t>
            </a:r>
            <a:endParaRPr lang="en-US" dirty="0" smtClean="0"/>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a:t>
            </a:r>
            <a:endParaRPr lang="en-US" dirty="0"/>
          </a:p>
        </p:txBody>
      </p:sp>
      <p:sp>
        <p:nvSpPr>
          <p:cNvPr id="3" name="Content Placeholder 2"/>
          <p:cNvSpPr>
            <a:spLocks noGrp="1"/>
          </p:cNvSpPr>
          <p:nvPr>
            <p:ph idx="1"/>
          </p:nvPr>
        </p:nvSpPr>
        <p:spPr>
          <a:xfrm>
            <a:off x="457200" y="1935480"/>
            <a:ext cx="8229600" cy="2255520"/>
          </a:xfrm>
        </p:spPr>
        <p:txBody>
          <a:bodyPr>
            <a:normAutofit/>
          </a:bodyPr>
          <a:lstStyle/>
          <a:p>
            <a:pPr algn="ctr">
              <a:buNone/>
            </a:pPr>
            <a:r>
              <a:rPr lang="en-US" sz="5400" dirty="0" smtClean="0"/>
              <a:t>Any Question ?</a:t>
            </a:r>
            <a:endParaRPr lang="en-US" sz="5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457200" y="1828800"/>
            <a:ext cx="8229600" cy="4495800"/>
          </a:xfrm>
        </p:spPr>
        <p:txBody>
          <a:bodyPr/>
          <a:lstStyle/>
          <a:p>
            <a:pPr algn="ctr">
              <a:buNone/>
            </a:pPr>
            <a:r>
              <a:rPr lang="en-US" dirty="0" smtClean="0"/>
              <a:t> </a:t>
            </a:r>
            <a:r>
              <a:rPr lang="en-US" sz="7200" dirty="0" smtClean="0"/>
              <a:t>Thank you</a:t>
            </a:r>
            <a:endParaRPr lang="en-US" sz="72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47</TotalTime>
  <Words>1862</Words>
  <Application>Microsoft Office PowerPoint</Application>
  <PresentationFormat>On-screen Show (4:3)</PresentationFormat>
  <Paragraphs>77</Paragraphs>
  <Slides>14</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Constantia</vt:lpstr>
      <vt:lpstr>Wingdings 2</vt:lpstr>
      <vt:lpstr>Flow</vt:lpstr>
      <vt:lpstr>Effective Team Work and Communication</vt:lpstr>
      <vt:lpstr>Benefits of team working </vt:lpstr>
      <vt:lpstr>PowerPoint Presentation</vt:lpstr>
      <vt:lpstr>PowerPoint Presentation</vt:lpstr>
      <vt:lpstr>Stages of team development </vt:lpstr>
      <vt:lpstr>PowerPoint Presentation</vt:lpstr>
      <vt:lpstr>Team roles </vt:lpstr>
      <vt:lpstr>PowerPoint Presentation</vt:lpstr>
      <vt:lpstr>PowerPoint Presentation</vt:lpstr>
      <vt:lpstr> Managing conflict </vt:lpstr>
      <vt:lpstr>Successful team development </vt:lpstr>
      <vt:lpstr>Reference </vt:lpstr>
      <vt:lpstr>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 and Communication</dc:title>
  <dc:creator>kk</dc:creator>
  <cp:lastModifiedBy>Petersfield Manager</cp:lastModifiedBy>
  <cp:revision>23</cp:revision>
  <cp:lastPrinted>2019-12-18T14:54:22Z</cp:lastPrinted>
  <dcterms:created xsi:type="dcterms:W3CDTF">2019-12-18T06:28:08Z</dcterms:created>
  <dcterms:modified xsi:type="dcterms:W3CDTF">2019-12-18T14:59:43Z</dcterms:modified>
</cp:coreProperties>
</file>