
<file path=[Content_Types].xml><?xml version="1.0" encoding="utf-8"?>
<Types xmlns="http://schemas.openxmlformats.org/package/2006/content-types">
  <Default Extension="gif" ContentType="image/gif"/>
  <Default Extension="jpeg" ContentType="image/jpeg"/>
  <Default Extension="rels" ContentType="application/vnd.openxmlformats-package.relationships+xml"/>
  <Default Extension="xml" ContentType="application/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entation.xml" ContentType="application/vnd.openxmlformats-officedocument.presentationml.presentation.main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slideLayouts/slideLayout8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Layouts/slideLayout10.xml" ContentType="application/vnd.openxmlformats-officedocument.presentationml.slideLayout+xml"/>
  <Override PartName="/ppt/slideLayouts/slideLayout9.xml" ContentType="application/vnd.openxmlformats-officedocument.presentationml.slideLayout+xml"/>
  <Override PartName="/ppt/notesMasters/notesMaster1.xml" ContentType="application/vnd.openxmlformats-officedocument.presentationml.notesMaster+xml"/>
  <Override PartName="/ppt/theme/theme1.xml" ContentType="application/vnd.openxmlformats-officedocument.theme+xml"/>
  <Override PartName="/ppt/theme/theme2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docProps/app.xml" ContentType="application/vnd.openxmlformats-officedocument.extended-properties+xml"/>
  <Override PartName="/docProps/core.xml" ContentType="application/vnd.openxmlformats-package.core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487" r:id="rId3"/>
    <p:sldId id="264" r:id="rId4"/>
    <p:sldId id="486" r:id="rId5"/>
    <p:sldId id="423" r:id="rId6"/>
    <p:sldId id="314" r:id="rId7"/>
    <p:sldId id="315" r:id="rId8"/>
    <p:sldId id="316" r:id="rId9"/>
    <p:sldId id="261" r:id="rId10"/>
    <p:sldId id="262" r:id="rId11"/>
    <p:sldId id="313" r:id="rId12"/>
    <p:sldId id="483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367"/>
    <p:restoredTop sz="70853"/>
  </p:normalViewPr>
  <p:slideViewPr>
    <p:cSldViewPr snapToGrid="0">
      <p:cViewPr varScale="1">
        <p:scale>
          <a:sx n="77" d="100"/>
          <a:sy n="77" d="100"/>
        </p:scale>
        <p:origin x="170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customXml" Target="../customXml/item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openxmlformats.org/officeDocument/2006/relationships/customXml" Target="../customXml/item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customXml" Target="../customXml/item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D62128-BB7F-904A-B411-6405B0FDD6CD}" type="datetimeFigureOut">
              <a:rPr lang="en-US" smtClean="0"/>
              <a:t>2/10/26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71EA39-90B7-D04C-8324-7DE2D4B627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94711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38394D-5972-1949-BC0F-3AABC4FA1206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09293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40BFC47-B3E9-1B45-BFE9-413043D80A71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1358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831C75-275A-6D48-A63E-DD56BF835F4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98638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831C75-275A-6D48-A63E-DD56BF835F4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48311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831C75-275A-6D48-A63E-DD56BF835F4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38178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831C75-275A-6D48-A63E-DD56BF835F4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778256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831C75-275A-6D48-A63E-DD56BF835F4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83586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F9992-44F8-4DAB-E37D-B8490964BC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D06E9AD-625F-2E09-29BC-6970FA2BA3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EB9C93-F0CA-9F5D-7120-615B882A48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42998A-7138-ED4E-B2E7-851D6E1C5923}" type="datetimeFigureOut">
              <a:rPr lang="en-US" smtClean="0"/>
              <a:t>2/10/26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EBAA2E-E95A-4FAF-2D2F-3C0702CA11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B4CE58-31BB-53D3-8742-3D81AF91C3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1DFEC-D6D2-3A48-8752-600A2DE768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54817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51FF2C-DD68-D714-AD95-35DDDA691C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2C60B8-19C8-814A-1E34-AE04508796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69F60-FCC1-7FB3-2B4C-C4452FF68F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42998A-7138-ED4E-B2E7-851D6E1C5923}" type="datetimeFigureOut">
              <a:rPr lang="en-US" smtClean="0"/>
              <a:t>2/10/26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EF545F-5B96-A236-670B-B1DE93E37E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A1E37D-E008-7C64-E9F0-144C2F8CDB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1DFEC-D6D2-3A48-8752-600A2DE768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84357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C5262E-49F1-7662-DF00-41C4B123D6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B1ED08-5BD1-7427-CC6C-87952694AA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73969F-489C-BD5C-1F6C-09B32A6D9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42998A-7138-ED4E-B2E7-851D6E1C5923}" type="datetimeFigureOut">
              <a:rPr lang="en-US" smtClean="0"/>
              <a:t>2/10/26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F18131-5DAB-B21A-7E0E-9D4B53DB0E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6CDABF-B6D5-6C08-3785-90F674D3EF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1DFEC-D6D2-3A48-8752-600A2DE768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03310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F2210A-9632-71EF-EBB9-9A59EB911F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48E11C-5EB3-3702-7FC0-AE46B99E2D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059054-0617-8D50-5423-BA43B683C6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F47AA5-E867-19E5-20D7-78AB4D8671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42998A-7138-ED4E-B2E7-851D6E1C5923}" type="datetimeFigureOut">
              <a:rPr lang="en-US" smtClean="0"/>
              <a:t>2/10/26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0726C5-A943-9E2B-D2D8-9CAA624D36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9F3331-F83E-8EA9-1964-8994085449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1DFEC-D6D2-3A48-8752-600A2DE768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39777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399EF0-8CE7-8F75-BCB1-FEA4D09D6D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31F098-EA0F-9EA4-A0DC-16A71572F7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14F727-C83A-3A45-50FF-37A62BEC6F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E49C151-6F3F-D2C5-9C59-330C20EC7CF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0E86697-308E-764B-AFC0-EB3934E8E10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2BF2775-3E67-80FD-CA15-C795A003D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42998A-7138-ED4E-B2E7-851D6E1C5923}" type="datetimeFigureOut">
              <a:rPr lang="en-US" smtClean="0"/>
              <a:t>2/10/26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1F1594D-2067-8F17-1F9D-8807893D94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F15533-3A4A-31B8-C0E6-68731E4366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1DFEC-D6D2-3A48-8752-600A2DE768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45704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8DBA81-9379-A188-F5E9-E7D4F6FFA0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BC57788-0263-8179-2094-403C901BBE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42998A-7138-ED4E-B2E7-851D6E1C5923}" type="datetimeFigureOut">
              <a:rPr lang="en-US" smtClean="0"/>
              <a:t>2/10/26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64F218-FDBE-2A91-DB05-451F6DC676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8D2A7EA-B3D8-DF03-4689-850409A33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1DFEC-D6D2-3A48-8752-600A2DE768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86721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5D55E1C-D33C-6A67-B7DF-DC9AB16764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42998A-7138-ED4E-B2E7-851D6E1C5923}" type="datetimeFigureOut">
              <a:rPr lang="en-US" smtClean="0"/>
              <a:t>2/10/26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596419-FD4C-854A-125B-88BE9AACD2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1F1ECF-5A71-D3D6-8AFF-F36403A83C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1DFEC-D6D2-3A48-8752-600A2DE768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79226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5BED06-E7EA-A11C-E587-EA5310F3A3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D33ADD-F015-C769-6236-29C7ADCA63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41A3D3-0AC4-3A5E-C1BD-8D190C72BE9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E38CA1-3482-9D7E-6E52-5D1F6C9B45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42998A-7138-ED4E-B2E7-851D6E1C5923}" type="datetimeFigureOut">
              <a:rPr lang="en-US" smtClean="0"/>
              <a:t>2/10/26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07F377-5CD9-8FD9-97FF-7215088D47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235BEF-E747-C612-9556-428EF19BD4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1DFEC-D6D2-3A48-8752-600A2DE768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340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DDE352-391E-05AC-F751-6CB447105F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7CABBAD-3310-E589-C8D7-A27DB317D07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7B4EF0-646E-9601-D7C8-6B39465824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F552C7-4BA4-8F98-1532-0FED3E470B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42998A-7138-ED4E-B2E7-851D6E1C5923}" type="datetimeFigureOut">
              <a:rPr lang="en-US" smtClean="0"/>
              <a:t>2/10/26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7CA9CA-BCD9-6E6A-BB98-590B9120C8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4E9C4F-D59B-2730-DF94-D2EFBDC7DD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1DFEC-D6D2-3A48-8752-600A2DE768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60644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2015B-6472-E86F-F44B-257E5E64BE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F24FF1-9F6A-502E-398C-6EDFE1C598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A18E88-8D37-F347-C894-78221DEBB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42998A-7138-ED4E-B2E7-851D6E1C5923}" type="datetimeFigureOut">
              <a:rPr lang="en-US" smtClean="0"/>
              <a:t>2/10/26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440DD-266D-D9DE-399A-2E798A9382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C8FF8E-2F68-BEBD-3A8D-564A57B75B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1DFEC-D6D2-3A48-8752-600A2DE768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91878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00A7476-F2A4-A136-D0F7-32744F56E5D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62F2125-F84B-C5AF-3D0B-C04CBBF60C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243193-BDD1-2841-121D-57139E091C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42998A-7138-ED4E-B2E7-851D6E1C5923}" type="datetimeFigureOut">
              <a:rPr lang="en-US" smtClean="0"/>
              <a:t>2/10/26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71DC3E-9EDA-6E15-86F8-3F06AD1875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14BA6F-2EE3-2B30-A26A-5BD103548A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1DFEC-D6D2-3A48-8752-600A2DE768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43441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771706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5F81FD2-355D-496F-8258-910D4598A7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C2D383-F261-1F2A-28D2-22B9123473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13A068-DC42-B6AF-3EF9-450737F7853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142998A-7138-ED4E-B2E7-851D6E1C5923}" type="datetimeFigureOut">
              <a:rPr lang="en-US" smtClean="0"/>
              <a:t>2/10/26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7862B3-5A55-2D33-2639-F0A0DDA0C0C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A938AA-D0CC-E940-C0D8-17742ADED90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AA1DFEC-D6D2-3A48-8752-600A2DE768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84994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69CC4A-0561-73E5-40AB-895E748FC5B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04" r="3369" b="-1"/>
          <a:stretch>
            <a:fillRect/>
          </a:stretch>
        </p:blipFill>
        <p:spPr>
          <a:xfrm>
            <a:off x="2522358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A72520-1CDC-1FDC-D74C-125DD0BA2A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52228" y="743447"/>
            <a:ext cx="3973385" cy="3692028"/>
          </a:xfrm>
          <a:noFill/>
        </p:spPr>
        <p:txBody>
          <a:bodyPr>
            <a:normAutofit/>
          </a:bodyPr>
          <a:lstStyle/>
          <a:p>
            <a:pPr algn="l"/>
            <a:r>
              <a:rPr lang="en-US" sz="5200" dirty="0"/>
              <a:t>Finding your Lighthouse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3EE73E-B266-A5BC-D0DF-51F48D6856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52229" y="4629234"/>
            <a:ext cx="3973386" cy="1485319"/>
          </a:xfrm>
          <a:noFill/>
        </p:spPr>
        <p:txBody>
          <a:bodyPr>
            <a:normAutofit/>
          </a:bodyPr>
          <a:lstStyle/>
          <a:p>
            <a:pPr algn="l"/>
            <a:r>
              <a:rPr lang="en-US" dirty="0"/>
              <a:t>Preparing your paper/article</a:t>
            </a:r>
          </a:p>
        </p:txBody>
      </p:sp>
    </p:spTree>
    <p:extLst>
      <p:ext uri="{BB962C8B-B14F-4D97-AF65-F5344CB8AC3E}">
        <p14:creationId xmlns:p14="http://schemas.microsoft.com/office/powerpoint/2010/main" val="21892145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412D840-F68D-49BC-0087-0D7C698F9D11}"/>
              </a:ext>
            </a:extLst>
          </p:cNvPr>
          <p:cNvSpPr txBox="1"/>
          <p:nvPr/>
        </p:nvSpPr>
        <p:spPr>
          <a:xfrm>
            <a:off x="483853" y="347008"/>
            <a:ext cx="1134238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Please read chapter 1 of </a:t>
            </a:r>
            <a:r>
              <a:rPr lang="en-GB" sz="2400" b="1" dirty="0"/>
              <a:t>Immersive storytelling experiences: a design methodology by Doros </a:t>
            </a:r>
            <a:r>
              <a:rPr lang="en-GB" sz="2400" b="1" dirty="0" err="1"/>
              <a:t>Polydorou</a:t>
            </a:r>
            <a:r>
              <a:rPr lang="en-GB" b="1" dirty="0"/>
              <a:t>.</a:t>
            </a:r>
          </a:p>
          <a:p>
            <a:endParaRPr lang="en-GB" b="1" dirty="0"/>
          </a:p>
          <a:p>
            <a:r>
              <a:rPr lang="en-GB" b="1" dirty="0"/>
              <a:t>Please assess the following: </a:t>
            </a:r>
            <a:endParaRPr lang="en-GB" dirty="0"/>
          </a:p>
          <a:p>
            <a:r>
              <a:rPr lang="en-GB" b="1" dirty="0"/>
              <a:t> </a:t>
            </a:r>
            <a:endParaRPr lang="en-GB" dirty="0"/>
          </a:p>
          <a:p>
            <a:r>
              <a:rPr lang="en-US" dirty="0"/>
              <a:t> </a:t>
            </a:r>
          </a:p>
        </p:txBody>
      </p:sp>
      <p:sp>
        <p:nvSpPr>
          <p:cNvPr id="3" name="Text 4">
            <a:extLst>
              <a:ext uri="{FF2B5EF4-FFF2-40B4-BE49-F238E27FC236}">
                <a16:creationId xmlns:a16="http://schemas.microsoft.com/office/drawing/2014/main" id="{1ED6E7D5-B24A-E825-0E00-0ECD335A7B20}"/>
              </a:ext>
            </a:extLst>
          </p:cNvPr>
          <p:cNvSpPr/>
          <p:nvPr/>
        </p:nvSpPr>
        <p:spPr>
          <a:xfrm>
            <a:off x="1341120" y="2011680"/>
            <a:ext cx="7412736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b="1" dirty="0">
                <a:solidFill>
                  <a:srgbClr val="2C5F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does the author claim to know or what was the motivation for the study? </a:t>
            </a:r>
            <a:endParaRPr lang="en-US" sz="1733" dirty="0"/>
          </a:p>
        </p:txBody>
      </p:sp>
      <p:sp>
        <p:nvSpPr>
          <p:cNvPr id="4" name="Text 8">
            <a:extLst>
              <a:ext uri="{FF2B5EF4-FFF2-40B4-BE49-F238E27FC236}">
                <a16:creationId xmlns:a16="http://schemas.microsoft.com/office/drawing/2014/main" id="{0B2DDDA4-DECF-9D77-4410-D80295D2E579}"/>
              </a:ext>
            </a:extLst>
          </p:cNvPr>
          <p:cNvSpPr/>
          <p:nvPr/>
        </p:nvSpPr>
        <p:spPr>
          <a:xfrm>
            <a:off x="1341120" y="2767584"/>
            <a:ext cx="7022592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b="1" dirty="0">
                <a:solidFill>
                  <a:srgbClr val="2C5F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Does the author refer to other authors or ideas in the filed? </a:t>
            </a:r>
            <a:endParaRPr lang="en-US" sz="1733" dirty="0"/>
          </a:p>
        </p:txBody>
      </p:sp>
      <p:sp>
        <p:nvSpPr>
          <p:cNvPr id="5" name="Text 12">
            <a:extLst>
              <a:ext uri="{FF2B5EF4-FFF2-40B4-BE49-F238E27FC236}">
                <a16:creationId xmlns:a16="http://schemas.microsoft.com/office/drawing/2014/main" id="{12D6CC7F-69E0-45DB-9FDE-218AA34FED29}"/>
              </a:ext>
            </a:extLst>
          </p:cNvPr>
          <p:cNvSpPr/>
          <p:nvPr/>
        </p:nvSpPr>
        <p:spPr>
          <a:xfrm>
            <a:off x="1341120" y="3523488"/>
            <a:ext cx="6315456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b="1" dirty="0">
                <a:solidFill>
                  <a:srgbClr val="2C5F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patterns dose the author identify in the field? </a:t>
            </a:r>
            <a:endParaRPr lang="en-US" sz="1733" dirty="0"/>
          </a:p>
        </p:txBody>
      </p:sp>
      <p:sp>
        <p:nvSpPr>
          <p:cNvPr id="6" name="Text 16">
            <a:extLst>
              <a:ext uri="{FF2B5EF4-FFF2-40B4-BE49-F238E27FC236}">
                <a16:creationId xmlns:a16="http://schemas.microsoft.com/office/drawing/2014/main" id="{680B2ED0-66C2-556D-B9E8-624C03E984ED}"/>
              </a:ext>
            </a:extLst>
          </p:cNvPr>
          <p:cNvSpPr/>
          <p:nvPr/>
        </p:nvSpPr>
        <p:spPr>
          <a:xfrm>
            <a:off x="1341120" y="4279392"/>
            <a:ext cx="7949184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b="1" dirty="0">
                <a:solidFill>
                  <a:srgbClr val="2C5F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does the author claim is missing or misread in the field? </a:t>
            </a:r>
            <a:endParaRPr lang="en-US" sz="1733" dirty="0"/>
          </a:p>
        </p:txBody>
      </p:sp>
      <p:sp>
        <p:nvSpPr>
          <p:cNvPr id="7" name="Text 20">
            <a:extLst>
              <a:ext uri="{FF2B5EF4-FFF2-40B4-BE49-F238E27FC236}">
                <a16:creationId xmlns:a16="http://schemas.microsoft.com/office/drawing/2014/main" id="{574B8ED8-0DAE-2DDE-9E1C-827F0FEF48DD}"/>
              </a:ext>
            </a:extLst>
          </p:cNvPr>
          <p:cNvSpPr/>
          <p:nvPr/>
        </p:nvSpPr>
        <p:spPr>
          <a:xfrm>
            <a:off x="1341120" y="5035296"/>
            <a:ext cx="42672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b="1" dirty="0">
                <a:solidFill>
                  <a:srgbClr val="2C5F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does the author investigate the topic?  </a:t>
            </a:r>
            <a:endParaRPr lang="en-US" sz="1733" dirty="0"/>
          </a:p>
        </p:txBody>
      </p:sp>
      <p:sp>
        <p:nvSpPr>
          <p:cNvPr id="8" name="Text 24">
            <a:extLst>
              <a:ext uri="{FF2B5EF4-FFF2-40B4-BE49-F238E27FC236}">
                <a16:creationId xmlns:a16="http://schemas.microsoft.com/office/drawing/2014/main" id="{52E7F4D2-6074-3C4B-08A4-3AE31A666E80}"/>
              </a:ext>
            </a:extLst>
          </p:cNvPr>
          <p:cNvSpPr/>
          <p:nvPr/>
        </p:nvSpPr>
        <p:spPr>
          <a:xfrm>
            <a:off x="1341120" y="5791200"/>
            <a:ext cx="42672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b="1" dirty="0">
                <a:solidFill>
                  <a:srgbClr val="2C5F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does the author create or do? </a:t>
            </a:r>
            <a:endParaRPr lang="en-US" sz="1733" dirty="0"/>
          </a:p>
        </p:txBody>
      </p:sp>
      <p:sp>
        <p:nvSpPr>
          <p:cNvPr id="9" name="Shape 3">
            <a:extLst>
              <a:ext uri="{FF2B5EF4-FFF2-40B4-BE49-F238E27FC236}">
                <a16:creationId xmlns:a16="http://schemas.microsoft.com/office/drawing/2014/main" id="{A3CC569F-2AB5-8C1A-2218-0140EFE3B9BB}"/>
              </a:ext>
            </a:extLst>
          </p:cNvPr>
          <p:cNvSpPr/>
          <p:nvPr/>
        </p:nvSpPr>
        <p:spPr>
          <a:xfrm>
            <a:off x="792480" y="2133600"/>
            <a:ext cx="304800" cy="304800"/>
          </a:xfrm>
          <a:prstGeom prst="ellipse">
            <a:avLst/>
          </a:prstGeom>
          <a:solidFill>
            <a:srgbClr val="97BC62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 sz="2400"/>
          </a:p>
        </p:txBody>
      </p:sp>
      <p:sp>
        <p:nvSpPr>
          <p:cNvPr id="10" name="Shape 7">
            <a:extLst>
              <a:ext uri="{FF2B5EF4-FFF2-40B4-BE49-F238E27FC236}">
                <a16:creationId xmlns:a16="http://schemas.microsoft.com/office/drawing/2014/main" id="{E2E3172C-123F-CAA4-FD0E-73E09C937C06}"/>
              </a:ext>
            </a:extLst>
          </p:cNvPr>
          <p:cNvSpPr/>
          <p:nvPr/>
        </p:nvSpPr>
        <p:spPr>
          <a:xfrm>
            <a:off x="792480" y="2889504"/>
            <a:ext cx="304800" cy="304800"/>
          </a:xfrm>
          <a:prstGeom prst="ellipse">
            <a:avLst/>
          </a:prstGeom>
          <a:solidFill>
            <a:srgbClr val="97BC62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 sz="2400"/>
          </a:p>
        </p:txBody>
      </p:sp>
      <p:sp>
        <p:nvSpPr>
          <p:cNvPr id="11" name="Shape 11">
            <a:extLst>
              <a:ext uri="{FF2B5EF4-FFF2-40B4-BE49-F238E27FC236}">
                <a16:creationId xmlns:a16="http://schemas.microsoft.com/office/drawing/2014/main" id="{87FF0B45-DB10-BDD6-42D8-441F0A621B45}"/>
              </a:ext>
            </a:extLst>
          </p:cNvPr>
          <p:cNvSpPr/>
          <p:nvPr/>
        </p:nvSpPr>
        <p:spPr>
          <a:xfrm>
            <a:off x="792480" y="3645408"/>
            <a:ext cx="304800" cy="304800"/>
          </a:xfrm>
          <a:prstGeom prst="ellipse">
            <a:avLst/>
          </a:prstGeom>
          <a:solidFill>
            <a:srgbClr val="97BC62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 sz="2400"/>
          </a:p>
        </p:txBody>
      </p:sp>
      <p:sp>
        <p:nvSpPr>
          <p:cNvPr id="12" name="Shape 15">
            <a:extLst>
              <a:ext uri="{FF2B5EF4-FFF2-40B4-BE49-F238E27FC236}">
                <a16:creationId xmlns:a16="http://schemas.microsoft.com/office/drawing/2014/main" id="{CCC5E66F-AD69-6AC2-1BBD-AC6C242D2E58}"/>
              </a:ext>
            </a:extLst>
          </p:cNvPr>
          <p:cNvSpPr/>
          <p:nvPr/>
        </p:nvSpPr>
        <p:spPr>
          <a:xfrm>
            <a:off x="792480" y="4401312"/>
            <a:ext cx="304800" cy="304800"/>
          </a:xfrm>
          <a:prstGeom prst="ellipse">
            <a:avLst/>
          </a:prstGeom>
          <a:solidFill>
            <a:srgbClr val="97BC62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 sz="2400"/>
          </a:p>
        </p:txBody>
      </p:sp>
      <p:sp>
        <p:nvSpPr>
          <p:cNvPr id="13" name="Shape 19">
            <a:extLst>
              <a:ext uri="{FF2B5EF4-FFF2-40B4-BE49-F238E27FC236}">
                <a16:creationId xmlns:a16="http://schemas.microsoft.com/office/drawing/2014/main" id="{C030506E-7745-F6DB-4F91-DD109B97D72B}"/>
              </a:ext>
            </a:extLst>
          </p:cNvPr>
          <p:cNvSpPr/>
          <p:nvPr/>
        </p:nvSpPr>
        <p:spPr>
          <a:xfrm>
            <a:off x="792480" y="5157216"/>
            <a:ext cx="304800" cy="304800"/>
          </a:xfrm>
          <a:prstGeom prst="ellipse">
            <a:avLst/>
          </a:prstGeom>
          <a:solidFill>
            <a:srgbClr val="97BC62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 sz="2400"/>
          </a:p>
        </p:txBody>
      </p:sp>
      <p:sp>
        <p:nvSpPr>
          <p:cNvPr id="14" name="Shape 23">
            <a:extLst>
              <a:ext uri="{FF2B5EF4-FFF2-40B4-BE49-F238E27FC236}">
                <a16:creationId xmlns:a16="http://schemas.microsoft.com/office/drawing/2014/main" id="{74DBAF74-B973-4FFF-1004-B6D8B70C66DC}"/>
              </a:ext>
            </a:extLst>
          </p:cNvPr>
          <p:cNvSpPr/>
          <p:nvPr/>
        </p:nvSpPr>
        <p:spPr>
          <a:xfrm>
            <a:off x="792480" y="5913120"/>
            <a:ext cx="304800" cy="304800"/>
          </a:xfrm>
          <a:prstGeom prst="ellipse">
            <a:avLst/>
          </a:prstGeom>
          <a:solidFill>
            <a:srgbClr val="97BC62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30100638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487680"/>
            <a:ext cx="1097280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4800" dirty="0"/>
              <a:t>Checklist</a:t>
            </a:r>
          </a:p>
        </p:txBody>
      </p:sp>
      <p:sp>
        <p:nvSpPr>
          <p:cNvPr id="3" name="Text 1"/>
          <p:cNvSpPr/>
          <p:nvPr/>
        </p:nvSpPr>
        <p:spPr>
          <a:xfrm>
            <a:off x="609600" y="1158240"/>
            <a:ext cx="109728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867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 the sample paper to YOUR paper</a:t>
            </a:r>
            <a:endParaRPr lang="en-US" sz="1867" dirty="0"/>
          </a:p>
        </p:txBody>
      </p:sp>
      <p:sp>
        <p:nvSpPr>
          <p:cNvPr id="4" name="Shape 2"/>
          <p:cNvSpPr/>
          <p:nvPr/>
        </p:nvSpPr>
        <p:spPr>
          <a:xfrm>
            <a:off x="609600" y="1950720"/>
            <a:ext cx="10972800" cy="670560"/>
          </a:xfrm>
          <a:prstGeom prst="rect">
            <a:avLst/>
          </a:prstGeom>
          <a:solidFill>
            <a:srgbClr val="FFFFF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 sz="2400"/>
          </a:p>
        </p:txBody>
      </p:sp>
      <p:sp>
        <p:nvSpPr>
          <p:cNvPr id="5" name="Shape 3"/>
          <p:cNvSpPr/>
          <p:nvPr/>
        </p:nvSpPr>
        <p:spPr>
          <a:xfrm>
            <a:off x="792480" y="2133600"/>
            <a:ext cx="304800" cy="304800"/>
          </a:xfrm>
          <a:prstGeom prst="ellipse">
            <a:avLst/>
          </a:prstGeom>
          <a:solidFill>
            <a:srgbClr val="97BC62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 sz="2400"/>
          </a:p>
        </p:txBody>
      </p:sp>
      <p:sp>
        <p:nvSpPr>
          <p:cNvPr id="6" name="Text 4"/>
          <p:cNvSpPr/>
          <p:nvPr/>
        </p:nvSpPr>
        <p:spPr>
          <a:xfrm>
            <a:off x="1341120" y="2011680"/>
            <a:ext cx="42672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b="1" dirty="0">
                <a:solidFill>
                  <a:srgbClr val="2C5F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do I deeply know?</a:t>
            </a:r>
            <a:endParaRPr lang="en-US" sz="1733" dirty="0"/>
          </a:p>
        </p:txBody>
      </p:sp>
      <p:sp>
        <p:nvSpPr>
          <p:cNvPr id="7" name="Text 5"/>
          <p:cNvSpPr/>
          <p:nvPr/>
        </p:nvSpPr>
        <p:spPr>
          <a:xfrm>
            <a:off x="5852160" y="2011680"/>
            <a:ext cx="54864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67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Your Step 1—establish expertise in primary material</a:t>
            </a:r>
            <a:endParaRPr lang="en-US" sz="1467" dirty="0"/>
          </a:p>
        </p:txBody>
      </p:sp>
      <p:sp>
        <p:nvSpPr>
          <p:cNvPr id="8" name="Shape 6"/>
          <p:cNvSpPr/>
          <p:nvPr/>
        </p:nvSpPr>
        <p:spPr>
          <a:xfrm>
            <a:off x="609600" y="2706624"/>
            <a:ext cx="10972800" cy="670560"/>
          </a:xfrm>
          <a:prstGeom prst="rect">
            <a:avLst/>
          </a:prstGeom>
          <a:solidFill>
            <a:srgbClr val="FFFFF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 sz="2400"/>
          </a:p>
        </p:txBody>
      </p:sp>
      <p:sp>
        <p:nvSpPr>
          <p:cNvPr id="9" name="Shape 7"/>
          <p:cNvSpPr/>
          <p:nvPr/>
        </p:nvSpPr>
        <p:spPr>
          <a:xfrm>
            <a:off x="792480" y="2889504"/>
            <a:ext cx="304800" cy="304800"/>
          </a:xfrm>
          <a:prstGeom prst="ellipse">
            <a:avLst/>
          </a:prstGeom>
          <a:solidFill>
            <a:srgbClr val="97BC62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 sz="2400"/>
          </a:p>
        </p:txBody>
      </p:sp>
      <p:sp>
        <p:nvSpPr>
          <p:cNvPr id="10" name="Text 8"/>
          <p:cNvSpPr/>
          <p:nvPr/>
        </p:nvSpPr>
        <p:spPr>
          <a:xfrm>
            <a:off x="1341120" y="2767584"/>
            <a:ext cx="42672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b="1" dirty="0">
                <a:solidFill>
                  <a:srgbClr val="2C5F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does everyone else say?</a:t>
            </a:r>
            <a:endParaRPr lang="en-US" sz="1733" dirty="0"/>
          </a:p>
        </p:txBody>
      </p:sp>
      <p:sp>
        <p:nvSpPr>
          <p:cNvPr id="11" name="Text 9"/>
          <p:cNvSpPr/>
          <p:nvPr/>
        </p:nvSpPr>
        <p:spPr>
          <a:xfrm>
            <a:off x="5852160" y="2767584"/>
            <a:ext cx="54864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67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Your Step 2—comprehensive literature review</a:t>
            </a:r>
            <a:endParaRPr lang="en-US" sz="1467" dirty="0"/>
          </a:p>
        </p:txBody>
      </p:sp>
      <p:sp>
        <p:nvSpPr>
          <p:cNvPr id="12" name="Shape 10"/>
          <p:cNvSpPr/>
          <p:nvPr/>
        </p:nvSpPr>
        <p:spPr>
          <a:xfrm>
            <a:off x="609600" y="3462528"/>
            <a:ext cx="10972800" cy="670560"/>
          </a:xfrm>
          <a:prstGeom prst="rect">
            <a:avLst/>
          </a:prstGeom>
          <a:solidFill>
            <a:srgbClr val="FFFFF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 sz="2400"/>
          </a:p>
        </p:txBody>
      </p:sp>
      <p:sp>
        <p:nvSpPr>
          <p:cNvPr id="13" name="Shape 11"/>
          <p:cNvSpPr/>
          <p:nvPr/>
        </p:nvSpPr>
        <p:spPr>
          <a:xfrm>
            <a:off x="792480" y="3645408"/>
            <a:ext cx="304800" cy="304800"/>
          </a:xfrm>
          <a:prstGeom prst="ellipse">
            <a:avLst/>
          </a:prstGeom>
          <a:solidFill>
            <a:srgbClr val="97BC62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 sz="2400"/>
          </a:p>
        </p:txBody>
      </p:sp>
      <p:sp>
        <p:nvSpPr>
          <p:cNvPr id="14" name="Text 12"/>
          <p:cNvSpPr/>
          <p:nvPr/>
        </p:nvSpPr>
        <p:spPr>
          <a:xfrm>
            <a:off x="1341120" y="3523488"/>
            <a:ext cx="42672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b="1" dirty="0">
                <a:solidFill>
                  <a:srgbClr val="2C5F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patterns do I see?</a:t>
            </a:r>
            <a:endParaRPr lang="en-US" sz="1733" dirty="0"/>
          </a:p>
        </p:txBody>
      </p:sp>
      <p:sp>
        <p:nvSpPr>
          <p:cNvPr id="15" name="Text 13"/>
          <p:cNvSpPr/>
          <p:nvPr/>
        </p:nvSpPr>
        <p:spPr>
          <a:xfrm>
            <a:off x="5852160" y="3523488"/>
            <a:ext cx="54864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67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Your Step 3—thematic analysis reveals hidden structures</a:t>
            </a:r>
            <a:endParaRPr lang="en-US" sz="1467" dirty="0"/>
          </a:p>
        </p:txBody>
      </p:sp>
      <p:sp>
        <p:nvSpPr>
          <p:cNvPr id="16" name="Shape 14"/>
          <p:cNvSpPr/>
          <p:nvPr/>
        </p:nvSpPr>
        <p:spPr>
          <a:xfrm>
            <a:off x="609600" y="4218432"/>
            <a:ext cx="10972800" cy="670560"/>
          </a:xfrm>
          <a:prstGeom prst="rect">
            <a:avLst/>
          </a:prstGeom>
          <a:solidFill>
            <a:srgbClr val="FFFFF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 sz="2400"/>
          </a:p>
        </p:txBody>
      </p:sp>
      <p:sp>
        <p:nvSpPr>
          <p:cNvPr id="17" name="Shape 15"/>
          <p:cNvSpPr/>
          <p:nvPr/>
        </p:nvSpPr>
        <p:spPr>
          <a:xfrm>
            <a:off x="792480" y="4401312"/>
            <a:ext cx="304800" cy="304800"/>
          </a:xfrm>
          <a:prstGeom prst="ellipse">
            <a:avLst/>
          </a:prstGeom>
          <a:solidFill>
            <a:srgbClr val="97BC62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 sz="2400"/>
          </a:p>
        </p:txBody>
      </p:sp>
      <p:sp>
        <p:nvSpPr>
          <p:cNvPr id="18" name="Text 16"/>
          <p:cNvSpPr/>
          <p:nvPr/>
        </p:nvSpPr>
        <p:spPr>
          <a:xfrm>
            <a:off x="1341120" y="4279392"/>
            <a:ext cx="42672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b="1" dirty="0">
                <a:solidFill>
                  <a:srgbClr val="2C5F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What's missing or misread?</a:t>
            </a:r>
            <a:endParaRPr lang="en-US" sz="1733" dirty="0"/>
          </a:p>
        </p:txBody>
      </p:sp>
      <p:sp>
        <p:nvSpPr>
          <p:cNvPr id="19" name="Text 17"/>
          <p:cNvSpPr/>
          <p:nvPr/>
        </p:nvSpPr>
        <p:spPr>
          <a:xfrm>
            <a:off x="5852160" y="4279392"/>
            <a:ext cx="54864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67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Your Step 4—the research gap that justifies your contribution</a:t>
            </a:r>
            <a:endParaRPr lang="en-US" sz="1467" dirty="0"/>
          </a:p>
        </p:txBody>
      </p:sp>
      <p:sp>
        <p:nvSpPr>
          <p:cNvPr id="20" name="Shape 18"/>
          <p:cNvSpPr/>
          <p:nvPr/>
        </p:nvSpPr>
        <p:spPr>
          <a:xfrm>
            <a:off x="609600" y="4974336"/>
            <a:ext cx="10972800" cy="670560"/>
          </a:xfrm>
          <a:prstGeom prst="rect">
            <a:avLst/>
          </a:prstGeom>
          <a:solidFill>
            <a:srgbClr val="FFFFF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 sz="2400"/>
          </a:p>
        </p:txBody>
      </p:sp>
      <p:sp>
        <p:nvSpPr>
          <p:cNvPr id="21" name="Shape 19"/>
          <p:cNvSpPr/>
          <p:nvPr/>
        </p:nvSpPr>
        <p:spPr>
          <a:xfrm>
            <a:off x="792480" y="5157216"/>
            <a:ext cx="304800" cy="304800"/>
          </a:xfrm>
          <a:prstGeom prst="ellipse">
            <a:avLst/>
          </a:prstGeom>
          <a:solidFill>
            <a:srgbClr val="97BC62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 sz="2400"/>
          </a:p>
        </p:txBody>
      </p:sp>
      <p:sp>
        <p:nvSpPr>
          <p:cNvPr id="22" name="Text 20"/>
          <p:cNvSpPr/>
          <p:nvPr/>
        </p:nvSpPr>
        <p:spPr>
          <a:xfrm>
            <a:off x="1341120" y="5035296"/>
            <a:ext cx="42672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b="1" dirty="0">
                <a:solidFill>
                  <a:srgbClr val="2C5F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should I investigate?</a:t>
            </a:r>
            <a:endParaRPr lang="en-US" sz="1733" dirty="0"/>
          </a:p>
        </p:txBody>
      </p:sp>
      <p:sp>
        <p:nvSpPr>
          <p:cNvPr id="23" name="Text 21"/>
          <p:cNvSpPr/>
          <p:nvPr/>
        </p:nvSpPr>
        <p:spPr>
          <a:xfrm>
            <a:off x="5852160" y="5035296"/>
            <a:ext cx="54864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67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Your Step 5—methodology suited to your specific question</a:t>
            </a:r>
            <a:endParaRPr lang="en-US" sz="1467" dirty="0"/>
          </a:p>
        </p:txBody>
      </p:sp>
      <p:sp>
        <p:nvSpPr>
          <p:cNvPr id="24" name="Shape 22"/>
          <p:cNvSpPr/>
          <p:nvPr/>
        </p:nvSpPr>
        <p:spPr>
          <a:xfrm>
            <a:off x="609600" y="5730240"/>
            <a:ext cx="10972800" cy="670560"/>
          </a:xfrm>
          <a:prstGeom prst="rect">
            <a:avLst/>
          </a:prstGeom>
          <a:solidFill>
            <a:srgbClr val="FFFFF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 sz="2400"/>
          </a:p>
        </p:txBody>
      </p:sp>
      <p:sp>
        <p:nvSpPr>
          <p:cNvPr id="25" name="Shape 23"/>
          <p:cNvSpPr/>
          <p:nvPr/>
        </p:nvSpPr>
        <p:spPr>
          <a:xfrm>
            <a:off x="792480" y="5913120"/>
            <a:ext cx="304800" cy="304800"/>
          </a:xfrm>
          <a:prstGeom prst="ellipse">
            <a:avLst/>
          </a:prstGeom>
          <a:solidFill>
            <a:srgbClr val="97BC62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 sz="2400"/>
          </a:p>
        </p:txBody>
      </p:sp>
      <p:sp>
        <p:nvSpPr>
          <p:cNvPr id="26" name="Text 24"/>
          <p:cNvSpPr/>
          <p:nvPr/>
        </p:nvSpPr>
        <p:spPr>
          <a:xfrm>
            <a:off x="1341120" y="5791200"/>
            <a:ext cx="42672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b="1" dirty="0">
                <a:solidFill>
                  <a:srgbClr val="2C5F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will I create/do?</a:t>
            </a:r>
            <a:endParaRPr lang="en-US" sz="1733" dirty="0"/>
          </a:p>
        </p:txBody>
      </p:sp>
      <p:sp>
        <p:nvSpPr>
          <p:cNvPr id="27" name="Text 25"/>
          <p:cNvSpPr/>
          <p:nvPr/>
        </p:nvSpPr>
        <p:spPr>
          <a:xfrm>
            <a:off x="5852160" y="5791200"/>
            <a:ext cx="54864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67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Your Step 6—the artifact, event, or intervention</a:t>
            </a:r>
            <a:endParaRPr lang="en-US" sz="146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2D2C0230-7E4C-9C66-0E65-A56C201FD9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7940" y="897467"/>
            <a:ext cx="11076121" cy="562731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 fontScale="92500" lnSpcReduction="20000"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lvl="0" indent="-228600" eaLnBrk="1" hangingPunct="1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altLang="en-US" b="1" dirty="0">
              <a:latin typeface="+mn-lt"/>
            </a:endParaRPr>
          </a:p>
          <a:p>
            <a:pPr lvl="0" eaLnBrk="1" hangingPunct="1">
              <a:lnSpc>
                <a:spcPct val="90000"/>
              </a:lnSpc>
              <a:spcAft>
                <a:spcPts val="600"/>
              </a:spcAft>
            </a:pPr>
            <a:r>
              <a:rPr lang="en-US" altLang="en-US" b="1" dirty="0">
                <a:latin typeface="+mn-lt"/>
              </a:rPr>
              <a:t>1.</a:t>
            </a:r>
            <a:r>
              <a:rPr lang="en-US" altLang="en-US" dirty="0">
                <a:latin typeface="+mn-lt"/>
              </a:rPr>
              <a:t> What problem, question, or curiosity is driving your current project?</a:t>
            </a:r>
            <a:br>
              <a:rPr lang="en-US" altLang="en-US" dirty="0">
                <a:latin typeface="+mn-lt"/>
              </a:rPr>
            </a:br>
            <a:r>
              <a:rPr lang="en-US" altLang="en-US" dirty="0">
                <a:latin typeface="+mn-lt"/>
              </a:rPr>
              <a:t>Write this as </a:t>
            </a:r>
            <a:r>
              <a:rPr lang="en-US" altLang="en-US" b="1" dirty="0">
                <a:latin typeface="+mn-lt"/>
              </a:rPr>
              <a:t>one clear, concise sentence</a:t>
            </a:r>
            <a:r>
              <a:rPr lang="en-US" altLang="en-US" dirty="0">
                <a:latin typeface="+mn-lt"/>
              </a:rPr>
              <a:t>.</a:t>
            </a:r>
          </a:p>
          <a:p>
            <a:pPr lvl="0" indent="-228600" eaLnBrk="1" hangingPunct="1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altLang="en-US" dirty="0">
              <a:latin typeface="+mn-lt"/>
            </a:endParaRPr>
          </a:p>
          <a:p>
            <a:pPr lvl="0" eaLnBrk="1" hangingPunct="1">
              <a:lnSpc>
                <a:spcPct val="90000"/>
              </a:lnSpc>
              <a:spcAft>
                <a:spcPts val="600"/>
              </a:spcAft>
            </a:pPr>
            <a:r>
              <a:rPr lang="en-US" altLang="en-US" b="1" dirty="0">
                <a:latin typeface="+mn-lt"/>
              </a:rPr>
              <a:t>2.</a:t>
            </a:r>
            <a:r>
              <a:rPr lang="en-US" altLang="en-US" dirty="0">
                <a:latin typeface="+mn-lt"/>
              </a:rPr>
              <a:t> Identify </a:t>
            </a:r>
            <a:r>
              <a:rPr lang="en-US" altLang="en-US" b="1" dirty="0">
                <a:latin typeface="+mn-lt"/>
              </a:rPr>
              <a:t>1–2 practitioners, thinkers, or movements</a:t>
            </a:r>
            <a:r>
              <a:rPr lang="en-US" altLang="en-US" dirty="0">
                <a:latin typeface="+mn-lt"/>
              </a:rPr>
              <a:t> that help you think about this problem or inspire your work.</a:t>
            </a:r>
            <a:br>
              <a:rPr lang="en-US" altLang="en-US" dirty="0">
                <a:latin typeface="+mn-lt"/>
              </a:rPr>
            </a:br>
            <a:r>
              <a:rPr lang="en-US" altLang="en-US" dirty="0">
                <a:latin typeface="+mn-lt"/>
              </a:rPr>
              <a:t>Collect </a:t>
            </a:r>
            <a:r>
              <a:rPr lang="en-US" altLang="en-US" b="1" dirty="0">
                <a:latin typeface="+mn-lt"/>
              </a:rPr>
              <a:t>visual examples</a:t>
            </a:r>
            <a:r>
              <a:rPr lang="en-US" altLang="en-US" dirty="0">
                <a:latin typeface="+mn-lt"/>
              </a:rPr>
              <a:t> of their work (2-4 images), or key statements/definitions (2-4 quotes)</a:t>
            </a:r>
          </a:p>
          <a:p>
            <a:pPr lvl="0" indent="-228600" eaLnBrk="1" hangingPunct="1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altLang="en-US" dirty="0">
              <a:latin typeface="+mn-lt"/>
            </a:endParaRPr>
          </a:p>
          <a:p>
            <a:pPr lvl="0" eaLnBrk="1" hangingPunct="1">
              <a:lnSpc>
                <a:spcPct val="90000"/>
              </a:lnSpc>
              <a:spcAft>
                <a:spcPts val="600"/>
              </a:spcAft>
            </a:pPr>
            <a:r>
              <a:rPr lang="en-US" altLang="en-US" dirty="0">
                <a:latin typeface="+mn-lt"/>
              </a:rPr>
              <a:t>In </a:t>
            </a:r>
            <a:r>
              <a:rPr lang="en-US" altLang="en-US" b="1" dirty="0">
                <a:latin typeface="+mn-lt"/>
              </a:rPr>
              <a:t>300 words</a:t>
            </a:r>
            <a:r>
              <a:rPr lang="en-US" altLang="en-US" dirty="0">
                <a:latin typeface="+mn-lt"/>
              </a:rPr>
              <a:t>, address the following:</a:t>
            </a:r>
          </a:p>
          <a:p>
            <a:pPr lvl="1" indent="-228600" eaLnBrk="1" hangingPunct="1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dirty="0">
                <a:latin typeface="+mn-lt"/>
              </a:rPr>
              <a:t>What do they make, or what is their work about?</a:t>
            </a:r>
          </a:p>
          <a:p>
            <a:pPr lvl="1" indent="-228600" eaLnBrk="1" hangingPunct="1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dirty="0">
                <a:latin typeface="+mn-lt"/>
              </a:rPr>
              <a:t>How do they make it, or what themes are present?</a:t>
            </a:r>
          </a:p>
          <a:p>
            <a:pPr lvl="1" indent="-228600" eaLnBrk="1" hangingPunct="1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dirty="0">
                <a:latin typeface="+mn-lt"/>
              </a:rPr>
              <a:t>Why do they work in this way, or what values does their work uphold/communicate?</a:t>
            </a:r>
          </a:p>
          <a:p>
            <a:pPr lvl="0" indent="-228600" eaLnBrk="1" hangingPunct="1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altLang="en-US" dirty="0">
              <a:latin typeface="+mn-lt"/>
            </a:endParaRPr>
          </a:p>
          <a:p>
            <a:pPr lvl="0" eaLnBrk="1" hangingPunct="1">
              <a:lnSpc>
                <a:spcPct val="90000"/>
              </a:lnSpc>
              <a:spcAft>
                <a:spcPts val="600"/>
              </a:spcAft>
            </a:pPr>
            <a:r>
              <a:rPr lang="en-US" altLang="en-US" b="1" dirty="0">
                <a:latin typeface="+mn-lt"/>
              </a:rPr>
              <a:t>3. </a:t>
            </a:r>
            <a:r>
              <a:rPr lang="en-US" altLang="en-US" dirty="0">
                <a:latin typeface="+mn-lt"/>
              </a:rPr>
              <a:t>In </a:t>
            </a:r>
            <a:r>
              <a:rPr lang="en-US" altLang="en-US" b="1" dirty="0">
                <a:latin typeface="+mn-lt"/>
              </a:rPr>
              <a:t>100-200 words</a:t>
            </a:r>
            <a:r>
              <a:rPr lang="en-US" altLang="en-US" dirty="0">
                <a:latin typeface="+mn-lt"/>
              </a:rPr>
              <a:t>, explain:</a:t>
            </a:r>
          </a:p>
          <a:p>
            <a:pPr lvl="1" indent="-228600" eaLnBrk="1" hangingPunct="1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dirty="0">
                <a:latin typeface="+mn-lt"/>
              </a:rPr>
              <a:t>How their ideas or ways of working help inform or shape </a:t>
            </a:r>
            <a:r>
              <a:rPr lang="en-US" altLang="en-US" b="1" dirty="0">
                <a:latin typeface="+mn-lt"/>
              </a:rPr>
              <a:t>your own project or thinking.</a:t>
            </a:r>
          </a:p>
          <a:p>
            <a:pPr lvl="1" indent="-228600" eaLnBrk="1" hangingPunct="1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altLang="en-US" b="1" dirty="0">
              <a:latin typeface="+mn-lt"/>
            </a:endParaRPr>
          </a:p>
          <a:p>
            <a:r>
              <a:rPr lang="en-GB" i="1" dirty="0"/>
              <a:t>4. Identify </a:t>
            </a:r>
            <a:r>
              <a:rPr lang="en-GB" b="1" i="1" dirty="0"/>
              <a:t>three readings </a:t>
            </a:r>
            <a:r>
              <a:rPr lang="en-GB" i="1" dirty="0"/>
              <a:t>that helps you frame or understand your project (a book, chapter, journal, or article).</a:t>
            </a:r>
            <a:endParaRPr lang="en-GB" dirty="0"/>
          </a:p>
          <a:p>
            <a:r>
              <a:rPr lang="en-US" altLang="en-US" dirty="0"/>
              <a:t>In </a:t>
            </a:r>
            <a:r>
              <a:rPr lang="en-US" altLang="en-US" b="1" dirty="0"/>
              <a:t>200-300 words</a:t>
            </a:r>
            <a:r>
              <a:rPr lang="en-US" altLang="en-US" dirty="0"/>
              <a:t>, explain: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b="1" dirty="0"/>
              <a:t>how they help you think</a:t>
            </a:r>
            <a:r>
              <a:rPr lang="en-GB" dirty="0"/>
              <a:t>, not on summarising the material.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Explain briefly why the readings are relevant to </a:t>
            </a:r>
            <a:r>
              <a:rPr lang="en-GB" b="1" dirty="0"/>
              <a:t>your project</a:t>
            </a:r>
            <a:r>
              <a:rPr lang="en-GB" dirty="0"/>
              <a:t>.</a:t>
            </a:r>
          </a:p>
          <a:p>
            <a:pPr lvl="0"/>
            <a:r>
              <a:rPr lang="en-GB" dirty="0"/>
              <a:t>Example language:</a:t>
            </a:r>
          </a:p>
          <a:p>
            <a:pPr lvl="1"/>
            <a:r>
              <a:rPr lang="en-GB" dirty="0"/>
              <a:t>“This reading helped me understand…”</a:t>
            </a:r>
          </a:p>
          <a:p>
            <a:pPr lvl="1"/>
            <a:r>
              <a:rPr lang="en-GB" dirty="0"/>
              <a:t>“This text connects to my project because…”</a:t>
            </a:r>
          </a:p>
          <a:p>
            <a:pPr lvl="1" indent="-228600" eaLnBrk="1" hangingPunct="1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altLang="en-US" dirty="0">
              <a:latin typeface="+mn-lt"/>
            </a:endParaRPr>
          </a:p>
          <a:p>
            <a:pPr lvl="0" indent="-228600" eaLnBrk="1" hangingPunct="1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altLang="en-US" sz="1300" dirty="0">
              <a:latin typeface="+mn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4C1772A-DA1F-F3D5-2EB6-DCCD6E1518E4}"/>
              </a:ext>
            </a:extLst>
          </p:cNvPr>
          <p:cNvSpPr txBox="1"/>
          <p:nvPr/>
        </p:nvSpPr>
        <p:spPr>
          <a:xfrm>
            <a:off x="338380" y="333214"/>
            <a:ext cx="115152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/>
              <a:t>Task: Please upload to Moodle by our next Tuesday class (17</a:t>
            </a:r>
            <a:r>
              <a:rPr lang="en-US" altLang="en-US" sz="2800" b="1" baseline="30000" dirty="0"/>
              <a:t>th</a:t>
            </a:r>
            <a:r>
              <a:rPr lang="en-US" altLang="en-US" sz="2800" b="1" dirty="0"/>
              <a:t> Feb)</a:t>
            </a: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6202581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79697B5-6466-EED9-B184-11120062B90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10951"/>
          <a:stretch/>
        </p:blipFill>
        <p:spPr>
          <a:xfrm>
            <a:off x="0" y="245151"/>
            <a:ext cx="12192000" cy="6107015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9F9E4810-B341-4CB4-97F4-24181E2A1D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" y="265029"/>
            <a:ext cx="10820400" cy="1655762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Life line?</a:t>
            </a:r>
          </a:p>
        </p:txBody>
      </p:sp>
    </p:spTree>
    <p:extLst>
      <p:ext uri="{BB962C8B-B14F-4D97-AF65-F5344CB8AC3E}">
        <p14:creationId xmlns:p14="http://schemas.microsoft.com/office/powerpoint/2010/main" val="29091452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BE66003-8E30-605E-2F77-159795049F2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2000" r="8001"/>
          <a:stretch/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DEBA78A-5591-8E84-CAC8-172ECA9DFBE9}"/>
              </a:ext>
            </a:extLst>
          </p:cNvPr>
          <p:cNvSpPr txBox="1"/>
          <p:nvPr/>
        </p:nvSpPr>
        <p:spPr>
          <a:xfrm>
            <a:off x="6536987" y="548639"/>
            <a:ext cx="4899109" cy="540468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/>
              <a:t>Personal Interests and Passions: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What art forms or design styles do you personally connect with the most?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Are there any artists, designers, or art movements that inspire you?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ja-JP" altLang="en-US" sz="2400"/>
              <a:t>个人兴趣和激情：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ja-JP" altLang="en-US" sz="24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ja-JP" altLang="en-US" sz="2400"/>
              <a:t>你个人最喜欢哪些艺术形式或设计风格？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ja-JP" altLang="en-US" sz="2400"/>
              <a:t>有没有任何艺术家、设计师或艺术运动给你带来灵感？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4763124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56C3CDB-43DA-9F40-4A70-37DA3A5CC10C}"/>
              </a:ext>
            </a:extLst>
          </p:cNvPr>
          <p:cNvSpPr txBox="1"/>
          <p:nvPr/>
        </p:nvSpPr>
        <p:spPr>
          <a:xfrm>
            <a:off x="876692" y="1024128"/>
            <a:ext cx="4475596" cy="4957180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/>
              <a:t>Academic and Professional Interests: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What topics or themes have you explored in your academic or professional work in art and design?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Are there any challenges or questions that have arisen from your academic or professional experiences in this field?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dirty="0"/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ja-JP" altLang="en-US" sz="1900"/>
              <a:t>学术和职业兴趣：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ja-JP" altLang="en-US" sz="19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ja-JP" altLang="en-US" sz="1900"/>
              <a:t>在艺术和设计领域的学术或职业工作中，你探讨过哪些主题或主题？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ja-JP" altLang="en-US" sz="1900"/>
              <a:t>在你的学术或职业经历中，是否出现了任何挑战或问题？</a:t>
            </a:r>
            <a:endParaRPr lang="en-US" sz="19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dirty="0"/>
          </a:p>
        </p:txBody>
      </p:sp>
      <p:pic>
        <p:nvPicPr>
          <p:cNvPr id="6" name="Picture 5" descr="Colourful paints and brushes">
            <a:extLst>
              <a:ext uri="{FF2B5EF4-FFF2-40B4-BE49-F238E27FC236}">
                <a16:creationId xmlns:a16="http://schemas.microsoft.com/office/drawing/2014/main" id="{2B70D2A0-4537-3829-DB59-8BE03D29550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591" r="13075" b="-1"/>
          <a:stretch/>
        </p:blipFill>
        <p:spPr>
          <a:xfrm>
            <a:off x="6096000" y="10"/>
            <a:ext cx="609599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64875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4C4D22C-F2FD-E4F2-6B69-420CB4ED568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4852"/>
          <a:stretch/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EA81942-12C6-625C-2F01-E98232D5259F}"/>
              </a:ext>
            </a:extLst>
          </p:cNvPr>
          <p:cNvSpPr txBox="1"/>
          <p:nvPr/>
        </p:nvSpPr>
        <p:spPr>
          <a:xfrm>
            <a:off x="631446" y="4008882"/>
            <a:ext cx="10929107" cy="24526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/>
              <a:t>Inspirational Sources: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Have you attended any art exhibitions, design shows, or conferences that left a lasting impact on you?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Are there specific art and design pieces that you keep returning to for inspiration?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ja-JP" altLang="en-US"/>
              <a:t>灵感来源：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ja-JP" altLang="en-US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ja-JP" altLang="en-US"/>
              <a:t>你参加过任何对你产生深远影响的艺术展览、设计展示或会议吗？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ja-JP" altLang="en-US"/>
              <a:t>有没有特定的艺术和设计作品，你一直返回以获取灵感？</a:t>
            </a: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44082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3D rendering of stacked polygons in different colours">
            <a:extLst>
              <a:ext uri="{FF2B5EF4-FFF2-40B4-BE49-F238E27FC236}">
                <a16:creationId xmlns:a16="http://schemas.microsoft.com/office/drawing/2014/main" id="{4BED4B93-714A-38C5-DDAD-745F064112C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839" r="13778" b="-1"/>
          <a:stretch/>
        </p:blipFill>
        <p:spPr>
          <a:xfrm>
            <a:off x="20" y="10"/>
            <a:ext cx="6717436" cy="6857990"/>
          </a:xfrm>
          <a:custGeom>
            <a:avLst/>
            <a:gdLst/>
            <a:ahLst/>
            <a:cxnLst/>
            <a:rect l="l" t="t" r="r" b="b"/>
            <a:pathLst>
              <a:path w="6717456" h="6858000">
                <a:moveTo>
                  <a:pt x="0" y="0"/>
                </a:moveTo>
                <a:lnTo>
                  <a:pt x="6149468" y="0"/>
                </a:lnTo>
                <a:lnTo>
                  <a:pt x="6202448" y="162605"/>
                </a:lnTo>
                <a:cubicBezTo>
                  <a:pt x="6535625" y="1263763"/>
                  <a:pt x="6717456" y="2453207"/>
                  <a:pt x="6717456" y="3694043"/>
                </a:cubicBezTo>
                <a:cubicBezTo>
                  <a:pt x="6717456" y="4757617"/>
                  <a:pt x="6583866" y="5783433"/>
                  <a:pt x="6335883" y="6748259"/>
                </a:cubicBezTo>
                <a:lnTo>
                  <a:pt x="6305198" y="6858000"/>
                </a:lnTo>
                <a:lnTo>
                  <a:pt x="0" y="6858000"/>
                </a:lnTo>
                <a:close/>
              </a:path>
            </a:pathLst>
          </a:custGeom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4D076BF-04AA-2CBD-DAB4-9E3D17AA9C12}"/>
              </a:ext>
            </a:extLst>
          </p:cNvPr>
          <p:cNvSpPr txBox="1"/>
          <p:nvPr/>
        </p:nvSpPr>
        <p:spPr>
          <a:xfrm>
            <a:off x="7071361" y="963169"/>
            <a:ext cx="4620768" cy="5486399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/>
              <a:t>Societal or Global Issues: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Are there social, cultural, or environmental issues that you're passionate about addressing through art and design?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/>
              <a:t>Audience and Impact: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Who do you want to reach or impact with your art and design work?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ja-JP" altLang="en-US" sz="1400"/>
              <a:t>社会或全球问题：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ja-JP" altLang="en-US" sz="14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ja-JP" altLang="en-US" sz="1400"/>
              <a:t>你是否热衷于通过艺术和设计来解决社会、文化或环境问题？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GB" altLang="ja-JP" sz="1400" dirty="0"/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ja-JP" altLang="en-US" sz="1400"/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ja-JP" altLang="en-US" sz="1400"/>
              <a:t>受众和影响：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ja-JP" altLang="en-US" sz="14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ja-JP" altLang="en-US" sz="1400"/>
              <a:t>你希望通过你的艺术和设计作品影响或触及哪些人？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21958247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0522567-DADF-2491-531F-095DD35D135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425" b="16706"/>
          <a:stretch/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5BE5CF2-D8AD-9316-6038-31AD16D8DA06}"/>
              </a:ext>
            </a:extLst>
          </p:cNvPr>
          <p:cNvSpPr txBox="1"/>
          <p:nvPr/>
        </p:nvSpPr>
        <p:spPr>
          <a:xfrm>
            <a:off x="524256" y="3752850"/>
            <a:ext cx="11185139" cy="24526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/>
              <a:t>Experimental and Innovative Approaches: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Are you interested in pushing the boundaries of traditional art and design practices with experimental or innovative techniques?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ja-JP" altLang="en-US"/>
              <a:t>实验性和创新性方法：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ja-JP" altLang="en-US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ja-JP" altLang="en-US"/>
              <a:t>你对通过实验或创新技巧拓展传统艺术和设计实践的边界感兴趣吗？</a:t>
            </a: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3958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B6D7E0E-59BE-9204-F3E8-826B4AEBA235}"/>
              </a:ext>
            </a:extLst>
          </p:cNvPr>
          <p:cNvSpPr txBox="1"/>
          <p:nvPr/>
        </p:nvSpPr>
        <p:spPr>
          <a:xfrm>
            <a:off x="1232154" y="1570148"/>
            <a:ext cx="10553787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Tips for forming a question.</a:t>
            </a:r>
          </a:p>
          <a:p>
            <a:endParaRPr lang="en-US" dirty="0"/>
          </a:p>
          <a:p>
            <a:pPr algn="l">
              <a:buFont typeface="+mj-lt"/>
              <a:buAutoNum type="arabicPeriod"/>
            </a:pPr>
            <a:r>
              <a:rPr lang="en-GB" b="1" i="0" u="none" strike="noStrike" dirty="0">
                <a:solidFill>
                  <a:srgbClr val="374151"/>
                </a:solidFill>
                <a:effectLst/>
                <a:latin typeface="Söhne"/>
              </a:rPr>
              <a:t>Identify a Topic:</a:t>
            </a:r>
            <a:r>
              <a:rPr lang="en-GB" b="0" i="0" u="none" strike="noStrike" dirty="0">
                <a:solidFill>
                  <a:srgbClr val="374151"/>
                </a:solidFill>
                <a:effectLst/>
                <a:latin typeface="Söhne"/>
              </a:rPr>
              <a:t> Start with a broad area of interest.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 dirty="0">
                <a:solidFill>
                  <a:srgbClr val="374151"/>
                </a:solidFill>
                <a:effectLst/>
                <a:latin typeface="Söhne"/>
              </a:rPr>
              <a:t>Review Literature:</a:t>
            </a:r>
            <a:r>
              <a:rPr lang="en-GB" b="0" i="0" u="none" strike="noStrike" dirty="0">
                <a:solidFill>
                  <a:srgbClr val="374151"/>
                </a:solidFill>
                <a:effectLst/>
                <a:latin typeface="Söhne"/>
              </a:rPr>
              <a:t> Investigate existing research to identify gaps or unanswered questions.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 dirty="0">
                <a:solidFill>
                  <a:srgbClr val="374151"/>
                </a:solidFill>
                <a:effectLst/>
                <a:latin typeface="Söhne"/>
              </a:rPr>
              <a:t>Be Specific:</a:t>
            </a:r>
            <a:r>
              <a:rPr lang="en-GB" b="0" i="0" u="none" strike="noStrike" dirty="0">
                <a:solidFill>
                  <a:srgbClr val="374151"/>
                </a:solidFill>
                <a:effectLst/>
                <a:latin typeface="Söhne"/>
              </a:rPr>
              <a:t> Focus on a particular aspect or phenomenon within the topic.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 dirty="0">
                <a:solidFill>
                  <a:srgbClr val="374151"/>
                </a:solidFill>
                <a:effectLst/>
                <a:latin typeface="Söhne"/>
              </a:rPr>
              <a:t>Use Question Words:</a:t>
            </a:r>
            <a:r>
              <a:rPr lang="en-GB" b="0" i="0" u="none" strike="noStrike" dirty="0">
                <a:solidFill>
                  <a:srgbClr val="374151"/>
                </a:solidFill>
                <a:effectLst/>
                <a:latin typeface="Söhne"/>
              </a:rPr>
              <a:t> Begin your question with words like "What," "How," "Why," or "To what extent."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 dirty="0">
                <a:solidFill>
                  <a:srgbClr val="374151"/>
                </a:solidFill>
                <a:effectLst/>
                <a:latin typeface="Söhne"/>
              </a:rPr>
              <a:t>Make it Clear:</a:t>
            </a:r>
            <a:r>
              <a:rPr lang="en-GB" b="0" i="0" u="none" strike="noStrike" dirty="0">
                <a:solidFill>
                  <a:srgbClr val="374151"/>
                </a:solidFill>
                <a:effectLst/>
                <a:latin typeface="Söhne"/>
              </a:rPr>
              <a:t> Ensure your question is concise and unambiguous.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 dirty="0">
                <a:solidFill>
                  <a:srgbClr val="374151"/>
                </a:solidFill>
                <a:effectLst/>
                <a:latin typeface="Söhne"/>
              </a:rPr>
              <a:t>Avoid Yes/No Questions:</a:t>
            </a:r>
            <a:r>
              <a:rPr lang="en-GB" b="0" i="0" u="none" strike="noStrike" dirty="0">
                <a:solidFill>
                  <a:srgbClr val="374151"/>
                </a:solidFill>
                <a:effectLst/>
                <a:latin typeface="Söhne"/>
              </a:rPr>
              <a:t> Formulate questions that require nuanced responses.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 dirty="0">
                <a:solidFill>
                  <a:srgbClr val="374151"/>
                </a:solidFill>
                <a:effectLst/>
                <a:latin typeface="Söhne"/>
              </a:rPr>
              <a:t>Test Feasibility:</a:t>
            </a:r>
            <a:r>
              <a:rPr lang="en-GB" b="0" i="0" u="none" strike="noStrike" dirty="0">
                <a:solidFill>
                  <a:srgbClr val="374151"/>
                </a:solidFill>
                <a:effectLst/>
                <a:latin typeface="Söhne"/>
              </a:rPr>
              <a:t> Ensure the question is researchable, and</a:t>
            </a:r>
            <a:r>
              <a:rPr lang="en-GB" dirty="0">
                <a:solidFill>
                  <a:srgbClr val="374151"/>
                </a:solidFill>
                <a:latin typeface="Söhne"/>
              </a:rPr>
              <a:t> ‘practice’ can be present</a:t>
            </a:r>
            <a:r>
              <a:rPr lang="en-GB" b="0" i="0" u="none" strike="noStrike" dirty="0">
                <a:solidFill>
                  <a:srgbClr val="374151"/>
                </a:solidFill>
                <a:effectLst/>
                <a:latin typeface="Söhne"/>
              </a:rPr>
              <a:t>.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 dirty="0">
                <a:solidFill>
                  <a:srgbClr val="374151"/>
                </a:solidFill>
                <a:effectLst/>
                <a:latin typeface="Söhne"/>
              </a:rPr>
              <a:t>Revise and Refine:</a:t>
            </a:r>
            <a:r>
              <a:rPr lang="en-GB" b="0" i="0" u="none" strike="noStrike" dirty="0">
                <a:solidFill>
                  <a:srgbClr val="374151"/>
                </a:solidFill>
                <a:effectLst/>
                <a:latin typeface="Söhne"/>
              </a:rPr>
              <a:t> Iteratively refine your question as you gain a deeper understanding of your research area.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91301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E948A80-C67B-33C7-6923-5D099E643A9A}"/>
              </a:ext>
            </a:extLst>
          </p:cNvPr>
          <p:cNvSpPr txBox="1"/>
          <p:nvPr/>
        </p:nvSpPr>
        <p:spPr>
          <a:xfrm>
            <a:off x="1959429" y="253792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A678A71-ABB1-38B6-2F51-9052616A5DC4}"/>
              </a:ext>
            </a:extLst>
          </p:cNvPr>
          <p:cNvSpPr txBox="1"/>
          <p:nvPr/>
        </p:nvSpPr>
        <p:spPr>
          <a:xfrm>
            <a:off x="1105149" y="1216872"/>
            <a:ext cx="998170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What is motivating you to pursue your project or research topic…</a:t>
            </a:r>
          </a:p>
          <a:p>
            <a:endParaRPr lang="en-US" sz="20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/>
              <a:t>What is driving you to do this project/research/practice?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/>
              <a:t>Why are you interested?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What exciting developments are currently happening in this field?</a:t>
            </a:r>
          </a:p>
          <a:p>
            <a:endParaRPr lang="en-GB" sz="20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What potential outcomes and practice could emerge from your study?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How could your work be valuable to others—practitioners, researchers, or the wider community?</a:t>
            </a:r>
            <a:endParaRPr lang="en-US" sz="2000" u="sng" dirty="0"/>
          </a:p>
        </p:txBody>
      </p:sp>
    </p:spTree>
    <p:extLst>
      <p:ext uri="{BB962C8B-B14F-4D97-AF65-F5344CB8AC3E}">
        <p14:creationId xmlns:p14="http://schemas.microsoft.com/office/powerpoint/2010/main" val="20861183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379F4DF4C23D64BB72CCA2EBD7C55DA" ma:contentTypeVersion="13" ma:contentTypeDescription="Create a new document." ma:contentTypeScope="" ma:versionID="2da55459a2a07f468a4a3e101d697836">
  <xsd:schema xmlns:xsd="http://www.w3.org/2001/XMLSchema" xmlns:xs="http://www.w3.org/2001/XMLSchema" xmlns:p="http://schemas.microsoft.com/office/2006/metadata/properties" xmlns:ns2="c9412f1f-c5de-433b-90f0-e30b35783b17" xmlns:ns3="7da2dc2f-10e7-442f-ad91-645aa4b47b8a" targetNamespace="http://schemas.microsoft.com/office/2006/metadata/properties" ma:root="true" ma:fieldsID="e044dd25d0ab05947dffbc155d9018ef" ns2:_="" ns3:_="">
    <xsd:import namespace="c9412f1f-c5de-433b-90f0-e30b35783b17"/>
    <xsd:import namespace="7da2dc2f-10e7-442f-ad91-645aa4b47b8a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BillingMetadata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9412f1f-c5de-433b-90f0-e30b35783b1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MediaServiceBillingMetadata" ma:index="19" nillable="true" ma:displayName="MediaServiceBillingMetadata" ma:hidden="true" ma:internalName="MediaServiceBillingMetadata" ma:readOnly="true">
      <xsd:simpleType>
        <xsd:restriction base="dms:Note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da2dc2f-10e7-442f-ad91-645aa4b47b8a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13a9f61f-ca77-486a-a577-37663d016ee0}" ma:internalName="TaxCatchAll" ma:showField="CatchAllData" ma:web="7da2dc2f-10e7-442f-ad91-645aa4b47b8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7da2dc2f-10e7-442f-ad91-645aa4b47b8a" xsi:nil="true"/>
    <lcf76f155ced4ddcb4097134ff3c332f xmlns="c9412f1f-c5de-433b-90f0-e30b35783b17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A8655F40-9A13-4509-9A0E-E265FA6E6D8D}"/>
</file>

<file path=customXml/itemProps2.xml><?xml version="1.0" encoding="utf-8"?>
<ds:datastoreItem xmlns:ds="http://schemas.openxmlformats.org/officeDocument/2006/customXml" ds:itemID="{A461A856-511D-4294-A8E2-91C7E37C7166}"/>
</file>

<file path=customXml/itemProps3.xml><?xml version="1.0" encoding="utf-8"?>
<ds:datastoreItem xmlns:ds="http://schemas.openxmlformats.org/officeDocument/2006/customXml" ds:itemID="{5F7FD823-F2B1-46DC-BFE3-839C17549DC5}"/>
</file>

<file path=docProps/app.xml><?xml version="1.0" encoding="utf-8"?>
<Properties xmlns="http://schemas.openxmlformats.org/officeDocument/2006/extended-properties" xmlns:vt="http://schemas.openxmlformats.org/officeDocument/2006/docPropsVTypes">
  <TotalTime>321</TotalTime>
  <Words>1095</Words>
  <Application>Microsoft Macintosh PowerPoint</Application>
  <PresentationFormat>Widescreen</PresentationFormat>
  <Paragraphs>130</Paragraphs>
  <Slides>12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-webkit-standard</vt:lpstr>
      <vt:lpstr>Aptos</vt:lpstr>
      <vt:lpstr>Aptos Display</vt:lpstr>
      <vt:lpstr>Arial</vt:lpstr>
      <vt:lpstr>Calibri</vt:lpstr>
      <vt:lpstr>Söhne</vt:lpstr>
      <vt:lpstr>Office Theme</vt:lpstr>
      <vt:lpstr>Finding your Lighthouse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Kylie Boon</dc:creator>
  <cp:lastModifiedBy>Kylie Boon</cp:lastModifiedBy>
  <cp:revision>2</cp:revision>
  <dcterms:created xsi:type="dcterms:W3CDTF">2026-02-05T11:16:07Z</dcterms:created>
  <dcterms:modified xsi:type="dcterms:W3CDTF">2026-02-10T09:03:48Z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0x010100B379F4DF4C23D64BB72CCA2EBD7C55DA</vt:lpwstr>
  </property>
</Properties>
</file>