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18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AA7AE-AC33-FED8-86B1-45261A68625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838A16A-8E29-F652-E26C-058E1CFA1B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C2D4B23-D818-5635-B11F-3FDBF57501B8}"/>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392EE9C3-A276-E4BB-E5A4-66F4A32C95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1D0A9-2958-657A-A438-C65E1ADE122F}"/>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1146583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EE09-AC7A-1F8A-8EC3-D9C0D43B7C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2B41AA-3691-E48A-2189-64CF504184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1EBAF2-6FE9-8620-B4CD-71DB3D43C71B}"/>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E9953A63-6941-6941-A50D-52C7F923B8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67814-EBEC-E61F-DC83-02BC9413988C}"/>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1932801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D1BC-B053-E4B5-0570-12062647987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3A8E63-C29E-C6FA-CB98-7D79FDCAC8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0B812F-4A1F-ADB4-EBA6-8832E82CCA43}"/>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E67DE084-A286-21C9-548A-9123F7C4B1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AB78A-2A73-375A-EA95-8A08FFB59835}"/>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3220235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207D9-FE54-BAEA-CF27-00218A82F4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E9FB849-F29B-1734-8C4B-14D4FB0AE7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7B4976D-0D90-D737-81EF-15B85410A5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CB951F5-BEEA-ED8E-9544-F72B8948ABFE}"/>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6" name="Footer Placeholder 5">
            <a:extLst>
              <a:ext uri="{FF2B5EF4-FFF2-40B4-BE49-F238E27FC236}">
                <a16:creationId xmlns:a16="http://schemas.microsoft.com/office/drawing/2014/main" id="{1BFBC058-C110-82C8-75DC-C605507325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D88CD1-93F7-4A69-F1F8-BAF72ED9C92C}"/>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676431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3E042-44C7-3331-7ADD-AC1F206B43C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81A251-1DE0-FC59-71F2-9243AD8B31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8520C0-AFDC-5E8D-F5BF-410DDE7690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4E305D9-73EF-F576-51ED-3878BD71AC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A72592-730D-A724-9FAE-5367FEADDA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3B179A-61CB-6097-6F0F-8D80CDE12C31}"/>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8" name="Footer Placeholder 7">
            <a:extLst>
              <a:ext uri="{FF2B5EF4-FFF2-40B4-BE49-F238E27FC236}">
                <a16:creationId xmlns:a16="http://schemas.microsoft.com/office/drawing/2014/main" id="{B561312A-2961-5D09-3BAA-4642523B57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1CCBED-9BAB-C689-5950-1CF3AD9218F2}"/>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6451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B6B02-BEF3-CA61-765B-E18D648463A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2EF491-8FF6-1565-AE99-1DAEE72B0FE3}"/>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4" name="Footer Placeholder 3">
            <a:extLst>
              <a:ext uri="{FF2B5EF4-FFF2-40B4-BE49-F238E27FC236}">
                <a16:creationId xmlns:a16="http://schemas.microsoft.com/office/drawing/2014/main" id="{23B004FC-DFD9-3137-6B53-252C8F657C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CCCD0E-75D9-4BF1-8D4E-6E99233247EF}"/>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1368198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B153DA-8229-E874-AD78-90331FDDD977}"/>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3" name="Footer Placeholder 2">
            <a:extLst>
              <a:ext uri="{FF2B5EF4-FFF2-40B4-BE49-F238E27FC236}">
                <a16:creationId xmlns:a16="http://schemas.microsoft.com/office/drawing/2014/main" id="{324EE852-6A8F-AD23-C0C0-0253FE2C82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A68BD3-7340-9EEF-2C36-E5215D9EB9FF}"/>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2856836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AEA7-86FD-7171-0C94-1AD6DB3DEC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BE47E54-CB03-4365-5079-77C89AFACA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0EF1BA2-BA67-8173-3086-3B70360EB7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9A86A1-14D9-602A-877B-1F17B5200B1B}"/>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6" name="Footer Placeholder 5">
            <a:extLst>
              <a:ext uri="{FF2B5EF4-FFF2-40B4-BE49-F238E27FC236}">
                <a16:creationId xmlns:a16="http://schemas.microsoft.com/office/drawing/2014/main" id="{C427ACA0-D9EE-6F06-88A0-EBA3AAB3B2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6EA71C-9B5B-9815-BD76-B067A0B00AFF}"/>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747564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2AD2-6ABF-7B4B-ABC2-B55B604A27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F667FC-15A0-06D2-33EE-B728975417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E22073-88C6-020F-7373-5263E9C8C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49096B-01AD-A9D8-6A99-1051CBFF7483}"/>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6" name="Footer Placeholder 5">
            <a:extLst>
              <a:ext uri="{FF2B5EF4-FFF2-40B4-BE49-F238E27FC236}">
                <a16:creationId xmlns:a16="http://schemas.microsoft.com/office/drawing/2014/main" id="{257E9DF6-F4E1-D9CD-64BF-03D44F6155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2F81E-BD7C-EE6F-2A42-A7912A7F5662}"/>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3816075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902-7B64-1669-1C00-DA4BC6787A9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6A5087E-DC0C-9570-51B2-CE67877847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1DB9E3-836C-C8B5-FDB3-D8CD6A689486}"/>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5317A0D3-47DB-0744-7D84-8FA3AC1E2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A269AF-7C5A-3BD3-CFE1-756AC6CD9498}"/>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821016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F6FB5B-DD5E-86BA-01D1-8B39BEFF01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6FF9C15-16CC-5444-C421-E90110A9A8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826B4F-859B-E010-13ED-9A152C127552}"/>
              </a:ext>
            </a:extLst>
          </p:cNvPr>
          <p:cNvSpPr>
            <a:spLocks noGrp="1"/>
          </p:cNvSpPr>
          <p:nvPr>
            <p:ph type="dt" sz="half" idx="10"/>
          </p:nvPr>
        </p:nvSpPr>
        <p:spPr/>
        <p:txBody>
          <a:body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5F58142A-8AFB-7A9F-A83D-A5734D983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8A5D0-341C-6521-5447-25400EDA5555}"/>
              </a:ext>
            </a:extLst>
          </p:cNvPr>
          <p:cNvSpPr>
            <a:spLocks noGrp="1"/>
          </p:cNvSpPr>
          <p:nvPr>
            <p:ph type="sldNum" sz="quarter" idx="12"/>
          </p:nvPr>
        </p:nvSpPr>
        <p:spPr/>
        <p:txBody>
          <a:bodyPr/>
          <a:lstStyle/>
          <a:p>
            <a:fld id="{A7F3F67A-9CC4-4B7B-86DF-C700C8B52B90}" type="slidenum">
              <a:rPr lang="en-GB" smtClean="0"/>
              <a:t>‹#›</a:t>
            </a:fld>
            <a:endParaRPr lang="en-GB"/>
          </a:p>
        </p:txBody>
      </p:sp>
    </p:spTree>
    <p:extLst>
      <p:ext uri="{BB962C8B-B14F-4D97-AF65-F5344CB8AC3E}">
        <p14:creationId xmlns:p14="http://schemas.microsoft.com/office/powerpoint/2010/main" val="342523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C8D87D-377F-00C4-DCE6-72643517E9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9C00B11-1D05-D06B-0D52-DA6B056836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7885C5-7473-672B-B2A4-CE699CB699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662D79-884D-465B-83FD-1F12A81D05F6}" type="datetimeFigureOut">
              <a:rPr lang="en-GB" smtClean="0"/>
              <a:t>23/03/2026</a:t>
            </a:fld>
            <a:endParaRPr lang="en-GB"/>
          </a:p>
        </p:txBody>
      </p:sp>
      <p:sp>
        <p:nvSpPr>
          <p:cNvPr id="5" name="Footer Placeholder 4">
            <a:extLst>
              <a:ext uri="{FF2B5EF4-FFF2-40B4-BE49-F238E27FC236}">
                <a16:creationId xmlns:a16="http://schemas.microsoft.com/office/drawing/2014/main" id="{F9A5A30C-F267-0BD1-A4A9-30D6DE2142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DA2C58-680F-15E9-CD7B-E535FD67D4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7F3F67A-9CC4-4B7B-86DF-C700C8B52B90}" type="slidenum">
              <a:rPr lang="en-GB" smtClean="0"/>
              <a:t>‹#›</a:t>
            </a:fld>
            <a:endParaRPr lang="en-GB"/>
          </a:p>
        </p:txBody>
      </p:sp>
    </p:spTree>
    <p:extLst>
      <p:ext uri="{BB962C8B-B14F-4D97-AF65-F5344CB8AC3E}">
        <p14:creationId xmlns:p14="http://schemas.microsoft.com/office/powerpoint/2010/main" val="18129539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1F98-793B-C440-817D-92AF6D7A6BE2}"/>
              </a:ext>
            </a:extLst>
          </p:cNvPr>
          <p:cNvSpPr>
            <a:spLocks noGrp="1"/>
          </p:cNvSpPr>
          <p:nvPr>
            <p:ph type="ctrTitle"/>
          </p:nvPr>
        </p:nvSpPr>
        <p:spPr/>
        <p:txBody>
          <a:bodyPr/>
          <a:lstStyle/>
          <a:p>
            <a:r>
              <a:rPr lang="en-GB" dirty="0"/>
              <a:t>The life course approach</a:t>
            </a:r>
          </a:p>
        </p:txBody>
      </p:sp>
      <p:sp>
        <p:nvSpPr>
          <p:cNvPr id="3" name="Subtitle 2">
            <a:extLst>
              <a:ext uri="{FF2B5EF4-FFF2-40B4-BE49-F238E27FC236}">
                <a16:creationId xmlns:a16="http://schemas.microsoft.com/office/drawing/2014/main" id="{DEF90B32-1A19-A80B-0F82-9D577FBFEF5E}"/>
              </a:ext>
            </a:extLst>
          </p:cNvPr>
          <p:cNvSpPr>
            <a:spLocks noGrp="1"/>
          </p:cNvSpPr>
          <p:nvPr>
            <p:ph type="subTitle" idx="1"/>
          </p:nvPr>
        </p:nvSpPr>
        <p:spPr/>
        <p:txBody>
          <a:bodyPr/>
          <a:lstStyle/>
          <a:p>
            <a:r>
              <a:rPr lang="en-GB" dirty="0"/>
              <a:t>By Nicola Durran 2518390</a:t>
            </a:r>
          </a:p>
        </p:txBody>
      </p:sp>
    </p:spTree>
    <p:extLst>
      <p:ext uri="{BB962C8B-B14F-4D97-AF65-F5344CB8AC3E}">
        <p14:creationId xmlns:p14="http://schemas.microsoft.com/office/powerpoint/2010/main" val="1872183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89E1-553E-0FF2-3084-FAFD3AAAFE96}"/>
              </a:ext>
            </a:extLst>
          </p:cNvPr>
          <p:cNvSpPr>
            <a:spLocks noGrp="1"/>
          </p:cNvSpPr>
          <p:nvPr>
            <p:ph type="title"/>
          </p:nvPr>
        </p:nvSpPr>
        <p:spPr/>
        <p:txBody>
          <a:bodyPr/>
          <a:lstStyle/>
          <a:p>
            <a:r>
              <a:rPr lang="en-GB" dirty="0"/>
              <a:t>What is the course approach?</a:t>
            </a:r>
          </a:p>
        </p:txBody>
      </p:sp>
      <p:sp>
        <p:nvSpPr>
          <p:cNvPr id="3" name="Content Placeholder 2">
            <a:extLst>
              <a:ext uri="{FF2B5EF4-FFF2-40B4-BE49-F238E27FC236}">
                <a16:creationId xmlns:a16="http://schemas.microsoft.com/office/drawing/2014/main" id="{14E9D254-A594-535C-9769-55E7C345C86A}"/>
              </a:ext>
            </a:extLst>
          </p:cNvPr>
          <p:cNvSpPr>
            <a:spLocks noGrp="1"/>
          </p:cNvSpPr>
          <p:nvPr>
            <p:ph idx="1"/>
          </p:nvPr>
        </p:nvSpPr>
        <p:spPr/>
        <p:txBody>
          <a:bodyPr>
            <a:normAutofit fontScale="92500" lnSpcReduction="20000"/>
          </a:bodyPr>
          <a:lstStyle/>
          <a:p>
            <a:r>
              <a:rPr lang="en-GB" dirty="0"/>
              <a:t>The life course approach looks at life in a holistic way, holistic means looking at the whole picture, not just individual parts. </a:t>
            </a:r>
          </a:p>
          <a:p>
            <a:r>
              <a:rPr lang="en-GB" dirty="0"/>
              <a:t>The life course approach is a way of understanding people’s health, development, and well being by looking at their entire life from before birth to old age.</a:t>
            </a:r>
          </a:p>
          <a:p>
            <a:r>
              <a:rPr lang="en-GB" dirty="0"/>
              <a:t>The life course approach to health and well being takes account of the biomedical model of health e.g. acknowledging the importance genetics, hereditary factors, medical technology and vaccinations etc.</a:t>
            </a:r>
          </a:p>
          <a:p>
            <a:r>
              <a:rPr lang="en-GB" dirty="0"/>
              <a:t>It also takes account of the social models of health i.e. it recognises the impact of social, economic and environmental conditions. </a:t>
            </a:r>
          </a:p>
          <a:p>
            <a:pPr marL="0" indent="0">
              <a:buNone/>
            </a:pPr>
            <a:r>
              <a:rPr lang="en-GB" dirty="0"/>
              <a:t>“The sequence of socially defined events and roles that individuals enact over time” (Giele &amp; Elder, 1998).</a:t>
            </a:r>
          </a:p>
        </p:txBody>
      </p:sp>
    </p:spTree>
    <p:extLst>
      <p:ext uri="{BB962C8B-B14F-4D97-AF65-F5344CB8AC3E}">
        <p14:creationId xmlns:p14="http://schemas.microsoft.com/office/powerpoint/2010/main" val="3269029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7FE53-E146-CA37-5BBE-2C7427A0D2B5}"/>
              </a:ext>
            </a:extLst>
          </p:cNvPr>
          <p:cNvSpPr>
            <a:spLocks noGrp="1"/>
          </p:cNvSpPr>
          <p:nvPr>
            <p:ph type="title"/>
          </p:nvPr>
        </p:nvSpPr>
        <p:spPr/>
        <p:txBody>
          <a:bodyPr/>
          <a:lstStyle/>
          <a:p>
            <a:r>
              <a:rPr lang="en-GB" dirty="0"/>
              <a:t>What is needed to live well across the life course approach?</a:t>
            </a:r>
          </a:p>
        </p:txBody>
      </p:sp>
      <p:sp>
        <p:nvSpPr>
          <p:cNvPr id="3" name="Content Placeholder 2">
            <a:extLst>
              <a:ext uri="{FF2B5EF4-FFF2-40B4-BE49-F238E27FC236}">
                <a16:creationId xmlns:a16="http://schemas.microsoft.com/office/drawing/2014/main" id="{4DF9E7EC-1830-AB5D-6C7A-FE7A59A4BEDC}"/>
              </a:ext>
            </a:extLst>
          </p:cNvPr>
          <p:cNvSpPr>
            <a:spLocks noGrp="1"/>
          </p:cNvSpPr>
          <p:nvPr>
            <p:ph idx="1"/>
          </p:nvPr>
        </p:nvSpPr>
        <p:spPr/>
        <p:txBody>
          <a:bodyPr>
            <a:normAutofit fontScale="62500" lnSpcReduction="20000"/>
          </a:bodyPr>
          <a:lstStyle/>
          <a:p>
            <a:r>
              <a:rPr lang="en-GB" dirty="0"/>
              <a:t>Support in early life, early childhood is foundational for lifelong health and development. </a:t>
            </a:r>
          </a:p>
          <a:p>
            <a:r>
              <a:rPr lang="en-GB" dirty="0"/>
              <a:t>Adverse childhood experiences (ACEs) are strongly associated with poorer physical and mental health in adulthood; therefore, prevention and early intervention are critical</a:t>
            </a:r>
          </a:p>
          <a:p>
            <a:pPr marL="0" indent="0">
              <a:buNone/>
            </a:pPr>
            <a:r>
              <a:rPr lang="en-GB" dirty="0"/>
              <a:t>(Marmot et al.,2010).</a:t>
            </a:r>
          </a:p>
          <a:p>
            <a:r>
              <a:rPr lang="en-GB" dirty="0"/>
              <a:t>Education and skill development, education enhances cognitive development, employment opportunities, health literacy, and social mobility.</a:t>
            </a:r>
          </a:p>
          <a:p>
            <a:r>
              <a:rPr lang="en-GB" dirty="0"/>
              <a:t>Economic security and employment, stable income and meaningful work enable individuals to meet basic needs and participate fully in society.</a:t>
            </a:r>
          </a:p>
          <a:p>
            <a:r>
              <a:rPr lang="en-GB" dirty="0"/>
              <a:t>Economic insecurity is associated with stress, poor mental health and reduced access to healthcare.</a:t>
            </a:r>
          </a:p>
          <a:p>
            <a:r>
              <a:rPr lang="en-GB" dirty="0"/>
              <a:t>Healthy environments, physical and social environments significantly shape wellbeing.   </a:t>
            </a:r>
          </a:p>
          <a:p>
            <a:r>
              <a:rPr lang="en-GB" dirty="0"/>
              <a:t>Access to healthcare and preventative services, continuous equitable healthcare across the lifespan is essential.</a:t>
            </a:r>
          </a:p>
          <a:p>
            <a:r>
              <a:rPr lang="en-GB" dirty="0"/>
              <a:t>Strong social relationships, social connections is a major determinant of wellbeing.</a:t>
            </a:r>
          </a:p>
          <a:p>
            <a:r>
              <a:rPr lang="en-GB" dirty="0"/>
              <a:t>Healthy behaviours, individuals play an active role through lifestyle choices and coping strategies.</a:t>
            </a:r>
          </a:p>
          <a:p>
            <a:r>
              <a:rPr lang="en-GB" dirty="0"/>
              <a:t>Support during key life transitions, periods of change increase vulnerability.</a:t>
            </a:r>
          </a:p>
        </p:txBody>
      </p:sp>
    </p:spTree>
    <p:extLst>
      <p:ext uri="{BB962C8B-B14F-4D97-AF65-F5344CB8AC3E}">
        <p14:creationId xmlns:p14="http://schemas.microsoft.com/office/powerpoint/2010/main" val="2872594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D5F3C-4F9F-EDAF-C256-DE3C950D0AD3}"/>
              </a:ext>
            </a:extLst>
          </p:cNvPr>
          <p:cNvSpPr>
            <a:spLocks noGrp="1"/>
          </p:cNvSpPr>
          <p:nvPr>
            <p:ph type="title"/>
          </p:nvPr>
        </p:nvSpPr>
        <p:spPr/>
        <p:txBody>
          <a:bodyPr/>
          <a:lstStyle/>
          <a:p>
            <a:r>
              <a:rPr lang="en-GB" dirty="0"/>
              <a:t>Main principles of the life course approach</a:t>
            </a:r>
          </a:p>
        </p:txBody>
      </p:sp>
      <p:sp>
        <p:nvSpPr>
          <p:cNvPr id="3" name="Content Placeholder 2">
            <a:extLst>
              <a:ext uri="{FF2B5EF4-FFF2-40B4-BE49-F238E27FC236}">
                <a16:creationId xmlns:a16="http://schemas.microsoft.com/office/drawing/2014/main" id="{076DF1BE-F322-F236-D3AE-6EB5A8AB8780}"/>
              </a:ext>
            </a:extLst>
          </p:cNvPr>
          <p:cNvSpPr>
            <a:spLocks noGrp="1"/>
          </p:cNvSpPr>
          <p:nvPr>
            <p:ph idx="1"/>
          </p:nvPr>
        </p:nvSpPr>
        <p:spPr/>
        <p:txBody>
          <a:bodyPr>
            <a:normAutofit fontScale="85000" lnSpcReduction="20000"/>
          </a:bodyPr>
          <a:lstStyle/>
          <a:p>
            <a:pPr marL="514350" indent="-514350">
              <a:buFont typeface="+mj-lt"/>
              <a:buAutoNum type="arabicPeriod"/>
            </a:pPr>
            <a:r>
              <a:rPr lang="en-GB" b="1" dirty="0"/>
              <a:t>Early life matters most, </a:t>
            </a:r>
            <a:r>
              <a:rPr lang="en-GB" dirty="0"/>
              <a:t>experiences in pregnancy, infancy and childhood strongly shape future health and opportunities. </a:t>
            </a:r>
            <a:endParaRPr lang="en-GB" b="1" dirty="0"/>
          </a:p>
          <a:p>
            <a:pPr marL="514350" indent="-514350">
              <a:buFont typeface="+mj-lt"/>
              <a:buAutoNum type="arabicPeriod"/>
            </a:pPr>
            <a:r>
              <a:rPr lang="en-GB" b="1" dirty="0"/>
              <a:t>Timing of events, </a:t>
            </a:r>
            <a:r>
              <a:rPr lang="en-GB" dirty="0"/>
              <a:t>the same event can have different effects depending on when it happens.</a:t>
            </a:r>
          </a:p>
          <a:p>
            <a:pPr marL="514350" indent="-514350">
              <a:buFont typeface="+mj-lt"/>
              <a:buAutoNum type="arabicPeriod"/>
            </a:pPr>
            <a:r>
              <a:rPr lang="en-GB" b="1" dirty="0"/>
              <a:t>Transitions and turning points, </a:t>
            </a:r>
            <a:r>
              <a:rPr lang="en-GB" dirty="0"/>
              <a:t>key life events can redirect a person's path.</a:t>
            </a:r>
          </a:p>
          <a:p>
            <a:pPr marL="0" indent="0">
              <a:buNone/>
            </a:pPr>
            <a:r>
              <a:rPr lang="en-GB" b="1" dirty="0"/>
              <a:t>4.  Accumulation of risk, </a:t>
            </a:r>
            <a:r>
              <a:rPr lang="en-GB" dirty="0"/>
              <a:t>advantages and disadvantages build up across the lifespan, producing cumulative effects on health and social outcomes. this may occur through:</a:t>
            </a:r>
          </a:p>
          <a:p>
            <a:r>
              <a:rPr lang="en-GB" dirty="0"/>
              <a:t>Repeated exposures (e.g., chronic poverty)</a:t>
            </a:r>
          </a:p>
          <a:p>
            <a:r>
              <a:rPr lang="en-GB" dirty="0"/>
              <a:t>Chains of risk (e.g., poor education-low income-poor housing-illness)</a:t>
            </a:r>
          </a:p>
          <a:p>
            <a:pPr marL="0" indent="0">
              <a:buNone/>
            </a:pPr>
            <a:endParaRPr lang="en-GB" dirty="0"/>
          </a:p>
          <a:p>
            <a:pPr marL="0" indent="0">
              <a:buNone/>
            </a:pPr>
            <a:r>
              <a:rPr lang="en-GB" dirty="0"/>
              <a:t>Dannefer (2003)describes this as cumulative inequality.</a:t>
            </a:r>
          </a:p>
          <a:p>
            <a:pPr marL="0" indent="0">
              <a:buNone/>
            </a:pPr>
            <a:endParaRPr lang="en-GB" dirty="0"/>
          </a:p>
        </p:txBody>
      </p:sp>
    </p:spTree>
    <p:extLst>
      <p:ext uri="{BB962C8B-B14F-4D97-AF65-F5344CB8AC3E}">
        <p14:creationId xmlns:p14="http://schemas.microsoft.com/office/powerpoint/2010/main" val="34251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3FD6EC-686F-2C1F-5718-877EA49FFAE5}"/>
              </a:ext>
            </a:extLst>
          </p:cNvPr>
          <p:cNvSpPr txBox="1"/>
          <p:nvPr/>
        </p:nvSpPr>
        <p:spPr>
          <a:xfrm>
            <a:off x="767443" y="1110343"/>
            <a:ext cx="10657114" cy="4031873"/>
          </a:xfrm>
          <a:prstGeom prst="rect">
            <a:avLst/>
          </a:prstGeom>
          <a:noFill/>
        </p:spPr>
        <p:txBody>
          <a:bodyPr wrap="square" rtlCol="0">
            <a:spAutoFit/>
          </a:bodyPr>
          <a:lstStyle/>
          <a:p>
            <a:r>
              <a:rPr lang="en-GB" sz="3200" dirty="0"/>
              <a:t>Why is the life course so important especially in health and social care?</a:t>
            </a:r>
          </a:p>
          <a:p>
            <a:endParaRPr lang="en-GB" sz="3200" dirty="0"/>
          </a:p>
          <a:p>
            <a:r>
              <a:rPr lang="en-GB" sz="3200" dirty="0"/>
              <a:t>Professionals use the life course approach to:</a:t>
            </a:r>
          </a:p>
          <a:p>
            <a:pPr marL="457200" indent="-457200">
              <a:buFont typeface="Arial" panose="020B0604020202020204" pitchFamily="34" charset="0"/>
              <a:buChar char="•"/>
            </a:pPr>
            <a:r>
              <a:rPr lang="en-GB" sz="3200" dirty="0"/>
              <a:t>Prevent problems early rather than treating them later</a:t>
            </a:r>
          </a:p>
          <a:p>
            <a:pPr marL="457200" indent="-457200">
              <a:buFont typeface="Arial" panose="020B0604020202020204" pitchFamily="34" charset="0"/>
              <a:buChar char="•"/>
            </a:pPr>
            <a:r>
              <a:rPr lang="en-GB" sz="3200" dirty="0"/>
              <a:t>Understand inequalities in health and wellbeing</a:t>
            </a:r>
          </a:p>
          <a:p>
            <a:pPr marL="457200" indent="-457200">
              <a:buFont typeface="Arial" panose="020B0604020202020204" pitchFamily="34" charset="0"/>
              <a:buChar char="•"/>
            </a:pPr>
            <a:r>
              <a:rPr lang="en-GB" sz="3200" dirty="0"/>
              <a:t>Design policies for long-term outcomes </a:t>
            </a:r>
          </a:p>
          <a:p>
            <a:pPr marL="457200" indent="-457200">
              <a:buFont typeface="Arial" panose="020B0604020202020204" pitchFamily="34" charset="0"/>
              <a:buChar char="•"/>
            </a:pPr>
            <a:r>
              <a:rPr lang="en-GB" sz="3200" dirty="0"/>
              <a:t>Support people at venerable stages</a:t>
            </a:r>
          </a:p>
        </p:txBody>
      </p:sp>
    </p:spTree>
    <p:extLst>
      <p:ext uri="{BB962C8B-B14F-4D97-AF65-F5344CB8AC3E}">
        <p14:creationId xmlns:p14="http://schemas.microsoft.com/office/powerpoint/2010/main" val="2736316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A033E-4393-6B80-E1BE-61C3636BAB68}"/>
              </a:ext>
            </a:extLst>
          </p:cNvPr>
          <p:cNvSpPr>
            <a:spLocks noGrp="1"/>
          </p:cNvSpPr>
          <p:nvPr>
            <p:ph type="ctrTitle"/>
          </p:nvPr>
        </p:nvSpPr>
        <p:spPr/>
        <p:txBody>
          <a:bodyPr/>
          <a:lstStyle/>
          <a:p>
            <a:r>
              <a:rPr lang="en-GB" dirty="0"/>
              <a:t>Applications in public health and social policy</a:t>
            </a:r>
          </a:p>
        </p:txBody>
      </p:sp>
      <p:sp>
        <p:nvSpPr>
          <p:cNvPr id="3" name="Subtitle 2">
            <a:extLst>
              <a:ext uri="{FF2B5EF4-FFF2-40B4-BE49-F238E27FC236}">
                <a16:creationId xmlns:a16="http://schemas.microsoft.com/office/drawing/2014/main" id="{FCE86397-535C-1ACA-45B8-F9EC90F1A348}"/>
              </a:ext>
            </a:extLst>
          </p:cNvPr>
          <p:cNvSpPr>
            <a:spLocks noGrp="1"/>
          </p:cNvSpPr>
          <p:nvPr>
            <p:ph type="subTitle" idx="1"/>
          </p:nvPr>
        </p:nvSpPr>
        <p:spPr/>
        <p:txBody>
          <a:bodyPr/>
          <a:lstStyle/>
          <a:p>
            <a:r>
              <a:rPr lang="en-GB" dirty="0"/>
              <a:t>The life course approach has informed strategies aimed at reducing health inequalities and promoting long-term wellbeing. The World Health Organisation emphasises that intervention at key stages particularly early childhood- yield substantial long-term benefits.</a:t>
            </a:r>
          </a:p>
        </p:txBody>
      </p:sp>
    </p:spTree>
    <p:extLst>
      <p:ext uri="{BB962C8B-B14F-4D97-AF65-F5344CB8AC3E}">
        <p14:creationId xmlns:p14="http://schemas.microsoft.com/office/powerpoint/2010/main" val="3396770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3493C-9B2A-B2F8-87DC-A65B45A8FF9B}"/>
              </a:ext>
            </a:extLst>
          </p:cNvPr>
          <p:cNvSpPr>
            <a:spLocks noGrp="1"/>
          </p:cNvSpPr>
          <p:nvPr>
            <p:ph type="ctrTitle"/>
          </p:nvPr>
        </p:nvSpPr>
        <p:spPr/>
        <p:txBody>
          <a:bodyPr/>
          <a:lstStyle/>
          <a:p>
            <a:r>
              <a:rPr lang="en-GB" dirty="0"/>
              <a:t>Living well and the life course approach</a:t>
            </a:r>
          </a:p>
        </p:txBody>
      </p:sp>
      <p:sp>
        <p:nvSpPr>
          <p:cNvPr id="3" name="Subtitle 2">
            <a:extLst>
              <a:ext uri="{FF2B5EF4-FFF2-40B4-BE49-F238E27FC236}">
                <a16:creationId xmlns:a16="http://schemas.microsoft.com/office/drawing/2014/main" id="{DC2DC2F1-232F-6280-E991-90A79C12B3C7}"/>
              </a:ext>
            </a:extLst>
          </p:cNvPr>
          <p:cNvSpPr>
            <a:spLocks noGrp="1"/>
          </p:cNvSpPr>
          <p:nvPr>
            <p:ph type="subTitle" idx="1"/>
          </p:nvPr>
        </p:nvSpPr>
        <p:spPr/>
        <p:txBody>
          <a:bodyPr>
            <a:normAutofit fontScale="92500" lnSpcReduction="20000"/>
          </a:bodyPr>
          <a:lstStyle/>
          <a:p>
            <a:r>
              <a:rPr lang="en-GB" dirty="0"/>
              <a:t>The concept of living well means to achieve a high quality of life characterised by not only physical health, but also so psychological well being, social participation, autonomy, and a sense of purpose. In public health and social care, living well is understood as a multidimensional state shaped by social, economical, environmental and personal factors throughout a lifespan.</a:t>
            </a:r>
          </a:p>
        </p:txBody>
      </p:sp>
    </p:spTree>
    <p:extLst>
      <p:ext uri="{BB962C8B-B14F-4D97-AF65-F5344CB8AC3E}">
        <p14:creationId xmlns:p14="http://schemas.microsoft.com/office/powerpoint/2010/main" val="938416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AEDA-8E4D-F974-EB65-F12540388BF8}"/>
              </a:ext>
            </a:extLst>
          </p:cNvPr>
          <p:cNvSpPr>
            <a:spLocks noGrp="1"/>
          </p:cNvSpPr>
          <p:nvPr>
            <p:ph type="ctrTitle"/>
          </p:nvPr>
        </p:nvSpPr>
        <p:spPr>
          <a:xfrm>
            <a:off x="1524000" y="1122363"/>
            <a:ext cx="9144000" cy="952243"/>
          </a:xfrm>
        </p:spPr>
        <p:txBody>
          <a:bodyPr/>
          <a:lstStyle/>
          <a:p>
            <a:r>
              <a:rPr lang="en-GB" dirty="0"/>
              <a:t>Conclusion</a:t>
            </a:r>
          </a:p>
        </p:txBody>
      </p:sp>
      <p:sp>
        <p:nvSpPr>
          <p:cNvPr id="3" name="Subtitle 2">
            <a:extLst>
              <a:ext uri="{FF2B5EF4-FFF2-40B4-BE49-F238E27FC236}">
                <a16:creationId xmlns:a16="http://schemas.microsoft.com/office/drawing/2014/main" id="{8E503D3B-1C54-069B-A470-27169B982D86}"/>
              </a:ext>
            </a:extLst>
          </p:cNvPr>
          <p:cNvSpPr>
            <a:spLocks noGrp="1"/>
          </p:cNvSpPr>
          <p:nvPr>
            <p:ph type="subTitle" idx="1"/>
          </p:nvPr>
        </p:nvSpPr>
        <p:spPr>
          <a:xfrm>
            <a:off x="1524000" y="2284515"/>
            <a:ext cx="9144000" cy="1655762"/>
          </a:xfrm>
        </p:spPr>
        <p:txBody>
          <a:bodyPr>
            <a:normAutofit lnSpcReduction="10000"/>
          </a:bodyPr>
          <a:lstStyle/>
          <a:p>
            <a:r>
              <a:rPr lang="en-GB" dirty="0"/>
              <a:t>The life course approach shows that life span is shaped by experiences, social conditions and transitions from early development to old age. Improving wellbeing requires long term strategies the prevent and address inequalities </a:t>
            </a:r>
            <a:r>
              <a:rPr lang="en-GB" dirty="0" err="1"/>
              <a:t>aand</a:t>
            </a:r>
            <a:r>
              <a:rPr lang="en-GB" dirty="0"/>
              <a:t> support individuals at every stage of life.   </a:t>
            </a:r>
          </a:p>
        </p:txBody>
      </p:sp>
    </p:spTree>
    <p:extLst>
      <p:ext uri="{BB962C8B-B14F-4D97-AF65-F5344CB8AC3E}">
        <p14:creationId xmlns:p14="http://schemas.microsoft.com/office/powerpoint/2010/main" val="26411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3D445-75AF-87B0-835A-FF6B8F2920B5}"/>
              </a:ext>
            </a:extLst>
          </p:cNvPr>
          <p:cNvSpPr>
            <a:spLocks noGrp="1"/>
          </p:cNvSpPr>
          <p:nvPr>
            <p:ph type="ctrTitle"/>
          </p:nvPr>
        </p:nvSpPr>
        <p:spPr>
          <a:xfrm>
            <a:off x="1524000" y="249084"/>
            <a:ext cx="9144000" cy="1193800"/>
          </a:xfrm>
        </p:spPr>
        <p:txBody>
          <a:bodyPr/>
          <a:lstStyle/>
          <a:p>
            <a:r>
              <a:rPr lang="en-GB" dirty="0"/>
              <a:t>Reference list </a:t>
            </a:r>
          </a:p>
        </p:txBody>
      </p:sp>
      <p:sp>
        <p:nvSpPr>
          <p:cNvPr id="3" name="Subtitle 2">
            <a:extLst>
              <a:ext uri="{FF2B5EF4-FFF2-40B4-BE49-F238E27FC236}">
                <a16:creationId xmlns:a16="http://schemas.microsoft.com/office/drawing/2014/main" id="{B97E5B76-EA21-3F38-F525-CF0CEDD1F067}"/>
              </a:ext>
            </a:extLst>
          </p:cNvPr>
          <p:cNvSpPr>
            <a:spLocks noGrp="1"/>
          </p:cNvSpPr>
          <p:nvPr>
            <p:ph type="subTitle" idx="1"/>
          </p:nvPr>
        </p:nvSpPr>
        <p:spPr>
          <a:xfrm>
            <a:off x="1602658" y="2235353"/>
            <a:ext cx="9144000" cy="3673833"/>
          </a:xfrm>
        </p:spPr>
        <p:txBody>
          <a:bodyPr>
            <a:normAutofit fontScale="85000" lnSpcReduction="20000"/>
          </a:bodyPr>
          <a:lstStyle/>
          <a:p>
            <a:pPr algn="l"/>
            <a:r>
              <a:rPr lang="en-GB" dirty="0"/>
              <a:t>Dannefer, D. (2003). Cumulative advantage/disadvantage and the life course: cross-fertilizing age and social science theory. Journals of gerontology: series B, 58(6), S327-S337</a:t>
            </a:r>
          </a:p>
          <a:p>
            <a:pPr algn="l"/>
            <a:endParaRPr lang="en-GB" dirty="0"/>
          </a:p>
          <a:p>
            <a:pPr algn="l"/>
            <a:r>
              <a:rPr lang="en-GB" dirty="0"/>
              <a:t>Giele, J.Z., &amp; Elder, G. H. (1998(. Methods of life course research: Qualitative and quantitative approaches. Sage Publications</a:t>
            </a:r>
          </a:p>
          <a:p>
            <a:pPr algn="l"/>
            <a:endParaRPr lang="en-GB" dirty="0"/>
          </a:p>
          <a:p>
            <a:pPr algn="l"/>
            <a:r>
              <a:rPr lang="en-GB" dirty="0"/>
              <a:t>Marmot, M., Allen, J., </a:t>
            </a:r>
            <a:r>
              <a:rPr lang="en-GB" dirty="0" err="1"/>
              <a:t>Goldlatt</a:t>
            </a:r>
            <a:r>
              <a:rPr lang="en-GB" dirty="0"/>
              <a:t>, P., Boyce, T., McNeish, D., Grady, M., &amp; Geddes, I. (2010). Fair Society, Healthy Lives (The Marmot Review). London: The Marmot Review.</a:t>
            </a:r>
          </a:p>
          <a:p>
            <a:pPr algn="l"/>
            <a:endParaRPr lang="en-GB" dirty="0"/>
          </a:p>
          <a:p>
            <a:pPr algn="l"/>
            <a:r>
              <a:rPr lang="en-GB" dirty="0"/>
              <a:t>World Health Organization. (2000). The implications for training of embracing a life course approach to health. </a:t>
            </a:r>
            <a:r>
              <a:rPr lang="en-GB"/>
              <a:t>Geneva: WHO.</a:t>
            </a:r>
            <a:endParaRPr lang="en-GB" dirty="0"/>
          </a:p>
          <a:p>
            <a:pPr algn="l"/>
            <a:endParaRPr lang="en-GB" dirty="0"/>
          </a:p>
          <a:p>
            <a:endParaRPr lang="en-GB" dirty="0"/>
          </a:p>
        </p:txBody>
      </p:sp>
    </p:spTree>
    <p:extLst>
      <p:ext uri="{BB962C8B-B14F-4D97-AF65-F5344CB8AC3E}">
        <p14:creationId xmlns:p14="http://schemas.microsoft.com/office/powerpoint/2010/main" val="3164854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847</TotalTime>
  <Words>799</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The life course approach</vt:lpstr>
      <vt:lpstr>What is the course approach?</vt:lpstr>
      <vt:lpstr>What is needed to live well across the life course approach?</vt:lpstr>
      <vt:lpstr>Main principles of the life course approach</vt:lpstr>
      <vt:lpstr>PowerPoint Presentation</vt:lpstr>
      <vt:lpstr>Applications in public health and social policy</vt:lpstr>
      <vt:lpstr>Living well and the life course approach</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Carly Durran (2419417)</dc:creator>
  <cp:lastModifiedBy>Carly Durran (2419417)</cp:lastModifiedBy>
  <cp:revision>3</cp:revision>
  <dcterms:created xsi:type="dcterms:W3CDTF">2026-03-23T18:56:22Z</dcterms:created>
  <dcterms:modified xsi:type="dcterms:W3CDTF">2026-03-24T09:04:10Z</dcterms:modified>
</cp:coreProperties>
</file>