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97" r:id="rId2"/>
    <p:sldId id="293" r:id="rId3"/>
    <p:sldId id="298" r:id="rId4"/>
    <p:sldId id="295" r:id="rId5"/>
    <p:sldId id="292" r:id="rId6"/>
    <p:sldId id="291" r:id="rId7"/>
    <p:sldId id="290" r:id="rId8"/>
    <p:sldId id="289" r:id="rId9"/>
    <p:sldId id="288" r:id="rId10"/>
    <p:sldId id="287" r:id="rId11"/>
    <p:sldId id="286" r:id="rId12"/>
    <p:sldId id="299" r:id="rId13"/>
    <p:sldId id="283" r:id="rId14"/>
    <p:sldId id="282" r:id="rId15"/>
    <p:sldId id="281" r:id="rId16"/>
    <p:sldId id="280" r:id="rId17"/>
    <p:sldId id="279" r:id="rId18"/>
    <p:sldId id="278" r:id="rId19"/>
    <p:sldId id="277" r:id="rId20"/>
    <p:sldId id="276" r:id="rId21"/>
    <p:sldId id="300" r:id="rId22"/>
    <p:sldId id="274" r:id="rId23"/>
    <p:sldId id="273" r:id="rId24"/>
    <p:sldId id="272" r:id="rId25"/>
    <p:sldId id="271" r:id="rId26"/>
    <p:sldId id="270" r:id="rId27"/>
    <p:sldId id="269" r:id="rId28"/>
    <p:sldId id="268" r:id="rId29"/>
    <p:sldId id="267" r:id="rId30"/>
    <p:sldId id="301" r:id="rId31"/>
    <p:sldId id="266" r:id="rId32"/>
    <p:sldId id="264" r:id="rId33"/>
    <p:sldId id="262" r:id="rId34"/>
    <p:sldId id="263" r:id="rId35"/>
    <p:sldId id="261" r:id="rId36"/>
    <p:sldId id="259" r:id="rId37"/>
    <p:sldId id="258" r:id="rId38"/>
    <p:sldId id="296" r:id="rId39"/>
    <p:sldId id="302" r:id="rId40"/>
    <p:sldId id="29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4" autoAdjust="0"/>
    <p:restoredTop sz="83822" autoAdjust="0"/>
  </p:normalViewPr>
  <p:slideViewPr>
    <p:cSldViewPr snapToGrid="0">
      <p:cViewPr varScale="1">
        <p:scale>
          <a:sx n="109" d="100"/>
          <a:sy n="109" d="100"/>
        </p:scale>
        <p:origin x="744" y="176"/>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1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41.svg"/><Relationship Id="rId1" Type="http://schemas.openxmlformats.org/officeDocument/2006/relationships/image" Target="../media/image25.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ata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ata1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5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41.svg"/><Relationship Id="rId1" Type="http://schemas.openxmlformats.org/officeDocument/2006/relationships/image" Target="../media/image25.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992F60-46A5-405D-AC96-879B31E6F0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1CB60ED-0D4F-4530-BE51-76A994C91AB6}">
      <dgm:prSet/>
      <dgm:spPr/>
      <dgm:t>
        <a:bodyPr/>
        <a:lstStyle/>
        <a:p>
          <a:pPr>
            <a:lnSpc>
              <a:spcPct val="100000"/>
            </a:lnSpc>
          </a:pPr>
          <a:r>
            <a:rPr lang="en-US"/>
            <a:t>Toyota is a global automotive leader, which has prioritisation over continuous employee development and learning process to maintain efficiency and innovation.</a:t>
          </a:r>
        </a:p>
      </dgm:t>
    </dgm:pt>
    <dgm:pt modelId="{02CA24A9-4FE0-408D-BB7F-E4FD992AC4F9}" type="parTrans" cxnId="{4566F82C-494A-4900-8D5C-CDC220A6208D}">
      <dgm:prSet/>
      <dgm:spPr/>
      <dgm:t>
        <a:bodyPr/>
        <a:lstStyle/>
        <a:p>
          <a:endParaRPr lang="en-US"/>
        </a:p>
      </dgm:t>
    </dgm:pt>
    <dgm:pt modelId="{E16E8949-9A71-4CEB-A404-54F088C0B30F}" type="sibTrans" cxnId="{4566F82C-494A-4900-8D5C-CDC220A6208D}">
      <dgm:prSet/>
      <dgm:spPr/>
      <dgm:t>
        <a:bodyPr/>
        <a:lstStyle/>
        <a:p>
          <a:endParaRPr lang="en-US"/>
        </a:p>
      </dgm:t>
    </dgm:pt>
    <dgm:pt modelId="{201835EE-755F-423C-9D6B-6D2DDB70DD9C}">
      <dgm:prSet/>
      <dgm:spPr/>
      <dgm:t>
        <a:bodyPr/>
        <a:lstStyle/>
        <a:p>
          <a:pPr>
            <a:lnSpc>
              <a:spcPct val="100000"/>
            </a:lnSpc>
          </a:pPr>
          <a:r>
            <a:rPr lang="en-US"/>
            <a:t>Training and development programs have focus on improving operational excellence along with technical skills and leadership abilities.</a:t>
          </a:r>
        </a:p>
      </dgm:t>
    </dgm:pt>
    <dgm:pt modelId="{EC34B22F-63FA-4ED8-A11B-C3CCCABED6DD}" type="parTrans" cxnId="{497934EB-118B-4FBA-8212-C92830635D73}">
      <dgm:prSet/>
      <dgm:spPr/>
      <dgm:t>
        <a:bodyPr/>
        <a:lstStyle/>
        <a:p>
          <a:endParaRPr lang="en-US"/>
        </a:p>
      </dgm:t>
    </dgm:pt>
    <dgm:pt modelId="{717CDBCD-E248-4FC8-A196-9A9BB8C3FC1D}" type="sibTrans" cxnId="{497934EB-118B-4FBA-8212-C92830635D73}">
      <dgm:prSet/>
      <dgm:spPr/>
      <dgm:t>
        <a:bodyPr/>
        <a:lstStyle/>
        <a:p>
          <a:endParaRPr lang="en-US"/>
        </a:p>
      </dgm:t>
    </dgm:pt>
    <dgm:pt modelId="{313E22A7-DEF5-47CB-BAD1-0D3FD12633A5}">
      <dgm:prSet/>
      <dgm:spPr/>
      <dgm:t>
        <a:bodyPr/>
        <a:lstStyle/>
        <a:p>
          <a:pPr>
            <a:lnSpc>
              <a:spcPct val="100000"/>
            </a:lnSpc>
          </a:pPr>
          <a:r>
            <a:rPr lang="en-US"/>
            <a:t>This presentation explores Toyota’s HR policies, recommendations and challenges with highlighting alignment with sustainable workforce growth and corporate goals. </a:t>
          </a:r>
        </a:p>
      </dgm:t>
    </dgm:pt>
    <dgm:pt modelId="{8CA1A9F3-FBEA-45A4-9C6B-5C0A4B031CAA}" type="parTrans" cxnId="{22074CA9-6F10-4585-9200-B1D70F9CA2C1}">
      <dgm:prSet/>
      <dgm:spPr/>
      <dgm:t>
        <a:bodyPr/>
        <a:lstStyle/>
        <a:p>
          <a:endParaRPr lang="en-US"/>
        </a:p>
      </dgm:t>
    </dgm:pt>
    <dgm:pt modelId="{F1F3ADB9-0B9B-43D3-8116-639E22B6B751}" type="sibTrans" cxnId="{22074CA9-6F10-4585-9200-B1D70F9CA2C1}">
      <dgm:prSet/>
      <dgm:spPr/>
      <dgm:t>
        <a:bodyPr/>
        <a:lstStyle/>
        <a:p>
          <a:endParaRPr lang="en-US"/>
        </a:p>
      </dgm:t>
    </dgm:pt>
    <dgm:pt modelId="{0F4EEA8C-B87A-4207-A722-17681BE50557}" type="pres">
      <dgm:prSet presAssocID="{E1992F60-46A5-405D-AC96-879B31E6F0C9}" presName="root" presStyleCnt="0">
        <dgm:presLayoutVars>
          <dgm:dir/>
          <dgm:resizeHandles val="exact"/>
        </dgm:presLayoutVars>
      </dgm:prSet>
      <dgm:spPr/>
    </dgm:pt>
    <dgm:pt modelId="{BA18A6E2-6171-4F05-A0D6-055EC79CC750}" type="pres">
      <dgm:prSet presAssocID="{81CB60ED-0D4F-4530-BE51-76A994C91AB6}" presName="compNode" presStyleCnt="0"/>
      <dgm:spPr/>
    </dgm:pt>
    <dgm:pt modelId="{B221AC67-27E7-49A1-907D-248C2D329EA8}" type="pres">
      <dgm:prSet presAssocID="{81CB60ED-0D4F-4530-BE51-76A994C91AB6}" presName="bgRect" presStyleLbl="bgShp" presStyleIdx="0" presStyleCnt="3"/>
      <dgm:spPr/>
    </dgm:pt>
    <dgm:pt modelId="{100789FF-DE52-4AFC-9459-D38D6B5CBC90}" type="pres">
      <dgm:prSet presAssocID="{81CB60ED-0D4F-4530-BE51-76A994C91AB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r"/>
        </a:ext>
      </dgm:extLst>
    </dgm:pt>
    <dgm:pt modelId="{F39F43B7-3BE4-4980-AFA5-C3F0F7A0094D}" type="pres">
      <dgm:prSet presAssocID="{81CB60ED-0D4F-4530-BE51-76A994C91AB6}" presName="spaceRect" presStyleCnt="0"/>
      <dgm:spPr/>
    </dgm:pt>
    <dgm:pt modelId="{41276270-20F9-496D-83EC-1C807254236F}" type="pres">
      <dgm:prSet presAssocID="{81CB60ED-0D4F-4530-BE51-76A994C91AB6}" presName="parTx" presStyleLbl="revTx" presStyleIdx="0" presStyleCnt="3">
        <dgm:presLayoutVars>
          <dgm:chMax val="0"/>
          <dgm:chPref val="0"/>
        </dgm:presLayoutVars>
      </dgm:prSet>
      <dgm:spPr/>
    </dgm:pt>
    <dgm:pt modelId="{71D6DD74-2025-4059-AAC3-6E3CD047EBA7}" type="pres">
      <dgm:prSet presAssocID="{E16E8949-9A71-4CEB-A404-54F088C0B30F}" presName="sibTrans" presStyleCnt="0"/>
      <dgm:spPr/>
    </dgm:pt>
    <dgm:pt modelId="{56D2210B-263B-4CDF-B8DA-1D928F7825F3}" type="pres">
      <dgm:prSet presAssocID="{201835EE-755F-423C-9D6B-6D2DDB70DD9C}" presName="compNode" presStyleCnt="0"/>
      <dgm:spPr/>
    </dgm:pt>
    <dgm:pt modelId="{352D21F8-6190-4C4F-867E-5D7377FED646}" type="pres">
      <dgm:prSet presAssocID="{201835EE-755F-423C-9D6B-6D2DDB70DD9C}" presName="bgRect" presStyleLbl="bgShp" presStyleIdx="1" presStyleCnt="3"/>
      <dgm:spPr/>
    </dgm:pt>
    <dgm:pt modelId="{2E1CCAB0-F661-492A-BE64-EC35D8F20BEC}" type="pres">
      <dgm:prSet presAssocID="{201835EE-755F-423C-9D6B-6D2DDB70DD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133B0A8E-84AE-495E-A269-38D9BD437E1B}" type="pres">
      <dgm:prSet presAssocID="{201835EE-755F-423C-9D6B-6D2DDB70DD9C}" presName="spaceRect" presStyleCnt="0"/>
      <dgm:spPr/>
    </dgm:pt>
    <dgm:pt modelId="{05D40B04-B63C-460C-83ED-C62969920C92}" type="pres">
      <dgm:prSet presAssocID="{201835EE-755F-423C-9D6B-6D2DDB70DD9C}" presName="parTx" presStyleLbl="revTx" presStyleIdx="1" presStyleCnt="3">
        <dgm:presLayoutVars>
          <dgm:chMax val="0"/>
          <dgm:chPref val="0"/>
        </dgm:presLayoutVars>
      </dgm:prSet>
      <dgm:spPr/>
    </dgm:pt>
    <dgm:pt modelId="{546F09BF-7604-44A4-A207-F95649960EA2}" type="pres">
      <dgm:prSet presAssocID="{717CDBCD-E248-4FC8-A196-9A9BB8C3FC1D}" presName="sibTrans" presStyleCnt="0"/>
      <dgm:spPr/>
    </dgm:pt>
    <dgm:pt modelId="{4C04DE48-B24A-49FC-B0B1-70EDB903341E}" type="pres">
      <dgm:prSet presAssocID="{313E22A7-DEF5-47CB-BAD1-0D3FD12633A5}" presName="compNode" presStyleCnt="0"/>
      <dgm:spPr/>
    </dgm:pt>
    <dgm:pt modelId="{6DFAA817-5FDC-4DDC-AC30-CA3722FD6016}" type="pres">
      <dgm:prSet presAssocID="{313E22A7-DEF5-47CB-BAD1-0D3FD12633A5}" presName="bgRect" presStyleLbl="bgShp" presStyleIdx="2" presStyleCnt="3"/>
      <dgm:spPr/>
    </dgm:pt>
    <dgm:pt modelId="{41D1388F-A898-40C5-B781-0917C370CE2C}" type="pres">
      <dgm:prSet presAssocID="{313E22A7-DEF5-47CB-BAD1-0D3FD12633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CE516D61-4334-463E-AF98-EA81A2468F7B}" type="pres">
      <dgm:prSet presAssocID="{313E22A7-DEF5-47CB-BAD1-0D3FD12633A5}" presName="spaceRect" presStyleCnt="0"/>
      <dgm:spPr/>
    </dgm:pt>
    <dgm:pt modelId="{B6B2C347-1699-43BC-A05B-18D09F33002D}" type="pres">
      <dgm:prSet presAssocID="{313E22A7-DEF5-47CB-BAD1-0D3FD12633A5}" presName="parTx" presStyleLbl="revTx" presStyleIdx="2" presStyleCnt="3">
        <dgm:presLayoutVars>
          <dgm:chMax val="0"/>
          <dgm:chPref val="0"/>
        </dgm:presLayoutVars>
      </dgm:prSet>
      <dgm:spPr/>
    </dgm:pt>
  </dgm:ptLst>
  <dgm:cxnLst>
    <dgm:cxn modelId="{0C48E029-C5F8-4B39-9086-818B4D3C1118}" type="presOf" srcId="{313E22A7-DEF5-47CB-BAD1-0D3FD12633A5}" destId="{B6B2C347-1699-43BC-A05B-18D09F33002D}" srcOrd="0" destOrd="0" presId="urn:microsoft.com/office/officeart/2018/2/layout/IconVerticalSolidList"/>
    <dgm:cxn modelId="{4566F82C-494A-4900-8D5C-CDC220A6208D}" srcId="{E1992F60-46A5-405D-AC96-879B31E6F0C9}" destId="{81CB60ED-0D4F-4530-BE51-76A994C91AB6}" srcOrd="0" destOrd="0" parTransId="{02CA24A9-4FE0-408D-BB7F-E4FD992AC4F9}" sibTransId="{E16E8949-9A71-4CEB-A404-54F088C0B30F}"/>
    <dgm:cxn modelId="{07075953-6BFC-44AA-8EBD-D829A9FF5420}" type="presOf" srcId="{201835EE-755F-423C-9D6B-6D2DDB70DD9C}" destId="{05D40B04-B63C-460C-83ED-C62969920C92}" srcOrd="0" destOrd="0" presId="urn:microsoft.com/office/officeart/2018/2/layout/IconVerticalSolidList"/>
    <dgm:cxn modelId="{EE65BE9B-A316-47AA-B5DC-7C5A9E8EC89D}" type="presOf" srcId="{E1992F60-46A5-405D-AC96-879B31E6F0C9}" destId="{0F4EEA8C-B87A-4207-A722-17681BE50557}" srcOrd="0" destOrd="0" presId="urn:microsoft.com/office/officeart/2018/2/layout/IconVerticalSolidList"/>
    <dgm:cxn modelId="{22074CA9-6F10-4585-9200-B1D70F9CA2C1}" srcId="{E1992F60-46A5-405D-AC96-879B31E6F0C9}" destId="{313E22A7-DEF5-47CB-BAD1-0D3FD12633A5}" srcOrd="2" destOrd="0" parTransId="{8CA1A9F3-FBEA-45A4-9C6B-5C0A4B031CAA}" sibTransId="{F1F3ADB9-0B9B-43D3-8116-639E22B6B751}"/>
    <dgm:cxn modelId="{E19F78E3-B3BE-4653-B4EA-A871165E4148}" type="presOf" srcId="{81CB60ED-0D4F-4530-BE51-76A994C91AB6}" destId="{41276270-20F9-496D-83EC-1C807254236F}" srcOrd="0" destOrd="0" presId="urn:microsoft.com/office/officeart/2018/2/layout/IconVerticalSolidList"/>
    <dgm:cxn modelId="{497934EB-118B-4FBA-8212-C92830635D73}" srcId="{E1992F60-46A5-405D-AC96-879B31E6F0C9}" destId="{201835EE-755F-423C-9D6B-6D2DDB70DD9C}" srcOrd="1" destOrd="0" parTransId="{EC34B22F-63FA-4ED8-A11B-C3CCCABED6DD}" sibTransId="{717CDBCD-E248-4FC8-A196-9A9BB8C3FC1D}"/>
    <dgm:cxn modelId="{97640CED-333B-4344-9A6D-8D2B096966E0}" type="presParOf" srcId="{0F4EEA8C-B87A-4207-A722-17681BE50557}" destId="{BA18A6E2-6171-4F05-A0D6-055EC79CC750}" srcOrd="0" destOrd="0" presId="urn:microsoft.com/office/officeart/2018/2/layout/IconVerticalSolidList"/>
    <dgm:cxn modelId="{F2C838B4-6877-4756-AB26-93B8AEED1DA7}" type="presParOf" srcId="{BA18A6E2-6171-4F05-A0D6-055EC79CC750}" destId="{B221AC67-27E7-49A1-907D-248C2D329EA8}" srcOrd="0" destOrd="0" presId="urn:microsoft.com/office/officeart/2018/2/layout/IconVerticalSolidList"/>
    <dgm:cxn modelId="{AF8A16C0-BDF3-4A23-9071-F58671BE6DAF}" type="presParOf" srcId="{BA18A6E2-6171-4F05-A0D6-055EC79CC750}" destId="{100789FF-DE52-4AFC-9459-D38D6B5CBC90}" srcOrd="1" destOrd="0" presId="urn:microsoft.com/office/officeart/2018/2/layout/IconVerticalSolidList"/>
    <dgm:cxn modelId="{5E1D7D44-B74E-4EF8-B0BC-BD9B102F711D}" type="presParOf" srcId="{BA18A6E2-6171-4F05-A0D6-055EC79CC750}" destId="{F39F43B7-3BE4-4980-AFA5-C3F0F7A0094D}" srcOrd="2" destOrd="0" presId="urn:microsoft.com/office/officeart/2018/2/layout/IconVerticalSolidList"/>
    <dgm:cxn modelId="{7D9F7F72-B0E6-45C6-AF4B-C1E0F1E156F2}" type="presParOf" srcId="{BA18A6E2-6171-4F05-A0D6-055EC79CC750}" destId="{41276270-20F9-496D-83EC-1C807254236F}" srcOrd="3" destOrd="0" presId="urn:microsoft.com/office/officeart/2018/2/layout/IconVerticalSolidList"/>
    <dgm:cxn modelId="{22564BB6-F986-4B43-A95B-A211C07D1FB3}" type="presParOf" srcId="{0F4EEA8C-B87A-4207-A722-17681BE50557}" destId="{71D6DD74-2025-4059-AAC3-6E3CD047EBA7}" srcOrd="1" destOrd="0" presId="urn:microsoft.com/office/officeart/2018/2/layout/IconVerticalSolidList"/>
    <dgm:cxn modelId="{FF842917-9923-4373-B8D1-CB85D40D5625}" type="presParOf" srcId="{0F4EEA8C-B87A-4207-A722-17681BE50557}" destId="{56D2210B-263B-4CDF-B8DA-1D928F7825F3}" srcOrd="2" destOrd="0" presId="urn:microsoft.com/office/officeart/2018/2/layout/IconVerticalSolidList"/>
    <dgm:cxn modelId="{05D593B8-F2A3-4026-A81E-D389561C7C66}" type="presParOf" srcId="{56D2210B-263B-4CDF-B8DA-1D928F7825F3}" destId="{352D21F8-6190-4C4F-867E-5D7377FED646}" srcOrd="0" destOrd="0" presId="urn:microsoft.com/office/officeart/2018/2/layout/IconVerticalSolidList"/>
    <dgm:cxn modelId="{B28B81DC-561E-4B6A-997A-E5DFE70E23C1}" type="presParOf" srcId="{56D2210B-263B-4CDF-B8DA-1D928F7825F3}" destId="{2E1CCAB0-F661-492A-BE64-EC35D8F20BEC}" srcOrd="1" destOrd="0" presId="urn:microsoft.com/office/officeart/2018/2/layout/IconVerticalSolidList"/>
    <dgm:cxn modelId="{3A161CE3-7EE5-492B-B25F-DB6D99A61F9F}" type="presParOf" srcId="{56D2210B-263B-4CDF-B8DA-1D928F7825F3}" destId="{133B0A8E-84AE-495E-A269-38D9BD437E1B}" srcOrd="2" destOrd="0" presId="urn:microsoft.com/office/officeart/2018/2/layout/IconVerticalSolidList"/>
    <dgm:cxn modelId="{51C9DBFB-C7D8-40D9-9297-F5967B06F36A}" type="presParOf" srcId="{56D2210B-263B-4CDF-B8DA-1D928F7825F3}" destId="{05D40B04-B63C-460C-83ED-C62969920C92}" srcOrd="3" destOrd="0" presId="urn:microsoft.com/office/officeart/2018/2/layout/IconVerticalSolidList"/>
    <dgm:cxn modelId="{A90A0945-30BC-41F7-9C76-EEE4E169F56A}" type="presParOf" srcId="{0F4EEA8C-B87A-4207-A722-17681BE50557}" destId="{546F09BF-7604-44A4-A207-F95649960EA2}" srcOrd="3" destOrd="0" presId="urn:microsoft.com/office/officeart/2018/2/layout/IconVerticalSolidList"/>
    <dgm:cxn modelId="{E5BB2CB7-97D8-4A3E-9509-0D0864E343E1}" type="presParOf" srcId="{0F4EEA8C-B87A-4207-A722-17681BE50557}" destId="{4C04DE48-B24A-49FC-B0B1-70EDB903341E}" srcOrd="4" destOrd="0" presId="urn:microsoft.com/office/officeart/2018/2/layout/IconVerticalSolidList"/>
    <dgm:cxn modelId="{DC47DBDE-AC1C-4E61-8B63-C09E364B026B}" type="presParOf" srcId="{4C04DE48-B24A-49FC-B0B1-70EDB903341E}" destId="{6DFAA817-5FDC-4DDC-AC30-CA3722FD6016}" srcOrd="0" destOrd="0" presId="urn:microsoft.com/office/officeart/2018/2/layout/IconVerticalSolidList"/>
    <dgm:cxn modelId="{DBD75D5A-DEFD-4EB3-B0A7-493A702C9F2E}" type="presParOf" srcId="{4C04DE48-B24A-49FC-B0B1-70EDB903341E}" destId="{41D1388F-A898-40C5-B781-0917C370CE2C}" srcOrd="1" destOrd="0" presId="urn:microsoft.com/office/officeart/2018/2/layout/IconVerticalSolidList"/>
    <dgm:cxn modelId="{E906767D-0892-426D-AE0D-6B2D0E356BC0}" type="presParOf" srcId="{4C04DE48-B24A-49FC-B0B1-70EDB903341E}" destId="{CE516D61-4334-463E-AF98-EA81A2468F7B}" srcOrd="2" destOrd="0" presId="urn:microsoft.com/office/officeart/2018/2/layout/IconVerticalSolidList"/>
    <dgm:cxn modelId="{0F43DF73-8D97-4B5B-AF03-EE70C79EAB35}" type="presParOf" srcId="{4C04DE48-B24A-49FC-B0B1-70EDB903341E}" destId="{B6B2C347-1699-43BC-A05B-18D09F33002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EE98B3-2BF9-4632-A0A0-FA4081FDC14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IN"/>
        </a:p>
      </dgm:t>
    </dgm:pt>
    <dgm:pt modelId="{C1BAFBC0-689B-4EE2-80A1-D3050CBFCEA8}">
      <dgm:prSet phldrT="[Text]" custT="1"/>
      <dgm:spPr/>
      <dgm:t>
        <a:bodyPr/>
        <a:lstStyle/>
        <a:p>
          <a:pPr>
            <a:lnSpc>
              <a:spcPct val="100000"/>
            </a:lnSpc>
          </a:pPr>
          <a:r>
            <a:rPr lang="en-IN" sz="1800" dirty="0">
              <a:effectLst/>
              <a:latin typeface="Aptos (Body)"/>
              <a:ea typeface="Calibri" panose="020F0502020204030204" pitchFamily="34" charset="0"/>
              <a:cs typeface="Times New Roman" panose="02020603050405020304" pitchFamily="18" charset="0"/>
            </a:rPr>
            <a:t>Line managers of Toyota enable training by identification of monitoring progress along with coaching teams and skill gaps (</a:t>
          </a:r>
          <a:r>
            <a:rPr lang="en-US" sz="1800" dirty="0" err="1">
              <a:effectLst/>
              <a:latin typeface="Aptos (Body)"/>
              <a:ea typeface="Calibri" panose="020F0502020204030204" pitchFamily="34" charset="0"/>
              <a:cs typeface="Times New Roman" panose="02020603050405020304" pitchFamily="18" charset="0"/>
            </a:rPr>
            <a:t>Benkarim</a:t>
          </a:r>
          <a:r>
            <a:rPr lang="en-US" sz="1800" dirty="0">
              <a:effectLst/>
              <a:latin typeface="Aptos (Body)"/>
              <a:ea typeface="Calibri" panose="020F0502020204030204" pitchFamily="34" charset="0"/>
              <a:cs typeface="Times New Roman" panose="02020603050405020304" pitchFamily="18" charset="0"/>
            </a:rPr>
            <a:t> and Imbeau, 2022</a:t>
          </a:r>
          <a:r>
            <a:rPr lang="en-IN" sz="1800" dirty="0">
              <a:effectLst/>
              <a:latin typeface="Aptos (Body)"/>
              <a:ea typeface="Calibri" panose="020F0502020204030204" pitchFamily="34" charset="0"/>
              <a:cs typeface="Times New Roman" panose="02020603050405020304" pitchFamily="18" charset="0"/>
            </a:rPr>
            <a:t>).</a:t>
          </a:r>
          <a:endParaRPr lang="en-IN" sz="1800" dirty="0">
            <a:latin typeface="Aptos (Body)"/>
          </a:endParaRPr>
        </a:p>
      </dgm:t>
    </dgm:pt>
    <dgm:pt modelId="{C27DFA7C-AEC7-4740-A5CD-801B5CC1633B}" type="parTrans" cxnId="{4A43727E-5D99-4EBE-9B7E-B279E2AC3201}">
      <dgm:prSet/>
      <dgm:spPr/>
      <dgm:t>
        <a:bodyPr/>
        <a:lstStyle/>
        <a:p>
          <a:endParaRPr lang="en-IN" sz="2000"/>
        </a:p>
      </dgm:t>
    </dgm:pt>
    <dgm:pt modelId="{27F6DB32-35F0-4533-9E46-AE019DE35845}" type="sibTrans" cxnId="{4A43727E-5D99-4EBE-9B7E-B279E2AC3201}">
      <dgm:prSet/>
      <dgm:spPr/>
      <dgm:t>
        <a:bodyPr/>
        <a:lstStyle/>
        <a:p>
          <a:endParaRPr lang="en-IN" sz="2000"/>
        </a:p>
      </dgm:t>
    </dgm:pt>
    <dgm:pt modelId="{4C5D5AD8-1F87-41BA-BF77-065B819B488C}">
      <dgm:prSet custT="1"/>
      <dgm:spPr/>
      <dgm:t>
        <a:bodyPr/>
        <a:lstStyle/>
        <a:p>
          <a:pPr>
            <a:lnSpc>
              <a:spcPct val="100000"/>
            </a:lnSpc>
          </a:pPr>
          <a:r>
            <a:rPr lang="en-IN" sz="1800" dirty="0">
              <a:effectLst/>
              <a:latin typeface="Aptos (Body)"/>
              <a:ea typeface="Calibri" panose="020F0502020204030204" pitchFamily="34" charset="0"/>
              <a:cs typeface="Times New Roman" panose="02020603050405020304" pitchFamily="18" charset="0"/>
            </a:rPr>
            <a:t>They connect employee development with organisational objectives, which ensure practical application of knowledge.</a:t>
          </a:r>
        </a:p>
      </dgm:t>
    </dgm:pt>
    <dgm:pt modelId="{3064B9ED-97EF-4F17-8632-79A655638F3C}" type="parTrans" cxnId="{E89BAEF2-42F7-4689-92B6-8505E08C0ED4}">
      <dgm:prSet/>
      <dgm:spPr/>
      <dgm:t>
        <a:bodyPr/>
        <a:lstStyle/>
        <a:p>
          <a:endParaRPr lang="en-IN" sz="2000"/>
        </a:p>
      </dgm:t>
    </dgm:pt>
    <dgm:pt modelId="{EEE73AEC-5791-45E9-AC19-3DDB32B96C80}" type="sibTrans" cxnId="{E89BAEF2-42F7-4689-92B6-8505E08C0ED4}">
      <dgm:prSet/>
      <dgm:spPr/>
      <dgm:t>
        <a:bodyPr/>
        <a:lstStyle/>
        <a:p>
          <a:endParaRPr lang="en-IN" sz="2000"/>
        </a:p>
      </dgm:t>
    </dgm:pt>
    <dgm:pt modelId="{939E2F1E-87CB-41E5-8A61-61B9E5984529}">
      <dgm:prSet custT="1"/>
      <dgm:spPr/>
      <dgm:t>
        <a:bodyPr/>
        <a:lstStyle/>
        <a:p>
          <a:pPr>
            <a:lnSpc>
              <a:spcPct val="100000"/>
            </a:lnSpc>
          </a:pPr>
          <a:r>
            <a:rPr lang="en-IN" sz="1800" dirty="0">
              <a:effectLst/>
              <a:latin typeface="Aptos (Body)"/>
              <a:ea typeface="Calibri" panose="020F0502020204030204" pitchFamily="34" charset="0"/>
              <a:cs typeface="Times New Roman" panose="02020603050405020304" pitchFamily="18" charset="0"/>
            </a:rPr>
            <a:t>For example, production supervisors guide workers through TPS techniques, which strengthen quality standards and encourages a culture of continuous improvement (</a:t>
          </a:r>
          <a:r>
            <a:rPr lang="en-US" sz="1800" dirty="0" err="1">
              <a:effectLst/>
              <a:latin typeface="Aptos (Body)"/>
              <a:ea typeface="Calibri" panose="020F0502020204030204" pitchFamily="34" charset="0"/>
              <a:cs typeface="Times New Roman" panose="02020603050405020304" pitchFamily="18" charset="0"/>
            </a:rPr>
            <a:t>Okirie</a:t>
          </a:r>
          <a:r>
            <a:rPr lang="en-US" sz="1800" dirty="0">
              <a:effectLst/>
              <a:latin typeface="Aptos (Body)"/>
              <a:ea typeface="Calibri" panose="020F0502020204030204" pitchFamily="34" charset="0"/>
              <a:cs typeface="Times New Roman" panose="02020603050405020304" pitchFamily="18" charset="0"/>
            </a:rPr>
            <a:t>, 2024</a:t>
          </a:r>
          <a:r>
            <a:rPr lang="en-IN" sz="1800" dirty="0">
              <a:effectLst/>
              <a:latin typeface="Aptos (Body)"/>
              <a:ea typeface="Calibri" panose="020F0502020204030204" pitchFamily="34" charset="0"/>
              <a:cs typeface="Times New Roman" panose="02020603050405020304" pitchFamily="18" charset="0"/>
            </a:rPr>
            <a:t>). </a:t>
          </a:r>
        </a:p>
      </dgm:t>
    </dgm:pt>
    <dgm:pt modelId="{BEEB82E6-6C05-4969-823F-7479102165C0}" type="parTrans" cxnId="{F22A75F0-6BF2-4EAF-A55E-329876A6EC3E}">
      <dgm:prSet/>
      <dgm:spPr/>
      <dgm:t>
        <a:bodyPr/>
        <a:lstStyle/>
        <a:p>
          <a:endParaRPr lang="en-IN" sz="2000"/>
        </a:p>
      </dgm:t>
    </dgm:pt>
    <dgm:pt modelId="{CE709096-74A4-4962-87DC-FBA9A4BF58AC}" type="sibTrans" cxnId="{F22A75F0-6BF2-4EAF-A55E-329876A6EC3E}">
      <dgm:prSet/>
      <dgm:spPr/>
      <dgm:t>
        <a:bodyPr/>
        <a:lstStyle/>
        <a:p>
          <a:endParaRPr lang="en-IN" sz="2000"/>
        </a:p>
      </dgm:t>
    </dgm:pt>
    <dgm:pt modelId="{2B95BDD7-15DF-4F14-AF97-5339CDDE3A9A}" type="pres">
      <dgm:prSet presAssocID="{2CEE98B3-2BF9-4632-A0A0-FA4081FDC145}" presName="root" presStyleCnt="0">
        <dgm:presLayoutVars>
          <dgm:dir/>
          <dgm:resizeHandles val="exact"/>
        </dgm:presLayoutVars>
      </dgm:prSet>
      <dgm:spPr/>
    </dgm:pt>
    <dgm:pt modelId="{35E25D9E-C8F9-4E59-83A2-585D5B78F740}" type="pres">
      <dgm:prSet presAssocID="{C1BAFBC0-689B-4EE2-80A1-D3050CBFCEA8}" presName="compNode" presStyleCnt="0"/>
      <dgm:spPr/>
    </dgm:pt>
    <dgm:pt modelId="{4853704A-0693-4DE8-93B9-80A8E5715BB8}" type="pres">
      <dgm:prSet presAssocID="{C1BAFBC0-689B-4EE2-80A1-D3050CBFCEA8}" presName="bgRect" presStyleLbl="bgShp" presStyleIdx="0" presStyleCnt="3"/>
      <dgm:spPr/>
    </dgm:pt>
    <dgm:pt modelId="{65C859B7-31E7-48CD-8BF4-104B5900DA8F}" type="pres">
      <dgm:prSet presAssocID="{C1BAFBC0-689B-4EE2-80A1-D3050CBFCE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5689AC13-E1AF-482B-A39A-0BA82C0BD6A9}" type="pres">
      <dgm:prSet presAssocID="{C1BAFBC0-689B-4EE2-80A1-D3050CBFCEA8}" presName="spaceRect" presStyleCnt="0"/>
      <dgm:spPr/>
    </dgm:pt>
    <dgm:pt modelId="{35358E67-BFAC-40F4-8ADB-D897DB9251D6}" type="pres">
      <dgm:prSet presAssocID="{C1BAFBC0-689B-4EE2-80A1-D3050CBFCEA8}" presName="parTx" presStyleLbl="revTx" presStyleIdx="0" presStyleCnt="3">
        <dgm:presLayoutVars>
          <dgm:chMax val="0"/>
          <dgm:chPref val="0"/>
        </dgm:presLayoutVars>
      </dgm:prSet>
      <dgm:spPr/>
    </dgm:pt>
    <dgm:pt modelId="{2E4A055B-4462-4F66-9A90-D41413C0A5BE}" type="pres">
      <dgm:prSet presAssocID="{27F6DB32-35F0-4533-9E46-AE019DE35845}" presName="sibTrans" presStyleCnt="0"/>
      <dgm:spPr/>
    </dgm:pt>
    <dgm:pt modelId="{63ADCD0B-2AFB-42DB-945C-FCE4EB6B9C94}" type="pres">
      <dgm:prSet presAssocID="{4C5D5AD8-1F87-41BA-BF77-065B819B488C}" presName="compNode" presStyleCnt="0"/>
      <dgm:spPr/>
    </dgm:pt>
    <dgm:pt modelId="{CAB48F91-723B-4471-9B0F-A8CEECDC88FD}" type="pres">
      <dgm:prSet presAssocID="{4C5D5AD8-1F87-41BA-BF77-065B819B488C}" presName="bgRect" presStyleLbl="bgShp" presStyleIdx="1" presStyleCnt="3"/>
      <dgm:spPr/>
    </dgm:pt>
    <dgm:pt modelId="{A8DD92E5-1ABD-4491-846B-EFC19E1ADD83}" type="pres">
      <dgm:prSet presAssocID="{4C5D5AD8-1F87-41BA-BF77-065B819B488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EFCA410-5D25-4EF4-837A-5011AAC15A35}" type="pres">
      <dgm:prSet presAssocID="{4C5D5AD8-1F87-41BA-BF77-065B819B488C}" presName="spaceRect" presStyleCnt="0"/>
      <dgm:spPr/>
    </dgm:pt>
    <dgm:pt modelId="{B5A58321-C435-404E-878C-974F136CBB3A}" type="pres">
      <dgm:prSet presAssocID="{4C5D5AD8-1F87-41BA-BF77-065B819B488C}" presName="parTx" presStyleLbl="revTx" presStyleIdx="1" presStyleCnt="3">
        <dgm:presLayoutVars>
          <dgm:chMax val="0"/>
          <dgm:chPref val="0"/>
        </dgm:presLayoutVars>
      </dgm:prSet>
      <dgm:spPr/>
    </dgm:pt>
    <dgm:pt modelId="{7D3F243D-2435-400B-BA2E-410B215142BC}" type="pres">
      <dgm:prSet presAssocID="{EEE73AEC-5791-45E9-AC19-3DDB32B96C80}" presName="sibTrans" presStyleCnt="0"/>
      <dgm:spPr/>
    </dgm:pt>
    <dgm:pt modelId="{386C1A3B-C36E-47EB-9FE4-5ABF1C4D9E56}" type="pres">
      <dgm:prSet presAssocID="{939E2F1E-87CB-41E5-8A61-61B9E5984529}" presName="compNode" presStyleCnt="0"/>
      <dgm:spPr/>
    </dgm:pt>
    <dgm:pt modelId="{95210A41-584B-4AFC-B4BC-085B4ABFED16}" type="pres">
      <dgm:prSet presAssocID="{939E2F1E-87CB-41E5-8A61-61B9E5984529}" presName="bgRect" presStyleLbl="bgShp" presStyleIdx="2" presStyleCnt="3"/>
      <dgm:spPr/>
    </dgm:pt>
    <dgm:pt modelId="{7110301C-3AC1-4881-8EC0-9321ECCC15E8}" type="pres">
      <dgm:prSet presAssocID="{939E2F1E-87CB-41E5-8A61-61B9E598452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501BE5FC-D4AF-46A3-9956-D63B9F1916A5}" type="pres">
      <dgm:prSet presAssocID="{939E2F1E-87CB-41E5-8A61-61B9E5984529}" presName="spaceRect" presStyleCnt="0"/>
      <dgm:spPr/>
    </dgm:pt>
    <dgm:pt modelId="{94ED96A9-82E1-4ED0-95AA-362748F1F42A}" type="pres">
      <dgm:prSet presAssocID="{939E2F1E-87CB-41E5-8A61-61B9E5984529}" presName="parTx" presStyleLbl="revTx" presStyleIdx="2" presStyleCnt="3">
        <dgm:presLayoutVars>
          <dgm:chMax val="0"/>
          <dgm:chPref val="0"/>
        </dgm:presLayoutVars>
      </dgm:prSet>
      <dgm:spPr/>
    </dgm:pt>
  </dgm:ptLst>
  <dgm:cxnLst>
    <dgm:cxn modelId="{B7D34E4F-EF4F-40AF-B9E5-53B89BB70A28}" type="presOf" srcId="{2CEE98B3-2BF9-4632-A0A0-FA4081FDC145}" destId="{2B95BDD7-15DF-4F14-AF97-5339CDDE3A9A}" srcOrd="0" destOrd="0" presId="urn:microsoft.com/office/officeart/2018/2/layout/IconVerticalSolidList"/>
    <dgm:cxn modelId="{4A43727E-5D99-4EBE-9B7E-B279E2AC3201}" srcId="{2CEE98B3-2BF9-4632-A0A0-FA4081FDC145}" destId="{C1BAFBC0-689B-4EE2-80A1-D3050CBFCEA8}" srcOrd="0" destOrd="0" parTransId="{C27DFA7C-AEC7-4740-A5CD-801B5CC1633B}" sibTransId="{27F6DB32-35F0-4533-9E46-AE019DE35845}"/>
    <dgm:cxn modelId="{F2FB94A3-8E23-4E47-B470-785ABD0E771D}" type="presOf" srcId="{4C5D5AD8-1F87-41BA-BF77-065B819B488C}" destId="{B5A58321-C435-404E-878C-974F136CBB3A}" srcOrd="0" destOrd="0" presId="urn:microsoft.com/office/officeart/2018/2/layout/IconVerticalSolidList"/>
    <dgm:cxn modelId="{6EB007D9-899E-440D-A3B3-021AD48C0406}" type="presOf" srcId="{C1BAFBC0-689B-4EE2-80A1-D3050CBFCEA8}" destId="{35358E67-BFAC-40F4-8ADB-D897DB9251D6}" srcOrd="0" destOrd="0" presId="urn:microsoft.com/office/officeart/2018/2/layout/IconVerticalSolidList"/>
    <dgm:cxn modelId="{295A34E8-472D-4DA4-AC58-955CB0138AB3}" type="presOf" srcId="{939E2F1E-87CB-41E5-8A61-61B9E5984529}" destId="{94ED96A9-82E1-4ED0-95AA-362748F1F42A}" srcOrd="0" destOrd="0" presId="urn:microsoft.com/office/officeart/2018/2/layout/IconVerticalSolidList"/>
    <dgm:cxn modelId="{F22A75F0-6BF2-4EAF-A55E-329876A6EC3E}" srcId="{2CEE98B3-2BF9-4632-A0A0-FA4081FDC145}" destId="{939E2F1E-87CB-41E5-8A61-61B9E5984529}" srcOrd="2" destOrd="0" parTransId="{BEEB82E6-6C05-4969-823F-7479102165C0}" sibTransId="{CE709096-74A4-4962-87DC-FBA9A4BF58AC}"/>
    <dgm:cxn modelId="{E89BAEF2-42F7-4689-92B6-8505E08C0ED4}" srcId="{2CEE98B3-2BF9-4632-A0A0-FA4081FDC145}" destId="{4C5D5AD8-1F87-41BA-BF77-065B819B488C}" srcOrd="1" destOrd="0" parTransId="{3064B9ED-97EF-4F17-8632-79A655638F3C}" sibTransId="{EEE73AEC-5791-45E9-AC19-3DDB32B96C80}"/>
    <dgm:cxn modelId="{5219668E-8C8C-4C8A-89EA-150F4089B27E}" type="presParOf" srcId="{2B95BDD7-15DF-4F14-AF97-5339CDDE3A9A}" destId="{35E25D9E-C8F9-4E59-83A2-585D5B78F740}" srcOrd="0" destOrd="0" presId="urn:microsoft.com/office/officeart/2018/2/layout/IconVerticalSolidList"/>
    <dgm:cxn modelId="{4D575FC9-9A88-428B-8D7B-55A1D456792D}" type="presParOf" srcId="{35E25D9E-C8F9-4E59-83A2-585D5B78F740}" destId="{4853704A-0693-4DE8-93B9-80A8E5715BB8}" srcOrd="0" destOrd="0" presId="urn:microsoft.com/office/officeart/2018/2/layout/IconVerticalSolidList"/>
    <dgm:cxn modelId="{693D136F-1327-4751-B267-2EFBAE297E57}" type="presParOf" srcId="{35E25D9E-C8F9-4E59-83A2-585D5B78F740}" destId="{65C859B7-31E7-48CD-8BF4-104B5900DA8F}" srcOrd="1" destOrd="0" presId="urn:microsoft.com/office/officeart/2018/2/layout/IconVerticalSolidList"/>
    <dgm:cxn modelId="{CCE03E7B-E53E-4E2C-A694-17B9B9E92965}" type="presParOf" srcId="{35E25D9E-C8F9-4E59-83A2-585D5B78F740}" destId="{5689AC13-E1AF-482B-A39A-0BA82C0BD6A9}" srcOrd="2" destOrd="0" presId="urn:microsoft.com/office/officeart/2018/2/layout/IconVerticalSolidList"/>
    <dgm:cxn modelId="{90104891-52DF-4EB0-A9EB-8B60E519F741}" type="presParOf" srcId="{35E25D9E-C8F9-4E59-83A2-585D5B78F740}" destId="{35358E67-BFAC-40F4-8ADB-D897DB9251D6}" srcOrd="3" destOrd="0" presId="urn:microsoft.com/office/officeart/2018/2/layout/IconVerticalSolidList"/>
    <dgm:cxn modelId="{9C94F14C-D85D-42D3-B51A-DC902E293166}" type="presParOf" srcId="{2B95BDD7-15DF-4F14-AF97-5339CDDE3A9A}" destId="{2E4A055B-4462-4F66-9A90-D41413C0A5BE}" srcOrd="1" destOrd="0" presId="urn:microsoft.com/office/officeart/2018/2/layout/IconVerticalSolidList"/>
    <dgm:cxn modelId="{2DF8F803-24E3-4DA6-B88B-683283B5AAC9}" type="presParOf" srcId="{2B95BDD7-15DF-4F14-AF97-5339CDDE3A9A}" destId="{63ADCD0B-2AFB-42DB-945C-FCE4EB6B9C94}" srcOrd="2" destOrd="0" presId="urn:microsoft.com/office/officeart/2018/2/layout/IconVerticalSolidList"/>
    <dgm:cxn modelId="{28394E6C-659B-467B-BF97-F8D482853E32}" type="presParOf" srcId="{63ADCD0B-2AFB-42DB-945C-FCE4EB6B9C94}" destId="{CAB48F91-723B-4471-9B0F-A8CEECDC88FD}" srcOrd="0" destOrd="0" presId="urn:microsoft.com/office/officeart/2018/2/layout/IconVerticalSolidList"/>
    <dgm:cxn modelId="{30E21F16-7E2C-49EF-983E-72D5CC746E19}" type="presParOf" srcId="{63ADCD0B-2AFB-42DB-945C-FCE4EB6B9C94}" destId="{A8DD92E5-1ABD-4491-846B-EFC19E1ADD83}" srcOrd="1" destOrd="0" presId="urn:microsoft.com/office/officeart/2018/2/layout/IconVerticalSolidList"/>
    <dgm:cxn modelId="{9FC950A9-92BE-4814-A550-C8BDCAF650A7}" type="presParOf" srcId="{63ADCD0B-2AFB-42DB-945C-FCE4EB6B9C94}" destId="{1EFCA410-5D25-4EF4-837A-5011AAC15A35}" srcOrd="2" destOrd="0" presId="urn:microsoft.com/office/officeart/2018/2/layout/IconVerticalSolidList"/>
    <dgm:cxn modelId="{069B2D90-B020-4A8C-82F9-0B288D30F2FA}" type="presParOf" srcId="{63ADCD0B-2AFB-42DB-945C-FCE4EB6B9C94}" destId="{B5A58321-C435-404E-878C-974F136CBB3A}" srcOrd="3" destOrd="0" presId="urn:microsoft.com/office/officeart/2018/2/layout/IconVerticalSolidList"/>
    <dgm:cxn modelId="{224829A0-E8E6-43D8-A104-B06AE8D17E8A}" type="presParOf" srcId="{2B95BDD7-15DF-4F14-AF97-5339CDDE3A9A}" destId="{7D3F243D-2435-400B-BA2E-410B215142BC}" srcOrd="3" destOrd="0" presId="urn:microsoft.com/office/officeart/2018/2/layout/IconVerticalSolidList"/>
    <dgm:cxn modelId="{A9611CE9-7D04-4111-908B-F8FA4645DD12}" type="presParOf" srcId="{2B95BDD7-15DF-4F14-AF97-5339CDDE3A9A}" destId="{386C1A3B-C36E-47EB-9FE4-5ABF1C4D9E56}" srcOrd="4" destOrd="0" presId="urn:microsoft.com/office/officeart/2018/2/layout/IconVerticalSolidList"/>
    <dgm:cxn modelId="{EE68028B-9A9B-437D-BE87-425A5C77CF3C}" type="presParOf" srcId="{386C1A3B-C36E-47EB-9FE4-5ABF1C4D9E56}" destId="{95210A41-584B-4AFC-B4BC-085B4ABFED16}" srcOrd="0" destOrd="0" presId="urn:microsoft.com/office/officeart/2018/2/layout/IconVerticalSolidList"/>
    <dgm:cxn modelId="{ACD07C34-5643-4AB6-B911-C50FB3FB7AAC}" type="presParOf" srcId="{386C1A3B-C36E-47EB-9FE4-5ABF1C4D9E56}" destId="{7110301C-3AC1-4881-8EC0-9321ECCC15E8}" srcOrd="1" destOrd="0" presId="urn:microsoft.com/office/officeart/2018/2/layout/IconVerticalSolidList"/>
    <dgm:cxn modelId="{770E261A-7763-406E-90CF-701141D6BB2E}" type="presParOf" srcId="{386C1A3B-C36E-47EB-9FE4-5ABF1C4D9E56}" destId="{501BE5FC-D4AF-46A3-9956-D63B9F1916A5}" srcOrd="2" destOrd="0" presId="urn:microsoft.com/office/officeart/2018/2/layout/IconVerticalSolidList"/>
    <dgm:cxn modelId="{0F80DDD6-2BC4-4BC6-A2ED-716041BF26E7}" type="presParOf" srcId="{386C1A3B-C36E-47EB-9FE4-5ABF1C4D9E56}" destId="{94ED96A9-82E1-4ED0-95AA-362748F1F42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E0CF28-DFD3-42F4-A196-FB53AF6A2DB0}"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IN"/>
        </a:p>
      </dgm:t>
    </dgm:pt>
    <dgm:pt modelId="{214B488D-9748-4E76-A02B-ECDC52222F83}">
      <dgm:prSet phldrT="[Text]"/>
      <dgm:spPr/>
      <dgm:t>
        <a:bodyPr/>
        <a:lstStyle/>
        <a:p>
          <a:pPr>
            <a:buFont typeface="Symbol" panose="05050102010706020507" pitchFamily="18" charset="2"/>
            <a:buChar char=""/>
          </a:pPr>
          <a:r>
            <a:rPr lang="en-IN">
              <a:effectLst/>
              <a:latin typeface="Times New Roman" panose="02020603050405020304" pitchFamily="18" charset="0"/>
              <a:ea typeface="Calibri" panose="020F0502020204030204" pitchFamily="34" charset="0"/>
              <a:cs typeface="Times New Roman" panose="02020603050405020304" pitchFamily="18" charset="0"/>
            </a:rPr>
            <a:t>Toyota can enhance training by integrating AI-based learning platforms along with personalised development plans and virtual simulations for technical skills (</a:t>
          </a:r>
          <a:r>
            <a:rPr lang="en-US">
              <a:effectLst/>
              <a:latin typeface="Times New Roman" panose="02020603050405020304" pitchFamily="18" charset="0"/>
              <a:ea typeface="Calibri" panose="020F0502020204030204" pitchFamily="34" charset="0"/>
              <a:cs typeface="Times New Roman" panose="02020603050405020304" pitchFamily="18" charset="0"/>
            </a:rPr>
            <a:t>Faugoo, 2024</a:t>
          </a:r>
          <a:r>
            <a:rPr lang="en-IN">
              <a:effectLst/>
              <a:latin typeface="Times New Roman" panose="02020603050405020304" pitchFamily="18" charset="0"/>
              <a:ea typeface="Calibri" panose="020F0502020204030204" pitchFamily="34" charset="0"/>
              <a:cs typeface="Times New Roman" panose="02020603050405020304" pitchFamily="18" charset="0"/>
            </a:rPr>
            <a:t>).</a:t>
          </a:r>
          <a:endParaRPr lang="en-IN"/>
        </a:p>
      </dgm:t>
    </dgm:pt>
    <dgm:pt modelId="{1E8334A4-AD1C-4C94-9C7D-CCCE428CD4E3}" type="parTrans" cxnId="{8FCDD850-564A-49A9-BFE5-4DC77B792CEF}">
      <dgm:prSet/>
      <dgm:spPr/>
      <dgm:t>
        <a:bodyPr/>
        <a:lstStyle/>
        <a:p>
          <a:endParaRPr lang="en-IN"/>
        </a:p>
      </dgm:t>
    </dgm:pt>
    <dgm:pt modelId="{D6A3B9D1-DE1B-45FD-B259-DCE8969B89E7}" type="sibTrans" cxnId="{8FCDD850-564A-49A9-BFE5-4DC77B792CEF}">
      <dgm:prSet phldrT="01"/>
      <dgm:spPr/>
      <dgm:t>
        <a:bodyPr/>
        <a:lstStyle/>
        <a:p>
          <a:r>
            <a:rPr lang="en-IN"/>
            <a:t>01</a:t>
          </a:r>
        </a:p>
      </dgm:t>
    </dgm:pt>
    <dgm:pt modelId="{C8654366-8A7F-4D6B-B3D4-55D1EBA6F36F}">
      <dgm:prSet/>
      <dgm:spPr/>
      <dgm:t>
        <a:bodyPr/>
        <a:lstStyle/>
        <a:p>
          <a:r>
            <a:rPr lang="en-IN">
              <a:effectLst/>
              <a:latin typeface="Times New Roman" panose="02020603050405020304" pitchFamily="18" charset="0"/>
              <a:ea typeface="Calibri" panose="020F0502020204030204" pitchFamily="34" charset="0"/>
              <a:cs typeface="Times New Roman" panose="02020603050405020304" pitchFamily="18" charset="0"/>
            </a:rPr>
            <a:t>It can be said that strengthening mentorship, cross-functional training and success planning will address skill gaps.</a:t>
          </a:r>
        </a:p>
      </dgm:t>
    </dgm:pt>
    <dgm:pt modelId="{E81F5324-33DB-4DF2-85A8-5C5DF0B46A25}" type="parTrans" cxnId="{F828604C-C096-4BC8-8D8C-CF96E84D8BD2}">
      <dgm:prSet/>
      <dgm:spPr/>
      <dgm:t>
        <a:bodyPr/>
        <a:lstStyle/>
        <a:p>
          <a:endParaRPr lang="en-IN"/>
        </a:p>
      </dgm:t>
    </dgm:pt>
    <dgm:pt modelId="{6020ED51-A956-4841-A31A-AEA41E20E550}" type="sibTrans" cxnId="{F828604C-C096-4BC8-8D8C-CF96E84D8BD2}">
      <dgm:prSet phldrT="02"/>
      <dgm:spPr/>
      <dgm:t>
        <a:bodyPr/>
        <a:lstStyle/>
        <a:p>
          <a:r>
            <a:rPr lang="en-IN"/>
            <a:t>02</a:t>
          </a:r>
        </a:p>
      </dgm:t>
    </dgm:pt>
    <dgm:pt modelId="{0579D9E1-2F5D-4FFE-841A-6BD490BB57AC}">
      <dgm:prSet/>
      <dgm:spPr/>
      <dgm:t>
        <a:bodyPr/>
        <a:lstStyle/>
        <a:p>
          <a:r>
            <a:rPr lang="en-IN">
              <a:effectLst/>
              <a:latin typeface="Times New Roman" panose="02020603050405020304" pitchFamily="18" charset="0"/>
              <a:ea typeface="Calibri" panose="020F0502020204030204" pitchFamily="34" charset="0"/>
              <a:cs typeface="Times New Roman" panose="02020603050405020304" pitchFamily="18" charset="0"/>
            </a:rPr>
            <a:t>Encouraging knowledge-sharing forums and continuous feedback can ensure alignment between employee growth and evolving organisational objective.</a:t>
          </a:r>
        </a:p>
      </dgm:t>
    </dgm:pt>
    <dgm:pt modelId="{91BEC711-0DE0-4969-8A15-C691094D5183}" type="parTrans" cxnId="{5F1C05DB-C603-4902-8F1C-15664E642109}">
      <dgm:prSet/>
      <dgm:spPr/>
      <dgm:t>
        <a:bodyPr/>
        <a:lstStyle/>
        <a:p>
          <a:endParaRPr lang="en-IN"/>
        </a:p>
      </dgm:t>
    </dgm:pt>
    <dgm:pt modelId="{317FA08F-0DB6-4D27-9332-3C25D8B639FB}" type="sibTrans" cxnId="{5F1C05DB-C603-4902-8F1C-15664E642109}">
      <dgm:prSet phldrT="03"/>
      <dgm:spPr/>
      <dgm:t>
        <a:bodyPr/>
        <a:lstStyle/>
        <a:p>
          <a:r>
            <a:rPr lang="en-IN"/>
            <a:t>03</a:t>
          </a:r>
        </a:p>
      </dgm:t>
    </dgm:pt>
    <dgm:pt modelId="{C452F1DC-496C-4A98-B004-5BDD78F680EA}" type="pres">
      <dgm:prSet presAssocID="{35E0CF28-DFD3-42F4-A196-FB53AF6A2DB0}" presName="Name0" presStyleCnt="0">
        <dgm:presLayoutVars>
          <dgm:animLvl val="lvl"/>
          <dgm:resizeHandles val="exact"/>
        </dgm:presLayoutVars>
      </dgm:prSet>
      <dgm:spPr/>
    </dgm:pt>
    <dgm:pt modelId="{82FE5A43-82D4-4C2F-8B69-A346750C2568}" type="pres">
      <dgm:prSet presAssocID="{214B488D-9748-4E76-A02B-ECDC52222F83}" presName="compositeNode" presStyleCnt="0">
        <dgm:presLayoutVars>
          <dgm:bulletEnabled val="1"/>
        </dgm:presLayoutVars>
      </dgm:prSet>
      <dgm:spPr/>
    </dgm:pt>
    <dgm:pt modelId="{B4C9569E-FA0A-48A2-BBFD-D0F1105A1920}" type="pres">
      <dgm:prSet presAssocID="{214B488D-9748-4E76-A02B-ECDC52222F83}" presName="bgRect" presStyleLbl="alignNode1" presStyleIdx="0" presStyleCnt="3"/>
      <dgm:spPr/>
    </dgm:pt>
    <dgm:pt modelId="{896D1A7B-4356-439C-9B97-F9331C2DB7EF}" type="pres">
      <dgm:prSet presAssocID="{D6A3B9D1-DE1B-45FD-B259-DCE8969B89E7}" presName="sibTransNodeRect" presStyleLbl="alignNode1" presStyleIdx="0" presStyleCnt="3">
        <dgm:presLayoutVars>
          <dgm:chMax val="0"/>
          <dgm:bulletEnabled val="1"/>
        </dgm:presLayoutVars>
      </dgm:prSet>
      <dgm:spPr/>
    </dgm:pt>
    <dgm:pt modelId="{DEB6530D-8923-471E-9E24-3C4C0C0F0F98}" type="pres">
      <dgm:prSet presAssocID="{214B488D-9748-4E76-A02B-ECDC52222F83}" presName="nodeRect" presStyleLbl="alignNode1" presStyleIdx="0" presStyleCnt="3">
        <dgm:presLayoutVars>
          <dgm:bulletEnabled val="1"/>
        </dgm:presLayoutVars>
      </dgm:prSet>
      <dgm:spPr/>
    </dgm:pt>
    <dgm:pt modelId="{BEAE0B52-7CC1-40C2-8028-EEC9FA9D75F0}" type="pres">
      <dgm:prSet presAssocID="{D6A3B9D1-DE1B-45FD-B259-DCE8969B89E7}" presName="sibTrans" presStyleCnt="0"/>
      <dgm:spPr/>
    </dgm:pt>
    <dgm:pt modelId="{D9F4EE0B-5EE8-460D-9F03-BACDCD482236}" type="pres">
      <dgm:prSet presAssocID="{C8654366-8A7F-4D6B-B3D4-55D1EBA6F36F}" presName="compositeNode" presStyleCnt="0">
        <dgm:presLayoutVars>
          <dgm:bulletEnabled val="1"/>
        </dgm:presLayoutVars>
      </dgm:prSet>
      <dgm:spPr/>
    </dgm:pt>
    <dgm:pt modelId="{63F24165-2E81-4714-9104-8B133EFC2380}" type="pres">
      <dgm:prSet presAssocID="{C8654366-8A7F-4D6B-B3D4-55D1EBA6F36F}" presName="bgRect" presStyleLbl="alignNode1" presStyleIdx="1" presStyleCnt="3"/>
      <dgm:spPr/>
    </dgm:pt>
    <dgm:pt modelId="{6528472D-4C76-47C7-AD40-6BC92D80624C}" type="pres">
      <dgm:prSet presAssocID="{6020ED51-A956-4841-A31A-AEA41E20E550}" presName="sibTransNodeRect" presStyleLbl="alignNode1" presStyleIdx="1" presStyleCnt="3">
        <dgm:presLayoutVars>
          <dgm:chMax val="0"/>
          <dgm:bulletEnabled val="1"/>
        </dgm:presLayoutVars>
      </dgm:prSet>
      <dgm:spPr/>
    </dgm:pt>
    <dgm:pt modelId="{560DFB35-CF7D-45F7-AF56-2D2A67FE8DB1}" type="pres">
      <dgm:prSet presAssocID="{C8654366-8A7F-4D6B-B3D4-55D1EBA6F36F}" presName="nodeRect" presStyleLbl="alignNode1" presStyleIdx="1" presStyleCnt="3">
        <dgm:presLayoutVars>
          <dgm:bulletEnabled val="1"/>
        </dgm:presLayoutVars>
      </dgm:prSet>
      <dgm:spPr/>
    </dgm:pt>
    <dgm:pt modelId="{6D496718-C622-4B30-A2F4-E5CE2D226C91}" type="pres">
      <dgm:prSet presAssocID="{6020ED51-A956-4841-A31A-AEA41E20E550}" presName="sibTrans" presStyleCnt="0"/>
      <dgm:spPr/>
    </dgm:pt>
    <dgm:pt modelId="{A2A5D37A-526F-4555-86F3-6BC529BEE01B}" type="pres">
      <dgm:prSet presAssocID="{0579D9E1-2F5D-4FFE-841A-6BD490BB57AC}" presName="compositeNode" presStyleCnt="0">
        <dgm:presLayoutVars>
          <dgm:bulletEnabled val="1"/>
        </dgm:presLayoutVars>
      </dgm:prSet>
      <dgm:spPr/>
    </dgm:pt>
    <dgm:pt modelId="{144F7C1E-CB4C-44AD-9526-6A700BA69234}" type="pres">
      <dgm:prSet presAssocID="{0579D9E1-2F5D-4FFE-841A-6BD490BB57AC}" presName="bgRect" presStyleLbl="alignNode1" presStyleIdx="2" presStyleCnt="3"/>
      <dgm:spPr/>
    </dgm:pt>
    <dgm:pt modelId="{F1FC495A-6C0F-49DE-BC80-AEB5C9D45A0D}" type="pres">
      <dgm:prSet presAssocID="{317FA08F-0DB6-4D27-9332-3C25D8B639FB}" presName="sibTransNodeRect" presStyleLbl="alignNode1" presStyleIdx="2" presStyleCnt="3">
        <dgm:presLayoutVars>
          <dgm:chMax val="0"/>
          <dgm:bulletEnabled val="1"/>
        </dgm:presLayoutVars>
      </dgm:prSet>
      <dgm:spPr/>
    </dgm:pt>
    <dgm:pt modelId="{CC594B71-5D7A-452B-BA70-0593F6D1AEDD}" type="pres">
      <dgm:prSet presAssocID="{0579D9E1-2F5D-4FFE-841A-6BD490BB57AC}" presName="nodeRect" presStyleLbl="alignNode1" presStyleIdx="2" presStyleCnt="3">
        <dgm:presLayoutVars>
          <dgm:bulletEnabled val="1"/>
        </dgm:presLayoutVars>
      </dgm:prSet>
      <dgm:spPr/>
    </dgm:pt>
  </dgm:ptLst>
  <dgm:cxnLst>
    <dgm:cxn modelId="{99217E23-AD41-47A9-A9BF-F69AB07048E5}" type="presOf" srcId="{317FA08F-0DB6-4D27-9332-3C25D8B639FB}" destId="{F1FC495A-6C0F-49DE-BC80-AEB5C9D45A0D}" srcOrd="0" destOrd="0" presId="urn:microsoft.com/office/officeart/2016/7/layout/LinearBlockProcessNumbered"/>
    <dgm:cxn modelId="{F828604C-C096-4BC8-8D8C-CF96E84D8BD2}" srcId="{35E0CF28-DFD3-42F4-A196-FB53AF6A2DB0}" destId="{C8654366-8A7F-4D6B-B3D4-55D1EBA6F36F}" srcOrd="1" destOrd="0" parTransId="{E81F5324-33DB-4DF2-85A8-5C5DF0B46A25}" sibTransId="{6020ED51-A956-4841-A31A-AEA41E20E550}"/>
    <dgm:cxn modelId="{8FCDD850-564A-49A9-BFE5-4DC77B792CEF}" srcId="{35E0CF28-DFD3-42F4-A196-FB53AF6A2DB0}" destId="{214B488D-9748-4E76-A02B-ECDC52222F83}" srcOrd="0" destOrd="0" parTransId="{1E8334A4-AD1C-4C94-9C7D-CCCE428CD4E3}" sibTransId="{D6A3B9D1-DE1B-45FD-B259-DCE8969B89E7}"/>
    <dgm:cxn modelId="{04F38C5C-71FD-4390-9C15-A2996591F3DA}" type="presOf" srcId="{6020ED51-A956-4841-A31A-AEA41E20E550}" destId="{6528472D-4C76-47C7-AD40-6BC92D80624C}" srcOrd="0" destOrd="0" presId="urn:microsoft.com/office/officeart/2016/7/layout/LinearBlockProcessNumbered"/>
    <dgm:cxn modelId="{64923C6F-379B-4A7D-9AF4-131C2D0330CF}" type="presOf" srcId="{C8654366-8A7F-4D6B-B3D4-55D1EBA6F36F}" destId="{560DFB35-CF7D-45F7-AF56-2D2A67FE8DB1}" srcOrd="1" destOrd="0" presId="urn:microsoft.com/office/officeart/2016/7/layout/LinearBlockProcessNumbered"/>
    <dgm:cxn modelId="{240CD575-66B7-49AC-83B3-08F635E7A198}" type="presOf" srcId="{214B488D-9748-4E76-A02B-ECDC52222F83}" destId="{DEB6530D-8923-471E-9E24-3C4C0C0F0F98}" srcOrd="1" destOrd="0" presId="urn:microsoft.com/office/officeart/2016/7/layout/LinearBlockProcessNumbered"/>
    <dgm:cxn modelId="{5273B978-5D7A-4770-981D-D1810597D5BC}" type="presOf" srcId="{C8654366-8A7F-4D6B-B3D4-55D1EBA6F36F}" destId="{63F24165-2E81-4714-9104-8B133EFC2380}" srcOrd="0" destOrd="0" presId="urn:microsoft.com/office/officeart/2016/7/layout/LinearBlockProcessNumbered"/>
    <dgm:cxn modelId="{3B178484-759D-4DA3-9EA1-61E562CCF129}" type="presOf" srcId="{D6A3B9D1-DE1B-45FD-B259-DCE8969B89E7}" destId="{896D1A7B-4356-439C-9B97-F9331C2DB7EF}" srcOrd="0" destOrd="0" presId="urn:microsoft.com/office/officeart/2016/7/layout/LinearBlockProcessNumbered"/>
    <dgm:cxn modelId="{6A9F59CE-BBA0-431D-8D69-6ED770A4BC2D}" type="presOf" srcId="{0579D9E1-2F5D-4FFE-841A-6BD490BB57AC}" destId="{144F7C1E-CB4C-44AD-9526-6A700BA69234}" srcOrd="0" destOrd="0" presId="urn:microsoft.com/office/officeart/2016/7/layout/LinearBlockProcessNumbered"/>
    <dgm:cxn modelId="{730D33D8-1EDC-42EE-8C86-B7533142160A}" type="presOf" srcId="{214B488D-9748-4E76-A02B-ECDC52222F83}" destId="{B4C9569E-FA0A-48A2-BBFD-D0F1105A1920}" srcOrd="0" destOrd="0" presId="urn:microsoft.com/office/officeart/2016/7/layout/LinearBlockProcessNumbered"/>
    <dgm:cxn modelId="{AD80A3DA-054A-45B4-B3F9-58A0DFDC18FD}" type="presOf" srcId="{0579D9E1-2F5D-4FFE-841A-6BD490BB57AC}" destId="{CC594B71-5D7A-452B-BA70-0593F6D1AEDD}" srcOrd="1" destOrd="0" presId="urn:microsoft.com/office/officeart/2016/7/layout/LinearBlockProcessNumbered"/>
    <dgm:cxn modelId="{5F1C05DB-C603-4902-8F1C-15664E642109}" srcId="{35E0CF28-DFD3-42F4-A196-FB53AF6A2DB0}" destId="{0579D9E1-2F5D-4FFE-841A-6BD490BB57AC}" srcOrd="2" destOrd="0" parTransId="{91BEC711-0DE0-4969-8A15-C691094D5183}" sibTransId="{317FA08F-0DB6-4D27-9332-3C25D8B639FB}"/>
    <dgm:cxn modelId="{690FC3F2-2DFC-47CA-9B73-0F96E5E517B0}" type="presOf" srcId="{35E0CF28-DFD3-42F4-A196-FB53AF6A2DB0}" destId="{C452F1DC-496C-4A98-B004-5BDD78F680EA}" srcOrd="0" destOrd="0" presId="urn:microsoft.com/office/officeart/2016/7/layout/LinearBlockProcessNumbered"/>
    <dgm:cxn modelId="{F81D9BC1-B7D3-4A86-8230-224A4BA42891}" type="presParOf" srcId="{C452F1DC-496C-4A98-B004-5BDD78F680EA}" destId="{82FE5A43-82D4-4C2F-8B69-A346750C2568}" srcOrd="0" destOrd="0" presId="urn:microsoft.com/office/officeart/2016/7/layout/LinearBlockProcessNumbered"/>
    <dgm:cxn modelId="{F7353C14-2E03-4E45-95FE-9176A7737FE9}" type="presParOf" srcId="{82FE5A43-82D4-4C2F-8B69-A346750C2568}" destId="{B4C9569E-FA0A-48A2-BBFD-D0F1105A1920}" srcOrd="0" destOrd="0" presId="urn:microsoft.com/office/officeart/2016/7/layout/LinearBlockProcessNumbered"/>
    <dgm:cxn modelId="{72064A1E-95C6-4631-BB28-03A8AC02B606}" type="presParOf" srcId="{82FE5A43-82D4-4C2F-8B69-A346750C2568}" destId="{896D1A7B-4356-439C-9B97-F9331C2DB7EF}" srcOrd="1" destOrd="0" presId="urn:microsoft.com/office/officeart/2016/7/layout/LinearBlockProcessNumbered"/>
    <dgm:cxn modelId="{78B94C69-CD8B-45EA-80E9-1C7D42A873D2}" type="presParOf" srcId="{82FE5A43-82D4-4C2F-8B69-A346750C2568}" destId="{DEB6530D-8923-471E-9E24-3C4C0C0F0F98}" srcOrd="2" destOrd="0" presId="urn:microsoft.com/office/officeart/2016/7/layout/LinearBlockProcessNumbered"/>
    <dgm:cxn modelId="{E8E014AA-194C-4DAC-A107-9D07C28930DA}" type="presParOf" srcId="{C452F1DC-496C-4A98-B004-5BDD78F680EA}" destId="{BEAE0B52-7CC1-40C2-8028-EEC9FA9D75F0}" srcOrd="1" destOrd="0" presId="urn:microsoft.com/office/officeart/2016/7/layout/LinearBlockProcessNumbered"/>
    <dgm:cxn modelId="{D330A3F3-CDA8-411C-9744-30B2D9C501E3}" type="presParOf" srcId="{C452F1DC-496C-4A98-B004-5BDD78F680EA}" destId="{D9F4EE0B-5EE8-460D-9F03-BACDCD482236}" srcOrd="2" destOrd="0" presId="urn:microsoft.com/office/officeart/2016/7/layout/LinearBlockProcessNumbered"/>
    <dgm:cxn modelId="{ACFC68C2-4399-496D-BFDA-230E5C63F843}" type="presParOf" srcId="{D9F4EE0B-5EE8-460D-9F03-BACDCD482236}" destId="{63F24165-2E81-4714-9104-8B133EFC2380}" srcOrd="0" destOrd="0" presId="urn:microsoft.com/office/officeart/2016/7/layout/LinearBlockProcessNumbered"/>
    <dgm:cxn modelId="{DD1C3332-35A6-4A11-8F8D-00601B6CADA7}" type="presParOf" srcId="{D9F4EE0B-5EE8-460D-9F03-BACDCD482236}" destId="{6528472D-4C76-47C7-AD40-6BC92D80624C}" srcOrd="1" destOrd="0" presId="urn:microsoft.com/office/officeart/2016/7/layout/LinearBlockProcessNumbered"/>
    <dgm:cxn modelId="{8E86BEFF-FC52-405A-916F-E256B8769212}" type="presParOf" srcId="{D9F4EE0B-5EE8-460D-9F03-BACDCD482236}" destId="{560DFB35-CF7D-45F7-AF56-2D2A67FE8DB1}" srcOrd="2" destOrd="0" presId="urn:microsoft.com/office/officeart/2016/7/layout/LinearBlockProcessNumbered"/>
    <dgm:cxn modelId="{FE949E08-5404-47FC-A406-B411CB913052}" type="presParOf" srcId="{C452F1DC-496C-4A98-B004-5BDD78F680EA}" destId="{6D496718-C622-4B30-A2F4-E5CE2D226C91}" srcOrd="3" destOrd="0" presId="urn:microsoft.com/office/officeart/2016/7/layout/LinearBlockProcessNumbered"/>
    <dgm:cxn modelId="{E847CF99-2D38-4639-88FA-C2952E9E472B}" type="presParOf" srcId="{C452F1DC-496C-4A98-B004-5BDD78F680EA}" destId="{A2A5D37A-526F-4555-86F3-6BC529BEE01B}" srcOrd="4" destOrd="0" presId="urn:microsoft.com/office/officeart/2016/7/layout/LinearBlockProcessNumbered"/>
    <dgm:cxn modelId="{BFFD630B-1F84-4A81-B73F-FE29B46E4D2E}" type="presParOf" srcId="{A2A5D37A-526F-4555-86F3-6BC529BEE01B}" destId="{144F7C1E-CB4C-44AD-9526-6A700BA69234}" srcOrd="0" destOrd="0" presId="urn:microsoft.com/office/officeart/2016/7/layout/LinearBlockProcessNumbered"/>
    <dgm:cxn modelId="{393C417A-B6DB-4CC1-BB82-D6F1B17F02BD}" type="presParOf" srcId="{A2A5D37A-526F-4555-86F3-6BC529BEE01B}" destId="{F1FC495A-6C0F-49DE-BC80-AEB5C9D45A0D}" srcOrd="1" destOrd="0" presId="urn:microsoft.com/office/officeart/2016/7/layout/LinearBlockProcessNumbered"/>
    <dgm:cxn modelId="{C3A805CA-BFB2-4C0D-B23D-8CE16531ECAD}" type="presParOf" srcId="{A2A5D37A-526F-4555-86F3-6BC529BEE01B}" destId="{CC594B71-5D7A-452B-BA70-0593F6D1AEDD}"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8B3E5D-ADA9-4395-9414-842F7AD56ADE}"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34D8A7DF-0757-4B88-87A7-A7C56266DA94}">
      <dgm:prSet/>
      <dgm:spPr/>
      <dgm:t>
        <a:bodyPr/>
        <a:lstStyle/>
        <a:p>
          <a:r>
            <a:rPr lang="en-IN"/>
            <a:t>Line manger instructs recruitment by defining role requirements, participants in interviews and shortlisting candidates (</a:t>
          </a:r>
          <a:r>
            <a:rPr lang="en-US"/>
            <a:t>Barakat </a:t>
          </a:r>
          <a:r>
            <a:rPr lang="en-US" i="1"/>
            <a:t>et al., </a:t>
          </a:r>
          <a:r>
            <a:rPr lang="en-US"/>
            <a:t>2023</a:t>
          </a:r>
          <a:r>
            <a:rPr lang="en-IN"/>
            <a:t>).</a:t>
          </a:r>
          <a:endParaRPr lang="en-US"/>
        </a:p>
      </dgm:t>
    </dgm:pt>
    <dgm:pt modelId="{4DBE2B70-0E44-4721-A74C-ED6AD31C133D}" type="parTrans" cxnId="{C6640BC7-EC5D-4074-85BF-1A8F2A2F7BF0}">
      <dgm:prSet/>
      <dgm:spPr/>
      <dgm:t>
        <a:bodyPr/>
        <a:lstStyle/>
        <a:p>
          <a:endParaRPr lang="en-US" sz="2000"/>
        </a:p>
      </dgm:t>
    </dgm:pt>
    <dgm:pt modelId="{3F93B764-21B5-4B12-BC83-58A12DC0E6EB}" type="sibTrans" cxnId="{C6640BC7-EC5D-4074-85BF-1A8F2A2F7BF0}">
      <dgm:prSet phldrT="1"/>
      <dgm:spPr/>
      <dgm:t>
        <a:bodyPr/>
        <a:lstStyle/>
        <a:p>
          <a:r>
            <a:rPr lang="en-US"/>
            <a:t>1</a:t>
          </a:r>
        </a:p>
      </dgm:t>
    </dgm:pt>
    <dgm:pt modelId="{4B457713-F08E-4F0D-8A7A-9942416E42D0}">
      <dgm:prSet/>
      <dgm:spPr/>
      <dgm:t>
        <a:bodyPr/>
        <a:lstStyle/>
        <a:p>
          <a:r>
            <a:rPr lang="en-IN"/>
            <a:t>They ensure alignment between organisational goals and team needs.</a:t>
          </a:r>
          <a:endParaRPr lang="en-US"/>
        </a:p>
      </dgm:t>
    </dgm:pt>
    <dgm:pt modelId="{BACABC17-9E46-4F82-8AD1-7B2C483BB045}" type="parTrans" cxnId="{321ADF5F-997B-4039-AA8A-89061FE42686}">
      <dgm:prSet/>
      <dgm:spPr/>
      <dgm:t>
        <a:bodyPr/>
        <a:lstStyle/>
        <a:p>
          <a:endParaRPr lang="en-US" sz="2000"/>
        </a:p>
      </dgm:t>
    </dgm:pt>
    <dgm:pt modelId="{49B4A36F-FA21-4519-9A72-A28CA83C3318}" type="sibTrans" cxnId="{321ADF5F-997B-4039-AA8A-89061FE42686}">
      <dgm:prSet phldrT="2"/>
      <dgm:spPr/>
      <dgm:t>
        <a:bodyPr/>
        <a:lstStyle/>
        <a:p>
          <a:r>
            <a:rPr lang="en-US"/>
            <a:t>2</a:t>
          </a:r>
        </a:p>
      </dgm:t>
    </dgm:pt>
    <dgm:pt modelId="{747E360B-EEC0-43E3-AB43-78F44EE3C2D5}">
      <dgm:prSet/>
      <dgm:spPr/>
      <dgm:t>
        <a:bodyPr/>
        <a:lstStyle/>
        <a:p>
          <a:r>
            <a:rPr lang="en-IN"/>
            <a:t>For example, production supervisors assess technical competencies for assembly roles while department managers evaluate leadership potential for management positions to ensure quality lines (</a:t>
          </a:r>
          <a:r>
            <a:rPr lang="en-US"/>
            <a:t>Okanga, 2022</a:t>
          </a:r>
          <a:r>
            <a:rPr lang="en-IN"/>
            <a:t>).</a:t>
          </a:r>
          <a:endParaRPr lang="en-US"/>
        </a:p>
      </dgm:t>
    </dgm:pt>
    <dgm:pt modelId="{BA9E2CB1-0A47-41B0-86DF-63C1843431C2}" type="parTrans" cxnId="{EF455FBC-819A-4DCA-A5E4-A4656D6D3948}">
      <dgm:prSet/>
      <dgm:spPr/>
      <dgm:t>
        <a:bodyPr/>
        <a:lstStyle/>
        <a:p>
          <a:endParaRPr lang="en-US" sz="2000"/>
        </a:p>
      </dgm:t>
    </dgm:pt>
    <dgm:pt modelId="{0C7F2538-B066-4354-B9E2-6A8A819B09E7}" type="sibTrans" cxnId="{EF455FBC-819A-4DCA-A5E4-A4656D6D3948}">
      <dgm:prSet phldrT="3"/>
      <dgm:spPr/>
      <dgm:t>
        <a:bodyPr/>
        <a:lstStyle/>
        <a:p>
          <a:r>
            <a:rPr lang="en-US"/>
            <a:t>3</a:t>
          </a:r>
        </a:p>
      </dgm:t>
    </dgm:pt>
    <dgm:pt modelId="{815F8B07-1A7F-4D33-9AD8-832376397C4A}" type="pres">
      <dgm:prSet presAssocID="{FC8B3E5D-ADA9-4395-9414-842F7AD56ADE}" presName="Name0" presStyleCnt="0">
        <dgm:presLayoutVars>
          <dgm:animLvl val="lvl"/>
          <dgm:resizeHandles val="exact"/>
        </dgm:presLayoutVars>
      </dgm:prSet>
      <dgm:spPr/>
    </dgm:pt>
    <dgm:pt modelId="{9925F0A2-12BC-4AB3-8DE1-AE0D280F579A}" type="pres">
      <dgm:prSet presAssocID="{34D8A7DF-0757-4B88-87A7-A7C56266DA94}" presName="compositeNode" presStyleCnt="0">
        <dgm:presLayoutVars>
          <dgm:bulletEnabled val="1"/>
        </dgm:presLayoutVars>
      </dgm:prSet>
      <dgm:spPr/>
    </dgm:pt>
    <dgm:pt modelId="{72A20368-291E-4317-848A-762CBA781D7C}" type="pres">
      <dgm:prSet presAssocID="{34D8A7DF-0757-4B88-87A7-A7C56266DA94}" presName="bgRect" presStyleLbl="bgAccFollowNode1" presStyleIdx="0" presStyleCnt="3"/>
      <dgm:spPr/>
    </dgm:pt>
    <dgm:pt modelId="{B4149D6C-58A2-424F-8F52-D34522879DE2}" type="pres">
      <dgm:prSet presAssocID="{3F93B764-21B5-4B12-BC83-58A12DC0E6EB}" presName="sibTransNodeCircle" presStyleLbl="alignNode1" presStyleIdx="0" presStyleCnt="6">
        <dgm:presLayoutVars>
          <dgm:chMax val="0"/>
          <dgm:bulletEnabled/>
        </dgm:presLayoutVars>
      </dgm:prSet>
      <dgm:spPr/>
    </dgm:pt>
    <dgm:pt modelId="{21F55130-306F-42CE-AD6D-41C144582DF1}" type="pres">
      <dgm:prSet presAssocID="{34D8A7DF-0757-4B88-87A7-A7C56266DA94}" presName="bottomLine" presStyleLbl="alignNode1" presStyleIdx="1" presStyleCnt="6">
        <dgm:presLayoutVars/>
      </dgm:prSet>
      <dgm:spPr/>
    </dgm:pt>
    <dgm:pt modelId="{CB08FFAB-9A06-4530-9202-85B2AECFBFE4}" type="pres">
      <dgm:prSet presAssocID="{34D8A7DF-0757-4B88-87A7-A7C56266DA94}" presName="nodeText" presStyleLbl="bgAccFollowNode1" presStyleIdx="0" presStyleCnt="3">
        <dgm:presLayoutVars>
          <dgm:bulletEnabled val="1"/>
        </dgm:presLayoutVars>
      </dgm:prSet>
      <dgm:spPr/>
    </dgm:pt>
    <dgm:pt modelId="{224033D7-1BB5-4AD5-A634-DBFCDC4C8158}" type="pres">
      <dgm:prSet presAssocID="{3F93B764-21B5-4B12-BC83-58A12DC0E6EB}" presName="sibTrans" presStyleCnt="0"/>
      <dgm:spPr/>
    </dgm:pt>
    <dgm:pt modelId="{000589F6-8D02-4989-94DF-99D0E07DD792}" type="pres">
      <dgm:prSet presAssocID="{4B457713-F08E-4F0D-8A7A-9942416E42D0}" presName="compositeNode" presStyleCnt="0">
        <dgm:presLayoutVars>
          <dgm:bulletEnabled val="1"/>
        </dgm:presLayoutVars>
      </dgm:prSet>
      <dgm:spPr/>
    </dgm:pt>
    <dgm:pt modelId="{8E8C0855-06CA-4487-BA3C-A7F63321E72A}" type="pres">
      <dgm:prSet presAssocID="{4B457713-F08E-4F0D-8A7A-9942416E42D0}" presName="bgRect" presStyleLbl="bgAccFollowNode1" presStyleIdx="1" presStyleCnt="3"/>
      <dgm:spPr/>
    </dgm:pt>
    <dgm:pt modelId="{39165B5D-32FA-497D-825E-D00F599686D0}" type="pres">
      <dgm:prSet presAssocID="{49B4A36F-FA21-4519-9A72-A28CA83C3318}" presName="sibTransNodeCircle" presStyleLbl="alignNode1" presStyleIdx="2" presStyleCnt="6">
        <dgm:presLayoutVars>
          <dgm:chMax val="0"/>
          <dgm:bulletEnabled/>
        </dgm:presLayoutVars>
      </dgm:prSet>
      <dgm:spPr/>
    </dgm:pt>
    <dgm:pt modelId="{3C11036D-3F32-479E-97C4-E5A93F677BF5}" type="pres">
      <dgm:prSet presAssocID="{4B457713-F08E-4F0D-8A7A-9942416E42D0}" presName="bottomLine" presStyleLbl="alignNode1" presStyleIdx="3" presStyleCnt="6">
        <dgm:presLayoutVars/>
      </dgm:prSet>
      <dgm:spPr/>
    </dgm:pt>
    <dgm:pt modelId="{1FBA1B82-727C-4FDD-8752-CA67C808F634}" type="pres">
      <dgm:prSet presAssocID="{4B457713-F08E-4F0D-8A7A-9942416E42D0}" presName="nodeText" presStyleLbl="bgAccFollowNode1" presStyleIdx="1" presStyleCnt="3">
        <dgm:presLayoutVars>
          <dgm:bulletEnabled val="1"/>
        </dgm:presLayoutVars>
      </dgm:prSet>
      <dgm:spPr/>
    </dgm:pt>
    <dgm:pt modelId="{36FFF81D-8052-4149-96F2-3A58593BB8AE}" type="pres">
      <dgm:prSet presAssocID="{49B4A36F-FA21-4519-9A72-A28CA83C3318}" presName="sibTrans" presStyleCnt="0"/>
      <dgm:spPr/>
    </dgm:pt>
    <dgm:pt modelId="{AC2FEC88-3CED-43C0-BD09-32B70CCF65D8}" type="pres">
      <dgm:prSet presAssocID="{747E360B-EEC0-43E3-AB43-78F44EE3C2D5}" presName="compositeNode" presStyleCnt="0">
        <dgm:presLayoutVars>
          <dgm:bulletEnabled val="1"/>
        </dgm:presLayoutVars>
      </dgm:prSet>
      <dgm:spPr/>
    </dgm:pt>
    <dgm:pt modelId="{68C1619C-A1A9-4421-A331-60C7CA250E54}" type="pres">
      <dgm:prSet presAssocID="{747E360B-EEC0-43E3-AB43-78F44EE3C2D5}" presName="bgRect" presStyleLbl="bgAccFollowNode1" presStyleIdx="2" presStyleCnt="3"/>
      <dgm:spPr/>
    </dgm:pt>
    <dgm:pt modelId="{45DF006C-1BF9-4C30-9980-22C537EAA65F}" type="pres">
      <dgm:prSet presAssocID="{0C7F2538-B066-4354-B9E2-6A8A819B09E7}" presName="sibTransNodeCircle" presStyleLbl="alignNode1" presStyleIdx="4" presStyleCnt="6">
        <dgm:presLayoutVars>
          <dgm:chMax val="0"/>
          <dgm:bulletEnabled/>
        </dgm:presLayoutVars>
      </dgm:prSet>
      <dgm:spPr/>
    </dgm:pt>
    <dgm:pt modelId="{B98CB722-5653-4A1E-9B95-2F6A796FD23C}" type="pres">
      <dgm:prSet presAssocID="{747E360B-EEC0-43E3-AB43-78F44EE3C2D5}" presName="bottomLine" presStyleLbl="alignNode1" presStyleIdx="5" presStyleCnt="6">
        <dgm:presLayoutVars/>
      </dgm:prSet>
      <dgm:spPr/>
    </dgm:pt>
    <dgm:pt modelId="{6FFD321F-3E05-4461-B40A-26D57BF18166}" type="pres">
      <dgm:prSet presAssocID="{747E360B-EEC0-43E3-AB43-78F44EE3C2D5}" presName="nodeText" presStyleLbl="bgAccFollowNode1" presStyleIdx="2" presStyleCnt="3">
        <dgm:presLayoutVars>
          <dgm:bulletEnabled val="1"/>
        </dgm:presLayoutVars>
      </dgm:prSet>
      <dgm:spPr/>
    </dgm:pt>
  </dgm:ptLst>
  <dgm:cxnLst>
    <dgm:cxn modelId="{94B77903-09AD-4406-BCFA-A5F3EA8BF463}" type="presOf" srcId="{3F93B764-21B5-4B12-BC83-58A12DC0E6EB}" destId="{B4149D6C-58A2-424F-8F52-D34522879DE2}" srcOrd="0" destOrd="0" presId="urn:microsoft.com/office/officeart/2016/7/layout/BasicLinearProcessNumbered"/>
    <dgm:cxn modelId="{9DCF450C-2F92-4D28-92F0-06F234023B43}" type="presOf" srcId="{34D8A7DF-0757-4B88-87A7-A7C56266DA94}" destId="{CB08FFAB-9A06-4530-9202-85B2AECFBFE4}" srcOrd="1" destOrd="0" presId="urn:microsoft.com/office/officeart/2016/7/layout/BasicLinearProcessNumbered"/>
    <dgm:cxn modelId="{3237861E-A904-45C8-8FD2-73A5518A3193}" type="presOf" srcId="{747E360B-EEC0-43E3-AB43-78F44EE3C2D5}" destId="{68C1619C-A1A9-4421-A331-60C7CA250E54}" srcOrd="0" destOrd="0" presId="urn:microsoft.com/office/officeart/2016/7/layout/BasicLinearProcessNumbered"/>
    <dgm:cxn modelId="{93CF1C20-046C-4EFF-A8E2-A7D4B8912803}" type="presOf" srcId="{4B457713-F08E-4F0D-8A7A-9942416E42D0}" destId="{1FBA1B82-727C-4FDD-8752-CA67C808F634}" srcOrd="1" destOrd="0" presId="urn:microsoft.com/office/officeart/2016/7/layout/BasicLinearProcessNumbered"/>
    <dgm:cxn modelId="{39F22322-9E23-46A9-AA7D-5E8CC1EC99CB}" type="presOf" srcId="{4B457713-F08E-4F0D-8A7A-9942416E42D0}" destId="{8E8C0855-06CA-4487-BA3C-A7F63321E72A}" srcOrd="0" destOrd="0" presId="urn:microsoft.com/office/officeart/2016/7/layout/BasicLinearProcessNumbered"/>
    <dgm:cxn modelId="{7252993F-2B29-4F1B-80BA-1F943038B224}" type="presOf" srcId="{49B4A36F-FA21-4519-9A72-A28CA83C3318}" destId="{39165B5D-32FA-497D-825E-D00F599686D0}" srcOrd="0" destOrd="0" presId="urn:microsoft.com/office/officeart/2016/7/layout/BasicLinearProcessNumbered"/>
    <dgm:cxn modelId="{321ADF5F-997B-4039-AA8A-89061FE42686}" srcId="{FC8B3E5D-ADA9-4395-9414-842F7AD56ADE}" destId="{4B457713-F08E-4F0D-8A7A-9942416E42D0}" srcOrd="1" destOrd="0" parTransId="{BACABC17-9E46-4F82-8AD1-7B2C483BB045}" sibTransId="{49B4A36F-FA21-4519-9A72-A28CA83C3318}"/>
    <dgm:cxn modelId="{F9F4C862-B050-4E4F-A77C-2375D9BE8BE8}" type="presOf" srcId="{747E360B-EEC0-43E3-AB43-78F44EE3C2D5}" destId="{6FFD321F-3E05-4461-B40A-26D57BF18166}" srcOrd="1" destOrd="0" presId="urn:microsoft.com/office/officeart/2016/7/layout/BasicLinearProcessNumbered"/>
    <dgm:cxn modelId="{3A869867-D88A-4798-A4B2-433F84E67530}" type="presOf" srcId="{34D8A7DF-0757-4B88-87A7-A7C56266DA94}" destId="{72A20368-291E-4317-848A-762CBA781D7C}" srcOrd="0" destOrd="0" presId="urn:microsoft.com/office/officeart/2016/7/layout/BasicLinearProcessNumbered"/>
    <dgm:cxn modelId="{DD047F89-84C9-4CFD-B87C-297BF0D52CE4}" type="presOf" srcId="{0C7F2538-B066-4354-B9E2-6A8A819B09E7}" destId="{45DF006C-1BF9-4C30-9980-22C537EAA65F}" srcOrd="0" destOrd="0" presId="urn:microsoft.com/office/officeart/2016/7/layout/BasicLinearProcessNumbered"/>
    <dgm:cxn modelId="{EF455FBC-819A-4DCA-A5E4-A4656D6D3948}" srcId="{FC8B3E5D-ADA9-4395-9414-842F7AD56ADE}" destId="{747E360B-EEC0-43E3-AB43-78F44EE3C2D5}" srcOrd="2" destOrd="0" parTransId="{BA9E2CB1-0A47-41B0-86DF-63C1843431C2}" sibTransId="{0C7F2538-B066-4354-B9E2-6A8A819B09E7}"/>
    <dgm:cxn modelId="{10EA34C6-15F0-44EB-A693-48BA03B4581E}" type="presOf" srcId="{FC8B3E5D-ADA9-4395-9414-842F7AD56ADE}" destId="{815F8B07-1A7F-4D33-9AD8-832376397C4A}" srcOrd="0" destOrd="0" presId="urn:microsoft.com/office/officeart/2016/7/layout/BasicLinearProcessNumbered"/>
    <dgm:cxn modelId="{C6640BC7-EC5D-4074-85BF-1A8F2A2F7BF0}" srcId="{FC8B3E5D-ADA9-4395-9414-842F7AD56ADE}" destId="{34D8A7DF-0757-4B88-87A7-A7C56266DA94}" srcOrd="0" destOrd="0" parTransId="{4DBE2B70-0E44-4721-A74C-ED6AD31C133D}" sibTransId="{3F93B764-21B5-4B12-BC83-58A12DC0E6EB}"/>
    <dgm:cxn modelId="{EA39C0A3-474E-4C86-862E-09A867F70F2E}" type="presParOf" srcId="{815F8B07-1A7F-4D33-9AD8-832376397C4A}" destId="{9925F0A2-12BC-4AB3-8DE1-AE0D280F579A}" srcOrd="0" destOrd="0" presId="urn:microsoft.com/office/officeart/2016/7/layout/BasicLinearProcessNumbered"/>
    <dgm:cxn modelId="{6C70F2DC-0536-478A-8589-AA799517947F}" type="presParOf" srcId="{9925F0A2-12BC-4AB3-8DE1-AE0D280F579A}" destId="{72A20368-291E-4317-848A-762CBA781D7C}" srcOrd="0" destOrd="0" presId="urn:microsoft.com/office/officeart/2016/7/layout/BasicLinearProcessNumbered"/>
    <dgm:cxn modelId="{C3187BCA-78A9-4F3C-9C85-D2AEED49E16D}" type="presParOf" srcId="{9925F0A2-12BC-4AB3-8DE1-AE0D280F579A}" destId="{B4149D6C-58A2-424F-8F52-D34522879DE2}" srcOrd="1" destOrd="0" presId="urn:microsoft.com/office/officeart/2016/7/layout/BasicLinearProcessNumbered"/>
    <dgm:cxn modelId="{B2BAA9A3-A6D9-4BB0-BD7E-3E1CBAA7D27D}" type="presParOf" srcId="{9925F0A2-12BC-4AB3-8DE1-AE0D280F579A}" destId="{21F55130-306F-42CE-AD6D-41C144582DF1}" srcOrd="2" destOrd="0" presId="urn:microsoft.com/office/officeart/2016/7/layout/BasicLinearProcessNumbered"/>
    <dgm:cxn modelId="{1370BB55-EDC9-4471-B31F-F530777EDCEC}" type="presParOf" srcId="{9925F0A2-12BC-4AB3-8DE1-AE0D280F579A}" destId="{CB08FFAB-9A06-4530-9202-85B2AECFBFE4}" srcOrd="3" destOrd="0" presId="urn:microsoft.com/office/officeart/2016/7/layout/BasicLinearProcessNumbered"/>
    <dgm:cxn modelId="{3D2C8B01-C2E4-4D7C-A014-496CDD7F8332}" type="presParOf" srcId="{815F8B07-1A7F-4D33-9AD8-832376397C4A}" destId="{224033D7-1BB5-4AD5-A634-DBFCDC4C8158}" srcOrd="1" destOrd="0" presId="urn:microsoft.com/office/officeart/2016/7/layout/BasicLinearProcessNumbered"/>
    <dgm:cxn modelId="{C56410DC-7BF9-4CEB-94A2-0346B631B427}" type="presParOf" srcId="{815F8B07-1A7F-4D33-9AD8-832376397C4A}" destId="{000589F6-8D02-4989-94DF-99D0E07DD792}" srcOrd="2" destOrd="0" presId="urn:microsoft.com/office/officeart/2016/7/layout/BasicLinearProcessNumbered"/>
    <dgm:cxn modelId="{1578EC84-D1E6-45DC-89EB-146B40EC5B1C}" type="presParOf" srcId="{000589F6-8D02-4989-94DF-99D0E07DD792}" destId="{8E8C0855-06CA-4487-BA3C-A7F63321E72A}" srcOrd="0" destOrd="0" presId="urn:microsoft.com/office/officeart/2016/7/layout/BasicLinearProcessNumbered"/>
    <dgm:cxn modelId="{3A469066-0F0C-4316-83E0-3C26A2402A8C}" type="presParOf" srcId="{000589F6-8D02-4989-94DF-99D0E07DD792}" destId="{39165B5D-32FA-497D-825E-D00F599686D0}" srcOrd="1" destOrd="0" presId="urn:microsoft.com/office/officeart/2016/7/layout/BasicLinearProcessNumbered"/>
    <dgm:cxn modelId="{2D639FE7-B05E-4AD6-8754-CE637F24A9B1}" type="presParOf" srcId="{000589F6-8D02-4989-94DF-99D0E07DD792}" destId="{3C11036D-3F32-479E-97C4-E5A93F677BF5}" srcOrd="2" destOrd="0" presId="urn:microsoft.com/office/officeart/2016/7/layout/BasicLinearProcessNumbered"/>
    <dgm:cxn modelId="{7469117E-73A7-42B5-8E49-3FAB8B58F830}" type="presParOf" srcId="{000589F6-8D02-4989-94DF-99D0E07DD792}" destId="{1FBA1B82-727C-4FDD-8752-CA67C808F634}" srcOrd="3" destOrd="0" presId="urn:microsoft.com/office/officeart/2016/7/layout/BasicLinearProcessNumbered"/>
    <dgm:cxn modelId="{92CB79C7-6C04-4A99-B339-132CF6AE26A1}" type="presParOf" srcId="{815F8B07-1A7F-4D33-9AD8-832376397C4A}" destId="{36FFF81D-8052-4149-96F2-3A58593BB8AE}" srcOrd="3" destOrd="0" presId="urn:microsoft.com/office/officeart/2016/7/layout/BasicLinearProcessNumbered"/>
    <dgm:cxn modelId="{33F246D9-0E62-4D6E-967A-B0EE5D262281}" type="presParOf" srcId="{815F8B07-1A7F-4D33-9AD8-832376397C4A}" destId="{AC2FEC88-3CED-43C0-BD09-32B70CCF65D8}" srcOrd="4" destOrd="0" presId="urn:microsoft.com/office/officeart/2016/7/layout/BasicLinearProcessNumbered"/>
    <dgm:cxn modelId="{C5BAC625-05C5-4DCE-84AC-6C196C205BE0}" type="presParOf" srcId="{AC2FEC88-3CED-43C0-BD09-32B70CCF65D8}" destId="{68C1619C-A1A9-4421-A331-60C7CA250E54}" srcOrd="0" destOrd="0" presId="urn:microsoft.com/office/officeart/2016/7/layout/BasicLinearProcessNumbered"/>
    <dgm:cxn modelId="{C9095D87-C319-49A2-B8D9-63AAA032EF8F}" type="presParOf" srcId="{AC2FEC88-3CED-43C0-BD09-32B70CCF65D8}" destId="{45DF006C-1BF9-4C30-9980-22C537EAA65F}" srcOrd="1" destOrd="0" presId="urn:microsoft.com/office/officeart/2016/7/layout/BasicLinearProcessNumbered"/>
    <dgm:cxn modelId="{FB89F4EE-FDDC-4D37-A07E-B058B896C9EE}" type="presParOf" srcId="{AC2FEC88-3CED-43C0-BD09-32B70CCF65D8}" destId="{B98CB722-5653-4A1E-9B95-2F6A796FD23C}" srcOrd="2" destOrd="0" presId="urn:microsoft.com/office/officeart/2016/7/layout/BasicLinearProcessNumbered"/>
    <dgm:cxn modelId="{A768D150-7FC2-4C4B-B945-FB4E9754ED35}" type="presParOf" srcId="{AC2FEC88-3CED-43C0-BD09-32B70CCF65D8}" destId="{6FFD321F-3E05-4461-B40A-26D57BF18166}"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6864CA-EDAC-433E-A975-F62859475C51}" type="doc">
      <dgm:prSet loTypeId="urn:microsoft.com/office/officeart/2005/8/layout/hierarchy4" loCatId="hierarchy" qsTypeId="urn:microsoft.com/office/officeart/2005/8/quickstyle/simple5" qsCatId="simple" csTypeId="urn:microsoft.com/office/officeart/2005/8/colors/colorful1" csCatId="colorful" phldr="1"/>
      <dgm:spPr/>
      <dgm:t>
        <a:bodyPr/>
        <a:lstStyle/>
        <a:p>
          <a:endParaRPr lang="en-IN"/>
        </a:p>
      </dgm:t>
    </dgm:pt>
    <dgm:pt modelId="{50F7AEE1-1DB6-46C0-AFA3-7EFCA3FCA455}">
      <dgm:prSet phldrT="[Text]"/>
      <dgm:spPr/>
      <dgm:t>
        <a:bodyPr/>
        <a:lstStyle/>
        <a:p>
          <a:pPr>
            <a:buNone/>
          </a:pPr>
          <a:r>
            <a:rPr lang="en-IN" b="1" dirty="0">
              <a:effectLst/>
              <a:latin typeface="Aptos Display (Headings)"/>
              <a:ea typeface="Times New Roman" panose="02020603050405020304" pitchFamily="18" charset="0"/>
              <a:cs typeface="Times New Roman" panose="02020603050405020304" pitchFamily="18" charset="0"/>
            </a:rPr>
            <a:t>Key HR Challenges Faced by Toyota</a:t>
          </a:r>
          <a:endParaRPr lang="en-IN" dirty="0">
            <a:latin typeface="Aptos Display (Headings)"/>
          </a:endParaRPr>
        </a:p>
      </dgm:t>
    </dgm:pt>
    <dgm:pt modelId="{7F3A8C81-06EB-4A3D-9A8C-93E7BE96762C}" type="parTrans" cxnId="{8D0B3B12-1C18-4382-BE0F-7CC7EB963063}">
      <dgm:prSet/>
      <dgm:spPr/>
      <dgm:t>
        <a:bodyPr/>
        <a:lstStyle/>
        <a:p>
          <a:endParaRPr lang="en-IN"/>
        </a:p>
      </dgm:t>
    </dgm:pt>
    <dgm:pt modelId="{CED8B3B4-6846-431F-AC2B-26294465B236}" type="sibTrans" cxnId="{8D0B3B12-1C18-4382-BE0F-7CC7EB963063}">
      <dgm:prSet/>
      <dgm:spPr/>
      <dgm:t>
        <a:bodyPr/>
        <a:lstStyle/>
        <a:p>
          <a:endParaRPr lang="en-IN"/>
        </a:p>
      </dgm:t>
    </dgm:pt>
    <dgm:pt modelId="{B697F41E-5E1C-4DF4-B803-5E66DB54F349}">
      <dgm:prSet phldrT="[Text]"/>
      <dgm:spPr/>
      <dgm:t>
        <a:bodyPr/>
        <a:lstStyle/>
        <a:p>
          <a:pPr>
            <a:buFont typeface="Symbol" panose="05050102010706020507" pitchFamily="18" charset="2"/>
            <a:buChar char=""/>
          </a:pPr>
          <a:r>
            <a:rPr lang="en-IN" dirty="0">
              <a:effectLst/>
              <a:latin typeface="Aptos (Body)"/>
              <a:ea typeface="Calibri" panose="020F0502020204030204" pitchFamily="34" charset="0"/>
              <a:cs typeface="Times New Roman" panose="02020603050405020304" pitchFamily="18" charset="0"/>
            </a:rPr>
            <a:t>Several challenges include attracting talent in competitive automotive and technology sector, retaining high performers and skill shortage in advanced learning (</a:t>
          </a:r>
          <a:r>
            <a:rPr lang="en-US" dirty="0">
              <a:effectLst/>
              <a:latin typeface="Aptos (Body)"/>
              <a:ea typeface="Calibri" panose="020F0502020204030204" pitchFamily="34" charset="0"/>
              <a:cs typeface="Times New Roman" panose="02020603050405020304" pitchFamily="18" charset="0"/>
            </a:rPr>
            <a:t>Chivu and </a:t>
          </a:r>
          <a:r>
            <a:rPr lang="en-US" dirty="0" err="1">
              <a:effectLst/>
              <a:latin typeface="Aptos (Body)"/>
              <a:ea typeface="Calibri" panose="020F0502020204030204" pitchFamily="34" charset="0"/>
              <a:cs typeface="Times New Roman" panose="02020603050405020304" pitchFamily="18" charset="0"/>
            </a:rPr>
            <a:t>Carutasu</a:t>
          </a:r>
          <a:r>
            <a:rPr lang="en-US" dirty="0">
              <a:effectLst/>
              <a:latin typeface="Aptos (Body)"/>
              <a:ea typeface="Calibri" panose="020F0502020204030204" pitchFamily="34" charset="0"/>
              <a:cs typeface="Times New Roman" panose="02020603050405020304" pitchFamily="18" charset="0"/>
            </a:rPr>
            <a:t>, 2025</a:t>
          </a:r>
          <a:r>
            <a:rPr lang="en-IN" dirty="0">
              <a:effectLst/>
              <a:latin typeface="Aptos (Body)"/>
              <a:ea typeface="Calibri" panose="020F0502020204030204" pitchFamily="34" charset="0"/>
              <a:cs typeface="Times New Roman" panose="02020603050405020304" pitchFamily="18" charset="0"/>
            </a:rPr>
            <a:t>).</a:t>
          </a:r>
          <a:endParaRPr lang="en-IN" dirty="0">
            <a:latin typeface="Aptos (Body)"/>
          </a:endParaRPr>
        </a:p>
      </dgm:t>
    </dgm:pt>
    <dgm:pt modelId="{5B3149B9-67D1-4739-AD9C-4FEEFB347A27}" type="parTrans" cxnId="{06386D73-BBF7-4213-925E-159765A83C38}">
      <dgm:prSet/>
      <dgm:spPr/>
      <dgm:t>
        <a:bodyPr/>
        <a:lstStyle/>
        <a:p>
          <a:endParaRPr lang="en-IN"/>
        </a:p>
      </dgm:t>
    </dgm:pt>
    <dgm:pt modelId="{0E42D34E-15EC-444B-9598-C74BEF731770}" type="sibTrans" cxnId="{06386D73-BBF7-4213-925E-159765A83C38}">
      <dgm:prSet/>
      <dgm:spPr/>
      <dgm:t>
        <a:bodyPr/>
        <a:lstStyle/>
        <a:p>
          <a:endParaRPr lang="en-IN"/>
        </a:p>
      </dgm:t>
    </dgm:pt>
    <dgm:pt modelId="{0B4E848B-7FFA-4CC5-9E30-947844CD15AE}">
      <dgm:prSet/>
      <dgm:spPr/>
      <dgm:t>
        <a:bodyPr/>
        <a:lstStyle/>
        <a:p>
          <a:r>
            <a:rPr lang="en-IN" dirty="0">
              <a:effectLst/>
              <a:latin typeface="Aptos (Body)"/>
              <a:ea typeface="Calibri" panose="020F0502020204030204" pitchFamily="34" charset="0"/>
              <a:cs typeface="Times New Roman" panose="02020603050405020304" pitchFamily="18" charset="0"/>
            </a:rPr>
            <a:t>Global recruitment requires balancing consistency with local legal requirements.</a:t>
          </a:r>
        </a:p>
      </dgm:t>
    </dgm:pt>
    <dgm:pt modelId="{84A57E61-3F1B-4289-B486-FC97AED4B589}" type="parTrans" cxnId="{F259D51E-2943-4F37-A740-1514065C2ED0}">
      <dgm:prSet/>
      <dgm:spPr/>
      <dgm:t>
        <a:bodyPr/>
        <a:lstStyle/>
        <a:p>
          <a:endParaRPr lang="en-IN"/>
        </a:p>
      </dgm:t>
    </dgm:pt>
    <dgm:pt modelId="{980D4049-96E2-4AD3-BB9A-1C3AE5385F69}" type="sibTrans" cxnId="{F259D51E-2943-4F37-A740-1514065C2ED0}">
      <dgm:prSet/>
      <dgm:spPr/>
      <dgm:t>
        <a:bodyPr/>
        <a:lstStyle/>
        <a:p>
          <a:endParaRPr lang="en-IN"/>
        </a:p>
      </dgm:t>
    </dgm:pt>
    <dgm:pt modelId="{2F158E52-43C5-4705-9FA1-9566B3BCB96E}">
      <dgm:prSet/>
      <dgm:spPr/>
      <dgm:t>
        <a:bodyPr/>
        <a:lstStyle/>
        <a:p>
          <a:r>
            <a:rPr lang="en-IN" dirty="0">
              <a:effectLst/>
              <a:latin typeface="Aptos (Body)"/>
              <a:ea typeface="Calibri" panose="020F0502020204030204" pitchFamily="34" charset="0"/>
              <a:cs typeface="Times New Roman" panose="02020603050405020304" pitchFamily="18" charset="0"/>
            </a:rPr>
            <a:t>Adapting selection processes to new technologies and ensuring inclusivity remain critical for maintain diverse, innovative and skilled workforce (</a:t>
          </a:r>
          <a:r>
            <a:rPr lang="en-US" dirty="0">
              <a:effectLst/>
              <a:latin typeface="Aptos (Body)"/>
              <a:ea typeface="Calibri" panose="020F0502020204030204" pitchFamily="34" charset="0"/>
              <a:cs typeface="Times New Roman" panose="02020603050405020304" pitchFamily="18" charset="0"/>
            </a:rPr>
            <a:t>Lokhande, 2024</a:t>
          </a:r>
          <a:r>
            <a:rPr lang="en-IN" dirty="0">
              <a:effectLst/>
              <a:latin typeface="Aptos (Body)"/>
              <a:ea typeface="Calibri" panose="020F0502020204030204" pitchFamily="34" charset="0"/>
              <a:cs typeface="Times New Roman" panose="02020603050405020304" pitchFamily="18" charset="0"/>
            </a:rPr>
            <a:t>).</a:t>
          </a:r>
        </a:p>
      </dgm:t>
    </dgm:pt>
    <dgm:pt modelId="{AA1D6917-73C6-41A9-8466-31DEF395529A}" type="parTrans" cxnId="{D9C0AF17-2831-4416-B330-C503EA28C3FE}">
      <dgm:prSet/>
      <dgm:spPr/>
      <dgm:t>
        <a:bodyPr/>
        <a:lstStyle/>
        <a:p>
          <a:endParaRPr lang="en-IN"/>
        </a:p>
      </dgm:t>
    </dgm:pt>
    <dgm:pt modelId="{E39B96EB-BB5D-48BD-AC2D-11EC8F34FEE3}" type="sibTrans" cxnId="{D9C0AF17-2831-4416-B330-C503EA28C3FE}">
      <dgm:prSet/>
      <dgm:spPr/>
      <dgm:t>
        <a:bodyPr/>
        <a:lstStyle/>
        <a:p>
          <a:endParaRPr lang="en-IN"/>
        </a:p>
      </dgm:t>
    </dgm:pt>
    <dgm:pt modelId="{0E32A89A-9D52-4B54-8FF4-63FEA20557D1}" type="pres">
      <dgm:prSet presAssocID="{256864CA-EDAC-433E-A975-F62859475C51}" presName="Name0" presStyleCnt="0">
        <dgm:presLayoutVars>
          <dgm:chPref val="1"/>
          <dgm:dir/>
          <dgm:animOne val="branch"/>
          <dgm:animLvl val="lvl"/>
          <dgm:resizeHandles/>
        </dgm:presLayoutVars>
      </dgm:prSet>
      <dgm:spPr/>
    </dgm:pt>
    <dgm:pt modelId="{F6D06E16-EC59-4617-9929-72EF8083DD1F}" type="pres">
      <dgm:prSet presAssocID="{50F7AEE1-1DB6-46C0-AFA3-7EFCA3FCA455}" presName="vertOne" presStyleCnt="0"/>
      <dgm:spPr/>
    </dgm:pt>
    <dgm:pt modelId="{06F5BB08-9D75-412A-8FEA-D28188BBEDFA}" type="pres">
      <dgm:prSet presAssocID="{50F7AEE1-1DB6-46C0-AFA3-7EFCA3FCA455}" presName="txOne" presStyleLbl="node0" presStyleIdx="0" presStyleCnt="1">
        <dgm:presLayoutVars>
          <dgm:chPref val="3"/>
        </dgm:presLayoutVars>
      </dgm:prSet>
      <dgm:spPr/>
    </dgm:pt>
    <dgm:pt modelId="{929519C0-FDC6-4AB8-9C9D-B1F5377E7403}" type="pres">
      <dgm:prSet presAssocID="{50F7AEE1-1DB6-46C0-AFA3-7EFCA3FCA455}" presName="parTransOne" presStyleCnt="0"/>
      <dgm:spPr/>
    </dgm:pt>
    <dgm:pt modelId="{540562E4-1689-4A28-8469-D98C50164FEB}" type="pres">
      <dgm:prSet presAssocID="{50F7AEE1-1DB6-46C0-AFA3-7EFCA3FCA455}" presName="horzOne" presStyleCnt="0"/>
      <dgm:spPr/>
    </dgm:pt>
    <dgm:pt modelId="{F23D86BD-5373-44EB-B341-2993873E2653}" type="pres">
      <dgm:prSet presAssocID="{B697F41E-5E1C-4DF4-B803-5E66DB54F349}" presName="vertTwo" presStyleCnt="0"/>
      <dgm:spPr/>
    </dgm:pt>
    <dgm:pt modelId="{50A6971E-E8A7-4FBE-BE8A-AE12FF66D0F2}" type="pres">
      <dgm:prSet presAssocID="{B697F41E-5E1C-4DF4-B803-5E66DB54F349}" presName="txTwo" presStyleLbl="node2" presStyleIdx="0" presStyleCnt="3">
        <dgm:presLayoutVars>
          <dgm:chPref val="3"/>
        </dgm:presLayoutVars>
      </dgm:prSet>
      <dgm:spPr/>
    </dgm:pt>
    <dgm:pt modelId="{12BCD5A4-6874-4492-92EF-26A0299DC4B3}" type="pres">
      <dgm:prSet presAssocID="{B697F41E-5E1C-4DF4-B803-5E66DB54F349}" presName="horzTwo" presStyleCnt="0"/>
      <dgm:spPr/>
    </dgm:pt>
    <dgm:pt modelId="{1281722B-4E40-442B-9FE5-DAD9624F0059}" type="pres">
      <dgm:prSet presAssocID="{0E42D34E-15EC-444B-9598-C74BEF731770}" presName="sibSpaceTwo" presStyleCnt="0"/>
      <dgm:spPr/>
    </dgm:pt>
    <dgm:pt modelId="{9E8B6FB5-1018-4929-8D55-1A4743944227}" type="pres">
      <dgm:prSet presAssocID="{0B4E848B-7FFA-4CC5-9E30-947844CD15AE}" presName="vertTwo" presStyleCnt="0"/>
      <dgm:spPr/>
    </dgm:pt>
    <dgm:pt modelId="{D7EEB5EE-C17A-45AF-A6A1-12F74914E943}" type="pres">
      <dgm:prSet presAssocID="{0B4E848B-7FFA-4CC5-9E30-947844CD15AE}" presName="txTwo" presStyleLbl="node2" presStyleIdx="1" presStyleCnt="3">
        <dgm:presLayoutVars>
          <dgm:chPref val="3"/>
        </dgm:presLayoutVars>
      </dgm:prSet>
      <dgm:spPr/>
    </dgm:pt>
    <dgm:pt modelId="{054140E2-40DA-4E97-8731-B957024B1534}" type="pres">
      <dgm:prSet presAssocID="{0B4E848B-7FFA-4CC5-9E30-947844CD15AE}" presName="horzTwo" presStyleCnt="0"/>
      <dgm:spPr/>
    </dgm:pt>
    <dgm:pt modelId="{C3025B96-B87E-484C-9C03-755C2D9DAE44}" type="pres">
      <dgm:prSet presAssocID="{980D4049-96E2-4AD3-BB9A-1C3AE5385F69}" presName="sibSpaceTwo" presStyleCnt="0"/>
      <dgm:spPr/>
    </dgm:pt>
    <dgm:pt modelId="{B5981387-66C7-4974-9CBB-CFAF149CA42C}" type="pres">
      <dgm:prSet presAssocID="{2F158E52-43C5-4705-9FA1-9566B3BCB96E}" presName="vertTwo" presStyleCnt="0"/>
      <dgm:spPr/>
    </dgm:pt>
    <dgm:pt modelId="{8608ABD6-E941-4EA4-B6BF-615617EF0911}" type="pres">
      <dgm:prSet presAssocID="{2F158E52-43C5-4705-9FA1-9566B3BCB96E}" presName="txTwo" presStyleLbl="node2" presStyleIdx="2" presStyleCnt="3">
        <dgm:presLayoutVars>
          <dgm:chPref val="3"/>
        </dgm:presLayoutVars>
      </dgm:prSet>
      <dgm:spPr/>
    </dgm:pt>
    <dgm:pt modelId="{8B02F326-74A5-4537-902B-C56B05901C39}" type="pres">
      <dgm:prSet presAssocID="{2F158E52-43C5-4705-9FA1-9566B3BCB96E}" presName="horzTwo" presStyleCnt="0"/>
      <dgm:spPr/>
    </dgm:pt>
  </dgm:ptLst>
  <dgm:cxnLst>
    <dgm:cxn modelId="{8D0B3B12-1C18-4382-BE0F-7CC7EB963063}" srcId="{256864CA-EDAC-433E-A975-F62859475C51}" destId="{50F7AEE1-1DB6-46C0-AFA3-7EFCA3FCA455}" srcOrd="0" destOrd="0" parTransId="{7F3A8C81-06EB-4A3D-9A8C-93E7BE96762C}" sibTransId="{CED8B3B4-6846-431F-AC2B-26294465B236}"/>
    <dgm:cxn modelId="{D9C0AF17-2831-4416-B330-C503EA28C3FE}" srcId="{50F7AEE1-1DB6-46C0-AFA3-7EFCA3FCA455}" destId="{2F158E52-43C5-4705-9FA1-9566B3BCB96E}" srcOrd="2" destOrd="0" parTransId="{AA1D6917-73C6-41A9-8466-31DEF395529A}" sibTransId="{E39B96EB-BB5D-48BD-AC2D-11EC8F34FEE3}"/>
    <dgm:cxn modelId="{F259D51E-2943-4F37-A740-1514065C2ED0}" srcId="{50F7AEE1-1DB6-46C0-AFA3-7EFCA3FCA455}" destId="{0B4E848B-7FFA-4CC5-9E30-947844CD15AE}" srcOrd="1" destOrd="0" parTransId="{84A57E61-3F1B-4289-B486-FC97AED4B589}" sibTransId="{980D4049-96E2-4AD3-BB9A-1C3AE5385F69}"/>
    <dgm:cxn modelId="{9D74E439-E59F-45B4-88B7-9BDBBA30172A}" type="presOf" srcId="{0B4E848B-7FFA-4CC5-9E30-947844CD15AE}" destId="{D7EEB5EE-C17A-45AF-A6A1-12F74914E943}" srcOrd="0" destOrd="0" presId="urn:microsoft.com/office/officeart/2005/8/layout/hierarchy4"/>
    <dgm:cxn modelId="{2C234F53-C8F4-4F4B-B81B-F405581BCF9E}" type="presOf" srcId="{50F7AEE1-1DB6-46C0-AFA3-7EFCA3FCA455}" destId="{06F5BB08-9D75-412A-8FEA-D28188BBEDFA}" srcOrd="0" destOrd="0" presId="urn:microsoft.com/office/officeart/2005/8/layout/hierarchy4"/>
    <dgm:cxn modelId="{06386D73-BBF7-4213-925E-159765A83C38}" srcId="{50F7AEE1-1DB6-46C0-AFA3-7EFCA3FCA455}" destId="{B697F41E-5E1C-4DF4-B803-5E66DB54F349}" srcOrd="0" destOrd="0" parTransId="{5B3149B9-67D1-4739-AD9C-4FEEFB347A27}" sibTransId="{0E42D34E-15EC-444B-9598-C74BEF731770}"/>
    <dgm:cxn modelId="{B22F869C-904A-4EF5-AF74-D848C9B519EE}" type="presOf" srcId="{256864CA-EDAC-433E-A975-F62859475C51}" destId="{0E32A89A-9D52-4B54-8FF4-63FEA20557D1}" srcOrd="0" destOrd="0" presId="urn:microsoft.com/office/officeart/2005/8/layout/hierarchy4"/>
    <dgm:cxn modelId="{8DE57EB0-1877-401A-8A90-32B9BA82BFD7}" type="presOf" srcId="{2F158E52-43C5-4705-9FA1-9566B3BCB96E}" destId="{8608ABD6-E941-4EA4-B6BF-615617EF0911}" srcOrd="0" destOrd="0" presId="urn:microsoft.com/office/officeart/2005/8/layout/hierarchy4"/>
    <dgm:cxn modelId="{E2B1C7DB-C876-4F57-8A3D-2D441BDDA181}" type="presOf" srcId="{B697F41E-5E1C-4DF4-B803-5E66DB54F349}" destId="{50A6971E-E8A7-4FBE-BE8A-AE12FF66D0F2}" srcOrd="0" destOrd="0" presId="urn:microsoft.com/office/officeart/2005/8/layout/hierarchy4"/>
    <dgm:cxn modelId="{007222B9-27B1-4660-8D2E-DF0F5B60ED3D}" type="presParOf" srcId="{0E32A89A-9D52-4B54-8FF4-63FEA20557D1}" destId="{F6D06E16-EC59-4617-9929-72EF8083DD1F}" srcOrd="0" destOrd="0" presId="urn:microsoft.com/office/officeart/2005/8/layout/hierarchy4"/>
    <dgm:cxn modelId="{3F6A6D9F-DC4A-4689-A635-2DD3EF73159E}" type="presParOf" srcId="{F6D06E16-EC59-4617-9929-72EF8083DD1F}" destId="{06F5BB08-9D75-412A-8FEA-D28188BBEDFA}" srcOrd="0" destOrd="0" presId="urn:microsoft.com/office/officeart/2005/8/layout/hierarchy4"/>
    <dgm:cxn modelId="{1A1D2C63-3B21-425C-A64F-DD896224E264}" type="presParOf" srcId="{F6D06E16-EC59-4617-9929-72EF8083DD1F}" destId="{929519C0-FDC6-4AB8-9C9D-B1F5377E7403}" srcOrd="1" destOrd="0" presId="urn:microsoft.com/office/officeart/2005/8/layout/hierarchy4"/>
    <dgm:cxn modelId="{B3CAE65F-30AE-4CB1-A19F-C54DE39F509D}" type="presParOf" srcId="{F6D06E16-EC59-4617-9929-72EF8083DD1F}" destId="{540562E4-1689-4A28-8469-D98C50164FEB}" srcOrd="2" destOrd="0" presId="urn:microsoft.com/office/officeart/2005/8/layout/hierarchy4"/>
    <dgm:cxn modelId="{2953571A-3DE6-4A1B-81A2-CC15F000B0ED}" type="presParOf" srcId="{540562E4-1689-4A28-8469-D98C50164FEB}" destId="{F23D86BD-5373-44EB-B341-2993873E2653}" srcOrd="0" destOrd="0" presId="urn:microsoft.com/office/officeart/2005/8/layout/hierarchy4"/>
    <dgm:cxn modelId="{AA8FAA0E-33B8-42B1-89E3-311183C7437C}" type="presParOf" srcId="{F23D86BD-5373-44EB-B341-2993873E2653}" destId="{50A6971E-E8A7-4FBE-BE8A-AE12FF66D0F2}" srcOrd="0" destOrd="0" presId="urn:microsoft.com/office/officeart/2005/8/layout/hierarchy4"/>
    <dgm:cxn modelId="{980E291C-B798-41E6-8497-869DD06D2A8F}" type="presParOf" srcId="{F23D86BD-5373-44EB-B341-2993873E2653}" destId="{12BCD5A4-6874-4492-92EF-26A0299DC4B3}" srcOrd="1" destOrd="0" presId="urn:microsoft.com/office/officeart/2005/8/layout/hierarchy4"/>
    <dgm:cxn modelId="{9B6749D5-2D91-4A49-9F24-F21C7BE468B5}" type="presParOf" srcId="{540562E4-1689-4A28-8469-D98C50164FEB}" destId="{1281722B-4E40-442B-9FE5-DAD9624F0059}" srcOrd="1" destOrd="0" presId="urn:microsoft.com/office/officeart/2005/8/layout/hierarchy4"/>
    <dgm:cxn modelId="{C22E0F90-BC76-4443-9BB7-7D55E158555E}" type="presParOf" srcId="{540562E4-1689-4A28-8469-D98C50164FEB}" destId="{9E8B6FB5-1018-4929-8D55-1A4743944227}" srcOrd="2" destOrd="0" presId="urn:microsoft.com/office/officeart/2005/8/layout/hierarchy4"/>
    <dgm:cxn modelId="{DAE56E5A-04C1-4562-8356-00BD254EF61B}" type="presParOf" srcId="{9E8B6FB5-1018-4929-8D55-1A4743944227}" destId="{D7EEB5EE-C17A-45AF-A6A1-12F74914E943}" srcOrd="0" destOrd="0" presId="urn:microsoft.com/office/officeart/2005/8/layout/hierarchy4"/>
    <dgm:cxn modelId="{D0DA97AC-BD9B-4F07-AEA5-89FC1C6A632E}" type="presParOf" srcId="{9E8B6FB5-1018-4929-8D55-1A4743944227}" destId="{054140E2-40DA-4E97-8731-B957024B1534}" srcOrd="1" destOrd="0" presId="urn:microsoft.com/office/officeart/2005/8/layout/hierarchy4"/>
    <dgm:cxn modelId="{DC6CA2E2-9CA5-4581-8352-CF6583A46AB6}" type="presParOf" srcId="{540562E4-1689-4A28-8469-D98C50164FEB}" destId="{C3025B96-B87E-484C-9C03-755C2D9DAE44}" srcOrd="3" destOrd="0" presId="urn:microsoft.com/office/officeart/2005/8/layout/hierarchy4"/>
    <dgm:cxn modelId="{16861953-36BA-419B-94C5-34FDEE81336D}" type="presParOf" srcId="{540562E4-1689-4A28-8469-D98C50164FEB}" destId="{B5981387-66C7-4974-9CBB-CFAF149CA42C}" srcOrd="4" destOrd="0" presId="urn:microsoft.com/office/officeart/2005/8/layout/hierarchy4"/>
    <dgm:cxn modelId="{06A1148E-5B9E-4295-A02B-2C1A848246F3}" type="presParOf" srcId="{B5981387-66C7-4974-9CBB-CFAF149CA42C}" destId="{8608ABD6-E941-4EA4-B6BF-615617EF0911}" srcOrd="0" destOrd="0" presId="urn:microsoft.com/office/officeart/2005/8/layout/hierarchy4"/>
    <dgm:cxn modelId="{E729BDD5-0216-44AB-BEA5-2D45DCCB9073}" type="presParOf" srcId="{B5981387-66C7-4974-9CBB-CFAF149CA42C}" destId="{8B02F326-74A5-4537-902B-C56B05901C39}"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9246A4-EDD4-432F-BC43-B820C2DD67C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IN"/>
        </a:p>
      </dgm:t>
    </dgm:pt>
    <dgm:pt modelId="{A28F29CB-018F-4E3A-879E-12E7F6CC6A78}">
      <dgm:prSet phldrT="[Text]"/>
      <dgm:spPr/>
      <dgm:t>
        <a:bodyPr/>
        <a:lstStyle/>
        <a:p>
          <a:pPr>
            <a:lnSpc>
              <a:spcPct val="100000"/>
            </a:lnSpc>
          </a:pPr>
          <a:r>
            <a:rPr lang="en-IN" dirty="0">
              <a:effectLst/>
              <a:latin typeface="Aptos (Body)"/>
              <a:ea typeface="Calibri" panose="020F0502020204030204" pitchFamily="34" charset="0"/>
              <a:cs typeface="Times New Roman" panose="02020603050405020304" pitchFamily="18" charset="0"/>
            </a:rPr>
            <a:t>Toyota can enhance recruitment by using AI for candidate screening along with expanding employer branding and strengthening university partnerships.</a:t>
          </a:r>
          <a:endParaRPr lang="en-IN" dirty="0">
            <a:latin typeface="Aptos (Body)"/>
          </a:endParaRPr>
        </a:p>
      </dgm:t>
    </dgm:pt>
    <dgm:pt modelId="{6D783403-3849-483A-874B-81EB50187771}" type="parTrans" cxnId="{33A88EB7-49BF-4F44-8516-BBA8675F0D2C}">
      <dgm:prSet/>
      <dgm:spPr/>
      <dgm:t>
        <a:bodyPr/>
        <a:lstStyle/>
        <a:p>
          <a:endParaRPr lang="en-IN"/>
        </a:p>
      </dgm:t>
    </dgm:pt>
    <dgm:pt modelId="{43DC046D-5367-4D29-8F36-F78EF33ABA0A}" type="sibTrans" cxnId="{33A88EB7-49BF-4F44-8516-BBA8675F0D2C}">
      <dgm:prSet/>
      <dgm:spPr/>
      <dgm:t>
        <a:bodyPr/>
        <a:lstStyle/>
        <a:p>
          <a:endParaRPr lang="en-IN"/>
        </a:p>
      </dgm:t>
    </dgm:pt>
    <dgm:pt modelId="{32CC1080-CEB2-4271-B17F-D861EC646DE9}">
      <dgm:prSet/>
      <dgm:spPr/>
      <dgm:t>
        <a:bodyPr/>
        <a:lstStyle/>
        <a:p>
          <a:pPr>
            <a:lnSpc>
              <a:spcPct val="100000"/>
            </a:lnSpc>
          </a:pPr>
          <a:r>
            <a:rPr lang="en-IN" dirty="0">
              <a:effectLst/>
              <a:latin typeface="Aptos (Body)"/>
              <a:ea typeface="Calibri" panose="020F0502020204030204" pitchFamily="34" charset="0"/>
              <a:cs typeface="Times New Roman" panose="02020603050405020304" pitchFamily="18" charset="0"/>
            </a:rPr>
            <a:t>Structured onboarding along with targeted talent channelling and success planning improve employee retention process (</a:t>
          </a:r>
          <a:r>
            <a:rPr lang="en-US" dirty="0" err="1"/>
            <a:t>Josephraj</a:t>
          </a:r>
          <a:r>
            <a:rPr lang="en-US" dirty="0"/>
            <a:t>, 2024</a:t>
          </a:r>
          <a:r>
            <a:rPr lang="en-IN" dirty="0">
              <a:effectLst/>
              <a:latin typeface="Aptos (Body)"/>
              <a:ea typeface="Calibri" panose="020F0502020204030204" pitchFamily="34" charset="0"/>
              <a:cs typeface="Times New Roman" panose="02020603050405020304" pitchFamily="18" charset="0"/>
            </a:rPr>
            <a:t>).</a:t>
          </a:r>
        </a:p>
      </dgm:t>
    </dgm:pt>
    <dgm:pt modelId="{612FE836-E1DF-4C09-AFF5-3A47BC929C4F}" type="parTrans" cxnId="{9C4F4719-76F3-4198-988A-76051AA7AB73}">
      <dgm:prSet/>
      <dgm:spPr/>
      <dgm:t>
        <a:bodyPr/>
        <a:lstStyle/>
        <a:p>
          <a:endParaRPr lang="en-IN"/>
        </a:p>
      </dgm:t>
    </dgm:pt>
    <dgm:pt modelId="{C441B60F-D0C8-4035-969F-E0884D133228}" type="sibTrans" cxnId="{9C4F4719-76F3-4198-988A-76051AA7AB73}">
      <dgm:prSet/>
      <dgm:spPr/>
      <dgm:t>
        <a:bodyPr/>
        <a:lstStyle/>
        <a:p>
          <a:endParaRPr lang="en-IN"/>
        </a:p>
      </dgm:t>
    </dgm:pt>
    <dgm:pt modelId="{B40667CF-A56A-4E7D-B5B7-53EB2BF2FCA7}">
      <dgm:prSet/>
      <dgm:spPr/>
      <dgm:t>
        <a:bodyPr/>
        <a:lstStyle/>
        <a:p>
          <a:pPr>
            <a:lnSpc>
              <a:spcPct val="100000"/>
            </a:lnSpc>
          </a:pPr>
          <a:r>
            <a:rPr lang="en-IN" dirty="0">
              <a:effectLst/>
              <a:latin typeface="Aptos (Body)"/>
              <a:ea typeface="Calibri" panose="020F0502020204030204" pitchFamily="34" charset="0"/>
              <a:cs typeface="Times New Roman" panose="02020603050405020304" pitchFamily="18" charset="0"/>
            </a:rPr>
            <a:t>Continuous evaluation of selection methods ensures efficiency, fairness and alignment with organisational goals, which support long-term competitiveness and sustainable workforce growth.</a:t>
          </a:r>
        </a:p>
      </dgm:t>
    </dgm:pt>
    <dgm:pt modelId="{53C49DA1-9522-4FA4-B779-BEAB5A759A4E}" type="parTrans" cxnId="{716B07EE-1034-4444-9B9A-88D37E64F622}">
      <dgm:prSet/>
      <dgm:spPr/>
      <dgm:t>
        <a:bodyPr/>
        <a:lstStyle/>
        <a:p>
          <a:endParaRPr lang="en-IN"/>
        </a:p>
      </dgm:t>
    </dgm:pt>
    <dgm:pt modelId="{7AABA871-E414-4A31-8B22-58066F43C8C2}" type="sibTrans" cxnId="{716B07EE-1034-4444-9B9A-88D37E64F622}">
      <dgm:prSet/>
      <dgm:spPr/>
      <dgm:t>
        <a:bodyPr/>
        <a:lstStyle/>
        <a:p>
          <a:endParaRPr lang="en-IN"/>
        </a:p>
      </dgm:t>
    </dgm:pt>
    <dgm:pt modelId="{877AFDC7-5680-4BBD-B9BA-39931D925A54}" type="pres">
      <dgm:prSet presAssocID="{069246A4-EDD4-432F-BC43-B820C2DD67C6}" presName="root" presStyleCnt="0">
        <dgm:presLayoutVars>
          <dgm:dir/>
          <dgm:resizeHandles val="exact"/>
        </dgm:presLayoutVars>
      </dgm:prSet>
      <dgm:spPr/>
    </dgm:pt>
    <dgm:pt modelId="{C75B5BE9-CC6D-47F9-AAD7-A9EECF3A1DBA}" type="pres">
      <dgm:prSet presAssocID="{A28F29CB-018F-4E3A-879E-12E7F6CC6A78}" presName="compNode" presStyleCnt="0"/>
      <dgm:spPr/>
    </dgm:pt>
    <dgm:pt modelId="{9BFD9294-F7A5-433C-98EF-0E54A97CB970}" type="pres">
      <dgm:prSet presAssocID="{A28F29CB-018F-4E3A-879E-12E7F6CC6A78}" presName="bgRect" presStyleLbl="bgShp" presStyleIdx="0" presStyleCnt="3"/>
      <dgm:spPr/>
    </dgm:pt>
    <dgm:pt modelId="{6829F678-CC08-4429-99E9-B9C2B0A13508}" type="pres">
      <dgm:prSet presAssocID="{A28F29CB-018F-4E3A-879E-12E7F6CC6A7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C07ED4F0-5678-458D-BC0D-1A602D15F7A3}" type="pres">
      <dgm:prSet presAssocID="{A28F29CB-018F-4E3A-879E-12E7F6CC6A78}" presName="spaceRect" presStyleCnt="0"/>
      <dgm:spPr/>
    </dgm:pt>
    <dgm:pt modelId="{7CD3B3CA-3808-4563-BEBB-27BD5CBA78C3}" type="pres">
      <dgm:prSet presAssocID="{A28F29CB-018F-4E3A-879E-12E7F6CC6A78}" presName="parTx" presStyleLbl="revTx" presStyleIdx="0" presStyleCnt="3">
        <dgm:presLayoutVars>
          <dgm:chMax val="0"/>
          <dgm:chPref val="0"/>
        </dgm:presLayoutVars>
      </dgm:prSet>
      <dgm:spPr/>
    </dgm:pt>
    <dgm:pt modelId="{5F18E142-FAA4-4C25-8CA9-17489413389A}" type="pres">
      <dgm:prSet presAssocID="{43DC046D-5367-4D29-8F36-F78EF33ABA0A}" presName="sibTrans" presStyleCnt="0"/>
      <dgm:spPr/>
    </dgm:pt>
    <dgm:pt modelId="{AE57A4C2-D296-4DCB-9B34-77D60967A731}" type="pres">
      <dgm:prSet presAssocID="{32CC1080-CEB2-4271-B17F-D861EC646DE9}" presName="compNode" presStyleCnt="0"/>
      <dgm:spPr/>
    </dgm:pt>
    <dgm:pt modelId="{4D01F033-E6FC-4F8F-890E-09E07144ACCF}" type="pres">
      <dgm:prSet presAssocID="{32CC1080-CEB2-4271-B17F-D861EC646DE9}" presName="bgRect" presStyleLbl="bgShp" presStyleIdx="1" presStyleCnt="3"/>
      <dgm:spPr/>
    </dgm:pt>
    <dgm:pt modelId="{0C11F842-F01F-49E9-9B36-7D8E4462D7A6}" type="pres">
      <dgm:prSet presAssocID="{32CC1080-CEB2-4271-B17F-D861EC646DE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95182DC5-8BF8-43AB-98EF-E9522CAB9016}" type="pres">
      <dgm:prSet presAssocID="{32CC1080-CEB2-4271-B17F-D861EC646DE9}" presName="spaceRect" presStyleCnt="0"/>
      <dgm:spPr/>
    </dgm:pt>
    <dgm:pt modelId="{6AB305B7-8441-4350-BEDA-AD4D4AE77A7A}" type="pres">
      <dgm:prSet presAssocID="{32CC1080-CEB2-4271-B17F-D861EC646DE9}" presName="parTx" presStyleLbl="revTx" presStyleIdx="1" presStyleCnt="3">
        <dgm:presLayoutVars>
          <dgm:chMax val="0"/>
          <dgm:chPref val="0"/>
        </dgm:presLayoutVars>
      </dgm:prSet>
      <dgm:spPr/>
    </dgm:pt>
    <dgm:pt modelId="{C216005F-7D75-4E24-AC9F-A99592CDAC52}" type="pres">
      <dgm:prSet presAssocID="{C441B60F-D0C8-4035-969F-E0884D133228}" presName="sibTrans" presStyleCnt="0"/>
      <dgm:spPr/>
    </dgm:pt>
    <dgm:pt modelId="{70179BA1-6BDA-4886-BD62-4BBF0F0F1B7A}" type="pres">
      <dgm:prSet presAssocID="{B40667CF-A56A-4E7D-B5B7-53EB2BF2FCA7}" presName="compNode" presStyleCnt="0"/>
      <dgm:spPr/>
    </dgm:pt>
    <dgm:pt modelId="{AD8F1E81-A270-4784-AFB4-A514FE9055C9}" type="pres">
      <dgm:prSet presAssocID="{B40667CF-A56A-4E7D-B5B7-53EB2BF2FCA7}" presName="bgRect" presStyleLbl="bgShp" presStyleIdx="2" presStyleCnt="3"/>
      <dgm:spPr/>
    </dgm:pt>
    <dgm:pt modelId="{4E0075EB-A2C8-44BA-8DB7-E2A237B06DB7}" type="pres">
      <dgm:prSet presAssocID="{B40667CF-A56A-4E7D-B5B7-53EB2BF2FCA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E405B18-1527-4B10-895F-B0B027C8C3B3}" type="pres">
      <dgm:prSet presAssocID="{B40667CF-A56A-4E7D-B5B7-53EB2BF2FCA7}" presName="spaceRect" presStyleCnt="0"/>
      <dgm:spPr/>
    </dgm:pt>
    <dgm:pt modelId="{C98619E7-7549-4D1B-9839-97975E03087E}" type="pres">
      <dgm:prSet presAssocID="{B40667CF-A56A-4E7D-B5B7-53EB2BF2FCA7}" presName="parTx" presStyleLbl="revTx" presStyleIdx="2" presStyleCnt="3">
        <dgm:presLayoutVars>
          <dgm:chMax val="0"/>
          <dgm:chPref val="0"/>
        </dgm:presLayoutVars>
      </dgm:prSet>
      <dgm:spPr/>
    </dgm:pt>
  </dgm:ptLst>
  <dgm:cxnLst>
    <dgm:cxn modelId="{9C4F4719-76F3-4198-988A-76051AA7AB73}" srcId="{069246A4-EDD4-432F-BC43-B820C2DD67C6}" destId="{32CC1080-CEB2-4271-B17F-D861EC646DE9}" srcOrd="1" destOrd="0" parTransId="{612FE836-E1DF-4C09-AFF5-3A47BC929C4F}" sibTransId="{C441B60F-D0C8-4035-969F-E0884D133228}"/>
    <dgm:cxn modelId="{DE3D735E-041F-4B37-B027-1B72CE763AC5}" type="presOf" srcId="{B40667CF-A56A-4E7D-B5B7-53EB2BF2FCA7}" destId="{C98619E7-7549-4D1B-9839-97975E03087E}" srcOrd="0" destOrd="0" presId="urn:microsoft.com/office/officeart/2018/2/layout/IconVerticalSolidList"/>
    <dgm:cxn modelId="{1080BF91-0DC8-41DB-AF71-B535C7E895A0}" type="presOf" srcId="{069246A4-EDD4-432F-BC43-B820C2DD67C6}" destId="{877AFDC7-5680-4BBD-B9BA-39931D925A54}" srcOrd="0" destOrd="0" presId="urn:microsoft.com/office/officeart/2018/2/layout/IconVerticalSolidList"/>
    <dgm:cxn modelId="{E2493694-D256-4DEE-975E-721FCD213926}" type="presOf" srcId="{32CC1080-CEB2-4271-B17F-D861EC646DE9}" destId="{6AB305B7-8441-4350-BEDA-AD4D4AE77A7A}" srcOrd="0" destOrd="0" presId="urn:microsoft.com/office/officeart/2018/2/layout/IconVerticalSolidList"/>
    <dgm:cxn modelId="{33A88EB7-49BF-4F44-8516-BBA8675F0D2C}" srcId="{069246A4-EDD4-432F-BC43-B820C2DD67C6}" destId="{A28F29CB-018F-4E3A-879E-12E7F6CC6A78}" srcOrd="0" destOrd="0" parTransId="{6D783403-3849-483A-874B-81EB50187771}" sibTransId="{43DC046D-5367-4D29-8F36-F78EF33ABA0A}"/>
    <dgm:cxn modelId="{716B07EE-1034-4444-9B9A-88D37E64F622}" srcId="{069246A4-EDD4-432F-BC43-B820C2DD67C6}" destId="{B40667CF-A56A-4E7D-B5B7-53EB2BF2FCA7}" srcOrd="2" destOrd="0" parTransId="{53C49DA1-9522-4FA4-B779-BEAB5A759A4E}" sibTransId="{7AABA871-E414-4A31-8B22-58066F43C8C2}"/>
    <dgm:cxn modelId="{DA485EFD-BA7B-48CD-A44B-2BE77BB9764B}" type="presOf" srcId="{A28F29CB-018F-4E3A-879E-12E7F6CC6A78}" destId="{7CD3B3CA-3808-4563-BEBB-27BD5CBA78C3}" srcOrd="0" destOrd="0" presId="urn:microsoft.com/office/officeart/2018/2/layout/IconVerticalSolidList"/>
    <dgm:cxn modelId="{04E52734-96E9-4DED-8FF5-DE9E6350E135}" type="presParOf" srcId="{877AFDC7-5680-4BBD-B9BA-39931D925A54}" destId="{C75B5BE9-CC6D-47F9-AAD7-A9EECF3A1DBA}" srcOrd="0" destOrd="0" presId="urn:microsoft.com/office/officeart/2018/2/layout/IconVerticalSolidList"/>
    <dgm:cxn modelId="{A3290F19-984B-4B2D-BD09-F86CE92A6696}" type="presParOf" srcId="{C75B5BE9-CC6D-47F9-AAD7-A9EECF3A1DBA}" destId="{9BFD9294-F7A5-433C-98EF-0E54A97CB970}" srcOrd="0" destOrd="0" presId="urn:microsoft.com/office/officeart/2018/2/layout/IconVerticalSolidList"/>
    <dgm:cxn modelId="{758EF64B-48C9-4B8A-BF5D-FF500321EB7A}" type="presParOf" srcId="{C75B5BE9-CC6D-47F9-AAD7-A9EECF3A1DBA}" destId="{6829F678-CC08-4429-99E9-B9C2B0A13508}" srcOrd="1" destOrd="0" presId="urn:microsoft.com/office/officeart/2018/2/layout/IconVerticalSolidList"/>
    <dgm:cxn modelId="{2A301D95-EF14-46F5-B9C3-A57518A85F6D}" type="presParOf" srcId="{C75B5BE9-CC6D-47F9-AAD7-A9EECF3A1DBA}" destId="{C07ED4F0-5678-458D-BC0D-1A602D15F7A3}" srcOrd="2" destOrd="0" presId="urn:microsoft.com/office/officeart/2018/2/layout/IconVerticalSolidList"/>
    <dgm:cxn modelId="{71C6165C-5C10-43F3-9A27-B42C5FC77E7A}" type="presParOf" srcId="{C75B5BE9-CC6D-47F9-AAD7-A9EECF3A1DBA}" destId="{7CD3B3CA-3808-4563-BEBB-27BD5CBA78C3}" srcOrd="3" destOrd="0" presId="urn:microsoft.com/office/officeart/2018/2/layout/IconVerticalSolidList"/>
    <dgm:cxn modelId="{E3672A81-5F7C-4720-A231-7BBA419F0ACE}" type="presParOf" srcId="{877AFDC7-5680-4BBD-B9BA-39931D925A54}" destId="{5F18E142-FAA4-4C25-8CA9-17489413389A}" srcOrd="1" destOrd="0" presId="urn:microsoft.com/office/officeart/2018/2/layout/IconVerticalSolidList"/>
    <dgm:cxn modelId="{E5196C78-C159-4A29-ADEE-9DEF4CD2A1D2}" type="presParOf" srcId="{877AFDC7-5680-4BBD-B9BA-39931D925A54}" destId="{AE57A4C2-D296-4DCB-9B34-77D60967A731}" srcOrd="2" destOrd="0" presId="urn:microsoft.com/office/officeart/2018/2/layout/IconVerticalSolidList"/>
    <dgm:cxn modelId="{F4EFA59B-19EB-4342-B621-88E26767889F}" type="presParOf" srcId="{AE57A4C2-D296-4DCB-9B34-77D60967A731}" destId="{4D01F033-E6FC-4F8F-890E-09E07144ACCF}" srcOrd="0" destOrd="0" presId="urn:microsoft.com/office/officeart/2018/2/layout/IconVerticalSolidList"/>
    <dgm:cxn modelId="{34307D6C-E0BE-47B2-91ED-9B7E05577F7B}" type="presParOf" srcId="{AE57A4C2-D296-4DCB-9B34-77D60967A731}" destId="{0C11F842-F01F-49E9-9B36-7D8E4462D7A6}" srcOrd="1" destOrd="0" presId="urn:microsoft.com/office/officeart/2018/2/layout/IconVerticalSolidList"/>
    <dgm:cxn modelId="{2E282252-5ACD-4528-BD52-F6E33D9C622E}" type="presParOf" srcId="{AE57A4C2-D296-4DCB-9B34-77D60967A731}" destId="{95182DC5-8BF8-43AB-98EF-E9522CAB9016}" srcOrd="2" destOrd="0" presId="urn:microsoft.com/office/officeart/2018/2/layout/IconVerticalSolidList"/>
    <dgm:cxn modelId="{367669E2-BCE0-4F86-A785-7E25050F2772}" type="presParOf" srcId="{AE57A4C2-D296-4DCB-9B34-77D60967A731}" destId="{6AB305B7-8441-4350-BEDA-AD4D4AE77A7A}" srcOrd="3" destOrd="0" presId="urn:microsoft.com/office/officeart/2018/2/layout/IconVerticalSolidList"/>
    <dgm:cxn modelId="{90211B5A-33F9-4173-9359-C84F5CF915E4}" type="presParOf" srcId="{877AFDC7-5680-4BBD-B9BA-39931D925A54}" destId="{C216005F-7D75-4E24-AC9F-A99592CDAC52}" srcOrd="3" destOrd="0" presId="urn:microsoft.com/office/officeart/2018/2/layout/IconVerticalSolidList"/>
    <dgm:cxn modelId="{8AC6A919-7FE0-4920-87C8-9D0EDC3EF96B}" type="presParOf" srcId="{877AFDC7-5680-4BBD-B9BA-39931D925A54}" destId="{70179BA1-6BDA-4886-BD62-4BBF0F0F1B7A}" srcOrd="4" destOrd="0" presId="urn:microsoft.com/office/officeart/2018/2/layout/IconVerticalSolidList"/>
    <dgm:cxn modelId="{4B77B6BF-00E4-43DA-AC2B-C03DAB2CC580}" type="presParOf" srcId="{70179BA1-6BDA-4886-BD62-4BBF0F0F1B7A}" destId="{AD8F1E81-A270-4784-AFB4-A514FE9055C9}" srcOrd="0" destOrd="0" presId="urn:microsoft.com/office/officeart/2018/2/layout/IconVerticalSolidList"/>
    <dgm:cxn modelId="{5AC6C292-C208-4807-AB02-F40144475893}" type="presParOf" srcId="{70179BA1-6BDA-4886-BD62-4BBF0F0F1B7A}" destId="{4E0075EB-A2C8-44BA-8DB7-E2A237B06DB7}" srcOrd="1" destOrd="0" presId="urn:microsoft.com/office/officeart/2018/2/layout/IconVerticalSolidList"/>
    <dgm:cxn modelId="{F8277A8B-A810-454F-B43B-45BC71B080BC}" type="presParOf" srcId="{70179BA1-6BDA-4886-BD62-4BBF0F0F1B7A}" destId="{3E405B18-1527-4B10-895F-B0B027C8C3B3}" srcOrd="2" destOrd="0" presId="urn:microsoft.com/office/officeart/2018/2/layout/IconVerticalSolidList"/>
    <dgm:cxn modelId="{40289827-E82C-484D-818E-739DCA3BC7AF}" type="presParOf" srcId="{70179BA1-6BDA-4886-BD62-4BBF0F0F1B7A}" destId="{C98619E7-7549-4D1B-9839-97975E0308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6A354AE-0CE6-4942-977D-EC9C4064CFBA}"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5975B8A7-D916-4EC0-9872-1603F65E2AE6}">
      <dgm:prSet/>
      <dgm:spPr/>
      <dgm:t>
        <a:bodyPr/>
        <a:lstStyle/>
        <a:p>
          <a:r>
            <a:rPr lang="en-IN"/>
            <a:t>Toyota’s recruitment and selection strategies are focused to acquiring skilled employees, who support innovation, quality and global expansion.</a:t>
          </a:r>
          <a:endParaRPr lang="en-US"/>
        </a:p>
      </dgm:t>
    </dgm:pt>
    <dgm:pt modelId="{83DCC623-605C-4114-A8AD-5CE1F4057C19}" type="parTrans" cxnId="{2D422D34-0192-4486-9AAF-08CF480B6619}">
      <dgm:prSet/>
      <dgm:spPr/>
      <dgm:t>
        <a:bodyPr/>
        <a:lstStyle/>
        <a:p>
          <a:endParaRPr lang="en-US"/>
        </a:p>
      </dgm:t>
    </dgm:pt>
    <dgm:pt modelId="{CBFF447C-5AED-4009-8A38-6B58AC42131A}" type="sibTrans" cxnId="{2D422D34-0192-4486-9AAF-08CF480B6619}">
      <dgm:prSet/>
      <dgm:spPr/>
      <dgm:t>
        <a:bodyPr/>
        <a:lstStyle/>
        <a:p>
          <a:endParaRPr lang="en-US"/>
        </a:p>
      </dgm:t>
    </dgm:pt>
    <dgm:pt modelId="{BD502825-CFAF-423A-BB3A-AF65D10BEC5F}">
      <dgm:prSet/>
      <dgm:spPr/>
      <dgm:t>
        <a:bodyPr/>
        <a:lstStyle/>
        <a:p>
          <a:r>
            <a:rPr lang="en-IN"/>
            <a:t>Effective HR policies along with strategic alignment and managerial involvement manages challenges while encouraging diversity and talent retention.</a:t>
          </a:r>
          <a:endParaRPr lang="en-US"/>
        </a:p>
      </dgm:t>
    </dgm:pt>
    <dgm:pt modelId="{4FCC4E6E-E488-46A5-829F-6D1A2D3B1E33}" type="parTrans" cxnId="{45C76B71-8839-4103-B37A-1100EC240B8A}">
      <dgm:prSet/>
      <dgm:spPr/>
      <dgm:t>
        <a:bodyPr/>
        <a:lstStyle/>
        <a:p>
          <a:endParaRPr lang="en-US"/>
        </a:p>
      </dgm:t>
    </dgm:pt>
    <dgm:pt modelId="{9D5B633B-789B-4D10-981E-38A24E383A60}" type="sibTrans" cxnId="{45C76B71-8839-4103-B37A-1100EC240B8A}">
      <dgm:prSet/>
      <dgm:spPr/>
      <dgm:t>
        <a:bodyPr/>
        <a:lstStyle/>
        <a:p>
          <a:endParaRPr lang="en-US"/>
        </a:p>
      </dgm:t>
    </dgm:pt>
    <dgm:pt modelId="{C4E93824-C7B1-4A90-91B5-62740CD06878}">
      <dgm:prSet/>
      <dgm:spPr/>
      <dgm:t>
        <a:bodyPr/>
        <a:lstStyle/>
        <a:p>
          <a:r>
            <a:rPr lang="en-IN"/>
            <a:t>Modernised practices ensure Toyota’s workforce needs present and future business needs. </a:t>
          </a:r>
          <a:endParaRPr lang="en-US"/>
        </a:p>
      </dgm:t>
    </dgm:pt>
    <dgm:pt modelId="{81867946-0404-4028-BB70-BD2E44DCCA11}" type="parTrans" cxnId="{F7B22C08-D2EE-4CED-AD3B-4DE463551C5B}">
      <dgm:prSet/>
      <dgm:spPr/>
      <dgm:t>
        <a:bodyPr/>
        <a:lstStyle/>
        <a:p>
          <a:endParaRPr lang="en-US"/>
        </a:p>
      </dgm:t>
    </dgm:pt>
    <dgm:pt modelId="{5E02FB39-C5D4-47EA-A780-C544E9DFE8DC}" type="sibTrans" cxnId="{F7B22C08-D2EE-4CED-AD3B-4DE463551C5B}">
      <dgm:prSet/>
      <dgm:spPr/>
      <dgm:t>
        <a:bodyPr/>
        <a:lstStyle/>
        <a:p>
          <a:endParaRPr lang="en-US"/>
        </a:p>
      </dgm:t>
    </dgm:pt>
    <dgm:pt modelId="{DDC312A2-87C3-427E-B624-659A7501981F}" type="pres">
      <dgm:prSet presAssocID="{56A354AE-0CE6-4942-977D-EC9C4064CFBA}" presName="hierChild1" presStyleCnt="0">
        <dgm:presLayoutVars>
          <dgm:chPref val="1"/>
          <dgm:dir/>
          <dgm:animOne val="branch"/>
          <dgm:animLvl val="lvl"/>
          <dgm:resizeHandles/>
        </dgm:presLayoutVars>
      </dgm:prSet>
      <dgm:spPr/>
    </dgm:pt>
    <dgm:pt modelId="{0E0BF0C6-4B62-4C6E-B2C5-E32ED8DDC800}" type="pres">
      <dgm:prSet presAssocID="{5975B8A7-D916-4EC0-9872-1603F65E2AE6}" presName="hierRoot1" presStyleCnt="0"/>
      <dgm:spPr/>
    </dgm:pt>
    <dgm:pt modelId="{5E2405D0-2952-43D6-8E93-6F7D4FE537FF}" type="pres">
      <dgm:prSet presAssocID="{5975B8A7-D916-4EC0-9872-1603F65E2AE6}" presName="composite" presStyleCnt="0"/>
      <dgm:spPr/>
    </dgm:pt>
    <dgm:pt modelId="{BAA8C8F8-4C88-41B4-8CA0-9D3EF6529F51}" type="pres">
      <dgm:prSet presAssocID="{5975B8A7-D916-4EC0-9872-1603F65E2AE6}" presName="background" presStyleLbl="node0" presStyleIdx="0" presStyleCnt="3"/>
      <dgm:spPr/>
    </dgm:pt>
    <dgm:pt modelId="{220BD1A6-F6E4-4CF6-8172-D08F95E021A0}" type="pres">
      <dgm:prSet presAssocID="{5975B8A7-D916-4EC0-9872-1603F65E2AE6}" presName="text" presStyleLbl="fgAcc0" presStyleIdx="0" presStyleCnt="3">
        <dgm:presLayoutVars>
          <dgm:chPref val="3"/>
        </dgm:presLayoutVars>
      </dgm:prSet>
      <dgm:spPr/>
    </dgm:pt>
    <dgm:pt modelId="{B10F0133-8063-46F5-8741-AA3F3E29ADE1}" type="pres">
      <dgm:prSet presAssocID="{5975B8A7-D916-4EC0-9872-1603F65E2AE6}" presName="hierChild2" presStyleCnt="0"/>
      <dgm:spPr/>
    </dgm:pt>
    <dgm:pt modelId="{E6F32BB0-87D4-4917-828F-9EF4E094299E}" type="pres">
      <dgm:prSet presAssocID="{BD502825-CFAF-423A-BB3A-AF65D10BEC5F}" presName="hierRoot1" presStyleCnt="0"/>
      <dgm:spPr/>
    </dgm:pt>
    <dgm:pt modelId="{7CA6379A-05A9-4D15-B223-BD52FC953717}" type="pres">
      <dgm:prSet presAssocID="{BD502825-CFAF-423A-BB3A-AF65D10BEC5F}" presName="composite" presStyleCnt="0"/>
      <dgm:spPr/>
    </dgm:pt>
    <dgm:pt modelId="{E64B3FF2-91C7-42AC-A0C9-C44404C07A4C}" type="pres">
      <dgm:prSet presAssocID="{BD502825-CFAF-423A-BB3A-AF65D10BEC5F}" presName="background" presStyleLbl="node0" presStyleIdx="1" presStyleCnt="3"/>
      <dgm:spPr/>
    </dgm:pt>
    <dgm:pt modelId="{E1A330BC-ADFC-4E8A-A3EE-7E5A9C3B9321}" type="pres">
      <dgm:prSet presAssocID="{BD502825-CFAF-423A-BB3A-AF65D10BEC5F}" presName="text" presStyleLbl="fgAcc0" presStyleIdx="1" presStyleCnt="3">
        <dgm:presLayoutVars>
          <dgm:chPref val="3"/>
        </dgm:presLayoutVars>
      </dgm:prSet>
      <dgm:spPr/>
    </dgm:pt>
    <dgm:pt modelId="{3939363A-414E-42B4-B0F6-55EB4FE7D8DA}" type="pres">
      <dgm:prSet presAssocID="{BD502825-CFAF-423A-BB3A-AF65D10BEC5F}" presName="hierChild2" presStyleCnt="0"/>
      <dgm:spPr/>
    </dgm:pt>
    <dgm:pt modelId="{AD41A530-4926-4ED4-A9D6-D1065A29C832}" type="pres">
      <dgm:prSet presAssocID="{C4E93824-C7B1-4A90-91B5-62740CD06878}" presName="hierRoot1" presStyleCnt="0"/>
      <dgm:spPr/>
    </dgm:pt>
    <dgm:pt modelId="{2D180485-2DA1-44DC-975B-A51939BF5280}" type="pres">
      <dgm:prSet presAssocID="{C4E93824-C7B1-4A90-91B5-62740CD06878}" presName="composite" presStyleCnt="0"/>
      <dgm:spPr/>
    </dgm:pt>
    <dgm:pt modelId="{58E2E61F-8C11-4352-AD2D-F00B478FD05B}" type="pres">
      <dgm:prSet presAssocID="{C4E93824-C7B1-4A90-91B5-62740CD06878}" presName="background" presStyleLbl="node0" presStyleIdx="2" presStyleCnt="3"/>
      <dgm:spPr/>
    </dgm:pt>
    <dgm:pt modelId="{E8C5B895-38C3-4806-9C12-4FA6B5144AF7}" type="pres">
      <dgm:prSet presAssocID="{C4E93824-C7B1-4A90-91B5-62740CD06878}" presName="text" presStyleLbl="fgAcc0" presStyleIdx="2" presStyleCnt="3">
        <dgm:presLayoutVars>
          <dgm:chPref val="3"/>
        </dgm:presLayoutVars>
      </dgm:prSet>
      <dgm:spPr/>
    </dgm:pt>
    <dgm:pt modelId="{7C97E9B6-A7A4-4FD8-9FCB-975CD4A657C4}" type="pres">
      <dgm:prSet presAssocID="{C4E93824-C7B1-4A90-91B5-62740CD06878}" presName="hierChild2" presStyleCnt="0"/>
      <dgm:spPr/>
    </dgm:pt>
  </dgm:ptLst>
  <dgm:cxnLst>
    <dgm:cxn modelId="{F7B22C08-D2EE-4CED-AD3B-4DE463551C5B}" srcId="{56A354AE-0CE6-4942-977D-EC9C4064CFBA}" destId="{C4E93824-C7B1-4A90-91B5-62740CD06878}" srcOrd="2" destOrd="0" parTransId="{81867946-0404-4028-BB70-BD2E44DCCA11}" sibTransId="{5E02FB39-C5D4-47EA-A780-C544E9DFE8DC}"/>
    <dgm:cxn modelId="{2D422D34-0192-4486-9AAF-08CF480B6619}" srcId="{56A354AE-0CE6-4942-977D-EC9C4064CFBA}" destId="{5975B8A7-D916-4EC0-9872-1603F65E2AE6}" srcOrd="0" destOrd="0" parTransId="{83DCC623-605C-4114-A8AD-5CE1F4057C19}" sibTransId="{CBFF447C-5AED-4009-8A38-6B58AC42131A}"/>
    <dgm:cxn modelId="{45C76B71-8839-4103-B37A-1100EC240B8A}" srcId="{56A354AE-0CE6-4942-977D-EC9C4064CFBA}" destId="{BD502825-CFAF-423A-BB3A-AF65D10BEC5F}" srcOrd="1" destOrd="0" parTransId="{4FCC4E6E-E488-46A5-829F-6D1A2D3B1E33}" sibTransId="{9D5B633B-789B-4D10-981E-38A24E383A60}"/>
    <dgm:cxn modelId="{617F0579-DC57-4793-B029-034EF76D1252}" type="presOf" srcId="{BD502825-CFAF-423A-BB3A-AF65D10BEC5F}" destId="{E1A330BC-ADFC-4E8A-A3EE-7E5A9C3B9321}" srcOrd="0" destOrd="0" presId="urn:microsoft.com/office/officeart/2005/8/layout/hierarchy1"/>
    <dgm:cxn modelId="{3E944B94-9A9A-4E48-98AD-D29353EE3496}" type="presOf" srcId="{C4E93824-C7B1-4A90-91B5-62740CD06878}" destId="{E8C5B895-38C3-4806-9C12-4FA6B5144AF7}" srcOrd="0" destOrd="0" presId="urn:microsoft.com/office/officeart/2005/8/layout/hierarchy1"/>
    <dgm:cxn modelId="{20AC48A1-52B5-4421-A283-D62A3B19007E}" type="presOf" srcId="{5975B8A7-D916-4EC0-9872-1603F65E2AE6}" destId="{220BD1A6-F6E4-4CF6-8172-D08F95E021A0}" srcOrd="0" destOrd="0" presId="urn:microsoft.com/office/officeart/2005/8/layout/hierarchy1"/>
    <dgm:cxn modelId="{B51EA6CD-E3D2-44CD-87C0-06A8471B0CA7}" type="presOf" srcId="{56A354AE-0CE6-4942-977D-EC9C4064CFBA}" destId="{DDC312A2-87C3-427E-B624-659A7501981F}" srcOrd="0" destOrd="0" presId="urn:microsoft.com/office/officeart/2005/8/layout/hierarchy1"/>
    <dgm:cxn modelId="{FDE27361-CC6F-415F-8C4D-61943B8FB4BF}" type="presParOf" srcId="{DDC312A2-87C3-427E-B624-659A7501981F}" destId="{0E0BF0C6-4B62-4C6E-B2C5-E32ED8DDC800}" srcOrd="0" destOrd="0" presId="urn:microsoft.com/office/officeart/2005/8/layout/hierarchy1"/>
    <dgm:cxn modelId="{0334E2C3-8E80-4497-8D58-3916E998CE97}" type="presParOf" srcId="{0E0BF0C6-4B62-4C6E-B2C5-E32ED8DDC800}" destId="{5E2405D0-2952-43D6-8E93-6F7D4FE537FF}" srcOrd="0" destOrd="0" presId="urn:microsoft.com/office/officeart/2005/8/layout/hierarchy1"/>
    <dgm:cxn modelId="{9959941C-A55C-408C-A37A-7DC9AD5DC457}" type="presParOf" srcId="{5E2405D0-2952-43D6-8E93-6F7D4FE537FF}" destId="{BAA8C8F8-4C88-41B4-8CA0-9D3EF6529F51}" srcOrd="0" destOrd="0" presId="urn:microsoft.com/office/officeart/2005/8/layout/hierarchy1"/>
    <dgm:cxn modelId="{94261BB5-C824-47C5-A00E-F15093A86A79}" type="presParOf" srcId="{5E2405D0-2952-43D6-8E93-6F7D4FE537FF}" destId="{220BD1A6-F6E4-4CF6-8172-D08F95E021A0}" srcOrd="1" destOrd="0" presId="urn:microsoft.com/office/officeart/2005/8/layout/hierarchy1"/>
    <dgm:cxn modelId="{C5D1B0E3-38AD-406F-9C72-5F5C4ED8DEE9}" type="presParOf" srcId="{0E0BF0C6-4B62-4C6E-B2C5-E32ED8DDC800}" destId="{B10F0133-8063-46F5-8741-AA3F3E29ADE1}" srcOrd="1" destOrd="0" presId="urn:microsoft.com/office/officeart/2005/8/layout/hierarchy1"/>
    <dgm:cxn modelId="{09836080-0E07-42AB-ADE0-BD80BF9A6196}" type="presParOf" srcId="{DDC312A2-87C3-427E-B624-659A7501981F}" destId="{E6F32BB0-87D4-4917-828F-9EF4E094299E}" srcOrd="1" destOrd="0" presId="urn:microsoft.com/office/officeart/2005/8/layout/hierarchy1"/>
    <dgm:cxn modelId="{87FBDBF1-CA82-43D2-8840-E170B1253567}" type="presParOf" srcId="{E6F32BB0-87D4-4917-828F-9EF4E094299E}" destId="{7CA6379A-05A9-4D15-B223-BD52FC953717}" srcOrd="0" destOrd="0" presId="urn:microsoft.com/office/officeart/2005/8/layout/hierarchy1"/>
    <dgm:cxn modelId="{B0B37423-697A-436B-9262-051518E07CCF}" type="presParOf" srcId="{7CA6379A-05A9-4D15-B223-BD52FC953717}" destId="{E64B3FF2-91C7-42AC-A0C9-C44404C07A4C}" srcOrd="0" destOrd="0" presId="urn:microsoft.com/office/officeart/2005/8/layout/hierarchy1"/>
    <dgm:cxn modelId="{14AF127B-CF16-4FFF-8B4C-1072D4784E0B}" type="presParOf" srcId="{7CA6379A-05A9-4D15-B223-BD52FC953717}" destId="{E1A330BC-ADFC-4E8A-A3EE-7E5A9C3B9321}" srcOrd="1" destOrd="0" presId="urn:microsoft.com/office/officeart/2005/8/layout/hierarchy1"/>
    <dgm:cxn modelId="{FB3830BA-C94A-42EB-A18B-1F15138E9D25}" type="presParOf" srcId="{E6F32BB0-87D4-4917-828F-9EF4E094299E}" destId="{3939363A-414E-42B4-B0F6-55EB4FE7D8DA}" srcOrd="1" destOrd="0" presId="urn:microsoft.com/office/officeart/2005/8/layout/hierarchy1"/>
    <dgm:cxn modelId="{35A72707-C569-402D-8CAA-BD24919986F0}" type="presParOf" srcId="{DDC312A2-87C3-427E-B624-659A7501981F}" destId="{AD41A530-4926-4ED4-A9D6-D1065A29C832}" srcOrd="2" destOrd="0" presId="urn:microsoft.com/office/officeart/2005/8/layout/hierarchy1"/>
    <dgm:cxn modelId="{4921F3A1-B2E3-49D2-86A1-70276631B825}" type="presParOf" srcId="{AD41A530-4926-4ED4-A9D6-D1065A29C832}" destId="{2D180485-2DA1-44DC-975B-A51939BF5280}" srcOrd="0" destOrd="0" presId="urn:microsoft.com/office/officeart/2005/8/layout/hierarchy1"/>
    <dgm:cxn modelId="{9F3CC7DF-1AE2-4F79-B996-7AB39C4A414E}" type="presParOf" srcId="{2D180485-2DA1-44DC-975B-A51939BF5280}" destId="{58E2E61F-8C11-4352-AD2D-F00B478FD05B}" srcOrd="0" destOrd="0" presId="urn:microsoft.com/office/officeart/2005/8/layout/hierarchy1"/>
    <dgm:cxn modelId="{5C0F3330-9776-4A39-B930-11E5E9853370}" type="presParOf" srcId="{2D180485-2DA1-44DC-975B-A51939BF5280}" destId="{E8C5B895-38C3-4806-9C12-4FA6B5144AF7}" srcOrd="1" destOrd="0" presId="urn:microsoft.com/office/officeart/2005/8/layout/hierarchy1"/>
    <dgm:cxn modelId="{BBCA9040-55AE-4548-BF87-1A4A8EBF5ADB}" type="presParOf" srcId="{AD41A530-4926-4ED4-A9D6-D1065A29C832}" destId="{7C97E9B6-A7A4-4FD8-9FCB-975CD4A657C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0810CA6-CE5D-47FF-8309-1230FB453EB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0914DE2-84E2-404F-BB8F-734C14DD8398}">
      <dgm:prSet/>
      <dgm:spPr/>
      <dgm:t>
        <a:bodyPr/>
        <a:lstStyle/>
        <a:p>
          <a:r>
            <a:rPr lang="en-IN"/>
            <a:t>Toyota has a suitable reward and remuneration system for motivating employees along with support long-term retention and enhance productivity.</a:t>
          </a:r>
          <a:endParaRPr lang="en-US"/>
        </a:p>
      </dgm:t>
    </dgm:pt>
    <dgm:pt modelId="{31A798F5-ABEC-4CBF-9B60-7309687B30DD}" type="parTrans" cxnId="{CFF0C726-96B0-43E7-A71C-9126726FDD77}">
      <dgm:prSet/>
      <dgm:spPr/>
      <dgm:t>
        <a:bodyPr/>
        <a:lstStyle/>
        <a:p>
          <a:endParaRPr lang="en-US"/>
        </a:p>
      </dgm:t>
    </dgm:pt>
    <dgm:pt modelId="{53E69372-1732-4E2B-9781-3999734CEA66}" type="sibTrans" cxnId="{CFF0C726-96B0-43E7-A71C-9126726FDD77}">
      <dgm:prSet/>
      <dgm:spPr/>
      <dgm:t>
        <a:bodyPr/>
        <a:lstStyle/>
        <a:p>
          <a:endParaRPr lang="en-US"/>
        </a:p>
      </dgm:t>
    </dgm:pt>
    <dgm:pt modelId="{F24FF661-45C2-4B48-B0BD-EC047F6F13E5}">
      <dgm:prSet/>
      <dgm:spPr/>
      <dgm:t>
        <a:bodyPr/>
        <a:lstStyle/>
        <a:p>
          <a:r>
            <a:rPr lang="en-IN"/>
            <a:t>The company includes non-monetary benefits, financial rewards and performance incentives.</a:t>
          </a:r>
          <a:endParaRPr lang="en-US"/>
        </a:p>
      </dgm:t>
    </dgm:pt>
    <dgm:pt modelId="{88B760C2-0AD5-4EE7-AD74-5FE3A1DF8F05}" type="parTrans" cxnId="{BFC7BD37-18A5-47F7-8693-7515A3F5C842}">
      <dgm:prSet/>
      <dgm:spPr/>
      <dgm:t>
        <a:bodyPr/>
        <a:lstStyle/>
        <a:p>
          <a:endParaRPr lang="en-US"/>
        </a:p>
      </dgm:t>
    </dgm:pt>
    <dgm:pt modelId="{B065FBB3-5996-4E7D-A634-BD4133C430E3}" type="sibTrans" cxnId="{BFC7BD37-18A5-47F7-8693-7515A3F5C842}">
      <dgm:prSet/>
      <dgm:spPr/>
      <dgm:t>
        <a:bodyPr/>
        <a:lstStyle/>
        <a:p>
          <a:endParaRPr lang="en-US"/>
        </a:p>
      </dgm:t>
    </dgm:pt>
    <dgm:pt modelId="{E69B26B7-ACF7-4840-8564-BC6AC4B62E5C}">
      <dgm:prSet/>
      <dgm:spPr/>
      <dgm:t>
        <a:bodyPr/>
        <a:lstStyle/>
        <a:p>
          <a:r>
            <a:rPr lang="en-IN"/>
            <a:t>This presentation provides Toyota’s reward practices along with strategic alignment with of issues and the suitable suggestions to strengthen organisational performance and employee satisfaction.</a:t>
          </a:r>
          <a:endParaRPr lang="en-US"/>
        </a:p>
      </dgm:t>
    </dgm:pt>
    <dgm:pt modelId="{3B8E7163-CEC0-43BD-9D28-CB03408759F9}" type="parTrans" cxnId="{05093FDF-0F2A-4C78-A4EC-E67B6E542130}">
      <dgm:prSet/>
      <dgm:spPr/>
      <dgm:t>
        <a:bodyPr/>
        <a:lstStyle/>
        <a:p>
          <a:endParaRPr lang="en-US"/>
        </a:p>
      </dgm:t>
    </dgm:pt>
    <dgm:pt modelId="{8756C11B-5943-4EE0-9B9C-EA89DF22C0F9}" type="sibTrans" cxnId="{05093FDF-0F2A-4C78-A4EC-E67B6E542130}">
      <dgm:prSet/>
      <dgm:spPr/>
      <dgm:t>
        <a:bodyPr/>
        <a:lstStyle/>
        <a:p>
          <a:endParaRPr lang="en-US"/>
        </a:p>
      </dgm:t>
    </dgm:pt>
    <dgm:pt modelId="{CE826F26-07EE-4EB1-A1F3-10F2C3DA52D4}" type="pres">
      <dgm:prSet presAssocID="{30810CA6-CE5D-47FF-8309-1230FB453EB1}" presName="linear" presStyleCnt="0">
        <dgm:presLayoutVars>
          <dgm:animLvl val="lvl"/>
          <dgm:resizeHandles val="exact"/>
        </dgm:presLayoutVars>
      </dgm:prSet>
      <dgm:spPr/>
    </dgm:pt>
    <dgm:pt modelId="{A7356D76-EB2C-407A-B3F0-6100AE0C15C6}" type="pres">
      <dgm:prSet presAssocID="{A0914DE2-84E2-404F-BB8F-734C14DD8398}" presName="parentText" presStyleLbl="node1" presStyleIdx="0" presStyleCnt="3">
        <dgm:presLayoutVars>
          <dgm:chMax val="0"/>
          <dgm:bulletEnabled val="1"/>
        </dgm:presLayoutVars>
      </dgm:prSet>
      <dgm:spPr/>
    </dgm:pt>
    <dgm:pt modelId="{067684AE-38B4-406B-8FBD-7845A8CC8C87}" type="pres">
      <dgm:prSet presAssocID="{53E69372-1732-4E2B-9781-3999734CEA66}" presName="spacer" presStyleCnt="0"/>
      <dgm:spPr/>
    </dgm:pt>
    <dgm:pt modelId="{4EF1D476-9EFF-49DD-9A2A-EDCD376A952A}" type="pres">
      <dgm:prSet presAssocID="{F24FF661-45C2-4B48-B0BD-EC047F6F13E5}" presName="parentText" presStyleLbl="node1" presStyleIdx="1" presStyleCnt="3">
        <dgm:presLayoutVars>
          <dgm:chMax val="0"/>
          <dgm:bulletEnabled val="1"/>
        </dgm:presLayoutVars>
      </dgm:prSet>
      <dgm:spPr/>
    </dgm:pt>
    <dgm:pt modelId="{7B0886CB-8B38-4B4F-A927-3C7A37E34EDE}" type="pres">
      <dgm:prSet presAssocID="{B065FBB3-5996-4E7D-A634-BD4133C430E3}" presName="spacer" presStyleCnt="0"/>
      <dgm:spPr/>
    </dgm:pt>
    <dgm:pt modelId="{43F310F0-4D2E-4C62-A993-E6215FEDB1F8}" type="pres">
      <dgm:prSet presAssocID="{E69B26B7-ACF7-4840-8564-BC6AC4B62E5C}" presName="parentText" presStyleLbl="node1" presStyleIdx="2" presStyleCnt="3">
        <dgm:presLayoutVars>
          <dgm:chMax val="0"/>
          <dgm:bulletEnabled val="1"/>
        </dgm:presLayoutVars>
      </dgm:prSet>
      <dgm:spPr/>
    </dgm:pt>
  </dgm:ptLst>
  <dgm:cxnLst>
    <dgm:cxn modelId="{CFF0C726-96B0-43E7-A71C-9126726FDD77}" srcId="{30810CA6-CE5D-47FF-8309-1230FB453EB1}" destId="{A0914DE2-84E2-404F-BB8F-734C14DD8398}" srcOrd="0" destOrd="0" parTransId="{31A798F5-ABEC-4CBF-9B60-7309687B30DD}" sibTransId="{53E69372-1732-4E2B-9781-3999734CEA66}"/>
    <dgm:cxn modelId="{BC18FE2E-5C44-4A52-90D9-DF67DEF16E18}" type="presOf" srcId="{F24FF661-45C2-4B48-B0BD-EC047F6F13E5}" destId="{4EF1D476-9EFF-49DD-9A2A-EDCD376A952A}" srcOrd="0" destOrd="0" presId="urn:microsoft.com/office/officeart/2005/8/layout/vList2"/>
    <dgm:cxn modelId="{BFC7BD37-18A5-47F7-8693-7515A3F5C842}" srcId="{30810CA6-CE5D-47FF-8309-1230FB453EB1}" destId="{F24FF661-45C2-4B48-B0BD-EC047F6F13E5}" srcOrd="1" destOrd="0" parTransId="{88B760C2-0AD5-4EE7-AD74-5FE3A1DF8F05}" sibTransId="{B065FBB3-5996-4E7D-A634-BD4133C430E3}"/>
    <dgm:cxn modelId="{8809286E-9D51-4144-9975-BFD1E303FAB8}" type="presOf" srcId="{A0914DE2-84E2-404F-BB8F-734C14DD8398}" destId="{A7356D76-EB2C-407A-B3F0-6100AE0C15C6}" srcOrd="0" destOrd="0" presId="urn:microsoft.com/office/officeart/2005/8/layout/vList2"/>
    <dgm:cxn modelId="{A592F2CC-3660-4C83-B0B9-DBAE8022167C}" type="presOf" srcId="{30810CA6-CE5D-47FF-8309-1230FB453EB1}" destId="{CE826F26-07EE-4EB1-A1F3-10F2C3DA52D4}" srcOrd="0" destOrd="0" presId="urn:microsoft.com/office/officeart/2005/8/layout/vList2"/>
    <dgm:cxn modelId="{05093FDF-0F2A-4C78-A4EC-E67B6E542130}" srcId="{30810CA6-CE5D-47FF-8309-1230FB453EB1}" destId="{E69B26B7-ACF7-4840-8564-BC6AC4B62E5C}" srcOrd="2" destOrd="0" parTransId="{3B8E7163-CEC0-43BD-9D28-CB03408759F9}" sibTransId="{8756C11B-5943-4EE0-9B9C-EA89DF22C0F9}"/>
    <dgm:cxn modelId="{703188FC-B238-4D34-AF00-1D9CEF91BFA9}" type="presOf" srcId="{E69B26B7-ACF7-4840-8564-BC6AC4B62E5C}" destId="{43F310F0-4D2E-4C62-A993-E6215FEDB1F8}" srcOrd="0" destOrd="0" presId="urn:microsoft.com/office/officeart/2005/8/layout/vList2"/>
    <dgm:cxn modelId="{A0C5D480-7220-46E7-BDCD-5CF3F93C3B66}" type="presParOf" srcId="{CE826F26-07EE-4EB1-A1F3-10F2C3DA52D4}" destId="{A7356D76-EB2C-407A-B3F0-6100AE0C15C6}" srcOrd="0" destOrd="0" presId="urn:microsoft.com/office/officeart/2005/8/layout/vList2"/>
    <dgm:cxn modelId="{941CEDB7-AF45-45C8-8DFD-61F8EAC6DAFA}" type="presParOf" srcId="{CE826F26-07EE-4EB1-A1F3-10F2C3DA52D4}" destId="{067684AE-38B4-406B-8FBD-7845A8CC8C87}" srcOrd="1" destOrd="0" presId="urn:microsoft.com/office/officeart/2005/8/layout/vList2"/>
    <dgm:cxn modelId="{C9FE40BE-8B38-4793-9612-18B0123FF90F}" type="presParOf" srcId="{CE826F26-07EE-4EB1-A1F3-10F2C3DA52D4}" destId="{4EF1D476-9EFF-49DD-9A2A-EDCD376A952A}" srcOrd="2" destOrd="0" presId="urn:microsoft.com/office/officeart/2005/8/layout/vList2"/>
    <dgm:cxn modelId="{79379425-B489-443F-8FA1-B1A494220EE6}" type="presParOf" srcId="{CE826F26-07EE-4EB1-A1F3-10F2C3DA52D4}" destId="{7B0886CB-8B38-4B4F-A927-3C7A37E34EDE}" srcOrd="3" destOrd="0" presId="urn:microsoft.com/office/officeart/2005/8/layout/vList2"/>
    <dgm:cxn modelId="{859A4388-D09B-46BE-AEF9-E4488B8F3C14}" type="presParOf" srcId="{CE826F26-07EE-4EB1-A1F3-10F2C3DA52D4}" destId="{43F310F0-4D2E-4C62-A993-E6215FEDB1F8}"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8718FB5-5773-4E17-9F69-315C9FFD15A6}"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9083B34B-F04F-464C-98D1-05BC79D89831}">
      <dgm:prSet/>
      <dgm:spPr/>
      <dgm:t>
        <a:bodyPr/>
        <a:lstStyle/>
        <a:p>
          <a:r>
            <a:rPr lang="en-US"/>
            <a:t>The reward system of Toyota has included competitive salaries associated with the performance-based bonuses, long-term incentives and profit-sharing.</a:t>
          </a:r>
        </a:p>
      </dgm:t>
    </dgm:pt>
    <dgm:pt modelId="{F0F5EE76-EEDC-441C-974F-1C6B03DF80DD}" type="parTrans" cxnId="{E7A4635B-9210-40E2-ADF2-E043CA52B81D}">
      <dgm:prSet/>
      <dgm:spPr/>
      <dgm:t>
        <a:bodyPr/>
        <a:lstStyle/>
        <a:p>
          <a:endParaRPr lang="en-US" sz="1800"/>
        </a:p>
      </dgm:t>
    </dgm:pt>
    <dgm:pt modelId="{4828E317-82DE-44F7-ADC1-8F0A9F40E0C8}" type="sibTrans" cxnId="{E7A4635B-9210-40E2-ADF2-E043CA52B81D}">
      <dgm:prSet/>
      <dgm:spPr/>
      <dgm:t>
        <a:bodyPr/>
        <a:lstStyle/>
        <a:p>
          <a:endParaRPr lang="en-US"/>
        </a:p>
      </dgm:t>
    </dgm:pt>
    <dgm:pt modelId="{752A2087-87E6-4D6B-9ED6-052958F77E1D}">
      <dgm:prSet/>
      <dgm:spPr/>
      <dgm:t>
        <a:bodyPr/>
        <a:lstStyle/>
        <a:p>
          <a:r>
            <a:rPr lang="en-US"/>
            <a:t>The employees receive benefits including career development opportunities, healthcare and pensions.</a:t>
          </a:r>
        </a:p>
      </dgm:t>
    </dgm:pt>
    <dgm:pt modelId="{14055907-E2F5-457A-B9E3-D7857AE047A0}" type="parTrans" cxnId="{4474E29B-9D75-41AA-BA00-F7133F2745BC}">
      <dgm:prSet/>
      <dgm:spPr/>
      <dgm:t>
        <a:bodyPr/>
        <a:lstStyle/>
        <a:p>
          <a:endParaRPr lang="en-US" sz="1800"/>
        </a:p>
      </dgm:t>
    </dgm:pt>
    <dgm:pt modelId="{66A4EB89-2C99-492A-9738-2039FB76F239}" type="sibTrans" cxnId="{4474E29B-9D75-41AA-BA00-F7133F2745BC}">
      <dgm:prSet/>
      <dgm:spPr/>
      <dgm:t>
        <a:bodyPr/>
        <a:lstStyle/>
        <a:p>
          <a:endParaRPr lang="en-US"/>
        </a:p>
      </dgm:t>
    </dgm:pt>
    <dgm:pt modelId="{F5C408EB-9CB7-4515-AF8D-22B40D21C4E2}">
      <dgm:prSet/>
      <dgm:spPr/>
      <dgm:t>
        <a:bodyPr/>
        <a:lstStyle/>
        <a:p>
          <a:r>
            <a:rPr lang="en-US"/>
            <a:t>It has been seen that Toyota’s gainsharing program rewards teams for the achievement of productivity target, encouraging collaboration and continuous improvement within the managerial and production departments globally (SHEELA and MARAN, 2025).</a:t>
          </a:r>
        </a:p>
      </dgm:t>
    </dgm:pt>
    <dgm:pt modelId="{C622BE19-4613-4676-A3C1-6A30FB88DCF3}" type="parTrans" cxnId="{11393B4C-87C0-4CAF-B07F-6AACE7F36905}">
      <dgm:prSet/>
      <dgm:spPr/>
      <dgm:t>
        <a:bodyPr/>
        <a:lstStyle/>
        <a:p>
          <a:endParaRPr lang="en-US" sz="1800"/>
        </a:p>
      </dgm:t>
    </dgm:pt>
    <dgm:pt modelId="{804ED739-0AD4-4927-86B6-B57F74FCB217}" type="sibTrans" cxnId="{11393B4C-87C0-4CAF-B07F-6AACE7F36905}">
      <dgm:prSet/>
      <dgm:spPr/>
      <dgm:t>
        <a:bodyPr/>
        <a:lstStyle/>
        <a:p>
          <a:endParaRPr lang="en-US"/>
        </a:p>
      </dgm:t>
    </dgm:pt>
    <dgm:pt modelId="{42C81C3B-1941-4499-A53E-F2109EEB6471}" type="pres">
      <dgm:prSet presAssocID="{B8718FB5-5773-4E17-9F69-315C9FFD15A6}" presName="Name0" presStyleCnt="0">
        <dgm:presLayoutVars>
          <dgm:dir/>
          <dgm:resizeHandles val="exact"/>
        </dgm:presLayoutVars>
      </dgm:prSet>
      <dgm:spPr/>
    </dgm:pt>
    <dgm:pt modelId="{ED9B5675-D69C-440A-8907-5448421A9661}" type="pres">
      <dgm:prSet presAssocID="{9083B34B-F04F-464C-98D1-05BC79D89831}" presName="node" presStyleLbl="node1" presStyleIdx="0" presStyleCnt="3">
        <dgm:presLayoutVars>
          <dgm:bulletEnabled val="1"/>
        </dgm:presLayoutVars>
      </dgm:prSet>
      <dgm:spPr/>
    </dgm:pt>
    <dgm:pt modelId="{FD9D7F54-94C6-427F-8AE8-969C643FBD58}" type="pres">
      <dgm:prSet presAssocID="{4828E317-82DE-44F7-ADC1-8F0A9F40E0C8}" presName="sibTrans" presStyleLbl="sibTrans2D1" presStyleIdx="0" presStyleCnt="2"/>
      <dgm:spPr/>
    </dgm:pt>
    <dgm:pt modelId="{522DA6F7-0E6F-4ED9-86C3-587E3AA72FDF}" type="pres">
      <dgm:prSet presAssocID="{4828E317-82DE-44F7-ADC1-8F0A9F40E0C8}" presName="connectorText" presStyleLbl="sibTrans2D1" presStyleIdx="0" presStyleCnt="2"/>
      <dgm:spPr/>
    </dgm:pt>
    <dgm:pt modelId="{C2DA67F2-A31A-423D-9C4E-26DC741E1A48}" type="pres">
      <dgm:prSet presAssocID="{752A2087-87E6-4D6B-9ED6-052958F77E1D}" presName="node" presStyleLbl="node1" presStyleIdx="1" presStyleCnt="3">
        <dgm:presLayoutVars>
          <dgm:bulletEnabled val="1"/>
        </dgm:presLayoutVars>
      </dgm:prSet>
      <dgm:spPr/>
    </dgm:pt>
    <dgm:pt modelId="{A42B0506-9DA1-4D31-A0AB-6F434453ACD1}" type="pres">
      <dgm:prSet presAssocID="{66A4EB89-2C99-492A-9738-2039FB76F239}" presName="sibTrans" presStyleLbl="sibTrans2D1" presStyleIdx="1" presStyleCnt="2"/>
      <dgm:spPr/>
    </dgm:pt>
    <dgm:pt modelId="{C5BD0EC8-625F-4023-93B5-29522A2FFD46}" type="pres">
      <dgm:prSet presAssocID="{66A4EB89-2C99-492A-9738-2039FB76F239}" presName="connectorText" presStyleLbl="sibTrans2D1" presStyleIdx="1" presStyleCnt="2"/>
      <dgm:spPr/>
    </dgm:pt>
    <dgm:pt modelId="{1F94497B-F3D1-4DB9-97F1-E78FBA06F673}" type="pres">
      <dgm:prSet presAssocID="{F5C408EB-9CB7-4515-AF8D-22B40D21C4E2}" presName="node" presStyleLbl="node1" presStyleIdx="2" presStyleCnt="3">
        <dgm:presLayoutVars>
          <dgm:bulletEnabled val="1"/>
        </dgm:presLayoutVars>
      </dgm:prSet>
      <dgm:spPr/>
    </dgm:pt>
  </dgm:ptLst>
  <dgm:cxnLst>
    <dgm:cxn modelId="{5100CB13-395F-434C-AE3E-113072BE09B0}" type="presOf" srcId="{9083B34B-F04F-464C-98D1-05BC79D89831}" destId="{ED9B5675-D69C-440A-8907-5448421A9661}" srcOrd="0" destOrd="0" presId="urn:microsoft.com/office/officeart/2005/8/layout/process1"/>
    <dgm:cxn modelId="{8CC83D24-BB18-4F36-A91C-D27EA8FE363B}" type="presOf" srcId="{4828E317-82DE-44F7-ADC1-8F0A9F40E0C8}" destId="{FD9D7F54-94C6-427F-8AE8-969C643FBD58}" srcOrd="0" destOrd="0" presId="urn:microsoft.com/office/officeart/2005/8/layout/process1"/>
    <dgm:cxn modelId="{55BE263D-7C54-4525-A5D1-5E4D63329C30}" type="presOf" srcId="{F5C408EB-9CB7-4515-AF8D-22B40D21C4E2}" destId="{1F94497B-F3D1-4DB9-97F1-E78FBA06F673}" srcOrd="0" destOrd="0" presId="urn:microsoft.com/office/officeart/2005/8/layout/process1"/>
    <dgm:cxn modelId="{CCBF893F-D788-4575-8E44-699965E83323}" type="presOf" srcId="{66A4EB89-2C99-492A-9738-2039FB76F239}" destId="{A42B0506-9DA1-4D31-A0AB-6F434453ACD1}" srcOrd="0" destOrd="0" presId="urn:microsoft.com/office/officeart/2005/8/layout/process1"/>
    <dgm:cxn modelId="{11393B4C-87C0-4CAF-B07F-6AACE7F36905}" srcId="{B8718FB5-5773-4E17-9F69-315C9FFD15A6}" destId="{F5C408EB-9CB7-4515-AF8D-22B40D21C4E2}" srcOrd="2" destOrd="0" parTransId="{C622BE19-4613-4676-A3C1-6A30FB88DCF3}" sibTransId="{804ED739-0AD4-4927-86B6-B57F74FCB217}"/>
    <dgm:cxn modelId="{E7A4635B-9210-40E2-ADF2-E043CA52B81D}" srcId="{B8718FB5-5773-4E17-9F69-315C9FFD15A6}" destId="{9083B34B-F04F-464C-98D1-05BC79D89831}" srcOrd="0" destOrd="0" parTransId="{F0F5EE76-EEDC-441C-974F-1C6B03DF80DD}" sibTransId="{4828E317-82DE-44F7-ADC1-8F0A9F40E0C8}"/>
    <dgm:cxn modelId="{3205A46F-E280-4F81-BCDD-FDC3BCE19CF5}" type="presOf" srcId="{752A2087-87E6-4D6B-9ED6-052958F77E1D}" destId="{C2DA67F2-A31A-423D-9C4E-26DC741E1A48}" srcOrd="0" destOrd="0" presId="urn:microsoft.com/office/officeart/2005/8/layout/process1"/>
    <dgm:cxn modelId="{4474E29B-9D75-41AA-BA00-F7133F2745BC}" srcId="{B8718FB5-5773-4E17-9F69-315C9FFD15A6}" destId="{752A2087-87E6-4D6B-9ED6-052958F77E1D}" srcOrd="1" destOrd="0" parTransId="{14055907-E2F5-457A-B9E3-D7857AE047A0}" sibTransId="{66A4EB89-2C99-492A-9738-2039FB76F239}"/>
    <dgm:cxn modelId="{AE86A4C2-6F34-43BD-A83A-D30E615697FE}" type="presOf" srcId="{4828E317-82DE-44F7-ADC1-8F0A9F40E0C8}" destId="{522DA6F7-0E6F-4ED9-86C3-587E3AA72FDF}" srcOrd="1" destOrd="0" presId="urn:microsoft.com/office/officeart/2005/8/layout/process1"/>
    <dgm:cxn modelId="{A0D0B6C9-1BA1-4F06-BD06-6190B94CDD0A}" type="presOf" srcId="{B8718FB5-5773-4E17-9F69-315C9FFD15A6}" destId="{42C81C3B-1941-4499-A53E-F2109EEB6471}" srcOrd="0" destOrd="0" presId="urn:microsoft.com/office/officeart/2005/8/layout/process1"/>
    <dgm:cxn modelId="{A07E89E5-5823-4BFD-AB95-E839E6302DEC}" type="presOf" srcId="{66A4EB89-2C99-492A-9738-2039FB76F239}" destId="{C5BD0EC8-625F-4023-93B5-29522A2FFD46}" srcOrd="1" destOrd="0" presId="urn:microsoft.com/office/officeart/2005/8/layout/process1"/>
    <dgm:cxn modelId="{F4AB3360-8458-4985-BA54-42214585147B}" type="presParOf" srcId="{42C81C3B-1941-4499-A53E-F2109EEB6471}" destId="{ED9B5675-D69C-440A-8907-5448421A9661}" srcOrd="0" destOrd="0" presId="urn:microsoft.com/office/officeart/2005/8/layout/process1"/>
    <dgm:cxn modelId="{45F7A713-FC53-407D-ABD8-13963761AA89}" type="presParOf" srcId="{42C81C3B-1941-4499-A53E-F2109EEB6471}" destId="{FD9D7F54-94C6-427F-8AE8-969C643FBD58}" srcOrd="1" destOrd="0" presId="urn:microsoft.com/office/officeart/2005/8/layout/process1"/>
    <dgm:cxn modelId="{1014B626-9F90-4210-9267-E36535110CF7}" type="presParOf" srcId="{FD9D7F54-94C6-427F-8AE8-969C643FBD58}" destId="{522DA6F7-0E6F-4ED9-86C3-587E3AA72FDF}" srcOrd="0" destOrd="0" presId="urn:microsoft.com/office/officeart/2005/8/layout/process1"/>
    <dgm:cxn modelId="{57A65885-2A3F-4D36-8E30-F30707DC5446}" type="presParOf" srcId="{42C81C3B-1941-4499-A53E-F2109EEB6471}" destId="{C2DA67F2-A31A-423D-9C4E-26DC741E1A48}" srcOrd="2" destOrd="0" presId="urn:microsoft.com/office/officeart/2005/8/layout/process1"/>
    <dgm:cxn modelId="{61F52096-E3AF-40E3-97C7-9BAA0DD91B13}" type="presParOf" srcId="{42C81C3B-1941-4499-A53E-F2109EEB6471}" destId="{A42B0506-9DA1-4D31-A0AB-6F434453ACD1}" srcOrd="3" destOrd="0" presId="urn:microsoft.com/office/officeart/2005/8/layout/process1"/>
    <dgm:cxn modelId="{1ACECE5E-37EC-4016-ABBF-49D3A55FDD67}" type="presParOf" srcId="{A42B0506-9DA1-4D31-A0AB-6F434453ACD1}" destId="{C5BD0EC8-625F-4023-93B5-29522A2FFD46}" srcOrd="0" destOrd="0" presId="urn:microsoft.com/office/officeart/2005/8/layout/process1"/>
    <dgm:cxn modelId="{0D91058D-74AA-4609-A169-45460D63ABB6}" type="presParOf" srcId="{42C81C3B-1941-4499-A53E-F2109EEB6471}" destId="{1F94497B-F3D1-4DB9-97F1-E78FBA06F673}"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544EEA7-15E8-4DA8-B525-88335FD9C9E3}"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51F396ED-BA0D-4C29-A891-E91AE89A5BBD}">
      <dgm:prSet/>
      <dgm:spPr/>
      <dgm:t>
        <a:bodyPr/>
        <a:lstStyle/>
        <a:p>
          <a:r>
            <a:rPr lang="en-IN"/>
            <a:t>Toyota faces challenges including balancing global reward consistency, retaining talent among competitive industry aspect and managing rising employee expectations (</a:t>
          </a:r>
          <a:r>
            <a:rPr lang="en-US"/>
            <a:t>Ekanayake and Preena, 2021</a:t>
          </a:r>
          <a:r>
            <a:rPr lang="en-IN"/>
            <a:t>).</a:t>
          </a:r>
          <a:endParaRPr lang="en-US"/>
        </a:p>
      </dgm:t>
    </dgm:pt>
    <dgm:pt modelId="{3C43085B-42BB-44E3-9771-C08E007F204C}" type="parTrans" cxnId="{CC24C551-2923-46DD-80FE-F389F58D2EB3}">
      <dgm:prSet/>
      <dgm:spPr/>
      <dgm:t>
        <a:bodyPr/>
        <a:lstStyle/>
        <a:p>
          <a:endParaRPr lang="en-US"/>
        </a:p>
      </dgm:t>
    </dgm:pt>
    <dgm:pt modelId="{BEA00F5B-229B-469D-A854-7C2015AB1D8D}" type="sibTrans" cxnId="{CC24C551-2923-46DD-80FE-F389F58D2EB3}">
      <dgm:prSet phldrT="01"/>
      <dgm:spPr/>
      <dgm:t>
        <a:bodyPr/>
        <a:lstStyle/>
        <a:p>
          <a:r>
            <a:rPr lang="en-US"/>
            <a:t>01</a:t>
          </a:r>
        </a:p>
      </dgm:t>
    </dgm:pt>
    <dgm:pt modelId="{21EAB65C-E1C0-4636-BE3D-1367063A8B68}">
      <dgm:prSet/>
      <dgm:spPr/>
      <dgm:t>
        <a:bodyPr/>
        <a:lstStyle/>
        <a:p>
          <a:r>
            <a:rPr lang="en-IN"/>
            <a:t>Several variations in local labour laws complicate reward structures for Toyota.</a:t>
          </a:r>
          <a:endParaRPr lang="en-US"/>
        </a:p>
      </dgm:t>
    </dgm:pt>
    <dgm:pt modelId="{40C8700F-54F7-490A-996B-D128DB5B0791}" type="parTrans" cxnId="{09A8EA3B-CF20-4B78-B7C3-10C8C1C746D1}">
      <dgm:prSet/>
      <dgm:spPr/>
      <dgm:t>
        <a:bodyPr/>
        <a:lstStyle/>
        <a:p>
          <a:endParaRPr lang="en-US"/>
        </a:p>
      </dgm:t>
    </dgm:pt>
    <dgm:pt modelId="{45A4C6CD-E30E-453E-87E9-3E1950A1A553}" type="sibTrans" cxnId="{09A8EA3B-CF20-4B78-B7C3-10C8C1C746D1}">
      <dgm:prSet phldrT="02"/>
      <dgm:spPr/>
      <dgm:t>
        <a:bodyPr/>
        <a:lstStyle/>
        <a:p>
          <a:r>
            <a:rPr lang="en-US"/>
            <a:t>02</a:t>
          </a:r>
        </a:p>
      </dgm:t>
    </dgm:pt>
    <dgm:pt modelId="{29E0EB32-EB6B-4494-A8E3-D3704CC4CA5B}">
      <dgm:prSet/>
      <dgm:spPr/>
      <dgm:t>
        <a:bodyPr/>
        <a:lstStyle/>
        <a:p>
          <a:r>
            <a:rPr lang="en-IN"/>
            <a:t>The significant strategic concern incorporates ensuring fairness, transparency and motivation within the diverse international teams.</a:t>
          </a:r>
          <a:endParaRPr lang="en-US"/>
        </a:p>
      </dgm:t>
    </dgm:pt>
    <dgm:pt modelId="{A5DF31E7-9716-46CA-8181-2EBF635F8D41}" type="parTrans" cxnId="{68DAD288-C84F-4119-B2E0-1108CBD0E208}">
      <dgm:prSet/>
      <dgm:spPr/>
      <dgm:t>
        <a:bodyPr/>
        <a:lstStyle/>
        <a:p>
          <a:endParaRPr lang="en-US"/>
        </a:p>
      </dgm:t>
    </dgm:pt>
    <dgm:pt modelId="{96DCBEFE-080C-4338-B984-00FD7C8A6B88}" type="sibTrans" cxnId="{68DAD288-C84F-4119-B2E0-1108CBD0E208}">
      <dgm:prSet phldrT="03"/>
      <dgm:spPr/>
      <dgm:t>
        <a:bodyPr/>
        <a:lstStyle/>
        <a:p>
          <a:r>
            <a:rPr lang="en-US"/>
            <a:t>03</a:t>
          </a:r>
        </a:p>
      </dgm:t>
    </dgm:pt>
    <dgm:pt modelId="{165CA6E7-8429-489F-845E-1B01427C447B}" type="pres">
      <dgm:prSet presAssocID="{8544EEA7-15E8-4DA8-B525-88335FD9C9E3}" presName="Name0" presStyleCnt="0">
        <dgm:presLayoutVars>
          <dgm:animLvl val="lvl"/>
          <dgm:resizeHandles val="exact"/>
        </dgm:presLayoutVars>
      </dgm:prSet>
      <dgm:spPr/>
    </dgm:pt>
    <dgm:pt modelId="{DC42B58A-E1CA-44BC-BCA0-F54E9CFAD7F4}" type="pres">
      <dgm:prSet presAssocID="{51F396ED-BA0D-4C29-A891-E91AE89A5BBD}" presName="compositeNode" presStyleCnt="0">
        <dgm:presLayoutVars>
          <dgm:bulletEnabled val="1"/>
        </dgm:presLayoutVars>
      </dgm:prSet>
      <dgm:spPr/>
    </dgm:pt>
    <dgm:pt modelId="{F588D53F-5E30-4C45-BC41-18EF2A3DEEC2}" type="pres">
      <dgm:prSet presAssocID="{51F396ED-BA0D-4C29-A891-E91AE89A5BBD}" presName="bgRect" presStyleLbl="alignNode1" presStyleIdx="0" presStyleCnt="3"/>
      <dgm:spPr/>
    </dgm:pt>
    <dgm:pt modelId="{A7DED87C-0D46-41A3-AB3A-58885C33EEBF}" type="pres">
      <dgm:prSet presAssocID="{BEA00F5B-229B-469D-A854-7C2015AB1D8D}" presName="sibTransNodeRect" presStyleLbl="alignNode1" presStyleIdx="0" presStyleCnt="3">
        <dgm:presLayoutVars>
          <dgm:chMax val="0"/>
          <dgm:bulletEnabled val="1"/>
        </dgm:presLayoutVars>
      </dgm:prSet>
      <dgm:spPr/>
    </dgm:pt>
    <dgm:pt modelId="{E4BBBFC8-7F5E-4B38-ABFF-90B8134BDABC}" type="pres">
      <dgm:prSet presAssocID="{51F396ED-BA0D-4C29-A891-E91AE89A5BBD}" presName="nodeRect" presStyleLbl="alignNode1" presStyleIdx="0" presStyleCnt="3">
        <dgm:presLayoutVars>
          <dgm:bulletEnabled val="1"/>
        </dgm:presLayoutVars>
      </dgm:prSet>
      <dgm:spPr/>
    </dgm:pt>
    <dgm:pt modelId="{69DA1AAE-3C5B-4AB6-B999-83D5E10AAC0F}" type="pres">
      <dgm:prSet presAssocID="{BEA00F5B-229B-469D-A854-7C2015AB1D8D}" presName="sibTrans" presStyleCnt="0"/>
      <dgm:spPr/>
    </dgm:pt>
    <dgm:pt modelId="{44761BAD-A8C2-4D63-9901-D6F0FA9C077C}" type="pres">
      <dgm:prSet presAssocID="{21EAB65C-E1C0-4636-BE3D-1367063A8B68}" presName="compositeNode" presStyleCnt="0">
        <dgm:presLayoutVars>
          <dgm:bulletEnabled val="1"/>
        </dgm:presLayoutVars>
      </dgm:prSet>
      <dgm:spPr/>
    </dgm:pt>
    <dgm:pt modelId="{45328E6A-C54A-4B4E-BAD8-E1F938ADE1A9}" type="pres">
      <dgm:prSet presAssocID="{21EAB65C-E1C0-4636-BE3D-1367063A8B68}" presName="bgRect" presStyleLbl="alignNode1" presStyleIdx="1" presStyleCnt="3"/>
      <dgm:spPr/>
    </dgm:pt>
    <dgm:pt modelId="{BFC81536-3AC3-4FFB-9504-04C6C0975481}" type="pres">
      <dgm:prSet presAssocID="{45A4C6CD-E30E-453E-87E9-3E1950A1A553}" presName="sibTransNodeRect" presStyleLbl="alignNode1" presStyleIdx="1" presStyleCnt="3">
        <dgm:presLayoutVars>
          <dgm:chMax val="0"/>
          <dgm:bulletEnabled val="1"/>
        </dgm:presLayoutVars>
      </dgm:prSet>
      <dgm:spPr/>
    </dgm:pt>
    <dgm:pt modelId="{212B6164-ED8C-4E63-B619-5EBA34F9A6F6}" type="pres">
      <dgm:prSet presAssocID="{21EAB65C-E1C0-4636-BE3D-1367063A8B68}" presName="nodeRect" presStyleLbl="alignNode1" presStyleIdx="1" presStyleCnt="3">
        <dgm:presLayoutVars>
          <dgm:bulletEnabled val="1"/>
        </dgm:presLayoutVars>
      </dgm:prSet>
      <dgm:spPr/>
    </dgm:pt>
    <dgm:pt modelId="{9873043C-5551-4B8D-8C38-6164CA61DE1C}" type="pres">
      <dgm:prSet presAssocID="{45A4C6CD-E30E-453E-87E9-3E1950A1A553}" presName="sibTrans" presStyleCnt="0"/>
      <dgm:spPr/>
    </dgm:pt>
    <dgm:pt modelId="{82487612-3AEB-40AD-BCA4-D35C0C937F92}" type="pres">
      <dgm:prSet presAssocID="{29E0EB32-EB6B-4494-A8E3-D3704CC4CA5B}" presName="compositeNode" presStyleCnt="0">
        <dgm:presLayoutVars>
          <dgm:bulletEnabled val="1"/>
        </dgm:presLayoutVars>
      </dgm:prSet>
      <dgm:spPr/>
    </dgm:pt>
    <dgm:pt modelId="{F166D271-B910-4E16-8AC3-982918EAFCD3}" type="pres">
      <dgm:prSet presAssocID="{29E0EB32-EB6B-4494-A8E3-D3704CC4CA5B}" presName="bgRect" presStyleLbl="alignNode1" presStyleIdx="2" presStyleCnt="3"/>
      <dgm:spPr/>
    </dgm:pt>
    <dgm:pt modelId="{B69DCB82-053C-46E2-BCC8-ABCE4A5342E7}" type="pres">
      <dgm:prSet presAssocID="{96DCBEFE-080C-4338-B984-00FD7C8A6B88}" presName="sibTransNodeRect" presStyleLbl="alignNode1" presStyleIdx="2" presStyleCnt="3">
        <dgm:presLayoutVars>
          <dgm:chMax val="0"/>
          <dgm:bulletEnabled val="1"/>
        </dgm:presLayoutVars>
      </dgm:prSet>
      <dgm:spPr/>
    </dgm:pt>
    <dgm:pt modelId="{22163024-2E92-4F11-BCB8-18DCCFF5D422}" type="pres">
      <dgm:prSet presAssocID="{29E0EB32-EB6B-4494-A8E3-D3704CC4CA5B}" presName="nodeRect" presStyleLbl="alignNode1" presStyleIdx="2" presStyleCnt="3">
        <dgm:presLayoutVars>
          <dgm:bulletEnabled val="1"/>
        </dgm:presLayoutVars>
      </dgm:prSet>
      <dgm:spPr/>
    </dgm:pt>
  </dgm:ptLst>
  <dgm:cxnLst>
    <dgm:cxn modelId="{8C2E9B17-4C9F-4F8F-AD96-BE4E18DB5982}" type="presOf" srcId="{BEA00F5B-229B-469D-A854-7C2015AB1D8D}" destId="{A7DED87C-0D46-41A3-AB3A-58885C33EEBF}" srcOrd="0" destOrd="0" presId="urn:microsoft.com/office/officeart/2016/7/layout/LinearBlockProcessNumbered"/>
    <dgm:cxn modelId="{45C5012A-0A7D-4665-8403-DB4225629EA6}" type="presOf" srcId="{29E0EB32-EB6B-4494-A8E3-D3704CC4CA5B}" destId="{22163024-2E92-4F11-BCB8-18DCCFF5D422}" srcOrd="1" destOrd="0" presId="urn:microsoft.com/office/officeart/2016/7/layout/LinearBlockProcessNumbered"/>
    <dgm:cxn modelId="{3AAF582B-69B2-4516-9E0C-D58CAC49BBD3}" type="presOf" srcId="{51F396ED-BA0D-4C29-A891-E91AE89A5BBD}" destId="{E4BBBFC8-7F5E-4B38-ABFF-90B8134BDABC}" srcOrd="1" destOrd="0" presId="urn:microsoft.com/office/officeart/2016/7/layout/LinearBlockProcessNumbered"/>
    <dgm:cxn modelId="{09A8EA3B-CF20-4B78-B7C3-10C8C1C746D1}" srcId="{8544EEA7-15E8-4DA8-B525-88335FD9C9E3}" destId="{21EAB65C-E1C0-4636-BE3D-1367063A8B68}" srcOrd="1" destOrd="0" parTransId="{40C8700F-54F7-490A-996B-D128DB5B0791}" sibTransId="{45A4C6CD-E30E-453E-87E9-3E1950A1A553}"/>
    <dgm:cxn modelId="{CC24C551-2923-46DD-80FE-F389F58D2EB3}" srcId="{8544EEA7-15E8-4DA8-B525-88335FD9C9E3}" destId="{51F396ED-BA0D-4C29-A891-E91AE89A5BBD}" srcOrd="0" destOrd="0" parTransId="{3C43085B-42BB-44E3-9771-C08E007F204C}" sibTransId="{BEA00F5B-229B-469D-A854-7C2015AB1D8D}"/>
    <dgm:cxn modelId="{D7A80875-79DC-401B-A768-BBCEF9B6D6AF}" type="presOf" srcId="{96DCBEFE-080C-4338-B984-00FD7C8A6B88}" destId="{B69DCB82-053C-46E2-BCC8-ABCE4A5342E7}" srcOrd="0" destOrd="0" presId="urn:microsoft.com/office/officeart/2016/7/layout/LinearBlockProcessNumbered"/>
    <dgm:cxn modelId="{0CC9017C-A653-4F4B-8CB2-78451606A5D7}" type="presOf" srcId="{8544EEA7-15E8-4DA8-B525-88335FD9C9E3}" destId="{165CA6E7-8429-489F-845E-1B01427C447B}" srcOrd="0" destOrd="0" presId="urn:microsoft.com/office/officeart/2016/7/layout/LinearBlockProcessNumbered"/>
    <dgm:cxn modelId="{68DAD288-C84F-4119-B2E0-1108CBD0E208}" srcId="{8544EEA7-15E8-4DA8-B525-88335FD9C9E3}" destId="{29E0EB32-EB6B-4494-A8E3-D3704CC4CA5B}" srcOrd="2" destOrd="0" parTransId="{A5DF31E7-9716-46CA-8181-2EBF635F8D41}" sibTransId="{96DCBEFE-080C-4338-B984-00FD7C8A6B88}"/>
    <dgm:cxn modelId="{0B56EEA5-1697-4828-A02A-EC9644B885CC}" type="presOf" srcId="{21EAB65C-E1C0-4636-BE3D-1367063A8B68}" destId="{212B6164-ED8C-4E63-B619-5EBA34F9A6F6}" srcOrd="1" destOrd="0" presId="urn:microsoft.com/office/officeart/2016/7/layout/LinearBlockProcessNumbered"/>
    <dgm:cxn modelId="{6D5986C8-F043-4393-A068-66F1C5EBFACB}" type="presOf" srcId="{45A4C6CD-E30E-453E-87E9-3E1950A1A553}" destId="{BFC81536-3AC3-4FFB-9504-04C6C0975481}" srcOrd="0" destOrd="0" presId="urn:microsoft.com/office/officeart/2016/7/layout/LinearBlockProcessNumbered"/>
    <dgm:cxn modelId="{8BED0CCF-80DB-43E4-8817-8FD7A844D8B1}" type="presOf" srcId="{29E0EB32-EB6B-4494-A8E3-D3704CC4CA5B}" destId="{F166D271-B910-4E16-8AC3-982918EAFCD3}" srcOrd="0" destOrd="0" presId="urn:microsoft.com/office/officeart/2016/7/layout/LinearBlockProcessNumbered"/>
    <dgm:cxn modelId="{E401FEE0-0C32-4568-B864-E44854CE85ED}" type="presOf" srcId="{21EAB65C-E1C0-4636-BE3D-1367063A8B68}" destId="{45328E6A-C54A-4B4E-BAD8-E1F938ADE1A9}" srcOrd="0" destOrd="0" presId="urn:microsoft.com/office/officeart/2016/7/layout/LinearBlockProcessNumbered"/>
    <dgm:cxn modelId="{1D5443F1-BF32-4CE1-89B5-C514877E6186}" type="presOf" srcId="{51F396ED-BA0D-4C29-A891-E91AE89A5BBD}" destId="{F588D53F-5E30-4C45-BC41-18EF2A3DEEC2}" srcOrd="0" destOrd="0" presId="urn:microsoft.com/office/officeart/2016/7/layout/LinearBlockProcessNumbered"/>
    <dgm:cxn modelId="{EFB9938D-22FC-45D5-9F68-12EAB1DCB762}" type="presParOf" srcId="{165CA6E7-8429-489F-845E-1B01427C447B}" destId="{DC42B58A-E1CA-44BC-BCA0-F54E9CFAD7F4}" srcOrd="0" destOrd="0" presId="urn:microsoft.com/office/officeart/2016/7/layout/LinearBlockProcessNumbered"/>
    <dgm:cxn modelId="{36365A90-F814-4C19-9895-A119BA6011DB}" type="presParOf" srcId="{DC42B58A-E1CA-44BC-BCA0-F54E9CFAD7F4}" destId="{F588D53F-5E30-4C45-BC41-18EF2A3DEEC2}" srcOrd="0" destOrd="0" presId="urn:microsoft.com/office/officeart/2016/7/layout/LinearBlockProcessNumbered"/>
    <dgm:cxn modelId="{A4779CBA-4C65-48D5-93CC-CD60AF3EDE7C}" type="presParOf" srcId="{DC42B58A-E1CA-44BC-BCA0-F54E9CFAD7F4}" destId="{A7DED87C-0D46-41A3-AB3A-58885C33EEBF}" srcOrd="1" destOrd="0" presId="urn:microsoft.com/office/officeart/2016/7/layout/LinearBlockProcessNumbered"/>
    <dgm:cxn modelId="{B5AD1AA9-DB99-4A88-B495-521D6FA1E5C3}" type="presParOf" srcId="{DC42B58A-E1CA-44BC-BCA0-F54E9CFAD7F4}" destId="{E4BBBFC8-7F5E-4B38-ABFF-90B8134BDABC}" srcOrd="2" destOrd="0" presId="urn:microsoft.com/office/officeart/2016/7/layout/LinearBlockProcessNumbered"/>
    <dgm:cxn modelId="{4D18F3C0-62C0-4065-8DC2-9B43D6212B90}" type="presParOf" srcId="{165CA6E7-8429-489F-845E-1B01427C447B}" destId="{69DA1AAE-3C5B-4AB6-B999-83D5E10AAC0F}" srcOrd="1" destOrd="0" presId="urn:microsoft.com/office/officeart/2016/7/layout/LinearBlockProcessNumbered"/>
    <dgm:cxn modelId="{AC692E3B-BF6C-4601-A4BA-1548C8B857C9}" type="presParOf" srcId="{165CA6E7-8429-489F-845E-1B01427C447B}" destId="{44761BAD-A8C2-4D63-9901-D6F0FA9C077C}" srcOrd="2" destOrd="0" presId="urn:microsoft.com/office/officeart/2016/7/layout/LinearBlockProcessNumbered"/>
    <dgm:cxn modelId="{11377273-62AA-402A-A42E-69305C096812}" type="presParOf" srcId="{44761BAD-A8C2-4D63-9901-D6F0FA9C077C}" destId="{45328E6A-C54A-4B4E-BAD8-E1F938ADE1A9}" srcOrd="0" destOrd="0" presId="urn:microsoft.com/office/officeart/2016/7/layout/LinearBlockProcessNumbered"/>
    <dgm:cxn modelId="{0F208847-70D9-471B-8361-C9BD714B0F2C}" type="presParOf" srcId="{44761BAD-A8C2-4D63-9901-D6F0FA9C077C}" destId="{BFC81536-3AC3-4FFB-9504-04C6C0975481}" srcOrd="1" destOrd="0" presId="urn:microsoft.com/office/officeart/2016/7/layout/LinearBlockProcessNumbered"/>
    <dgm:cxn modelId="{690D2CC6-46EE-4E83-B784-A09536A4DDF4}" type="presParOf" srcId="{44761BAD-A8C2-4D63-9901-D6F0FA9C077C}" destId="{212B6164-ED8C-4E63-B619-5EBA34F9A6F6}" srcOrd="2" destOrd="0" presId="urn:microsoft.com/office/officeart/2016/7/layout/LinearBlockProcessNumbered"/>
    <dgm:cxn modelId="{B1DB41C6-EEBA-4F8A-8C4B-63C0F3B3DEFE}" type="presParOf" srcId="{165CA6E7-8429-489F-845E-1B01427C447B}" destId="{9873043C-5551-4B8D-8C38-6164CA61DE1C}" srcOrd="3" destOrd="0" presId="urn:microsoft.com/office/officeart/2016/7/layout/LinearBlockProcessNumbered"/>
    <dgm:cxn modelId="{88B8846C-3CA3-4B31-AFDC-F286B9B02E6A}" type="presParOf" srcId="{165CA6E7-8429-489F-845E-1B01427C447B}" destId="{82487612-3AEB-40AD-BCA4-D35C0C937F92}" srcOrd="4" destOrd="0" presId="urn:microsoft.com/office/officeart/2016/7/layout/LinearBlockProcessNumbered"/>
    <dgm:cxn modelId="{86154CCC-7E46-49CA-926A-4A8ADE2F3B19}" type="presParOf" srcId="{82487612-3AEB-40AD-BCA4-D35C0C937F92}" destId="{F166D271-B910-4E16-8AC3-982918EAFCD3}" srcOrd="0" destOrd="0" presId="urn:microsoft.com/office/officeart/2016/7/layout/LinearBlockProcessNumbered"/>
    <dgm:cxn modelId="{38C806E4-1745-45F2-8C72-F67DB2A0DE1F}" type="presParOf" srcId="{82487612-3AEB-40AD-BCA4-D35C0C937F92}" destId="{B69DCB82-053C-46E2-BCC8-ABCE4A5342E7}" srcOrd="1" destOrd="0" presId="urn:microsoft.com/office/officeart/2016/7/layout/LinearBlockProcessNumbered"/>
    <dgm:cxn modelId="{2842AFF5-44D1-40EF-A53B-E73169C6094B}" type="presParOf" srcId="{82487612-3AEB-40AD-BCA4-D35C0C937F92}" destId="{22163024-2E92-4F11-BCB8-18DCCFF5D422}"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08DE09F-7C6A-427F-8152-9A20FDE788A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F2E04B8-33AF-4840-8E8C-1ED2C6D9AEAC}">
      <dgm:prSet custT="1"/>
      <dgm:spPr/>
      <dgm:t>
        <a:bodyPr/>
        <a:lstStyle/>
        <a:p>
          <a:r>
            <a:rPr lang="en-US" sz="1600"/>
            <a:t>Toyota should launch flexible reward packages, utilise data analytics and AI with expand recognition programs to ensure fairness (Chivu and Carutasu, 2025).</a:t>
          </a:r>
        </a:p>
      </dgm:t>
    </dgm:pt>
    <dgm:pt modelId="{840269E5-C84D-46E2-A37F-9A1688ACBAC8}" type="parTrans" cxnId="{8BA48F7B-33E1-4275-A167-2F67389F17C4}">
      <dgm:prSet/>
      <dgm:spPr/>
      <dgm:t>
        <a:bodyPr/>
        <a:lstStyle/>
        <a:p>
          <a:endParaRPr lang="en-US" sz="2800"/>
        </a:p>
      </dgm:t>
    </dgm:pt>
    <dgm:pt modelId="{9E1D31A8-DB08-44BE-BE70-B387382B1B2E}" type="sibTrans" cxnId="{8BA48F7B-33E1-4275-A167-2F67389F17C4}">
      <dgm:prSet/>
      <dgm:spPr/>
      <dgm:t>
        <a:bodyPr/>
        <a:lstStyle/>
        <a:p>
          <a:endParaRPr lang="en-US" sz="2800"/>
        </a:p>
      </dgm:t>
    </dgm:pt>
    <dgm:pt modelId="{56D20CD0-09A5-413B-9D7F-C42B4A6CA0F2}">
      <dgm:prSet custT="1"/>
      <dgm:spPr/>
      <dgm:t>
        <a:bodyPr/>
        <a:lstStyle/>
        <a:p>
          <a:r>
            <a:rPr lang="en-US" sz="1600"/>
            <a:t>It is essential to say that enhancing skill-based pay encourages upskilling process.</a:t>
          </a:r>
        </a:p>
      </dgm:t>
    </dgm:pt>
    <dgm:pt modelId="{1710247C-8D89-448D-B97B-AD616F324000}" type="parTrans" cxnId="{D66EA951-757C-4036-8026-EC822D485A8C}">
      <dgm:prSet/>
      <dgm:spPr/>
      <dgm:t>
        <a:bodyPr/>
        <a:lstStyle/>
        <a:p>
          <a:endParaRPr lang="en-US" sz="2800"/>
        </a:p>
      </dgm:t>
    </dgm:pt>
    <dgm:pt modelId="{B8A86969-1A00-4EF1-8CE1-E3B35F3B4FD6}" type="sibTrans" cxnId="{D66EA951-757C-4036-8026-EC822D485A8C}">
      <dgm:prSet/>
      <dgm:spPr/>
      <dgm:t>
        <a:bodyPr/>
        <a:lstStyle/>
        <a:p>
          <a:endParaRPr lang="en-US" sz="2800"/>
        </a:p>
      </dgm:t>
    </dgm:pt>
    <dgm:pt modelId="{E6E5708F-2AF5-4DD5-9D9D-025591F53B0A}">
      <dgm:prSet custT="1"/>
      <dgm:spPr/>
      <dgm:t>
        <a:bodyPr/>
        <a:lstStyle/>
        <a:p>
          <a:r>
            <a:rPr lang="en-US" sz="1600"/>
            <a:t>Global reward frameworks with local adaptation can improve consistency process.</a:t>
          </a:r>
        </a:p>
      </dgm:t>
    </dgm:pt>
    <dgm:pt modelId="{E1E66AD8-6FD3-4477-96A3-B821345C36C6}" type="parTrans" cxnId="{F8D1F13B-9956-4FA8-91D2-C3B9449376D6}">
      <dgm:prSet/>
      <dgm:spPr/>
      <dgm:t>
        <a:bodyPr/>
        <a:lstStyle/>
        <a:p>
          <a:endParaRPr lang="en-US" sz="2800"/>
        </a:p>
      </dgm:t>
    </dgm:pt>
    <dgm:pt modelId="{3869893B-D94C-41F3-81C7-961155D9A241}" type="sibTrans" cxnId="{F8D1F13B-9956-4FA8-91D2-C3B9449376D6}">
      <dgm:prSet/>
      <dgm:spPr/>
      <dgm:t>
        <a:bodyPr/>
        <a:lstStyle/>
        <a:p>
          <a:endParaRPr lang="en-US" sz="2800"/>
        </a:p>
      </dgm:t>
    </dgm:pt>
    <dgm:pt modelId="{0205EB8F-EE28-49FA-ABF1-BBFB2738FF2F}">
      <dgm:prSet custT="1"/>
      <dgm:spPr/>
      <dgm:t>
        <a:bodyPr/>
        <a:lstStyle/>
        <a:p>
          <a:r>
            <a:rPr lang="en-US" sz="1600"/>
            <a:t>Transparent communication and regular salary will strengthen employee trust and competitiveness in the automotive sector (Sharma, 2024).</a:t>
          </a:r>
        </a:p>
      </dgm:t>
    </dgm:pt>
    <dgm:pt modelId="{EA416536-3C0C-42FD-B12A-74C66BD5903A}" type="parTrans" cxnId="{940A6A92-0735-48AC-BB98-C223585661E3}">
      <dgm:prSet/>
      <dgm:spPr/>
      <dgm:t>
        <a:bodyPr/>
        <a:lstStyle/>
        <a:p>
          <a:endParaRPr lang="en-US" sz="2800"/>
        </a:p>
      </dgm:t>
    </dgm:pt>
    <dgm:pt modelId="{9047EE00-2AEB-402E-9847-E865ACB92EBD}" type="sibTrans" cxnId="{940A6A92-0735-48AC-BB98-C223585661E3}">
      <dgm:prSet/>
      <dgm:spPr/>
      <dgm:t>
        <a:bodyPr/>
        <a:lstStyle/>
        <a:p>
          <a:endParaRPr lang="en-US" sz="2800"/>
        </a:p>
      </dgm:t>
    </dgm:pt>
    <dgm:pt modelId="{9DE47160-9976-41F2-A7FA-EDC5C4766CD6}" type="pres">
      <dgm:prSet presAssocID="{908DE09F-7C6A-427F-8152-9A20FDE788A3}" presName="root" presStyleCnt="0">
        <dgm:presLayoutVars>
          <dgm:dir/>
          <dgm:resizeHandles val="exact"/>
        </dgm:presLayoutVars>
      </dgm:prSet>
      <dgm:spPr/>
    </dgm:pt>
    <dgm:pt modelId="{81DCE4F5-EDFB-46B3-B5C6-BF8F36381A32}" type="pres">
      <dgm:prSet presAssocID="{5F2E04B8-33AF-4840-8E8C-1ED2C6D9AEAC}" presName="compNode" presStyleCnt="0"/>
      <dgm:spPr/>
    </dgm:pt>
    <dgm:pt modelId="{81BF5832-FC46-4B22-823A-24510682D881}" type="pres">
      <dgm:prSet presAssocID="{5F2E04B8-33AF-4840-8E8C-1ED2C6D9AEA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300A966A-1CA2-4CAF-9B1A-A761931DF258}" type="pres">
      <dgm:prSet presAssocID="{5F2E04B8-33AF-4840-8E8C-1ED2C6D9AEAC}" presName="spaceRect" presStyleCnt="0"/>
      <dgm:spPr/>
    </dgm:pt>
    <dgm:pt modelId="{360CBD98-9FC1-4C68-A1C4-ECC733200420}" type="pres">
      <dgm:prSet presAssocID="{5F2E04B8-33AF-4840-8E8C-1ED2C6D9AEAC}" presName="textRect" presStyleLbl="revTx" presStyleIdx="0" presStyleCnt="4">
        <dgm:presLayoutVars>
          <dgm:chMax val="1"/>
          <dgm:chPref val="1"/>
        </dgm:presLayoutVars>
      </dgm:prSet>
      <dgm:spPr/>
    </dgm:pt>
    <dgm:pt modelId="{404A0237-4701-4A01-8D42-DCF995240507}" type="pres">
      <dgm:prSet presAssocID="{9E1D31A8-DB08-44BE-BE70-B387382B1B2E}" presName="sibTrans" presStyleCnt="0"/>
      <dgm:spPr/>
    </dgm:pt>
    <dgm:pt modelId="{A7953CE5-AC58-4CC8-A15D-D16B5C9DFC5C}" type="pres">
      <dgm:prSet presAssocID="{56D20CD0-09A5-413B-9D7F-C42B4A6CA0F2}" presName="compNode" presStyleCnt="0"/>
      <dgm:spPr/>
    </dgm:pt>
    <dgm:pt modelId="{AE1CF9E5-B779-494A-938D-660BD2EC0CAD}" type="pres">
      <dgm:prSet presAssocID="{56D20CD0-09A5-413B-9D7F-C42B4A6CA0F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DFB93F6C-3A9F-4813-819B-56C9C7BF2D57}" type="pres">
      <dgm:prSet presAssocID="{56D20CD0-09A5-413B-9D7F-C42B4A6CA0F2}" presName="spaceRect" presStyleCnt="0"/>
      <dgm:spPr/>
    </dgm:pt>
    <dgm:pt modelId="{598A7D9E-9153-409D-8F24-78F3C7124690}" type="pres">
      <dgm:prSet presAssocID="{56D20CD0-09A5-413B-9D7F-C42B4A6CA0F2}" presName="textRect" presStyleLbl="revTx" presStyleIdx="1" presStyleCnt="4">
        <dgm:presLayoutVars>
          <dgm:chMax val="1"/>
          <dgm:chPref val="1"/>
        </dgm:presLayoutVars>
      </dgm:prSet>
      <dgm:spPr/>
    </dgm:pt>
    <dgm:pt modelId="{F2592955-C685-41E5-B852-E5D94AF6BB1E}" type="pres">
      <dgm:prSet presAssocID="{B8A86969-1A00-4EF1-8CE1-E3B35F3B4FD6}" presName="sibTrans" presStyleCnt="0"/>
      <dgm:spPr/>
    </dgm:pt>
    <dgm:pt modelId="{EBB93723-BE6E-41B5-9F7B-EFFCA61287DB}" type="pres">
      <dgm:prSet presAssocID="{E6E5708F-2AF5-4DD5-9D9D-025591F53B0A}" presName="compNode" presStyleCnt="0"/>
      <dgm:spPr/>
    </dgm:pt>
    <dgm:pt modelId="{1040E97B-FD66-4A9A-9FAC-7600D37A6C19}" type="pres">
      <dgm:prSet presAssocID="{E6E5708F-2AF5-4DD5-9D9D-025591F53B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08AB5CD8-80EB-4AFC-A89F-689BE75842EA}" type="pres">
      <dgm:prSet presAssocID="{E6E5708F-2AF5-4DD5-9D9D-025591F53B0A}" presName="spaceRect" presStyleCnt="0"/>
      <dgm:spPr/>
    </dgm:pt>
    <dgm:pt modelId="{E26DB049-8007-4427-901E-688868EBA59D}" type="pres">
      <dgm:prSet presAssocID="{E6E5708F-2AF5-4DD5-9D9D-025591F53B0A}" presName="textRect" presStyleLbl="revTx" presStyleIdx="2" presStyleCnt="4">
        <dgm:presLayoutVars>
          <dgm:chMax val="1"/>
          <dgm:chPref val="1"/>
        </dgm:presLayoutVars>
      </dgm:prSet>
      <dgm:spPr/>
    </dgm:pt>
    <dgm:pt modelId="{93CAC4F8-9689-49C4-B647-36D336DA0C61}" type="pres">
      <dgm:prSet presAssocID="{3869893B-D94C-41F3-81C7-961155D9A241}" presName="sibTrans" presStyleCnt="0"/>
      <dgm:spPr/>
    </dgm:pt>
    <dgm:pt modelId="{876767E0-A123-458E-8949-52CB352D39B2}" type="pres">
      <dgm:prSet presAssocID="{0205EB8F-EE28-49FA-ABF1-BBFB2738FF2F}" presName="compNode" presStyleCnt="0"/>
      <dgm:spPr/>
    </dgm:pt>
    <dgm:pt modelId="{F1F44F26-FB99-40C2-AFDE-974B9EB0522B}" type="pres">
      <dgm:prSet presAssocID="{0205EB8F-EE28-49FA-ABF1-BBFB2738FF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 Car"/>
        </a:ext>
      </dgm:extLst>
    </dgm:pt>
    <dgm:pt modelId="{72D71D76-7066-4674-916C-2F33080616AF}" type="pres">
      <dgm:prSet presAssocID="{0205EB8F-EE28-49FA-ABF1-BBFB2738FF2F}" presName="spaceRect" presStyleCnt="0"/>
      <dgm:spPr/>
    </dgm:pt>
    <dgm:pt modelId="{AC851858-6AF1-46E1-90BB-0E0D8F4FEAA4}" type="pres">
      <dgm:prSet presAssocID="{0205EB8F-EE28-49FA-ABF1-BBFB2738FF2F}" presName="textRect" presStyleLbl="revTx" presStyleIdx="3" presStyleCnt="4">
        <dgm:presLayoutVars>
          <dgm:chMax val="1"/>
          <dgm:chPref val="1"/>
        </dgm:presLayoutVars>
      </dgm:prSet>
      <dgm:spPr/>
    </dgm:pt>
  </dgm:ptLst>
  <dgm:cxnLst>
    <dgm:cxn modelId="{ACDC0204-C368-4924-8674-D2C021C7FA75}" type="presOf" srcId="{E6E5708F-2AF5-4DD5-9D9D-025591F53B0A}" destId="{E26DB049-8007-4427-901E-688868EBA59D}" srcOrd="0" destOrd="0" presId="urn:microsoft.com/office/officeart/2018/2/layout/IconLabelList"/>
    <dgm:cxn modelId="{DABC0018-52CF-4233-AACA-FC6CCE372040}" type="presOf" srcId="{908DE09F-7C6A-427F-8152-9A20FDE788A3}" destId="{9DE47160-9976-41F2-A7FA-EDC5C4766CD6}" srcOrd="0" destOrd="0" presId="urn:microsoft.com/office/officeart/2018/2/layout/IconLabelList"/>
    <dgm:cxn modelId="{FFAF5D18-F963-426F-A3EA-A892F8516D74}" type="presOf" srcId="{56D20CD0-09A5-413B-9D7F-C42B4A6CA0F2}" destId="{598A7D9E-9153-409D-8F24-78F3C7124690}" srcOrd="0" destOrd="0" presId="urn:microsoft.com/office/officeart/2018/2/layout/IconLabelList"/>
    <dgm:cxn modelId="{F8D1F13B-9956-4FA8-91D2-C3B9449376D6}" srcId="{908DE09F-7C6A-427F-8152-9A20FDE788A3}" destId="{E6E5708F-2AF5-4DD5-9D9D-025591F53B0A}" srcOrd="2" destOrd="0" parTransId="{E1E66AD8-6FD3-4477-96A3-B821345C36C6}" sibTransId="{3869893B-D94C-41F3-81C7-961155D9A241}"/>
    <dgm:cxn modelId="{D66EA951-757C-4036-8026-EC822D485A8C}" srcId="{908DE09F-7C6A-427F-8152-9A20FDE788A3}" destId="{56D20CD0-09A5-413B-9D7F-C42B4A6CA0F2}" srcOrd="1" destOrd="0" parTransId="{1710247C-8D89-448D-B97B-AD616F324000}" sibTransId="{B8A86969-1A00-4EF1-8CE1-E3B35F3B4FD6}"/>
    <dgm:cxn modelId="{2CA0937A-3FEC-4AAB-8780-53F7A65F29D1}" type="presOf" srcId="{0205EB8F-EE28-49FA-ABF1-BBFB2738FF2F}" destId="{AC851858-6AF1-46E1-90BB-0E0D8F4FEAA4}" srcOrd="0" destOrd="0" presId="urn:microsoft.com/office/officeart/2018/2/layout/IconLabelList"/>
    <dgm:cxn modelId="{8BA48F7B-33E1-4275-A167-2F67389F17C4}" srcId="{908DE09F-7C6A-427F-8152-9A20FDE788A3}" destId="{5F2E04B8-33AF-4840-8E8C-1ED2C6D9AEAC}" srcOrd="0" destOrd="0" parTransId="{840269E5-C84D-46E2-A37F-9A1688ACBAC8}" sibTransId="{9E1D31A8-DB08-44BE-BE70-B387382B1B2E}"/>
    <dgm:cxn modelId="{940A6A92-0735-48AC-BB98-C223585661E3}" srcId="{908DE09F-7C6A-427F-8152-9A20FDE788A3}" destId="{0205EB8F-EE28-49FA-ABF1-BBFB2738FF2F}" srcOrd="3" destOrd="0" parTransId="{EA416536-3C0C-42FD-B12A-74C66BD5903A}" sibTransId="{9047EE00-2AEB-402E-9847-E865ACB92EBD}"/>
    <dgm:cxn modelId="{82732298-2F57-425F-A4FD-43F3CED0C3A4}" type="presOf" srcId="{5F2E04B8-33AF-4840-8E8C-1ED2C6D9AEAC}" destId="{360CBD98-9FC1-4C68-A1C4-ECC733200420}" srcOrd="0" destOrd="0" presId="urn:microsoft.com/office/officeart/2018/2/layout/IconLabelList"/>
    <dgm:cxn modelId="{A4AD3422-8112-4ADD-A032-6EBB92EDED81}" type="presParOf" srcId="{9DE47160-9976-41F2-A7FA-EDC5C4766CD6}" destId="{81DCE4F5-EDFB-46B3-B5C6-BF8F36381A32}" srcOrd="0" destOrd="0" presId="urn:microsoft.com/office/officeart/2018/2/layout/IconLabelList"/>
    <dgm:cxn modelId="{63F7216E-67AA-4821-A4F6-2D250B30A60A}" type="presParOf" srcId="{81DCE4F5-EDFB-46B3-B5C6-BF8F36381A32}" destId="{81BF5832-FC46-4B22-823A-24510682D881}" srcOrd="0" destOrd="0" presId="urn:microsoft.com/office/officeart/2018/2/layout/IconLabelList"/>
    <dgm:cxn modelId="{B2B22CDF-AFE6-43CC-9C91-02B3F18955CB}" type="presParOf" srcId="{81DCE4F5-EDFB-46B3-B5C6-BF8F36381A32}" destId="{300A966A-1CA2-4CAF-9B1A-A761931DF258}" srcOrd="1" destOrd="0" presId="urn:microsoft.com/office/officeart/2018/2/layout/IconLabelList"/>
    <dgm:cxn modelId="{07E5A0C3-32B1-4EBE-931D-44573EC498F8}" type="presParOf" srcId="{81DCE4F5-EDFB-46B3-B5C6-BF8F36381A32}" destId="{360CBD98-9FC1-4C68-A1C4-ECC733200420}" srcOrd="2" destOrd="0" presId="urn:microsoft.com/office/officeart/2018/2/layout/IconLabelList"/>
    <dgm:cxn modelId="{3A431F46-0A0B-47D6-8A50-201B9E3A63F0}" type="presParOf" srcId="{9DE47160-9976-41F2-A7FA-EDC5C4766CD6}" destId="{404A0237-4701-4A01-8D42-DCF995240507}" srcOrd="1" destOrd="0" presId="urn:microsoft.com/office/officeart/2018/2/layout/IconLabelList"/>
    <dgm:cxn modelId="{BD703509-EC34-433E-A809-FB8A76F3818F}" type="presParOf" srcId="{9DE47160-9976-41F2-A7FA-EDC5C4766CD6}" destId="{A7953CE5-AC58-4CC8-A15D-D16B5C9DFC5C}" srcOrd="2" destOrd="0" presId="urn:microsoft.com/office/officeart/2018/2/layout/IconLabelList"/>
    <dgm:cxn modelId="{FA40884F-FDDC-4C75-8D7A-53891BF80A4D}" type="presParOf" srcId="{A7953CE5-AC58-4CC8-A15D-D16B5C9DFC5C}" destId="{AE1CF9E5-B779-494A-938D-660BD2EC0CAD}" srcOrd="0" destOrd="0" presId="urn:microsoft.com/office/officeart/2018/2/layout/IconLabelList"/>
    <dgm:cxn modelId="{F7B00C9A-ADDC-4FA8-A63C-F007CA9581A5}" type="presParOf" srcId="{A7953CE5-AC58-4CC8-A15D-D16B5C9DFC5C}" destId="{DFB93F6C-3A9F-4813-819B-56C9C7BF2D57}" srcOrd="1" destOrd="0" presId="urn:microsoft.com/office/officeart/2018/2/layout/IconLabelList"/>
    <dgm:cxn modelId="{C1DEBBA7-CDB6-4463-8D28-D705ADBF5C90}" type="presParOf" srcId="{A7953CE5-AC58-4CC8-A15D-D16B5C9DFC5C}" destId="{598A7D9E-9153-409D-8F24-78F3C7124690}" srcOrd="2" destOrd="0" presId="urn:microsoft.com/office/officeart/2018/2/layout/IconLabelList"/>
    <dgm:cxn modelId="{AE001ECC-25A1-42DA-A31D-560912537076}" type="presParOf" srcId="{9DE47160-9976-41F2-A7FA-EDC5C4766CD6}" destId="{F2592955-C685-41E5-B852-E5D94AF6BB1E}" srcOrd="3" destOrd="0" presId="urn:microsoft.com/office/officeart/2018/2/layout/IconLabelList"/>
    <dgm:cxn modelId="{57E6150D-16A3-4470-A2AF-56457121B0FD}" type="presParOf" srcId="{9DE47160-9976-41F2-A7FA-EDC5C4766CD6}" destId="{EBB93723-BE6E-41B5-9F7B-EFFCA61287DB}" srcOrd="4" destOrd="0" presId="urn:microsoft.com/office/officeart/2018/2/layout/IconLabelList"/>
    <dgm:cxn modelId="{70F83D70-F634-485E-B536-0B28C0684A5A}" type="presParOf" srcId="{EBB93723-BE6E-41B5-9F7B-EFFCA61287DB}" destId="{1040E97B-FD66-4A9A-9FAC-7600D37A6C19}" srcOrd="0" destOrd="0" presId="urn:microsoft.com/office/officeart/2018/2/layout/IconLabelList"/>
    <dgm:cxn modelId="{9765C360-3298-46DB-A902-965E9269ED2E}" type="presParOf" srcId="{EBB93723-BE6E-41B5-9F7B-EFFCA61287DB}" destId="{08AB5CD8-80EB-4AFC-A89F-689BE75842EA}" srcOrd="1" destOrd="0" presId="urn:microsoft.com/office/officeart/2018/2/layout/IconLabelList"/>
    <dgm:cxn modelId="{6992D6C2-882C-4B9A-9B80-771609E7011E}" type="presParOf" srcId="{EBB93723-BE6E-41B5-9F7B-EFFCA61287DB}" destId="{E26DB049-8007-4427-901E-688868EBA59D}" srcOrd="2" destOrd="0" presId="urn:microsoft.com/office/officeart/2018/2/layout/IconLabelList"/>
    <dgm:cxn modelId="{DFB8F07E-0840-4780-BE54-01C048159C14}" type="presParOf" srcId="{9DE47160-9976-41F2-A7FA-EDC5C4766CD6}" destId="{93CAC4F8-9689-49C4-B647-36D336DA0C61}" srcOrd="5" destOrd="0" presId="urn:microsoft.com/office/officeart/2018/2/layout/IconLabelList"/>
    <dgm:cxn modelId="{9CCDC243-ED6E-47FD-A29F-A822B4E68DDC}" type="presParOf" srcId="{9DE47160-9976-41F2-A7FA-EDC5C4766CD6}" destId="{876767E0-A123-458E-8949-52CB352D39B2}" srcOrd="6" destOrd="0" presId="urn:microsoft.com/office/officeart/2018/2/layout/IconLabelList"/>
    <dgm:cxn modelId="{2D14E58B-4AED-4A85-B2E9-9AE7DBA4B31C}" type="presParOf" srcId="{876767E0-A123-458E-8949-52CB352D39B2}" destId="{F1F44F26-FB99-40C2-AFDE-974B9EB0522B}" srcOrd="0" destOrd="0" presId="urn:microsoft.com/office/officeart/2018/2/layout/IconLabelList"/>
    <dgm:cxn modelId="{3D1FAE8E-A735-4A62-BAE0-41CF5CBE58C4}" type="presParOf" srcId="{876767E0-A123-458E-8949-52CB352D39B2}" destId="{72D71D76-7066-4674-916C-2F33080616AF}" srcOrd="1" destOrd="0" presId="urn:microsoft.com/office/officeart/2018/2/layout/IconLabelList"/>
    <dgm:cxn modelId="{870F1969-63ED-40F0-AF9D-50AD0306EA96}" type="presParOf" srcId="{876767E0-A123-458E-8949-52CB352D39B2}" destId="{AC851858-6AF1-46E1-90BB-0E0D8F4FEAA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2D978F8-3CF7-412E-8377-EF88346D3CA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8B78ED-57EE-405A-8475-DA976A8CE2A2}">
      <dgm:prSet custT="1"/>
      <dgm:spPr/>
      <dgm:t>
        <a:bodyPr/>
        <a:lstStyle/>
        <a:p>
          <a:r>
            <a:rPr lang="en-US" sz="1600"/>
            <a:t>Reward and remuneration system of Toyota supports motivation, retention and performance excellence.</a:t>
          </a:r>
        </a:p>
      </dgm:t>
    </dgm:pt>
    <dgm:pt modelId="{E3BBC9A2-6142-41A2-BC07-16CDE1220732}" type="parTrans" cxnId="{A2B4A513-F9B3-477F-BB0B-888ADF764CFB}">
      <dgm:prSet/>
      <dgm:spPr/>
      <dgm:t>
        <a:bodyPr/>
        <a:lstStyle/>
        <a:p>
          <a:endParaRPr lang="en-US" sz="2000"/>
        </a:p>
      </dgm:t>
    </dgm:pt>
    <dgm:pt modelId="{C5C92A65-DE72-4F67-8C89-184899ADE945}" type="sibTrans" cxnId="{A2B4A513-F9B3-477F-BB0B-888ADF764CFB}">
      <dgm:prSet/>
      <dgm:spPr/>
      <dgm:t>
        <a:bodyPr/>
        <a:lstStyle/>
        <a:p>
          <a:endParaRPr lang="en-US" sz="2000"/>
        </a:p>
      </dgm:t>
    </dgm:pt>
    <dgm:pt modelId="{159605FA-3072-4507-88CD-F7C5B20CF06E}">
      <dgm:prSet custT="1"/>
      <dgm:spPr/>
      <dgm:t>
        <a:bodyPr/>
        <a:lstStyle/>
        <a:p>
          <a:r>
            <a:rPr lang="en-US" sz="1600"/>
            <a:t>Effective line manager involvement and strategic alignment enhance the organizational outcomes.</a:t>
          </a:r>
        </a:p>
      </dgm:t>
    </dgm:pt>
    <dgm:pt modelId="{9E173A08-EBA9-4447-B2F9-36FD75CC7696}" type="parTrans" cxnId="{5EB83277-2C1F-4060-8BBB-1049EFCE489A}">
      <dgm:prSet/>
      <dgm:spPr/>
      <dgm:t>
        <a:bodyPr/>
        <a:lstStyle/>
        <a:p>
          <a:endParaRPr lang="en-US" sz="2000"/>
        </a:p>
      </dgm:t>
    </dgm:pt>
    <dgm:pt modelId="{76598559-98F2-4F52-B47C-83A96EB10387}" type="sibTrans" cxnId="{5EB83277-2C1F-4060-8BBB-1049EFCE489A}">
      <dgm:prSet/>
      <dgm:spPr/>
      <dgm:t>
        <a:bodyPr/>
        <a:lstStyle/>
        <a:p>
          <a:endParaRPr lang="en-US" sz="2000"/>
        </a:p>
      </dgm:t>
    </dgm:pt>
    <dgm:pt modelId="{B518BD51-705A-4445-A8A6-F6DF09F29572}">
      <dgm:prSet custT="1"/>
      <dgm:spPr/>
      <dgm:t>
        <a:bodyPr/>
        <a:lstStyle/>
        <a:p>
          <a:r>
            <a:rPr lang="en-US" sz="1600"/>
            <a:t>Managing emerging challenges through modernised, transparent and flexible reward approaches will ensure Toyota maintain workforce commitment, competitiveness and long-term global success. </a:t>
          </a:r>
        </a:p>
      </dgm:t>
    </dgm:pt>
    <dgm:pt modelId="{04A8DFC4-2621-4838-B41E-FC6410AA4915}" type="parTrans" cxnId="{C4F10BE0-6F13-44DD-A8E5-212CB2D08907}">
      <dgm:prSet/>
      <dgm:spPr/>
      <dgm:t>
        <a:bodyPr/>
        <a:lstStyle/>
        <a:p>
          <a:endParaRPr lang="en-US" sz="2000"/>
        </a:p>
      </dgm:t>
    </dgm:pt>
    <dgm:pt modelId="{ED749EEF-26BE-4E29-8266-C8ED036ACCAB}" type="sibTrans" cxnId="{C4F10BE0-6F13-44DD-A8E5-212CB2D08907}">
      <dgm:prSet/>
      <dgm:spPr/>
      <dgm:t>
        <a:bodyPr/>
        <a:lstStyle/>
        <a:p>
          <a:endParaRPr lang="en-US" sz="2000"/>
        </a:p>
      </dgm:t>
    </dgm:pt>
    <dgm:pt modelId="{03FA8799-F192-49E1-88B0-865D65D3DCCB}" type="pres">
      <dgm:prSet presAssocID="{C2D978F8-3CF7-412E-8377-EF88346D3CA0}" presName="root" presStyleCnt="0">
        <dgm:presLayoutVars>
          <dgm:dir/>
          <dgm:resizeHandles val="exact"/>
        </dgm:presLayoutVars>
      </dgm:prSet>
      <dgm:spPr/>
    </dgm:pt>
    <dgm:pt modelId="{F4697A51-E969-4BB0-ABEC-48963AF4A315}" type="pres">
      <dgm:prSet presAssocID="{D78B78ED-57EE-405A-8475-DA976A8CE2A2}" presName="compNode" presStyleCnt="0"/>
      <dgm:spPr/>
    </dgm:pt>
    <dgm:pt modelId="{72179B4E-9913-45E3-AB56-9EB26ED908F7}" type="pres">
      <dgm:prSet presAssocID="{D78B78ED-57EE-405A-8475-DA976A8CE2A2}" presName="bgRect" presStyleLbl="bgShp" presStyleIdx="0" presStyleCnt="3"/>
      <dgm:spPr/>
    </dgm:pt>
    <dgm:pt modelId="{28E7201A-D571-4162-A4A1-44F4138F25F0}" type="pres">
      <dgm:prSet presAssocID="{D78B78ED-57EE-405A-8475-DA976A8CE2A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A0338CFD-72ED-4AF5-A755-C62ADDBEF63B}" type="pres">
      <dgm:prSet presAssocID="{D78B78ED-57EE-405A-8475-DA976A8CE2A2}" presName="spaceRect" presStyleCnt="0"/>
      <dgm:spPr/>
    </dgm:pt>
    <dgm:pt modelId="{D0CBA14B-B6C7-446A-B5C3-9BC834747C70}" type="pres">
      <dgm:prSet presAssocID="{D78B78ED-57EE-405A-8475-DA976A8CE2A2}" presName="parTx" presStyleLbl="revTx" presStyleIdx="0" presStyleCnt="3">
        <dgm:presLayoutVars>
          <dgm:chMax val="0"/>
          <dgm:chPref val="0"/>
        </dgm:presLayoutVars>
      </dgm:prSet>
      <dgm:spPr/>
    </dgm:pt>
    <dgm:pt modelId="{8BE70B82-DB72-4472-9F85-E7F69B02AA92}" type="pres">
      <dgm:prSet presAssocID="{C5C92A65-DE72-4F67-8C89-184899ADE945}" presName="sibTrans" presStyleCnt="0"/>
      <dgm:spPr/>
    </dgm:pt>
    <dgm:pt modelId="{109CE2BE-C7F4-48E8-BB4A-DEDAF1122B87}" type="pres">
      <dgm:prSet presAssocID="{159605FA-3072-4507-88CD-F7C5B20CF06E}" presName="compNode" presStyleCnt="0"/>
      <dgm:spPr/>
    </dgm:pt>
    <dgm:pt modelId="{429A5468-AD34-4687-85A0-7B88DF910260}" type="pres">
      <dgm:prSet presAssocID="{159605FA-3072-4507-88CD-F7C5B20CF06E}" presName="bgRect" presStyleLbl="bgShp" presStyleIdx="1" presStyleCnt="3"/>
      <dgm:spPr/>
    </dgm:pt>
    <dgm:pt modelId="{E8B8A4EE-E7CF-42C8-B69E-E1A91512DA5D}" type="pres">
      <dgm:prSet presAssocID="{159605FA-3072-4507-88CD-F7C5B20CF06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39D480FD-D77E-4697-BD30-EE8F39B5D6EE}" type="pres">
      <dgm:prSet presAssocID="{159605FA-3072-4507-88CD-F7C5B20CF06E}" presName="spaceRect" presStyleCnt="0"/>
      <dgm:spPr/>
    </dgm:pt>
    <dgm:pt modelId="{0BD393C3-530D-4A47-8A49-6A16E2871767}" type="pres">
      <dgm:prSet presAssocID="{159605FA-3072-4507-88CD-F7C5B20CF06E}" presName="parTx" presStyleLbl="revTx" presStyleIdx="1" presStyleCnt="3">
        <dgm:presLayoutVars>
          <dgm:chMax val="0"/>
          <dgm:chPref val="0"/>
        </dgm:presLayoutVars>
      </dgm:prSet>
      <dgm:spPr/>
    </dgm:pt>
    <dgm:pt modelId="{33D709D5-723B-4CE6-AA6D-256D8676E2ED}" type="pres">
      <dgm:prSet presAssocID="{76598559-98F2-4F52-B47C-83A96EB10387}" presName="sibTrans" presStyleCnt="0"/>
      <dgm:spPr/>
    </dgm:pt>
    <dgm:pt modelId="{660996C5-114E-4EA8-9DB4-DEDA25453A38}" type="pres">
      <dgm:prSet presAssocID="{B518BD51-705A-4445-A8A6-F6DF09F29572}" presName="compNode" presStyleCnt="0"/>
      <dgm:spPr/>
    </dgm:pt>
    <dgm:pt modelId="{C70B0A2B-2303-4FF6-9FC8-B22288A0893F}" type="pres">
      <dgm:prSet presAssocID="{B518BD51-705A-4445-A8A6-F6DF09F29572}" presName="bgRect" presStyleLbl="bgShp" presStyleIdx="2" presStyleCnt="3"/>
      <dgm:spPr/>
    </dgm:pt>
    <dgm:pt modelId="{FFA8F9AD-3F43-4A46-98F6-1F393610E030}" type="pres">
      <dgm:prSet presAssocID="{B518BD51-705A-4445-A8A6-F6DF09F2957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9EFF2201-B33D-47EB-93F4-E0E7E8804E75}" type="pres">
      <dgm:prSet presAssocID="{B518BD51-705A-4445-A8A6-F6DF09F29572}" presName="spaceRect" presStyleCnt="0"/>
      <dgm:spPr/>
    </dgm:pt>
    <dgm:pt modelId="{1E7EEDFA-3D01-4724-879F-A965F48B30DB}" type="pres">
      <dgm:prSet presAssocID="{B518BD51-705A-4445-A8A6-F6DF09F29572}" presName="parTx" presStyleLbl="revTx" presStyleIdx="2" presStyleCnt="3">
        <dgm:presLayoutVars>
          <dgm:chMax val="0"/>
          <dgm:chPref val="0"/>
        </dgm:presLayoutVars>
      </dgm:prSet>
      <dgm:spPr/>
    </dgm:pt>
  </dgm:ptLst>
  <dgm:cxnLst>
    <dgm:cxn modelId="{977B4701-E499-4ACB-B2F4-524EB827C059}" type="presOf" srcId="{C2D978F8-3CF7-412E-8377-EF88346D3CA0}" destId="{03FA8799-F192-49E1-88B0-865D65D3DCCB}" srcOrd="0" destOrd="0" presId="urn:microsoft.com/office/officeart/2018/2/layout/IconVerticalSolidList"/>
    <dgm:cxn modelId="{A2B4A513-F9B3-477F-BB0B-888ADF764CFB}" srcId="{C2D978F8-3CF7-412E-8377-EF88346D3CA0}" destId="{D78B78ED-57EE-405A-8475-DA976A8CE2A2}" srcOrd="0" destOrd="0" parTransId="{E3BBC9A2-6142-41A2-BC07-16CDE1220732}" sibTransId="{C5C92A65-DE72-4F67-8C89-184899ADE945}"/>
    <dgm:cxn modelId="{7985713F-6CA1-4CCD-BBD8-E250D836498F}" type="presOf" srcId="{D78B78ED-57EE-405A-8475-DA976A8CE2A2}" destId="{D0CBA14B-B6C7-446A-B5C3-9BC834747C70}" srcOrd="0" destOrd="0" presId="urn:microsoft.com/office/officeart/2018/2/layout/IconVerticalSolidList"/>
    <dgm:cxn modelId="{6CF26A4B-D8C4-4E4C-B208-193540672B8C}" type="presOf" srcId="{B518BD51-705A-4445-A8A6-F6DF09F29572}" destId="{1E7EEDFA-3D01-4724-879F-A965F48B30DB}" srcOrd="0" destOrd="0" presId="urn:microsoft.com/office/officeart/2018/2/layout/IconVerticalSolidList"/>
    <dgm:cxn modelId="{5EB83277-2C1F-4060-8BBB-1049EFCE489A}" srcId="{C2D978F8-3CF7-412E-8377-EF88346D3CA0}" destId="{159605FA-3072-4507-88CD-F7C5B20CF06E}" srcOrd="1" destOrd="0" parTransId="{9E173A08-EBA9-4447-B2F9-36FD75CC7696}" sibTransId="{76598559-98F2-4F52-B47C-83A96EB10387}"/>
    <dgm:cxn modelId="{29591C8E-3B33-4234-AA5F-1ED24116F302}" type="presOf" srcId="{159605FA-3072-4507-88CD-F7C5B20CF06E}" destId="{0BD393C3-530D-4A47-8A49-6A16E2871767}" srcOrd="0" destOrd="0" presId="urn:microsoft.com/office/officeart/2018/2/layout/IconVerticalSolidList"/>
    <dgm:cxn modelId="{C4F10BE0-6F13-44DD-A8E5-212CB2D08907}" srcId="{C2D978F8-3CF7-412E-8377-EF88346D3CA0}" destId="{B518BD51-705A-4445-A8A6-F6DF09F29572}" srcOrd="2" destOrd="0" parTransId="{04A8DFC4-2621-4838-B41E-FC6410AA4915}" sibTransId="{ED749EEF-26BE-4E29-8266-C8ED036ACCAB}"/>
    <dgm:cxn modelId="{101060A3-3138-464E-BD03-93D5410EBF0B}" type="presParOf" srcId="{03FA8799-F192-49E1-88B0-865D65D3DCCB}" destId="{F4697A51-E969-4BB0-ABEC-48963AF4A315}" srcOrd="0" destOrd="0" presId="urn:microsoft.com/office/officeart/2018/2/layout/IconVerticalSolidList"/>
    <dgm:cxn modelId="{D9818548-8E25-429F-960C-6647529F6705}" type="presParOf" srcId="{F4697A51-E969-4BB0-ABEC-48963AF4A315}" destId="{72179B4E-9913-45E3-AB56-9EB26ED908F7}" srcOrd="0" destOrd="0" presId="urn:microsoft.com/office/officeart/2018/2/layout/IconVerticalSolidList"/>
    <dgm:cxn modelId="{17D1A9BE-BC6A-4BAD-9E31-F1C748790E34}" type="presParOf" srcId="{F4697A51-E969-4BB0-ABEC-48963AF4A315}" destId="{28E7201A-D571-4162-A4A1-44F4138F25F0}" srcOrd="1" destOrd="0" presId="urn:microsoft.com/office/officeart/2018/2/layout/IconVerticalSolidList"/>
    <dgm:cxn modelId="{70558584-5879-458A-B1C5-8DDD95E11332}" type="presParOf" srcId="{F4697A51-E969-4BB0-ABEC-48963AF4A315}" destId="{A0338CFD-72ED-4AF5-A755-C62ADDBEF63B}" srcOrd="2" destOrd="0" presId="urn:microsoft.com/office/officeart/2018/2/layout/IconVerticalSolidList"/>
    <dgm:cxn modelId="{81F0451E-3028-4A09-B7BE-308B1A535837}" type="presParOf" srcId="{F4697A51-E969-4BB0-ABEC-48963AF4A315}" destId="{D0CBA14B-B6C7-446A-B5C3-9BC834747C70}" srcOrd="3" destOrd="0" presId="urn:microsoft.com/office/officeart/2018/2/layout/IconVerticalSolidList"/>
    <dgm:cxn modelId="{E70DAF5A-5941-4C43-B7B5-DEE9428B8B13}" type="presParOf" srcId="{03FA8799-F192-49E1-88B0-865D65D3DCCB}" destId="{8BE70B82-DB72-4472-9F85-E7F69B02AA92}" srcOrd="1" destOrd="0" presId="urn:microsoft.com/office/officeart/2018/2/layout/IconVerticalSolidList"/>
    <dgm:cxn modelId="{B6F82783-BFF1-4F54-AAD9-57D93F2800A2}" type="presParOf" srcId="{03FA8799-F192-49E1-88B0-865D65D3DCCB}" destId="{109CE2BE-C7F4-48E8-BB4A-DEDAF1122B87}" srcOrd="2" destOrd="0" presId="urn:microsoft.com/office/officeart/2018/2/layout/IconVerticalSolidList"/>
    <dgm:cxn modelId="{ECD42DA6-D6B4-46F7-BD31-1E449CB6275C}" type="presParOf" srcId="{109CE2BE-C7F4-48E8-BB4A-DEDAF1122B87}" destId="{429A5468-AD34-4687-85A0-7B88DF910260}" srcOrd="0" destOrd="0" presId="urn:microsoft.com/office/officeart/2018/2/layout/IconVerticalSolidList"/>
    <dgm:cxn modelId="{C1FC9CD9-5615-4496-B9E7-D0D996C234BA}" type="presParOf" srcId="{109CE2BE-C7F4-48E8-BB4A-DEDAF1122B87}" destId="{E8B8A4EE-E7CF-42C8-B69E-E1A91512DA5D}" srcOrd="1" destOrd="0" presId="urn:microsoft.com/office/officeart/2018/2/layout/IconVerticalSolidList"/>
    <dgm:cxn modelId="{18EF7288-E05B-4B24-8FD0-647642D29A28}" type="presParOf" srcId="{109CE2BE-C7F4-48E8-BB4A-DEDAF1122B87}" destId="{39D480FD-D77E-4697-BD30-EE8F39B5D6EE}" srcOrd="2" destOrd="0" presId="urn:microsoft.com/office/officeart/2018/2/layout/IconVerticalSolidList"/>
    <dgm:cxn modelId="{763ABE89-0E0F-45CC-AC67-DC318C364EE9}" type="presParOf" srcId="{109CE2BE-C7F4-48E8-BB4A-DEDAF1122B87}" destId="{0BD393C3-530D-4A47-8A49-6A16E2871767}" srcOrd="3" destOrd="0" presId="urn:microsoft.com/office/officeart/2018/2/layout/IconVerticalSolidList"/>
    <dgm:cxn modelId="{FF87A48F-5532-4B65-8AE3-4EC75B922BE2}" type="presParOf" srcId="{03FA8799-F192-49E1-88B0-865D65D3DCCB}" destId="{33D709D5-723B-4CE6-AA6D-256D8676E2ED}" srcOrd="3" destOrd="0" presId="urn:microsoft.com/office/officeart/2018/2/layout/IconVerticalSolidList"/>
    <dgm:cxn modelId="{63873F48-40CA-4EC9-BC15-6637F9CF94A3}" type="presParOf" srcId="{03FA8799-F192-49E1-88B0-865D65D3DCCB}" destId="{660996C5-114E-4EA8-9DB4-DEDA25453A38}" srcOrd="4" destOrd="0" presId="urn:microsoft.com/office/officeart/2018/2/layout/IconVerticalSolidList"/>
    <dgm:cxn modelId="{73997B59-353B-46E2-9A07-C438425D553C}" type="presParOf" srcId="{660996C5-114E-4EA8-9DB4-DEDA25453A38}" destId="{C70B0A2B-2303-4FF6-9FC8-B22288A0893F}" srcOrd="0" destOrd="0" presId="urn:microsoft.com/office/officeart/2018/2/layout/IconVerticalSolidList"/>
    <dgm:cxn modelId="{2ADB7D21-AC10-4AFF-9C11-9A5DDD01116A}" type="presParOf" srcId="{660996C5-114E-4EA8-9DB4-DEDA25453A38}" destId="{FFA8F9AD-3F43-4A46-98F6-1F393610E030}" srcOrd="1" destOrd="0" presId="urn:microsoft.com/office/officeart/2018/2/layout/IconVerticalSolidList"/>
    <dgm:cxn modelId="{1E5CC0D8-4770-424B-82B6-857FA9DD896D}" type="presParOf" srcId="{660996C5-114E-4EA8-9DB4-DEDA25453A38}" destId="{9EFF2201-B33D-47EB-93F4-E0E7E8804E75}" srcOrd="2" destOrd="0" presId="urn:microsoft.com/office/officeart/2018/2/layout/IconVerticalSolidList"/>
    <dgm:cxn modelId="{65EB64A9-D63C-446E-A251-B250D875BA22}" type="presParOf" srcId="{660996C5-114E-4EA8-9DB4-DEDA25453A38}" destId="{1E7EEDFA-3D01-4724-879F-A965F48B30D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227B512-06D0-491C-9C05-517B6DBF82EE}" type="doc">
      <dgm:prSet loTypeId="urn:microsoft.com/office/officeart/2018/2/layout/IconVerticalSolidList" loCatId="icon" qsTypeId="urn:microsoft.com/office/officeart/2005/8/quickstyle/3d1" qsCatId="3D" csTypeId="urn:microsoft.com/office/officeart/2005/8/colors/accent1_2" csCatId="accent1" phldr="1"/>
      <dgm:spPr/>
      <dgm:t>
        <a:bodyPr/>
        <a:lstStyle/>
        <a:p>
          <a:endParaRPr lang="en-US"/>
        </a:p>
      </dgm:t>
    </dgm:pt>
    <dgm:pt modelId="{742DB797-751B-413E-95F3-73F0DFAE5564}">
      <dgm:prSet/>
      <dgm:spPr/>
      <dgm:t>
        <a:bodyPr/>
        <a:lstStyle/>
        <a:p>
          <a:pPr>
            <a:lnSpc>
              <a:spcPct val="100000"/>
            </a:lnSpc>
          </a:pPr>
          <a:r>
            <a:rPr lang="en-US"/>
            <a:t>Toyota uses performance management to ensure employee growth, efficiency and continuous improvement.</a:t>
          </a:r>
        </a:p>
      </dgm:t>
    </dgm:pt>
    <dgm:pt modelId="{E9A82A90-BB0C-4D9F-9825-594F8F238E97}" type="parTrans" cxnId="{F1C2CBDF-449D-467C-88D0-7762D4E3A592}">
      <dgm:prSet/>
      <dgm:spPr/>
      <dgm:t>
        <a:bodyPr/>
        <a:lstStyle/>
        <a:p>
          <a:endParaRPr lang="en-US"/>
        </a:p>
      </dgm:t>
    </dgm:pt>
    <dgm:pt modelId="{77AC76D4-BDAD-4688-A256-5F95F2FCEBB2}" type="sibTrans" cxnId="{F1C2CBDF-449D-467C-88D0-7762D4E3A592}">
      <dgm:prSet/>
      <dgm:spPr/>
      <dgm:t>
        <a:bodyPr/>
        <a:lstStyle/>
        <a:p>
          <a:endParaRPr lang="en-US"/>
        </a:p>
      </dgm:t>
    </dgm:pt>
    <dgm:pt modelId="{63543085-78C5-4B7A-B222-923346AED1AB}">
      <dgm:prSet/>
      <dgm:spPr/>
      <dgm:t>
        <a:bodyPr/>
        <a:lstStyle/>
        <a:p>
          <a:pPr>
            <a:lnSpc>
              <a:spcPct val="100000"/>
            </a:lnSpc>
          </a:pPr>
          <a:r>
            <a:rPr lang="en-US"/>
            <a:t>Its system integrated goal setting, competency evaluations and ongoing feedback.</a:t>
          </a:r>
        </a:p>
      </dgm:t>
    </dgm:pt>
    <dgm:pt modelId="{2A1FAEE2-D312-4BCC-85F2-72601BFCD539}" type="parTrans" cxnId="{6E7BEE41-54EC-4D4B-A00B-FDA51DC6053A}">
      <dgm:prSet/>
      <dgm:spPr/>
      <dgm:t>
        <a:bodyPr/>
        <a:lstStyle/>
        <a:p>
          <a:endParaRPr lang="en-US"/>
        </a:p>
      </dgm:t>
    </dgm:pt>
    <dgm:pt modelId="{163DC903-0586-467E-B5E0-73F3800BBA83}" type="sibTrans" cxnId="{6E7BEE41-54EC-4D4B-A00B-FDA51DC6053A}">
      <dgm:prSet/>
      <dgm:spPr/>
      <dgm:t>
        <a:bodyPr/>
        <a:lstStyle/>
        <a:p>
          <a:endParaRPr lang="en-US"/>
        </a:p>
      </dgm:t>
    </dgm:pt>
    <dgm:pt modelId="{9C5030C0-DF8E-4944-ACF1-05677B37D7F2}">
      <dgm:prSet/>
      <dgm:spPr/>
      <dgm:t>
        <a:bodyPr/>
        <a:lstStyle/>
        <a:p>
          <a:pPr>
            <a:lnSpc>
              <a:spcPct val="100000"/>
            </a:lnSpc>
          </a:pPr>
          <a:r>
            <a:rPr lang="en-US"/>
            <a:t>This presentation examines Toyota’s HR practices, managerial roles, key challenges and strategies that align employee performance with organisational excellence and global competitiveness and strengthen productivity.</a:t>
          </a:r>
        </a:p>
      </dgm:t>
    </dgm:pt>
    <dgm:pt modelId="{2696937A-9989-4220-B33A-529D8E44EA31}" type="parTrans" cxnId="{B2E56D0A-FAAA-49B8-8EEE-2BFA34F712A0}">
      <dgm:prSet/>
      <dgm:spPr/>
      <dgm:t>
        <a:bodyPr/>
        <a:lstStyle/>
        <a:p>
          <a:endParaRPr lang="en-US"/>
        </a:p>
      </dgm:t>
    </dgm:pt>
    <dgm:pt modelId="{A29776A0-8FCD-4095-9D11-4F1A2A5E9194}" type="sibTrans" cxnId="{B2E56D0A-FAAA-49B8-8EEE-2BFA34F712A0}">
      <dgm:prSet/>
      <dgm:spPr/>
      <dgm:t>
        <a:bodyPr/>
        <a:lstStyle/>
        <a:p>
          <a:endParaRPr lang="en-US"/>
        </a:p>
      </dgm:t>
    </dgm:pt>
    <dgm:pt modelId="{5955BC56-9622-47C2-9341-00133323EC0F}" type="pres">
      <dgm:prSet presAssocID="{6227B512-06D0-491C-9C05-517B6DBF82EE}" presName="root" presStyleCnt="0">
        <dgm:presLayoutVars>
          <dgm:dir/>
          <dgm:resizeHandles val="exact"/>
        </dgm:presLayoutVars>
      </dgm:prSet>
      <dgm:spPr/>
    </dgm:pt>
    <dgm:pt modelId="{F4CA829E-E949-4544-9BBE-8CF2FC5F724F}" type="pres">
      <dgm:prSet presAssocID="{742DB797-751B-413E-95F3-73F0DFAE5564}" presName="compNode" presStyleCnt="0"/>
      <dgm:spPr/>
    </dgm:pt>
    <dgm:pt modelId="{D3D2DAF2-DC64-43D0-8302-D7DF83ADBB15}" type="pres">
      <dgm:prSet presAssocID="{742DB797-751B-413E-95F3-73F0DFAE5564}" presName="bgRect" presStyleLbl="bgShp" presStyleIdx="0" presStyleCnt="3"/>
      <dgm:spPr/>
    </dgm:pt>
    <dgm:pt modelId="{5EC08632-1336-4E44-BCC7-01AB56DE1972}" type="pres">
      <dgm:prSet presAssocID="{742DB797-751B-413E-95F3-73F0DFAE556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r"/>
        </a:ext>
      </dgm:extLst>
    </dgm:pt>
    <dgm:pt modelId="{2B5232E6-0DF7-4EAC-A13C-F0536D7C9BEE}" type="pres">
      <dgm:prSet presAssocID="{742DB797-751B-413E-95F3-73F0DFAE5564}" presName="spaceRect" presStyleCnt="0"/>
      <dgm:spPr/>
    </dgm:pt>
    <dgm:pt modelId="{717DF515-7243-436D-B151-8A4BFB5B7386}" type="pres">
      <dgm:prSet presAssocID="{742DB797-751B-413E-95F3-73F0DFAE5564}" presName="parTx" presStyleLbl="revTx" presStyleIdx="0" presStyleCnt="3">
        <dgm:presLayoutVars>
          <dgm:chMax val="0"/>
          <dgm:chPref val="0"/>
        </dgm:presLayoutVars>
      </dgm:prSet>
      <dgm:spPr/>
    </dgm:pt>
    <dgm:pt modelId="{BCCD3000-DE5A-43E2-B3E0-4A29AB52CF5B}" type="pres">
      <dgm:prSet presAssocID="{77AC76D4-BDAD-4688-A256-5F95F2FCEBB2}" presName="sibTrans" presStyleCnt="0"/>
      <dgm:spPr/>
    </dgm:pt>
    <dgm:pt modelId="{27D83507-4E5D-46E3-BE8A-E5FBA5C841BA}" type="pres">
      <dgm:prSet presAssocID="{63543085-78C5-4B7A-B222-923346AED1AB}" presName="compNode" presStyleCnt="0"/>
      <dgm:spPr/>
    </dgm:pt>
    <dgm:pt modelId="{E2429C6E-A0A0-4E6B-B7B3-1B64C53C4E25}" type="pres">
      <dgm:prSet presAssocID="{63543085-78C5-4B7A-B222-923346AED1AB}" presName="bgRect" presStyleLbl="bgShp" presStyleIdx="1" presStyleCnt="3"/>
      <dgm:spPr/>
    </dgm:pt>
    <dgm:pt modelId="{17CBE602-EE08-4274-82D0-EE49CEF97DCC}" type="pres">
      <dgm:prSet presAssocID="{63543085-78C5-4B7A-B222-923346AED1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720DF770-3F37-4398-B870-00005D796C90}" type="pres">
      <dgm:prSet presAssocID="{63543085-78C5-4B7A-B222-923346AED1AB}" presName="spaceRect" presStyleCnt="0"/>
      <dgm:spPr/>
    </dgm:pt>
    <dgm:pt modelId="{09DF8D86-0750-4F9C-A306-4052DD82A627}" type="pres">
      <dgm:prSet presAssocID="{63543085-78C5-4B7A-B222-923346AED1AB}" presName="parTx" presStyleLbl="revTx" presStyleIdx="1" presStyleCnt="3">
        <dgm:presLayoutVars>
          <dgm:chMax val="0"/>
          <dgm:chPref val="0"/>
        </dgm:presLayoutVars>
      </dgm:prSet>
      <dgm:spPr/>
    </dgm:pt>
    <dgm:pt modelId="{85F0F293-FC0F-413D-A76A-1F6114C7B6AC}" type="pres">
      <dgm:prSet presAssocID="{163DC903-0586-467E-B5E0-73F3800BBA83}" presName="sibTrans" presStyleCnt="0"/>
      <dgm:spPr/>
    </dgm:pt>
    <dgm:pt modelId="{5F4CC75E-E1C6-4657-8282-7AB14F5144D9}" type="pres">
      <dgm:prSet presAssocID="{9C5030C0-DF8E-4944-ACF1-05677B37D7F2}" presName="compNode" presStyleCnt="0"/>
      <dgm:spPr/>
    </dgm:pt>
    <dgm:pt modelId="{A21511F9-AC67-4707-AB02-26D27B2EECB2}" type="pres">
      <dgm:prSet presAssocID="{9C5030C0-DF8E-4944-ACF1-05677B37D7F2}" presName="bgRect" presStyleLbl="bgShp" presStyleIdx="2" presStyleCnt="3"/>
      <dgm:spPr/>
    </dgm:pt>
    <dgm:pt modelId="{16EB9ECC-BF5C-4A95-A82F-4F64189BA3A4}" type="pres">
      <dgm:prSet presAssocID="{9C5030C0-DF8E-4944-ACF1-05677B37D7F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574426EB-F1D4-41A5-8B97-2FE624DC7543}" type="pres">
      <dgm:prSet presAssocID="{9C5030C0-DF8E-4944-ACF1-05677B37D7F2}" presName="spaceRect" presStyleCnt="0"/>
      <dgm:spPr/>
    </dgm:pt>
    <dgm:pt modelId="{64A34D10-B13E-4C41-B552-29EAB8D59B59}" type="pres">
      <dgm:prSet presAssocID="{9C5030C0-DF8E-4944-ACF1-05677B37D7F2}" presName="parTx" presStyleLbl="revTx" presStyleIdx="2" presStyleCnt="3">
        <dgm:presLayoutVars>
          <dgm:chMax val="0"/>
          <dgm:chPref val="0"/>
        </dgm:presLayoutVars>
      </dgm:prSet>
      <dgm:spPr/>
    </dgm:pt>
  </dgm:ptLst>
  <dgm:cxnLst>
    <dgm:cxn modelId="{B2E56D0A-FAAA-49B8-8EEE-2BFA34F712A0}" srcId="{6227B512-06D0-491C-9C05-517B6DBF82EE}" destId="{9C5030C0-DF8E-4944-ACF1-05677B37D7F2}" srcOrd="2" destOrd="0" parTransId="{2696937A-9989-4220-B33A-529D8E44EA31}" sibTransId="{A29776A0-8FCD-4095-9D11-4F1A2A5E9194}"/>
    <dgm:cxn modelId="{28018914-0A38-4D9F-B259-22E5D65CF718}" type="presOf" srcId="{9C5030C0-DF8E-4944-ACF1-05677B37D7F2}" destId="{64A34D10-B13E-4C41-B552-29EAB8D59B59}" srcOrd="0" destOrd="0" presId="urn:microsoft.com/office/officeart/2018/2/layout/IconVerticalSolidList"/>
    <dgm:cxn modelId="{6E7BEE41-54EC-4D4B-A00B-FDA51DC6053A}" srcId="{6227B512-06D0-491C-9C05-517B6DBF82EE}" destId="{63543085-78C5-4B7A-B222-923346AED1AB}" srcOrd="1" destOrd="0" parTransId="{2A1FAEE2-D312-4BCC-85F2-72601BFCD539}" sibTransId="{163DC903-0586-467E-B5E0-73F3800BBA83}"/>
    <dgm:cxn modelId="{995F9E70-0B62-4C8F-B9B1-F1ED6C5A710A}" type="presOf" srcId="{6227B512-06D0-491C-9C05-517B6DBF82EE}" destId="{5955BC56-9622-47C2-9341-00133323EC0F}" srcOrd="0" destOrd="0" presId="urn:microsoft.com/office/officeart/2018/2/layout/IconVerticalSolidList"/>
    <dgm:cxn modelId="{6BC6BE9D-DFB7-45B5-84EA-3E17D5A74C9A}" type="presOf" srcId="{63543085-78C5-4B7A-B222-923346AED1AB}" destId="{09DF8D86-0750-4F9C-A306-4052DD82A627}" srcOrd="0" destOrd="0" presId="urn:microsoft.com/office/officeart/2018/2/layout/IconVerticalSolidList"/>
    <dgm:cxn modelId="{0402BCAE-782C-4BC9-BEF0-BD3D56BBFD68}" type="presOf" srcId="{742DB797-751B-413E-95F3-73F0DFAE5564}" destId="{717DF515-7243-436D-B151-8A4BFB5B7386}" srcOrd="0" destOrd="0" presId="urn:microsoft.com/office/officeart/2018/2/layout/IconVerticalSolidList"/>
    <dgm:cxn modelId="{F1C2CBDF-449D-467C-88D0-7762D4E3A592}" srcId="{6227B512-06D0-491C-9C05-517B6DBF82EE}" destId="{742DB797-751B-413E-95F3-73F0DFAE5564}" srcOrd="0" destOrd="0" parTransId="{E9A82A90-BB0C-4D9F-9825-594F8F238E97}" sibTransId="{77AC76D4-BDAD-4688-A256-5F95F2FCEBB2}"/>
    <dgm:cxn modelId="{1F81078A-FE11-43BB-9679-4D453179D044}" type="presParOf" srcId="{5955BC56-9622-47C2-9341-00133323EC0F}" destId="{F4CA829E-E949-4544-9BBE-8CF2FC5F724F}" srcOrd="0" destOrd="0" presId="urn:microsoft.com/office/officeart/2018/2/layout/IconVerticalSolidList"/>
    <dgm:cxn modelId="{6B65F32D-F4BD-4FB3-89BC-EA3A33921AA1}" type="presParOf" srcId="{F4CA829E-E949-4544-9BBE-8CF2FC5F724F}" destId="{D3D2DAF2-DC64-43D0-8302-D7DF83ADBB15}" srcOrd="0" destOrd="0" presId="urn:microsoft.com/office/officeart/2018/2/layout/IconVerticalSolidList"/>
    <dgm:cxn modelId="{0986E58E-C9C3-447C-A86B-F3D1874F3A43}" type="presParOf" srcId="{F4CA829E-E949-4544-9BBE-8CF2FC5F724F}" destId="{5EC08632-1336-4E44-BCC7-01AB56DE1972}" srcOrd="1" destOrd="0" presId="urn:microsoft.com/office/officeart/2018/2/layout/IconVerticalSolidList"/>
    <dgm:cxn modelId="{7DE7599E-7011-4E4C-99E9-81D31EFB12A4}" type="presParOf" srcId="{F4CA829E-E949-4544-9BBE-8CF2FC5F724F}" destId="{2B5232E6-0DF7-4EAC-A13C-F0536D7C9BEE}" srcOrd="2" destOrd="0" presId="urn:microsoft.com/office/officeart/2018/2/layout/IconVerticalSolidList"/>
    <dgm:cxn modelId="{DA42DFA9-5077-4159-833A-E53B7C947297}" type="presParOf" srcId="{F4CA829E-E949-4544-9BBE-8CF2FC5F724F}" destId="{717DF515-7243-436D-B151-8A4BFB5B7386}" srcOrd="3" destOrd="0" presId="urn:microsoft.com/office/officeart/2018/2/layout/IconVerticalSolidList"/>
    <dgm:cxn modelId="{D531649F-B583-48D7-B35D-72D0D46105FE}" type="presParOf" srcId="{5955BC56-9622-47C2-9341-00133323EC0F}" destId="{BCCD3000-DE5A-43E2-B3E0-4A29AB52CF5B}" srcOrd="1" destOrd="0" presId="urn:microsoft.com/office/officeart/2018/2/layout/IconVerticalSolidList"/>
    <dgm:cxn modelId="{5FBE7C01-F680-4788-9F28-CA06C024A5ED}" type="presParOf" srcId="{5955BC56-9622-47C2-9341-00133323EC0F}" destId="{27D83507-4E5D-46E3-BE8A-E5FBA5C841BA}" srcOrd="2" destOrd="0" presId="urn:microsoft.com/office/officeart/2018/2/layout/IconVerticalSolidList"/>
    <dgm:cxn modelId="{3E20F626-8592-451F-A767-D0B1E6537DB9}" type="presParOf" srcId="{27D83507-4E5D-46E3-BE8A-E5FBA5C841BA}" destId="{E2429C6E-A0A0-4E6B-B7B3-1B64C53C4E25}" srcOrd="0" destOrd="0" presId="urn:microsoft.com/office/officeart/2018/2/layout/IconVerticalSolidList"/>
    <dgm:cxn modelId="{4542E96D-A22D-4CF3-B689-5D81360E2E1E}" type="presParOf" srcId="{27D83507-4E5D-46E3-BE8A-E5FBA5C841BA}" destId="{17CBE602-EE08-4274-82D0-EE49CEF97DCC}" srcOrd="1" destOrd="0" presId="urn:microsoft.com/office/officeart/2018/2/layout/IconVerticalSolidList"/>
    <dgm:cxn modelId="{AB898E66-1DB5-4E13-9BE7-95D4FBC70C33}" type="presParOf" srcId="{27D83507-4E5D-46E3-BE8A-E5FBA5C841BA}" destId="{720DF770-3F37-4398-B870-00005D796C90}" srcOrd="2" destOrd="0" presId="urn:microsoft.com/office/officeart/2018/2/layout/IconVerticalSolidList"/>
    <dgm:cxn modelId="{F77D68A5-D58C-4DDA-B574-59C567687DBB}" type="presParOf" srcId="{27D83507-4E5D-46E3-BE8A-E5FBA5C841BA}" destId="{09DF8D86-0750-4F9C-A306-4052DD82A627}" srcOrd="3" destOrd="0" presId="urn:microsoft.com/office/officeart/2018/2/layout/IconVerticalSolidList"/>
    <dgm:cxn modelId="{C3ACDED5-CE7E-46D6-A48C-AC548F924133}" type="presParOf" srcId="{5955BC56-9622-47C2-9341-00133323EC0F}" destId="{85F0F293-FC0F-413D-A76A-1F6114C7B6AC}" srcOrd="3" destOrd="0" presId="urn:microsoft.com/office/officeart/2018/2/layout/IconVerticalSolidList"/>
    <dgm:cxn modelId="{96D514ED-239A-43BE-B4D6-1981CA1CF321}" type="presParOf" srcId="{5955BC56-9622-47C2-9341-00133323EC0F}" destId="{5F4CC75E-E1C6-4657-8282-7AB14F5144D9}" srcOrd="4" destOrd="0" presId="urn:microsoft.com/office/officeart/2018/2/layout/IconVerticalSolidList"/>
    <dgm:cxn modelId="{83DF1772-4DF2-4DC9-8A9C-5DD21CDEA32A}" type="presParOf" srcId="{5F4CC75E-E1C6-4657-8282-7AB14F5144D9}" destId="{A21511F9-AC67-4707-AB02-26D27B2EECB2}" srcOrd="0" destOrd="0" presId="urn:microsoft.com/office/officeart/2018/2/layout/IconVerticalSolidList"/>
    <dgm:cxn modelId="{3E48D82B-BF3B-4E0F-9016-ACE94A6C25C9}" type="presParOf" srcId="{5F4CC75E-E1C6-4657-8282-7AB14F5144D9}" destId="{16EB9ECC-BF5C-4A95-A82F-4F64189BA3A4}" srcOrd="1" destOrd="0" presId="urn:microsoft.com/office/officeart/2018/2/layout/IconVerticalSolidList"/>
    <dgm:cxn modelId="{0A4DB236-2C6B-49D7-B50D-8694B87B235B}" type="presParOf" srcId="{5F4CC75E-E1C6-4657-8282-7AB14F5144D9}" destId="{574426EB-F1D4-41A5-8B97-2FE624DC7543}" srcOrd="2" destOrd="0" presId="urn:microsoft.com/office/officeart/2018/2/layout/IconVerticalSolidList"/>
    <dgm:cxn modelId="{DCF9D1C4-5656-4A54-9B08-2212C0222324}" type="presParOf" srcId="{5F4CC75E-E1C6-4657-8282-7AB14F5144D9}" destId="{64A34D10-B13E-4C41-B552-29EAB8D59B5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B08CA9B-71CB-4AD2-92EF-550907BFFE5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BD29254-F599-47DE-986A-1B1FDB35D2B9}">
      <dgm:prSet/>
      <dgm:spPr/>
      <dgm:t>
        <a:bodyPr/>
        <a:lstStyle/>
        <a:p>
          <a:pPr>
            <a:lnSpc>
              <a:spcPct val="100000"/>
            </a:lnSpc>
          </a:pPr>
          <a:r>
            <a:rPr lang="en-IN"/>
            <a:t>Toyota’s performance management includes annual appraisals, KPI tracking, skill assessment and continuous feedback.</a:t>
          </a:r>
          <a:endParaRPr lang="en-US"/>
        </a:p>
      </dgm:t>
    </dgm:pt>
    <dgm:pt modelId="{26B38598-10BF-4CB8-934D-D7141F279389}" type="parTrans" cxnId="{57625102-0BB8-4503-B775-E4626D763531}">
      <dgm:prSet/>
      <dgm:spPr/>
      <dgm:t>
        <a:bodyPr/>
        <a:lstStyle/>
        <a:p>
          <a:endParaRPr lang="en-US"/>
        </a:p>
      </dgm:t>
    </dgm:pt>
    <dgm:pt modelId="{1C29FDC4-E680-4EE3-A112-C56D1653875B}" type="sibTrans" cxnId="{57625102-0BB8-4503-B775-E4626D763531}">
      <dgm:prSet/>
      <dgm:spPr/>
      <dgm:t>
        <a:bodyPr/>
        <a:lstStyle/>
        <a:p>
          <a:endParaRPr lang="en-US"/>
        </a:p>
      </dgm:t>
    </dgm:pt>
    <dgm:pt modelId="{EA8C15BF-C9B9-4994-9CF1-5CC6635B470B}">
      <dgm:prSet/>
      <dgm:spPr/>
      <dgm:t>
        <a:bodyPr/>
        <a:lstStyle/>
        <a:p>
          <a:pPr>
            <a:lnSpc>
              <a:spcPct val="100000"/>
            </a:lnSpc>
          </a:pPr>
          <a:r>
            <a:rPr lang="en-IN"/>
            <a:t>Employees participate in goals-setting discussions aligned with </a:t>
          </a:r>
          <a:r>
            <a:rPr lang="en-US"/>
            <a:t>Toyota Production System principles (Benkarim and Imbeau, 2022).</a:t>
          </a:r>
        </a:p>
      </dgm:t>
    </dgm:pt>
    <dgm:pt modelId="{CCAF1C1F-A6A6-4996-AD90-DE44F1804EE4}" type="parTrans" cxnId="{A23CF11B-B888-4B4A-A0AB-7A72112754CD}">
      <dgm:prSet/>
      <dgm:spPr/>
      <dgm:t>
        <a:bodyPr/>
        <a:lstStyle/>
        <a:p>
          <a:endParaRPr lang="en-US"/>
        </a:p>
      </dgm:t>
    </dgm:pt>
    <dgm:pt modelId="{0EABB2EA-2D8D-4B08-B0B8-6545A70E78D3}" type="sibTrans" cxnId="{A23CF11B-B888-4B4A-A0AB-7A72112754CD}">
      <dgm:prSet/>
      <dgm:spPr/>
      <dgm:t>
        <a:bodyPr/>
        <a:lstStyle/>
        <a:p>
          <a:endParaRPr lang="en-US"/>
        </a:p>
      </dgm:t>
    </dgm:pt>
    <dgm:pt modelId="{49572D74-3EB0-40B4-AC92-5753EAF05AD3}">
      <dgm:prSet/>
      <dgm:spPr/>
      <dgm:t>
        <a:bodyPr/>
        <a:lstStyle/>
        <a:p>
          <a:pPr>
            <a:lnSpc>
              <a:spcPct val="100000"/>
            </a:lnSpc>
          </a:pPr>
          <a:r>
            <a:rPr lang="en-US"/>
            <a:t>Quality, safety and productivity metrics guides evaluation, while development plans help employees improve technical skills, teamwork and leadership capabilities.</a:t>
          </a:r>
        </a:p>
      </dgm:t>
    </dgm:pt>
    <dgm:pt modelId="{7502778F-5FD9-4BB1-B8F0-DC5AF1AFA7C5}" type="parTrans" cxnId="{1582F3DA-E7D0-450C-9194-5A98971609D0}">
      <dgm:prSet/>
      <dgm:spPr/>
      <dgm:t>
        <a:bodyPr/>
        <a:lstStyle/>
        <a:p>
          <a:endParaRPr lang="en-US"/>
        </a:p>
      </dgm:t>
    </dgm:pt>
    <dgm:pt modelId="{91483A47-62B4-410A-A9B2-2D9226763F9F}" type="sibTrans" cxnId="{1582F3DA-E7D0-450C-9194-5A98971609D0}">
      <dgm:prSet/>
      <dgm:spPr/>
      <dgm:t>
        <a:bodyPr/>
        <a:lstStyle/>
        <a:p>
          <a:endParaRPr lang="en-US"/>
        </a:p>
      </dgm:t>
    </dgm:pt>
    <dgm:pt modelId="{60EB5E2F-167B-4EE4-BAB6-0E3FC44D7FB4}" type="pres">
      <dgm:prSet presAssocID="{EB08CA9B-71CB-4AD2-92EF-550907BFFE58}" presName="root" presStyleCnt="0">
        <dgm:presLayoutVars>
          <dgm:dir/>
          <dgm:resizeHandles val="exact"/>
        </dgm:presLayoutVars>
      </dgm:prSet>
      <dgm:spPr/>
    </dgm:pt>
    <dgm:pt modelId="{139350F6-597C-4CD9-97FC-537C732F9DEE}" type="pres">
      <dgm:prSet presAssocID="{1BD29254-F599-47DE-986A-1B1FDB35D2B9}" presName="compNode" presStyleCnt="0"/>
      <dgm:spPr/>
    </dgm:pt>
    <dgm:pt modelId="{CFE925B6-408C-4542-A51D-17464819F983}" type="pres">
      <dgm:prSet presAssocID="{1BD29254-F599-47DE-986A-1B1FDB35D2B9}" presName="bgRect" presStyleLbl="bgShp" presStyleIdx="0" presStyleCnt="3"/>
      <dgm:spPr/>
    </dgm:pt>
    <dgm:pt modelId="{E7D936DC-07F0-4FE6-9C27-B6E0A4905C81}" type="pres">
      <dgm:prSet presAssocID="{1BD29254-F599-47DE-986A-1B1FDB35D2B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uge"/>
        </a:ext>
      </dgm:extLst>
    </dgm:pt>
    <dgm:pt modelId="{EA1A4641-A2AE-43AC-A206-62682D498228}" type="pres">
      <dgm:prSet presAssocID="{1BD29254-F599-47DE-986A-1B1FDB35D2B9}" presName="spaceRect" presStyleCnt="0"/>
      <dgm:spPr/>
    </dgm:pt>
    <dgm:pt modelId="{A382410C-4E81-4E82-B147-13C89223F0BA}" type="pres">
      <dgm:prSet presAssocID="{1BD29254-F599-47DE-986A-1B1FDB35D2B9}" presName="parTx" presStyleLbl="revTx" presStyleIdx="0" presStyleCnt="3">
        <dgm:presLayoutVars>
          <dgm:chMax val="0"/>
          <dgm:chPref val="0"/>
        </dgm:presLayoutVars>
      </dgm:prSet>
      <dgm:spPr/>
    </dgm:pt>
    <dgm:pt modelId="{FB56E1AB-B959-44C0-B5F3-CA1ADBE185C5}" type="pres">
      <dgm:prSet presAssocID="{1C29FDC4-E680-4EE3-A112-C56D1653875B}" presName="sibTrans" presStyleCnt="0"/>
      <dgm:spPr/>
    </dgm:pt>
    <dgm:pt modelId="{44451E77-6CEA-422A-8455-7C70F69CFD2C}" type="pres">
      <dgm:prSet presAssocID="{EA8C15BF-C9B9-4994-9CF1-5CC6635B470B}" presName="compNode" presStyleCnt="0"/>
      <dgm:spPr/>
    </dgm:pt>
    <dgm:pt modelId="{F0A5AB17-9365-400D-BF73-9DAD7E375C11}" type="pres">
      <dgm:prSet presAssocID="{EA8C15BF-C9B9-4994-9CF1-5CC6635B470B}" presName="bgRect" presStyleLbl="bgShp" presStyleIdx="1" presStyleCnt="3"/>
      <dgm:spPr/>
    </dgm:pt>
    <dgm:pt modelId="{3DBAD9EE-99D7-4574-BAA1-14EB71195528}" type="pres">
      <dgm:prSet presAssocID="{EA8C15BF-C9B9-4994-9CF1-5CC6635B470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ingle gear"/>
        </a:ext>
      </dgm:extLst>
    </dgm:pt>
    <dgm:pt modelId="{85396EC1-E34C-4AA5-AD60-5A41E35CE763}" type="pres">
      <dgm:prSet presAssocID="{EA8C15BF-C9B9-4994-9CF1-5CC6635B470B}" presName="spaceRect" presStyleCnt="0"/>
      <dgm:spPr/>
    </dgm:pt>
    <dgm:pt modelId="{DADEECCD-664C-4087-BB20-C6A56876E3CC}" type="pres">
      <dgm:prSet presAssocID="{EA8C15BF-C9B9-4994-9CF1-5CC6635B470B}" presName="parTx" presStyleLbl="revTx" presStyleIdx="1" presStyleCnt="3">
        <dgm:presLayoutVars>
          <dgm:chMax val="0"/>
          <dgm:chPref val="0"/>
        </dgm:presLayoutVars>
      </dgm:prSet>
      <dgm:spPr/>
    </dgm:pt>
    <dgm:pt modelId="{E30F6CC2-454B-4095-BD49-DBAF6D859821}" type="pres">
      <dgm:prSet presAssocID="{0EABB2EA-2D8D-4B08-B0B8-6545A70E78D3}" presName="sibTrans" presStyleCnt="0"/>
      <dgm:spPr/>
    </dgm:pt>
    <dgm:pt modelId="{3B5C0080-01C2-4DEB-9FDB-AB5929A539CF}" type="pres">
      <dgm:prSet presAssocID="{49572D74-3EB0-40B4-AC92-5753EAF05AD3}" presName="compNode" presStyleCnt="0"/>
      <dgm:spPr/>
    </dgm:pt>
    <dgm:pt modelId="{7E0F7665-7BAE-425F-A71D-A11644AD71AE}" type="pres">
      <dgm:prSet presAssocID="{49572D74-3EB0-40B4-AC92-5753EAF05AD3}" presName="bgRect" presStyleLbl="bgShp" presStyleIdx="2" presStyleCnt="3"/>
      <dgm:spPr/>
    </dgm:pt>
    <dgm:pt modelId="{23E8F3FF-056B-46B0-BBD9-194E9C06E007}" type="pres">
      <dgm:prSet presAssocID="{49572D74-3EB0-40B4-AC92-5753EAF05AD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BED03D00-6227-453C-BC39-B70F5B79E07B}" type="pres">
      <dgm:prSet presAssocID="{49572D74-3EB0-40B4-AC92-5753EAF05AD3}" presName="spaceRect" presStyleCnt="0"/>
      <dgm:spPr/>
    </dgm:pt>
    <dgm:pt modelId="{C416AAF7-4A1C-4F4B-9624-60EC6648C3EA}" type="pres">
      <dgm:prSet presAssocID="{49572D74-3EB0-40B4-AC92-5753EAF05AD3}" presName="parTx" presStyleLbl="revTx" presStyleIdx="2" presStyleCnt="3">
        <dgm:presLayoutVars>
          <dgm:chMax val="0"/>
          <dgm:chPref val="0"/>
        </dgm:presLayoutVars>
      </dgm:prSet>
      <dgm:spPr/>
    </dgm:pt>
  </dgm:ptLst>
  <dgm:cxnLst>
    <dgm:cxn modelId="{57625102-0BB8-4503-B775-E4626D763531}" srcId="{EB08CA9B-71CB-4AD2-92EF-550907BFFE58}" destId="{1BD29254-F599-47DE-986A-1B1FDB35D2B9}" srcOrd="0" destOrd="0" parTransId="{26B38598-10BF-4CB8-934D-D7141F279389}" sibTransId="{1C29FDC4-E680-4EE3-A112-C56D1653875B}"/>
    <dgm:cxn modelId="{0EDF370F-CC5D-45BF-9695-E8A0357A71AE}" type="presOf" srcId="{1BD29254-F599-47DE-986A-1B1FDB35D2B9}" destId="{A382410C-4E81-4E82-B147-13C89223F0BA}" srcOrd="0" destOrd="0" presId="urn:microsoft.com/office/officeart/2018/2/layout/IconVerticalSolidList"/>
    <dgm:cxn modelId="{A23CF11B-B888-4B4A-A0AB-7A72112754CD}" srcId="{EB08CA9B-71CB-4AD2-92EF-550907BFFE58}" destId="{EA8C15BF-C9B9-4994-9CF1-5CC6635B470B}" srcOrd="1" destOrd="0" parTransId="{CCAF1C1F-A6A6-4996-AD90-DE44F1804EE4}" sibTransId="{0EABB2EA-2D8D-4B08-B0B8-6545A70E78D3}"/>
    <dgm:cxn modelId="{E8B4D0C5-5733-49E6-9FED-7B6B7647A0A4}" type="presOf" srcId="{EB08CA9B-71CB-4AD2-92EF-550907BFFE58}" destId="{60EB5E2F-167B-4EE4-BAB6-0E3FC44D7FB4}" srcOrd="0" destOrd="0" presId="urn:microsoft.com/office/officeart/2018/2/layout/IconVerticalSolidList"/>
    <dgm:cxn modelId="{1582F3DA-E7D0-450C-9194-5A98971609D0}" srcId="{EB08CA9B-71CB-4AD2-92EF-550907BFFE58}" destId="{49572D74-3EB0-40B4-AC92-5753EAF05AD3}" srcOrd="2" destOrd="0" parTransId="{7502778F-5FD9-4BB1-B8F0-DC5AF1AFA7C5}" sibTransId="{91483A47-62B4-410A-A9B2-2D9226763F9F}"/>
    <dgm:cxn modelId="{4BE65EE2-1E19-438E-A8C4-CE27E7BA2206}" type="presOf" srcId="{EA8C15BF-C9B9-4994-9CF1-5CC6635B470B}" destId="{DADEECCD-664C-4087-BB20-C6A56876E3CC}" srcOrd="0" destOrd="0" presId="urn:microsoft.com/office/officeart/2018/2/layout/IconVerticalSolidList"/>
    <dgm:cxn modelId="{C3F0E1FD-15DB-4667-B285-B5CCFDACD738}" type="presOf" srcId="{49572D74-3EB0-40B4-AC92-5753EAF05AD3}" destId="{C416AAF7-4A1C-4F4B-9624-60EC6648C3EA}" srcOrd="0" destOrd="0" presId="urn:microsoft.com/office/officeart/2018/2/layout/IconVerticalSolidList"/>
    <dgm:cxn modelId="{5C7AB68B-3929-4D46-839A-EB4536014642}" type="presParOf" srcId="{60EB5E2F-167B-4EE4-BAB6-0E3FC44D7FB4}" destId="{139350F6-597C-4CD9-97FC-537C732F9DEE}" srcOrd="0" destOrd="0" presId="urn:microsoft.com/office/officeart/2018/2/layout/IconVerticalSolidList"/>
    <dgm:cxn modelId="{8F3C8777-CFA6-49F7-91B7-D70C31326EE2}" type="presParOf" srcId="{139350F6-597C-4CD9-97FC-537C732F9DEE}" destId="{CFE925B6-408C-4542-A51D-17464819F983}" srcOrd="0" destOrd="0" presId="urn:microsoft.com/office/officeart/2018/2/layout/IconVerticalSolidList"/>
    <dgm:cxn modelId="{19A0A375-6F92-4A85-91E3-8DA7B50E5EAE}" type="presParOf" srcId="{139350F6-597C-4CD9-97FC-537C732F9DEE}" destId="{E7D936DC-07F0-4FE6-9C27-B6E0A4905C81}" srcOrd="1" destOrd="0" presId="urn:microsoft.com/office/officeart/2018/2/layout/IconVerticalSolidList"/>
    <dgm:cxn modelId="{A48854A6-BE00-4A7E-9EB0-A2E8F2E0F99F}" type="presParOf" srcId="{139350F6-597C-4CD9-97FC-537C732F9DEE}" destId="{EA1A4641-A2AE-43AC-A206-62682D498228}" srcOrd="2" destOrd="0" presId="urn:microsoft.com/office/officeart/2018/2/layout/IconVerticalSolidList"/>
    <dgm:cxn modelId="{6F23031C-ADDA-4F10-84B4-1A866CEF69D5}" type="presParOf" srcId="{139350F6-597C-4CD9-97FC-537C732F9DEE}" destId="{A382410C-4E81-4E82-B147-13C89223F0BA}" srcOrd="3" destOrd="0" presId="urn:microsoft.com/office/officeart/2018/2/layout/IconVerticalSolidList"/>
    <dgm:cxn modelId="{4F496635-ACCB-4F80-AD74-18BE1F6E9DC6}" type="presParOf" srcId="{60EB5E2F-167B-4EE4-BAB6-0E3FC44D7FB4}" destId="{FB56E1AB-B959-44C0-B5F3-CA1ADBE185C5}" srcOrd="1" destOrd="0" presId="urn:microsoft.com/office/officeart/2018/2/layout/IconVerticalSolidList"/>
    <dgm:cxn modelId="{9D90FE19-A8DE-44DB-8D19-E932055B367A}" type="presParOf" srcId="{60EB5E2F-167B-4EE4-BAB6-0E3FC44D7FB4}" destId="{44451E77-6CEA-422A-8455-7C70F69CFD2C}" srcOrd="2" destOrd="0" presId="urn:microsoft.com/office/officeart/2018/2/layout/IconVerticalSolidList"/>
    <dgm:cxn modelId="{0B4AB0F4-8DB0-4981-95BE-36DDCBA2CA6E}" type="presParOf" srcId="{44451E77-6CEA-422A-8455-7C70F69CFD2C}" destId="{F0A5AB17-9365-400D-BF73-9DAD7E375C11}" srcOrd="0" destOrd="0" presId="urn:microsoft.com/office/officeart/2018/2/layout/IconVerticalSolidList"/>
    <dgm:cxn modelId="{321FC4BE-D186-4958-A727-4EEB903E85E0}" type="presParOf" srcId="{44451E77-6CEA-422A-8455-7C70F69CFD2C}" destId="{3DBAD9EE-99D7-4574-BAA1-14EB71195528}" srcOrd="1" destOrd="0" presId="urn:microsoft.com/office/officeart/2018/2/layout/IconVerticalSolidList"/>
    <dgm:cxn modelId="{2277F59B-9031-4E40-B9A0-A9C4C8B4BF17}" type="presParOf" srcId="{44451E77-6CEA-422A-8455-7C70F69CFD2C}" destId="{85396EC1-E34C-4AA5-AD60-5A41E35CE763}" srcOrd="2" destOrd="0" presId="urn:microsoft.com/office/officeart/2018/2/layout/IconVerticalSolidList"/>
    <dgm:cxn modelId="{31BA9D6B-B49D-4836-9464-51F1F8832DF7}" type="presParOf" srcId="{44451E77-6CEA-422A-8455-7C70F69CFD2C}" destId="{DADEECCD-664C-4087-BB20-C6A56876E3CC}" srcOrd="3" destOrd="0" presId="urn:microsoft.com/office/officeart/2018/2/layout/IconVerticalSolidList"/>
    <dgm:cxn modelId="{43C3E0D4-9EF3-4C9F-B802-E3BCE2876982}" type="presParOf" srcId="{60EB5E2F-167B-4EE4-BAB6-0E3FC44D7FB4}" destId="{E30F6CC2-454B-4095-BD49-DBAF6D859821}" srcOrd="3" destOrd="0" presId="urn:microsoft.com/office/officeart/2018/2/layout/IconVerticalSolidList"/>
    <dgm:cxn modelId="{F56FA510-3FE3-4226-BFDE-4E7DE0EC56F4}" type="presParOf" srcId="{60EB5E2F-167B-4EE4-BAB6-0E3FC44D7FB4}" destId="{3B5C0080-01C2-4DEB-9FDB-AB5929A539CF}" srcOrd="4" destOrd="0" presId="urn:microsoft.com/office/officeart/2018/2/layout/IconVerticalSolidList"/>
    <dgm:cxn modelId="{35F45329-A838-411D-A103-DB39A0CBCA6F}" type="presParOf" srcId="{3B5C0080-01C2-4DEB-9FDB-AB5929A539CF}" destId="{7E0F7665-7BAE-425F-A71D-A11644AD71AE}" srcOrd="0" destOrd="0" presId="urn:microsoft.com/office/officeart/2018/2/layout/IconVerticalSolidList"/>
    <dgm:cxn modelId="{22412456-DBF5-4F1B-94B6-3D8786924419}" type="presParOf" srcId="{3B5C0080-01C2-4DEB-9FDB-AB5929A539CF}" destId="{23E8F3FF-056B-46B0-BBD9-194E9C06E007}" srcOrd="1" destOrd="0" presId="urn:microsoft.com/office/officeart/2018/2/layout/IconVerticalSolidList"/>
    <dgm:cxn modelId="{C9B5AE71-59D0-4325-A4BE-A2107E5A8D4A}" type="presParOf" srcId="{3B5C0080-01C2-4DEB-9FDB-AB5929A539CF}" destId="{BED03D00-6227-453C-BC39-B70F5B79E07B}" srcOrd="2" destOrd="0" presId="urn:microsoft.com/office/officeart/2018/2/layout/IconVerticalSolidList"/>
    <dgm:cxn modelId="{313CEEAD-1585-420C-9B85-A858BAF901CB}" type="presParOf" srcId="{3B5C0080-01C2-4DEB-9FDB-AB5929A539CF}" destId="{C416AAF7-4A1C-4F4B-9624-60EC6648C3E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ACD441E-CF62-416D-9B92-693F56366E1E}"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21F45BCB-AF48-4B90-B5DF-93BD72970B70}">
      <dgm:prSet/>
      <dgm:spPr/>
      <dgm:t>
        <a:bodyPr/>
        <a:lstStyle/>
        <a:p>
          <a:r>
            <a:rPr lang="en-IN"/>
            <a:t>Line managers observe daily performance, provide coaching and conduct evaluations using KPI data (</a:t>
          </a:r>
          <a:r>
            <a:rPr lang="en-US"/>
            <a:t>Lokhande, 2024</a:t>
          </a:r>
          <a:r>
            <a:rPr lang="en-IN"/>
            <a:t>).</a:t>
          </a:r>
          <a:endParaRPr lang="en-US"/>
        </a:p>
      </dgm:t>
    </dgm:pt>
    <dgm:pt modelId="{0B990409-A756-4756-B39C-89F08CEA4564}" type="parTrans" cxnId="{E728C0A5-F557-471B-BD99-AA99172AF8F3}">
      <dgm:prSet/>
      <dgm:spPr/>
      <dgm:t>
        <a:bodyPr/>
        <a:lstStyle/>
        <a:p>
          <a:endParaRPr lang="en-US"/>
        </a:p>
      </dgm:t>
    </dgm:pt>
    <dgm:pt modelId="{46A18CDF-2C62-435E-8AD6-C49D8CF2AEE8}" type="sibTrans" cxnId="{E728C0A5-F557-471B-BD99-AA99172AF8F3}">
      <dgm:prSet/>
      <dgm:spPr/>
      <dgm:t>
        <a:bodyPr/>
        <a:lstStyle/>
        <a:p>
          <a:endParaRPr lang="en-US"/>
        </a:p>
      </dgm:t>
    </dgm:pt>
    <dgm:pt modelId="{E08161F7-00CA-40B7-B80D-2D9464A1AF57}">
      <dgm:prSet/>
      <dgm:spPr/>
      <dgm:t>
        <a:bodyPr/>
        <a:lstStyle/>
        <a:p>
          <a:r>
            <a:rPr lang="en-IN"/>
            <a:t>They identify skill gaps, recommend training and support improvement plans.</a:t>
          </a:r>
          <a:endParaRPr lang="en-US"/>
        </a:p>
      </dgm:t>
    </dgm:pt>
    <dgm:pt modelId="{783ED302-9C67-4D50-A6B8-C465BBCEBAFE}" type="parTrans" cxnId="{6617959C-548E-4C68-82C0-531B94A84095}">
      <dgm:prSet/>
      <dgm:spPr/>
      <dgm:t>
        <a:bodyPr/>
        <a:lstStyle/>
        <a:p>
          <a:endParaRPr lang="en-US"/>
        </a:p>
      </dgm:t>
    </dgm:pt>
    <dgm:pt modelId="{BA4B553B-A447-40F1-BAF1-3048A855FCC8}" type="sibTrans" cxnId="{6617959C-548E-4C68-82C0-531B94A84095}">
      <dgm:prSet/>
      <dgm:spPr/>
      <dgm:t>
        <a:bodyPr/>
        <a:lstStyle/>
        <a:p>
          <a:endParaRPr lang="en-US"/>
        </a:p>
      </dgm:t>
    </dgm:pt>
    <dgm:pt modelId="{3FB87A39-5A0F-4B97-A1E6-CAA0E2FDBC80}">
      <dgm:prSet/>
      <dgm:spPr/>
      <dgm:t>
        <a:bodyPr/>
        <a:lstStyle/>
        <a:p>
          <a:r>
            <a:rPr lang="en-IN"/>
            <a:t>For example, assembly-line supervisors monitor defect rates and efficient, which indicates giving employees regular feedback to help meet production standards and improve continuous improvement culture of Toyota (</a:t>
          </a:r>
          <a:r>
            <a:rPr lang="en-US"/>
            <a:t>Faugoo, 2024</a:t>
          </a:r>
          <a:r>
            <a:rPr lang="en-IN"/>
            <a:t>). </a:t>
          </a:r>
          <a:endParaRPr lang="en-US"/>
        </a:p>
      </dgm:t>
    </dgm:pt>
    <dgm:pt modelId="{C1E5E1FC-38F4-4FA2-934E-4E77442ED0DE}" type="parTrans" cxnId="{68BAE81C-4E4B-4773-840D-5B2E12230411}">
      <dgm:prSet/>
      <dgm:spPr/>
      <dgm:t>
        <a:bodyPr/>
        <a:lstStyle/>
        <a:p>
          <a:endParaRPr lang="en-US"/>
        </a:p>
      </dgm:t>
    </dgm:pt>
    <dgm:pt modelId="{04E63921-619B-4F76-9BCA-BB29AF197B27}" type="sibTrans" cxnId="{68BAE81C-4E4B-4773-840D-5B2E12230411}">
      <dgm:prSet/>
      <dgm:spPr/>
      <dgm:t>
        <a:bodyPr/>
        <a:lstStyle/>
        <a:p>
          <a:endParaRPr lang="en-US"/>
        </a:p>
      </dgm:t>
    </dgm:pt>
    <dgm:pt modelId="{C5930365-6315-49FD-A654-3B8523464EC4}" type="pres">
      <dgm:prSet presAssocID="{7ACD441E-CF62-416D-9B92-693F56366E1E}" presName="hierChild1" presStyleCnt="0">
        <dgm:presLayoutVars>
          <dgm:chPref val="1"/>
          <dgm:dir/>
          <dgm:animOne val="branch"/>
          <dgm:animLvl val="lvl"/>
          <dgm:resizeHandles/>
        </dgm:presLayoutVars>
      </dgm:prSet>
      <dgm:spPr/>
    </dgm:pt>
    <dgm:pt modelId="{DEC931C9-AED8-4863-A365-99E345E1B1E7}" type="pres">
      <dgm:prSet presAssocID="{21F45BCB-AF48-4B90-B5DF-93BD72970B70}" presName="hierRoot1" presStyleCnt="0"/>
      <dgm:spPr/>
    </dgm:pt>
    <dgm:pt modelId="{0FB350CB-D453-48B0-907C-C45AB335EA05}" type="pres">
      <dgm:prSet presAssocID="{21F45BCB-AF48-4B90-B5DF-93BD72970B70}" presName="composite" presStyleCnt="0"/>
      <dgm:spPr/>
    </dgm:pt>
    <dgm:pt modelId="{7F47A867-9DA0-4B0D-8748-F358CA3422CF}" type="pres">
      <dgm:prSet presAssocID="{21F45BCB-AF48-4B90-B5DF-93BD72970B70}" presName="background" presStyleLbl="node0" presStyleIdx="0" presStyleCnt="3"/>
      <dgm:spPr/>
    </dgm:pt>
    <dgm:pt modelId="{B4F91285-678A-466C-A695-DF088E6070DE}" type="pres">
      <dgm:prSet presAssocID="{21F45BCB-AF48-4B90-B5DF-93BD72970B70}" presName="text" presStyleLbl="fgAcc0" presStyleIdx="0" presStyleCnt="3">
        <dgm:presLayoutVars>
          <dgm:chPref val="3"/>
        </dgm:presLayoutVars>
      </dgm:prSet>
      <dgm:spPr/>
    </dgm:pt>
    <dgm:pt modelId="{82272512-5D34-4B8B-9269-BF41AAFAAFB5}" type="pres">
      <dgm:prSet presAssocID="{21F45BCB-AF48-4B90-B5DF-93BD72970B70}" presName="hierChild2" presStyleCnt="0"/>
      <dgm:spPr/>
    </dgm:pt>
    <dgm:pt modelId="{96AE722B-F682-43EF-8318-B1DCBE1FFE18}" type="pres">
      <dgm:prSet presAssocID="{E08161F7-00CA-40B7-B80D-2D9464A1AF57}" presName="hierRoot1" presStyleCnt="0"/>
      <dgm:spPr/>
    </dgm:pt>
    <dgm:pt modelId="{01AD3DD9-3E5A-41B3-912D-472E20245DC9}" type="pres">
      <dgm:prSet presAssocID="{E08161F7-00CA-40B7-B80D-2D9464A1AF57}" presName="composite" presStyleCnt="0"/>
      <dgm:spPr/>
    </dgm:pt>
    <dgm:pt modelId="{303A170E-CC12-41AC-88D3-C98E0A97CDAA}" type="pres">
      <dgm:prSet presAssocID="{E08161F7-00CA-40B7-B80D-2D9464A1AF57}" presName="background" presStyleLbl="node0" presStyleIdx="1" presStyleCnt="3"/>
      <dgm:spPr/>
    </dgm:pt>
    <dgm:pt modelId="{0F4EFE29-7611-4CA3-B3A6-3AC001AC7A42}" type="pres">
      <dgm:prSet presAssocID="{E08161F7-00CA-40B7-B80D-2D9464A1AF57}" presName="text" presStyleLbl="fgAcc0" presStyleIdx="1" presStyleCnt="3">
        <dgm:presLayoutVars>
          <dgm:chPref val="3"/>
        </dgm:presLayoutVars>
      </dgm:prSet>
      <dgm:spPr/>
    </dgm:pt>
    <dgm:pt modelId="{79216922-C803-4559-8134-9ADDD74F1A16}" type="pres">
      <dgm:prSet presAssocID="{E08161F7-00CA-40B7-B80D-2D9464A1AF57}" presName="hierChild2" presStyleCnt="0"/>
      <dgm:spPr/>
    </dgm:pt>
    <dgm:pt modelId="{22AF00A7-3828-4C5F-94D4-2695E7732F38}" type="pres">
      <dgm:prSet presAssocID="{3FB87A39-5A0F-4B97-A1E6-CAA0E2FDBC80}" presName="hierRoot1" presStyleCnt="0"/>
      <dgm:spPr/>
    </dgm:pt>
    <dgm:pt modelId="{A41739CD-28F0-4A4D-9F56-0D6F3489E4C3}" type="pres">
      <dgm:prSet presAssocID="{3FB87A39-5A0F-4B97-A1E6-CAA0E2FDBC80}" presName="composite" presStyleCnt="0"/>
      <dgm:spPr/>
    </dgm:pt>
    <dgm:pt modelId="{02E55425-5345-4B7B-AEF5-6DAF531B6DD3}" type="pres">
      <dgm:prSet presAssocID="{3FB87A39-5A0F-4B97-A1E6-CAA0E2FDBC80}" presName="background" presStyleLbl="node0" presStyleIdx="2" presStyleCnt="3"/>
      <dgm:spPr/>
    </dgm:pt>
    <dgm:pt modelId="{BDFB3822-54C7-4060-9F48-5DA2D6CFB3CB}" type="pres">
      <dgm:prSet presAssocID="{3FB87A39-5A0F-4B97-A1E6-CAA0E2FDBC80}" presName="text" presStyleLbl="fgAcc0" presStyleIdx="2" presStyleCnt="3">
        <dgm:presLayoutVars>
          <dgm:chPref val="3"/>
        </dgm:presLayoutVars>
      </dgm:prSet>
      <dgm:spPr/>
    </dgm:pt>
    <dgm:pt modelId="{B69055A0-7C44-40D1-A26E-7EBEDC4A30BE}" type="pres">
      <dgm:prSet presAssocID="{3FB87A39-5A0F-4B97-A1E6-CAA0E2FDBC80}" presName="hierChild2" presStyleCnt="0"/>
      <dgm:spPr/>
    </dgm:pt>
  </dgm:ptLst>
  <dgm:cxnLst>
    <dgm:cxn modelId="{68BAE81C-4E4B-4773-840D-5B2E12230411}" srcId="{7ACD441E-CF62-416D-9B92-693F56366E1E}" destId="{3FB87A39-5A0F-4B97-A1E6-CAA0E2FDBC80}" srcOrd="2" destOrd="0" parTransId="{C1E5E1FC-38F4-4FA2-934E-4E77442ED0DE}" sibTransId="{04E63921-619B-4F76-9BCA-BB29AF197B27}"/>
    <dgm:cxn modelId="{A1798C95-AFF5-4D3E-B2FB-453275F1056E}" type="presOf" srcId="{3FB87A39-5A0F-4B97-A1E6-CAA0E2FDBC80}" destId="{BDFB3822-54C7-4060-9F48-5DA2D6CFB3CB}" srcOrd="0" destOrd="0" presId="urn:microsoft.com/office/officeart/2005/8/layout/hierarchy1"/>
    <dgm:cxn modelId="{6617959C-548E-4C68-82C0-531B94A84095}" srcId="{7ACD441E-CF62-416D-9B92-693F56366E1E}" destId="{E08161F7-00CA-40B7-B80D-2D9464A1AF57}" srcOrd="1" destOrd="0" parTransId="{783ED302-9C67-4D50-A6B8-C465BBCEBAFE}" sibTransId="{BA4B553B-A447-40F1-BAF1-3048A855FCC8}"/>
    <dgm:cxn modelId="{E728C0A5-F557-471B-BD99-AA99172AF8F3}" srcId="{7ACD441E-CF62-416D-9B92-693F56366E1E}" destId="{21F45BCB-AF48-4B90-B5DF-93BD72970B70}" srcOrd="0" destOrd="0" parTransId="{0B990409-A756-4756-B39C-89F08CEA4564}" sibTransId="{46A18CDF-2C62-435E-8AD6-C49D8CF2AEE8}"/>
    <dgm:cxn modelId="{B4E1C4B2-16E1-4D04-A58D-89BBAA06652E}" type="presOf" srcId="{7ACD441E-CF62-416D-9B92-693F56366E1E}" destId="{C5930365-6315-49FD-A654-3B8523464EC4}" srcOrd="0" destOrd="0" presId="urn:microsoft.com/office/officeart/2005/8/layout/hierarchy1"/>
    <dgm:cxn modelId="{3C7CBFE0-E172-4610-913A-AE31258B30EA}" type="presOf" srcId="{E08161F7-00CA-40B7-B80D-2D9464A1AF57}" destId="{0F4EFE29-7611-4CA3-B3A6-3AC001AC7A42}" srcOrd="0" destOrd="0" presId="urn:microsoft.com/office/officeart/2005/8/layout/hierarchy1"/>
    <dgm:cxn modelId="{CB32ACE2-3995-461D-999F-9308C9F7FD59}" type="presOf" srcId="{21F45BCB-AF48-4B90-B5DF-93BD72970B70}" destId="{B4F91285-678A-466C-A695-DF088E6070DE}" srcOrd="0" destOrd="0" presId="urn:microsoft.com/office/officeart/2005/8/layout/hierarchy1"/>
    <dgm:cxn modelId="{CA252A0C-4ED3-433B-B186-3C21BEC9FA77}" type="presParOf" srcId="{C5930365-6315-49FD-A654-3B8523464EC4}" destId="{DEC931C9-AED8-4863-A365-99E345E1B1E7}" srcOrd="0" destOrd="0" presId="urn:microsoft.com/office/officeart/2005/8/layout/hierarchy1"/>
    <dgm:cxn modelId="{0C577B28-EBB7-4DFB-8AE3-8C5B59C58CD0}" type="presParOf" srcId="{DEC931C9-AED8-4863-A365-99E345E1B1E7}" destId="{0FB350CB-D453-48B0-907C-C45AB335EA05}" srcOrd="0" destOrd="0" presId="urn:microsoft.com/office/officeart/2005/8/layout/hierarchy1"/>
    <dgm:cxn modelId="{5FE475DA-B840-4B37-BE67-51F31E15875C}" type="presParOf" srcId="{0FB350CB-D453-48B0-907C-C45AB335EA05}" destId="{7F47A867-9DA0-4B0D-8748-F358CA3422CF}" srcOrd="0" destOrd="0" presId="urn:microsoft.com/office/officeart/2005/8/layout/hierarchy1"/>
    <dgm:cxn modelId="{154938D8-7569-4CB1-A8E6-EACB2493A46F}" type="presParOf" srcId="{0FB350CB-D453-48B0-907C-C45AB335EA05}" destId="{B4F91285-678A-466C-A695-DF088E6070DE}" srcOrd="1" destOrd="0" presId="urn:microsoft.com/office/officeart/2005/8/layout/hierarchy1"/>
    <dgm:cxn modelId="{A654660D-9D95-4D05-A306-6767D14FAE63}" type="presParOf" srcId="{DEC931C9-AED8-4863-A365-99E345E1B1E7}" destId="{82272512-5D34-4B8B-9269-BF41AAFAAFB5}" srcOrd="1" destOrd="0" presId="urn:microsoft.com/office/officeart/2005/8/layout/hierarchy1"/>
    <dgm:cxn modelId="{37C8A1C2-AFDD-4BF8-BA68-D0149F14B267}" type="presParOf" srcId="{C5930365-6315-49FD-A654-3B8523464EC4}" destId="{96AE722B-F682-43EF-8318-B1DCBE1FFE18}" srcOrd="1" destOrd="0" presId="urn:microsoft.com/office/officeart/2005/8/layout/hierarchy1"/>
    <dgm:cxn modelId="{64D6C0B5-1A7E-4DAC-B9A5-85302E6F2D40}" type="presParOf" srcId="{96AE722B-F682-43EF-8318-B1DCBE1FFE18}" destId="{01AD3DD9-3E5A-41B3-912D-472E20245DC9}" srcOrd="0" destOrd="0" presId="urn:microsoft.com/office/officeart/2005/8/layout/hierarchy1"/>
    <dgm:cxn modelId="{D250F5F0-1B4F-463E-878E-E0A305D994C1}" type="presParOf" srcId="{01AD3DD9-3E5A-41B3-912D-472E20245DC9}" destId="{303A170E-CC12-41AC-88D3-C98E0A97CDAA}" srcOrd="0" destOrd="0" presId="urn:microsoft.com/office/officeart/2005/8/layout/hierarchy1"/>
    <dgm:cxn modelId="{5994A973-8154-4A52-85B9-2780AEB7C16C}" type="presParOf" srcId="{01AD3DD9-3E5A-41B3-912D-472E20245DC9}" destId="{0F4EFE29-7611-4CA3-B3A6-3AC001AC7A42}" srcOrd="1" destOrd="0" presId="urn:microsoft.com/office/officeart/2005/8/layout/hierarchy1"/>
    <dgm:cxn modelId="{7FE9108E-F7CC-4C83-97A5-E20C28BD2DD2}" type="presParOf" srcId="{96AE722B-F682-43EF-8318-B1DCBE1FFE18}" destId="{79216922-C803-4559-8134-9ADDD74F1A16}" srcOrd="1" destOrd="0" presId="urn:microsoft.com/office/officeart/2005/8/layout/hierarchy1"/>
    <dgm:cxn modelId="{2B557327-8792-4117-A79F-2FD56E91DC6B}" type="presParOf" srcId="{C5930365-6315-49FD-A654-3B8523464EC4}" destId="{22AF00A7-3828-4C5F-94D4-2695E7732F38}" srcOrd="2" destOrd="0" presId="urn:microsoft.com/office/officeart/2005/8/layout/hierarchy1"/>
    <dgm:cxn modelId="{704F6119-9EE9-42C0-A9CA-C7CC39570DB8}" type="presParOf" srcId="{22AF00A7-3828-4C5F-94D4-2695E7732F38}" destId="{A41739CD-28F0-4A4D-9F56-0D6F3489E4C3}" srcOrd="0" destOrd="0" presId="urn:microsoft.com/office/officeart/2005/8/layout/hierarchy1"/>
    <dgm:cxn modelId="{24710F82-D7B0-4989-B754-83E6581A3F29}" type="presParOf" srcId="{A41739CD-28F0-4A4D-9F56-0D6F3489E4C3}" destId="{02E55425-5345-4B7B-AEF5-6DAF531B6DD3}" srcOrd="0" destOrd="0" presId="urn:microsoft.com/office/officeart/2005/8/layout/hierarchy1"/>
    <dgm:cxn modelId="{1BC225E6-ECD5-4F38-8B89-1769B523B27C}" type="presParOf" srcId="{A41739CD-28F0-4A4D-9F56-0D6F3489E4C3}" destId="{BDFB3822-54C7-4060-9F48-5DA2D6CFB3CB}" srcOrd="1" destOrd="0" presId="urn:microsoft.com/office/officeart/2005/8/layout/hierarchy1"/>
    <dgm:cxn modelId="{C2939521-F780-427A-832A-95C7014DB100}" type="presParOf" srcId="{22AF00A7-3828-4C5F-94D4-2695E7732F38}" destId="{B69055A0-7C44-40D1-A26E-7EBEDC4A30B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1FC1311-12F8-48DD-BC32-9771ADA5C3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9C74939-D09A-4B72-BBB8-75DDD3013075}">
      <dgm:prSet/>
      <dgm:spPr/>
      <dgm:t>
        <a:bodyPr/>
        <a:lstStyle/>
        <a:p>
          <a:r>
            <a:rPr lang="en-IN"/>
            <a:t>Issues include balancing global performance standards with local expectations to ensure fairness and sustaining employee engagement.</a:t>
          </a:r>
          <a:endParaRPr lang="en-US"/>
        </a:p>
      </dgm:t>
    </dgm:pt>
    <dgm:pt modelId="{EB9BFB24-2E4B-448E-AA4B-D698B76F21FE}" type="parTrans" cxnId="{D37B2D85-65B6-4502-8CA2-F27B082B6051}">
      <dgm:prSet/>
      <dgm:spPr/>
      <dgm:t>
        <a:bodyPr/>
        <a:lstStyle/>
        <a:p>
          <a:endParaRPr lang="en-US"/>
        </a:p>
      </dgm:t>
    </dgm:pt>
    <dgm:pt modelId="{2325AAE0-41DC-4B9E-86AC-964CD42FA07C}" type="sibTrans" cxnId="{D37B2D85-65B6-4502-8CA2-F27B082B6051}">
      <dgm:prSet/>
      <dgm:spPr/>
      <dgm:t>
        <a:bodyPr/>
        <a:lstStyle/>
        <a:p>
          <a:endParaRPr lang="en-US"/>
        </a:p>
      </dgm:t>
    </dgm:pt>
    <dgm:pt modelId="{D10F4417-3E87-49CC-8DF8-4C2EA6839D78}">
      <dgm:prSet/>
      <dgm:spPr/>
      <dgm:t>
        <a:bodyPr/>
        <a:lstStyle/>
        <a:p>
          <a:r>
            <a:rPr lang="en-IN" dirty="0"/>
            <a:t>Rapid technological change demands updated KPIs and new skill assessment.</a:t>
          </a:r>
          <a:endParaRPr lang="en-US" dirty="0"/>
        </a:p>
      </dgm:t>
    </dgm:pt>
    <dgm:pt modelId="{4BE51C65-C438-46B1-A692-2B184D90AC20}" type="parTrans" cxnId="{BBCA27FD-AD95-479E-AAF3-242B0FD1A67F}">
      <dgm:prSet/>
      <dgm:spPr/>
      <dgm:t>
        <a:bodyPr/>
        <a:lstStyle/>
        <a:p>
          <a:endParaRPr lang="en-US"/>
        </a:p>
      </dgm:t>
    </dgm:pt>
    <dgm:pt modelId="{0BB66194-1A18-4B6C-9E8D-C691329070DD}" type="sibTrans" cxnId="{BBCA27FD-AD95-479E-AAF3-242B0FD1A67F}">
      <dgm:prSet/>
      <dgm:spPr/>
      <dgm:t>
        <a:bodyPr/>
        <a:lstStyle/>
        <a:p>
          <a:endParaRPr lang="en-US"/>
        </a:p>
      </dgm:t>
    </dgm:pt>
    <dgm:pt modelId="{FDB78951-D16F-46D6-AA2F-CAEA787D415E}">
      <dgm:prSet/>
      <dgm:spPr/>
      <dgm:t>
        <a:bodyPr/>
        <a:lstStyle/>
        <a:p>
          <a:r>
            <a:rPr lang="en-IN"/>
            <a:t>Managing cross-cultural teams and avoiding appraisal inconsistencies complicate the effectiveness of performance evaluation within international operations (</a:t>
          </a:r>
          <a:r>
            <a:rPr lang="en-US"/>
            <a:t>Ekanayake and Preena, 2021</a:t>
          </a:r>
          <a:r>
            <a:rPr lang="en-IN"/>
            <a:t>).</a:t>
          </a:r>
          <a:endParaRPr lang="en-US"/>
        </a:p>
      </dgm:t>
    </dgm:pt>
    <dgm:pt modelId="{6EDC4530-1C19-4865-A51D-6B5B90F4B856}" type="parTrans" cxnId="{36403FAA-FA72-490C-A69A-9247FAB49088}">
      <dgm:prSet/>
      <dgm:spPr/>
      <dgm:t>
        <a:bodyPr/>
        <a:lstStyle/>
        <a:p>
          <a:endParaRPr lang="en-US"/>
        </a:p>
      </dgm:t>
    </dgm:pt>
    <dgm:pt modelId="{F297E3C1-5FD6-4DB6-A561-E731E008BF44}" type="sibTrans" cxnId="{36403FAA-FA72-490C-A69A-9247FAB49088}">
      <dgm:prSet/>
      <dgm:spPr/>
      <dgm:t>
        <a:bodyPr/>
        <a:lstStyle/>
        <a:p>
          <a:endParaRPr lang="en-US"/>
        </a:p>
      </dgm:t>
    </dgm:pt>
    <dgm:pt modelId="{C0F2E4BD-39CE-4BB5-BEE0-8D8AB07E934F}" type="pres">
      <dgm:prSet presAssocID="{71FC1311-12F8-48DD-BC32-9771ADA5C3AF}" presName="root" presStyleCnt="0">
        <dgm:presLayoutVars>
          <dgm:dir/>
          <dgm:resizeHandles val="exact"/>
        </dgm:presLayoutVars>
      </dgm:prSet>
      <dgm:spPr/>
    </dgm:pt>
    <dgm:pt modelId="{5F0C0279-931C-469C-93B0-CA49E1B83076}" type="pres">
      <dgm:prSet presAssocID="{79C74939-D09A-4B72-BBB8-75DDD3013075}" presName="compNode" presStyleCnt="0"/>
      <dgm:spPr/>
    </dgm:pt>
    <dgm:pt modelId="{018CE000-B11D-484D-BC7E-E33FD1E23AAB}" type="pres">
      <dgm:prSet presAssocID="{79C74939-D09A-4B72-BBB8-75DDD3013075}" presName="bgRect" presStyleLbl="bgShp" presStyleIdx="0" presStyleCnt="3"/>
      <dgm:spPr/>
    </dgm:pt>
    <dgm:pt modelId="{49B682DE-4BEF-4B2F-98D1-52C05D3EF4E3}" type="pres">
      <dgm:prSet presAssocID="{79C74939-D09A-4B72-BBB8-75DDD301307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66D63F8E-BD1A-4334-AEED-C47478D9648C}" type="pres">
      <dgm:prSet presAssocID="{79C74939-D09A-4B72-BBB8-75DDD3013075}" presName="spaceRect" presStyleCnt="0"/>
      <dgm:spPr/>
    </dgm:pt>
    <dgm:pt modelId="{85CCDC6B-7D6A-407B-8578-3CD15C19C6F2}" type="pres">
      <dgm:prSet presAssocID="{79C74939-D09A-4B72-BBB8-75DDD3013075}" presName="parTx" presStyleLbl="revTx" presStyleIdx="0" presStyleCnt="3">
        <dgm:presLayoutVars>
          <dgm:chMax val="0"/>
          <dgm:chPref val="0"/>
        </dgm:presLayoutVars>
      </dgm:prSet>
      <dgm:spPr/>
    </dgm:pt>
    <dgm:pt modelId="{E6D82A92-70CE-41DA-B84C-6C2B917C1F47}" type="pres">
      <dgm:prSet presAssocID="{2325AAE0-41DC-4B9E-86AC-964CD42FA07C}" presName="sibTrans" presStyleCnt="0"/>
      <dgm:spPr/>
    </dgm:pt>
    <dgm:pt modelId="{62E3C5C4-FF91-4C2A-9922-B73643B84494}" type="pres">
      <dgm:prSet presAssocID="{D10F4417-3E87-49CC-8DF8-4C2EA6839D78}" presName="compNode" presStyleCnt="0"/>
      <dgm:spPr/>
    </dgm:pt>
    <dgm:pt modelId="{88E240F4-667E-4477-95BC-3C86798A4FCD}" type="pres">
      <dgm:prSet presAssocID="{D10F4417-3E87-49CC-8DF8-4C2EA6839D78}" presName="bgRect" presStyleLbl="bgShp" presStyleIdx="1" presStyleCnt="3"/>
      <dgm:spPr/>
    </dgm:pt>
    <dgm:pt modelId="{D2026AC3-A875-4677-9B6F-25D845802681}" type="pres">
      <dgm:prSet presAssocID="{D10F4417-3E87-49CC-8DF8-4C2EA6839D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254F84E-7BB0-446D-ADDE-40A98EAB7C25}" type="pres">
      <dgm:prSet presAssocID="{D10F4417-3E87-49CC-8DF8-4C2EA6839D78}" presName="spaceRect" presStyleCnt="0"/>
      <dgm:spPr/>
    </dgm:pt>
    <dgm:pt modelId="{9005EB00-C258-4017-8F4D-2BC7F368E4E4}" type="pres">
      <dgm:prSet presAssocID="{D10F4417-3E87-49CC-8DF8-4C2EA6839D78}" presName="parTx" presStyleLbl="revTx" presStyleIdx="1" presStyleCnt="3">
        <dgm:presLayoutVars>
          <dgm:chMax val="0"/>
          <dgm:chPref val="0"/>
        </dgm:presLayoutVars>
      </dgm:prSet>
      <dgm:spPr/>
    </dgm:pt>
    <dgm:pt modelId="{1EEBC70D-2EA2-447E-AC60-B9AC3B7D9AA8}" type="pres">
      <dgm:prSet presAssocID="{0BB66194-1A18-4B6C-9E8D-C691329070DD}" presName="sibTrans" presStyleCnt="0"/>
      <dgm:spPr/>
    </dgm:pt>
    <dgm:pt modelId="{E7C957C6-2D44-43E5-902E-03D00D0E8F06}" type="pres">
      <dgm:prSet presAssocID="{FDB78951-D16F-46D6-AA2F-CAEA787D415E}" presName="compNode" presStyleCnt="0"/>
      <dgm:spPr/>
    </dgm:pt>
    <dgm:pt modelId="{A4611BB5-6D61-4B8D-84D8-6ADEA70764BF}" type="pres">
      <dgm:prSet presAssocID="{FDB78951-D16F-46D6-AA2F-CAEA787D415E}" presName="bgRect" presStyleLbl="bgShp" presStyleIdx="2" presStyleCnt="3"/>
      <dgm:spPr/>
    </dgm:pt>
    <dgm:pt modelId="{EC612FB3-506B-4E5D-B902-FD3798A4DE25}" type="pres">
      <dgm:prSet presAssocID="{FDB78951-D16F-46D6-AA2F-CAEA787D41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E8AD3F0A-BA4E-4A57-A92D-7EACA8521086}" type="pres">
      <dgm:prSet presAssocID="{FDB78951-D16F-46D6-AA2F-CAEA787D415E}" presName="spaceRect" presStyleCnt="0"/>
      <dgm:spPr/>
    </dgm:pt>
    <dgm:pt modelId="{490C571F-A0BA-4E5D-90CF-E80EC232B811}" type="pres">
      <dgm:prSet presAssocID="{FDB78951-D16F-46D6-AA2F-CAEA787D415E}" presName="parTx" presStyleLbl="revTx" presStyleIdx="2" presStyleCnt="3">
        <dgm:presLayoutVars>
          <dgm:chMax val="0"/>
          <dgm:chPref val="0"/>
        </dgm:presLayoutVars>
      </dgm:prSet>
      <dgm:spPr/>
    </dgm:pt>
  </dgm:ptLst>
  <dgm:cxnLst>
    <dgm:cxn modelId="{72C93C4E-9F66-43C3-9028-78AA4053E470}" type="presOf" srcId="{D10F4417-3E87-49CC-8DF8-4C2EA6839D78}" destId="{9005EB00-C258-4017-8F4D-2BC7F368E4E4}" srcOrd="0" destOrd="0" presId="urn:microsoft.com/office/officeart/2018/2/layout/IconVerticalSolidList"/>
    <dgm:cxn modelId="{EF212B54-D239-4FD5-831C-C9B210E1EC83}" type="presOf" srcId="{FDB78951-D16F-46D6-AA2F-CAEA787D415E}" destId="{490C571F-A0BA-4E5D-90CF-E80EC232B811}" srcOrd="0" destOrd="0" presId="urn:microsoft.com/office/officeart/2018/2/layout/IconVerticalSolidList"/>
    <dgm:cxn modelId="{6BB80365-7B6F-49CF-9BEE-B2CB60E43318}" type="presOf" srcId="{71FC1311-12F8-48DD-BC32-9771ADA5C3AF}" destId="{C0F2E4BD-39CE-4BB5-BEE0-8D8AB07E934F}" srcOrd="0" destOrd="0" presId="urn:microsoft.com/office/officeart/2018/2/layout/IconVerticalSolidList"/>
    <dgm:cxn modelId="{535F7D75-23AB-4BBB-903E-BA166ACAC547}" type="presOf" srcId="{79C74939-D09A-4B72-BBB8-75DDD3013075}" destId="{85CCDC6B-7D6A-407B-8578-3CD15C19C6F2}" srcOrd="0" destOrd="0" presId="urn:microsoft.com/office/officeart/2018/2/layout/IconVerticalSolidList"/>
    <dgm:cxn modelId="{D37B2D85-65B6-4502-8CA2-F27B082B6051}" srcId="{71FC1311-12F8-48DD-BC32-9771ADA5C3AF}" destId="{79C74939-D09A-4B72-BBB8-75DDD3013075}" srcOrd="0" destOrd="0" parTransId="{EB9BFB24-2E4B-448E-AA4B-D698B76F21FE}" sibTransId="{2325AAE0-41DC-4B9E-86AC-964CD42FA07C}"/>
    <dgm:cxn modelId="{36403FAA-FA72-490C-A69A-9247FAB49088}" srcId="{71FC1311-12F8-48DD-BC32-9771ADA5C3AF}" destId="{FDB78951-D16F-46D6-AA2F-CAEA787D415E}" srcOrd="2" destOrd="0" parTransId="{6EDC4530-1C19-4865-A51D-6B5B90F4B856}" sibTransId="{F297E3C1-5FD6-4DB6-A561-E731E008BF44}"/>
    <dgm:cxn modelId="{BBCA27FD-AD95-479E-AAF3-242B0FD1A67F}" srcId="{71FC1311-12F8-48DD-BC32-9771ADA5C3AF}" destId="{D10F4417-3E87-49CC-8DF8-4C2EA6839D78}" srcOrd="1" destOrd="0" parTransId="{4BE51C65-C438-46B1-A692-2B184D90AC20}" sibTransId="{0BB66194-1A18-4B6C-9E8D-C691329070DD}"/>
    <dgm:cxn modelId="{B0C1D8CE-C8A2-4BF4-9862-BF6CF96783CB}" type="presParOf" srcId="{C0F2E4BD-39CE-4BB5-BEE0-8D8AB07E934F}" destId="{5F0C0279-931C-469C-93B0-CA49E1B83076}" srcOrd="0" destOrd="0" presId="urn:microsoft.com/office/officeart/2018/2/layout/IconVerticalSolidList"/>
    <dgm:cxn modelId="{3FE87ECD-C1C9-4398-B9C6-8C27A10E433E}" type="presParOf" srcId="{5F0C0279-931C-469C-93B0-CA49E1B83076}" destId="{018CE000-B11D-484D-BC7E-E33FD1E23AAB}" srcOrd="0" destOrd="0" presId="urn:microsoft.com/office/officeart/2018/2/layout/IconVerticalSolidList"/>
    <dgm:cxn modelId="{CF72A1EA-C3A7-484D-A913-D09003ABE202}" type="presParOf" srcId="{5F0C0279-931C-469C-93B0-CA49E1B83076}" destId="{49B682DE-4BEF-4B2F-98D1-52C05D3EF4E3}" srcOrd="1" destOrd="0" presId="urn:microsoft.com/office/officeart/2018/2/layout/IconVerticalSolidList"/>
    <dgm:cxn modelId="{D964F7D0-45E9-4091-A821-F187E35B90C5}" type="presParOf" srcId="{5F0C0279-931C-469C-93B0-CA49E1B83076}" destId="{66D63F8E-BD1A-4334-AEED-C47478D9648C}" srcOrd="2" destOrd="0" presId="urn:microsoft.com/office/officeart/2018/2/layout/IconVerticalSolidList"/>
    <dgm:cxn modelId="{E1336543-1C63-423F-A5BD-25C50002A69C}" type="presParOf" srcId="{5F0C0279-931C-469C-93B0-CA49E1B83076}" destId="{85CCDC6B-7D6A-407B-8578-3CD15C19C6F2}" srcOrd="3" destOrd="0" presId="urn:microsoft.com/office/officeart/2018/2/layout/IconVerticalSolidList"/>
    <dgm:cxn modelId="{A78FB49A-C85B-4E50-A6F8-9BF5CDCB4D38}" type="presParOf" srcId="{C0F2E4BD-39CE-4BB5-BEE0-8D8AB07E934F}" destId="{E6D82A92-70CE-41DA-B84C-6C2B917C1F47}" srcOrd="1" destOrd="0" presId="urn:microsoft.com/office/officeart/2018/2/layout/IconVerticalSolidList"/>
    <dgm:cxn modelId="{7023CF43-95B5-4DDC-89F0-2FA9C2D3FEE3}" type="presParOf" srcId="{C0F2E4BD-39CE-4BB5-BEE0-8D8AB07E934F}" destId="{62E3C5C4-FF91-4C2A-9922-B73643B84494}" srcOrd="2" destOrd="0" presId="urn:microsoft.com/office/officeart/2018/2/layout/IconVerticalSolidList"/>
    <dgm:cxn modelId="{A2F14110-0EFF-46DD-8B68-DD0FC67ECD20}" type="presParOf" srcId="{62E3C5C4-FF91-4C2A-9922-B73643B84494}" destId="{88E240F4-667E-4477-95BC-3C86798A4FCD}" srcOrd="0" destOrd="0" presId="urn:microsoft.com/office/officeart/2018/2/layout/IconVerticalSolidList"/>
    <dgm:cxn modelId="{E1F1FFA8-2EE2-4FDA-8F66-635BD2EB4C0D}" type="presParOf" srcId="{62E3C5C4-FF91-4C2A-9922-B73643B84494}" destId="{D2026AC3-A875-4677-9B6F-25D845802681}" srcOrd="1" destOrd="0" presId="urn:microsoft.com/office/officeart/2018/2/layout/IconVerticalSolidList"/>
    <dgm:cxn modelId="{5D568444-60BE-422B-AC44-A4942688BEA6}" type="presParOf" srcId="{62E3C5C4-FF91-4C2A-9922-B73643B84494}" destId="{0254F84E-7BB0-446D-ADDE-40A98EAB7C25}" srcOrd="2" destOrd="0" presId="urn:microsoft.com/office/officeart/2018/2/layout/IconVerticalSolidList"/>
    <dgm:cxn modelId="{2A995468-A70D-4D36-93B1-F6ADD625730A}" type="presParOf" srcId="{62E3C5C4-FF91-4C2A-9922-B73643B84494}" destId="{9005EB00-C258-4017-8F4D-2BC7F368E4E4}" srcOrd="3" destOrd="0" presId="urn:microsoft.com/office/officeart/2018/2/layout/IconVerticalSolidList"/>
    <dgm:cxn modelId="{CEA9908E-ACAE-4AAA-BBC6-C529651CF496}" type="presParOf" srcId="{C0F2E4BD-39CE-4BB5-BEE0-8D8AB07E934F}" destId="{1EEBC70D-2EA2-447E-AC60-B9AC3B7D9AA8}" srcOrd="3" destOrd="0" presId="urn:microsoft.com/office/officeart/2018/2/layout/IconVerticalSolidList"/>
    <dgm:cxn modelId="{81895872-8EE9-4CB8-A05A-0D90E775BC75}" type="presParOf" srcId="{C0F2E4BD-39CE-4BB5-BEE0-8D8AB07E934F}" destId="{E7C957C6-2D44-43E5-902E-03D00D0E8F06}" srcOrd="4" destOrd="0" presId="urn:microsoft.com/office/officeart/2018/2/layout/IconVerticalSolidList"/>
    <dgm:cxn modelId="{07A30870-2BD1-4FA8-B136-C7C173CCDE8F}" type="presParOf" srcId="{E7C957C6-2D44-43E5-902E-03D00D0E8F06}" destId="{A4611BB5-6D61-4B8D-84D8-6ADEA70764BF}" srcOrd="0" destOrd="0" presId="urn:microsoft.com/office/officeart/2018/2/layout/IconVerticalSolidList"/>
    <dgm:cxn modelId="{4B90C935-A5F4-452D-B1C2-297C86EA0EEF}" type="presParOf" srcId="{E7C957C6-2D44-43E5-902E-03D00D0E8F06}" destId="{EC612FB3-506B-4E5D-B902-FD3798A4DE25}" srcOrd="1" destOrd="0" presId="urn:microsoft.com/office/officeart/2018/2/layout/IconVerticalSolidList"/>
    <dgm:cxn modelId="{72D977DB-86C2-4120-9C84-A10E9FB9302E}" type="presParOf" srcId="{E7C957C6-2D44-43E5-902E-03D00D0E8F06}" destId="{E8AD3F0A-BA4E-4A57-A92D-7EACA8521086}" srcOrd="2" destOrd="0" presId="urn:microsoft.com/office/officeart/2018/2/layout/IconVerticalSolidList"/>
    <dgm:cxn modelId="{D0795185-531A-44AF-92FE-E4B16AF7D878}" type="presParOf" srcId="{E7C957C6-2D44-43E5-902E-03D00D0E8F06}" destId="{490C571F-A0BA-4E5D-90CF-E80EC232B81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BBA002D-CAC7-4E75-AAE0-D5E3922364FB}" type="doc">
      <dgm:prSet loTypeId="urn:microsoft.com/office/officeart/2005/8/layout/hierarchy4" loCatId="hierarchy" qsTypeId="urn:microsoft.com/office/officeart/2005/8/quickstyle/simple5" qsCatId="simple" csTypeId="urn:microsoft.com/office/officeart/2005/8/colors/colorful5" csCatId="colorful" phldr="1"/>
      <dgm:spPr/>
      <dgm:t>
        <a:bodyPr/>
        <a:lstStyle/>
        <a:p>
          <a:endParaRPr lang="en-IN"/>
        </a:p>
      </dgm:t>
    </dgm:pt>
    <dgm:pt modelId="{9F8E80E9-838F-4FBF-9096-B3D7D39CA399}">
      <dgm:prSet phldrT="[Text]"/>
      <dgm:spPr/>
      <dgm:t>
        <a:bodyPr/>
        <a:lstStyle/>
        <a:p>
          <a:pPr>
            <a:buNone/>
          </a:pPr>
          <a:r>
            <a:rPr lang="en-IN" b="1" dirty="0">
              <a:effectLst/>
              <a:latin typeface="Aptos Display (Headings)"/>
              <a:ea typeface="Times New Roman" panose="02020603050405020304" pitchFamily="18" charset="0"/>
              <a:cs typeface="Times New Roman" panose="02020603050405020304" pitchFamily="18" charset="0"/>
            </a:rPr>
            <a:t>Practical Recommendations</a:t>
          </a:r>
          <a:endParaRPr lang="en-IN" dirty="0">
            <a:latin typeface="Aptos Display (Headings)"/>
          </a:endParaRPr>
        </a:p>
      </dgm:t>
    </dgm:pt>
    <dgm:pt modelId="{644294D1-86CD-4FC4-AA0F-EEDBB1AEEB85}" type="parTrans" cxnId="{CDD8CF2B-2AFF-4666-9137-45044B443AB4}">
      <dgm:prSet/>
      <dgm:spPr/>
      <dgm:t>
        <a:bodyPr/>
        <a:lstStyle/>
        <a:p>
          <a:endParaRPr lang="en-IN"/>
        </a:p>
      </dgm:t>
    </dgm:pt>
    <dgm:pt modelId="{4F712D27-BF0F-4E79-A9CF-3575D97253DD}" type="sibTrans" cxnId="{CDD8CF2B-2AFF-4666-9137-45044B443AB4}">
      <dgm:prSet/>
      <dgm:spPr/>
      <dgm:t>
        <a:bodyPr/>
        <a:lstStyle/>
        <a:p>
          <a:endParaRPr lang="en-IN"/>
        </a:p>
      </dgm:t>
    </dgm:pt>
    <dgm:pt modelId="{C8DF33A1-58E0-43AC-A427-F742E32F15DE}">
      <dgm:prSet phldrT="[Text]"/>
      <dgm:spPr/>
      <dgm:t>
        <a:bodyPr/>
        <a:lstStyle/>
        <a:p>
          <a:pPr>
            <a:buFont typeface="Symbol" panose="05050102010706020507" pitchFamily="18" charset="2"/>
            <a:buChar char=""/>
          </a:pPr>
          <a:r>
            <a:rPr lang="en-IN" dirty="0">
              <a:effectLst/>
              <a:latin typeface="Aptos (Body)"/>
              <a:ea typeface="Calibri" panose="020F0502020204030204" pitchFamily="34" charset="0"/>
              <a:cs typeface="Times New Roman" panose="02020603050405020304" pitchFamily="18" charset="0"/>
            </a:rPr>
            <a:t>Toyota needs to adopt digital performance dashboards, strengthen 360-degree feedback and integrate AI-driven analytics for fairer evaluations (</a:t>
          </a:r>
          <a:r>
            <a:rPr lang="en-US" dirty="0">
              <a:effectLst/>
              <a:latin typeface="Aptos (Body)"/>
              <a:ea typeface="Calibri" panose="020F0502020204030204" pitchFamily="34" charset="0"/>
              <a:cs typeface="Times New Roman" panose="02020603050405020304" pitchFamily="18" charset="0"/>
            </a:rPr>
            <a:t>Evans</a:t>
          </a:r>
          <a:r>
            <a:rPr lang="en-US" i="1" dirty="0">
              <a:effectLst/>
              <a:latin typeface="Aptos (Body)"/>
              <a:ea typeface="Calibri" panose="020F0502020204030204" pitchFamily="34" charset="0"/>
              <a:cs typeface="Times New Roman" panose="02020603050405020304" pitchFamily="18" charset="0"/>
            </a:rPr>
            <a:t> et al., </a:t>
          </a:r>
          <a:r>
            <a:rPr lang="en-US" dirty="0">
              <a:effectLst/>
              <a:latin typeface="Aptos (Body)"/>
              <a:ea typeface="Calibri" panose="020F0502020204030204" pitchFamily="34" charset="0"/>
              <a:cs typeface="Times New Roman" panose="02020603050405020304" pitchFamily="18" charset="0"/>
            </a:rPr>
            <a:t>2025</a:t>
          </a:r>
          <a:r>
            <a:rPr lang="en-IN" dirty="0">
              <a:effectLst/>
              <a:latin typeface="Aptos (Body)"/>
              <a:ea typeface="Calibri" panose="020F0502020204030204" pitchFamily="34" charset="0"/>
              <a:cs typeface="Times New Roman" panose="02020603050405020304" pitchFamily="18" charset="0"/>
            </a:rPr>
            <a:t>).</a:t>
          </a:r>
          <a:endParaRPr lang="en-IN" dirty="0">
            <a:latin typeface="Aptos (Body)"/>
          </a:endParaRPr>
        </a:p>
      </dgm:t>
    </dgm:pt>
    <dgm:pt modelId="{047CEED7-754B-4CAC-B332-47263628A7A6}" type="parTrans" cxnId="{A3D3343D-A41D-4D0D-8AF9-917A4D0E410E}">
      <dgm:prSet/>
      <dgm:spPr/>
      <dgm:t>
        <a:bodyPr/>
        <a:lstStyle/>
        <a:p>
          <a:endParaRPr lang="en-IN"/>
        </a:p>
      </dgm:t>
    </dgm:pt>
    <dgm:pt modelId="{3747F075-0E2B-45E3-8544-60310F1627FE}" type="sibTrans" cxnId="{A3D3343D-A41D-4D0D-8AF9-917A4D0E410E}">
      <dgm:prSet/>
      <dgm:spPr/>
      <dgm:t>
        <a:bodyPr/>
        <a:lstStyle/>
        <a:p>
          <a:endParaRPr lang="en-IN"/>
        </a:p>
      </dgm:t>
    </dgm:pt>
    <dgm:pt modelId="{3DCFB04E-F1AE-4A8D-A3B4-AF185DECB392}">
      <dgm:prSet/>
      <dgm:spPr/>
      <dgm:t>
        <a:bodyPr/>
        <a:lstStyle/>
        <a:p>
          <a:r>
            <a:rPr lang="en-IN" dirty="0">
              <a:effectLst/>
              <a:latin typeface="Aptos (Body)"/>
              <a:ea typeface="Calibri" panose="020F0502020204030204" pitchFamily="34" charset="0"/>
              <a:cs typeface="Times New Roman" panose="02020603050405020304" pitchFamily="18" charset="0"/>
            </a:rPr>
            <a:t>The providing mode training for managers, updating KPIs for advanced technologies and improving communication transparency can enhance effectiveness.</a:t>
          </a:r>
        </a:p>
      </dgm:t>
    </dgm:pt>
    <dgm:pt modelId="{8D2299DC-9AE4-41EA-B3DC-6593AF98477E}" type="parTrans" cxnId="{73E858FF-0641-4848-A87F-58C255294E5D}">
      <dgm:prSet/>
      <dgm:spPr/>
      <dgm:t>
        <a:bodyPr/>
        <a:lstStyle/>
        <a:p>
          <a:endParaRPr lang="en-IN"/>
        </a:p>
      </dgm:t>
    </dgm:pt>
    <dgm:pt modelId="{D8CE7959-7280-4C6E-BE97-200410139D29}" type="sibTrans" cxnId="{73E858FF-0641-4848-A87F-58C255294E5D}">
      <dgm:prSet/>
      <dgm:spPr/>
      <dgm:t>
        <a:bodyPr/>
        <a:lstStyle/>
        <a:p>
          <a:endParaRPr lang="en-IN"/>
        </a:p>
      </dgm:t>
    </dgm:pt>
    <dgm:pt modelId="{D6468B8B-B5D8-430E-929F-F941C1B14B43}">
      <dgm:prSet/>
      <dgm:spPr/>
      <dgm:t>
        <a:bodyPr/>
        <a:lstStyle/>
        <a:p>
          <a:r>
            <a:rPr lang="en-IN" dirty="0">
              <a:effectLst/>
              <a:latin typeface="Aptos (Body)"/>
              <a:ea typeface="Calibri" panose="020F0502020204030204" pitchFamily="34" charset="0"/>
              <a:cs typeface="Times New Roman" panose="02020603050405020304" pitchFamily="18" charset="0"/>
            </a:rPr>
            <a:t>Encouraging real-time feedback will establish engagement and align performance with evolving organisational priorities.</a:t>
          </a:r>
        </a:p>
      </dgm:t>
    </dgm:pt>
    <dgm:pt modelId="{A13E73C1-3094-43E8-9B94-45BEF1781163}" type="parTrans" cxnId="{DF2C595D-26B2-4352-9239-4B108AEF80D3}">
      <dgm:prSet/>
      <dgm:spPr/>
      <dgm:t>
        <a:bodyPr/>
        <a:lstStyle/>
        <a:p>
          <a:endParaRPr lang="en-IN"/>
        </a:p>
      </dgm:t>
    </dgm:pt>
    <dgm:pt modelId="{85131932-0627-47CF-9576-102346DEFA62}" type="sibTrans" cxnId="{DF2C595D-26B2-4352-9239-4B108AEF80D3}">
      <dgm:prSet/>
      <dgm:spPr/>
      <dgm:t>
        <a:bodyPr/>
        <a:lstStyle/>
        <a:p>
          <a:endParaRPr lang="en-IN"/>
        </a:p>
      </dgm:t>
    </dgm:pt>
    <dgm:pt modelId="{3A6D9768-20E4-4D86-B12D-AF8057949A5C}" type="pres">
      <dgm:prSet presAssocID="{DBBA002D-CAC7-4E75-AAE0-D5E3922364FB}" presName="Name0" presStyleCnt="0">
        <dgm:presLayoutVars>
          <dgm:chPref val="1"/>
          <dgm:dir/>
          <dgm:animOne val="branch"/>
          <dgm:animLvl val="lvl"/>
          <dgm:resizeHandles/>
        </dgm:presLayoutVars>
      </dgm:prSet>
      <dgm:spPr/>
    </dgm:pt>
    <dgm:pt modelId="{9A5F83E9-D548-478C-825A-64D12A5C9239}" type="pres">
      <dgm:prSet presAssocID="{9F8E80E9-838F-4FBF-9096-B3D7D39CA399}" presName="vertOne" presStyleCnt="0"/>
      <dgm:spPr/>
    </dgm:pt>
    <dgm:pt modelId="{75D4E39A-B621-4EB9-B750-7E3D28B5C7C1}" type="pres">
      <dgm:prSet presAssocID="{9F8E80E9-838F-4FBF-9096-B3D7D39CA399}" presName="txOne" presStyleLbl="node0" presStyleIdx="0" presStyleCnt="1">
        <dgm:presLayoutVars>
          <dgm:chPref val="3"/>
        </dgm:presLayoutVars>
      </dgm:prSet>
      <dgm:spPr/>
    </dgm:pt>
    <dgm:pt modelId="{204380B1-7DE8-4022-8211-014CC3B82DCF}" type="pres">
      <dgm:prSet presAssocID="{9F8E80E9-838F-4FBF-9096-B3D7D39CA399}" presName="parTransOne" presStyleCnt="0"/>
      <dgm:spPr/>
    </dgm:pt>
    <dgm:pt modelId="{8CD46633-76F5-437A-AB45-E6CC7606A520}" type="pres">
      <dgm:prSet presAssocID="{9F8E80E9-838F-4FBF-9096-B3D7D39CA399}" presName="horzOne" presStyleCnt="0"/>
      <dgm:spPr/>
    </dgm:pt>
    <dgm:pt modelId="{54974C9B-54EF-4775-A9B4-C6E1AD01FD53}" type="pres">
      <dgm:prSet presAssocID="{C8DF33A1-58E0-43AC-A427-F742E32F15DE}" presName="vertTwo" presStyleCnt="0"/>
      <dgm:spPr/>
    </dgm:pt>
    <dgm:pt modelId="{39D70A0D-4564-4D9D-9F20-55BA15C68120}" type="pres">
      <dgm:prSet presAssocID="{C8DF33A1-58E0-43AC-A427-F742E32F15DE}" presName="txTwo" presStyleLbl="node2" presStyleIdx="0" presStyleCnt="3">
        <dgm:presLayoutVars>
          <dgm:chPref val="3"/>
        </dgm:presLayoutVars>
      </dgm:prSet>
      <dgm:spPr/>
    </dgm:pt>
    <dgm:pt modelId="{C86DE877-86F4-4C42-ACFC-7D7E468D287B}" type="pres">
      <dgm:prSet presAssocID="{C8DF33A1-58E0-43AC-A427-F742E32F15DE}" presName="horzTwo" presStyleCnt="0"/>
      <dgm:spPr/>
    </dgm:pt>
    <dgm:pt modelId="{3746E910-F23E-4DC2-97A0-E9CA6BA98B46}" type="pres">
      <dgm:prSet presAssocID="{3747F075-0E2B-45E3-8544-60310F1627FE}" presName="sibSpaceTwo" presStyleCnt="0"/>
      <dgm:spPr/>
    </dgm:pt>
    <dgm:pt modelId="{8A36924F-E916-4515-912D-B8D71AA26AAB}" type="pres">
      <dgm:prSet presAssocID="{3DCFB04E-F1AE-4A8D-A3B4-AF185DECB392}" presName="vertTwo" presStyleCnt="0"/>
      <dgm:spPr/>
    </dgm:pt>
    <dgm:pt modelId="{87F9F5B1-AE20-4EB7-8BAF-D503AF08D8CF}" type="pres">
      <dgm:prSet presAssocID="{3DCFB04E-F1AE-4A8D-A3B4-AF185DECB392}" presName="txTwo" presStyleLbl="node2" presStyleIdx="1" presStyleCnt="3">
        <dgm:presLayoutVars>
          <dgm:chPref val="3"/>
        </dgm:presLayoutVars>
      </dgm:prSet>
      <dgm:spPr/>
    </dgm:pt>
    <dgm:pt modelId="{2D831FBC-B00A-4F3B-A078-4BAE878E8486}" type="pres">
      <dgm:prSet presAssocID="{3DCFB04E-F1AE-4A8D-A3B4-AF185DECB392}" presName="horzTwo" presStyleCnt="0"/>
      <dgm:spPr/>
    </dgm:pt>
    <dgm:pt modelId="{54DDB8A3-AF1A-4BE8-A657-A46D005F464E}" type="pres">
      <dgm:prSet presAssocID="{D8CE7959-7280-4C6E-BE97-200410139D29}" presName="sibSpaceTwo" presStyleCnt="0"/>
      <dgm:spPr/>
    </dgm:pt>
    <dgm:pt modelId="{6290DC49-B1F9-4139-88B0-99D95BD7BD61}" type="pres">
      <dgm:prSet presAssocID="{D6468B8B-B5D8-430E-929F-F941C1B14B43}" presName="vertTwo" presStyleCnt="0"/>
      <dgm:spPr/>
    </dgm:pt>
    <dgm:pt modelId="{776A4EA5-AE0A-4769-84E5-63DD275A6B1E}" type="pres">
      <dgm:prSet presAssocID="{D6468B8B-B5D8-430E-929F-F941C1B14B43}" presName="txTwo" presStyleLbl="node2" presStyleIdx="2" presStyleCnt="3">
        <dgm:presLayoutVars>
          <dgm:chPref val="3"/>
        </dgm:presLayoutVars>
      </dgm:prSet>
      <dgm:spPr/>
    </dgm:pt>
    <dgm:pt modelId="{A81EFE36-5F6D-4A96-8A5D-63813F171366}" type="pres">
      <dgm:prSet presAssocID="{D6468B8B-B5D8-430E-929F-F941C1B14B43}" presName="horzTwo" presStyleCnt="0"/>
      <dgm:spPr/>
    </dgm:pt>
  </dgm:ptLst>
  <dgm:cxnLst>
    <dgm:cxn modelId="{31F86A2B-E82A-4F71-8DAF-A9FE921EE23F}" type="presOf" srcId="{D6468B8B-B5D8-430E-929F-F941C1B14B43}" destId="{776A4EA5-AE0A-4769-84E5-63DD275A6B1E}" srcOrd="0" destOrd="0" presId="urn:microsoft.com/office/officeart/2005/8/layout/hierarchy4"/>
    <dgm:cxn modelId="{CDD8CF2B-2AFF-4666-9137-45044B443AB4}" srcId="{DBBA002D-CAC7-4E75-AAE0-D5E3922364FB}" destId="{9F8E80E9-838F-4FBF-9096-B3D7D39CA399}" srcOrd="0" destOrd="0" parTransId="{644294D1-86CD-4FC4-AA0F-EEDBB1AEEB85}" sibTransId="{4F712D27-BF0F-4E79-A9CF-3575D97253DD}"/>
    <dgm:cxn modelId="{F75B3B32-9CFC-4FFE-8AB2-F29ED2F3B102}" type="presOf" srcId="{C8DF33A1-58E0-43AC-A427-F742E32F15DE}" destId="{39D70A0D-4564-4D9D-9F20-55BA15C68120}" srcOrd="0" destOrd="0" presId="urn:microsoft.com/office/officeart/2005/8/layout/hierarchy4"/>
    <dgm:cxn modelId="{A3D3343D-A41D-4D0D-8AF9-917A4D0E410E}" srcId="{9F8E80E9-838F-4FBF-9096-B3D7D39CA399}" destId="{C8DF33A1-58E0-43AC-A427-F742E32F15DE}" srcOrd="0" destOrd="0" parTransId="{047CEED7-754B-4CAC-B332-47263628A7A6}" sibTransId="{3747F075-0E2B-45E3-8544-60310F1627FE}"/>
    <dgm:cxn modelId="{DF2C595D-26B2-4352-9239-4B108AEF80D3}" srcId="{9F8E80E9-838F-4FBF-9096-B3D7D39CA399}" destId="{D6468B8B-B5D8-430E-929F-F941C1B14B43}" srcOrd="2" destOrd="0" parTransId="{A13E73C1-3094-43E8-9B94-45BEF1781163}" sibTransId="{85131932-0627-47CF-9576-102346DEFA62}"/>
    <dgm:cxn modelId="{4C6B7A7F-CB44-4F97-8B88-765199C40FCD}" type="presOf" srcId="{3DCFB04E-F1AE-4A8D-A3B4-AF185DECB392}" destId="{87F9F5B1-AE20-4EB7-8BAF-D503AF08D8CF}" srcOrd="0" destOrd="0" presId="urn:microsoft.com/office/officeart/2005/8/layout/hierarchy4"/>
    <dgm:cxn modelId="{5ED178C9-9077-4511-AEFC-BB0A10048370}" type="presOf" srcId="{DBBA002D-CAC7-4E75-AAE0-D5E3922364FB}" destId="{3A6D9768-20E4-4D86-B12D-AF8057949A5C}" srcOrd="0" destOrd="0" presId="urn:microsoft.com/office/officeart/2005/8/layout/hierarchy4"/>
    <dgm:cxn modelId="{4AA51FD2-4556-4E69-8021-7EB4EB5C41C8}" type="presOf" srcId="{9F8E80E9-838F-4FBF-9096-B3D7D39CA399}" destId="{75D4E39A-B621-4EB9-B750-7E3D28B5C7C1}" srcOrd="0" destOrd="0" presId="urn:microsoft.com/office/officeart/2005/8/layout/hierarchy4"/>
    <dgm:cxn modelId="{73E858FF-0641-4848-A87F-58C255294E5D}" srcId="{9F8E80E9-838F-4FBF-9096-B3D7D39CA399}" destId="{3DCFB04E-F1AE-4A8D-A3B4-AF185DECB392}" srcOrd="1" destOrd="0" parTransId="{8D2299DC-9AE4-41EA-B3DC-6593AF98477E}" sibTransId="{D8CE7959-7280-4C6E-BE97-200410139D29}"/>
    <dgm:cxn modelId="{232B33FE-08B9-4A40-A31C-C2D370ADFD5A}" type="presParOf" srcId="{3A6D9768-20E4-4D86-B12D-AF8057949A5C}" destId="{9A5F83E9-D548-478C-825A-64D12A5C9239}" srcOrd="0" destOrd="0" presId="urn:microsoft.com/office/officeart/2005/8/layout/hierarchy4"/>
    <dgm:cxn modelId="{B5B41552-3D83-4D21-8F1D-5BE1F719B5B4}" type="presParOf" srcId="{9A5F83E9-D548-478C-825A-64D12A5C9239}" destId="{75D4E39A-B621-4EB9-B750-7E3D28B5C7C1}" srcOrd="0" destOrd="0" presId="urn:microsoft.com/office/officeart/2005/8/layout/hierarchy4"/>
    <dgm:cxn modelId="{6596DC28-B194-4144-A227-3444ED151856}" type="presParOf" srcId="{9A5F83E9-D548-478C-825A-64D12A5C9239}" destId="{204380B1-7DE8-4022-8211-014CC3B82DCF}" srcOrd="1" destOrd="0" presId="urn:microsoft.com/office/officeart/2005/8/layout/hierarchy4"/>
    <dgm:cxn modelId="{A7F86845-B3E8-4FE7-89AD-E82B72F082C8}" type="presParOf" srcId="{9A5F83E9-D548-478C-825A-64D12A5C9239}" destId="{8CD46633-76F5-437A-AB45-E6CC7606A520}" srcOrd="2" destOrd="0" presId="urn:microsoft.com/office/officeart/2005/8/layout/hierarchy4"/>
    <dgm:cxn modelId="{32F70434-560D-4635-AF0E-E8D55BBE2240}" type="presParOf" srcId="{8CD46633-76F5-437A-AB45-E6CC7606A520}" destId="{54974C9B-54EF-4775-A9B4-C6E1AD01FD53}" srcOrd="0" destOrd="0" presId="urn:microsoft.com/office/officeart/2005/8/layout/hierarchy4"/>
    <dgm:cxn modelId="{B426C2E9-2DE6-415A-8281-25402D155693}" type="presParOf" srcId="{54974C9B-54EF-4775-A9B4-C6E1AD01FD53}" destId="{39D70A0D-4564-4D9D-9F20-55BA15C68120}" srcOrd="0" destOrd="0" presId="urn:microsoft.com/office/officeart/2005/8/layout/hierarchy4"/>
    <dgm:cxn modelId="{B596C597-FB2C-42C7-B8CF-3C108C9E1F1C}" type="presParOf" srcId="{54974C9B-54EF-4775-A9B4-C6E1AD01FD53}" destId="{C86DE877-86F4-4C42-ACFC-7D7E468D287B}" srcOrd="1" destOrd="0" presId="urn:microsoft.com/office/officeart/2005/8/layout/hierarchy4"/>
    <dgm:cxn modelId="{790D10B2-8EDD-43DB-B849-76583FF98E6C}" type="presParOf" srcId="{8CD46633-76F5-437A-AB45-E6CC7606A520}" destId="{3746E910-F23E-4DC2-97A0-E9CA6BA98B46}" srcOrd="1" destOrd="0" presId="urn:microsoft.com/office/officeart/2005/8/layout/hierarchy4"/>
    <dgm:cxn modelId="{9AD33533-FE13-4D3D-83EA-484766C169EF}" type="presParOf" srcId="{8CD46633-76F5-437A-AB45-E6CC7606A520}" destId="{8A36924F-E916-4515-912D-B8D71AA26AAB}" srcOrd="2" destOrd="0" presId="urn:microsoft.com/office/officeart/2005/8/layout/hierarchy4"/>
    <dgm:cxn modelId="{5D0091EA-987D-4089-B710-96D3AD2EAE73}" type="presParOf" srcId="{8A36924F-E916-4515-912D-B8D71AA26AAB}" destId="{87F9F5B1-AE20-4EB7-8BAF-D503AF08D8CF}" srcOrd="0" destOrd="0" presId="urn:microsoft.com/office/officeart/2005/8/layout/hierarchy4"/>
    <dgm:cxn modelId="{409D1E50-9D62-4E99-A8C8-BD74BB06D809}" type="presParOf" srcId="{8A36924F-E916-4515-912D-B8D71AA26AAB}" destId="{2D831FBC-B00A-4F3B-A078-4BAE878E8486}" srcOrd="1" destOrd="0" presId="urn:microsoft.com/office/officeart/2005/8/layout/hierarchy4"/>
    <dgm:cxn modelId="{E9035EC7-A915-4CB6-A52D-75BD0B8C64B0}" type="presParOf" srcId="{8CD46633-76F5-437A-AB45-E6CC7606A520}" destId="{54DDB8A3-AF1A-4BE8-A657-A46D005F464E}" srcOrd="3" destOrd="0" presId="urn:microsoft.com/office/officeart/2005/8/layout/hierarchy4"/>
    <dgm:cxn modelId="{43305FD5-4A96-4613-939F-39DA239DD690}" type="presParOf" srcId="{8CD46633-76F5-437A-AB45-E6CC7606A520}" destId="{6290DC49-B1F9-4139-88B0-99D95BD7BD61}" srcOrd="4" destOrd="0" presId="urn:microsoft.com/office/officeart/2005/8/layout/hierarchy4"/>
    <dgm:cxn modelId="{55FC7686-6FD3-4633-B2D8-FE0A7E5AFF6A}" type="presParOf" srcId="{6290DC49-B1F9-4139-88B0-99D95BD7BD61}" destId="{776A4EA5-AE0A-4769-84E5-63DD275A6B1E}" srcOrd="0" destOrd="0" presId="urn:microsoft.com/office/officeart/2005/8/layout/hierarchy4"/>
    <dgm:cxn modelId="{D7593BB1-B77E-4E9C-86C3-D6FCEF2866C5}" type="presParOf" srcId="{6290DC49-B1F9-4139-88B0-99D95BD7BD61}" destId="{A81EFE36-5F6D-4A96-8A5D-63813F171366}"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5AB0644-7D17-486F-ABCB-1D325ACE19A0}"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A9BAD795-5F5B-41E8-8738-72EA032DFACE}">
      <dgm:prSet custT="1"/>
      <dgm:spPr/>
      <dgm:t>
        <a:bodyPr/>
        <a:lstStyle/>
        <a:p>
          <a:r>
            <a:rPr lang="en-IN" sz="1600"/>
            <a:t>Toyota’s performance management system includes productivity, quality and innovation.</a:t>
          </a:r>
          <a:endParaRPr lang="en-US" sz="1600"/>
        </a:p>
      </dgm:t>
    </dgm:pt>
    <dgm:pt modelId="{CF03C369-F0DC-42D7-A269-0049BB46F9D3}" type="parTrans" cxnId="{05DF5BAD-648B-4E08-9B58-DB89CA202433}">
      <dgm:prSet/>
      <dgm:spPr/>
      <dgm:t>
        <a:bodyPr/>
        <a:lstStyle/>
        <a:p>
          <a:endParaRPr lang="en-US" sz="1800"/>
        </a:p>
      </dgm:t>
    </dgm:pt>
    <dgm:pt modelId="{EC39B0D9-AE08-4521-923B-D713361554BD}" type="sibTrans" cxnId="{05DF5BAD-648B-4E08-9B58-DB89CA202433}">
      <dgm:prSet phldrT="01" custT="1"/>
      <dgm:spPr/>
      <dgm:t>
        <a:bodyPr/>
        <a:lstStyle/>
        <a:p>
          <a:r>
            <a:rPr lang="en-US" sz="6600"/>
            <a:t>01</a:t>
          </a:r>
        </a:p>
      </dgm:t>
    </dgm:pt>
    <dgm:pt modelId="{165B1354-065E-455A-9AD0-19678406274A}">
      <dgm:prSet custT="1"/>
      <dgm:spPr/>
      <dgm:t>
        <a:bodyPr/>
        <a:lstStyle/>
        <a:p>
          <a:r>
            <a:rPr lang="en-IN" sz="1600"/>
            <a:t>Effective managerial involvement and strategic alignment support organisational success.</a:t>
          </a:r>
          <a:endParaRPr lang="en-US" sz="1600"/>
        </a:p>
      </dgm:t>
    </dgm:pt>
    <dgm:pt modelId="{794FAE99-A310-4D39-AC16-127945E25E65}" type="parTrans" cxnId="{FB67B53E-EE57-4A9B-80B9-9B3EE539085C}">
      <dgm:prSet/>
      <dgm:spPr/>
      <dgm:t>
        <a:bodyPr/>
        <a:lstStyle/>
        <a:p>
          <a:endParaRPr lang="en-US" sz="1800"/>
        </a:p>
      </dgm:t>
    </dgm:pt>
    <dgm:pt modelId="{C9DC22BF-0078-4FF4-A597-E23580B6B531}" type="sibTrans" cxnId="{FB67B53E-EE57-4A9B-80B9-9B3EE539085C}">
      <dgm:prSet phldrT="02" custT="1"/>
      <dgm:spPr/>
      <dgm:t>
        <a:bodyPr/>
        <a:lstStyle/>
        <a:p>
          <a:r>
            <a:rPr lang="en-US" sz="6600"/>
            <a:t>02</a:t>
          </a:r>
        </a:p>
      </dgm:t>
    </dgm:pt>
    <dgm:pt modelId="{EE8A20D7-9A65-4587-8B0C-F4B60D4D250A}">
      <dgm:prSet custT="1"/>
      <dgm:spPr/>
      <dgm:t>
        <a:bodyPr/>
        <a:lstStyle/>
        <a:p>
          <a:r>
            <a:rPr lang="en-IN" sz="1600"/>
            <a:t>Managing current challenges with modern, data-driven and transparent practice will enhance fairness, strengthen employee commitment and ensure Toyota in the globally competitive business in the automative industry.</a:t>
          </a:r>
          <a:endParaRPr lang="en-US" sz="1600"/>
        </a:p>
      </dgm:t>
    </dgm:pt>
    <dgm:pt modelId="{941FFB76-CC8A-44A0-AE0B-8FBB73B7820C}" type="parTrans" cxnId="{EAACFBFF-6F25-44EF-B4E6-0052442AD95F}">
      <dgm:prSet/>
      <dgm:spPr/>
      <dgm:t>
        <a:bodyPr/>
        <a:lstStyle/>
        <a:p>
          <a:endParaRPr lang="en-US" sz="1800"/>
        </a:p>
      </dgm:t>
    </dgm:pt>
    <dgm:pt modelId="{EB1406AC-D3C3-4C4C-9DB0-01A9BD47F7A2}" type="sibTrans" cxnId="{EAACFBFF-6F25-44EF-B4E6-0052442AD95F}">
      <dgm:prSet phldrT="03" custT="1"/>
      <dgm:spPr/>
      <dgm:t>
        <a:bodyPr/>
        <a:lstStyle/>
        <a:p>
          <a:r>
            <a:rPr lang="en-US" sz="6600"/>
            <a:t>03</a:t>
          </a:r>
        </a:p>
      </dgm:t>
    </dgm:pt>
    <dgm:pt modelId="{2D055F34-C6ED-4751-94D6-1ACD28B88B46}" type="pres">
      <dgm:prSet presAssocID="{75AB0644-7D17-486F-ABCB-1D325ACE19A0}" presName="Name0" presStyleCnt="0">
        <dgm:presLayoutVars>
          <dgm:animLvl val="lvl"/>
          <dgm:resizeHandles val="exact"/>
        </dgm:presLayoutVars>
      </dgm:prSet>
      <dgm:spPr/>
    </dgm:pt>
    <dgm:pt modelId="{AD0ADFC8-E57A-4411-B51E-4D3BA570778A}" type="pres">
      <dgm:prSet presAssocID="{A9BAD795-5F5B-41E8-8738-72EA032DFACE}" presName="compositeNode" presStyleCnt="0">
        <dgm:presLayoutVars>
          <dgm:bulletEnabled val="1"/>
        </dgm:presLayoutVars>
      </dgm:prSet>
      <dgm:spPr/>
    </dgm:pt>
    <dgm:pt modelId="{7E1ACC1B-FE28-425A-9DBB-C3116E877E89}" type="pres">
      <dgm:prSet presAssocID="{A9BAD795-5F5B-41E8-8738-72EA032DFACE}" presName="bgRect" presStyleLbl="alignNode1" presStyleIdx="0" presStyleCnt="3"/>
      <dgm:spPr/>
    </dgm:pt>
    <dgm:pt modelId="{5BD025E9-F22E-4701-B398-24A52A7ECE24}" type="pres">
      <dgm:prSet presAssocID="{EC39B0D9-AE08-4521-923B-D713361554BD}" presName="sibTransNodeRect" presStyleLbl="alignNode1" presStyleIdx="0" presStyleCnt="3">
        <dgm:presLayoutVars>
          <dgm:chMax val="0"/>
          <dgm:bulletEnabled val="1"/>
        </dgm:presLayoutVars>
      </dgm:prSet>
      <dgm:spPr/>
    </dgm:pt>
    <dgm:pt modelId="{5BDE9E0F-2A62-4AA0-8D95-4352AEE2B2C8}" type="pres">
      <dgm:prSet presAssocID="{A9BAD795-5F5B-41E8-8738-72EA032DFACE}" presName="nodeRect" presStyleLbl="alignNode1" presStyleIdx="0" presStyleCnt="3">
        <dgm:presLayoutVars>
          <dgm:bulletEnabled val="1"/>
        </dgm:presLayoutVars>
      </dgm:prSet>
      <dgm:spPr/>
    </dgm:pt>
    <dgm:pt modelId="{0ACCAE93-8CD7-4FA9-BD7D-9DBE634FFC2C}" type="pres">
      <dgm:prSet presAssocID="{EC39B0D9-AE08-4521-923B-D713361554BD}" presName="sibTrans" presStyleCnt="0"/>
      <dgm:spPr/>
    </dgm:pt>
    <dgm:pt modelId="{51F660F8-9CE1-43E2-8036-23B387BE9D0E}" type="pres">
      <dgm:prSet presAssocID="{165B1354-065E-455A-9AD0-19678406274A}" presName="compositeNode" presStyleCnt="0">
        <dgm:presLayoutVars>
          <dgm:bulletEnabled val="1"/>
        </dgm:presLayoutVars>
      </dgm:prSet>
      <dgm:spPr/>
    </dgm:pt>
    <dgm:pt modelId="{DD21199B-EA8C-47E7-8622-043ED88236AD}" type="pres">
      <dgm:prSet presAssocID="{165B1354-065E-455A-9AD0-19678406274A}" presName="bgRect" presStyleLbl="alignNode1" presStyleIdx="1" presStyleCnt="3"/>
      <dgm:spPr/>
    </dgm:pt>
    <dgm:pt modelId="{A285D12A-EBFC-40CD-8C50-38F4279D9DC6}" type="pres">
      <dgm:prSet presAssocID="{C9DC22BF-0078-4FF4-A597-E23580B6B531}" presName="sibTransNodeRect" presStyleLbl="alignNode1" presStyleIdx="1" presStyleCnt="3">
        <dgm:presLayoutVars>
          <dgm:chMax val="0"/>
          <dgm:bulletEnabled val="1"/>
        </dgm:presLayoutVars>
      </dgm:prSet>
      <dgm:spPr/>
    </dgm:pt>
    <dgm:pt modelId="{6F63F6B1-FD9C-4749-BE0E-FCF35D93F405}" type="pres">
      <dgm:prSet presAssocID="{165B1354-065E-455A-9AD0-19678406274A}" presName="nodeRect" presStyleLbl="alignNode1" presStyleIdx="1" presStyleCnt="3">
        <dgm:presLayoutVars>
          <dgm:bulletEnabled val="1"/>
        </dgm:presLayoutVars>
      </dgm:prSet>
      <dgm:spPr/>
    </dgm:pt>
    <dgm:pt modelId="{BD8BC4A4-40F1-4AD6-92ED-F5CA7D73A73F}" type="pres">
      <dgm:prSet presAssocID="{C9DC22BF-0078-4FF4-A597-E23580B6B531}" presName="sibTrans" presStyleCnt="0"/>
      <dgm:spPr/>
    </dgm:pt>
    <dgm:pt modelId="{C2994EF2-AD38-4096-80C7-01E0DD91C6C9}" type="pres">
      <dgm:prSet presAssocID="{EE8A20D7-9A65-4587-8B0C-F4B60D4D250A}" presName="compositeNode" presStyleCnt="0">
        <dgm:presLayoutVars>
          <dgm:bulletEnabled val="1"/>
        </dgm:presLayoutVars>
      </dgm:prSet>
      <dgm:spPr/>
    </dgm:pt>
    <dgm:pt modelId="{9A4C8FCA-9912-4B46-86C7-09FF3B6150B9}" type="pres">
      <dgm:prSet presAssocID="{EE8A20D7-9A65-4587-8B0C-F4B60D4D250A}" presName="bgRect" presStyleLbl="alignNode1" presStyleIdx="2" presStyleCnt="3"/>
      <dgm:spPr/>
    </dgm:pt>
    <dgm:pt modelId="{14BBD3AE-8E9E-4C18-B4FD-1FCF379DB66D}" type="pres">
      <dgm:prSet presAssocID="{EB1406AC-D3C3-4C4C-9DB0-01A9BD47F7A2}" presName="sibTransNodeRect" presStyleLbl="alignNode1" presStyleIdx="2" presStyleCnt="3">
        <dgm:presLayoutVars>
          <dgm:chMax val="0"/>
          <dgm:bulletEnabled val="1"/>
        </dgm:presLayoutVars>
      </dgm:prSet>
      <dgm:spPr/>
    </dgm:pt>
    <dgm:pt modelId="{DC63811B-2171-4A25-A3CA-1305501DBE81}" type="pres">
      <dgm:prSet presAssocID="{EE8A20D7-9A65-4587-8B0C-F4B60D4D250A}" presName="nodeRect" presStyleLbl="alignNode1" presStyleIdx="2" presStyleCnt="3">
        <dgm:presLayoutVars>
          <dgm:bulletEnabled val="1"/>
        </dgm:presLayoutVars>
      </dgm:prSet>
      <dgm:spPr/>
    </dgm:pt>
  </dgm:ptLst>
  <dgm:cxnLst>
    <dgm:cxn modelId="{3CFFF70A-D2ED-4E27-B007-C9A888AF8129}" type="presOf" srcId="{EB1406AC-D3C3-4C4C-9DB0-01A9BD47F7A2}" destId="{14BBD3AE-8E9E-4C18-B4FD-1FCF379DB66D}" srcOrd="0" destOrd="0" presId="urn:microsoft.com/office/officeart/2016/7/layout/LinearBlockProcessNumbered"/>
    <dgm:cxn modelId="{0000AD2F-6008-41AE-9C78-6D5D6D6E55F0}" type="presOf" srcId="{165B1354-065E-455A-9AD0-19678406274A}" destId="{6F63F6B1-FD9C-4749-BE0E-FCF35D93F405}" srcOrd="1" destOrd="0" presId="urn:microsoft.com/office/officeart/2016/7/layout/LinearBlockProcessNumbered"/>
    <dgm:cxn modelId="{FB67B53E-EE57-4A9B-80B9-9B3EE539085C}" srcId="{75AB0644-7D17-486F-ABCB-1D325ACE19A0}" destId="{165B1354-065E-455A-9AD0-19678406274A}" srcOrd="1" destOrd="0" parTransId="{794FAE99-A310-4D39-AC16-127945E25E65}" sibTransId="{C9DC22BF-0078-4FF4-A597-E23580B6B531}"/>
    <dgm:cxn modelId="{2545E840-3215-4000-8809-14C20A66725D}" type="presOf" srcId="{EE8A20D7-9A65-4587-8B0C-F4B60D4D250A}" destId="{9A4C8FCA-9912-4B46-86C7-09FF3B6150B9}" srcOrd="0" destOrd="0" presId="urn:microsoft.com/office/officeart/2016/7/layout/LinearBlockProcessNumbered"/>
    <dgm:cxn modelId="{329B8D65-503F-4BE0-96DF-30F859C7D7E4}" type="presOf" srcId="{EC39B0D9-AE08-4521-923B-D713361554BD}" destId="{5BD025E9-F22E-4701-B398-24A52A7ECE24}" srcOrd="0" destOrd="0" presId="urn:microsoft.com/office/officeart/2016/7/layout/LinearBlockProcessNumbered"/>
    <dgm:cxn modelId="{1C851070-E262-4C3B-8F1F-94BBE6C5F152}" type="presOf" srcId="{165B1354-065E-455A-9AD0-19678406274A}" destId="{DD21199B-EA8C-47E7-8622-043ED88236AD}" srcOrd="0" destOrd="0" presId="urn:microsoft.com/office/officeart/2016/7/layout/LinearBlockProcessNumbered"/>
    <dgm:cxn modelId="{7872967F-D6C2-4266-8306-059E8A8D250E}" type="presOf" srcId="{A9BAD795-5F5B-41E8-8738-72EA032DFACE}" destId="{7E1ACC1B-FE28-425A-9DBB-C3116E877E89}" srcOrd="0" destOrd="0" presId="urn:microsoft.com/office/officeart/2016/7/layout/LinearBlockProcessNumbered"/>
    <dgm:cxn modelId="{05DF5BAD-648B-4E08-9B58-DB89CA202433}" srcId="{75AB0644-7D17-486F-ABCB-1D325ACE19A0}" destId="{A9BAD795-5F5B-41E8-8738-72EA032DFACE}" srcOrd="0" destOrd="0" parTransId="{CF03C369-F0DC-42D7-A269-0049BB46F9D3}" sibTransId="{EC39B0D9-AE08-4521-923B-D713361554BD}"/>
    <dgm:cxn modelId="{4EA31BB4-9D65-442A-95C3-FEB6F4048F26}" type="presOf" srcId="{A9BAD795-5F5B-41E8-8738-72EA032DFACE}" destId="{5BDE9E0F-2A62-4AA0-8D95-4352AEE2B2C8}" srcOrd="1" destOrd="0" presId="urn:microsoft.com/office/officeart/2016/7/layout/LinearBlockProcessNumbered"/>
    <dgm:cxn modelId="{C30E5BC1-3BD9-429C-B1A2-4D6D693E0DF8}" type="presOf" srcId="{C9DC22BF-0078-4FF4-A597-E23580B6B531}" destId="{A285D12A-EBFC-40CD-8C50-38F4279D9DC6}" srcOrd="0" destOrd="0" presId="urn:microsoft.com/office/officeart/2016/7/layout/LinearBlockProcessNumbered"/>
    <dgm:cxn modelId="{8C3950C6-F895-47D6-B881-F6AA0D67301F}" type="presOf" srcId="{75AB0644-7D17-486F-ABCB-1D325ACE19A0}" destId="{2D055F34-C6ED-4751-94D6-1ACD28B88B46}" srcOrd="0" destOrd="0" presId="urn:microsoft.com/office/officeart/2016/7/layout/LinearBlockProcessNumbered"/>
    <dgm:cxn modelId="{17C9D1FF-FE94-4763-8653-17F73CD2A71D}" type="presOf" srcId="{EE8A20D7-9A65-4587-8B0C-F4B60D4D250A}" destId="{DC63811B-2171-4A25-A3CA-1305501DBE81}" srcOrd="1" destOrd="0" presId="urn:microsoft.com/office/officeart/2016/7/layout/LinearBlockProcessNumbered"/>
    <dgm:cxn modelId="{EAACFBFF-6F25-44EF-B4E6-0052442AD95F}" srcId="{75AB0644-7D17-486F-ABCB-1D325ACE19A0}" destId="{EE8A20D7-9A65-4587-8B0C-F4B60D4D250A}" srcOrd="2" destOrd="0" parTransId="{941FFB76-CC8A-44A0-AE0B-8FBB73B7820C}" sibTransId="{EB1406AC-D3C3-4C4C-9DB0-01A9BD47F7A2}"/>
    <dgm:cxn modelId="{BE2C77AE-6145-4673-BFB1-826D9AA56E29}" type="presParOf" srcId="{2D055F34-C6ED-4751-94D6-1ACD28B88B46}" destId="{AD0ADFC8-E57A-4411-B51E-4D3BA570778A}" srcOrd="0" destOrd="0" presId="urn:microsoft.com/office/officeart/2016/7/layout/LinearBlockProcessNumbered"/>
    <dgm:cxn modelId="{8D381871-F2DD-4735-A4D0-BEC1A3FBEA3C}" type="presParOf" srcId="{AD0ADFC8-E57A-4411-B51E-4D3BA570778A}" destId="{7E1ACC1B-FE28-425A-9DBB-C3116E877E89}" srcOrd="0" destOrd="0" presId="urn:microsoft.com/office/officeart/2016/7/layout/LinearBlockProcessNumbered"/>
    <dgm:cxn modelId="{F87ADB5A-34F2-48AF-9332-CB5ADDEC25C5}" type="presParOf" srcId="{AD0ADFC8-E57A-4411-B51E-4D3BA570778A}" destId="{5BD025E9-F22E-4701-B398-24A52A7ECE24}" srcOrd="1" destOrd="0" presId="urn:microsoft.com/office/officeart/2016/7/layout/LinearBlockProcessNumbered"/>
    <dgm:cxn modelId="{9263D630-87C8-48C4-A35F-CB8918BD6DB3}" type="presParOf" srcId="{AD0ADFC8-E57A-4411-B51E-4D3BA570778A}" destId="{5BDE9E0F-2A62-4AA0-8D95-4352AEE2B2C8}" srcOrd="2" destOrd="0" presId="urn:microsoft.com/office/officeart/2016/7/layout/LinearBlockProcessNumbered"/>
    <dgm:cxn modelId="{7003F47F-CBD7-4BB1-98AE-4D01531B1ACF}" type="presParOf" srcId="{2D055F34-C6ED-4751-94D6-1ACD28B88B46}" destId="{0ACCAE93-8CD7-4FA9-BD7D-9DBE634FFC2C}" srcOrd="1" destOrd="0" presId="urn:microsoft.com/office/officeart/2016/7/layout/LinearBlockProcessNumbered"/>
    <dgm:cxn modelId="{016C353C-C4DD-452A-8497-584E1C386063}" type="presParOf" srcId="{2D055F34-C6ED-4751-94D6-1ACD28B88B46}" destId="{51F660F8-9CE1-43E2-8036-23B387BE9D0E}" srcOrd="2" destOrd="0" presId="urn:microsoft.com/office/officeart/2016/7/layout/LinearBlockProcessNumbered"/>
    <dgm:cxn modelId="{F5090D13-2E3B-4487-8EA4-2D587FE34D00}" type="presParOf" srcId="{51F660F8-9CE1-43E2-8036-23B387BE9D0E}" destId="{DD21199B-EA8C-47E7-8622-043ED88236AD}" srcOrd="0" destOrd="0" presId="urn:microsoft.com/office/officeart/2016/7/layout/LinearBlockProcessNumbered"/>
    <dgm:cxn modelId="{3AA408A1-0B63-4BC7-841F-D23F824A6046}" type="presParOf" srcId="{51F660F8-9CE1-43E2-8036-23B387BE9D0E}" destId="{A285D12A-EBFC-40CD-8C50-38F4279D9DC6}" srcOrd="1" destOrd="0" presId="urn:microsoft.com/office/officeart/2016/7/layout/LinearBlockProcessNumbered"/>
    <dgm:cxn modelId="{88E20E2F-9E67-4832-A60F-5C03D141EAEF}" type="presParOf" srcId="{51F660F8-9CE1-43E2-8036-23B387BE9D0E}" destId="{6F63F6B1-FD9C-4749-BE0E-FCF35D93F405}" srcOrd="2" destOrd="0" presId="urn:microsoft.com/office/officeart/2016/7/layout/LinearBlockProcessNumbered"/>
    <dgm:cxn modelId="{B2758F84-CB2E-40A6-9B66-72358F42BA9A}" type="presParOf" srcId="{2D055F34-C6ED-4751-94D6-1ACD28B88B46}" destId="{BD8BC4A4-40F1-4AD6-92ED-F5CA7D73A73F}" srcOrd="3" destOrd="0" presId="urn:microsoft.com/office/officeart/2016/7/layout/LinearBlockProcessNumbered"/>
    <dgm:cxn modelId="{525DDAAB-63E1-4ABA-9971-6B48FFA1B45C}" type="presParOf" srcId="{2D055F34-C6ED-4751-94D6-1ACD28B88B46}" destId="{C2994EF2-AD38-4096-80C7-01E0DD91C6C9}" srcOrd="4" destOrd="0" presId="urn:microsoft.com/office/officeart/2016/7/layout/LinearBlockProcessNumbered"/>
    <dgm:cxn modelId="{73079315-FB3C-41EB-8284-41953CD711E2}" type="presParOf" srcId="{C2994EF2-AD38-4096-80C7-01E0DD91C6C9}" destId="{9A4C8FCA-9912-4B46-86C7-09FF3B6150B9}" srcOrd="0" destOrd="0" presId="urn:microsoft.com/office/officeart/2016/7/layout/LinearBlockProcessNumbered"/>
    <dgm:cxn modelId="{1C25B6F7-C27B-4DF2-AC0C-7EA75CF8F46D}" type="presParOf" srcId="{C2994EF2-AD38-4096-80C7-01E0DD91C6C9}" destId="{14BBD3AE-8E9E-4C18-B4FD-1FCF379DB66D}" srcOrd="1" destOrd="0" presId="urn:microsoft.com/office/officeart/2016/7/layout/LinearBlockProcessNumbered"/>
    <dgm:cxn modelId="{645B43D3-E153-4DE0-9310-D6454356059F}" type="presParOf" srcId="{C2994EF2-AD38-4096-80C7-01E0DD91C6C9}" destId="{DC63811B-2171-4A25-A3CA-1305501DBE81}"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21AC67-27E7-49A1-907D-248C2D329EA8}">
      <dsp:nvSpPr>
        <dsp:cNvPr id="0" name=""/>
        <dsp:cNvSpPr/>
      </dsp:nvSpPr>
      <dsp:spPr>
        <a:xfrm>
          <a:off x="0" y="4078"/>
          <a:ext cx="5003961" cy="12860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0789FF-DE52-4AFC-9459-D38D6B5CBC90}">
      <dsp:nvSpPr>
        <dsp:cNvPr id="0" name=""/>
        <dsp:cNvSpPr/>
      </dsp:nvSpPr>
      <dsp:spPr>
        <a:xfrm>
          <a:off x="389018" y="293431"/>
          <a:ext cx="707997" cy="7073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276270-20F9-496D-83EC-1C807254236F}">
      <dsp:nvSpPr>
        <dsp:cNvPr id="0" name=""/>
        <dsp:cNvSpPr/>
      </dsp:nvSpPr>
      <dsp:spPr>
        <a:xfrm>
          <a:off x="1486035" y="4078"/>
          <a:ext cx="3459703" cy="1287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6" tIns="136236" rIns="136236" bIns="136236" numCol="1" spcCol="1270" anchor="ctr" anchorCtr="0">
          <a:noAutofit/>
        </a:bodyPr>
        <a:lstStyle/>
        <a:p>
          <a:pPr marL="0" lvl="0" indent="0" algn="l" defTabSz="622300">
            <a:lnSpc>
              <a:spcPct val="100000"/>
            </a:lnSpc>
            <a:spcBef>
              <a:spcPct val="0"/>
            </a:spcBef>
            <a:spcAft>
              <a:spcPct val="35000"/>
            </a:spcAft>
            <a:buNone/>
          </a:pPr>
          <a:r>
            <a:rPr lang="en-US" sz="1400" kern="1200"/>
            <a:t>Toyota is a global automotive leader, which has prioritisation over continuous employee development and learning process to maintain efficiency and innovation.</a:t>
          </a:r>
        </a:p>
      </dsp:txBody>
      <dsp:txXfrm>
        <a:off x="1486035" y="4078"/>
        <a:ext cx="3459703" cy="1287268"/>
      </dsp:txXfrm>
    </dsp:sp>
    <dsp:sp modelId="{352D21F8-6190-4C4F-867E-5D7377FED646}">
      <dsp:nvSpPr>
        <dsp:cNvPr id="0" name=""/>
        <dsp:cNvSpPr/>
      </dsp:nvSpPr>
      <dsp:spPr>
        <a:xfrm>
          <a:off x="0" y="1603412"/>
          <a:ext cx="5003961" cy="12860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CCAB0-F661-492A-BE64-EC35D8F20BEC}">
      <dsp:nvSpPr>
        <dsp:cNvPr id="0" name=""/>
        <dsp:cNvSpPr/>
      </dsp:nvSpPr>
      <dsp:spPr>
        <a:xfrm>
          <a:off x="389018" y="1892765"/>
          <a:ext cx="707997" cy="7073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D40B04-B63C-460C-83ED-C62969920C92}">
      <dsp:nvSpPr>
        <dsp:cNvPr id="0" name=""/>
        <dsp:cNvSpPr/>
      </dsp:nvSpPr>
      <dsp:spPr>
        <a:xfrm>
          <a:off x="1486035" y="1603412"/>
          <a:ext cx="3459703" cy="1287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6" tIns="136236" rIns="136236" bIns="136236" numCol="1" spcCol="1270" anchor="ctr" anchorCtr="0">
          <a:noAutofit/>
        </a:bodyPr>
        <a:lstStyle/>
        <a:p>
          <a:pPr marL="0" lvl="0" indent="0" algn="l" defTabSz="622300">
            <a:lnSpc>
              <a:spcPct val="100000"/>
            </a:lnSpc>
            <a:spcBef>
              <a:spcPct val="0"/>
            </a:spcBef>
            <a:spcAft>
              <a:spcPct val="35000"/>
            </a:spcAft>
            <a:buNone/>
          </a:pPr>
          <a:r>
            <a:rPr lang="en-US" sz="1400" kern="1200"/>
            <a:t>Training and development programs have focus on improving operational excellence along with technical skills and leadership abilities.</a:t>
          </a:r>
        </a:p>
      </dsp:txBody>
      <dsp:txXfrm>
        <a:off x="1486035" y="1603412"/>
        <a:ext cx="3459703" cy="1287268"/>
      </dsp:txXfrm>
    </dsp:sp>
    <dsp:sp modelId="{6DFAA817-5FDC-4DDC-AC30-CA3722FD6016}">
      <dsp:nvSpPr>
        <dsp:cNvPr id="0" name=""/>
        <dsp:cNvSpPr/>
      </dsp:nvSpPr>
      <dsp:spPr>
        <a:xfrm>
          <a:off x="0" y="3202746"/>
          <a:ext cx="5003961" cy="12860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1388F-A898-40C5-B781-0917C370CE2C}">
      <dsp:nvSpPr>
        <dsp:cNvPr id="0" name=""/>
        <dsp:cNvSpPr/>
      </dsp:nvSpPr>
      <dsp:spPr>
        <a:xfrm>
          <a:off x="389018" y="3492099"/>
          <a:ext cx="707997" cy="7073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B2C347-1699-43BC-A05B-18D09F33002D}">
      <dsp:nvSpPr>
        <dsp:cNvPr id="0" name=""/>
        <dsp:cNvSpPr/>
      </dsp:nvSpPr>
      <dsp:spPr>
        <a:xfrm>
          <a:off x="1486035" y="3202746"/>
          <a:ext cx="3459703" cy="12872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6" tIns="136236" rIns="136236" bIns="136236" numCol="1" spcCol="1270" anchor="ctr" anchorCtr="0">
          <a:noAutofit/>
        </a:bodyPr>
        <a:lstStyle/>
        <a:p>
          <a:pPr marL="0" lvl="0" indent="0" algn="l" defTabSz="622300">
            <a:lnSpc>
              <a:spcPct val="100000"/>
            </a:lnSpc>
            <a:spcBef>
              <a:spcPct val="0"/>
            </a:spcBef>
            <a:spcAft>
              <a:spcPct val="35000"/>
            </a:spcAft>
            <a:buNone/>
          </a:pPr>
          <a:r>
            <a:rPr lang="en-US" sz="1400" kern="1200"/>
            <a:t>This presentation explores Toyota’s HR policies, recommendations and challenges with highlighting alignment with sustainable workforce growth and corporate goals. </a:t>
          </a:r>
        </a:p>
      </dsp:txBody>
      <dsp:txXfrm>
        <a:off x="1486035" y="3202746"/>
        <a:ext cx="3459703" cy="12872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53704A-0693-4DE8-93B9-80A8E5715BB8}">
      <dsp:nvSpPr>
        <dsp:cNvPr id="0" name=""/>
        <dsp:cNvSpPr/>
      </dsp:nvSpPr>
      <dsp:spPr>
        <a:xfrm>
          <a:off x="0" y="5254"/>
          <a:ext cx="6245265" cy="16569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C859B7-31E7-48CD-8BF4-104B5900DA8F}">
      <dsp:nvSpPr>
        <dsp:cNvPr id="0" name=""/>
        <dsp:cNvSpPr/>
      </dsp:nvSpPr>
      <dsp:spPr>
        <a:xfrm>
          <a:off x="501225" y="378067"/>
          <a:ext cx="912209" cy="9113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358E67-BFAC-40F4-8ADB-D897DB9251D6}">
      <dsp:nvSpPr>
        <dsp:cNvPr id="0" name=""/>
        <dsp:cNvSpPr/>
      </dsp:nvSpPr>
      <dsp:spPr>
        <a:xfrm>
          <a:off x="1914660" y="5254"/>
          <a:ext cx="4255588" cy="165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531" tIns="175531" rIns="175531" bIns="175531" numCol="1" spcCol="1270" anchor="ctr" anchorCtr="0">
          <a:noAutofit/>
        </a:bodyPr>
        <a:lstStyle/>
        <a:p>
          <a:pPr marL="0" lvl="0" indent="0" algn="l" defTabSz="800100">
            <a:lnSpc>
              <a:spcPct val="100000"/>
            </a:lnSpc>
            <a:spcBef>
              <a:spcPct val="0"/>
            </a:spcBef>
            <a:spcAft>
              <a:spcPct val="35000"/>
            </a:spcAft>
            <a:buNone/>
          </a:pPr>
          <a:r>
            <a:rPr lang="en-IN" sz="1800" kern="1200" dirty="0">
              <a:effectLst/>
              <a:latin typeface="Aptos (Body)"/>
              <a:ea typeface="Calibri" panose="020F0502020204030204" pitchFamily="34" charset="0"/>
              <a:cs typeface="Times New Roman" panose="02020603050405020304" pitchFamily="18" charset="0"/>
            </a:rPr>
            <a:t>Line managers of Toyota enable training by identification of monitoring progress along with coaching teams and skill gaps (</a:t>
          </a:r>
          <a:r>
            <a:rPr lang="en-US" sz="1800" kern="1200" dirty="0" err="1">
              <a:effectLst/>
              <a:latin typeface="Aptos (Body)"/>
              <a:ea typeface="Calibri" panose="020F0502020204030204" pitchFamily="34" charset="0"/>
              <a:cs typeface="Times New Roman" panose="02020603050405020304" pitchFamily="18" charset="0"/>
            </a:rPr>
            <a:t>Benkarim</a:t>
          </a:r>
          <a:r>
            <a:rPr lang="en-US" sz="1800" kern="1200" dirty="0">
              <a:effectLst/>
              <a:latin typeface="Aptos (Body)"/>
              <a:ea typeface="Calibri" panose="020F0502020204030204" pitchFamily="34" charset="0"/>
              <a:cs typeface="Times New Roman" panose="02020603050405020304" pitchFamily="18" charset="0"/>
            </a:rPr>
            <a:t> and Imbeau, 2022</a:t>
          </a:r>
          <a:r>
            <a:rPr lang="en-IN" sz="1800" kern="1200" dirty="0">
              <a:effectLst/>
              <a:latin typeface="Aptos (Body)"/>
              <a:ea typeface="Calibri" panose="020F0502020204030204" pitchFamily="34" charset="0"/>
              <a:cs typeface="Times New Roman" panose="02020603050405020304" pitchFamily="18" charset="0"/>
            </a:rPr>
            <a:t>).</a:t>
          </a:r>
          <a:endParaRPr lang="en-IN" sz="1800" kern="1200" dirty="0">
            <a:latin typeface="Aptos (Body)"/>
          </a:endParaRPr>
        </a:p>
      </dsp:txBody>
      <dsp:txXfrm>
        <a:off x="1914660" y="5254"/>
        <a:ext cx="4255588" cy="1658563"/>
      </dsp:txXfrm>
    </dsp:sp>
    <dsp:sp modelId="{CAB48F91-723B-4471-9B0F-A8CEECDC88FD}">
      <dsp:nvSpPr>
        <dsp:cNvPr id="0" name=""/>
        <dsp:cNvSpPr/>
      </dsp:nvSpPr>
      <dsp:spPr>
        <a:xfrm>
          <a:off x="0" y="2065894"/>
          <a:ext cx="6245265" cy="16569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DD92E5-1ABD-4491-846B-EFC19E1ADD83}">
      <dsp:nvSpPr>
        <dsp:cNvPr id="0" name=""/>
        <dsp:cNvSpPr/>
      </dsp:nvSpPr>
      <dsp:spPr>
        <a:xfrm>
          <a:off x="501225" y="2438706"/>
          <a:ext cx="912209" cy="9113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A58321-C435-404E-878C-974F136CBB3A}">
      <dsp:nvSpPr>
        <dsp:cNvPr id="0" name=""/>
        <dsp:cNvSpPr/>
      </dsp:nvSpPr>
      <dsp:spPr>
        <a:xfrm>
          <a:off x="1914660" y="2065894"/>
          <a:ext cx="4255588" cy="165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531" tIns="175531" rIns="175531" bIns="175531" numCol="1" spcCol="1270" anchor="ctr" anchorCtr="0">
          <a:noAutofit/>
        </a:bodyPr>
        <a:lstStyle/>
        <a:p>
          <a:pPr marL="0" lvl="0" indent="0" algn="l" defTabSz="800100">
            <a:lnSpc>
              <a:spcPct val="100000"/>
            </a:lnSpc>
            <a:spcBef>
              <a:spcPct val="0"/>
            </a:spcBef>
            <a:spcAft>
              <a:spcPct val="35000"/>
            </a:spcAft>
            <a:buNone/>
          </a:pPr>
          <a:r>
            <a:rPr lang="en-IN" sz="1800" kern="1200" dirty="0">
              <a:effectLst/>
              <a:latin typeface="Aptos (Body)"/>
              <a:ea typeface="Calibri" panose="020F0502020204030204" pitchFamily="34" charset="0"/>
              <a:cs typeface="Times New Roman" panose="02020603050405020304" pitchFamily="18" charset="0"/>
            </a:rPr>
            <a:t>They connect employee development with organisational objectives, which ensure practical application of knowledge.</a:t>
          </a:r>
        </a:p>
      </dsp:txBody>
      <dsp:txXfrm>
        <a:off x="1914660" y="2065894"/>
        <a:ext cx="4255588" cy="1658563"/>
      </dsp:txXfrm>
    </dsp:sp>
    <dsp:sp modelId="{95210A41-584B-4AFC-B4BC-085B4ABFED16}">
      <dsp:nvSpPr>
        <dsp:cNvPr id="0" name=""/>
        <dsp:cNvSpPr/>
      </dsp:nvSpPr>
      <dsp:spPr>
        <a:xfrm>
          <a:off x="0" y="4126533"/>
          <a:ext cx="6245265" cy="16569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10301C-3AC1-4881-8EC0-9321ECCC15E8}">
      <dsp:nvSpPr>
        <dsp:cNvPr id="0" name=""/>
        <dsp:cNvSpPr/>
      </dsp:nvSpPr>
      <dsp:spPr>
        <a:xfrm>
          <a:off x="501715" y="4499346"/>
          <a:ext cx="912209" cy="9113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ED96A9-82E1-4ED0-95AA-362748F1F42A}">
      <dsp:nvSpPr>
        <dsp:cNvPr id="0" name=""/>
        <dsp:cNvSpPr/>
      </dsp:nvSpPr>
      <dsp:spPr>
        <a:xfrm>
          <a:off x="1915640" y="4126533"/>
          <a:ext cx="4255588" cy="165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531" tIns="175531" rIns="175531" bIns="175531" numCol="1" spcCol="1270" anchor="ctr" anchorCtr="0">
          <a:noAutofit/>
        </a:bodyPr>
        <a:lstStyle/>
        <a:p>
          <a:pPr marL="0" lvl="0" indent="0" algn="l" defTabSz="800100">
            <a:lnSpc>
              <a:spcPct val="100000"/>
            </a:lnSpc>
            <a:spcBef>
              <a:spcPct val="0"/>
            </a:spcBef>
            <a:spcAft>
              <a:spcPct val="35000"/>
            </a:spcAft>
            <a:buNone/>
          </a:pPr>
          <a:r>
            <a:rPr lang="en-IN" sz="1800" kern="1200" dirty="0">
              <a:effectLst/>
              <a:latin typeface="Aptos (Body)"/>
              <a:ea typeface="Calibri" panose="020F0502020204030204" pitchFamily="34" charset="0"/>
              <a:cs typeface="Times New Roman" panose="02020603050405020304" pitchFamily="18" charset="0"/>
            </a:rPr>
            <a:t>For example, production supervisors guide workers through TPS techniques, which strengthen quality standards and encourages a culture of continuous improvement (</a:t>
          </a:r>
          <a:r>
            <a:rPr lang="en-US" sz="1800" kern="1200" dirty="0" err="1">
              <a:effectLst/>
              <a:latin typeface="Aptos (Body)"/>
              <a:ea typeface="Calibri" panose="020F0502020204030204" pitchFamily="34" charset="0"/>
              <a:cs typeface="Times New Roman" panose="02020603050405020304" pitchFamily="18" charset="0"/>
            </a:rPr>
            <a:t>Okirie</a:t>
          </a:r>
          <a:r>
            <a:rPr lang="en-US" sz="1800" kern="1200" dirty="0">
              <a:effectLst/>
              <a:latin typeface="Aptos (Body)"/>
              <a:ea typeface="Calibri" panose="020F0502020204030204" pitchFamily="34" charset="0"/>
              <a:cs typeface="Times New Roman" panose="02020603050405020304" pitchFamily="18" charset="0"/>
            </a:rPr>
            <a:t>, 2024</a:t>
          </a:r>
          <a:r>
            <a:rPr lang="en-IN" sz="1800" kern="1200" dirty="0">
              <a:effectLst/>
              <a:latin typeface="Aptos (Body)"/>
              <a:ea typeface="Calibri" panose="020F0502020204030204" pitchFamily="34" charset="0"/>
              <a:cs typeface="Times New Roman" panose="02020603050405020304" pitchFamily="18" charset="0"/>
            </a:rPr>
            <a:t>). </a:t>
          </a:r>
        </a:p>
      </dsp:txBody>
      <dsp:txXfrm>
        <a:off x="1915640" y="4126533"/>
        <a:ext cx="4255588" cy="16585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9569E-FA0A-48A2-BBFD-D0F1105A1920}">
      <dsp:nvSpPr>
        <dsp:cNvPr id="0" name=""/>
        <dsp:cNvSpPr/>
      </dsp:nvSpPr>
      <dsp:spPr>
        <a:xfrm>
          <a:off x="853" y="21822"/>
          <a:ext cx="3457633" cy="414916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889000">
            <a:lnSpc>
              <a:spcPct val="90000"/>
            </a:lnSpc>
            <a:spcBef>
              <a:spcPct val="0"/>
            </a:spcBef>
            <a:spcAft>
              <a:spcPct val="35000"/>
            </a:spcAft>
            <a:buFont typeface="Symbol" panose="05050102010706020507" pitchFamily="18" charset="2"/>
            <a:buNone/>
          </a:pPr>
          <a:r>
            <a:rPr lang="en-IN" sz="2000" kern="1200">
              <a:effectLst/>
              <a:latin typeface="Times New Roman" panose="02020603050405020304" pitchFamily="18" charset="0"/>
              <a:ea typeface="Calibri" panose="020F0502020204030204" pitchFamily="34" charset="0"/>
              <a:cs typeface="Times New Roman" panose="02020603050405020304" pitchFamily="18" charset="0"/>
            </a:rPr>
            <a:t>Toyota can enhance training by integrating AI-based learning platforms along with personalised development plans and virtual simulations for technical skills (</a:t>
          </a:r>
          <a:r>
            <a:rPr lang="en-US" sz="2000" kern="1200">
              <a:effectLst/>
              <a:latin typeface="Times New Roman" panose="02020603050405020304" pitchFamily="18" charset="0"/>
              <a:ea typeface="Calibri" panose="020F0502020204030204" pitchFamily="34" charset="0"/>
              <a:cs typeface="Times New Roman" panose="02020603050405020304" pitchFamily="18" charset="0"/>
            </a:rPr>
            <a:t>Faugoo, 2024</a:t>
          </a:r>
          <a:r>
            <a:rPr lang="en-IN" sz="2000" kern="1200">
              <a:effectLst/>
              <a:latin typeface="Times New Roman" panose="02020603050405020304" pitchFamily="18" charset="0"/>
              <a:ea typeface="Calibri" panose="020F0502020204030204" pitchFamily="34" charset="0"/>
              <a:cs typeface="Times New Roman" panose="02020603050405020304" pitchFamily="18" charset="0"/>
            </a:rPr>
            <a:t>).</a:t>
          </a:r>
          <a:endParaRPr lang="en-IN" sz="2000" kern="1200"/>
        </a:p>
      </dsp:txBody>
      <dsp:txXfrm>
        <a:off x="853" y="1681486"/>
        <a:ext cx="3457633" cy="2489496"/>
      </dsp:txXfrm>
    </dsp:sp>
    <dsp:sp modelId="{896D1A7B-4356-439C-9B97-F9331C2DB7EF}">
      <dsp:nvSpPr>
        <dsp:cNvPr id="0" name=""/>
        <dsp:cNvSpPr/>
      </dsp:nvSpPr>
      <dsp:spPr>
        <a:xfrm>
          <a:off x="853"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IN" sz="6600" kern="1200"/>
            <a:t>01</a:t>
          </a:r>
        </a:p>
      </dsp:txBody>
      <dsp:txXfrm>
        <a:off x="853" y="21822"/>
        <a:ext cx="3457633" cy="1659664"/>
      </dsp:txXfrm>
    </dsp:sp>
    <dsp:sp modelId="{63F24165-2E81-4714-9104-8B133EFC2380}">
      <dsp:nvSpPr>
        <dsp:cNvPr id="0" name=""/>
        <dsp:cNvSpPr/>
      </dsp:nvSpPr>
      <dsp:spPr>
        <a:xfrm>
          <a:off x="3735097" y="21822"/>
          <a:ext cx="3457633" cy="414916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889000">
            <a:lnSpc>
              <a:spcPct val="90000"/>
            </a:lnSpc>
            <a:spcBef>
              <a:spcPct val="0"/>
            </a:spcBef>
            <a:spcAft>
              <a:spcPct val="35000"/>
            </a:spcAft>
            <a:buNone/>
          </a:pPr>
          <a:r>
            <a:rPr lang="en-IN" sz="2000" kern="1200">
              <a:effectLst/>
              <a:latin typeface="Times New Roman" panose="02020603050405020304" pitchFamily="18" charset="0"/>
              <a:ea typeface="Calibri" panose="020F0502020204030204" pitchFamily="34" charset="0"/>
              <a:cs typeface="Times New Roman" panose="02020603050405020304" pitchFamily="18" charset="0"/>
            </a:rPr>
            <a:t>It can be said that strengthening mentorship, cross-functional training and success planning will address skill gaps.</a:t>
          </a:r>
        </a:p>
      </dsp:txBody>
      <dsp:txXfrm>
        <a:off x="3735097" y="1681486"/>
        <a:ext cx="3457633" cy="2489496"/>
      </dsp:txXfrm>
    </dsp:sp>
    <dsp:sp modelId="{6528472D-4C76-47C7-AD40-6BC92D80624C}">
      <dsp:nvSpPr>
        <dsp:cNvPr id="0" name=""/>
        <dsp:cNvSpPr/>
      </dsp:nvSpPr>
      <dsp:spPr>
        <a:xfrm>
          <a:off x="3735097"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IN" sz="6600" kern="1200"/>
            <a:t>02</a:t>
          </a:r>
        </a:p>
      </dsp:txBody>
      <dsp:txXfrm>
        <a:off x="3735097" y="21822"/>
        <a:ext cx="3457633" cy="1659664"/>
      </dsp:txXfrm>
    </dsp:sp>
    <dsp:sp modelId="{144F7C1E-CB4C-44AD-9526-6A700BA69234}">
      <dsp:nvSpPr>
        <dsp:cNvPr id="0" name=""/>
        <dsp:cNvSpPr/>
      </dsp:nvSpPr>
      <dsp:spPr>
        <a:xfrm>
          <a:off x="7469341" y="21822"/>
          <a:ext cx="3457633" cy="414916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889000">
            <a:lnSpc>
              <a:spcPct val="90000"/>
            </a:lnSpc>
            <a:spcBef>
              <a:spcPct val="0"/>
            </a:spcBef>
            <a:spcAft>
              <a:spcPct val="35000"/>
            </a:spcAft>
            <a:buNone/>
          </a:pPr>
          <a:r>
            <a:rPr lang="en-IN" sz="2000" kern="1200">
              <a:effectLst/>
              <a:latin typeface="Times New Roman" panose="02020603050405020304" pitchFamily="18" charset="0"/>
              <a:ea typeface="Calibri" panose="020F0502020204030204" pitchFamily="34" charset="0"/>
              <a:cs typeface="Times New Roman" panose="02020603050405020304" pitchFamily="18" charset="0"/>
            </a:rPr>
            <a:t>Encouraging knowledge-sharing forums and continuous feedback can ensure alignment between employee growth and evolving organisational objective.</a:t>
          </a:r>
        </a:p>
      </dsp:txBody>
      <dsp:txXfrm>
        <a:off x="7469341" y="1681486"/>
        <a:ext cx="3457633" cy="2489496"/>
      </dsp:txXfrm>
    </dsp:sp>
    <dsp:sp modelId="{F1FC495A-6C0F-49DE-BC80-AEB5C9D45A0D}">
      <dsp:nvSpPr>
        <dsp:cNvPr id="0" name=""/>
        <dsp:cNvSpPr/>
      </dsp:nvSpPr>
      <dsp:spPr>
        <a:xfrm>
          <a:off x="7469341"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IN" sz="6600" kern="1200"/>
            <a:t>03</a:t>
          </a:r>
        </a:p>
      </dsp:txBody>
      <dsp:txXfrm>
        <a:off x="7469341" y="21822"/>
        <a:ext cx="3457633" cy="16596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A20368-291E-4317-848A-762CBA781D7C}">
      <dsp:nvSpPr>
        <dsp:cNvPr id="0" name=""/>
        <dsp:cNvSpPr/>
      </dsp:nvSpPr>
      <dsp:spPr>
        <a:xfrm>
          <a:off x="0" y="0"/>
          <a:ext cx="3286125" cy="416083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11200">
            <a:lnSpc>
              <a:spcPct val="90000"/>
            </a:lnSpc>
            <a:spcBef>
              <a:spcPct val="0"/>
            </a:spcBef>
            <a:spcAft>
              <a:spcPct val="35000"/>
            </a:spcAft>
            <a:buNone/>
          </a:pPr>
          <a:r>
            <a:rPr lang="en-IN" sz="1600" kern="1200"/>
            <a:t>Line manger instructs recruitment by defining role requirements, participants in interviews and shortlisting candidates (</a:t>
          </a:r>
          <a:r>
            <a:rPr lang="en-US" sz="1600" kern="1200"/>
            <a:t>Barakat </a:t>
          </a:r>
          <a:r>
            <a:rPr lang="en-US" sz="1600" i="1" kern="1200"/>
            <a:t>et al., </a:t>
          </a:r>
          <a:r>
            <a:rPr lang="en-US" sz="1600" kern="1200"/>
            <a:t>2023</a:t>
          </a:r>
          <a:r>
            <a:rPr lang="en-IN" sz="1600" kern="1200"/>
            <a:t>).</a:t>
          </a:r>
          <a:endParaRPr lang="en-US" sz="1600" kern="1200"/>
        </a:p>
      </dsp:txBody>
      <dsp:txXfrm>
        <a:off x="0" y="1581118"/>
        <a:ext cx="3286125" cy="2496502"/>
      </dsp:txXfrm>
    </dsp:sp>
    <dsp:sp modelId="{B4149D6C-58A2-424F-8F52-D34522879DE2}">
      <dsp:nvSpPr>
        <dsp:cNvPr id="0" name=""/>
        <dsp:cNvSpPr/>
      </dsp:nvSpPr>
      <dsp:spPr>
        <a:xfrm>
          <a:off x="1018936" y="416083"/>
          <a:ext cx="1248251" cy="1248251"/>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319" tIns="12700" rIns="97319"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01738" y="598885"/>
        <a:ext cx="882647" cy="882647"/>
      </dsp:txXfrm>
    </dsp:sp>
    <dsp:sp modelId="{21F55130-306F-42CE-AD6D-41C144582DF1}">
      <dsp:nvSpPr>
        <dsp:cNvPr id="0" name=""/>
        <dsp:cNvSpPr/>
      </dsp:nvSpPr>
      <dsp:spPr>
        <a:xfrm>
          <a:off x="0" y="4160765"/>
          <a:ext cx="328612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8C0855-06CA-4487-BA3C-A7F63321E72A}">
      <dsp:nvSpPr>
        <dsp:cNvPr id="0" name=""/>
        <dsp:cNvSpPr/>
      </dsp:nvSpPr>
      <dsp:spPr>
        <a:xfrm>
          <a:off x="3614737" y="0"/>
          <a:ext cx="3286125" cy="4160837"/>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11200">
            <a:lnSpc>
              <a:spcPct val="90000"/>
            </a:lnSpc>
            <a:spcBef>
              <a:spcPct val="0"/>
            </a:spcBef>
            <a:spcAft>
              <a:spcPct val="35000"/>
            </a:spcAft>
            <a:buNone/>
          </a:pPr>
          <a:r>
            <a:rPr lang="en-IN" sz="1600" kern="1200"/>
            <a:t>They ensure alignment between organisational goals and team needs.</a:t>
          </a:r>
          <a:endParaRPr lang="en-US" sz="1600" kern="1200"/>
        </a:p>
      </dsp:txBody>
      <dsp:txXfrm>
        <a:off x="3614737" y="1581118"/>
        <a:ext cx="3286125" cy="2496502"/>
      </dsp:txXfrm>
    </dsp:sp>
    <dsp:sp modelId="{39165B5D-32FA-497D-825E-D00F599686D0}">
      <dsp:nvSpPr>
        <dsp:cNvPr id="0" name=""/>
        <dsp:cNvSpPr/>
      </dsp:nvSpPr>
      <dsp:spPr>
        <a:xfrm>
          <a:off x="4633674" y="416083"/>
          <a:ext cx="1248251" cy="1248251"/>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319" tIns="12700" rIns="97319"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16476" y="598885"/>
        <a:ext cx="882647" cy="882647"/>
      </dsp:txXfrm>
    </dsp:sp>
    <dsp:sp modelId="{3C11036D-3F32-479E-97C4-E5A93F677BF5}">
      <dsp:nvSpPr>
        <dsp:cNvPr id="0" name=""/>
        <dsp:cNvSpPr/>
      </dsp:nvSpPr>
      <dsp:spPr>
        <a:xfrm>
          <a:off x="3614737" y="4160765"/>
          <a:ext cx="3286125"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C1619C-A1A9-4421-A331-60C7CA250E54}">
      <dsp:nvSpPr>
        <dsp:cNvPr id="0" name=""/>
        <dsp:cNvSpPr/>
      </dsp:nvSpPr>
      <dsp:spPr>
        <a:xfrm>
          <a:off x="7229475" y="0"/>
          <a:ext cx="3286125" cy="4160837"/>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711200">
            <a:lnSpc>
              <a:spcPct val="90000"/>
            </a:lnSpc>
            <a:spcBef>
              <a:spcPct val="0"/>
            </a:spcBef>
            <a:spcAft>
              <a:spcPct val="35000"/>
            </a:spcAft>
            <a:buNone/>
          </a:pPr>
          <a:r>
            <a:rPr lang="en-IN" sz="1600" kern="1200"/>
            <a:t>For example, production supervisors assess technical competencies for assembly roles while department managers evaluate leadership potential for management positions to ensure quality lines (</a:t>
          </a:r>
          <a:r>
            <a:rPr lang="en-US" sz="1600" kern="1200"/>
            <a:t>Okanga, 2022</a:t>
          </a:r>
          <a:r>
            <a:rPr lang="en-IN" sz="1600" kern="1200"/>
            <a:t>).</a:t>
          </a:r>
          <a:endParaRPr lang="en-US" sz="1600" kern="1200"/>
        </a:p>
      </dsp:txBody>
      <dsp:txXfrm>
        <a:off x="7229475" y="1581118"/>
        <a:ext cx="3286125" cy="2496502"/>
      </dsp:txXfrm>
    </dsp:sp>
    <dsp:sp modelId="{45DF006C-1BF9-4C30-9980-22C537EAA65F}">
      <dsp:nvSpPr>
        <dsp:cNvPr id="0" name=""/>
        <dsp:cNvSpPr/>
      </dsp:nvSpPr>
      <dsp:spPr>
        <a:xfrm>
          <a:off x="8248411" y="416083"/>
          <a:ext cx="1248251" cy="1248251"/>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7319" tIns="12700" rIns="97319"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31213" y="598885"/>
        <a:ext cx="882647" cy="882647"/>
      </dsp:txXfrm>
    </dsp:sp>
    <dsp:sp modelId="{B98CB722-5653-4A1E-9B95-2F6A796FD23C}">
      <dsp:nvSpPr>
        <dsp:cNvPr id="0" name=""/>
        <dsp:cNvSpPr/>
      </dsp:nvSpPr>
      <dsp:spPr>
        <a:xfrm>
          <a:off x="7229475" y="4160765"/>
          <a:ext cx="3286125"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5BB08-9D75-412A-8FEA-D28188BBEDFA}">
      <dsp:nvSpPr>
        <dsp:cNvPr id="0" name=""/>
        <dsp:cNvSpPr/>
      </dsp:nvSpPr>
      <dsp:spPr>
        <a:xfrm>
          <a:off x="3959" y="1818"/>
          <a:ext cx="11009486" cy="2603579"/>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IN" sz="6500" b="1" kern="1200" dirty="0">
              <a:effectLst/>
              <a:latin typeface="Aptos Display (Headings)"/>
              <a:ea typeface="Times New Roman" panose="02020603050405020304" pitchFamily="18" charset="0"/>
              <a:cs typeface="Times New Roman" panose="02020603050405020304" pitchFamily="18" charset="0"/>
            </a:rPr>
            <a:t>Key HR Challenges Faced by Toyota</a:t>
          </a:r>
          <a:endParaRPr lang="en-IN" sz="6500" kern="1200" dirty="0">
            <a:latin typeface="Aptos Display (Headings)"/>
          </a:endParaRPr>
        </a:p>
      </dsp:txBody>
      <dsp:txXfrm>
        <a:off x="80215" y="78074"/>
        <a:ext cx="10856974" cy="2451067"/>
      </dsp:txXfrm>
    </dsp:sp>
    <dsp:sp modelId="{50A6971E-E8A7-4FBE-BE8A-AE12FF66D0F2}">
      <dsp:nvSpPr>
        <dsp:cNvPr id="0" name=""/>
        <dsp:cNvSpPr/>
      </dsp:nvSpPr>
      <dsp:spPr>
        <a:xfrm>
          <a:off x="3959" y="2897316"/>
          <a:ext cx="3475216" cy="260357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Symbol" panose="05050102010706020507" pitchFamily="18" charset="2"/>
            <a:buNone/>
          </a:pPr>
          <a:r>
            <a:rPr lang="en-IN" sz="2000" kern="1200" dirty="0">
              <a:effectLst/>
              <a:latin typeface="Aptos (Body)"/>
              <a:ea typeface="Calibri" panose="020F0502020204030204" pitchFamily="34" charset="0"/>
              <a:cs typeface="Times New Roman" panose="02020603050405020304" pitchFamily="18" charset="0"/>
            </a:rPr>
            <a:t>Several challenges include attracting talent in competitive automotive and technology sector, retaining high performers and skill shortage in advanced learning (</a:t>
          </a:r>
          <a:r>
            <a:rPr lang="en-US" sz="2000" kern="1200" dirty="0">
              <a:effectLst/>
              <a:latin typeface="Aptos (Body)"/>
              <a:ea typeface="Calibri" panose="020F0502020204030204" pitchFamily="34" charset="0"/>
              <a:cs typeface="Times New Roman" panose="02020603050405020304" pitchFamily="18" charset="0"/>
            </a:rPr>
            <a:t>Chivu and </a:t>
          </a:r>
          <a:r>
            <a:rPr lang="en-US" sz="2000" kern="1200" dirty="0" err="1">
              <a:effectLst/>
              <a:latin typeface="Aptos (Body)"/>
              <a:ea typeface="Calibri" panose="020F0502020204030204" pitchFamily="34" charset="0"/>
              <a:cs typeface="Times New Roman" panose="02020603050405020304" pitchFamily="18" charset="0"/>
            </a:rPr>
            <a:t>Carutasu</a:t>
          </a:r>
          <a:r>
            <a:rPr lang="en-US" sz="2000" kern="1200" dirty="0">
              <a:effectLst/>
              <a:latin typeface="Aptos (Body)"/>
              <a:ea typeface="Calibri" panose="020F0502020204030204" pitchFamily="34" charset="0"/>
              <a:cs typeface="Times New Roman" panose="02020603050405020304" pitchFamily="18" charset="0"/>
            </a:rPr>
            <a:t>, 2025</a:t>
          </a:r>
          <a:r>
            <a:rPr lang="en-IN" sz="2000" kern="1200" dirty="0">
              <a:effectLst/>
              <a:latin typeface="Aptos (Body)"/>
              <a:ea typeface="Calibri" panose="020F0502020204030204" pitchFamily="34" charset="0"/>
              <a:cs typeface="Times New Roman" panose="02020603050405020304" pitchFamily="18" charset="0"/>
            </a:rPr>
            <a:t>).</a:t>
          </a:r>
          <a:endParaRPr lang="en-IN" sz="2000" kern="1200" dirty="0">
            <a:latin typeface="Aptos (Body)"/>
          </a:endParaRPr>
        </a:p>
      </dsp:txBody>
      <dsp:txXfrm>
        <a:off x="80215" y="2973572"/>
        <a:ext cx="3322704" cy="2451067"/>
      </dsp:txXfrm>
    </dsp:sp>
    <dsp:sp modelId="{D7EEB5EE-C17A-45AF-A6A1-12F74914E943}">
      <dsp:nvSpPr>
        <dsp:cNvPr id="0" name=""/>
        <dsp:cNvSpPr/>
      </dsp:nvSpPr>
      <dsp:spPr>
        <a:xfrm>
          <a:off x="3771094" y="2897316"/>
          <a:ext cx="3475216" cy="260357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effectLst/>
              <a:latin typeface="Aptos (Body)"/>
              <a:ea typeface="Calibri" panose="020F0502020204030204" pitchFamily="34" charset="0"/>
              <a:cs typeface="Times New Roman" panose="02020603050405020304" pitchFamily="18" charset="0"/>
            </a:rPr>
            <a:t>Global recruitment requires balancing consistency with local legal requirements.</a:t>
          </a:r>
        </a:p>
      </dsp:txBody>
      <dsp:txXfrm>
        <a:off x="3847350" y="2973572"/>
        <a:ext cx="3322704" cy="2451067"/>
      </dsp:txXfrm>
    </dsp:sp>
    <dsp:sp modelId="{8608ABD6-E941-4EA4-B6BF-615617EF0911}">
      <dsp:nvSpPr>
        <dsp:cNvPr id="0" name=""/>
        <dsp:cNvSpPr/>
      </dsp:nvSpPr>
      <dsp:spPr>
        <a:xfrm>
          <a:off x="7538229" y="2897316"/>
          <a:ext cx="3475216" cy="260357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effectLst/>
              <a:latin typeface="Aptos (Body)"/>
              <a:ea typeface="Calibri" panose="020F0502020204030204" pitchFamily="34" charset="0"/>
              <a:cs typeface="Times New Roman" panose="02020603050405020304" pitchFamily="18" charset="0"/>
            </a:rPr>
            <a:t>Adapting selection processes to new technologies and ensuring inclusivity remain critical for maintain diverse, innovative and skilled workforce (</a:t>
          </a:r>
          <a:r>
            <a:rPr lang="en-US" sz="2000" kern="1200" dirty="0">
              <a:effectLst/>
              <a:latin typeface="Aptos (Body)"/>
              <a:ea typeface="Calibri" panose="020F0502020204030204" pitchFamily="34" charset="0"/>
              <a:cs typeface="Times New Roman" panose="02020603050405020304" pitchFamily="18" charset="0"/>
            </a:rPr>
            <a:t>Lokhande, 2024</a:t>
          </a:r>
          <a:r>
            <a:rPr lang="en-IN" sz="2000" kern="1200" dirty="0">
              <a:effectLst/>
              <a:latin typeface="Aptos (Body)"/>
              <a:ea typeface="Calibri" panose="020F0502020204030204" pitchFamily="34" charset="0"/>
              <a:cs typeface="Times New Roman" panose="02020603050405020304" pitchFamily="18" charset="0"/>
            </a:rPr>
            <a:t>).</a:t>
          </a:r>
        </a:p>
      </dsp:txBody>
      <dsp:txXfrm>
        <a:off x="7614485" y="2973572"/>
        <a:ext cx="3322704" cy="24510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D9294-F7A5-433C-98EF-0E54A97CB970}">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29F678-CC08-4429-99E9-B9C2B0A13508}">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D3B3CA-3808-4563-BEBB-27BD5CBA78C3}">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IN" sz="1600" kern="1200" dirty="0">
              <a:effectLst/>
              <a:latin typeface="Aptos (Body)"/>
              <a:ea typeface="Calibri" panose="020F0502020204030204" pitchFamily="34" charset="0"/>
              <a:cs typeface="Times New Roman" panose="02020603050405020304" pitchFamily="18" charset="0"/>
            </a:rPr>
            <a:t>Toyota can enhance recruitment by using AI for candidate screening along with expanding employer branding and strengthening university partnerships.</a:t>
          </a:r>
          <a:endParaRPr lang="en-IN" sz="1600" kern="1200" dirty="0">
            <a:latin typeface="Aptos (Body)"/>
          </a:endParaRPr>
        </a:p>
      </dsp:txBody>
      <dsp:txXfrm>
        <a:off x="1844034" y="682"/>
        <a:ext cx="4401230" cy="1596566"/>
      </dsp:txXfrm>
    </dsp:sp>
    <dsp:sp modelId="{4D01F033-E6FC-4F8F-890E-09E07144ACCF}">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1F842-F01F-49E9-9B36-7D8E4462D7A6}">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B305B7-8441-4350-BEDA-AD4D4AE77A7A}">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IN" sz="1600" kern="1200" dirty="0">
              <a:effectLst/>
              <a:latin typeface="Aptos (Body)"/>
              <a:ea typeface="Calibri" panose="020F0502020204030204" pitchFamily="34" charset="0"/>
              <a:cs typeface="Times New Roman" panose="02020603050405020304" pitchFamily="18" charset="0"/>
            </a:rPr>
            <a:t>Structured onboarding along with targeted talent channelling and success planning improve employee retention process (</a:t>
          </a:r>
          <a:r>
            <a:rPr lang="en-US" sz="1600" kern="1200" dirty="0" err="1"/>
            <a:t>Josephraj</a:t>
          </a:r>
          <a:r>
            <a:rPr lang="en-US" sz="1600" kern="1200" dirty="0"/>
            <a:t>, 2024</a:t>
          </a:r>
          <a:r>
            <a:rPr lang="en-IN" sz="1600" kern="1200" dirty="0">
              <a:effectLst/>
              <a:latin typeface="Aptos (Body)"/>
              <a:ea typeface="Calibri" panose="020F0502020204030204" pitchFamily="34" charset="0"/>
              <a:cs typeface="Times New Roman" panose="02020603050405020304" pitchFamily="18" charset="0"/>
            </a:rPr>
            <a:t>).</a:t>
          </a:r>
        </a:p>
      </dsp:txBody>
      <dsp:txXfrm>
        <a:off x="1844034" y="1996390"/>
        <a:ext cx="4401230" cy="1596566"/>
      </dsp:txXfrm>
    </dsp:sp>
    <dsp:sp modelId="{AD8F1E81-A270-4784-AFB4-A514FE9055C9}">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075EB-A2C8-44BA-8DB7-E2A237B06DB7}">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8619E7-7549-4D1B-9839-97975E03087E}">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711200">
            <a:lnSpc>
              <a:spcPct val="100000"/>
            </a:lnSpc>
            <a:spcBef>
              <a:spcPct val="0"/>
            </a:spcBef>
            <a:spcAft>
              <a:spcPct val="35000"/>
            </a:spcAft>
            <a:buNone/>
          </a:pPr>
          <a:r>
            <a:rPr lang="en-IN" sz="1600" kern="1200" dirty="0">
              <a:effectLst/>
              <a:latin typeface="Aptos (Body)"/>
              <a:ea typeface="Calibri" panose="020F0502020204030204" pitchFamily="34" charset="0"/>
              <a:cs typeface="Times New Roman" panose="02020603050405020304" pitchFamily="18" charset="0"/>
            </a:rPr>
            <a:t>Continuous evaluation of selection methods ensures efficiency, fairness and alignment with organisational goals, which support long-term competitiveness and sustainable workforce growth.</a:t>
          </a:r>
        </a:p>
      </dsp:txBody>
      <dsp:txXfrm>
        <a:off x="1844034" y="3992098"/>
        <a:ext cx="4401230" cy="15965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8C8F8-4C88-41B4-8CA0-9D3EF6529F51}">
      <dsp:nvSpPr>
        <dsp:cNvPr id="0" name=""/>
        <dsp:cNvSpPr/>
      </dsp:nvSpPr>
      <dsp:spPr>
        <a:xfrm>
          <a:off x="0"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0BD1A6-F6E4-4CF6-8172-D08F95E021A0}">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Toyota’s recruitment and selection strategies are focused to acquiring skilled employees, who support innovation, quality and global expansion.</a:t>
          </a:r>
          <a:endParaRPr lang="en-US" sz="1800" kern="1200"/>
        </a:p>
      </dsp:txBody>
      <dsp:txXfrm>
        <a:off x="398656" y="1088253"/>
        <a:ext cx="2959127" cy="1837317"/>
      </dsp:txXfrm>
    </dsp:sp>
    <dsp:sp modelId="{E64B3FF2-91C7-42AC-A0C9-C44404C07A4C}">
      <dsp:nvSpPr>
        <dsp:cNvPr id="0" name=""/>
        <dsp:cNvSpPr/>
      </dsp:nvSpPr>
      <dsp:spPr>
        <a:xfrm>
          <a:off x="3756441"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A330BC-ADFC-4E8A-A3EE-7E5A9C3B9321}">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Effective HR policies along with strategic alignment and managerial involvement manages challenges while encouraging diversity and talent retention.</a:t>
          </a:r>
          <a:endParaRPr lang="en-US" sz="1800" kern="1200"/>
        </a:p>
      </dsp:txBody>
      <dsp:txXfrm>
        <a:off x="4155097" y="1088253"/>
        <a:ext cx="2959127" cy="1837317"/>
      </dsp:txXfrm>
    </dsp:sp>
    <dsp:sp modelId="{58E2E61F-8C11-4352-AD2D-F00B478FD05B}">
      <dsp:nvSpPr>
        <dsp:cNvPr id="0" name=""/>
        <dsp:cNvSpPr/>
      </dsp:nvSpPr>
      <dsp:spPr>
        <a:xfrm>
          <a:off x="7512882"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C5B895-38C3-4806-9C12-4FA6B5144AF7}">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IN" sz="1800" kern="1200"/>
            <a:t>Modernised practices ensure Toyota’s workforce needs present and future business needs. </a:t>
          </a:r>
          <a:endParaRPr lang="en-US" sz="1800" kern="1200"/>
        </a:p>
      </dsp:txBody>
      <dsp:txXfrm>
        <a:off x="7911539" y="1088253"/>
        <a:ext cx="2959127" cy="183731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56D76-EB2C-407A-B3F0-6100AE0C15C6}">
      <dsp:nvSpPr>
        <dsp:cNvPr id="0" name=""/>
        <dsp:cNvSpPr/>
      </dsp:nvSpPr>
      <dsp:spPr>
        <a:xfrm>
          <a:off x="0" y="27654"/>
          <a:ext cx="6245265" cy="180435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Toyota has a suitable reward and remuneration system for motivating employees along with support long-term retention and enhance productivity.</a:t>
          </a:r>
          <a:endParaRPr lang="en-US" sz="2100" kern="1200"/>
        </a:p>
      </dsp:txBody>
      <dsp:txXfrm>
        <a:off x="88082" y="115736"/>
        <a:ext cx="6069101" cy="1628195"/>
      </dsp:txXfrm>
    </dsp:sp>
    <dsp:sp modelId="{4EF1D476-9EFF-49DD-9A2A-EDCD376A952A}">
      <dsp:nvSpPr>
        <dsp:cNvPr id="0" name=""/>
        <dsp:cNvSpPr/>
      </dsp:nvSpPr>
      <dsp:spPr>
        <a:xfrm>
          <a:off x="0" y="1892493"/>
          <a:ext cx="6245265" cy="180435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The company includes non-monetary benefits, financial rewards and performance incentives.</a:t>
          </a:r>
          <a:endParaRPr lang="en-US" sz="2100" kern="1200"/>
        </a:p>
      </dsp:txBody>
      <dsp:txXfrm>
        <a:off x="88082" y="1980575"/>
        <a:ext cx="6069101" cy="1628195"/>
      </dsp:txXfrm>
    </dsp:sp>
    <dsp:sp modelId="{43F310F0-4D2E-4C62-A993-E6215FEDB1F8}">
      <dsp:nvSpPr>
        <dsp:cNvPr id="0" name=""/>
        <dsp:cNvSpPr/>
      </dsp:nvSpPr>
      <dsp:spPr>
        <a:xfrm>
          <a:off x="0" y="3757333"/>
          <a:ext cx="6245265" cy="180435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IN" sz="2100" kern="1200"/>
            <a:t>This presentation provides Toyota’s reward practices along with strategic alignment with of issues and the suitable suggestions to strengthen organisational performance and employee satisfaction.</a:t>
          </a:r>
          <a:endParaRPr lang="en-US" sz="2100" kern="1200"/>
        </a:p>
      </dsp:txBody>
      <dsp:txXfrm>
        <a:off x="88082" y="3845415"/>
        <a:ext cx="6069101" cy="162819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9B5675-D69C-440A-8907-5448421A9661}">
      <dsp:nvSpPr>
        <dsp:cNvPr id="0" name=""/>
        <dsp:cNvSpPr/>
      </dsp:nvSpPr>
      <dsp:spPr>
        <a:xfrm>
          <a:off x="9604" y="416460"/>
          <a:ext cx="2870689" cy="335988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reward system of Toyota has included competitive salaries associated with the performance-based bonuses, long-term incentives and profit-sharing.</a:t>
          </a:r>
        </a:p>
      </dsp:txBody>
      <dsp:txXfrm>
        <a:off x="93684" y="500540"/>
        <a:ext cx="2702529" cy="3191724"/>
      </dsp:txXfrm>
    </dsp:sp>
    <dsp:sp modelId="{FD9D7F54-94C6-427F-8AE8-969C643FBD58}">
      <dsp:nvSpPr>
        <dsp:cNvPr id="0" name=""/>
        <dsp:cNvSpPr/>
      </dsp:nvSpPr>
      <dsp:spPr>
        <a:xfrm>
          <a:off x="3167362" y="1740437"/>
          <a:ext cx="608586" cy="7119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67362" y="1882823"/>
        <a:ext cx="426010" cy="427158"/>
      </dsp:txXfrm>
    </dsp:sp>
    <dsp:sp modelId="{C2DA67F2-A31A-423D-9C4E-26DC741E1A48}">
      <dsp:nvSpPr>
        <dsp:cNvPr id="0" name=""/>
        <dsp:cNvSpPr/>
      </dsp:nvSpPr>
      <dsp:spPr>
        <a:xfrm>
          <a:off x="4028569" y="416460"/>
          <a:ext cx="2870689" cy="335988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The employees receive benefits including career development opportunities, healthcare and pensions.</a:t>
          </a:r>
        </a:p>
      </dsp:txBody>
      <dsp:txXfrm>
        <a:off x="4112649" y="500540"/>
        <a:ext cx="2702529" cy="3191724"/>
      </dsp:txXfrm>
    </dsp:sp>
    <dsp:sp modelId="{A42B0506-9DA1-4D31-A0AB-6F434453ACD1}">
      <dsp:nvSpPr>
        <dsp:cNvPr id="0" name=""/>
        <dsp:cNvSpPr/>
      </dsp:nvSpPr>
      <dsp:spPr>
        <a:xfrm>
          <a:off x="7186328" y="1740437"/>
          <a:ext cx="608586" cy="7119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186328" y="1882823"/>
        <a:ext cx="426010" cy="427158"/>
      </dsp:txXfrm>
    </dsp:sp>
    <dsp:sp modelId="{1F94497B-F3D1-4DB9-97F1-E78FBA06F673}">
      <dsp:nvSpPr>
        <dsp:cNvPr id="0" name=""/>
        <dsp:cNvSpPr/>
      </dsp:nvSpPr>
      <dsp:spPr>
        <a:xfrm>
          <a:off x="8047535" y="416460"/>
          <a:ext cx="2870689" cy="335988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It has been seen that Toyota’s gainsharing program rewards teams for the achievement of productivity target, encouraging collaboration and continuous improvement within the managerial and production departments globally (SHEELA and MARAN, 2025).</a:t>
          </a:r>
        </a:p>
      </dsp:txBody>
      <dsp:txXfrm>
        <a:off x="8131615" y="500540"/>
        <a:ext cx="2702529" cy="31917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8D53F-5E30-4C45-BC41-18EF2A3DEEC2}">
      <dsp:nvSpPr>
        <dsp:cNvPr id="0" name=""/>
        <dsp:cNvSpPr/>
      </dsp:nvSpPr>
      <dsp:spPr>
        <a:xfrm>
          <a:off x="821" y="0"/>
          <a:ext cx="3327201" cy="3948876"/>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IN" sz="1600" kern="1200"/>
            <a:t>Toyota faces challenges including balancing global reward consistency, retaining talent among competitive industry aspect and managing rising employee expectations (</a:t>
          </a:r>
          <a:r>
            <a:rPr lang="en-US" sz="1600" kern="1200"/>
            <a:t>Ekanayake and Preena, 2021</a:t>
          </a:r>
          <a:r>
            <a:rPr lang="en-IN" sz="1600" kern="1200"/>
            <a:t>).</a:t>
          </a:r>
          <a:endParaRPr lang="en-US" sz="1600" kern="1200"/>
        </a:p>
      </dsp:txBody>
      <dsp:txXfrm>
        <a:off x="821" y="1579550"/>
        <a:ext cx="3327201" cy="2369325"/>
      </dsp:txXfrm>
    </dsp:sp>
    <dsp:sp modelId="{A7DED87C-0D46-41A3-AB3A-58885C33EEBF}">
      <dsp:nvSpPr>
        <dsp:cNvPr id="0" name=""/>
        <dsp:cNvSpPr/>
      </dsp:nvSpPr>
      <dsp:spPr>
        <a:xfrm>
          <a:off x="821" y="0"/>
          <a:ext cx="3327201" cy="1579550"/>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0"/>
        <a:ext cx="3327201" cy="1579550"/>
      </dsp:txXfrm>
    </dsp:sp>
    <dsp:sp modelId="{45328E6A-C54A-4B4E-BAD8-E1F938ADE1A9}">
      <dsp:nvSpPr>
        <dsp:cNvPr id="0" name=""/>
        <dsp:cNvSpPr/>
      </dsp:nvSpPr>
      <dsp:spPr>
        <a:xfrm>
          <a:off x="3594199" y="0"/>
          <a:ext cx="3327201" cy="3948876"/>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IN" sz="1600" kern="1200"/>
            <a:t>Several variations in local labour laws complicate reward structures for Toyota.</a:t>
          </a:r>
          <a:endParaRPr lang="en-US" sz="1600" kern="1200"/>
        </a:p>
      </dsp:txBody>
      <dsp:txXfrm>
        <a:off x="3594199" y="1579550"/>
        <a:ext cx="3327201" cy="2369325"/>
      </dsp:txXfrm>
    </dsp:sp>
    <dsp:sp modelId="{BFC81536-3AC3-4FFB-9504-04C6C0975481}">
      <dsp:nvSpPr>
        <dsp:cNvPr id="0" name=""/>
        <dsp:cNvSpPr/>
      </dsp:nvSpPr>
      <dsp:spPr>
        <a:xfrm>
          <a:off x="3594199" y="0"/>
          <a:ext cx="3327201" cy="1579550"/>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0"/>
        <a:ext cx="3327201" cy="1579550"/>
      </dsp:txXfrm>
    </dsp:sp>
    <dsp:sp modelId="{F166D271-B910-4E16-8AC3-982918EAFCD3}">
      <dsp:nvSpPr>
        <dsp:cNvPr id="0" name=""/>
        <dsp:cNvSpPr/>
      </dsp:nvSpPr>
      <dsp:spPr>
        <a:xfrm>
          <a:off x="7187576" y="0"/>
          <a:ext cx="3327201" cy="3948876"/>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IN" sz="1600" kern="1200"/>
            <a:t>The significant strategic concern incorporates ensuring fairness, transparency and motivation within the diverse international teams.</a:t>
          </a:r>
          <a:endParaRPr lang="en-US" sz="1600" kern="1200"/>
        </a:p>
      </dsp:txBody>
      <dsp:txXfrm>
        <a:off x="7187576" y="1579550"/>
        <a:ext cx="3327201" cy="2369325"/>
      </dsp:txXfrm>
    </dsp:sp>
    <dsp:sp modelId="{B69DCB82-053C-46E2-BCC8-ABCE4A5342E7}">
      <dsp:nvSpPr>
        <dsp:cNvPr id="0" name=""/>
        <dsp:cNvSpPr/>
      </dsp:nvSpPr>
      <dsp:spPr>
        <a:xfrm>
          <a:off x="7187576" y="0"/>
          <a:ext cx="3327201" cy="1579550"/>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0"/>
        <a:ext cx="3327201" cy="15795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BF5832-FC46-4B22-823A-24510682D881}">
      <dsp:nvSpPr>
        <dsp:cNvPr id="0" name=""/>
        <dsp:cNvSpPr/>
      </dsp:nvSpPr>
      <dsp:spPr>
        <a:xfrm>
          <a:off x="752566" y="542399"/>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0CBD98-9FC1-4C68-A1C4-ECC733200420}">
      <dsp:nvSpPr>
        <dsp:cNvPr id="0" name=""/>
        <dsp:cNvSpPr/>
      </dsp:nvSpPr>
      <dsp:spPr>
        <a:xfrm>
          <a:off x="100682" y="2075405"/>
          <a:ext cx="2370489"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a:t>Toyota should launch flexible reward packages, utilise data analytics and AI with expand recognition programs to ensure fairness (Chivu and Carutasu, 2025).</a:t>
          </a:r>
        </a:p>
      </dsp:txBody>
      <dsp:txXfrm>
        <a:off x="100682" y="2075405"/>
        <a:ext cx="2370489" cy="1575000"/>
      </dsp:txXfrm>
    </dsp:sp>
    <dsp:sp modelId="{AE1CF9E5-B779-494A-938D-660BD2EC0CAD}">
      <dsp:nvSpPr>
        <dsp:cNvPr id="0" name=""/>
        <dsp:cNvSpPr/>
      </dsp:nvSpPr>
      <dsp:spPr>
        <a:xfrm>
          <a:off x="3537891" y="542399"/>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8A7D9E-9153-409D-8F24-78F3C7124690}">
      <dsp:nvSpPr>
        <dsp:cNvPr id="0" name=""/>
        <dsp:cNvSpPr/>
      </dsp:nvSpPr>
      <dsp:spPr>
        <a:xfrm>
          <a:off x="2886007" y="2075405"/>
          <a:ext cx="2370489"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a:t>It is essential to say that enhancing skill-based pay encourages upskilling process.</a:t>
          </a:r>
        </a:p>
      </dsp:txBody>
      <dsp:txXfrm>
        <a:off x="2886007" y="2075405"/>
        <a:ext cx="2370489" cy="1575000"/>
      </dsp:txXfrm>
    </dsp:sp>
    <dsp:sp modelId="{1040E97B-FD66-4A9A-9FAC-7600D37A6C19}">
      <dsp:nvSpPr>
        <dsp:cNvPr id="0" name=""/>
        <dsp:cNvSpPr/>
      </dsp:nvSpPr>
      <dsp:spPr>
        <a:xfrm>
          <a:off x="6323216" y="542399"/>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6DB049-8007-4427-901E-688868EBA59D}">
      <dsp:nvSpPr>
        <dsp:cNvPr id="0" name=""/>
        <dsp:cNvSpPr/>
      </dsp:nvSpPr>
      <dsp:spPr>
        <a:xfrm>
          <a:off x="5671332" y="2075405"/>
          <a:ext cx="2370489"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a:t>Global reward frameworks with local adaptation can improve consistency process.</a:t>
          </a:r>
        </a:p>
      </dsp:txBody>
      <dsp:txXfrm>
        <a:off x="5671332" y="2075405"/>
        <a:ext cx="2370489" cy="1575000"/>
      </dsp:txXfrm>
    </dsp:sp>
    <dsp:sp modelId="{F1F44F26-FB99-40C2-AFDE-974B9EB0522B}">
      <dsp:nvSpPr>
        <dsp:cNvPr id="0" name=""/>
        <dsp:cNvSpPr/>
      </dsp:nvSpPr>
      <dsp:spPr>
        <a:xfrm>
          <a:off x="9108541" y="542399"/>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851858-6AF1-46E1-90BB-0E0D8F4FEAA4}">
      <dsp:nvSpPr>
        <dsp:cNvPr id="0" name=""/>
        <dsp:cNvSpPr/>
      </dsp:nvSpPr>
      <dsp:spPr>
        <a:xfrm>
          <a:off x="8456657" y="2075405"/>
          <a:ext cx="2370489" cy="15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a:t>Transparent communication and regular salary will strengthen employee trust and competitiveness in the automotive sector (Sharma, 2024).</a:t>
          </a:r>
        </a:p>
      </dsp:txBody>
      <dsp:txXfrm>
        <a:off x="8456657" y="2075405"/>
        <a:ext cx="2370489" cy="1575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79B4E-9913-45E3-AB56-9EB26ED908F7}">
      <dsp:nvSpPr>
        <dsp:cNvPr id="0" name=""/>
        <dsp:cNvSpPr/>
      </dsp:nvSpPr>
      <dsp:spPr>
        <a:xfrm>
          <a:off x="0" y="3482"/>
          <a:ext cx="6062029" cy="15327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E7201A-D571-4162-A4A1-44F4138F25F0}">
      <dsp:nvSpPr>
        <dsp:cNvPr id="0" name=""/>
        <dsp:cNvSpPr/>
      </dsp:nvSpPr>
      <dsp:spPr>
        <a:xfrm>
          <a:off x="463656" y="348350"/>
          <a:ext cx="843835" cy="843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CBA14B-B6C7-446A-B5C3-9BC834747C70}">
      <dsp:nvSpPr>
        <dsp:cNvPr id="0" name=""/>
        <dsp:cNvSpPr/>
      </dsp:nvSpPr>
      <dsp:spPr>
        <a:xfrm>
          <a:off x="1771147" y="3482"/>
          <a:ext cx="4237235" cy="1628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354" tIns="172354" rIns="172354" bIns="172354" numCol="1" spcCol="1270" anchor="ctr" anchorCtr="0">
          <a:noAutofit/>
        </a:bodyPr>
        <a:lstStyle/>
        <a:p>
          <a:pPr marL="0" lvl="0" indent="0" algn="l" defTabSz="711200">
            <a:lnSpc>
              <a:spcPct val="90000"/>
            </a:lnSpc>
            <a:spcBef>
              <a:spcPct val="0"/>
            </a:spcBef>
            <a:spcAft>
              <a:spcPct val="35000"/>
            </a:spcAft>
            <a:buNone/>
          </a:pPr>
          <a:r>
            <a:rPr lang="en-US" sz="1600" kern="1200"/>
            <a:t>Reward and remuneration system of Toyota supports motivation, retention and performance excellence.</a:t>
          </a:r>
        </a:p>
      </dsp:txBody>
      <dsp:txXfrm>
        <a:off x="1771147" y="3482"/>
        <a:ext cx="4237235" cy="1628543"/>
      </dsp:txXfrm>
    </dsp:sp>
    <dsp:sp modelId="{429A5468-AD34-4687-85A0-7B88DF910260}">
      <dsp:nvSpPr>
        <dsp:cNvPr id="0" name=""/>
        <dsp:cNvSpPr/>
      </dsp:nvSpPr>
      <dsp:spPr>
        <a:xfrm>
          <a:off x="0" y="2039162"/>
          <a:ext cx="6062029" cy="15327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8A4EE-E7CF-42C8-B69E-E1A91512DA5D}">
      <dsp:nvSpPr>
        <dsp:cNvPr id="0" name=""/>
        <dsp:cNvSpPr/>
      </dsp:nvSpPr>
      <dsp:spPr>
        <a:xfrm>
          <a:off x="463656" y="2384030"/>
          <a:ext cx="843835" cy="843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D393C3-530D-4A47-8A49-6A16E2871767}">
      <dsp:nvSpPr>
        <dsp:cNvPr id="0" name=""/>
        <dsp:cNvSpPr/>
      </dsp:nvSpPr>
      <dsp:spPr>
        <a:xfrm>
          <a:off x="1771147" y="2039162"/>
          <a:ext cx="4237235" cy="1628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354" tIns="172354" rIns="172354" bIns="172354" numCol="1" spcCol="1270" anchor="ctr" anchorCtr="0">
          <a:noAutofit/>
        </a:bodyPr>
        <a:lstStyle/>
        <a:p>
          <a:pPr marL="0" lvl="0" indent="0" algn="l" defTabSz="711200">
            <a:lnSpc>
              <a:spcPct val="90000"/>
            </a:lnSpc>
            <a:spcBef>
              <a:spcPct val="0"/>
            </a:spcBef>
            <a:spcAft>
              <a:spcPct val="35000"/>
            </a:spcAft>
            <a:buNone/>
          </a:pPr>
          <a:r>
            <a:rPr lang="en-US" sz="1600" kern="1200"/>
            <a:t>Effective line manager involvement and strategic alignment enhance the organizational outcomes.</a:t>
          </a:r>
        </a:p>
      </dsp:txBody>
      <dsp:txXfrm>
        <a:off x="1771147" y="2039162"/>
        <a:ext cx="4237235" cy="1628543"/>
      </dsp:txXfrm>
    </dsp:sp>
    <dsp:sp modelId="{C70B0A2B-2303-4FF6-9FC8-B22288A0893F}">
      <dsp:nvSpPr>
        <dsp:cNvPr id="0" name=""/>
        <dsp:cNvSpPr/>
      </dsp:nvSpPr>
      <dsp:spPr>
        <a:xfrm>
          <a:off x="0" y="4074842"/>
          <a:ext cx="6062029" cy="15327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A8F9AD-3F43-4A46-98F6-1F393610E030}">
      <dsp:nvSpPr>
        <dsp:cNvPr id="0" name=""/>
        <dsp:cNvSpPr/>
      </dsp:nvSpPr>
      <dsp:spPr>
        <a:xfrm>
          <a:off x="464109" y="4419710"/>
          <a:ext cx="843835" cy="843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7EEDFA-3D01-4724-879F-A965F48B30DB}">
      <dsp:nvSpPr>
        <dsp:cNvPr id="0" name=""/>
        <dsp:cNvSpPr/>
      </dsp:nvSpPr>
      <dsp:spPr>
        <a:xfrm>
          <a:off x="1772053" y="4074842"/>
          <a:ext cx="4179222" cy="1628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354" tIns="172354" rIns="172354" bIns="172354" numCol="1" spcCol="1270" anchor="ctr" anchorCtr="0">
          <a:noAutofit/>
        </a:bodyPr>
        <a:lstStyle/>
        <a:p>
          <a:pPr marL="0" lvl="0" indent="0" algn="l" defTabSz="711200">
            <a:lnSpc>
              <a:spcPct val="90000"/>
            </a:lnSpc>
            <a:spcBef>
              <a:spcPct val="0"/>
            </a:spcBef>
            <a:spcAft>
              <a:spcPct val="35000"/>
            </a:spcAft>
            <a:buNone/>
          </a:pPr>
          <a:r>
            <a:rPr lang="en-US" sz="1600" kern="1200"/>
            <a:t>Managing emerging challenges through modernised, transparent and flexible reward approaches will ensure Toyota maintain workforce commitment, competitiveness and long-term global success. </a:t>
          </a:r>
        </a:p>
      </dsp:txBody>
      <dsp:txXfrm>
        <a:off x="1772053" y="4074842"/>
        <a:ext cx="4179222" cy="162854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2DAF2-DC64-43D0-8302-D7DF83ADBB15}">
      <dsp:nvSpPr>
        <dsp:cNvPr id="0" name=""/>
        <dsp:cNvSpPr/>
      </dsp:nvSpPr>
      <dsp:spPr>
        <a:xfrm>
          <a:off x="0" y="404"/>
          <a:ext cx="7881062" cy="947367"/>
        </a:xfrm>
        <a:prstGeom prst="roundRect">
          <a:avLst>
            <a:gd name="adj" fmla="val 10000"/>
          </a:avLst>
        </a:prstGeom>
        <a:gradFill rotWithShape="0">
          <a:gsLst>
            <a:gs pos="0">
              <a:schemeClr val="accent1">
                <a:tint val="40000"/>
                <a:hueOff val="0"/>
                <a:satOff val="0"/>
                <a:lumOff val="0"/>
                <a:alphaOff val="0"/>
                <a:satMod val="103000"/>
                <a:lumMod val="102000"/>
                <a:tint val="94000"/>
              </a:schemeClr>
            </a:gs>
            <a:gs pos="50000">
              <a:schemeClr val="accent1">
                <a:tint val="40000"/>
                <a:hueOff val="0"/>
                <a:satOff val="0"/>
                <a:lumOff val="0"/>
                <a:alphaOff val="0"/>
                <a:satMod val="110000"/>
                <a:lumMod val="100000"/>
                <a:shade val="100000"/>
              </a:schemeClr>
            </a:gs>
            <a:gs pos="100000">
              <a:schemeClr val="accent1">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5EC08632-1336-4E44-BCC7-01AB56DE1972}">
      <dsp:nvSpPr>
        <dsp:cNvPr id="0" name=""/>
        <dsp:cNvSpPr/>
      </dsp:nvSpPr>
      <dsp:spPr>
        <a:xfrm>
          <a:off x="286578" y="213562"/>
          <a:ext cx="521052" cy="5210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717DF515-7243-436D-B151-8A4BFB5B7386}">
      <dsp:nvSpPr>
        <dsp:cNvPr id="0" name=""/>
        <dsp:cNvSpPr/>
      </dsp:nvSpPr>
      <dsp:spPr>
        <a:xfrm>
          <a:off x="1094209" y="404"/>
          <a:ext cx="6786852" cy="947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63" tIns="100263" rIns="100263" bIns="100263" numCol="1" spcCol="1270" anchor="ctr" anchorCtr="0">
          <a:noAutofit/>
        </a:bodyPr>
        <a:lstStyle/>
        <a:p>
          <a:pPr marL="0" lvl="0" indent="0" algn="l" defTabSz="666750">
            <a:lnSpc>
              <a:spcPct val="100000"/>
            </a:lnSpc>
            <a:spcBef>
              <a:spcPct val="0"/>
            </a:spcBef>
            <a:spcAft>
              <a:spcPct val="35000"/>
            </a:spcAft>
            <a:buNone/>
          </a:pPr>
          <a:r>
            <a:rPr lang="en-US" sz="1500" kern="1200"/>
            <a:t>Toyota uses performance management to ensure employee growth, efficiency and continuous improvement.</a:t>
          </a:r>
        </a:p>
      </dsp:txBody>
      <dsp:txXfrm>
        <a:off x="1094209" y="404"/>
        <a:ext cx="6786852" cy="947367"/>
      </dsp:txXfrm>
    </dsp:sp>
    <dsp:sp modelId="{E2429C6E-A0A0-4E6B-B7B3-1B64C53C4E25}">
      <dsp:nvSpPr>
        <dsp:cNvPr id="0" name=""/>
        <dsp:cNvSpPr/>
      </dsp:nvSpPr>
      <dsp:spPr>
        <a:xfrm>
          <a:off x="0" y="1184614"/>
          <a:ext cx="7881062" cy="947367"/>
        </a:xfrm>
        <a:prstGeom prst="roundRect">
          <a:avLst>
            <a:gd name="adj" fmla="val 10000"/>
          </a:avLst>
        </a:prstGeom>
        <a:gradFill rotWithShape="0">
          <a:gsLst>
            <a:gs pos="0">
              <a:schemeClr val="accent1">
                <a:tint val="40000"/>
                <a:hueOff val="0"/>
                <a:satOff val="0"/>
                <a:lumOff val="0"/>
                <a:alphaOff val="0"/>
                <a:satMod val="103000"/>
                <a:lumMod val="102000"/>
                <a:tint val="94000"/>
              </a:schemeClr>
            </a:gs>
            <a:gs pos="50000">
              <a:schemeClr val="accent1">
                <a:tint val="40000"/>
                <a:hueOff val="0"/>
                <a:satOff val="0"/>
                <a:lumOff val="0"/>
                <a:alphaOff val="0"/>
                <a:satMod val="110000"/>
                <a:lumMod val="100000"/>
                <a:shade val="100000"/>
              </a:schemeClr>
            </a:gs>
            <a:gs pos="100000">
              <a:schemeClr val="accent1">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7CBE602-EE08-4274-82D0-EE49CEF97DCC}">
      <dsp:nvSpPr>
        <dsp:cNvPr id="0" name=""/>
        <dsp:cNvSpPr/>
      </dsp:nvSpPr>
      <dsp:spPr>
        <a:xfrm>
          <a:off x="286578" y="1397772"/>
          <a:ext cx="521052" cy="5210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09DF8D86-0750-4F9C-A306-4052DD82A627}">
      <dsp:nvSpPr>
        <dsp:cNvPr id="0" name=""/>
        <dsp:cNvSpPr/>
      </dsp:nvSpPr>
      <dsp:spPr>
        <a:xfrm>
          <a:off x="1094209" y="1184614"/>
          <a:ext cx="6786852" cy="947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63" tIns="100263" rIns="100263" bIns="100263" numCol="1" spcCol="1270" anchor="ctr" anchorCtr="0">
          <a:noAutofit/>
        </a:bodyPr>
        <a:lstStyle/>
        <a:p>
          <a:pPr marL="0" lvl="0" indent="0" algn="l" defTabSz="666750">
            <a:lnSpc>
              <a:spcPct val="100000"/>
            </a:lnSpc>
            <a:spcBef>
              <a:spcPct val="0"/>
            </a:spcBef>
            <a:spcAft>
              <a:spcPct val="35000"/>
            </a:spcAft>
            <a:buNone/>
          </a:pPr>
          <a:r>
            <a:rPr lang="en-US" sz="1500" kern="1200"/>
            <a:t>Its system integrated goal setting, competency evaluations and ongoing feedback.</a:t>
          </a:r>
        </a:p>
      </dsp:txBody>
      <dsp:txXfrm>
        <a:off x="1094209" y="1184614"/>
        <a:ext cx="6786852" cy="947367"/>
      </dsp:txXfrm>
    </dsp:sp>
    <dsp:sp modelId="{A21511F9-AC67-4707-AB02-26D27B2EECB2}">
      <dsp:nvSpPr>
        <dsp:cNvPr id="0" name=""/>
        <dsp:cNvSpPr/>
      </dsp:nvSpPr>
      <dsp:spPr>
        <a:xfrm>
          <a:off x="0" y="2368824"/>
          <a:ext cx="7881062" cy="947367"/>
        </a:xfrm>
        <a:prstGeom prst="roundRect">
          <a:avLst>
            <a:gd name="adj" fmla="val 10000"/>
          </a:avLst>
        </a:prstGeom>
        <a:gradFill rotWithShape="0">
          <a:gsLst>
            <a:gs pos="0">
              <a:schemeClr val="accent1">
                <a:tint val="40000"/>
                <a:hueOff val="0"/>
                <a:satOff val="0"/>
                <a:lumOff val="0"/>
                <a:alphaOff val="0"/>
                <a:satMod val="103000"/>
                <a:lumMod val="102000"/>
                <a:tint val="94000"/>
              </a:schemeClr>
            </a:gs>
            <a:gs pos="50000">
              <a:schemeClr val="accent1">
                <a:tint val="40000"/>
                <a:hueOff val="0"/>
                <a:satOff val="0"/>
                <a:lumOff val="0"/>
                <a:alphaOff val="0"/>
                <a:satMod val="110000"/>
                <a:lumMod val="100000"/>
                <a:shade val="100000"/>
              </a:schemeClr>
            </a:gs>
            <a:gs pos="100000">
              <a:schemeClr val="accent1">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6EB9ECC-BF5C-4A95-A82F-4F64189BA3A4}">
      <dsp:nvSpPr>
        <dsp:cNvPr id="0" name=""/>
        <dsp:cNvSpPr/>
      </dsp:nvSpPr>
      <dsp:spPr>
        <a:xfrm>
          <a:off x="286578" y="2581982"/>
          <a:ext cx="521052" cy="5210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4A34D10-B13E-4C41-B552-29EAB8D59B59}">
      <dsp:nvSpPr>
        <dsp:cNvPr id="0" name=""/>
        <dsp:cNvSpPr/>
      </dsp:nvSpPr>
      <dsp:spPr>
        <a:xfrm>
          <a:off x="1094209" y="2368824"/>
          <a:ext cx="6786852" cy="947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63" tIns="100263" rIns="100263" bIns="100263" numCol="1" spcCol="1270" anchor="ctr" anchorCtr="0">
          <a:noAutofit/>
        </a:bodyPr>
        <a:lstStyle/>
        <a:p>
          <a:pPr marL="0" lvl="0" indent="0" algn="l" defTabSz="666750">
            <a:lnSpc>
              <a:spcPct val="100000"/>
            </a:lnSpc>
            <a:spcBef>
              <a:spcPct val="0"/>
            </a:spcBef>
            <a:spcAft>
              <a:spcPct val="35000"/>
            </a:spcAft>
            <a:buNone/>
          </a:pPr>
          <a:r>
            <a:rPr lang="en-US" sz="1500" kern="1200"/>
            <a:t>This presentation examines Toyota’s HR practices, managerial roles, key challenges and strategies that align employee performance with organisational excellence and global competitiveness and strengthen productivity.</a:t>
          </a:r>
        </a:p>
      </dsp:txBody>
      <dsp:txXfrm>
        <a:off x="1094209" y="2368824"/>
        <a:ext cx="6786852" cy="94736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E925B6-408C-4542-A51D-17464819F983}">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D936DC-07F0-4FE6-9C27-B6E0A4905C8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82410C-4E81-4E82-B147-13C89223F0B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IN" sz="2100" kern="1200"/>
            <a:t>Toyota’s performance management includes annual appraisals, KPI tracking, skill assessment and continuous feedback.</a:t>
          </a:r>
          <a:endParaRPr lang="en-US" sz="2100" kern="1200"/>
        </a:p>
      </dsp:txBody>
      <dsp:txXfrm>
        <a:off x="1435590" y="531"/>
        <a:ext cx="9080009" cy="1242935"/>
      </dsp:txXfrm>
    </dsp:sp>
    <dsp:sp modelId="{F0A5AB17-9365-400D-BF73-9DAD7E375C11}">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AD9EE-99D7-4574-BAA1-14EB71195528}">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DEECCD-664C-4087-BB20-C6A56876E3CC}">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IN" sz="2100" kern="1200"/>
            <a:t>Employees participate in goals-setting discussions aligned with </a:t>
          </a:r>
          <a:r>
            <a:rPr lang="en-US" sz="2100" kern="1200"/>
            <a:t>Toyota Production System principles (Benkarim and Imbeau, 2022).</a:t>
          </a:r>
        </a:p>
      </dsp:txBody>
      <dsp:txXfrm>
        <a:off x="1435590" y="1554201"/>
        <a:ext cx="9080009" cy="1242935"/>
      </dsp:txXfrm>
    </dsp:sp>
    <dsp:sp modelId="{7E0F7665-7BAE-425F-A71D-A11644AD71AE}">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E8F3FF-056B-46B0-BBD9-194E9C06E007}">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16AAF7-4A1C-4F4B-9624-60EC6648C3EA}">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Quality, safety and productivity metrics guides evaluation, while development plans help employees improve technical skills, teamwork and leadership capabilities.</a:t>
          </a:r>
        </a:p>
      </dsp:txBody>
      <dsp:txXfrm>
        <a:off x="1435590" y="3107870"/>
        <a:ext cx="9080009" cy="12429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7A867-9DA0-4B0D-8748-F358CA3422CF}">
      <dsp:nvSpPr>
        <dsp:cNvPr id="0" name=""/>
        <dsp:cNvSpPr/>
      </dsp:nvSpPr>
      <dsp:spPr>
        <a:xfrm>
          <a:off x="0" y="524133"/>
          <a:ext cx="2918936" cy="185352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F91285-678A-466C-A695-DF088E6070DE}">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Line managers observe daily performance, provide coaching and conduct evaluations using KPI data (</a:t>
          </a:r>
          <a:r>
            <a:rPr lang="en-US" sz="1400" kern="1200"/>
            <a:t>Lokhande, 2024</a:t>
          </a:r>
          <a:r>
            <a:rPr lang="en-IN" sz="1400" kern="1200"/>
            <a:t>).</a:t>
          </a:r>
          <a:endParaRPr lang="en-US" sz="1400" kern="1200"/>
        </a:p>
      </dsp:txBody>
      <dsp:txXfrm>
        <a:off x="378614" y="886531"/>
        <a:ext cx="2810360" cy="1744948"/>
      </dsp:txXfrm>
    </dsp:sp>
    <dsp:sp modelId="{303A170E-CC12-41AC-88D3-C98E0A97CDAA}">
      <dsp:nvSpPr>
        <dsp:cNvPr id="0" name=""/>
        <dsp:cNvSpPr/>
      </dsp:nvSpPr>
      <dsp:spPr>
        <a:xfrm>
          <a:off x="3567588" y="524133"/>
          <a:ext cx="2918936" cy="185352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EFE29-7611-4CA3-B3A6-3AC001AC7A42}">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They identify skill gaps, recommend training and support improvement plans.</a:t>
          </a:r>
          <a:endParaRPr lang="en-US" sz="1400" kern="1200"/>
        </a:p>
      </dsp:txBody>
      <dsp:txXfrm>
        <a:off x="3946203" y="886531"/>
        <a:ext cx="2810360" cy="1744948"/>
      </dsp:txXfrm>
    </dsp:sp>
    <dsp:sp modelId="{02E55425-5345-4B7B-AEF5-6DAF531B6DD3}">
      <dsp:nvSpPr>
        <dsp:cNvPr id="0" name=""/>
        <dsp:cNvSpPr/>
      </dsp:nvSpPr>
      <dsp:spPr>
        <a:xfrm>
          <a:off x="7135177" y="524133"/>
          <a:ext cx="2918936" cy="185352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FB3822-54C7-4060-9F48-5DA2D6CFB3CB}">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For example, assembly-line supervisors monitor defect rates and efficient, which indicates giving employees regular feedback to help meet production standards and improve continuous improvement culture of Toyota (</a:t>
          </a:r>
          <a:r>
            <a:rPr lang="en-US" sz="1400" kern="1200"/>
            <a:t>Faugoo, 2024</a:t>
          </a:r>
          <a:r>
            <a:rPr lang="en-IN" sz="1400" kern="1200"/>
            <a:t>). </a:t>
          </a:r>
          <a:endParaRPr lang="en-US" sz="1400" kern="1200"/>
        </a:p>
      </dsp:txBody>
      <dsp:txXfrm>
        <a:off x="7513791" y="886531"/>
        <a:ext cx="2810360" cy="174494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CE000-B11D-484D-BC7E-E33FD1E23AAB}">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682DE-4BEF-4B2F-98D1-52C05D3EF4E3}">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CCDC6B-7D6A-407B-8578-3CD15C19C6F2}">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11200">
            <a:lnSpc>
              <a:spcPct val="90000"/>
            </a:lnSpc>
            <a:spcBef>
              <a:spcPct val="0"/>
            </a:spcBef>
            <a:spcAft>
              <a:spcPct val="35000"/>
            </a:spcAft>
            <a:buNone/>
          </a:pPr>
          <a:r>
            <a:rPr lang="en-IN" sz="1600" kern="1200"/>
            <a:t>Issues include balancing global performance standards with local expectations to ensure fairness and sustaining employee engagement.</a:t>
          </a:r>
          <a:endParaRPr lang="en-US" sz="1600" kern="1200"/>
        </a:p>
      </dsp:txBody>
      <dsp:txXfrm>
        <a:off x="1939533" y="717"/>
        <a:ext cx="4362067" cy="1679249"/>
      </dsp:txXfrm>
    </dsp:sp>
    <dsp:sp modelId="{88E240F4-667E-4477-95BC-3C86798A4FCD}">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026AC3-A875-4677-9B6F-25D845802681}">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05EB00-C258-4017-8F4D-2BC7F368E4E4}">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11200">
            <a:lnSpc>
              <a:spcPct val="90000"/>
            </a:lnSpc>
            <a:spcBef>
              <a:spcPct val="0"/>
            </a:spcBef>
            <a:spcAft>
              <a:spcPct val="35000"/>
            </a:spcAft>
            <a:buNone/>
          </a:pPr>
          <a:r>
            <a:rPr lang="en-IN" sz="1600" kern="1200" dirty="0"/>
            <a:t>Rapid technological change demands updated KPIs and new skill assessment.</a:t>
          </a:r>
          <a:endParaRPr lang="en-US" sz="1600" kern="1200" dirty="0"/>
        </a:p>
      </dsp:txBody>
      <dsp:txXfrm>
        <a:off x="1939533" y="2099779"/>
        <a:ext cx="4362067" cy="1679249"/>
      </dsp:txXfrm>
    </dsp:sp>
    <dsp:sp modelId="{A4611BB5-6D61-4B8D-84D8-6ADEA70764BF}">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612FB3-506B-4E5D-B902-FD3798A4DE25}">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0C571F-A0BA-4E5D-90CF-E80EC232B811}">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711200">
            <a:lnSpc>
              <a:spcPct val="90000"/>
            </a:lnSpc>
            <a:spcBef>
              <a:spcPct val="0"/>
            </a:spcBef>
            <a:spcAft>
              <a:spcPct val="35000"/>
            </a:spcAft>
            <a:buNone/>
          </a:pPr>
          <a:r>
            <a:rPr lang="en-IN" sz="1600" kern="1200"/>
            <a:t>Managing cross-cultural teams and avoiding appraisal inconsistencies complicate the effectiveness of performance evaluation within international operations (</a:t>
          </a:r>
          <a:r>
            <a:rPr lang="en-US" sz="1600" kern="1200"/>
            <a:t>Ekanayake and Preena, 2021</a:t>
          </a:r>
          <a:r>
            <a:rPr lang="en-IN" sz="1600" kern="1200"/>
            <a:t>).</a:t>
          </a:r>
          <a:endParaRPr lang="en-US" sz="1600" kern="1200"/>
        </a:p>
      </dsp:txBody>
      <dsp:txXfrm>
        <a:off x="1939533" y="4198841"/>
        <a:ext cx="4362067" cy="167924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D4E39A-B621-4EB9-B750-7E3D28B5C7C1}">
      <dsp:nvSpPr>
        <dsp:cNvPr id="0" name=""/>
        <dsp:cNvSpPr/>
      </dsp:nvSpPr>
      <dsp:spPr>
        <a:xfrm>
          <a:off x="3779" y="1690"/>
          <a:ext cx="10508041" cy="2212361"/>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r>
            <a:rPr lang="en-IN" sz="6400" b="1" kern="1200" dirty="0">
              <a:effectLst/>
              <a:latin typeface="Aptos Display (Headings)"/>
              <a:ea typeface="Times New Roman" panose="02020603050405020304" pitchFamily="18" charset="0"/>
              <a:cs typeface="Times New Roman" panose="02020603050405020304" pitchFamily="18" charset="0"/>
            </a:rPr>
            <a:t>Practical Recommendations</a:t>
          </a:r>
          <a:endParaRPr lang="en-IN" sz="6400" kern="1200" dirty="0">
            <a:latin typeface="Aptos Display (Headings)"/>
          </a:endParaRPr>
        </a:p>
      </dsp:txBody>
      <dsp:txXfrm>
        <a:off x="68577" y="66488"/>
        <a:ext cx="10378445" cy="2082765"/>
      </dsp:txXfrm>
    </dsp:sp>
    <dsp:sp modelId="{39D70A0D-4564-4D9D-9F20-55BA15C68120}">
      <dsp:nvSpPr>
        <dsp:cNvPr id="0" name=""/>
        <dsp:cNvSpPr/>
      </dsp:nvSpPr>
      <dsp:spPr>
        <a:xfrm>
          <a:off x="3779" y="2490949"/>
          <a:ext cx="3316932" cy="2212361"/>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Font typeface="Symbol" panose="05050102010706020507" pitchFamily="18" charset="2"/>
            <a:buNone/>
          </a:pPr>
          <a:r>
            <a:rPr lang="en-IN" sz="1900" kern="1200" dirty="0">
              <a:effectLst/>
              <a:latin typeface="Aptos (Body)"/>
              <a:ea typeface="Calibri" panose="020F0502020204030204" pitchFamily="34" charset="0"/>
              <a:cs typeface="Times New Roman" panose="02020603050405020304" pitchFamily="18" charset="0"/>
            </a:rPr>
            <a:t>Toyota needs to adopt digital performance dashboards, strengthen 360-degree feedback and integrate AI-driven analytics for fairer evaluations (</a:t>
          </a:r>
          <a:r>
            <a:rPr lang="en-US" sz="1900" kern="1200" dirty="0">
              <a:effectLst/>
              <a:latin typeface="Aptos (Body)"/>
              <a:ea typeface="Calibri" panose="020F0502020204030204" pitchFamily="34" charset="0"/>
              <a:cs typeface="Times New Roman" panose="02020603050405020304" pitchFamily="18" charset="0"/>
            </a:rPr>
            <a:t>Evans</a:t>
          </a:r>
          <a:r>
            <a:rPr lang="en-US" sz="1900" i="1" kern="1200" dirty="0">
              <a:effectLst/>
              <a:latin typeface="Aptos (Body)"/>
              <a:ea typeface="Calibri" panose="020F0502020204030204" pitchFamily="34" charset="0"/>
              <a:cs typeface="Times New Roman" panose="02020603050405020304" pitchFamily="18" charset="0"/>
            </a:rPr>
            <a:t> et al., </a:t>
          </a:r>
          <a:r>
            <a:rPr lang="en-US" sz="1900" kern="1200" dirty="0">
              <a:effectLst/>
              <a:latin typeface="Aptos (Body)"/>
              <a:ea typeface="Calibri" panose="020F0502020204030204" pitchFamily="34" charset="0"/>
              <a:cs typeface="Times New Roman" panose="02020603050405020304" pitchFamily="18" charset="0"/>
            </a:rPr>
            <a:t>2025</a:t>
          </a:r>
          <a:r>
            <a:rPr lang="en-IN" sz="1900" kern="1200" dirty="0">
              <a:effectLst/>
              <a:latin typeface="Aptos (Body)"/>
              <a:ea typeface="Calibri" panose="020F0502020204030204" pitchFamily="34" charset="0"/>
              <a:cs typeface="Times New Roman" panose="02020603050405020304" pitchFamily="18" charset="0"/>
            </a:rPr>
            <a:t>).</a:t>
          </a:r>
          <a:endParaRPr lang="en-IN" sz="1900" kern="1200" dirty="0">
            <a:latin typeface="Aptos (Body)"/>
          </a:endParaRPr>
        </a:p>
      </dsp:txBody>
      <dsp:txXfrm>
        <a:off x="68577" y="2555747"/>
        <a:ext cx="3187336" cy="2082765"/>
      </dsp:txXfrm>
    </dsp:sp>
    <dsp:sp modelId="{87F9F5B1-AE20-4EB7-8BAF-D503AF08D8CF}">
      <dsp:nvSpPr>
        <dsp:cNvPr id="0" name=""/>
        <dsp:cNvSpPr/>
      </dsp:nvSpPr>
      <dsp:spPr>
        <a:xfrm>
          <a:off x="3599333" y="2490949"/>
          <a:ext cx="3316932" cy="2212361"/>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effectLst/>
              <a:latin typeface="Aptos (Body)"/>
              <a:ea typeface="Calibri" panose="020F0502020204030204" pitchFamily="34" charset="0"/>
              <a:cs typeface="Times New Roman" panose="02020603050405020304" pitchFamily="18" charset="0"/>
            </a:rPr>
            <a:t>The providing mode training for managers, updating KPIs for advanced technologies and improving communication transparency can enhance effectiveness.</a:t>
          </a:r>
        </a:p>
      </dsp:txBody>
      <dsp:txXfrm>
        <a:off x="3664131" y="2555747"/>
        <a:ext cx="3187336" cy="2082765"/>
      </dsp:txXfrm>
    </dsp:sp>
    <dsp:sp modelId="{776A4EA5-AE0A-4769-84E5-63DD275A6B1E}">
      <dsp:nvSpPr>
        <dsp:cNvPr id="0" name=""/>
        <dsp:cNvSpPr/>
      </dsp:nvSpPr>
      <dsp:spPr>
        <a:xfrm>
          <a:off x="7194888" y="2490949"/>
          <a:ext cx="3316932" cy="2212361"/>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effectLst/>
              <a:latin typeface="Aptos (Body)"/>
              <a:ea typeface="Calibri" panose="020F0502020204030204" pitchFamily="34" charset="0"/>
              <a:cs typeface="Times New Roman" panose="02020603050405020304" pitchFamily="18" charset="0"/>
            </a:rPr>
            <a:t>Encouraging real-time feedback will establish engagement and align performance with evolving organisational priorities.</a:t>
          </a:r>
        </a:p>
      </dsp:txBody>
      <dsp:txXfrm>
        <a:off x="7259686" y="2555747"/>
        <a:ext cx="3187336" cy="208276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ACC1B-FE28-425A-9DBB-C3116E877E89}">
      <dsp:nvSpPr>
        <dsp:cNvPr id="0" name=""/>
        <dsp:cNvSpPr/>
      </dsp:nvSpPr>
      <dsp:spPr>
        <a:xfrm>
          <a:off x="821" y="84097"/>
          <a:ext cx="3327201" cy="3992641"/>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IN" sz="1600" kern="1200"/>
            <a:t>Toyota’s performance management system includes productivity, quality and innovation.</a:t>
          </a:r>
          <a:endParaRPr lang="en-US" sz="1600" kern="1200"/>
        </a:p>
      </dsp:txBody>
      <dsp:txXfrm>
        <a:off x="821" y="1681154"/>
        <a:ext cx="3327201" cy="2395585"/>
      </dsp:txXfrm>
    </dsp:sp>
    <dsp:sp modelId="{5BD025E9-F22E-4701-B398-24A52A7ECE24}">
      <dsp:nvSpPr>
        <dsp:cNvPr id="0" name=""/>
        <dsp:cNvSpPr/>
      </dsp:nvSpPr>
      <dsp:spPr>
        <a:xfrm>
          <a:off x="821" y="84097"/>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84097"/>
        <a:ext cx="3327201" cy="1597056"/>
      </dsp:txXfrm>
    </dsp:sp>
    <dsp:sp modelId="{DD21199B-EA8C-47E7-8622-043ED88236AD}">
      <dsp:nvSpPr>
        <dsp:cNvPr id="0" name=""/>
        <dsp:cNvSpPr/>
      </dsp:nvSpPr>
      <dsp:spPr>
        <a:xfrm>
          <a:off x="3594199" y="84097"/>
          <a:ext cx="3327201" cy="3992641"/>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IN" sz="1600" kern="1200"/>
            <a:t>Effective managerial involvement and strategic alignment support organisational success.</a:t>
          </a:r>
          <a:endParaRPr lang="en-US" sz="1600" kern="1200"/>
        </a:p>
      </dsp:txBody>
      <dsp:txXfrm>
        <a:off x="3594199" y="1681154"/>
        <a:ext cx="3327201" cy="2395585"/>
      </dsp:txXfrm>
    </dsp:sp>
    <dsp:sp modelId="{A285D12A-EBFC-40CD-8C50-38F4279D9DC6}">
      <dsp:nvSpPr>
        <dsp:cNvPr id="0" name=""/>
        <dsp:cNvSpPr/>
      </dsp:nvSpPr>
      <dsp:spPr>
        <a:xfrm>
          <a:off x="3594199" y="84097"/>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84097"/>
        <a:ext cx="3327201" cy="1597056"/>
      </dsp:txXfrm>
    </dsp:sp>
    <dsp:sp modelId="{9A4C8FCA-9912-4B46-86C7-09FF3B6150B9}">
      <dsp:nvSpPr>
        <dsp:cNvPr id="0" name=""/>
        <dsp:cNvSpPr/>
      </dsp:nvSpPr>
      <dsp:spPr>
        <a:xfrm>
          <a:off x="7187576" y="84097"/>
          <a:ext cx="3327201" cy="3992641"/>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711200">
            <a:lnSpc>
              <a:spcPct val="90000"/>
            </a:lnSpc>
            <a:spcBef>
              <a:spcPct val="0"/>
            </a:spcBef>
            <a:spcAft>
              <a:spcPct val="35000"/>
            </a:spcAft>
            <a:buNone/>
          </a:pPr>
          <a:r>
            <a:rPr lang="en-IN" sz="1600" kern="1200"/>
            <a:t>Managing current challenges with modern, data-driven and transparent practice will enhance fairness, strengthen employee commitment and ensure Toyota in the globally competitive business in the automative industry.</a:t>
          </a:r>
          <a:endParaRPr lang="en-US" sz="1600" kern="1200"/>
        </a:p>
      </dsp:txBody>
      <dsp:txXfrm>
        <a:off x="7187576" y="1681154"/>
        <a:ext cx="3327201" cy="2395585"/>
      </dsp:txXfrm>
    </dsp:sp>
    <dsp:sp modelId="{14BBD3AE-8E9E-4C18-B4FD-1FCF379DB66D}">
      <dsp:nvSpPr>
        <dsp:cNvPr id="0" name=""/>
        <dsp:cNvSpPr/>
      </dsp:nvSpPr>
      <dsp:spPr>
        <a:xfrm>
          <a:off x="7187576" y="84097"/>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84097"/>
        <a:ext cx="3327201" cy="15970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8.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8ECA73-91E5-47DB-B79E-0BDE84C2D966}" type="datetimeFigureOut">
              <a:rPr lang="en-IN" smtClean="0"/>
              <a:t>26/11/25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EB50E5-4207-4055-9612-E027396B23A5}" type="slidenum">
              <a:rPr lang="en-IN" smtClean="0"/>
              <a:t>‹#›</a:t>
            </a:fld>
            <a:endParaRPr lang="en-IN"/>
          </a:p>
        </p:txBody>
      </p:sp>
    </p:spTree>
    <p:extLst>
      <p:ext uri="{BB962C8B-B14F-4D97-AF65-F5344CB8AC3E}">
        <p14:creationId xmlns:p14="http://schemas.microsoft.com/office/powerpoint/2010/main" val="3577024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1</a:t>
            </a:fld>
            <a:endParaRPr lang="en-IN"/>
          </a:p>
        </p:txBody>
      </p:sp>
    </p:spTree>
    <p:extLst>
      <p:ext uri="{BB962C8B-B14F-4D97-AF65-F5344CB8AC3E}">
        <p14:creationId xmlns:p14="http://schemas.microsoft.com/office/powerpoint/2010/main" val="22860474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entire presentation provides the main HR issues in the training development, recruitment, performance management and reward system. However, the presentation provides the business practices of Toyota in this, which are associated to provide strategic alignment with the global business operations. The entire presentation has aim to provide suitable suggestions to improve employee management and organizational effectiveness.</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2</a:t>
            </a:fld>
            <a:endParaRPr lang="en-IN"/>
          </a:p>
        </p:txBody>
      </p:sp>
    </p:spTree>
    <p:extLst>
      <p:ext uri="{BB962C8B-B14F-4D97-AF65-F5344CB8AC3E}">
        <p14:creationId xmlns:p14="http://schemas.microsoft.com/office/powerpoint/2010/main" val="2326413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3</a:t>
            </a:fld>
            <a:endParaRPr lang="en-IN"/>
          </a:p>
        </p:txBody>
      </p:sp>
    </p:spTree>
    <p:extLst>
      <p:ext uri="{BB962C8B-B14F-4D97-AF65-F5344CB8AC3E}">
        <p14:creationId xmlns:p14="http://schemas.microsoft.com/office/powerpoint/2010/main" val="2847858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39C16B-EC9D-4406-9535-0A6A78AFBB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92763D-DA51-D0F2-0D64-1F0BA58D8E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8DC85A-83AB-059D-3A41-218DB8ACD0D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Toyota is a leading automotive company which has continual employee development through the training process. However, the improvement of operational excellence is the main focus of the company. The presentation includes HR policies along with its challenges and suitable recommended strategies for gaining the improvement approach through the training and development process. </a:t>
            </a:r>
          </a:p>
          <a:p>
            <a:endParaRPr lang="en-IN" dirty="0"/>
          </a:p>
        </p:txBody>
      </p:sp>
      <p:sp>
        <p:nvSpPr>
          <p:cNvPr id="4" name="Slide Number Placeholder 3">
            <a:extLst>
              <a:ext uri="{FF2B5EF4-FFF2-40B4-BE49-F238E27FC236}">
                <a16:creationId xmlns:a16="http://schemas.microsoft.com/office/drawing/2014/main" id="{2FD4D2CF-15DF-4269-CF50-D72BA3A418F5}"/>
              </a:ext>
            </a:extLst>
          </p:cNvPr>
          <p:cNvSpPr>
            <a:spLocks noGrp="1"/>
          </p:cNvSpPr>
          <p:nvPr>
            <p:ph type="sldNum" sz="quarter" idx="5"/>
          </p:nvPr>
        </p:nvSpPr>
        <p:spPr/>
        <p:txBody>
          <a:bodyPr/>
          <a:lstStyle/>
          <a:p>
            <a:fld id="{4BEB50E5-4207-4055-9612-E027396B23A5}" type="slidenum">
              <a:rPr lang="en-IN" smtClean="0"/>
              <a:t>4</a:t>
            </a:fld>
            <a:endParaRPr lang="en-IN"/>
          </a:p>
        </p:txBody>
      </p:sp>
    </p:spTree>
    <p:extLst>
      <p:ext uri="{BB962C8B-B14F-4D97-AF65-F5344CB8AC3E}">
        <p14:creationId xmlns:p14="http://schemas.microsoft.com/office/powerpoint/2010/main" val="1897677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HR practices of Toyota include the TPS training process with the association of safety education and leadership workshops for every employee. However, the mentorship along with e-learning process has been beneficial to improve employee performance. The acknowledgement for the performance-based recognition has been effective for long-term growth.</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5</a:t>
            </a:fld>
            <a:endParaRPr lang="en-IN"/>
          </a:p>
        </p:txBody>
      </p:sp>
    </p:spTree>
    <p:extLst>
      <p:ext uri="{BB962C8B-B14F-4D97-AF65-F5344CB8AC3E}">
        <p14:creationId xmlns:p14="http://schemas.microsoft.com/office/powerpoint/2010/main" val="3949665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line managers are associated with providing training along with monitoring progress. However, they can link the employee development with organisational goals which are essential for the performance activity approach. The entire working process of line managers are linked with the improving quality standards and encouraging continuous improvement in Toyota.</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6</a:t>
            </a:fld>
            <a:endParaRPr lang="en-IN"/>
          </a:p>
        </p:txBody>
      </p:sp>
    </p:spTree>
    <p:extLst>
      <p:ext uri="{BB962C8B-B14F-4D97-AF65-F5344CB8AC3E}">
        <p14:creationId xmlns:p14="http://schemas.microsoft.com/office/powerpoint/2010/main" val="3739922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company has proper alignment with the company goals which incorporates operational effectiveness. However, the leadership development process helps managers to manage international businesses. The training of technical skills is associated with the providing of sustainable growth in the marketplace for the associated company through employee capabilities.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7</a:t>
            </a:fld>
            <a:endParaRPr lang="en-IN"/>
          </a:p>
        </p:txBody>
      </p:sp>
    </p:spTree>
    <p:extLst>
      <p:ext uri="{BB962C8B-B14F-4D97-AF65-F5344CB8AC3E}">
        <p14:creationId xmlns:p14="http://schemas.microsoft.com/office/powerpoint/2010/main" val="5002656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Several challenges Toyota faces regarding the global consistency with local needs, adaption of training for diverse workforce. However, huge technological challenges are associated with the production of hybrid models, which indicates the needing of continual upgrading process for the cars. The employee engagement are the main challenges in this business process, which can be vital in this case. </a:t>
            </a:r>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8</a:t>
            </a:fld>
            <a:endParaRPr lang="en-IN"/>
          </a:p>
        </p:txBody>
      </p:sp>
    </p:spTree>
    <p:extLst>
      <p:ext uri="{BB962C8B-B14F-4D97-AF65-F5344CB8AC3E}">
        <p14:creationId xmlns:p14="http://schemas.microsoft.com/office/powerpoint/2010/main" val="2662470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practical recommendation includes integration of AI-driven learning platforms for the personalised development process. However, the cross-functional training can be beneficial for the business in the global marketplace. The company needs to influence knowledge-sharing business forum to have growth in this changing business aspect.</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9</a:t>
            </a:fld>
            <a:endParaRPr lang="en-IN"/>
          </a:p>
        </p:txBody>
      </p:sp>
    </p:spTree>
    <p:extLst>
      <p:ext uri="{BB962C8B-B14F-4D97-AF65-F5344CB8AC3E}">
        <p14:creationId xmlns:p14="http://schemas.microsoft.com/office/powerpoint/2010/main" val="3395702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proper investment in the training process is advised for Toyota. However, the efficient strategic alignment with the managerial support can be associated with this process, which can lead to the meeting of business demand. The company maintain sustainable employee growth, which is among the competitive advantages in the global marketplace.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10</a:t>
            </a:fld>
            <a:endParaRPr lang="en-IN"/>
          </a:p>
        </p:txBody>
      </p:sp>
    </p:spTree>
    <p:extLst>
      <p:ext uri="{BB962C8B-B14F-4D97-AF65-F5344CB8AC3E}">
        <p14:creationId xmlns:p14="http://schemas.microsoft.com/office/powerpoint/2010/main" val="2292172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can be said that the company has focus on the sustaining the competitive advantages in this case. However, the recruitment along with selection strategies are related with the hiring skilled employees. The presentation includes HR policies with issues and practical recommendations regarding the recruitment process.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13</a:t>
            </a:fld>
            <a:endParaRPr lang="en-IN"/>
          </a:p>
        </p:txBody>
      </p:sp>
    </p:spTree>
    <p:extLst>
      <p:ext uri="{BB962C8B-B14F-4D97-AF65-F5344CB8AC3E}">
        <p14:creationId xmlns:p14="http://schemas.microsoft.com/office/powerpoint/2010/main" val="2806509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recruitment policy includes the hiring process for personals with diversity. However, the practices incorporate the employee referrals along with interview process. Therefore, the selection indicates to have the behavioural interviews to select several skilled employees to ensure the meeting of operational needs of the company.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14</a:t>
            </a:fld>
            <a:endParaRPr lang="en-IN"/>
          </a:p>
        </p:txBody>
      </p:sp>
    </p:spTree>
    <p:extLst>
      <p:ext uri="{BB962C8B-B14F-4D97-AF65-F5344CB8AC3E}">
        <p14:creationId xmlns:p14="http://schemas.microsoft.com/office/powerpoint/2010/main" val="2148202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role of line managers indicates that the recruitment process through the shortlisting candidates. However, the entire process of line manager’s role includes alignment between requirements of team needs and organisational goals. The department managers evaluate leadership potential to ensure quality lines in the entire business process of Toyota.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15</a:t>
            </a:fld>
            <a:endParaRPr lang="en-IN"/>
          </a:p>
        </p:txBody>
      </p:sp>
    </p:spTree>
    <p:extLst>
      <p:ext uri="{BB962C8B-B14F-4D97-AF65-F5344CB8AC3E}">
        <p14:creationId xmlns:p14="http://schemas.microsoft.com/office/powerpoint/2010/main" val="23447098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proper alignment with the strategic goals of the company includes the innovation along with global expansion process. However, the hiring is included for the recruitment process to ensure hiring skilled professionals in this process. The entire leadership recruitment process is associated with the providing assurances of the management process.</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16</a:t>
            </a:fld>
            <a:endParaRPr lang="en-IN"/>
          </a:p>
        </p:txBody>
      </p:sp>
    </p:spTree>
    <p:extLst>
      <p:ext uri="{BB962C8B-B14F-4D97-AF65-F5344CB8AC3E}">
        <p14:creationId xmlns:p14="http://schemas.microsoft.com/office/powerpoint/2010/main" val="25170026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are numerous issues in the HR process of Toyota. However, this includes the alluring talents in the technology sector, which indicates to have skill shortage in the advanced learning process. The adaptation of selection processes to ensure inclusivity and new technologies are related with the maintaining skilled workforces.</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17</a:t>
            </a:fld>
            <a:endParaRPr lang="en-IN"/>
          </a:p>
        </p:txBody>
      </p:sp>
    </p:spTree>
    <p:extLst>
      <p:ext uri="{BB962C8B-B14F-4D97-AF65-F5344CB8AC3E}">
        <p14:creationId xmlns:p14="http://schemas.microsoft.com/office/powerpoint/2010/main" val="40204896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Toyota can enhance the entire recruitment process with the recruitment of skilled employees through the AI-integration process. However, the targeted talent searching and recruiting has been associated with the improvement of employee retention process. The selection process provides assurances regarding the fairness along with efficiency, which have alignment with organisational objectives to support long-term competitiveness.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18</a:t>
            </a:fld>
            <a:endParaRPr lang="en-IN"/>
          </a:p>
        </p:txBody>
      </p:sp>
    </p:spTree>
    <p:extLst>
      <p:ext uri="{BB962C8B-B14F-4D97-AF65-F5344CB8AC3E}">
        <p14:creationId xmlns:p14="http://schemas.microsoft.com/office/powerpoint/2010/main" val="21314203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recruitment and selection strategies are associated with the acquiring of the skilled professions with support of the quality and innovation process. However, the effective HR practices have strategic alignment process encourages the talent retention process and diversity in this organisation through the modernised practices of Toyota. </a:t>
            </a:r>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19</a:t>
            </a:fld>
            <a:endParaRPr lang="en-IN"/>
          </a:p>
        </p:txBody>
      </p:sp>
    </p:spTree>
    <p:extLst>
      <p:ext uri="{BB962C8B-B14F-4D97-AF65-F5344CB8AC3E}">
        <p14:creationId xmlns:p14="http://schemas.microsoft.com/office/powerpoint/2010/main" val="14502696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company has remarkable reward and remuneration process to motivate employees, which enhances the productivity. However, the entire process includes the performance incentives along with monetary rewards. Therefore, this presentation offers reward practices of Toyota with suitable suggestions with strategic alignment to improve the employee satisfaction and organisational performance.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22</a:t>
            </a:fld>
            <a:endParaRPr lang="en-IN"/>
          </a:p>
        </p:txBody>
      </p:sp>
    </p:spTree>
    <p:extLst>
      <p:ext uri="{BB962C8B-B14F-4D97-AF65-F5344CB8AC3E}">
        <p14:creationId xmlns:p14="http://schemas.microsoft.com/office/powerpoint/2010/main" val="22589795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entire HR practices are associated with the competitive salaries linked with the long-term incentives and sharing of profit. Therefore, the employee receives benefits incorporating the pensions and healthcare process. Several reward programs by Toyota provides benefits regarding the productivity achievement with the continuous improvement within the production.</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23</a:t>
            </a:fld>
            <a:endParaRPr lang="en-IN"/>
          </a:p>
        </p:txBody>
      </p:sp>
    </p:spTree>
    <p:extLst>
      <p:ext uri="{BB962C8B-B14F-4D97-AF65-F5344CB8AC3E}">
        <p14:creationId xmlns:p14="http://schemas.microsoft.com/office/powerpoint/2010/main" val="2648606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role of line mangers includes the evaluation of employee performance along with having assurances of distribution of fair reward. However, the line managers provide feedback with the identification of high performers to have reward decision. It is essential to say that the line managers analyse the team quality to have the performance-based incentives for the recognised employees.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24</a:t>
            </a:fld>
            <a:endParaRPr lang="en-IN"/>
          </a:p>
        </p:txBody>
      </p:sp>
    </p:spTree>
    <p:extLst>
      <p:ext uri="{BB962C8B-B14F-4D97-AF65-F5344CB8AC3E}">
        <p14:creationId xmlns:p14="http://schemas.microsoft.com/office/powerpoint/2010/main" val="15975227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strategic alignment with the HR practices includes the reward practices to have remarkable quality and innovative approach. However, the performance-based incentives provide motivation for employees to have contribution to hybrid vehicle development process, which can include benefit schemes and long-term rewards.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25</a:t>
            </a:fld>
            <a:endParaRPr lang="en-IN"/>
          </a:p>
        </p:txBody>
      </p:sp>
    </p:spTree>
    <p:extLst>
      <p:ext uri="{BB962C8B-B14F-4D97-AF65-F5344CB8AC3E}">
        <p14:creationId xmlns:p14="http://schemas.microsoft.com/office/powerpoint/2010/main" val="1442268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key challenges of HR regarding the reward includes balancing global reward system with retaining the talent in the immensely competitive automotive sector. However, the local labour laws provide complication for Toyota in various places. Therefore, the main focus is to maintain transparency along with fairness to motivate employees in the company.</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26</a:t>
            </a:fld>
            <a:endParaRPr lang="en-IN"/>
          </a:p>
        </p:txBody>
      </p:sp>
    </p:spTree>
    <p:extLst>
      <p:ext uri="{BB962C8B-B14F-4D97-AF65-F5344CB8AC3E}">
        <p14:creationId xmlns:p14="http://schemas.microsoft.com/office/powerpoint/2010/main" val="39743843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practical recommendation includes to have flexible reward program along with using AI and data analytics for recognition. However, the transparent communication approach and providing regular salary can be beneficial for this, while the linking of global rewards with local framework can provide improved consistency.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27</a:t>
            </a:fld>
            <a:endParaRPr lang="en-IN"/>
          </a:p>
        </p:txBody>
      </p:sp>
    </p:spTree>
    <p:extLst>
      <p:ext uri="{BB962C8B-B14F-4D97-AF65-F5344CB8AC3E}">
        <p14:creationId xmlns:p14="http://schemas.microsoft.com/office/powerpoint/2010/main" val="22796390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reward and remuneration process provides the supporting retention and motivation of the employees. However, the strategic alignment with proper line manager involvement ensures organisational result improvement. The management of challenges through the transparent and flexible approaches can provide beneficial impact for Toyota to maintain workforce sustainability. </a:t>
            </a:r>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28</a:t>
            </a:fld>
            <a:endParaRPr lang="en-IN"/>
          </a:p>
        </p:txBody>
      </p:sp>
    </p:spTree>
    <p:extLst>
      <p:ext uri="{BB962C8B-B14F-4D97-AF65-F5344CB8AC3E}">
        <p14:creationId xmlns:p14="http://schemas.microsoft.com/office/powerpoint/2010/main" val="15739854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performance management in Toyota is associated with the continuous business improvement and employee growth. However, the presentation provides investigation regarding HR practices along with key challenges to have proper integration with the organisational remarkable approach to have improved employee performance process. This includes enhancing productivity and global competitiveness.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31</a:t>
            </a:fld>
            <a:endParaRPr lang="en-IN"/>
          </a:p>
        </p:txBody>
      </p:sp>
    </p:spTree>
    <p:extLst>
      <p:ext uri="{BB962C8B-B14F-4D97-AF65-F5344CB8AC3E}">
        <p14:creationId xmlns:p14="http://schemas.microsoft.com/office/powerpoint/2010/main" val="15674807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Performance management at Toyota incorporates the skill assessment, KPIs tracking and annual appraisals. However, the employees have participation in the company objective decision-making process, while it has alignment with the TPS principles of Toyota. The productivity, quality and safety approaches are associated with guiding evaluation to help making development plans for improving employee capabilities.</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32</a:t>
            </a:fld>
            <a:endParaRPr lang="en-IN"/>
          </a:p>
        </p:txBody>
      </p:sp>
    </p:spTree>
    <p:extLst>
      <p:ext uri="{BB962C8B-B14F-4D97-AF65-F5344CB8AC3E}">
        <p14:creationId xmlns:p14="http://schemas.microsoft.com/office/powerpoint/2010/main" val="15271764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line managers have duties for evaluating daily performances, which includes that they assess the skill gaps for the employees. However, it recommends providing suitable training for each of them to maintain consistency. The regular feedback giving process support to meet the organizational standard and increasing development of production.</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33</a:t>
            </a:fld>
            <a:endParaRPr lang="en-IN"/>
          </a:p>
        </p:txBody>
      </p:sp>
    </p:spTree>
    <p:extLst>
      <p:ext uri="{BB962C8B-B14F-4D97-AF65-F5344CB8AC3E}">
        <p14:creationId xmlns:p14="http://schemas.microsoft.com/office/powerpoint/2010/main" val="18879530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performance management process is associated with the innovation and operational efficiency process. However, the KPIs includes to have principles where employees contribute to the safety improvement and advancement of hybrid technologies. Therefore, the strategic alignment provides assurances regarding the individual performance investigation to maintain customer satisfaction.</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34</a:t>
            </a:fld>
            <a:endParaRPr lang="en-IN"/>
          </a:p>
        </p:txBody>
      </p:sp>
    </p:spTree>
    <p:extLst>
      <p:ext uri="{BB962C8B-B14F-4D97-AF65-F5344CB8AC3E}">
        <p14:creationId xmlns:p14="http://schemas.microsoft.com/office/powerpoint/2010/main" val="38543177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Several HR challenges include the maintain global performance according to the local preferences. However, the huge change in technology is associated with the new skill assessment process. Therefore, the management of cross-functional team can be problematic due to the complication of performance effectiveness in international operations.</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35</a:t>
            </a:fld>
            <a:endParaRPr lang="en-IN"/>
          </a:p>
        </p:txBody>
      </p:sp>
    </p:spTree>
    <p:extLst>
      <p:ext uri="{BB962C8B-B14F-4D97-AF65-F5344CB8AC3E}">
        <p14:creationId xmlns:p14="http://schemas.microsoft.com/office/powerpoint/2010/main" val="42507194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Toyota requires to have digital performance dashboards along with AI-integrated analytics to measure the performance of employees. However, the training providing for managers and improving communication process can be beneficial for the company. Having real-time feedback will have link to the performance alignment and improved engagement for Toyota.</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36</a:t>
            </a:fld>
            <a:endParaRPr lang="en-IN"/>
          </a:p>
        </p:txBody>
      </p:sp>
    </p:spTree>
    <p:extLst>
      <p:ext uri="{BB962C8B-B14F-4D97-AF65-F5344CB8AC3E}">
        <p14:creationId xmlns:p14="http://schemas.microsoft.com/office/powerpoint/2010/main" val="38988857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performance management system of Toyota has innovation and productivity. However, the strategic alignment and effective management influence organisational success process. The current challenges can be mitigated by the transparent policies along with data-driven process to enhance fairness. </a:t>
            </a:r>
          </a:p>
          <a:p>
            <a:endParaRPr lang="en-IN" dirty="0"/>
          </a:p>
        </p:txBody>
      </p:sp>
      <p:sp>
        <p:nvSpPr>
          <p:cNvPr id="4" name="Slide Number Placeholder 3"/>
          <p:cNvSpPr>
            <a:spLocks noGrp="1"/>
          </p:cNvSpPr>
          <p:nvPr>
            <p:ph type="sldNum" sz="quarter" idx="5"/>
          </p:nvPr>
        </p:nvSpPr>
        <p:spPr/>
        <p:txBody>
          <a:bodyPr/>
          <a:lstStyle/>
          <a:p>
            <a:fld id="{4BEB50E5-4207-4055-9612-E027396B23A5}" type="slidenum">
              <a:rPr lang="en-IN" smtClean="0"/>
              <a:t>37</a:t>
            </a:fld>
            <a:endParaRPr lang="en-IN"/>
          </a:p>
        </p:txBody>
      </p:sp>
    </p:spTree>
    <p:extLst>
      <p:ext uri="{BB962C8B-B14F-4D97-AF65-F5344CB8AC3E}">
        <p14:creationId xmlns:p14="http://schemas.microsoft.com/office/powerpoint/2010/main" val="20647610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0B22CE-6228-4872-9F26-DEC82DE670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219A6F-93AF-9CB6-6AE8-B4C55F4659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3E9728-72EB-4755-FF75-3D79341F861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suitable HR practices in Toyota indicates to have improved motivation along with employee capability process. However, the management of emerging challenges are associated with the providing efficiency along with the global competitiveness in the entire automotive industry. The effective HR process has involvement to provide sustainability along with long-term success in the mentioned industry.</a:t>
            </a:r>
          </a:p>
          <a:p>
            <a:endParaRPr lang="en-IN" dirty="0"/>
          </a:p>
        </p:txBody>
      </p:sp>
      <p:sp>
        <p:nvSpPr>
          <p:cNvPr id="4" name="Slide Number Placeholder 3">
            <a:extLst>
              <a:ext uri="{FF2B5EF4-FFF2-40B4-BE49-F238E27FC236}">
                <a16:creationId xmlns:a16="http://schemas.microsoft.com/office/drawing/2014/main" id="{A1B7A47A-8F8E-8250-AC33-A0009B11D693}"/>
              </a:ext>
            </a:extLst>
          </p:cNvPr>
          <p:cNvSpPr>
            <a:spLocks noGrp="1"/>
          </p:cNvSpPr>
          <p:nvPr>
            <p:ph type="sldNum" sz="quarter" idx="5"/>
          </p:nvPr>
        </p:nvSpPr>
        <p:spPr/>
        <p:txBody>
          <a:bodyPr/>
          <a:lstStyle/>
          <a:p>
            <a:fld id="{4BEB50E5-4207-4055-9612-E027396B23A5}" type="slidenum">
              <a:rPr lang="en-IN" smtClean="0"/>
              <a:t>38</a:t>
            </a:fld>
            <a:endParaRPr lang="en-IN"/>
          </a:p>
        </p:txBody>
      </p:sp>
    </p:spTree>
    <p:extLst>
      <p:ext uri="{BB962C8B-B14F-4D97-AF65-F5344CB8AC3E}">
        <p14:creationId xmlns:p14="http://schemas.microsoft.com/office/powerpoint/2010/main" val="2967940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511C9-B405-B917-9F00-A34F213B1F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5A666D31-1ED7-44DD-957D-E0B246EE74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A8BB6F2-F7DB-2DB7-4515-73590F919E04}"/>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5" name="Footer Placeholder 4">
            <a:extLst>
              <a:ext uri="{FF2B5EF4-FFF2-40B4-BE49-F238E27FC236}">
                <a16:creationId xmlns:a16="http://schemas.microsoft.com/office/drawing/2014/main" id="{96A19D51-1CE2-DFC8-2C17-11A61454973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EF90DB7-B873-7B79-0879-C9EB52F17723}"/>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3182471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D9C07-95E3-830B-963F-7A9EB4C29D2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F06F7A2-ED11-C63E-8574-63F6FC20CC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800BB79-ECC2-ED0D-5114-B47525518718}"/>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5" name="Footer Placeholder 4">
            <a:extLst>
              <a:ext uri="{FF2B5EF4-FFF2-40B4-BE49-F238E27FC236}">
                <a16:creationId xmlns:a16="http://schemas.microsoft.com/office/drawing/2014/main" id="{29300BB5-57E3-8450-3829-DFD5F494EFF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1D7E24E-0643-F537-D310-4BAB5082BE01}"/>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2091389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251EF-1764-AEB2-AA7E-305531AC820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FCC03FA-5FBF-F773-A3A4-0698F8CA38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72A228-4ECC-8082-6C49-CB69EAEBCB06}"/>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5" name="Footer Placeholder 4">
            <a:extLst>
              <a:ext uri="{FF2B5EF4-FFF2-40B4-BE49-F238E27FC236}">
                <a16:creationId xmlns:a16="http://schemas.microsoft.com/office/drawing/2014/main" id="{4A963BF9-D594-140F-9F93-ACD8432CB6B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F166698-189E-67EE-659B-0481A8167D95}"/>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1159042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B2795-F8D1-56F8-5108-FA7FCDEEC6B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5055731-F227-1949-F9DA-976935E35D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8682D4C7-C7BD-CA90-B534-70BD8B0E02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A97FEB61-47EA-B075-9459-EDA6AAEC3A10}"/>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6" name="Footer Placeholder 5">
            <a:extLst>
              <a:ext uri="{FF2B5EF4-FFF2-40B4-BE49-F238E27FC236}">
                <a16:creationId xmlns:a16="http://schemas.microsoft.com/office/drawing/2014/main" id="{59D14EF4-13B0-660F-DCB0-9B718443782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E6B72A7-2FD8-7141-18AC-74D6F3D81BED}"/>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1894133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EC95E-630B-5BE8-B68B-6A5B6FF5570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BE8F1BDD-8802-A781-D742-EEFAD1C906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3C019B-0B4C-901E-5BC5-7B285D407F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28606246-9EC2-22DC-36FE-AFC203A9CF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D9C39C-B68F-364C-5A92-6D002D184F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145C23F-5449-B735-68DB-6D8BECF25706}"/>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8" name="Footer Placeholder 7">
            <a:extLst>
              <a:ext uri="{FF2B5EF4-FFF2-40B4-BE49-F238E27FC236}">
                <a16:creationId xmlns:a16="http://schemas.microsoft.com/office/drawing/2014/main" id="{51B760D2-C70E-592B-4BEA-51CA304009F3}"/>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4FF7535-34F0-418B-C178-283CBB263F8D}"/>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459840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44CCF-E508-1855-0307-C4334FC09CE9}"/>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2AF6B99-C677-434B-8933-103CAB537C02}"/>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4" name="Footer Placeholder 3">
            <a:extLst>
              <a:ext uri="{FF2B5EF4-FFF2-40B4-BE49-F238E27FC236}">
                <a16:creationId xmlns:a16="http://schemas.microsoft.com/office/drawing/2014/main" id="{2D21C9A1-0B49-08DE-E555-D65EE5B9941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49E7E70-5D66-07B9-A7BC-18B1B6940116}"/>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516637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E138CB-5CA0-36A9-3C3C-DDA3E983C7E1}"/>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3" name="Footer Placeholder 2">
            <a:extLst>
              <a:ext uri="{FF2B5EF4-FFF2-40B4-BE49-F238E27FC236}">
                <a16:creationId xmlns:a16="http://schemas.microsoft.com/office/drawing/2014/main" id="{D993267C-980D-F486-889A-A002B67165B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8C231E8-8559-9774-C915-7DAF4E2C12F0}"/>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2338864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2767B-297C-3EFD-00DE-B0E46505DE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5070880-BCB1-F6D8-E33C-C2E8F35181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C898930-9494-E5C0-D97E-46D6455022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49AFE9-233E-67E4-D599-AC3603B61040}"/>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6" name="Footer Placeholder 5">
            <a:extLst>
              <a:ext uri="{FF2B5EF4-FFF2-40B4-BE49-F238E27FC236}">
                <a16:creationId xmlns:a16="http://schemas.microsoft.com/office/drawing/2014/main" id="{19765224-3EBC-8BEB-26AC-089E183ED0A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7859AEE-DA89-09AB-ED74-530BEBACAA53}"/>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1822656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04760-8894-D49A-25FC-00D2309D49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D633ED0-1399-5924-DD14-AA78B73E69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588C624-9DB2-7810-22AF-746A369252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B6AAEA-61FF-0FD5-AD2D-A1E7243DEA9E}"/>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6" name="Footer Placeholder 5">
            <a:extLst>
              <a:ext uri="{FF2B5EF4-FFF2-40B4-BE49-F238E27FC236}">
                <a16:creationId xmlns:a16="http://schemas.microsoft.com/office/drawing/2014/main" id="{45317E23-7CDC-BD43-6C7E-C593BF2C311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C80D929-59B2-248F-07AD-98D2708CFD59}"/>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2944622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9A0D1-442B-A0C6-36D9-A02219567CF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40DF02A-D7E2-3CB7-0218-F3F24388CE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358C3A6-3009-6554-EAAC-46FE4A11361A}"/>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5" name="Footer Placeholder 4">
            <a:extLst>
              <a:ext uri="{FF2B5EF4-FFF2-40B4-BE49-F238E27FC236}">
                <a16:creationId xmlns:a16="http://schemas.microsoft.com/office/drawing/2014/main" id="{8B03F9E0-9011-5485-35B0-6FB82422DAA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E32C0FC-2971-E935-D72D-7229736254E2}"/>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3353550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F84C7C-695C-69F9-2948-6E7C561D45C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3071DC1-6BFC-7289-F168-D5C3C5A43E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3BF6DAB-BAEC-F135-4238-16A7B4A08CAC}"/>
              </a:ext>
            </a:extLst>
          </p:cNvPr>
          <p:cNvSpPr>
            <a:spLocks noGrp="1"/>
          </p:cNvSpPr>
          <p:nvPr>
            <p:ph type="dt" sz="half" idx="10"/>
          </p:nvPr>
        </p:nvSpPr>
        <p:spPr/>
        <p:txBody>
          <a:bodyPr/>
          <a:lstStyle/>
          <a:p>
            <a:fld id="{763722F7-6348-4CA0-9F88-F7C468CFB990}" type="datetimeFigureOut">
              <a:rPr lang="en-IN" smtClean="0"/>
              <a:t>26/11/25</a:t>
            </a:fld>
            <a:endParaRPr lang="en-IN"/>
          </a:p>
        </p:txBody>
      </p:sp>
      <p:sp>
        <p:nvSpPr>
          <p:cNvPr id="5" name="Footer Placeholder 4">
            <a:extLst>
              <a:ext uri="{FF2B5EF4-FFF2-40B4-BE49-F238E27FC236}">
                <a16:creationId xmlns:a16="http://schemas.microsoft.com/office/drawing/2014/main" id="{4A3800B4-425A-BF60-5D9F-61FB40EB74A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B74E0D8-704E-9724-43E4-FE1070578589}"/>
              </a:ext>
            </a:extLst>
          </p:cNvPr>
          <p:cNvSpPr>
            <a:spLocks noGrp="1"/>
          </p:cNvSpPr>
          <p:nvPr>
            <p:ph type="sldNum" sz="quarter" idx="12"/>
          </p:nvPr>
        </p:nvSpPr>
        <p:spPr/>
        <p:txBody>
          <a:bodyPr/>
          <a:lstStyle/>
          <a:p>
            <a:fld id="{CB7C9B3B-BCE2-4DDA-86DE-0645D35D2C85}" type="slidenum">
              <a:rPr lang="en-IN" smtClean="0"/>
              <a:t>‹#›</a:t>
            </a:fld>
            <a:endParaRPr lang="en-IN"/>
          </a:p>
        </p:txBody>
      </p:sp>
    </p:spTree>
    <p:extLst>
      <p:ext uri="{BB962C8B-B14F-4D97-AF65-F5344CB8AC3E}">
        <p14:creationId xmlns:p14="http://schemas.microsoft.com/office/powerpoint/2010/main" val="1014549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305509-7CA5-6A50-6B51-BCC8F4FC66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810D336-8370-D1FD-D891-F42B6F80B1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7CE8104-B27F-63C7-4E07-CC1F64A2F6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63722F7-6348-4CA0-9F88-F7C468CFB990}" type="datetimeFigureOut">
              <a:rPr lang="en-IN" smtClean="0"/>
              <a:t>26/11/25</a:t>
            </a:fld>
            <a:endParaRPr lang="en-IN"/>
          </a:p>
        </p:txBody>
      </p:sp>
      <p:sp>
        <p:nvSpPr>
          <p:cNvPr id="5" name="Footer Placeholder 4">
            <a:extLst>
              <a:ext uri="{FF2B5EF4-FFF2-40B4-BE49-F238E27FC236}">
                <a16:creationId xmlns:a16="http://schemas.microsoft.com/office/drawing/2014/main" id="{89073447-EF86-07A3-D0F1-FA55FA6B2F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326E2769-8FEB-5187-1C4D-C3CE71AFDA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7C9B3B-BCE2-4DDA-86DE-0645D35D2C85}" type="slidenum">
              <a:rPr lang="en-IN" smtClean="0"/>
              <a:t>‹#›</a:t>
            </a:fld>
            <a:endParaRPr lang="en-IN"/>
          </a:p>
        </p:txBody>
      </p:sp>
    </p:spTree>
    <p:extLst>
      <p:ext uri="{BB962C8B-B14F-4D97-AF65-F5344CB8AC3E}">
        <p14:creationId xmlns:p14="http://schemas.microsoft.com/office/powerpoint/2010/main" val="11913842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hyperlink" Target="https://www.researchgate.net/profile/Shilpa-Wadhwa/publication/371138438_IJTD_23-12-2021-final/links/647594e7a25e543829ddf386/IJTD-23-12-2021-final.pdf#page=16" TargetMode="External"/><Relationship Id="rId3" Type="http://schemas.openxmlformats.org/officeDocument/2006/relationships/hyperlink" Target="https://www.mdpi.com/2673-8104/2/3/10" TargetMode="External"/><Relationship Id="rId7" Type="http://schemas.openxmlformats.org/officeDocument/2006/relationships/hyperlink" Target="https://www.researchgate.net/profile/Ahiamadu-Jonathan-Okirie/publication/381933808_Maintenance_Efficiency_Optimization_through_Effective_Leadership_and_Emotional_Intelligence/links/669ebefb4a172d2988b999ff/Maintenance-Efficiency-Optimization-through-Effective-Leadership-and-Emotional-Intelligence.pdf" TargetMode="External"/><Relationship Id="rId2" Type="http://schemas.openxmlformats.org/officeDocument/2006/relationships/hyperlink" Target="https://www.researchgate.net/profile/Mahboob-Bashar/publication/381094332_OVERCOMING_LEAN_TRANSFORMATION_HURDLES_IMPLEMENTING_EFFICIENCY_IN_THE_US_MANUFACTURING_INDUSTRY/links/665bf6a5479366623a380e44/OVERCOMING-LEAN-TRANSFORMATION-HURDLES-IMPLEMENTING-EFFICIENCY-IN-THE-US-MANUFACTURING-INDUSTRY.pdf" TargetMode="External"/><Relationship Id="rId1" Type="http://schemas.openxmlformats.org/officeDocument/2006/relationships/slideLayout" Target="../slideLayouts/slideLayout1.xml"/><Relationship Id="rId6" Type="http://schemas.openxmlformats.org/officeDocument/2006/relationships/hyperlink" Target="https://www.sciencedirect.com/science/article/pii/S2666546824000818" TargetMode="External"/><Relationship Id="rId5" Type="http://schemas.openxmlformats.org/officeDocument/2006/relationships/hyperlink" Target="https://www.academia.edu/download/117260322/Talent_Management_for_Achievement_of_Organizational_Supremacy.pdf" TargetMode="External"/><Relationship Id="rId4" Type="http://schemas.openxmlformats.org/officeDocument/2006/relationships/hyperlink" Target="https://www.academia.edu/download/88341208/1164.pd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8" Type="http://schemas.openxmlformats.org/officeDocument/2006/relationships/hyperlink" Target="https://pdfs.semanticscholar.org/bf57/86eee4a7f527c3bb1e65415bc6c77731412e.pdf" TargetMode="External"/><Relationship Id="rId3" Type="http://schemas.openxmlformats.org/officeDocument/2006/relationships/hyperlink" Target="https://www.mdpi.com/2071-1050/15/19/14144" TargetMode="External"/><Relationship Id="rId7" Type="http://schemas.openxmlformats.org/officeDocument/2006/relationships/hyperlink" Target="https://www.researchgate.net/profile/Jayashri-Lokhande-2/publication/380402083_A_STUDY_ON_DIGITALISATION_IN_HUMAN_RESOURCE_MANAGEMENT/links/664098e87091b94e9321724b/A-STUDY-ON-DIGITALISATION-IN-HUMAN-RESOURCE-MANAGEMENT.pdf" TargetMode="External"/><Relationship Id="rId2" Type="http://schemas.openxmlformats.org/officeDocument/2006/relationships/hyperlink" Target="https://www.researchsquare.com/article/rs-3793823/latest.pdf" TargetMode="External"/><Relationship Id="rId1" Type="http://schemas.openxmlformats.org/officeDocument/2006/relationships/slideLayout" Target="../slideLayouts/slideLayout1.xml"/><Relationship Id="rId6" Type="http://schemas.openxmlformats.org/officeDocument/2006/relationships/hyperlink" Target="https://cuestionesdefisioterapia.com/index.php/es/article/download/3388/2452" TargetMode="External"/><Relationship Id="rId5" Type="http://schemas.openxmlformats.org/officeDocument/2006/relationships/hyperlink" Target="https://www.academia.edu/download/117260322/Talent_Management_for_Achievement_of_Organizational_Supremacy.pdf" TargetMode="External"/><Relationship Id="rId4" Type="http://schemas.openxmlformats.org/officeDocument/2006/relationships/hyperlink" Target="https://web.rau.ro/websites/jisom/Vol.19%20No.1%20-%202025/JISOM%2019.1.pdf#page=35"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9.xml.rels><?xml version="1.0" encoding="UTF-8" standalone="yes"?>
<Relationships xmlns="http://schemas.openxmlformats.org/package/2006/relationships"><Relationship Id="rId8" Type="http://schemas.openxmlformats.org/officeDocument/2006/relationships/hyperlink" Target="https://etd.uum.edu.my/11749/2/s832244_01.pdf" TargetMode="External"/><Relationship Id="rId3" Type="http://schemas.openxmlformats.org/officeDocument/2006/relationships/hyperlink" Target="https://web.rau.ro/websites/jisom/Vol.19%20No.1%20-%202025/JISOM%2019.1.pdf#page=35" TargetMode="External"/><Relationship Id="rId7" Type="http://schemas.openxmlformats.org/officeDocument/2006/relationships/hyperlink" Target="http://jmpp.in/wp-content/uploads/2024/11/Journal-of-Management-Public-Policy-Vol.-16-No.-1-Sept-2024.pdf#page=25" TargetMode="External"/><Relationship Id="rId2" Type="http://schemas.openxmlformats.org/officeDocument/2006/relationships/hyperlink" Target="https://www.mdpi.com/2673-8104/2/3/10" TargetMode="External"/><Relationship Id="rId1" Type="http://schemas.openxmlformats.org/officeDocument/2006/relationships/slideLayout" Target="../slideLayouts/slideLayout1.xml"/><Relationship Id="rId6" Type="http://schemas.openxmlformats.org/officeDocument/2006/relationships/hyperlink" Target="https://francis-press.com/uploads/papers/RvkIQugTmfPfDBC5S1WTPbNtSsG2VLJFKg5IlFFV.pdf" TargetMode="External"/><Relationship Id="rId5" Type="http://schemas.openxmlformats.org/officeDocument/2006/relationships/hyperlink" Target="https://www.researchgate.net/profile/Jerry-John-11/publication/378480475_A_STUDY_ON_THE_IMPACT_OF_EMPOWERMENT_ON_EMPLOYEE_PERFORMANCE_AT_TOYOTA_AUTOMOTIVE_INDUSTRY_IN_GCC/links/65dc2dfcadf2362b6357e37d/A-STUDY-ON-THE-IMPACT-OF-EMPOWERMENT-ON-EMPLOYEE-PERFORMANCE-AT-TOYOTA-AUTOMOTIVE-INDUSTRY-IN-GCC.pdf" TargetMode="External"/><Relationship Id="rId4" Type="http://schemas.openxmlformats.org/officeDocument/2006/relationships/hyperlink" Target="https://www.researchgate.net/profile/Gnei-Preena/publication/351980421_Lean_Human_Resource_Management/links/60b37c9992851cd0d985f375/Lean-Human-Resource-Management.pdf"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1.xml"/><Relationship Id="rId1" Type="http://schemas.openxmlformats.org/officeDocument/2006/relationships/slideLayout" Target="../slideLayouts/slideLayout1.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60.svg"/></Relationships>
</file>

<file path=ppt/slides/_rels/slide39.xml.rels><?xml version="1.0" encoding="UTF-8" standalone="yes"?>
<Relationships xmlns="http://schemas.openxmlformats.org/package/2006/relationships"><Relationship Id="rId8" Type="http://schemas.openxmlformats.org/officeDocument/2006/relationships/hyperlink" Target="https://www.researchgate.net/profile/Jayashri-Lokhande-2/publication/380402083_A_STUDY_ON_DIGITALISATION_IN_HUMAN_RESOURCE_MANAGEMENT/links/664098e87091b94e9321724b/A-STUDY-ON-DIGITALISATION-IN-HUMAN-RESOURCE-MANAGEMENT.pdf" TargetMode="External"/><Relationship Id="rId3" Type="http://schemas.openxmlformats.org/officeDocument/2006/relationships/hyperlink" Target="https://www.mdpi.com/2673-8104/2/3/10" TargetMode="External"/><Relationship Id="rId7" Type="http://schemas.openxmlformats.org/officeDocument/2006/relationships/hyperlink" Target="http://jksqm.org/journal/view.php?doi=10.7469/JKSQM.2025.53.1.93" TargetMode="External"/><Relationship Id="rId2" Type="http://schemas.openxmlformats.org/officeDocument/2006/relationships/hyperlink" Target="https://journal.uii.ac.id/JSB/article/download/35804/18495/143984" TargetMode="External"/><Relationship Id="rId1" Type="http://schemas.openxmlformats.org/officeDocument/2006/relationships/slideLayout" Target="../slideLayouts/slideLayout1.xml"/><Relationship Id="rId6" Type="http://schemas.openxmlformats.org/officeDocument/2006/relationships/hyperlink" Target="https://www.academia.edu/download/117260322/Talent_Management_for_Achievement_of_Organizational_Supremacy.pdf" TargetMode="External"/><Relationship Id="rId5" Type="http://schemas.openxmlformats.org/officeDocument/2006/relationships/hyperlink" Target="https://www.sciencedirect.com/science/article/pii/S0090261625000269" TargetMode="External"/><Relationship Id="rId4" Type="http://schemas.openxmlformats.org/officeDocument/2006/relationships/hyperlink" Target="https://www.researchgate.net/profile/Gnei-Preena/publication/351980421_Lean_Human_Resource_Management/links/60b37c9992851cd0d985f375/Lean-Human-Resource-Management.pdf"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57">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BB278-7DD1-47BA-E40B-211A4B51272F}"/>
              </a:ext>
            </a:extLst>
          </p:cNvPr>
          <p:cNvSpPr>
            <a:spLocks noGrp="1"/>
          </p:cNvSpPr>
          <p:nvPr>
            <p:ph type="ctrTitle"/>
          </p:nvPr>
        </p:nvSpPr>
        <p:spPr>
          <a:xfrm>
            <a:off x="365499" y="4697509"/>
            <a:ext cx="6091366" cy="1585582"/>
          </a:xfrm>
        </p:spPr>
        <p:txBody>
          <a:bodyPr anchor="t">
            <a:normAutofit fontScale="90000"/>
          </a:bodyPr>
          <a:lstStyle/>
          <a:p>
            <a:pPr algn="l">
              <a:spcBef>
                <a:spcPts val="800"/>
              </a:spcBef>
              <a:spcAft>
                <a:spcPts val="800"/>
              </a:spcAft>
            </a:pPr>
            <a:r>
              <a:rPr lang="en-IN" sz="2400" b="1" dirty="0">
                <a:solidFill>
                  <a:schemeClr val="tx2"/>
                </a:solidFill>
                <a:latin typeface="Aptos (Body)"/>
                <a:ea typeface="Calibri" panose="020F0502020204030204" pitchFamily="34" charset="0"/>
                <a:cs typeface="Times New Roman" panose="02020603050405020304" pitchFamily="18" charset="0"/>
              </a:rPr>
              <a:t>Program: </a:t>
            </a:r>
            <a:r>
              <a:rPr lang="en-US" sz="2400" b="1" dirty="0">
                <a:solidFill>
                  <a:schemeClr val="tx2"/>
                </a:solidFill>
                <a:latin typeface="Aptos (Body)"/>
                <a:ea typeface="Calibri" panose="020F0502020204030204" pitchFamily="34" charset="0"/>
                <a:cs typeface="Times New Roman" panose="02020603050405020304" pitchFamily="18" charset="0"/>
              </a:rPr>
              <a:t>Master in Business Administration</a:t>
            </a:r>
            <a:br>
              <a:rPr lang="en-IN" sz="2400" dirty="0">
                <a:solidFill>
                  <a:schemeClr val="tx2"/>
                </a:solidFill>
                <a:latin typeface="Aptos (Body)"/>
                <a:ea typeface="Calibri" panose="020F0502020204030204" pitchFamily="34" charset="0"/>
                <a:cs typeface="Times New Roman" panose="02020603050405020304" pitchFamily="18" charset="0"/>
              </a:rPr>
            </a:br>
            <a:r>
              <a:rPr lang="en-IN" sz="2400" b="1" dirty="0">
                <a:solidFill>
                  <a:schemeClr val="tx2"/>
                </a:solidFill>
                <a:latin typeface="Aptos (Body)"/>
                <a:ea typeface="Calibri" panose="020F0502020204030204" pitchFamily="34" charset="0"/>
                <a:cs typeface="Times New Roman" panose="02020603050405020304" pitchFamily="18" charset="0"/>
              </a:rPr>
              <a:t>Module: Human Capital Management</a:t>
            </a:r>
            <a:br>
              <a:rPr lang="en-IN" sz="2400" dirty="0">
                <a:solidFill>
                  <a:schemeClr val="tx2"/>
                </a:solidFill>
                <a:latin typeface="Aptos (Body)"/>
                <a:ea typeface="Calibri" panose="020F0502020204030204" pitchFamily="34" charset="0"/>
                <a:cs typeface="Times New Roman" panose="02020603050405020304" pitchFamily="18" charset="0"/>
              </a:rPr>
            </a:br>
            <a:r>
              <a:rPr lang="en-IN" sz="2400" b="1" dirty="0">
                <a:solidFill>
                  <a:schemeClr val="tx2"/>
                </a:solidFill>
                <a:latin typeface="Aptos (Body)"/>
                <a:ea typeface="Calibri" panose="020F0502020204030204" pitchFamily="34" charset="0"/>
                <a:cs typeface="Times New Roman" panose="02020603050405020304" pitchFamily="18" charset="0"/>
              </a:rPr>
              <a:t>Module Code: LCMB7023</a:t>
            </a:r>
            <a:br>
              <a:rPr lang="en-IN" sz="2400" b="1" dirty="0">
                <a:solidFill>
                  <a:schemeClr val="tx2"/>
                </a:solidFill>
                <a:latin typeface="Aptos (Body)"/>
                <a:ea typeface="Calibri" panose="020F0502020204030204" pitchFamily="34" charset="0"/>
                <a:cs typeface="Times New Roman" panose="02020603050405020304" pitchFamily="18" charset="0"/>
              </a:rPr>
            </a:br>
            <a:r>
              <a:rPr lang="en-IN" sz="2400" b="1" dirty="0">
                <a:solidFill>
                  <a:schemeClr val="tx2"/>
                </a:solidFill>
                <a:latin typeface="Aptos (Body)"/>
                <a:ea typeface="Calibri" panose="020F0502020204030204" pitchFamily="34" charset="0"/>
                <a:cs typeface="Times New Roman" panose="02020603050405020304" pitchFamily="18" charset="0"/>
              </a:rPr>
              <a:t>ASSESSMENT COMPONENT 2</a:t>
            </a:r>
            <a:br>
              <a:rPr lang="en-IN" sz="2400" dirty="0">
                <a:solidFill>
                  <a:schemeClr val="tx2"/>
                </a:solidFill>
                <a:latin typeface="Aptos (Body)"/>
                <a:ea typeface="Calibri" panose="020F0502020204030204" pitchFamily="34" charset="0"/>
                <a:cs typeface="Times New Roman" panose="02020603050405020304" pitchFamily="18" charset="0"/>
              </a:rPr>
            </a:br>
            <a:endParaRPr lang="en-IN" sz="2400" dirty="0">
              <a:solidFill>
                <a:schemeClr val="tx2"/>
              </a:solidFill>
            </a:endParaRPr>
          </a:p>
        </p:txBody>
      </p:sp>
      <p:pic>
        <p:nvPicPr>
          <p:cNvPr id="1028" name="Picture 4" descr="Benefits of Human Capital Management Transformation">
            <a:extLst>
              <a:ext uri="{FF2B5EF4-FFF2-40B4-BE49-F238E27FC236}">
                <a16:creationId xmlns:a16="http://schemas.microsoft.com/office/drawing/2014/main" id="{9C61EACA-5E3A-EA81-CCA1-F69A333CAE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8550" b="18508"/>
          <a:stretch>
            <a:fillRect/>
          </a:stretch>
        </p:blipFill>
        <p:spPr bwMode="auto">
          <a:xfrm>
            <a:off x="-1" y="10"/>
            <a:ext cx="12192001" cy="4201449"/>
          </a:xfrm>
          <a:prstGeom prst="rect">
            <a:avLst/>
          </a:prstGeom>
          <a:noFill/>
          <a:extLst>
            <a:ext uri="{909E8E84-426E-40DD-AFC4-6F175D3DCCD1}">
              <a14:hiddenFill xmlns:a14="http://schemas.microsoft.com/office/drawing/2010/main">
                <a:solidFill>
                  <a:srgbClr val="FFFFFF"/>
                </a:solidFill>
              </a14:hiddenFill>
            </a:ext>
          </a:extLst>
        </p:spPr>
      </p:pic>
      <p:grpSp>
        <p:nvGrpSpPr>
          <p:cNvPr id="1060" name="Group 1059">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41813"/>
            <a:ext cx="12188952" cy="1828800"/>
            <a:chOff x="-305" y="3144820"/>
            <a:chExt cx="9182100" cy="1551136"/>
          </a:xfrm>
        </p:grpSpPr>
        <p:sp useBgFill="1">
          <p:nvSpPr>
            <p:cNvPr id="1061" name="Freeform: Shape 1060">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062" name="Freeform: Shape 1061">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063" name="Freeform: Shape 1062">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064" name="Freeform: Shape 1063">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pic>
        <p:nvPicPr>
          <p:cNvPr id="7" name="Picture 2" descr="Toyota logo and symbol, meaning, history, PNG, brand">
            <a:extLst>
              <a:ext uri="{FF2B5EF4-FFF2-40B4-BE49-F238E27FC236}">
                <a16:creationId xmlns:a16="http://schemas.microsoft.com/office/drawing/2014/main" id="{D37AEED0-6298-2ACB-C317-48F765FD335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13076" y="761025"/>
            <a:ext cx="3778924" cy="212564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Prifysgol Cymru Y Drindod Dewi Sant University of Wales Trinity Saint David  - MATLAB Access for Everyone - MATLAB &amp; Simulink">
            <a:extLst>
              <a:ext uri="{FF2B5EF4-FFF2-40B4-BE49-F238E27FC236}">
                <a16:creationId xmlns:a16="http://schemas.microsoft.com/office/drawing/2014/main" id="{AFD065D2-C981-8A2B-B732-428B08C40D6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780819" y="4139082"/>
            <a:ext cx="3043438" cy="1067295"/>
          </a:xfrm>
          <a:prstGeom prst="rect">
            <a:avLst/>
          </a:prstGeom>
          <a:noFill/>
          <a:ln>
            <a:noFill/>
          </a:ln>
        </p:spPr>
      </p:pic>
      <p:sp>
        <p:nvSpPr>
          <p:cNvPr id="15" name="Title 1">
            <a:extLst>
              <a:ext uri="{FF2B5EF4-FFF2-40B4-BE49-F238E27FC236}">
                <a16:creationId xmlns:a16="http://schemas.microsoft.com/office/drawing/2014/main" id="{2465ACC2-210F-69DC-9913-69CB0D44A96A}"/>
              </a:ext>
            </a:extLst>
          </p:cNvPr>
          <p:cNvSpPr txBox="1">
            <a:spLocks/>
          </p:cNvSpPr>
          <p:nvPr/>
        </p:nvSpPr>
        <p:spPr>
          <a:xfrm>
            <a:off x="7704686" y="5287336"/>
            <a:ext cx="4484265" cy="1683926"/>
          </a:xfrm>
          <a:prstGeom prst="rect">
            <a:avLst/>
          </a:prstGeom>
        </p:spPr>
        <p:txBody>
          <a:bodyPr vert="horz" lIns="91440" tIns="45720" rIns="91440" bIns="45720" rtlCol="0" anchor="t">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Bef>
                <a:spcPts val="800"/>
              </a:spcBef>
              <a:spcAft>
                <a:spcPts val="800"/>
              </a:spcAft>
            </a:pPr>
            <a:r>
              <a:rPr lang="en-US" sz="1800" b="1" dirty="0">
                <a:solidFill>
                  <a:schemeClr val="tx2"/>
                </a:solidFill>
                <a:latin typeface="Aptos (Body)"/>
                <a:ea typeface="Calibri" panose="020F0502020204030204" pitchFamily="34" charset="0"/>
                <a:cs typeface="Times New Roman" panose="02020603050405020304" pitchFamily="18" charset="0"/>
              </a:rPr>
              <a:t>GROUP MEMBERS:</a:t>
            </a:r>
          </a:p>
          <a:p>
            <a:pPr algn="l">
              <a:spcBef>
                <a:spcPts val="800"/>
              </a:spcBef>
              <a:spcAft>
                <a:spcPts val="800"/>
              </a:spcAft>
            </a:pPr>
            <a:r>
              <a:rPr lang="en-IN" sz="1800" i="1" dirty="0"/>
              <a:t>Yagnik </a:t>
            </a:r>
            <a:r>
              <a:rPr lang="en-IN" sz="1800" i="1" dirty="0" err="1"/>
              <a:t>Bharatbhai</a:t>
            </a:r>
            <a:r>
              <a:rPr lang="en-IN" sz="1800" i="1" dirty="0"/>
              <a:t> </a:t>
            </a:r>
            <a:r>
              <a:rPr lang="en-IN" sz="1800" i="1" dirty="0" err="1"/>
              <a:t>Bhakhar</a:t>
            </a:r>
            <a:r>
              <a:rPr lang="en-IN" sz="1800" i="1" dirty="0"/>
              <a:t> (ID: 2431085)</a:t>
            </a:r>
            <a:br>
              <a:rPr lang="en-IN" sz="1800" i="1" dirty="0"/>
            </a:br>
            <a:r>
              <a:rPr lang="en-IN" sz="1800" i="1" dirty="0" err="1"/>
              <a:t>Hetviben</a:t>
            </a:r>
            <a:r>
              <a:rPr lang="en-IN" sz="1800" i="1" dirty="0"/>
              <a:t> </a:t>
            </a:r>
            <a:r>
              <a:rPr lang="en-IN" sz="1800" i="1" dirty="0" err="1"/>
              <a:t>Pravinbhai</a:t>
            </a:r>
            <a:r>
              <a:rPr lang="en-IN" sz="1800" i="1" dirty="0"/>
              <a:t> </a:t>
            </a:r>
            <a:r>
              <a:rPr lang="en-IN" sz="1800" i="1" dirty="0" err="1"/>
              <a:t>Paradiya</a:t>
            </a:r>
            <a:r>
              <a:rPr lang="en-IN" sz="1800" i="1" dirty="0"/>
              <a:t> (ID: 2505236)</a:t>
            </a:r>
            <a:br>
              <a:rPr lang="en-IN" sz="1800" i="1" dirty="0"/>
            </a:br>
            <a:r>
              <a:rPr lang="en-IN" sz="1800" i="1" dirty="0"/>
              <a:t>Dakshesh Narendrakumar Patel (ID: 2434255)</a:t>
            </a:r>
            <a:br>
              <a:rPr lang="en-IN" sz="1800" i="1" dirty="0"/>
            </a:br>
            <a:r>
              <a:rPr lang="en-IN" sz="1800" i="1" dirty="0"/>
              <a:t>Shivam Vijaykumar Patel  (ID: 2439811)</a:t>
            </a:r>
            <a:endParaRPr lang="en-IN" sz="1800" i="1" dirty="0">
              <a:solidFill>
                <a:schemeClr val="tx2"/>
              </a:solidFill>
            </a:endParaRPr>
          </a:p>
        </p:txBody>
      </p:sp>
    </p:spTree>
    <p:extLst>
      <p:ext uri="{BB962C8B-B14F-4D97-AF65-F5344CB8AC3E}">
        <p14:creationId xmlns:p14="http://schemas.microsoft.com/office/powerpoint/2010/main" val="10337491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DFD4E0-D68C-6D4C-C660-F1DCC0E0540E}"/>
            </a:ext>
          </a:extLst>
        </p:cNvPr>
        <p:cNvGrpSpPr/>
        <p:nvPr/>
      </p:nvGrpSpPr>
      <p:grpSpPr>
        <a:xfrm>
          <a:off x="0" y="0"/>
          <a:ext cx="0" cy="0"/>
          <a:chOff x="0" y="0"/>
          <a:chExt cx="0" cy="0"/>
        </a:xfrm>
      </p:grpSpPr>
      <p:sp useBgFill="1">
        <p:nvSpPr>
          <p:cNvPr id="2071" name="Rectangle 207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oyota Car Sales: Toyota produces 300 mn cars globally since 1935, ETAuto">
            <a:extLst>
              <a:ext uri="{FF2B5EF4-FFF2-40B4-BE49-F238E27FC236}">
                <a16:creationId xmlns:a16="http://schemas.microsoft.com/office/drawing/2014/main" id="{8FCAF872-81D6-BDEF-49E2-BA731858E4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294" r="3239" b="2"/>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73" name="Rectangle 20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8E88698-1F45-F527-5C90-1E72586237F2}"/>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000" b="1">
                <a:effectLst/>
                <a:latin typeface="+mj-lt"/>
                <a:ea typeface="+mj-ea"/>
                <a:cs typeface="+mj-cs"/>
              </a:rPr>
              <a:t>Overall Introduction</a:t>
            </a:r>
          </a:p>
        </p:txBody>
      </p:sp>
      <p:sp>
        <p:nvSpPr>
          <p:cNvPr id="4" name="TextBox 3">
            <a:extLst>
              <a:ext uri="{FF2B5EF4-FFF2-40B4-BE49-F238E27FC236}">
                <a16:creationId xmlns:a16="http://schemas.microsoft.com/office/drawing/2014/main" id="{CF732C58-7D43-AAAC-2CE7-59B551B33505}"/>
              </a:ext>
            </a:extLst>
          </p:cNvPr>
          <p:cNvSpPr txBox="1"/>
          <p:nvPr/>
        </p:nvSpPr>
        <p:spPr>
          <a:xfrm>
            <a:off x="7531610" y="2434201"/>
            <a:ext cx="4288683" cy="4058674"/>
          </a:xfrm>
          <a:prstGeom prst="rect">
            <a:avLst/>
          </a:prstGeom>
        </p:spPr>
        <p:txBody>
          <a:bodyPr vert="horz" lIns="91440" tIns="45720" rIns="91440" bIns="45720" rtlCol="0">
            <a:normAutofit/>
          </a:bodyPr>
          <a:lstStyle/>
          <a:p>
            <a:pPr marL="342900" lvl="0" indent="-228600">
              <a:lnSpc>
                <a:spcPct val="90000"/>
              </a:lnSpc>
              <a:spcBef>
                <a:spcPts val="800"/>
              </a:spcBef>
              <a:buFont typeface="Arial" panose="020B0604020202020204" pitchFamily="34" charset="0"/>
              <a:buChar char="•"/>
            </a:pPr>
            <a:r>
              <a:rPr lang="en-US" dirty="0">
                <a:effectLst/>
              </a:rPr>
              <a:t>This presentation examines Toyota’s key HR functions, including recruitment and selection, training and development, performance management, and reward systems.</a:t>
            </a:r>
          </a:p>
          <a:p>
            <a:pPr marL="342900" lvl="0" indent="-228600">
              <a:lnSpc>
                <a:spcPct val="90000"/>
              </a:lnSpc>
              <a:buFont typeface="Arial" panose="020B0604020202020204" pitchFamily="34" charset="0"/>
              <a:buChar char="•"/>
            </a:pPr>
            <a:r>
              <a:rPr lang="en-US" dirty="0">
                <a:effectLst/>
              </a:rPr>
              <a:t>It highlights current practices, managerial roles, challenges and strategic alignment with organizational goals.</a:t>
            </a:r>
          </a:p>
          <a:p>
            <a:pPr marL="342900" lvl="0" indent="-228600">
              <a:lnSpc>
                <a:spcPct val="90000"/>
              </a:lnSpc>
              <a:spcAft>
                <a:spcPts val="800"/>
              </a:spcAft>
              <a:buFont typeface="Arial" panose="020B0604020202020204" pitchFamily="34" charset="0"/>
              <a:buChar char="•"/>
            </a:pPr>
            <a:r>
              <a:rPr lang="en-US" dirty="0">
                <a:effectLst/>
              </a:rPr>
              <a:t>This provides practical recommendation to improve employee capability, engagement and overall organizational effectiveness within global operations.</a:t>
            </a:r>
          </a:p>
        </p:txBody>
      </p:sp>
    </p:spTree>
    <p:extLst>
      <p:ext uri="{BB962C8B-B14F-4D97-AF65-F5344CB8AC3E}">
        <p14:creationId xmlns:p14="http://schemas.microsoft.com/office/powerpoint/2010/main" val="3609975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97B3B5-0789-FC90-0063-D0AD00940EF6}"/>
              </a:ext>
            </a:extLst>
          </p:cNvPr>
          <p:cNvSpPr>
            <a:spLocks noGrp="1"/>
          </p:cNvSpPr>
          <p:nvPr>
            <p:ph type="title"/>
          </p:nvPr>
        </p:nvSpPr>
        <p:spPr>
          <a:xfrm>
            <a:off x="5093520" y="2744662"/>
            <a:ext cx="6589707" cy="2387600"/>
          </a:xfrm>
        </p:spPr>
        <p:txBody>
          <a:bodyPr vert="horz" lIns="91440" tIns="45720" rIns="91440" bIns="45720" rtlCol="0" anchor="b">
            <a:normAutofit/>
          </a:bodyPr>
          <a:lstStyle/>
          <a:p>
            <a:pPr algn="r"/>
            <a:r>
              <a:rPr lang="en-US" sz="6000" b="1" kern="1200" dirty="0">
                <a:solidFill>
                  <a:srgbClr val="FFFFFF"/>
                </a:solidFill>
                <a:latin typeface="+mj-lt"/>
                <a:ea typeface="+mj-ea"/>
                <a:cs typeface="+mj-cs"/>
              </a:rPr>
              <a:t>Training and Development</a:t>
            </a:r>
            <a:endParaRPr lang="en-US" sz="6000" kern="1200" dirty="0">
              <a:solidFill>
                <a:srgbClr val="FFFFFF"/>
              </a:solidFill>
              <a:latin typeface="+mj-lt"/>
              <a:ea typeface="+mj-ea"/>
              <a:cs typeface="+mj-cs"/>
            </a:endParaRPr>
          </a:p>
        </p:txBody>
      </p:sp>
      <p:cxnSp>
        <p:nvCxnSpPr>
          <p:cNvPr id="29" name="Straight Connector 28">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1" name="Freeform: Shape 30">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 name="Arc 29">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itle 1">
            <a:extLst>
              <a:ext uri="{FF2B5EF4-FFF2-40B4-BE49-F238E27FC236}">
                <a16:creationId xmlns:a16="http://schemas.microsoft.com/office/drawing/2014/main" id="{6BC6371B-AA57-FEC3-B901-1032EC442FD2}"/>
              </a:ext>
            </a:extLst>
          </p:cNvPr>
          <p:cNvSpPr txBox="1">
            <a:spLocks/>
          </p:cNvSpPr>
          <p:nvPr/>
        </p:nvSpPr>
        <p:spPr>
          <a:xfrm>
            <a:off x="4616702" y="5485669"/>
            <a:ext cx="7066525" cy="1018924"/>
          </a:xfrm>
          <a:prstGeom prst="rect">
            <a:avLst/>
          </a:prstGeom>
        </p:spPr>
        <p:txBody>
          <a:bodyPr vert="horz" lIns="91440" tIns="45720" rIns="91440" bIns="45720" rtlCol="0" anchor="b">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dirty="0"/>
              <a:t>Student Name: </a:t>
            </a:r>
            <a:r>
              <a:rPr lang="en-IN" sz="6000" b="1" dirty="0"/>
              <a:t>Yagnik </a:t>
            </a:r>
            <a:r>
              <a:rPr lang="en-IN" sz="6000" b="1" dirty="0" err="1"/>
              <a:t>Bharatbhai</a:t>
            </a:r>
            <a:r>
              <a:rPr lang="en-IN" sz="6000" b="1" dirty="0"/>
              <a:t> </a:t>
            </a:r>
            <a:r>
              <a:rPr lang="en-IN" sz="6000" b="1" dirty="0" err="1"/>
              <a:t>Bhakhar</a:t>
            </a:r>
            <a:r>
              <a:rPr lang="en-IN" sz="6000" b="1" dirty="0"/>
              <a:t>  </a:t>
            </a:r>
          </a:p>
          <a:p>
            <a:r>
              <a:rPr lang="en-US" sz="6000" b="1" dirty="0"/>
              <a:t>Student ID: </a:t>
            </a:r>
            <a:r>
              <a:rPr lang="en-IN" sz="6000" b="1" dirty="0"/>
              <a:t>2431085</a:t>
            </a:r>
            <a:endParaRPr lang="en-US" sz="6000" dirty="0"/>
          </a:p>
        </p:txBody>
      </p:sp>
    </p:spTree>
    <p:extLst>
      <p:ext uri="{BB962C8B-B14F-4D97-AF65-F5344CB8AC3E}">
        <p14:creationId xmlns:p14="http://schemas.microsoft.com/office/powerpoint/2010/main" val="774664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A05B48-9A35-4CFE-B2FE-E0F1E2BAA3B4}"/>
            </a:ext>
          </a:extLst>
        </p:cNvPr>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6817165-6AE9-17B0-96E1-C4985DBD7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4D9F75D-F7B6-6937-77B3-692C318127EB}"/>
              </a:ext>
            </a:extLst>
          </p:cNvPr>
          <p:cNvSpPr txBox="1"/>
          <p:nvPr/>
        </p:nvSpPr>
        <p:spPr>
          <a:xfrm>
            <a:off x="6412090" y="501652"/>
            <a:ext cx="4828339" cy="1081822"/>
          </a:xfrm>
          <a:prstGeom prst="rect">
            <a:avLst/>
          </a:prstGeom>
        </p:spPr>
        <p:txBody>
          <a:bodyPr vert="horz" lIns="91440" tIns="45720" rIns="91440" bIns="45720" rtlCol="0" anchor="b">
            <a:normAutofit/>
          </a:bodyPr>
          <a:lstStyle/>
          <a:p>
            <a:pPr>
              <a:lnSpc>
                <a:spcPct val="90000"/>
              </a:lnSpc>
              <a:spcBef>
                <a:spcPct val="0"/>
              </a:spcBef>
              <a:spcAft>
                <a:spcPts val="800"/>
              </a:spcAft>
            </a:pPr>
            <a:r>
              <a:rPr lang="en-US" sz="5600" b="1" kern="1200">
                <a:solidFill>
                  <a:schemeClr val="tx1"/>
                </a:solidFill>
                <a:effectLst/>
                <a:latin typeface="+mj-lt"/>
                <a:ea typeface="+mj-ea"/>
                <a:cs typeface="+mj-cs"/>
              </a:rPr>
              <a:t>Introduction</a:t>
            </a:r>
            <a:endParaRPr lang="en-US" sz="5600" b="1" kern="1200" dirty="0">
              <a:solidFill>
                <a:schemeClr val="tx1"/>
              </a:solidFill>
              <a:effectLst/>
              <a:latin typeface="+mj-lt"/>
              <a:ea typeface="+mj-ea"/>
              <a:cs typeface="+mj-cs"/>
            </a:endParaRPr>
          </a:p>
        </p:txBody>
      </p:sp>
      <p:sp>
        <p:nvSpPr>
          <p:cNvPr id="2057" name="Rectangle 2056">
            <a:extLst>
              <a:ext uri="{FF2B5EF4-FFF2-40B4-BE49-F238E27FC236}">
                <a16:creationId xmlns:a16="http://schemas.microsoft.com/office/drawing/2014/main" id="{BEF2E752-DFAC-0D44-CBE6-D76F9C92C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oyota India | TLDI">
            <a:extLst>
              <a:ext uri="{FF2B5EF4-FFF2-40B4-BE49-F238E27FC236}">
                <a16:creationId xmlns:a16="http://schemas.microsoft.com/office/drawing/2014/main" id="{D9531CCE-83C9-3457-69BA-9A491BB6146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94488" y="0"/>
            <a:ext cx="3254670" cy="6258983"/>
          </a:xfrm>
          <a:prstGeom prst="rect">
            <a:avLst/>
          </a:prstGeom>
          <a:noFill/>
          <a:extLst>
            <a:ext uri="{909E8E84-426E-40DD-AFC4-6F175D3DCCD1}">
              <a14:hiddenFill xmlns:a14="http://schemas.microsoft.com/office/drawing/2010/main">
                <a:solidFill>
                  <a:srgbClr val="FFFFFF"/>
                </a:solidFill>
              </a14:hiddenFill>
            </a:ext>
          </a:extLst>
        </p:spPr>
      </p:pic>
      <p:cxnSp>
        <p:nvCxnSpPr>
          <p:cNvPr id="2059" name="Straight Connector 2058">
            <a:extLst>
              <a:ext uri="{FF2B5EF4-FFF2-40B4-BE49-F238E27FC236}">
                <a16:creationId xmlns:a16="http://schemas.microsoft.com/office/drawing/2014/main" id="{00E59C17-BB96-D548-2F95-0D96663939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63" name="TextBox 4">
            <a:extLst>
              <a:ext uri="{FF2B5EF4-FFF2-40B4-BE49-F238E27FC236}">
                <a16:creationId xmlns:a16="http://schemas.microsoft.com/office/drawing/2014/main" id="{97E07703-AE96-617C-3E97-6945ACEFECFA}"/>
              </a:ext>
            </a:extLst>
          </p:cNvPr>
          <p:cNvGraphicFramePr/>
          <p:nvPr>
            <p:extLst>
              <p:ext uri="{D42A27DB-BD31-4B8C-83A1-F6EECF244321}">
                <p14:modId xmlns:p14="http://schemas.microsoft.com/office/powerpoint/2010/main" val="128977872"/>
              </p:ext>
            </p:extLst>
          </p:nvPr>
        </p:nvGraphicFramePr>
        <p:xfrm>
          <a:off x="6216961" y="1862254"/>
          <a:ext cx="5003961" cy="44940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E1D78C16-8856-D1F3-BB86-828056A507D4}"/>
              </a:ext>
            </a:extLst>
          </p:cNvPr>
          <p:cNvSpPr txBox="1"/>
          <p:nvPr/>
        </p:nvSpPr>
        <p:spPr>
          <a:xfrm>
            <a:off x="1" y="6479790"/>
            <a:ext cx="6096000" cy="369332"/>
          </a:xfrm>
          <a:prstGeom prst="rect">
            <a:avLst/>
          </a:prstGeom>
          <a:noFill/>
        </p:spPr>
        <p:txBody>
          <a:bodyPr wrap="square">
            <a:spAutoFit/>
          </a:bodyPr>
          <a:lstStyle/>
          <a:p>
            <a:pPr algn="ctr"/>
            <a:r>
              <a:rPr lang="en-US" sz="1800" dirty="0">
                <a:solidFill>
                  <a:schemeClr val="tx1">
                    <a:alpha val="80000"/>
                  </a:schemeClr>
                </a:solidFill>
                <a:effectLst/>
              </a:rPr>
              <a:t>(Source: toyotabharat.com, 2022)</a:t>
            </a:r>
            <a:endParaRPr lang="en-IN" dirty="0"/>
          </a:p>
        </p:txBody>
      </p:sp>
    </p:spTree>
    <p:extLst>
      <p:ext uri="{BB962C8B-B14F-4D97-AF65-F5344CB8AC3E}">
        <p14:creationId xmlns:p14="http://schemas.microsoft.com/office/powerpoint/2010/main" val="2419654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67DECE-7E33-582A-2EF9-DCF7BA7011F6}"/>
            </a:ext>
          </a:extLst>
        </p:cNvPr>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8" name="Freeform: Shape 3087">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090" name="Freeform: Shape 3089">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9A780E4-C357-9BE6-264D-517FFC573BD0}"/>
              </a:ext>
            </a:extLst>
          </p:cNvPr>
          <p:cNvSpPr txBox="1"/>
          <p:nvPr/>
        </p:nvSpPr>
        <p:spPr>
          <a:xfrm>
            <a:off x="371094" y="1161288"/>
            <a:ext cx="3438144" cy="1239012"/>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2800" b="1" kern="1200">
                <a:solidFill>
                  <a:schemeClr val="tx1"/>
                </a:solidFill>
                <a:effectLst/>
                <a:latin typeface="+mj-lt"/>
                <a:ea typeface="+mj-ea"/>
                <a:cs typeface="+mj-cs"/>
              </a:rPr>
              <a:t>Current HR Policies and Practices</a:t>
            </a:r>
          </a:p>
        </p:txBody>
      </p:sp>
      <p:sp>
        <p:nvSpPr>
          <p:cNvPr id="3092" name="Rectangle 3091">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94" name="Rectangle 309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D87EEB93-0F72-6EFE-1CF4-5966B14FC6E3}"/>
              </a:ext>
            </a:extLst>
          </p:cNvPr>
          <p:cNvSpPr txBox="1"/>
          <p:nvPr/>
        </p:nvSpPr>
        <p:spPr>
          <a:xfrm>
            <a:off x="371094" y="2718054"/>
            <a:ext cx="3598740" cy="3597550"/>
          </a:xfrm>
          <a:prstGeom prst="rect">
            <a:avLst/>
          </a:prstGeom>
        </p:spPr>
        <p:txBody>
          <a:bodyPr vert="horz" lIns="91440" tIns="45720" rIns="91440" bIns="45720" rtlCol="0" anchor="t">
            <a:normAutofit lnSpcReduction="10000"/>
          </a:bodyPr>
          <a:lstStyle/>
          <a:p>
            <a:pPr marL="342900" lvl="0" indent="-228600">
              <a:lnSpc>
                <a:spcPct val="90000"/>
              </a:lnSpc>
              <a:spcBef>
                <a:spcPts val="800"/>
              </a:spcBef>
              <a:buFont typeface="Arial" panose="020B0604020202020204" pitchFamily="34" charset="0"/>
              <a:buChar char="•"/>
            </a:pPr>
            <a:r>
              <a:rPr lang="en-US" sz="1600" dirty="0">
                <a:effectLst/>
              </a:rPr>
              <a:t>The HR practices of Toyota has highlighted skill development through on-the-job learning, mentorship, e-learning and structured training.</a:t>
            </a:r>
          </a:p>
          <a:p>
            <a:pPr marL="342900" lvl="0" indent="-228600">
              <a:lnSpc>
                <a:spcPct val="90000"/>
              </a:lnSpc>
              <a:buFont typeface="Arial" panose="020B0604020202020204" pitchFamily="34" charset="0"/>
              <a:buChar char="•"/>
            </a:pPr>
            <a:r>
              <a:rPr lang="en-US" sz="1600" dirty="0">
                <a:effectLst/>
              </a:rPr>
              <a:t>Several programs include Toyota Production System (TPS) training, safety education and leadership workshops for the employees (</a:t>
            </a:r>
            <a:r>
              <a:rPr lang="en-US" sz="1600">
                <a:effectLst/>
              </a:rPr>
              <a:t>Dalimunthe</a:t>
            </a:r>
            <a:r>
              <a:rPr lang="en-US" sz="1600" dirty="0">
                <a:effectLst/>
              </a:rPr>
              <a:t>, 2022).</a:t>
            </a:r>
          </a:p>
          <a:p>
            <a:pPr marL="342900" lvl="0" indent="-228600">
              <a:lnSpc>
                <a:spcPct val="90000"/>
              </a:lnSpc>
              <a:spcAft>
                <a:spcPts val="800"/>
              </a:spcAft>
              <a:buFont typeface="Arial" panose="020B0604020202020204" pitchFamily="34" charset="0"/>
              <a:buChar char="•"/>
            </a:pPr>
            <a:r>
              <a:rPr lang="en-US" sz="1600" dirty="0">
                <a:effectLst/>
              </a:rPr>
              <a:t>Policies encourage career progression, performance-based recognition and knowledge sharing to ensure employee gain both strategic competencies and technical expertise for long-term growth.</a:t>
            </a:r>
          </a:p>
        </p:txBody>
      </p:sp>
      <p:pic>
        <p:nvPicPr>
          <p:cNvPr id="3074" name="Picture 2" descr="The Toyota Production System House – 5S Today">
            <a:extLst>
              <a:ext uri="{FF2B5EF4-FFF2-40B4-BE49-F238E27FC236}">
                <a16:creationId xmlns:a16="http://schemas.microsoft.com/office/drawing/2014/main" id="{65C53112-BFCF-0282-A005-A03D20872BF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64633" y="841248"/>
            <a:ext cx="6595110" cy="527608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62E4370-C96F-C4F2-E280-C5D82DF8EA6A}"/>
              </a:ext>
            </a:extLst>
          </p:cNvPr>
          <p:cNvSpPr txBox="1"/>
          <p:nvPr/>
        </p:nvSpPr>
        <p:spPr>
          <a:xfrm>
            <a:off x="5077968" y="6190488"/>
            <a:ext cx="6096000" cy="369332"/>
          </a:xfrm>
          <a:prstGeom prst="rect">
            <a:avLst/>
          </a:prstGeom>
          <a:noFill/>
        </p:spPr>
        <p:txBody>
          <a:bodyPr wrap="square">
            <a:spAutoFit/>
          </a:bodyPr>
          <a:lstStyle/>
          <a:p>
            <a:pPr algn="ctr"/>
            <a:r>
              <a:rPr lang="en-US" sz="1800" dirty="0">
                <a:effectLst/>
              </a:rPr>
              <a:t>(Source: 5stoday.com, 2021)</a:t>
            </a:r>
            <a:endParaRPr lang="en-IN" dirty="0"/>
          </a:p>
        </p:txBody>
      </p:sp>
    </p:spTree>
    <p:extLst>
      <p:ext uri="{BB962C8B-B14F-4D97-AF65-F5344CB8AC3E}">
        <p14:creationId xmlns:p14="http://schemas.microsoft.com/office/powerpoint/2010/main" val="136115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96BC02-9A86-E546-B9E9-48229ECF8175}"/>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3" name="TextBox 2">
            <a:extLst>
              <a:ext uri="{FF2B5EF4-FFF2-40B4-BE49-F238E27FC236}">
                <a16:creationId xmlns:a16="http://schemas.microsoft.com/office/drawing/2014/main" id="{FCF1148D-B041-7E91-7A39-5218EE4B2E9B}"/>
              </a:ext>
            </a:extLst>
          </p:cNvPr>
          <p:cNvSpPr txBox="1"/>
          <p:nvPr/>
        </p:nvSpPr>
        <p:spPr>
          <a:xfrm>
            <a:off x="479394" y="1070800"/>
            <a:ext cx="3939688" cy="5583126"/>
          </a:xfrm>
          <a:prstGeom prst="rect">
            <a:avLst/>
          </a:prstGeom>
        </p:spPr>
        <p:txBody>
          <a:bodyPr vert="horz" lIns="91440" tIns="45720" rIns="91440" bIns="45720" rtlCol="0" anchor="ctr">
            <a:normAutofit/>
          </a:bodyPr>
          <a:lstStyle/>
          <a:p>
            <a:pPr algn="r">
              <a:lnSpc>
                <a:spcPct val="90000"/>
              </a:lnSpc>
              <a:spcBef>
                <a:spcPct val="0"/>
              </a:spcBef>
              <a:spcAft>
                <a:spcPts val="800"/>
              </a:spcAft>
            </a:pPr>
            <a:r>
              <a:rPr lang="en-US" sz="6200" b="1" kern="1200">
                <a:solidFill>
                  <a:schemeClr val="tx1"/>
                </a:solidFill>
                <a:effectLst/>
                <a:latin typeface="+mj-lt"/>
                <a:ea typeface="+mj-ea"/>
                <a:cs typeface="+mj-cs"/>
              </a:rPr>
              <a:t>Role of Line Managers in Implementation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Diagram 5">
            <a:extLst>
              <a:ext uri="{FF2B5EF4-FFF2-40B4-BE49-F238E27FC236}">
                <a16:creationId xmlns:a16="http://schemas.microsoft.com/office/drawing/2014/main" id="{242E77EF-2B52-52D0-83CA-A86F048E3130}"/>
              </a:ext>
            </a:extLst>
          </p:cNvPr>
          <p:cNvGraphicFramePr/>
          <p:nvPr>
            <p:extLst>
              <p:ext uri="{D42A27DB-BD31-4B8C-83A1-F6EECF244321}">
                <p14:modId xmlns:p14="http://schemas.microsoft.com/office/powerpoint/2010/main" val="1100703565"/>
              </p:ext>
            </p:extLst>
          </p:nvPr>
        </p:nvGraphicFramePr>
        <p:xfrm>
          <a:off x="5108535" y="869796"/>
          <a:ext cx="6245265" cy="57903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0572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916412-2823-0D81-8622-7F1C7A8C88D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55DDEEA-B936-F789-A372-D6F786873FF9}"/>
              </a:ext>
            </a:extLst>
          </p:cNvPr>
          <p:cNvSpPr txBox="1"/>
          <p:nvPr/>
        </p:nvSpPr>
        <p:spPr>
          <a:xfrm>
            <a:off x="8153400" y="1128094"/>
            <a:ext cx="3434180" cy="1415270"/>
          </a:xfrm>
          <a:prstGeom prst="rect">
            <a:avLst/>
          </a:prstGeom>
        </p:spPr>
        <p:txBody>
          <a:bodyPr vert="horz" lIns="91440" tIns="45720" rIns="91440" bIns="45720" rtlCol="0" anchor="t">
            <a:normAutofit/>
          </a:bodyPr>
          <a:lstStyle/>
          <a:p>
            <a:pPr>
              <a:lnSpc>
                <a:spcPct val="90000"/>
              </a:lnSpc>
              <a:spcBef>
                <a:spcPct val="0"/>
              </a:spcBef>
              <a:spcAft>
                <a:spcPts val="800"/>
              </a:spcAft>
            </a:pPr>
            <a:r>
              <a:rPr lang="en-US" sz="2700" b="1" kern="1200">
                <a:solidFill>
                  <a:schemeClr val="tx1"/>
                </a:solidFill>
                <a:effectLst/>
                <a:latin typeface="+mj-lt"/>
                <a:ea typeface="+mj-ea"/>
                <a:cs typeface="+mj-cs"/>
              </a:rPr>
              <a:t>Strategic Alignment of HR Practices with Company Goals</a:t>
            </a:r>
          </a:p>
        </p:txBody>
      </p:sp>
      <p:sp>
        <p:nvSpPr>
          <p:cNvPr id="4118" name="Rectangle 4117">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oyota India | TLDI">
            <a:extLst>
              <a:ext uri="{FF2B5EF4-FFF2-40B4-BE49-F238E27FC236}">
                <a16:creationId xmlns:a16="http://schemas.microsoft.com/office/drawing/2014/main" id="{1B87A0E8-29F4-A25A-349F-45BE5A93EB8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9235" y="1907946"/>
            <a:ext cx="6221895" cy="3048729"/>
          </a:xfrm>
          <a:prstGeom prst="rect">
            <a:avLst/>
          </a:prstGeom>
          <a:noFill/>
          <a:extLst>
            <a:ext uri="{909E8E84-426E-40DD-AFC4-6F175D3DCCD1}">
              <a14:hiddenFill xmlns:a14="http://schemas.microsoft.com/office/drawing/2010/main">
                <a:solidFill>
                  <a:srgbClr val="FFFFFF"/>
                </a:solidFill>
              </a14:hiddenFill>
            </a:ext>
          </a:extLst>
        </p:spPr>
      </p:pic>
      <p:cxnSp>
        <p:nvCxnSpPr>
          <p:cNvPr id="4119" name="Straight Connector 4118">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8F639A4-9AC1-D69F-29FF-1DFE500290CB}"/>
              </a:ext>
            </a:extLst>
          </p:cNvPr>
          <p:cNvSpPr txBox="1"/>
          <p:nvPr/>
        </p:nvSpPr>
        <p:spPr>
          <a:xfrm>
            <a:off x="8153400" y="2543364"/>
            <a:ext cx="3434180" cy="3599019"/>
          </a:xfrm>
          <a:prstGeom prst="rect">
            <a:avLst/>
          </a:prstGeom>
        </p:spPr>
        <p:txBody>
          <a:bodyPr vert="horz" lIns="91440" tIns="45720" rIns="91440" bIns="45720" rtlCol="0">
            <a:normAutofit/>
          </a:bodyPr>
          <a:lstStyle/>
          <a:p>
            <a:pPr marL="342900" lvl="0" indent="-228600">
              <a:lnSpc>
                <a:spcPct val="90000"/>
              </a:lnSpc>
              <a:spcBef>
                <a:spcPts val="800"/>
              </a:spcBef>
              <a:buFont typeface="Arial" panose="020B0604020202020204" pitchFamily="34" charset="0"/>
              <a:buChar char="•"/>
            </a:pPr>
            <a:r>
              <a:rPr lang="en-US" sz="1400" dirty="0">
                <a:effectLst/>
              </a:rPr>
              <a:t>Toyota has alignment with the strategic goals, which includes global competitiveness, innovation and operational efficiency (Al Basha</a:t>
            </a:r>
            <a:r>
              <a:rPr lang="en-US" sz="1400" i="1" dirty="0">
                <a:effectLst/>
              </a:rPr>
              <a:t> et al., </a:t>
            </a:r>
            <a:r>
              <a:rPr lang="en-US" sz="1400" dirty="0">
                <a:effectLst/>
              </a:rPr>
              <a:t>2024).</a:t>
            </a:r>
          </a:p>
          <a:p>
            <a:pPr marL="342900" lvl="0" indent="-228600">
              <a:lnSpc>
                <a:spcPct val="90000"/>
              </a:lnSpc>
              <a:buFont typeface="Arial" panose="020B0604020202020204" pitchFamily="34" charset="0"/>
              <a:buChar char="•"/>
            </a:pPr>
            <a:r>
              <a:rPr lang="en-US" sz="1400" dirty="0">
                <a:effectLst/>
              </a:rPr>
              <a:t>Leadership development prepares managers for international assignments in Toyota.</a:t>
            </a:r>
          </a:p>
          <a:p>
            <a:pPr marL="342900" lvl="0" indent="-228600">
              <a:lnSpc>
                <a:spcPct val="90000"/>
              </a:lnSpc>
              <a:buFont typeface="Arial" panose="020B0604020202020204" pitchFamily="34" charset="0"/>
              <a:buChar char="•"/>
            </a:pPr>
            <a:r>
              <a:rPr lang="en-US" sz="1400" dirty="0">
                <a:effectLst/>
              </a:rPr>
              <a:t>Technical skills training provide supports regarding the lean processes along with high-quality production </a:t>
            </a:r>
            <a:r>
              <a:rPr lang="en-US" sz="1400">
                <a:effectLst/>
              </a:rPr>
              <a:t>process (Legala </a:t>
            </a:r>
            <a:r>
              <a:rPr lang="en-US" sz="1400" i="1" dirty="0">
                <a:effectLst/>
              </a:rPr>
              <a:t>et al., </a:t>
            </a:r>
            <a:r>
              <a:rPr lang="en-US" sz="1400" dirty="0">
                <a:effectLst/>
              </a:rPr>
              <a:t>2024).</a:t>
            </a:r>
          </a:p>
          <a:p>
            <a:pPr marL="342900" lvl="0" indent="-228600">
              <a:lnSpc>
                <a:spcPct val="90000"/>
              </a:lnSpc>
              <a:spcAft>
                <a:spcPts val="800"/>
              </a:spcAft>
              <a:buFont typeface="Arial" panose="020B0604020202020204" pitchFamily="34" charset="0"/>
              <a:buChar char="•"/>
            </a:pPr>
            <a:r>
              <a:rPr lang="en-US" sz="1400" dirty="0">
                <a:effectLst/>
              </a:rPr>
              <a:t>This has alignment with providing assurances of employee capabilities directly contribute to Toyota’s vision of sustainable growth and market leadership. </a:t>
            </a:r>
          </a:p>
        </p:txBody>
      </p:sp>
      <p:sp>
        <p:nvSpPr>
          <p:cNvPr id="2" name="TextBox 1">
            <a:extLst>
              <a:ext uri="{FF2B5EF4-FFF2-40B4-BE49-F238E27FC236}">
                <a16:creationId xmlns:a16="http://schemas.microsoft.com/office/drawing/2014/main" id="{155E9F87-0EEF-F432-257E-7FB9BD7B1231}"/>
              </a:ext>
            </a:extLst>
          </p:cNvPr>
          <p:cNvSpPr txBox="1"/>
          <p:nvPr/>
        </p:nvSpPr>
        <p:spPr>
          <a:xfrm>
            <a:off x="1222219" y="6142383"/>
            <a:ext cx="6096000" cy="369332"/>
          </a:xfrm>
          <a:prstGeom prst="rect">
            <a:avLst/>
          </a:prstGeom>
          <a:noFill/>
        </p:spPr>
        <p:txBody>
          <a:bodyPr wrap="square">
            <a:spAutoFit/>
          </a:bodyPr>
          <a:lstStyle/>
          <a:p>
            <a:pPr algn="ctr"/>
            <a:r>
              <a:rPr lang="en-US" sz="1800" dirty="0">
                <a:solidFill>
                  <a:schemeClr val="tx1">
                    <a:alpha val="80000"/>
                  </a:schemeClr>
                </a:solidFill>
                <a:effectLst/>
              </a:rPr>
              <a:t>(Source: toyotabharat.com, 2022)</a:t>
            </a:r>
            <a:endParaRPr lang="en-IN" dirty="0"/>
          </a:p>
        </p:txBody>
      </p:sp>
    </p:spTree>
    <p:extLst>
      <p:ext uri="{BB962C8B-B14F-4D97-AF65-F5344CB8AC3E}">
        <p14:creationId xmlns:p14="http://schemas.microsoft.com/office/powerpoint/2010/main" val="3288242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76EEFD-E570-9DBF-3481-A20E2E4286C2}"/>
            </a:ext>
          </a:extLst>
        </p:cNvPr>
        <p:cNvGrpSpPr/>
        <p:nvPr/>
      </p:nvGrpSpPr>
      <p:grpSpPr>
        <a:xfrm>
          <a:off x="0" y="0"/>
          <a:ext cx="0" cy="0"/>
          <a:chOff x="0" y="0"/>
          <a:chExt cx="0" cy="0"/>
        </a:xfrm>
      </p:grpSpPr>
      <p:sp useBgFill="1">
        <p:nvSpPr>
          <p:cNvPr id="5136" name="Rectangle 5135">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8BEB32C-0CC0-CA66-B294-D9F38C0ADD7B}"/>
              </a:ext>
            </a:extLst>
          </p:cNvPr>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3600" b="1">
                <a:effectLst/>
                <a:latin typeface="+mj-lt"/>
                <a:ea typeface="+mj-ea"/>
                <a:cs typeface="+mj-cs"/>
              </a:rPr>
              <a:t>Key HR Challenges Faced by Toyota</a:t>
            </a:r>
          </a:p>
        </p:txBody>
      </p:sp>
      <p:sp>
        <p:nvSpPr>
          <p:cNvPr id="5138" name="Rectangle 5137">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4" name="Picture 4" descr="Employees Drive Inclusion at Toyota Through 100+ Active Resource Chapters -  Toyota USA Newsroom">
            <a:extLst>
              <a:ext uri="{FF2B5EF4-FFF2-40B4-BE49-F238E27FC236}">
                <a16:creationId xmlns:a16="http://schemas.microsoft.com/office/drawing/2014/main" id="{0C396F90-294C-22DA-753B-74B35CD696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507" r="6501" b="-1"/>
          <a:stretch>
            <a:fillRect/>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useBgFill="1">
        <p:nvSpPr>
          <p:cNvPr id="5140" name="Rectangle 5139">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2EFF6B7E-9B6C-F628-9C97-DC27F774E83A}"/>
              </a:ext>
            </a:extLst>
          </p:cNvPr>
          <p:cNvSpPr txBox="1"/>
          <p:nvPr/>
        </p:nvSpPr>
        <p:spPr>
          <a:xfrm>
            <a:off x="7938752" y="2020824"/>
            <a:ext cx="3455097" cy="3959352"/>
          </a:xfrm>
          <a:prstGeom prst="rect">
            <a:avLst/>
          </a:prstGeom>
        </p:spPr>
        <p:txBody>
          <a:bodyPr vert="horz" lIns="91440" tIns="45720" rIns="91440" bIns="45720" rtlCol="0" anchor="ctr">
            <a:normAutofit lnSpcReduction="10000"/>
          </a:bodyPr>
          <a:lstStyle/>
          <a:p>
            <a:pPr marL="342900" lvl="0" indent="-228600">
              <a:lnSpc>
                <a:spcPct val="90000"/>
              </a:lnSpc>
              <a:spcBef>
                <a:spcPts val="800"/>
              </a:spcBef>
              <a:buFont typeface="Arial" panose="020B0604020202020204" pitchFamily="34" charset="0"/>
              <a:buChar char="•"/>
            </a:pPr>
            <a:r>
              <a:rPr lang="en-US" dirty="0">
                <a:effectLst/>
              </a:rPr>
              <a:t>Toyota faces challenges including balancing global consistency with local needs, skill shortage in advanced technologies and adapting training for a diverse workforce (Poorani and Krishnan, 2021).</a:t>
            </a:r>
          </a:p>
          <a:p>
            <a:pPr marL="342900" lvl="0" indent="-228600">
              <a:lnSpc>
                <a:spcPct val="90000"/>
              </a:lnSpc>
              <a:buFont typeface="Arial" panose="020B0604020202020204" pitchFamily="34" charset="0"/>
              <a:buChar char="•"/>
            </a:pPr>
            <a:r>
              <a:rPr lang="en-US" dirty="0">
                <a:effectLst/>
              </a:rPr>
              <a:t>Several rapid technological changes such as production of hybrid and electric vehicle require continuous upskilling process.</a:t>
            </a:r>
          </a:p>
          <a:p>
            <a:pPr marL="342900" lvl="0" indent="-228600">
              <a:lnSpc>
                <a:spcPct val="90000"/>
              </a:lnSpc>
              <a:spcAft>
                <a:spcPts val="800"/>
              </a:spcAft>
              <a:buFont typeface="Arial" panose="020B0604020202020204" pitchFamily="34" charset="0"/>
              <a:buChar char="•"/>
            </a:pPr>
            <a:r>
              <a:rPr lang="en-US" dirty="0">
                <a:effectLst/>
              </a:rPr>
              <a:t>Employee retention and engagement remain critical for sustaining an innovative and competitive workforce.</a:t>
            </a:r>
          </a:p>
        </p:txBody>
      </p:sp>
    </p:spTree>
    <p:extLst>
      <p:ext uri="{BB962C8B-B14F-4D97-AF65-F5344CB8AC3E}">
        <p14:creationId xmlns:p14="http://schemas.microsoft.com/office/powerpoint/2010/main" val="846871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F63F3E-D492-ED5F-5873-7256497A7C63}"/>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65E2A9F-EC70-D742-F241-53B470CE40C7}"/>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000" b="1" kern="1200">
                <a:solidFill>
                  <a:srgbClr val="FFFFFF"/>
                </a:solidFill>
                <a:effectLst/>
                <a:latin typeface="+mj-lt"/>
                <a:ea typeface="+mj-ea"/>
                <a:cs typeface="+mj-cs"/>
              </a:rPr>
              <a:t>Practical Recommendations</a:t>
            </a:r>
          </a:p>
        </p:txBody>
      </p:sp>
      <p:graphicFrame>
        <p:nvGraphicFramePr>
          <p:cNvPr id="6" name="Diagram 5">
            <a:extLst>
              <a:ext uri="{FF2B5EF4-FFF2-40B4-BE49-F238E27FC236}">
                <a16:creationId xmlns:a16="http://schemas.microsoft.com/office/drawing/2014/main" id="{E8DA679B-D70A-BBD5-3AC9-409AB8B614A6}"/>
              </a:ext>
            </a:extLst>
          </p:cNvPr>
          <p:cNvGraphicFramePr/>
          <p:nvPr>
            <p:extLst>
              <p:ext uri="{D42A27DB-BD31-4B8C-83A1-F6EECF244321}">
                <p14:modId xmlns:p14="http://schemas.microsoft.com/office/powerpoint/2010/main" val="357514427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2412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B38295B-E616-D128-3FB0-1A0836747DDE}"/>
            </a:ext>
          </a:extLst>
        </p:cNvPr>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oyota India | TTTI">
            <a:extLst>
              <a:ext uri="{FF2B5EF4-FFF2-40B4-BE49-F238E27FC236}">
                <a16:creationId xmlns:a16="http://schemas.microsoft.com/office/drawing/2014/main" id="{9456DCFA-FCF3-9330-DDEE-618E2E250E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1525" b="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84" name="Rectangle 718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1D955E2-EE77-987B-E901-C44B46A4726E}"/>
              </a:ext>
            </a:extLst>
          </p:cNvPr>
          <p:cNvSpPr txBox="1"/>
          <p:nvPr/>
        </p:nvSpPr>
        <p:spPr>
          <a:xfrm>
            <a:off x="83820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000" b="1">
                <a:effectLst/>
                <a:latin typeface="+mj-lt"/>
                <a:ea typeface="+mj-ea"/>
                <a:cs typeface="+mj-cs"/>
              </a:rPr>
              <a:t>Conclusion</a:t>
            </a:r>
          </a:p>
        </p:txBody>
      </p:sp>
      <p:sp>
        <p:nvSpPr>
          <p:cNvPr id="5" name="TextBox 4">
            <a:extLst>
              <a:ext uri="{FF2B5EF4-FFF2-40B4-BE49-F238E27FC236}">
                <a16:creationId xmlns:a16="http://schemas.microsoft.com/office/drawing/2014/main" id="{5863EF66-BFC2-684F-44DC-6AED0F7FAD0B}"/>
              </a:ext>
            </a:extLst>
          </p:cNvPr>
          <p:cNvSpPr txBox="1"/>
          <p:nvPr/>
        </p:nvSpPr>
        <p:spPr>
          <a:xfrm>
            <a:off x="423746" y="1918010"/>
            <a:ext cx="4236643" cy="4574865"/>
          </a:xfrm>
          <a:prstGeom prst="rect">
            <a:avLst/>
          </a:prstGeom>
        </p:spPr>
        <p:txBody>
          <a:bodyPr vert="horz" lIns="91440" tIns="45720" rIns="91440" bIns="45720" rtlCol="0">
            <a:normAutofit/>
          </a:bodyPr>
          <a:lstStyle/>
          <a:p>
            <a:pPr marL="342900" lvl="0" indent="-228600">
              <a:lnSpc>
                <a:spcPct val="90000"/>
              </a:lnSpc>
              <a:spcBef>
                <a:spcPts val="800"/>
              </a:spcBef>
              <a:buFont typeface="Arial" panose="020B0604020202020204" pitchFamily="34" charset="0"/>
              <a:buChar char="•"/>
            </a:pPr>
            <a:r>
              <a:rPr lang="en-US" sz="2000" dirty="0">
                <a:effectLst/>
              </a:rPr>
              <a:t>Investment in training and development of Toyota strengthen workforce capability, innovation and operational excellence.</a:t>
            </a:r>
          </a:p>
          <a:p>
            <a:pPr marL="342900" lvl="0" indent="-228600">
              <a:lnSpc>
                <a:spcPct val="90000"/>
              </a:lnSpc>
              <a:buFont typeface="Arial" panose="020B0604020202020204" pitchFamily="34" charset="0"/>
              <a:buChar char="•"/>
            </a:pPr>
            <a:r>
              <a:rPr lang="en-US" sz="2000" dirty="0">
                <a:effectLst/>
              </a:rPr>
              <a:t>Effective strategic alignment along with HR policies and managerial support ensure employees meet current and future business demands.</a:t>
            </a:r>
          </a:p>
          <a:p>
            <a:pPr marL="342900" lvl="0" indent="-228600">
              <a:lnSpc>
                <a:spcPct val="90000"/>
              </a:lnSpc>
              <a:spcAft>
                <a:spcPts val="800"/>
              </a:spcAft>
              <a:buFont typeface="Arial" panose="020B0604020202020204" pitchFamily="34" charset="0"/>
              <a:buChar char="•"/>
            </a:pPr>
            <a:r>
              <a:rPr lang="en-US" sz="2000" dirty="0">
                <a:effectLst/>
              </a:rPr>
              <a:t>Toyota maintains competitive advantages and encourages sustainable employee growth by managing challenges with </a:t>
            </a:r>
            <a:r>
              <a:rPr lang="en-US" sz="2000" dirty="0" err="1">
                <a:effectLst/>
              </a:rPr>
              <a:t>modernised</a:t>
            </a:r>
            <a:r>
              <a:rPr lang="en-US" sz="2000" dirty="0">
                <a:effectLst/>
              </a:rPr>
              <a:t> training approaches. </a:t>
            </a:r>
          </a:p>
        </p:txBody>
      </p:sp>
    </p:spTree>
    <p:extLst>
      <p:ext uri="{BB962C8B-B14F-4D97-AF65-F5344CB8AC3E}">
        <p14:creationId xmlns:p14="http://schemas.microsoft.com/office/powerpoint/2010/main" val="771716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BAE8EF-FA37-91FA-4D8A-B082885BA14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B4B6E8B-EB52-E69B-FCA7-DC9E72053869}"/>
              </a:ext>
            </a:extLst>
          </p:cNvPr>
          <p:cNvSpPr txBox="1"/>
          <p:nvPr/>
        </p:nvSpPr>
        <p:spPr>
          <a:xfrm>
            <a:off x="1156851" y="637762"/>
            <a:ext cx="9888496" cy="900131"/>
          </a:xfrm>
          <a:prstGeom prst="rect">
            <a:avLst/>
          </a:prstGeom>
        </p:spPr>
        <p:txBody>
          <a:bodyPr vert="horz" lIns="91440" tIns="45720" rIns="91440" bIns="45720" rtlCol="0" anchor="t">
            <a:normAutofit/>
          </a:bodyPr>
          <a:lstStyle/>
          <a:p>
            <a:pPr>
              <a:lnSpc>
                <a:spcPct val="90000"/>
              </a:lnSpc>
              <a:spcBef>
                <a:spcPct val="0"/>
              </a:spcBef>
              <a:spcAft>
                <a:spcPts val="800"/>
              </a:spcAft>
            </a:pPr>
            <a:r>
              <a:rPr lang="en-US" sz="4000" b="1" kern="1200">
                <a:solidFill>
                  <a:schemeClr val="bg1"/>
                </a:solidFill>
                <a:effectLst/>
                <a:latin typeface="+mj-lt"/>
                <a:ea typeface="+mj-ea"/>
                <a:cs typeface="+mj-cs"/>
              </a:rPr>
              <a:t>Reference List</a:t>
            </a:r>
          </a:p>
        </p:txBody>
      </p:sp>
      <p:sp>
        <p:nvSpPr>
          <p:cNvPr id="12" name="Rectangle 11">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D29BECB-F689-89EA-C63F-153811723152}"/>
              </a:ext>
            </a:extLst>
          </p:cNvPr>
          <p:cNvSpPr txBox="1"/>
          <p:nvPr/>
        </p:nvSpPr>
        <p:spPr>
          <a:xfrm>
            <a:off x="1156851" y="2217343"/>
            <a:ext cx="9879590" cy="4002895"/>
          </a:xfrm>
          <a:prstGeom prst="rect">
            <a:avLst/>
          </a:prstGeom>
        </p:spPr>
        <p:txBody>
          <a:bodyPr vert="horz" lIns="91440" tIns="45720" rIns="91440" bIns="45720" rtlCol="0">
            <a:normAutofit fontScale="92500" lnSpcReduction="10000"/>
          </a:bodyPr>
          <a:lstStyle/>
          <a:p>
            <a:pPr indent="-228600">
              <a:lnSpc>
                <a:spcPct val="90000"/>
              </a:lnSpc>
              <a:buFont typeface="Arial" panose="020B0604020202020204" pitchFamily="34" charset="0"/>
              <a:buChar char="•"/>
            </a:pPr>
            <a:r>
              <a:rPr lang="en-US" sz="1400" dirty="0">
                <a:effectLst/>
              </a:rPr>
              <a:t>Al Bashar, M., Taher, A., and Ashrafi, D. (2024). OVERCOMING LEAN TRANSFORMATION HURDLES IMPLEMENTING EFFICIENCY IN THE US MANUFACTURING INDUSTRY. </a:t>
            </a:r>
            <a:r>
              <a:rPr lang="en-US" sz="1400" i="1" dirty="0">
                <a:effectLst/>
              </a:rPr>
              <a:t>Accessed: Jun</a:t>
            </a:r>
            <a:r>
              <a:rPr lang="en-US" sz="1400" dirty="0">
                <a:effectLst/>
              </a:rPr>
              <a:t>, </a:t>
            </a:r>
            <a:r>
              <a:rPr lang="en-US" sz="1400" i="1" dirty="0">
                <a:effectLst/>
              </a:rPr>
              <a:t>19</a:t>
            </a:r>
            <a:r>
              <a:rPr lang="en-US" sz="1400" dirty="0">
                <a:effectLst/>
              </a:rPr>
              <a:t>. </a:t>
            </a:r>
            <a:r>
              <a:rPr lang="en-US" sz="1400" u="sng" dirty="0">
                <a:effectLst/>
                <a:hlinkClick r:id="rId2"/>
              </a:rPr>
              <a:t>https://www.researchgate.net/profile/Mahboob-Bashar/publication/381094332_OVERCOMING_LEAN_TRANSFORMATION_HURDLES_IMPLEMENTING_EFFICIENCY_IN_THE_US_MANUFACTURING_INDUSTRY/links/665bf6a5479366623a380e44/OVERCOMING-LEAN-TRANSFORMATION-HURDLES-IMPLEMENTING-EFFICIENCY-IN-THE-US-MANUFACTURING-INDUSTRY.pdf</a:t>
            </a:r>
            <a:endParaRPr lang="en-US" sz="1400" dirty="0">
              <a:effectLst/>
            </a:endParaRPr>
          </a:p>
          <a:p>
            <a:pPr indent="-228600">
              <a:lnSpc>
                <a:spcPct val="90000"/>
              </a:lnSpc>
              <a:buFont typeface="Arial" panose="020B0604020202020204" pitchFamily="34" charset="0"/>
              <a:buChar char="•"/>
            </a:pPr>
            <a:r>
              <a:rPr lang="en-US" sz="1400" dirty="0" err="1">
                <a:effectLst/>
              </a:rPr>
              <a:t>Benkarim</a:t>
            </a:r>
            <a:r>
              <a:rPr lang="en-US" sz="1400" dirty="0">
                <a:effectLst/>
              </a:rPr>
              <a:t>, A., and Imbeau, D. (2022). Investigating the implementation of Toyota’s human resources management practices in the aerospace industry. </a:t>
            </a:r>
            <a:r>
              <a:rPr lang="en-US" sz="1400" i="1" dirty="0">
                <a:effectLst/>
              </a:rPr>
              <a:t>Merits</a:t>
            </a:r>
            <a:r>
              <a:rPr lang="en-US" sz="1400" dirty="0">
                <a:effectLst/>
              </a:rPr>
              <a:t>, </a:t>
            </a:r>
            <a:r>
              <a:rPr lang="en-US" sz="1400" i="1" dirty="0">
                <a:effectLst/>
              </a:rPr>
              <a:t>2</a:t>
            </a:r>
            <a:r>
              <a:rPr lang="en-US" sz="1400" dirty="0">
                <a:effectLst/>
              </a:rPr>
              <a:t>(3), 126-145. </a:t>
            </a:r>
            <a:r>
              <a:rPr lang="en-US" sz="1400" u="sng" dirty="0">
                <a:effectLst/>
                <a:hlinkClick r:id="rId3"/>
              </a:rPr>
              <a:t>https://www.mdpi.com/2673-8104/2/3/10</a:t>
            </a:r>
            <a:endParaRPr lang="en-US" sz="1400" dirty="0">
              <a:effectLst/>
            </a:endParaRPr>
          </a:p>
          <a:p>
            <a:pPr indent="-228600">
              <a:lnSpc>
                <a:spcPct val="90000"/>
              </a:lnSpc>
              <a:buFont typeface="Arial" panose="020B0604020202020204" pitchFamily="34" charset="0"/>
              <a:buChar char="•"/>
            </a:pPr>
            <a:r>
              <a:rPr lang="en-US" sz="1400" dirty="0" err="1">
                <a:effectLst/>
              </a:rPr>
              <a:t>Dalimunthe</a:t>
            </a:r>
            <a:r>
              <a:rPr lang="en-US" sz="1400" dirty="0">
                <a:effectLst/>
              </a:rPr>
              <a:t>, R. (2022). The Effect Of Recruitment, Training And Placement On The Performance Of Employees In PT Astra International </a:t>
            </a:r>
            <a:r>
              <a:rPr lang="en-US" sz="1400" dirty="0" err="1">
                <a:effectLst/>
              </a:rPr>
              <a:t>Tbk</a:t>
            </a:r>
            <a:r>
              <a:rPr lang="en-US" sz="1400" dirty="0">
                <a:effectLst/>
              </a:rPr>
              <a:t>, Toyota Auto 2000 SM. Raja Medan. </a:t>
            </a:r>
            <a:r>
              <a:rPr lang="en-US" sz="1400" u="sng" dirty="0">
                <a:effectLst/>
                <a:hlinkClick r:id="rId4"/>
              </a:rPr>
              <a:t>https://www.academia.edu/download/88341208/1164.pdf</a:t>
            </a:r>
            <a:endParaRPr lang="en-US" sz="1400" dirty="0">
              <a:effectLst/>
            </a:endParaRPr>
          </a:p>
          <a:p>
            <a:pPr indent="-228600">
              <a:lnSpc>
                <a:spcPct val="90000"/>
              </a:lnSpc>
              <a:buFont typeface="Arial" panose="020B0604020202020204" pitchFamily="34" charset="0"/>
              <a:buChar char="•"/>
            </a:pPr>
            <a:r>
              <a:rPr lang="en-US" sz="1400" dirty="0" err="1">
                <a:effectLst/>
              </a:rPr>
              <a:t>Faugoo</a:t>
            </a:r>
            <a:r>
              <a:rPr lang="en-US" sz="1400" dirty="0">
                <a:effectLst/>
              </a:rPr>
              <a:t>, D. (2024). Talent management for achievement of organizational supremacy: The case of reputed global multinationals that have achieved unparalleled success through superior talent management. </a:t>
            </a:r>
            <a:r>
              <a:rPr lang="en-US" sz="1400" i="1" dirty="0">
                <a:effectLst/>
              </a:rPr>
              <a:t>International Journal of Business and Technology Management</a:t>
            </a:r>
            <a:r>
              <a:rPr lang="en-US" sz="1400" dirty="0">
                <a:effectLst/>
              </a:rPr>
              <a:t>, </a:t>
            </a:r>
            <a:r>
              <a:rPr lang="en-US" sz="1400" i="1" dirty="0">
                <a:effectLst/>
              </a:rPr>
              <a:t>6</a:t>
            </a:r>
            <a:r>
              <a:rPr lang="en-US" sz="1400" dirty="0">
                <a:effectLst/>
              </a:rPr>
              <a:t>(3), 753-764. </a:t>
            </a:r>
            <a:r>
              <a:rPr lang="en-US" sz="1400" u="sng" dirty="0">
                <a:effectLst/>
                <a:hlinkClick r:id="rId5"/>
              </a:rPr>
              <a:t>https://www.academia.edu/download/117260322/Talent_Management_for_Achievement_of_Organizational_Supremacy.pdf</a:t>
            </a:r>
            <a:endParaRPr lang="en-US" sz="1400" dirty="0">
              <a:effectLst/>
            </a:endParaRPr>
          </a:p>
          <a:p>
            <a:pPr indent="-228600">
              <a:lnSpc>
                <a:spcPct val="90000"/>
              </a:lnSpc>
              <a:buFont typeface="Arial" panose="020B0604020202020204" pitchFamily="34" charset="0"/>
              <a:buChar char="•"/>
            </a:pPr>
            <a:r>
              <a:rPr lang="en-US" sz="1400" dirty="0" err="1">
                <a:effectLst/>
              </a:rPr>
              <a:t>Legala</a:t>
            </a:r>
            <a:r>
              <a:rPr lang="en-US" sz="1400" dirty="0">
                <a:effectLst/>
              </a:rPr>
              <a:t>, A., Kubesh, M., </a:t>
            </a:r>
            <a:r>
              <a:rPr lang="en-US" sz="1400" dirty="0" err="1">
                <a:effectLst/>
              </a:rPr>
              <a:t>Chundru</a:t>
            </a:r>
            <a:r>
              <a:rPr lang="en-US" sz="1400" dirty="0">
                <a:effectLst/>
              </a:rPr>
              <a:t>, V. R., Conway, G., and Li, X. (2024). Machine learning modeling for fuel cell-battery hybrid power system dynamics in a Toyota Mirai 2 vehicle under various drive cycles. </a:t>
            </a:r>
            <a:r>
              <a:rPr lang="en-US" sz="1400" i="1" dirty="0">
                <a:effectLst/>
              </a:rPr>
              <a:t>Energy and AI</a:t>
            </a:r>
            <a:r>
              <a:rPr lang="en-US" sz="1400" dirty="0">
                <a:effectLst/>
              </a:rPr>
              <a:t>, </a:t>
            </a:r>
            <a:r>
              <a:rPr lang="en-US" sz="1400" i="1" dirty="0">
                <a:effectLst/>
              </a:rPr>
              <a:t>17</a:t>
            </a:r>
            <a:r>
              <a:rPr lang="en-US" sz="1400" dirty="0">
                <a:effectLst/>
              </a:rPr>
              <a:t>, 100415. </a:t>
            </a:r>
            <a:r>
              <a:rPr lang="en-US" sz="1400" u="sng" dirty="0">
                <a:effectLst/>
                <a:hlinkClick r:id="rId6"/>
              </a:rPr>
              <a:t>https://www.sciencedirect.com/science/article/pii/S2666546824000818</a:t>
            </a:r>
            <a:endParaRPr lang="en-US" sz="1400" dirty="0">
              <a:effectLst/>
            </a:endParaRPr>
          </a:p>
          <a:p>
            <a:pPr indent="-228600">
              <a:lnSpc>
                <a:spcPct val="90000"/>
              </a:lnSpc>
              <a:buFont typeface="Arial" panose="020B0604020202020204" pitchFamily="34" charset="0"/>
              <a:buChar char="•"/>
            </a:pPr>
            <a:r>
              <a:rPr lang="en-US" sz="1400" dirty="0" err="1">
                <a:effectLst/>
              </a:rPr>
              <a:t>Okirie</a:t>
            </a:r>
            <a:r>
              <a:rPr lang="en-US" sz="1400" dirty="0">
                <a:effectLst/>
              </a:rPr>
              <a:t>, A. J. (2024). Maintenance efficiency optimization through effective leadership and emotional intelligence. </a:t>
            </a:r>
            <a:r>
              <a:rPr lang="en-US" sz="1400" i="1" dirty="0">
                <a:effectLst/>
              </a:rPr>
              <a:t>International Journal of Research and Innovation in Applied Science</a:t>
            </a:r>
            <a:r>
              <a:rPr lang="en-US" sz="1400" dirty="0">
                <a:effectLst/>
              </a:rPr>
              <a:t>, </a:t>
            </a:r>
            <a:r>
              <a:rPr lang="en-US" sz="1400" i="1" dirty="0">
                <a:effectLst/>
              </a:rPr>
              <a:t>9</a:t>
            </a:r>
            <a:r>
              <a:rPr lang="en-US" sz="1400" dirty="0">
                <a:effectLst/>
              </a:rPr>
              <a:t>(6), 147-156. </a:t>
            </a:r>
            <a:r>
              <a:rPr lang="en-US" sz="1400" u="sng" dirty="0">
                <a:effectLst/>
                <a:hlinkClick r:id="rId7"/>
              </a:rPr>
              <a:t>https://www.researchgate.net/profile/Ahiamadu-Jonathan-Okirie/publication/381933808_Maintenance_Efficiency_Optimization_through_Effective_Leadership_and_Emotional_Intelligence/links/669ebefb4a172d2988b999ff/Maintenance-Efficiency-Optimization-through-Effective-Leadership-and-Emotional-Intelligence.pdf</a:t>
            </a:r>
            <a:endParaRPr lang="en-US" sz="1400" dirty="0">
              <a:effectLst/>
            </a:endParaRPr>
          </a:p>
          <a:p>
            <a:pPr indent="-228600">
              <a:lnSpc>
                <a:spcPct val="90000"/>
              </a:lnSpc>
              <a:buFont typeface="Arial" panose="020B0604020202020204" pitchFamily="34" charset="0"/>
              <a:buChar char="•"/>
            </a:pPr>
            <a:r>
              <a:rPr lang="en-US" sz="1400" dirty="0">
                <a:effectLst/>
              </a:rPr>
              <a:t>Poorani, S., and Krishnan, L. R. K. (2021). Manufacturing Technology Trends in Auto Sector Guiding Skill Enhancement and Employee Retention. </a:t>
            </a:r>
            <a:r>
              <a:rPr lang="en-US" sz="1400" i="1" dirty="0">
                <a:effectLst/>
              </a:rPr>
              <a:t>Indian Journal of Training and Development</a:t>
            </a:r>
            <a:r>
              <a:rPr lang="en-US" sz="1400" dirty="0">
                <a:effectLst/>
              </a:rPr>
              <a:t>, </a:t>
            </a:r>
            <a:r>
              <a:rPr lang="en-US" sz="1400" i="1" dirty="0">
                <a:effectLst/>
              </a:rPr>
              <a:t>14</a:t>
            </a:r>
            <a:r>
              <a:rPr lang="en-US" sz="1400" dirty="0">
                <a:effectLst/>
              </a:rPr>
              <a:t>. </a:t>
            </a:r>
            <a:r>
              <a:rPr lang="en-US" sz="1400" u="sng" dirty="0">
                <a:effectLst/>
                <a:hlinkClick r:id="rId8"/>
              </a:rPr>
              <a:t>https://www.researchgate.net/profile/Shilpa-Wadhwa/publication/371138438_IJTD_23-12-2021-final/links/647594e7a25e543829ddf386/IJTD-23-12-2021-final.pdf#page=16</a:t>
            </a:r>
            <a:endParaRPr lang="en-US" sz="1400" dirty="0"/>
          </a:p>
        </p:txBody>
      </p:sp>
    </p:spTree>
    <p:extLst>
      <p:ext uri="{BB962C8B-B14F-4D97-AF65-F5344CB8AC3E}">
        <p14:creationId xmlns:p14="http://schemas.microsoft.com/office/powerpoint/2010/main" val="1795037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594BEB-D281-CA26-DCC6-B7BF625BC98F}"/>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4B634C8-20E8-BEA4-71CC-01C780FA9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3">
            <a:extLst>
              <a:ext uri="{FF2B5EF4-FFF2-40B4-BE49-F238E27FC236}">
                <a16:creationId xmlns:a16="http://schemas.microsoft.com/office/drawing/2014/main" id="{14C8C31E-F7E4-1AEC-05B6-C8D6D65D8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A1033A-FE52-E830-C469-C68A450685E4}"/>
              </a:ext>
            </a:extLst>
          </p:cNvPr>
          <p:cNvSpPr>
            <a:spLocks noGrp="1"/>
          </p:cNvSpPr>
          <p:nvPr>
            <p:ph type="title"/>
          </p:nvPr>
        </p:nvSpPr>
        <p:spPr>
          <a:xfrm>
            <a:off x="5093520" y="2744662"/>
            <a:ext cx="6589707" cy="2387600"/>
          </a:xfrm>
        </p:spPr>
        <p:txBody>
          <a:bodyPr vert="horz" lIns="91440" tIns="45720" rIns="91440" bIns="45720" rtlCol="0" anchor="b">
            <a:normAutofit/>
          </a:bodyPr>
          <a:lstStyle/>
          <a:p>
            <a:pPr algn="r"/>
            <a:r>
              <a:rPr lang="en-US" sz="6000" b="1" kern="1200" dirty="0">
                <a:solidFill>
                  <a:srgbClr val="FFFFFF"/>
                </a:solidFill>
                <a:latin typeface="+mj-lt"/>
                <a:ea typeface="+mj-ea"/>
                <a:cs typeface="+mj-cs"/>
              </a:rPr>
              <a:t>Recruitment and Selection</a:t>
            </a:r>
            <a:endParaRPr lang="en-US" sz="6000" kern="1200" dirty="0">
              <a:solidFill>
                <a:srgbClr val="FFFFFF"/>
              </a:solidFill>
              <a:latin typeface="+mj-lt"/>
              <a:ea typeface="+mj-ea"/>
              <a:cs typeface="+mj-cs"/>
            </a:endParaRPr>
          </a:p>
        </p:txBody>
      </p:sp>
      <p:cxnSp>
        <p:nvCxnSpPr>
          <p:cNvPr id="29" name="Straight Connector 28">
            <a:extLst>
              <a:ext uri="{FF2B5EF4-FFF2-40B4-BE49-F238E27FC236}">
                <a16:creationId xmlns:a16="http://schemas.microsoft.com/office/drawing/2014/main" id="{66FF3473-6B9D-E61B-F2C8-1343680EC8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1" name="Freeform: Shape 30">
            <a:extLst>
              <a:ext uri="{FF2B5EF4-FFF2-40B4-BE49-F238E27FC236}">
                <a16:creationId xmlns:a16="http://schemas.microsoft.com/office/drawing/2014/main" id="{0E8899F6-8919-1C40-3C8F-130B690FD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BA2B2744-9E9B-8394-0937-B07D36CAA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E198B6BB-B994-650C-DDE6-E4577609D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38642728-AF69-1351-6576-023407244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 name="Arc 29">
            <a:extLst>
              <a:ext uri="{FF2B5EF4-FFF2-40B4-BE49-F238E27FC236}">
                <a16:creationId xmlns:a16="http://schemas.microsoft.com/office/drawing/2014/main" id="{5454FA74-5A4E-F106-5622-6648FBDD36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itle 1">
            <a:extLst>
              <a:ext uri="{FF2B5EF4-FFF2-40B4-BE49-F238E27FC236}">
                <a16:creationId xmlns:a16="http://schemas.microsoft.com/office/drawing/2014/main" id="{496DD4BF-F332-BCFD-118B-00DC08340FB1}"/>
              </a:ext>
            </a:extLst>
          </p:cNvPr>
          <p:cNvSpPr txBox="1">
            <a:spLocks/>
          </p:cNvSpPr>
          <p:nvPr/>
        </p:nvSpPr>
        <p:spPr>
          <a:xfrm>
            <a:off x="4616702" y="5485669"/>
            <a:ext cx="7066525" cy="1018924"/>
          </a:xfrm>
          <a:prstGeom prst="rect">
            <a:avLst/>
          </a:prstGeom>
        </p:spPr>
        <p:txBody>
          <a:bodyPr vert="horz" lIns="91440" tIns="45720" rIns="91440" bIns="45720" rtlCol="0" anchor="b">
            <a:normAutofit fontScale="4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dirty="0"/>
              <a:t>Student Name: </a:t>
            </a:r>
            <a:r>
              <a:rPr lang="en-IN" sz="6000" b="1" dirty="0" err="1"/>
              <a:t>Hetviben</a:t>
            </a:r>
            <a:r>
              <a:rPr lang="en-IN" sz="6000" b="1" dirty="0"/>
              <a:t> </a:t>
            </a:r>
            <a:r>
              <a:rPr lang="en-IN" sz="6000" b="1" dirty="0" err="1"/>
              <a:t>Pravinbhai</a:t>
            </a:r>
            <a:r>
              <a:rPr lang="en-IN" sz="6000" b="1" dirty="0"/>
              <a:t> </a:t>
            </a:r>
            <a:r>
              <a:rPr lang="en-IN" sz="6000" b="1" dirty="0" err="1"/>
              <a:t>Paradiya</a:t>
            </a:r>
            <a:r>
              <a:rPr lang="en-IN" sz="6000" b="1" dirty="0"/>
              <a:t> </a:t>
            </a:r>
          </a:p>
          <a:p>
            <a:r>
              <a:rPr lang="en-US" sz="6000" b="1" dirty="0"/>
              <a:t>Student ID: </a:t>
            </a:r>
            <a:r>
              <a:rPr lang="en-IN" sz="6000" b="1" dirty="0"/>
              <a:t>2505236</a:t>
            </a:r>
            <a:endParaRPr lang="en-US" sz="6000" b="1" dirty="0"/>
          </a:p>
        </p:txBody>
      </p:sp>
    </p:spTree>
    <p:extLst>
      <p:ext uri="{BB962C8B-B14F-4D97-AF65-F5344CB8AC3E}">
        <p14:creationId xmlns:p14="http://schemas.microsoft.com/office/powerpoint/2010/main" val="4194406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50E4CF-57A9-B743-AE96-59F7BD34DF8D}"/>
            </a:ext>
          </a:extLst>
        </p:cNvPr>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63366DF-1CA1-0D4C-F841-D80D22B636A9}"/>
              </a:ext>
            </a:extLst>
          </p:cNvPr>
          <p:cNvSpPr txBox="1"/>
          <p:nvPr/>
        </p:nvSpPr>
        <p:spPr>
          <a:xfrm>
            <a:off x="7320466" y="609600"/>
            <a:ext cx="4140014" cy="1330839"/>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400" b="1">
                <a:effectLst/>
                <a:latin typeface="+mj-lt"/>
                <a:ea typeface="+mj-ea"/>
                <a:cs typeface="+mj-cs"/>
              </a:rPr>
              <a:t>Introduction</a:t>
            </a:r>
          </a:p>
        </p:txBody>
      </p:sp>
      <p:pic>
        <p:nvPicPr>
          <p:cNvPr id="9218" name="Picture 2" descr="Toyota recruitment 2023 | Online application Form for Multiple Post.">
            <a:extLst>
              <a:ext uri="{FF2B5EF4-FFF2-40B4-BE49-F238E27FC236}">
                <a16:creationId xmlns:a16="http://schemas.microsoft.com/office/drawing/2014/main" id="{20BFB48C-90C0-7E19-24FD-FF8FF2ED2E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884" r="19200" b="2"/>
          <a:stretch>
            <a:fillRect/>
          </a:stretch>
        </p:blipFill>
        <p:spPr bwMode="auto">
          <a:xfrm>
            <a:off x="0" y="0"/>
            <a:ext cx="6484636" cy="6443557"/>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F3EFB9C-72E2-DBBF-156D-14B1482DDCCF}"/>
              </a:ext>
            </a:extLst>
          </p:cNvPr>
          <p:cNvSpPr txBox="1"/>
          <p:nvPr/>
        </p:nvSpPr>
        <p:spPr>
          <a:xfrm>
            <a:off x="6958361" y="1784195"/>
            <a:ext cx="4502119" cy="4656677"/>
          </a:xfrm>
          <a:prstGeom prst="rect">
            <a:avLst/>
          </a:prstGeom>
        </p:spPr>
        <p:txBody>
          <a:bodyPr vert="horz" lIns="91440" tIns="45720" rIns="91440" bIns="45720" rtlCol="0">
            <a:normAutofit lnSpcReduction="10000"/>
          </a:bodyPr>
          <a:lstStyle/>
          <a:p>
            <a:pPr marL="342900" lvl="0" indent="-228600">
              <a:lnSpc>
                <a:spcPct val="90000"/>
              </a:lnSpc>
              <a:spcBef>
                <a:spcPts val="800"/>
              </a:spcBef>
              <a:buFont typeface="Arial" panose="020B0604020202020204" pitchFamily="34" charset="0"/>
              <a:buChar char="•"/>
            </a:pPr>
            <a:r>
              <a:rPr lang="en-US" sz="2400" dirty="0">
                <a:effectLst/>
              </a:rPr>
              <a:t>Toyota is a global automotive company, which has focuses on the attracting and selecting top talent to sustain competitiveness, innovation and quality.</a:t>
            </a:r>
          </a:p>
          <a:p>
            <a:pPr marL="342900" lvl="0" indent="-228600">
              <a:lnSpc>
                <a:spcPct val="90000"/>
              </a:lnSpc>
              <a:buFont typeface="Arial" panose="020B0604020202020204" pitchFamily="34" charset="0"/>
              <a:buChar char="•"/>
            </a:pPr>
            <a:r>
              <a:rPr lang="en-US" sz="2400" dirty="0">
                <a:effectLst/>
              </a:rPr>
              <a:t>The recruitment and selection strategies has aim to hire skilled employees aligned with company culture.</a:t>
            </a:r>
          </a:p>
          <a:p>
            <a:pPr marL="342900" lvl="0" indent="-228600">
              <a:lnSpc>
                <a:spcPct val="90000"/>
              </a:lnSpc>
              <a:spcAft>
                <a:spcPts val="800"/>
              </a:spcAft>
              <a:buFont typeface="Arial" panose="020B0604020202020204" pitchFamily="34" charset="0"/>
              <a:buChar char="•"/>
            </a:pPr>
            <a:r>
              <a:rPr lang="en-US" sz="2400" dirty="0">
                <a:effectLst/>
              </a:rPr>
              <a:t>This presentation provides HR policies associated with practical recommendations and issues for efficient talent acquisition.</a:t>
            </a:r>
          </a:p>
        </p:txBody>
      </p:sp>
      <p:sp>
        <p:nvSpPr>
          <p:cNvPr id="7" name="TextBox 6">
            <a:extLst>
              <a:ext uri="{FF2B5EF4-FFF2-40B4-BE49-F238E27FC236}">
                <a16:creationId xmlns:a16="http://schemas.microsoft.com/office/drawing/2014/main" id="{BE7684C2-055C-A4F2-8594-A652EC8D6410}"/>
              </a:ext>
            </a:extLst>
          </p:cNvPr>
          <p:cNvSpPr txBox="1"/>
          <p:nvPr/>
        </p:nvSpPr>
        <p:spPr>
          <a:xfrm>
            <a:off x="-1" y="6440872"/>
            <a:ext cx="6096000" cy="369332"/>
          </a:xfrm>
          <a:prstGeom prst="rect">
            <a:avLst/>
          </a:prstGeom>
          <a:noFill/>
        </p:spPr>
        <p:txBody>
          <a:bodyPr wrap="square">
            <a:spAutoFit/>
          </a:bodyPr>
          <a:lstStyle/>
          <a:p>
            <a:pPr algn="ctr"/>
            <a:r>
              <a:rPr lang="en-US" sz="1800" dirty="0">
                <a:effectLst/>
              </a:rPr>
              <a:t>(Source: jobvalley.com, 2025)</a:t>
            </a:r>
            <a:endParaRPr lang="en-IN" dirty="0"/>
          </a:p>
        </p:txBody>
      </p:sp>
    </p:spTree>
    <p:extLst>
      <p:ext uri="{BB962C8B-B14F-4D97-AF65-F5344CB8AC3E}">
        <p14:creationId xmlns:p14="http://schemas.microsoft.com/office/powerpoint/2010/main" val="84696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D9C5F83-E4E8-8EA0-15F4-825966801CD5}"/>
            </a:ext>
          </a:extLst>
        </p:cNvPr>
        <p:cNvGrpSpPr/>
        <p:nvPr/>
      </p:nvGrpSpPr>
      <p:grpSpPr>
        <a:xfrm>
          <a:off x="0" y="0"/>
          <a:ext cx="0" cy="0"/>
          <a:chOff x="0" y="0"/>
          <a:chExt cx="0" cy="0"/>
        </a:xfrm>
      </p:grpSpPr>
      <p:sp useBgFill="1">
        <p:nvSpPr>
          <p:cNvPr id="10258" name="Rectangle 10257">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71F7286-0981-C563-AF2F-24233852E432}"/>
              </a:ext>
            </a:extLst>
          </p:cNvPr>
          <p:cNvSpPr txBox="1"/>
          <p:nvPr/>
        </p:nvSpPr>
        <p:spPr>
          <a:xfrm>
            <a:off x="8643193" y="489507"/>
            <a:ext cx="3091607" cy="1655483"/>
          </a:xfrm>
          <a:prstGeom prst="rect">
            <a:avLst/>
          </a:prstGeom>
        </p:spPr>
        <p:txBody>
          <a:bodyPr vert="horz" lIns="91440" tIns="45720" rIns="91440" bIns="45720" rtlCol="0" anchor="b">
            <a:normAutofit/>
          </a:bodyPr>
          <a:lstStyle/>
          <a:p>
            <a:pPr>
              <a:lnSpc>
                <a:spcPct val="90000"/>
              </a:lnSpc>
              <a:spcBef>
                <a:spcPct val="0"/>
              </a:spcBef>
              <a:spcAft>
                <a:spcPts val="800"/>
              </a:spcAft>
            </a:pPr>
            <a:r>
              <a:rPr lang="en-US" sz="3700" b="1">
                <a:effectLst/>
                <a:latin typeface="+mj-lt"/>
                <a:ea typeface="+mj-ea"/>
                <a:cs typeface="+mj-cs"/>
              </a:rPr>
              <a:t>Current HR Policies and Practices</a:t>
            </a:r>
          </a:p>
        </p:txBody>
      </p:sp>
      <p:pic>
        <p:nvPicPr>
          <p:cNvPr id="10242" name="Picture 2" descr="Culture case study—why Toyota is a leading company for diversity - Agility  PR Solutions">
            <a:extLst>
              <a:ext uri="{FF2B5EF4-FFF2-40B4-BE49-F238E27FC236}">
                <a16:creationId xmlns:a16="http://schemas.microsoft.com/office/drawing/2014/main" id="{DDCF39D3-7742-0B42-59C9-46116FD7B8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748" r="7588" b="3"/>
          <a:stretch>
            <a:fillRect/>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859EF0A-E421-F222-1238-C29D4AF27545}"/>
              </a:ext>
            </a:extLst>
          </p:cNvPr>
          <p:cNvSpPr txBox="1"/>
          <p:nvPr/>
        </p:nvSpPr>
        <p:spPr>
          <a:xfrm>
            <a:off x="8494399" y="2418408"/>
            <a:ext cx="3437406" cy="3737065"/>
          </a:xfrm>
          <a:prstGeom prst="rect">
            <a:avLst/>
          </a:prstGeom>
        </p:spPr>
        <p:txBody>
          <a:bodyPr vert="horz" lIns="91440" tIns="45720" rIns="91440" bIns="45720" rtlCol="0">
            <a:normAutofit fontScale="92500" lnSpcReduction="10000"/>
          </a:bodyPr>
          <a:lstStyle/>
          <a:p>
            <a:pPr marL="342900" lvl="0" indent="-228600">
              <a:lnSpc>
                <a:spcPct val="90000"/>
              </a:lnSpc>
              <a:spcBef>
                <a:spcPts val="800"/>
              </a:spcBef>
              <a:buFont typeface="Arial" panose="020B0604020202020204" pitchFamily="34" charset="0"/>
              <a:buChar char="•"/>
            </a:pPr>
            <a:r>
              <a:rPr lang="en-US" dirty="0">
                <a:effectLst/>
              </a:rPr>
              <a:t>The recruitment policy of Toyota has focus on the cultural fit along with merit and diversity.</a:t>
            </a:r>
          </a:p>
          <a:p>
            <a:pPr marL="342900" lvl="0" indent="-228600">
              <a:lnSpc>
                <a:spcPct val="90000"/>
              </a:lnSpc>
              <a:buFont typeface="Arial" panose="020B0604020202020204" pitchFamily="34" charset="0"/>
              <a:buChar char="•"/>
            </a:pPr>
            <a:r>
              <a:rPr lang="en-US" dirty="0">
                <a:effectLst/>
              </a:rPr>
              <a:t>Practices incorporate campus hiring, structured interviews, employee referrals and online recruitment platform.</a:t>
            </a:r>
          </a:p>
          <a:p>
            <a:pPr marL="342900" lvl="0" indent="-228600">
              <a:lnSpc>
                <a:spcPct val="90000"/>
              </a:lnSpc>
              <a:spcAft>
                <a:spcPts val="800"/>
              </a:spcAft>
              <a:buFont typeface="Arial" panose="020B0604020202020204" pitchFamily="34" charset="0"/>
              <a:buChar char="•"/>
            </a:pPr>
            <a:r>
              <a:rPr lang="en-US" dirty="0">
                <a:effectLst/>
              </a:rPr>
              <a:t>Selection involves </a:t>
            </a:r>
            <a:r>
              <a:rPr lang="en-US" dirty="0" err="1">
                <a:effectLst/>
              </a:rPr>
              <a:t>behavioural</a:t>
            </a:r>
            <a:r>
              <a:rPr lang="en-US" dirty="0">
                <a:effectLst/>
              </a:rPr>
              <a:t> interviews, competency-based assessments and technical evaluation to ensure candidates meet leadership and operational needs to support growth and workforce stability within global locations (</a:t>
            </a:r>
            <a:r>
              <a:rPr lang="en-US" dirty="0" err="1">
                <a:effectLst/>
              </a:rPr>
              <a:t>Faugoo</a:t>
            </a:r>
            <a:r>
              <a:rPr lang="en-US" dirty="0">
                <a:effectLst/>
              </a:rPr>
              <a:t>, 2024).</a:t>
            </a:r>
          </a:p>
        </p:txBody>
      </p:sp>
      <p:sp>
        <p:nvSpPr>
          <p:cNvPr id="10260" name="Rectangle 10259">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2" name="Rectangle 10261">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4683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A4E61C9-3A62-CBBC-1F1D-0CE1F1F05A08}"/>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3" name="TextBox 2">
            <a:extLst>
              <a:ext uri="{FF2B5EF4-FFF2-40B4-BE49-F238E27FC236}">
                <a16:creationId xmlns:a16="http://schemas.microsoft.com/office/drawing/2014/main" id="{E52E132D-A064-8C9A-752E-541640B74126}"/>
              </a:ext>
            </a:extLst>
          </p:cNvPr>
          <p:cNvSpPr txBox="1"/>
          <p:nvPr/>
        </p:nvSpPr>
        <p:spPr>
          <a:xfrm>
            <a:off x="838200" y="365125"/>
            <a:ext cx="10515600" cy="930275"/>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400" b="1" kern="1200">
                <a:solidFill>
                  <a:schemeClr val="tx1"/>
                </a:solidFill>
                <a:effectLst/>
                <a:latin typeface="+mj-lt"/>
                <a:ea typeface="+mj-ea"/>
                <a:cs typeface="+mj-cs"/>
              </a:rPr>
              <a:t>Role of Line Managers in Implementation</a:t>
            </a:r>
          </a:p>
        </p:txBody>
      </p:sp>
      <p:graphicFrame>
        <p:nvGraphicFramePr>
          <p:cNvPr id="25" name="TextBox 4">
            <a:extLst>
              <a:ext uri="{FF2B5EF4-FFF2-40B4-BE49-F238E27FC236}">
                <a16:creationId xmlns:a16="http://schemas.microsoft.com/office/drawing/2014/main" id="{8A4C57C4-5256-F175-23D0-97C76CD2B95C}"/>
              </a:ext>
            </a:extLst>
          </p:cNvPr>
          <p:cNvGraphicFramePr/>
          <p:nvPr>
            <p:extLst>
              <p:ext uri="{D42A27DB-BD31-4B8C-83A1-F6EECF244321}">
                <p14:modId xmlns:p14="http://schemas.microsoft.com/office/powerpoint/2010/main" val="1992958506"/>
              </p:ext>
            </p:extLst>
          </p:nvPr>
        </p:nvGraphicFramePr>
        <p:xfrm>
          <a:off x="838200" y="2011363"/>
          <a:ext cx="10515600" cy="4160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0232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7460C3-4394-5CA1-2187-47930AD187C3}"/>
            </a:ext>
          </a:extLst>
        </p:cNvPr>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0086557-5A6E-DC5C-72A7-578B3303C05D}"/>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800"/>
              </a:spcAft>
            </a:pPr>
            <a:r>
              <a:rPr lang="en-US" sz="3800" b="1" dirty="0">
                <a:effectLst/>
                <a:latin typeface="+mj-lt"/>
                <a:ea typeface="+mj-ea"/>
                <a:cs typeface="+mj-cs"/>
              </a:rPr>
              <a:t>Strategic Alignment of HR Practices with Company Goals</a:t>
            </a:r>
          </a:p>
        </p:txBody>
      </p:sp>
      <p:sp>
        <p:nvSpPr>
          <p:cNvPr id="112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363C72E-AD28-27AD-87B7-7E8CB127EDF7}"/>
              </a:ext>
            </a:extLst>
          </p:cNvPr>
          <p:cNvSpPr txBox="1"/>
          <p:nvPr/>
        </p:nvSpPr>
        <p:spPr>
          <a:xfrm>
            <a:off x="640080" y="2872899"/>
            <a:ext cx="4243589" cy="3320668"/>
          </a:xfrm>
          <a:prstGeom prst="rect">
            <a:avLst/>
          </a:prstGeom>
        </p:spPr>
        <p:txBody>
          <a:bodyPr vert="horz" lIns="91440" tIns="45720" rIns="91440" bIns="45720" rtlCol="0">
            <a:normAutofit/>
          </a:bodyPr>
          <a:lstStyle/>
          <a:p>
            <a:pPr marL="342900" lvl="0" indent="-228600">
              <a:lnSpc>
                <a:spcPct val="90000"/>
              </a:lnSpc>
              <a:spcBef>
                <a:spcPts val="800"/>
              </a:spcBef>
              <a:buFont typeface="Arial" panose="020B0604020202020204" pitchFamily="34" charset="0"/>
              <a:buChar char="•"/>
            </a:pPr>
            <a:r>
              <a:rPr lang="en-US" sz="1700" dirty="0">
                <a:effectLst/>
              </a:rPr>
              <a:t>Recruitment aligns with Toyota’s strategic goals of global expansion, innovation and operational excellence (</a:t>
            </a:r>
            <a:r>
              <a:rPr lang="en-US" sz="1700" dirty="0"/>
              <a:t>Anika, Islam and Ahmed, 2023</a:t>
            </a:r>
            <a:r>
              <a:rPr lang="en-US" sz="1700" dirty="0">
                <a:effectLst/>
              </a:rPr>
              <a:t>).</a:t>
            </a:r>
          </a:p>
          <a:p>
            <a:pPr marL="342900" lvl="0" indent="-228600">
              <a:lnSpc>
                <a:spcPct val="90000"/>
              </a:lnSpc>
              <a:buFont typeface="Arial" panose="020B0604020202020204" pitchFamily="34" charset="0"/>
              <a:buChar char="•"/>
            </a:pPr>
            <a:r>
              <a:rPr lang="en-US" sz="1700" dirty="0">
                <a:effectLst/>
              </a:rPr>
              <a:t>Hiring skilled engineers supports hybrid and electric vehicles development.</a:t>
            </a:r>
          </a:p>
          <a:p>
            <a:pPr marL="342900" lvl="0" indent="-228600">
              <a:lnSpc>
                <a:spcPct val="90000"/>
              </a:lnSpc>
              <a:buFont typeface="Arial" panose="020B0604020202020204" pitchFamily="34" charset="0"/>
              <a:buChar char="•"/>
            </a:pPr>
            <a:r>
              <a:rPr lang="en-US" sz="1700" dirty="0">
                <a:effectLst/>
              </a:rPr>
              <a:t>Leadership recruitment provides assurances of continuity in management channels. </a:t>
            </a:r>
          </a:p>
          <a:p>
            <a:pPr marL="342900" lvl="0" indent="-228600">
              <a:lnSpc>
                <a:spcPct val="90000"/>
              </a:lnSpc>
              <a:spcAft>
                <a:spcPts val="800"/>
              </a:spcAft>
              <a:buFont typeface="Arial" panose="020B0604020202020204" pitchFamily="34" charset="0"/>
              <a:buChar char="•"/>
            </a:pPr>
            <a:r>
              <a:rPr lang="en-US" sz="1700" dirty="0">
                <a:effectLst/>
              </a:rPr>
              <a:t>This alignment ensures that employee retain the competencies needed to achieve Toyota’s vision of sustainable growth. </a:t>
            </a:r>
          </a:p>
        </p:txBody>
      </p:sp>
      <p:pic>
        <p:nvPicPr>
          <p:cNvPr id="11266" name="Picture 2" descr="Toyota Kirloskar Motor Expands Centre of Excellence in Bengaluru">
            <a:extLst>
              <a:ext uri="{FF2B5EF4-FFF2-40B4-BE49-F238E27FC236}">
                <a16:creationId xmlns:a16="http://schemas.microsoft.com/office/drawing/2014/main" id="{23F9FADD-2D6B-E910-D94D-E4E4C2AB53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2633" r="2923" b="1"/>
          <a:stretch>
            <a:fillRect/>
          </a:stretch>
        </p:blipFill>
        <p:spPr bwMode="auto">
          <a:xfrm>
            <a:off x="5829760" y="10"/>
            <a:ext cx="6360717" cy="634149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691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D12CAE-C1D9-BBF8-FAA3-80B024BC88EB}"/>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Diagram 5">
            <a:extLst>
              <a:ext uri="{FF2B5EF4-FFF2-40B4-BE49-F238E27FC236}">
                <a16:creationId xmlns:a16="http://schemas.microsoft.com/office/drawing/2014/main" id="{D5EE3254-E5F4-B55E-90C7-B8988C098FCE}"/>
              </a:ext>
            </a:extLst>
          </p:cNvPr>
          <p:cNvGraphicFramePr/>
          <p:nvPr>
            <p:extLst>
              <p:ext uri="{D42A27DB-BD31-4B8C-83A1-F6EECF244321}">
                <p14:modId xmlns:p14="http://schemas.microsoft.com/office/powerpoint/2010/main" val="2210852506"/>
              </p:ext>
            </p:extLst>
          </p:nvPr>
        </p:nvGraphicFramePr>
        <p:xfrm>
          <a:off x="780585" y="719666"/>
          <a:ext cx="11017405" cy="5502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2805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D23F81-D2DE-0D47-81D1-2BFC6917B1AC}"/>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3" name="TextBox 2">
            <a:extLst>
              <a:ext uri="{FF2B5EF4-FFF2-40B4-BE49-F238E27FC236}">
                <a16:creationId xmlns:a16="http://schemas.microsoft.com/office/drawing/2014/main" id="{8EB2F421-F92F-3348-F0F1-A3DF8E933314}"/>
              </a:ext>
            </a:extLst>
          </p:cNvPr>
          <p:cNvSpPr txBox="1"/>
          <p:nvPr/>
        </p:nvSpPr>
        <p:spPr>
          <a:xfrm>
            <a:off x="479394" y="1070800"/>
            <a:ext cx="3939688" cy="5583126"/>
          </a:xfrm>
          <a:prstGeom prst="rect">
            <a:avLst/>
          </a:prstGeom>
        </p:spPr>
        <p:txBody>
          <a:bodyPr vert="horz" lIns="91440" tIns="45720" rIns="91440" bIns="45720" rtlCol="0" anchor="ctr">
            <a:normAutofit/>
          </a:bodyPr>
          <a:lstStyle/>
          <a:p>
            <a:pPr algn="r">
              <a:lnSpc>
                <a:spcPct val="90000"/>
              </a:lnSpc>
              <a:spcBef>
                <a:spcPct val="0"/>
              </a:spcBef>
              <a:spcAft>
                <a:spcPts val="800"/>
              </a:spcAft>
            </a:pPr>
            <a:r>
              <a:rPr lang="en-US" sz="7200" b="1" kern="1200" dirty="0">
                <a:solidFill>
                  <a:schemeClr val="tx1"/>
                </a:solidFill>
                <a:effectLst/>
                <a:latin typeface="+mj-lt"/>
                <a:ea typeface="+mj-ea"/>
                <a:cs typeface="+mj-cs"/>
              </a:rPr>
              <a:t>Practical Recommendations</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Diagram 5">
            <a:extLst>
              <a:ext uri="{FF2B5EF4-FFF2-40B4-BE49-F238E27FC236}">
                <a16:creationId xmlns:a16="http://schemas.microsoft.com/office/drawing/2014/main" id="{AE7C4D83-15C7-A988-E5BB-047DF958B154}"/>
              </a:ext>
            </a:extLst>
          </p:cNvPr>
          <p:cNvGraphicFramePr/>
          <p:nvPr>
            <p:extLst>
              <p:ext uri="{D42A27DB-BD31-4B8C-83A1-F6EECF244321}">
                <p14:modId xmlns:p14="http://schemas.microsoft.com/office/powerpoint/2010/main" val="96824248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13897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296307-ED50-13ED-9B7B-53EB04B16570}"/>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C7E331D-6C3D-F4EB-30AD-07726360359C}"/>
              </a:ext>
            </a:extLst>
          </p:cNvPr>
          <p:cNvSpPr txBox="1"/>
          <p:nvPr/>
        </p:nvSpPr>
        <p:spPr>
          <a:xfrm>
            <a:off x="1383564" y="348865"/>
            <a:ext cx="9718111" cy="1576446"/>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000" b="1" kern="1200">
                <a:solidFill>
                  <a:srgbClr val="FFFFFF"/>
                </a:solidFill>
                <a:effectLst/>
                <a:latin typeface="+mj-lt"/>
                <a:ea typeface="+mj-ea"/>
                <a:cs typeface="+mj-cs"/>
              </a:rPr>
              <a:t>Conclusion</a:t>
            </a:r>
          </a:p>
        </p:txBody>
      </p:sp>
      <p:graphicFrame>
        <p:nvGraphicFramePr>
          <p:cNvPr id="7" name="TextBox 4">
            <a:extLst>
              <a:ext uri="{FF2B5EF4-FFF2-40B4-BE49-F238E27FC236}">
                <a16:creationId xmlns:a16="http://schemas.microsoft.com/office/drawing/2014/main" id="{4AB286BE-D199-3F34-47E0-34E5BC3EF195}"/>
              </a:ext>
            </a:extLst>
          </p:cNvPr>
          <p:cNvGraphicFramePr/>
          <p:nvPr>
            <p:extLst>
              <p:ext uri="{D42A27DB-BD31-4B8C-83A1-F6EECF244321}">
                <p14:modId xmlns:p14="http://schemas.microsoft.com/office/powerpoint/2010/main" val="9092778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2429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A5AAE57-0E66-6ABE-B8B8-7021E6D12EB8}"/>
            </a:ext>
          </a:extLst>
        </p:cNvPr>
        <p:cNvGrpSpPr/>
        <p:nvPr/>
      </p:nvGrpSpPr>
      <p:grpSpPr>
        <a:xfrm>
          <a:off x="0" y="0"/>
          <a:ext cx="0" cy="0"/>
          <a:chOff x="0" y="0"/>
          <a:chExt cx="0" cy="0"/>
        </a:xfrm>
      </p:grpSpPr>
      <p:sp>
        <p:nvSpPr>
          <p:cNvPr id="42" name="Rectangle 4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83561BD-3C69-6262-81D5-BA67FD479135}"/>
              </a:ext>
            </a:extLst>
          </p:cNvPr>
          <p:cNvSpPr txBox="1"/>
          <p:nvPr/>
        </p:nvSpPr>
        <p:spPr>
          <a:xfrm>
            <a:off x="1156851" y="637762"/>
            <a:ext cx="9888496" cy="900131"/>
          </a:xfrm>
          <a:prstGeom prst="rect">
            <a:avLst/>
          </a:prstGeom>
        </p:spPr>
        <p:txBody>
          <a:bodyPr vert="horz" lIns="91440" tIns="45720" rIns="91440" bIns="45720" rtlCol="0" anchor="t">
            <a:normAutofit/>
          </a:bodyPr>
          <a:lstStyle/>
          <a:p>
            <a:pPr>
              <a:lnSpc>
                <a:spcPct val="90000"/>
              </a:lnSpc>
              <a:spcBef>
                <a:spcPct val="0"/>
              </a:spcBef>
              <a:spcAft>
                <a:spcPts val="800"/>
              </a:spcAft>
            </a:pPr>
            <a:r>
              <a:rPr lang="en-US" sz="4000" b="1" kern="1200">
                <a:solidFill>
                  <a:schemeClr val="bg1"/>
                </a:solidFill>
                <a:effectLst/>
                <a:latin typeface="+mj-lt"/>
                <a:ea typeface="+mj-ea"/>
                <a:cs typeface="+mj-cs"/>
              </a:rPr>
              <a:t>Reference List</a:t>
            </a:r>
          </a:p>
        </p:txBody>
      </p:sp>
      <p:sp>
        <p:nvSpPr>
          <p:cNvPr id="44" name="Rectangle 4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00C64DC-A145-EECE-3D0D-22E24032F5B1}"/>
              </a:ext>
            </a:extLst>
          </p:cNvPr>
          <p:cNvSpPr txBox="1"/>
          <p:nvPr/>
        </p:nvSpPr>
        <p:spPr>
          <a:xfrm>
            <a:off x="758283" y="2217343"/>
            <a:ext cx="10861287" cy="41377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300" dirty="0"/>
              <a:t>Anika, A., Islam, M. and Ahmed, F., (2023). Factor Influencing Recruitment of Training and Development in Automobile Industry. </a:t>
            </a:r>
            <a:r>
              <a:rPr lang="en-US" sz="1300" u="sng" dirty="0">
                <a:hlinkClick r:id="rId2"/>
              </a:rPr>
              <a:t>https://www.researchsquare.com/article/rs-3793823/latest.pdf</a:t>
            </a:r>
            <a:endParaRPr lang="en-US" sz="1300" dirty="0">
              <a:effectLst/>
            </a:endParaRPr>
          </a:p>
          <a:p>
            <a:pPr indent="-228600">
              <a:lnSpc>
                <a:spcPct val="90000"/>
              </a:lnSpc>
              <a:spcAft>
                <a:spcPts val="600"/>
              </a:spcAft>
              <a:buFont typeface="Arial" panose="020B0604020202020204" pitchFamily="34" charset="0"/>
              <a:buChar char="•"/>
            </a:pPr>
            <a:r>
              <a:rPr lang="en-US" sz="1300" dirty="0">
                <a:effectLst/>
              </a:rPr>
              <a:t>Barakat, B., Milhem, M., Naji, G. M. A., </a:t>
            </a:r>
            <a:r>
              <a:rPr lang="en-US" sz="1300" dirty="0" err="1">
                <a:effectLst/>
              </a:rPr>
              <a:t>Alzoraiki</a:t>
            </a:r>
            <a:r>
              <a:rPr lang="en-US" sz="1300" dirty="0">
                <a:effectLst/>
              </a:rPr>
              <a:t>, M., Muda, H. B., Ateeq, A., and Abro, Z. (2023). Assessing the impact of green training on sustainable business advantage: exploring the mediating role of green supply chain practices. </a:t>
            </a:r>
            <a:r>
              <a:rPr lang="en-US" sz="1300" i="1" dirty="0">
                <a:effectLst/>
              </a:rPr>
              <a:t>Sustainability</a:t>
            </a:r>
            <a:r>
              <a:rPr lang="en-US" sz="1300" dirty="0">
                <a:effectLst/>
              </a:rPr>
              <a:t>, </a:t>
            </a:r>
            <a:r>
              <a:rPr lang="en-US" sz="1300" i="1" dirty="0">
                <a:effectLst/>
              </a:rPr>
              <a:t>15</a:t>
            </a:r>
            <a:r>
              <a:rPr lang="en-US" sz="1300" dirty="0">
                <a:effectLst/>
              </a:rPr>
              <a:t>(19), 14144. </a:t>
            </a:r>
            <a:r>
              <a:rPr lang="en-US" sz="1300" u="sng" dirty="0">
                <a:effectLst/>
                <a:hlinkClick r:id="rId3"/>
              </a:rPr>
              <a:t>https://www.mdpi.com/2071-1050/15/19/14144</a:t>
            </a:r>
            <a:endParaRPr lang="en-US" sz="1300" dirty="0">
              <a:effectLst/>
            </a:endParaRPr>
          </a:p>
          <a:p>
            <a:pPr indent="-228600">
              <a:lnSpc>
                <a:spcPct val="90000"/>
              </a:lnSpc>
              <a:spcAft>
                <a:spcPts val="600"/>
              </a:spcAft>
              <a:buFont typeface="Arial" panose="020B0604020202020204" pitchFamily="34" charset="0"/>
              <a:buChar char="•"/>
            </a:pPr>
            <a:r>
              <a:rPr lang="en-US" sz="1300" dirty="0">
                <a:effectLst/>
              </a:rPr>
              <a:t>Chivu, N., and </a:t>
            </a:r>
            <a:r>
              <a:rPr lang="en-US" sz="1300" dirty="0" err="1">
                <a:effectLst/>
              </a:rPr>
              <a:t>Carutasu</a:t>
            </a:r>
            <a:r>
              <a:rPr lang="en-US" sz="1300" dirty="0">
                <a:effectLst/>
              </a:rPr>
              <a:t>, G. (2025). RETHINKING HR MANAGEMENT FOR THE DIGITAL WORKPLACE. </a:t>
            </a:r>
            <a:r>
              <a:rPr lang="en-US" sz="1300" i="1" dirty="0">
                <a:effectLst/>
              </a:rPr>
              <a:t>Journal of Information Systems &amp; Operations Management</a:t>
            </a:r>
            <a:r>
              <a:rPr lang="en-US" sz="1300" dirty="0">
                <a:effectLst/>
              </a:rPr>
              <a:t>, </a:t>
            </a:r>
            <a:r>
              <a:rPr lang="en-US" sz="1300" i="1" dirty="0">
                <a:effectLst/>
              </a:rPr>
              <a:t>19</a:t>
            </a:r>
            <a:r>
              <a:rPr lang="en-US" sz="1300" dirty="0">
                <a:effectLst/>
              </a:rPr>
              <a:t>(1), 27-44. </a:t>
            </a:r>
            <a:r>
              <a:rPr lang="en-US" sz="1300" u="sng" dirty="0">
                <a:effectLst/>
                <a:hlinkClick r:id="rId4"/>
              </a:rPr>
              <a:t>https://web.rau.ro/websites/jisom/Vol.19%20No.1%20-%202025/JISOM%2019.1.pdf#page=35</a:t>
            </a:r>
            <a:endParaRPr lang="en-US" sz="1300" dirty="0">
              <a:effectLst/>
            </a:endParaRPr>
          </a:p>
          <a:p>
            <a:pPr indent="-228600">
              <a:lnSpc>
                <a:spcPct val="90000"/>
              </a:lnSpc>
              <a:spcAft>
                <a:spcPts val="600"/>
              </a:spcAft>
              <a:buFont typeface="Arial" panose="020B0604020202020204" pitchFamily="34" charset="0"/>
              <a:buChar char="•"/>
            </a:pPr>
            <a:r>
              <a:rPr lang="en-US" sz="1300" dirty="0" err="1">
                <a:effectLst/>
              </a:rPr>
              <a:t>Faugoo</a:t>
            </a:r>
            <a:r>
              <a:rPr lang="en-US" sz="1300" dirty="0">
                <a:effectLst/>
              </a:rPr>
              <a:t>, D. (2024). Talent management for achievement of organizational supremacy: The case of reputed global multinationals that have achieved unparalleled success through superior talent management. </a:t>
            </a:r>
            <a:r>
              <a:rPr lang="en-US" sz="1300" i="1" dirty="0">
                <a:effectLst/>
              </a:rPr>
              <a:t>International Journal of Business and Technology Management</a:t>
            </a:r>
            <a:r>
              <a:rPr lang="en-US" sz="1300" dirty="0">
                <a:effectLst/>
              </a:rPr>
              <a:t>, </a:t>
            </a:r>
            <a:r>
              <a:rPr lang="en-US" sz="1300" i="1" dirty="0">
                <a:effectLst/>
              </a:rPr>
              <a:t>6</a:t>
            </a:r>
            <a:r>
              <a:rPr lang="en-US" sz="1300" dirty="0">
                <a:effectLst/>
              </a:rPr>
              <a:t>(3), 753-764. </a:t>
            </a:r>
            <a:r>
              <a:rPr lang="en-US" sz="1300" u="sng" dirty="0">
                <a:effectLst/>
                <a:hlinkClick r:id="rId5"/>
              </a:rPr>
              <a:t>https://www.academia.edu/download/117260322/Talent_Management_for_Achievement_of_Organizational_Supremacy.pdf</a:t>
            </a:r>
            <a:endParaRPr lang="en-US" sz="1300" u="sng" dirty="0">
              <a:effectLst/>
            </a:endParaRPr>
          </a:p>
          <a:p>
            <a:pPr indent="-228600">
              <a:lnSpc>
                <a:spcPct val="90000"/>
              </a:lnSpc>
              <a:spcAft>
                <a:spcPts val="600"/>
              </a:spcAft>
              <a:buFont typeface="Arial" panose="020B0604020202020204" pitchFamily="34" charset="0"/>
              <a:buChar char="•"/>
            </a:pPr>
            <a:r>
              <a:rPr lang="en-US" sz="1300" dirty="0" err="1"/>
              <a:t>Josephraj</a:t>
            </a:r>
            <a:r>
              <a:rPr lang="en-US" sz="1300" dirty="0"/>
              <a:t>, A., (2024). A Study on Talent Acquisition and Retention Strategies of Automobile Industry in Chennai. </a:t>
            </a:r>
            <a:r>
              <a:rPr lang="en-US" sz="1300" i="1" dirty="0" err="1"/>
              <a:t>Cuestiones</a:t>
            </a:r>
            <a:r>
              <a:rPr lang="en-US" sz="1300" i="1" dirty="0"/>
              <a:t> de </a:t>
            </a:r>
            <a:r>
              <a:rPr lang="en-US" sz="1300" i="1" dirty="0" err="1"/>
              <a:t>Fisioterapia</a:t>
            </a:r>
            <a:r>
              <a:rPr lang="en-US" sz="1300" dirty="0"/>
              <a:t>, </a:t>
            </a:r>
            <a:r>
              <a:rPr lang="en-US" sz="1300" i="1" dirty="0"/>
              <a:t>53</a:t>
            </a:r>
            <a:r>
              <a:rPr lang="en-US" sz="1300" dirty="0"/>
              <a:t>(03), pp.4584-4594.  </a:t>
            </a:r>
            <a:r>
              <a:rPr lang="en-US" sz="1300" u="sng" dirty="0">
                <a:hlinkClick r:id="rId6"/>
              </a:rPr>
              <a:t>https://cuestionesdefisioterapia.com/index.php/es/article/download/3388/2452</a:t>
            </a:r>
            <a:endParaRPr lang="en-US" sz="1300" dirty="0">
              <a:effectLst/>
            </a:endParaRPr>
          </a:p>
          <a:p>
            <a:pPr indent="-228600">
              <a:lnSpc>
                <a:spcPct val="90000"/>
              </a:lnSpc>
              <a:spcAft>
                <a:spcPts val="600"/>
              </a:spcAft>
              <a:buFont typeface="Arial" panose="020B0604020202020204" pitchFamily="34" charset="0"/>
              <a:buChar char="•"/>
            </a:pPr>
            <a:r>
              <a:rPr lang="en-US" sz="1300" dirty="0">
                <a:effectLst/>
              </a:rPr>
              <a:t>Lokhande, J. S. (2024). A STUDY ON DIGITALISATION IN HUMAN RESOURCE MANAGEMENT. </a:t>
            </a:r>
            <a:r>
              <a:rPr lang="en-US" sz="1300" i="1" dirty="0">
                <a:effectLst/>
              </a:rPr>
              <a:t>International Scientific Journal of Engineering and Management</a:t>
            </a:r>
            <a:r>
              <a:rPr lang="en-US" sz="1300" dirty="0">
                <a:effectLst/>
              </a:rPr>
              <a:t>, </a:t>
            </a:r>
            <a:r>
              <a:rPr lang="en-US" sz="1300" i="1" dirty="0">
                <a:effectLst/>
              </a:rPr>
              <a:t>3</a:t>
            </a:r>
            <a:r>
              <a:rPr lang="en-US" sz="1300" dirty="0">
                <a:effectLst/>
              </a:rPr>
              <a:t>(04), 1-9. </a:t>
            </a:r>
            <a:r>
              <a:rPr lang="en-US" sz="1300" u="sng" dirty="0">
                <a:effectLst/>
                <a:hlinkClick r:id="rId7"/>
              </a:rPr>
              <a:t>https://www.researchgate.net/profile/Jayashri-Lokhande-2/publication/380402083_A_STUDY_ON_DIGITALISATION_IN_HUMAN_RESOURCE_MANAGEMENT/links/664098e87091b94e9321724b/A-STUDY-ON-DIGITALISATION-IN-HUMAN-RESOURCE-MANAGEMENT.pdf</a:t>
            </a:r>
            <a:endParaRPr lang="en-US" sz="1300" u="sng" dirty="0"/>
          </a:p>
          <a:p>
            <a:pPr indent="-228600">
              <a:lnSpc>
                <a:spcPct val="90000"/>
              </a:lnSpc>
              <a:spcAft>
                <a:spcPts val="600"/>
              </a:spcAft>
              <a:buFont typeface="Arial" panose="020B0604020202020204" pitchFamily="34" charset="0"/>
              <a:buChar char="•"/>
            </a:pPr>
            <a:r>
              <a:rPr lang="en-US" sz="1300" dirty="0" err="1">
                <a:effectLst/>
              </a:rPr>
              <a:t>Okanga</a:t>
            </a:r>
            <a:r>
              <a:rPr lang="en-US" sz="1300" dirty="0">
                <a:effectLst/>
              </a:rPr>
              <a:t>, B. (2022). Radical and incremental innovations as critical </a:t>
            </a:r>
            <a:r>
              <a:rPr lang="en-US" sz="1300" dirty="0" err="1">
                <a:effectLst/>
              </a:rPr>
              <a:t>leveragers</a:t>
            </a:r>
            <a:r>
              <a:rPr lang="en-US" sz="1300" dirty="0">
                <a:effectLst/>
              </a:rPr>
              <a:t> of a firm's financial performance: Best practices from Tesla and Toyota. </a:t>
            </a:r>
            <a:r>
              <a:rPr lang="en-US" sz="1300" i="1" dirty="0">
                <a:effectLst/>
              </a:rPr>
              <a:t>Universal Journal of Financial Economics</a:t>
            </a:r>
            <a:r>
              <a:rPr lang="en-US" sz="1300" dirty="0">
                <a:effectLst/>
              </a:rPr>
              <a:t>, </a:t>
            </a:r>
            <a:r>
              <a:rPr lang="en-US" sz="1300" i="1" dirty="0">
                <a:effectLst/>
              </a:rPr>
              <a:t>2</a:t>
            </a:r>
            <a:r>
              <a:rPr lang="en-US" sz="1300" dirty="0">
                <a:effectLst/>
              </a:rPr>
              <a:t>, 22. </a:t>
            </a:r>
            <a:r>
              <a:rPr lang="en-US" sz="1300" u="sng" dirty="0">
                <a:effectLst/>
                <a:hlinkClick r:id="rId8"/>
              </a:rPr>
              <a:t>https://pdfs.semanticscholar.org/bf57/86eee4a7f527c3bb1e65415bc6c77731412e.pdf</a:t>
            </a:r>
            <a:r>
              <a:rPr lang="en-US" sz="1300" dirty="0">
                <a:effectLst/>
              </a:rPr>
              <a:t> </a:t>
            </a:r>
          </a:p>
        </p:txBody>
      </p:sp>
    </p:spTree>
    <p:extLst>
      <p:ext uri="{BB962C8B-B14F-4D97-AF65-F5344CB8AC3E}">
        <p14:creationId xmlns:p14="http://schemas.microsoft.com/office/powerpoint/2010/main" val="33208219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F11190-487B-0979-5310-406A132CED63}"/>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2E4ACE5-4421-A901-98E9-5D158D20AD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3">
            <a:extLst>
              <a:ext uri="{FF2B5EF4-FFF2-40B4-BE49-F238E27FC236}">
                <a16:creationId xmlns:a16="http://schemas.microsoft.com/office/drawing/2014/main" id="{0A38A26C-E807-41A8-0E9B-81E7C07B5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841C5E-B70B-A9B5-81A7-93454AEAAD20}"/>
              </a:ext>
            </a:extLst>
          </p:cNvPr>
          <p:cNvSpPr>
            <a:spLocks noGrp="1"/>
          </p:cNvSpPr>
          <p:nvPr>
            <p:ph type="title"/>
          </p:nvPr>
        </p:nvSpPr>
        <p:spPr>
          <a:xfrm>
            <a:off x="5093520" y="2744662"/>
            <a:ext cx="6589707" cy="2387600"/>
          </a:xfrm>
        </p:spPr>
        <p:txBody>
          <a:bodyPr vert="horz" lIns="91440" tIns="45720" rIns="91440" bIns="45720" rtlCol="0" anchor="b">
            <a:normAutofit/>
          </a:bodyPr>
          <a:lstStyle/>
          <a:p>
            <a:pPr algn="r"/>
            <a:r>
              <a:rPr lang="en-US" sz="6000" b="1" kern="1200" dirty="0">
                <a:solidFill>
                  <a:srgbClr val="FFFFFF"/>
                </a:solidFill>
                <a:latin typeface="+mj-lt"/>
                <a:ea typeface="+mj-ea"/>
                <a:cs typeface="+mj-cs"/>
              </a:rPr>
              <a:t>Reward and Renumeration</a:t>
            </a:r>
            <a:endParaRPr lang="en-US" sz="6000" kern="1200" dirty="0">
              <a:solidFill>
                <a:srgbClr val="FFFFFF"/>
              </a:solidFill>
              <a:latin typeface="+mj-lt"/>
              <a:ea typeface="+mj-ea"/>
              <a:cs typeface="+mj-cs"/>
            </a:endParaRPr>
          </a:p>
        </p:txBody>
      </p:sp>
      <p:cxnSp>
        <p:nvCxnSpPr>
          <p:cNvPr id="29" name="Straight Connector 28">
            <a:extLst>
              <a:ext uri="{FF2B5EF4-FFF2-40B4-BE49-F238E27FC236}">
                <a16:creationId xmlns:a16="http://schemas.microsoft.com/office/drawing/2014/main" id="{A109A683-30CF-A972-9F29-394463B968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1" name="Freeform: Shape 30">
            <a:extLst>
              <a:ext uri="{FF2B5EF4-FFF2-40B4-BE49-F238E27FC236}">
                <a16:creationId xmlns:a16="http://schemas.microsoft.com/office/drawing/2014/main" id="{65B37D42-AABA-E7F7-A276-CA3881868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EDE855AD-57FB-7605-33B5-0B7D5DFF0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7E310CD2-7CA8-0DE3-33F9-18D65E25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F5B68A4-46E8-6684-A7C6-8B6CE74C9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 name="Arc 29">
            <a:extLst>
              <a:ext uri="{FF2B5EF4-FFF2-40B4-BE49-F238E27FC236}">
                <a16:creationId xmlns:a16="http://schemas.microsoft.com/office/drawing/2014/main" id="{613AC5A8-DCF2-87DE-1D27-7FA9085B5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itle 1">
            <a:extLst>
              <a:ext uri="{FF2B5EF4-FFF2-40B4-BE49-F238E27FC236}">
                <a16:creationId xmlns:a16="http://schemas.microsoft.com/office/drawing/2014/main" id="{5FFD7FD6-0F65-55E7-993C-A1D029C9A07B}"/>
              </a:ext>
            </a:extLst>
          </p:cNvPr>
          <p:cNvSpPr txBox="1">
            <a:spLocks/>
          </p:cNvSpPr>
          <p:nvPr/>
        </p:nvSpPr>
        <p:spPr>
          <a:xfrm>
            <a:off x="4616702" y="5485669"/>
            <a:ext cx="7066525" cy="1018924"/>
          </a:xfrm>
          <a:prstGeom prst="rect">
            <a:avLst/>
          </a:prstGeom>
        </p:spPr>
        <p:txBody>
          <a:bodyPr vert="horz" lIns="91440" tIns="45720" rIns="91440" bIns="45720" rtlCol="0" anchor="b">
            <a:normAutofit fontScale="4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dirty="0"/>
              <a:t>Student Name: </a:t>
            </a:r>
            <a:r>
              <a:rPr lang="en-IN" sz="6000" b="1" dirty="0"/>
              <a:t>Dakshesh Narendrakumar Patel</a:t>
            </a:r>
          </a:p>
          <a:p>
            <a:r>
              <a:rPr lang="en-US" sz="6000" b="1" dirty="0"/>
              <a:t>Student ID: </a:t>
            </a:r>
            <a:r>
              <a:rPr lang="en-IN" sz="6000" b="1" dirty="0"/>
              <a:t>2434255</a:t>
            </a:r>
            <a:endParaRPr lang="en-US" sz="6000" b="1" dirty="0"/>
          </a:p>
        </p:txBody>
      </p:sp>
    </p:spTree>
    <p:extLst>
      <p:ext uri="{BB962C8B-B14F-4D97-AF65-F5344CB8AC3E}">
        <p14:creationId xmlns:p14="http://schemas.microsoft.com/office/powerpoint/2010/main" val="906845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73A064-6030-B718-ABDA-AFD74303F968}"/>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3" name="TextBox 2">
            <a:extLst>
              <a:ext uri="{FF2B5EF4-FFF2-40B4-BE49-F238E27FC236}">
                <a16:creationId xmlns:a16="http://schemas.microsoft.com/office/drawing/2014/main" id="{4535A7FE-C6EA-86A7-F010-43F3EBFC4882}"/>
              </a:ext>
            </a:extLst>
          </p:cNvPr>
          <p:cNvSpPr txBox="1"/>
          <p:nvPr/>
        </p:nvSpPr>
        <p:spPr>
          <a:xfrm>
            <a:off x="479394" y="1070800"/>
            <a:ext cx="3939688" cy="5583126"/>
          </a:xfrm>
          <a:prstGeom prst="rect">
            <a:avLst/>
          </a:prstGeom>
        </p:spPr>
        <p:txBody>
          <a:bodyPr vert="horz" lIns="91440" tIns="45720" rIns="91440" bIns="45720" rtlCol="0" anchor="ctr">
            <a:normAutofit/>
          </a:bodyPr>
          <a:lstStyle/>
          <a:p>
            <a:pPr algn="r">
              <a:lnSpc>
                <a:spcPct val="90000"/>
              </a:lnSpc>
              <a:spcBef>
                <a:spcPct val="0"/>
              </a:spcBef>
              <a:spcAft>
                <a:spcPts val="800"/>
              </a:spcAft>
            </a:pPr>
            <a:r>
              <a:rPr lang="en-US" sz="5400" b="1" kern="1200" dirty="0">
                <a:solidFill>
                  <a:schemeClr val="tx1"/>
                </a:solidFill>
                <a:effectLst/>
                <a:latin typeface="+mj-lt"/>
                <a:ea typeface="+mj-ea"/>
                <a:cs typeface="+mj-cs"/>
              </a:rPr>
              <a:t>Introduction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3E694183-B0A5-F1AC-88BC-01DD0CEC8440}"/>
              </a:ext>
            </a:extLst>
          </p:cNvPr>
          <p:cNvGraphicFramePr/>
          <p:nvPr>
            <p:extLst>
              <p:ext uri="{D42A27DB-BD31-4B8C-83A1-F6EECF244321}">
                <p14:modId xmlns:p14="http://schemas.microsoft.com/office/powerpoint/2010/main" val="238826229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03156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04001C-52ED-4607-26B6-9745607223EC}"/>
            </a:ext>
          </a:extLst>
        </p:cNvPr>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2A3473F-CD77-9051-2400-11F106D7B495}"/>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000" b="1" kern="1200">
                <a:solidFill>
                  <a:srgbClr val="FFFFFF"/>
                </a:solidFill>
                <a:effectLst/>
                <a:latin typeface="+mj-lt"/>
                <a:ea typeface="+mj-ea"/>
                <a:cs typeface="+mj-cs"/>
              </a:rPr>
              <a:t>Current HR Policies and Practices</a:t>
            </a:r>
          </a:p>
        </p:txBody>
      </p:sp>
      <p:graphicFrame>
        <p:nvGraphicFramePr>
          <p:cNvPr id="16" name="TextBox 4">
            <a:extLst>
              <a:ext uri="{FF2B5EF4-FFF2-40B4-BE49-F238E27FC236}">
                <a16:creationId xmlns:a16="http://schemas.microsoft.com/office/drawing/2014/main" id="{63298666-F47E-9E07-E140-A77332FDC8C5}"/>
              </a:ext>
            </a:extLst>
          </p:cNvPr>
          <p:cNvGraphicFramePr/>
          <p:nvPr>
            <p:extLst>
              <p:ext uri="{D42A27DB-BD31-4B8C-83A1-F6EECF244321}">
                <p14:modId xmlns:p14="http://schemas.microsoft.com/office/powerpoint/2010/main" val="387159250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05668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5DEDDB-5021-0128-1CA8-F5AAEDC7DD53}"/>
            </a:ext>
          </a:extLst>
        </p:cNvPr>
        <p:cNvGrpSpPr/>
        <p:nvPr/>
      </p:nvGrpSpPr>
      <p:grpSpPr>
        <a:xfrm>
          <a:off x="0" y="0"/>
          <a:ext cx="0" cy="0"/>
          <a:chOff x="0" y="0"/>
          <a:chExt cx="0" cy="0"/>
        </a:xfrm>
      </p:grpSpPr>
      <p:sp useBgFill="1">
        <p:nvSpPr>
          <p:cNvPr id="13335" name="Rectangle 1333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37D3807-4985-67B0-9540-A7C1A5E99881}"/>
              </a:ext>
            </a:extLst>
          </p:cNvPr>
          <p:cNvSpPr txBox="1"/>
          <p:nvPr/>
        </p:nvSpPr>
        <p:spPr>
          <a:xfrm>
            <a:off x="6657715" y="467271"/>
            <a:ext cx="4195674" cy="2052522"/>
          </a:xfrm>
          <a:prstGeom prst="rect">
            <a:avLst/>
          </a:prstGeom>
        </p:spPr>
        <p:txBody>
          <a:bodyPr vert="horz" lIns="91440" tIns="45720" rIns="91440" bIns="45720" rtlCol="0" anchor="b">
            <a:normAutofit/>
          </a:bodyPr>
          <a:lstStyle/>
          <a:p>
            <a:pPr>
              <a:lnSpc>
                <a:spcPct val="90000"/>
              </a:lnSpc>
              <a:spcBef>
                <a:spcPct val="0"/>
              </a:spcBef>
              <a:spcAft>
                <a:spcPts val="800"/>
              </a:spcAft>
            </a:pPr>
            <a:r>
              <a:rPr lang="en-US" sz="4300" b="1">
                <a:effectLst/>
                <a:latin typeface="+mj-lt"/>
                <a:ea typeface="+mj-ea"/>
                <a:cs typeface="+mj-cs"/>
              </a:rPr>
              <a:t>Role of Line Managers in Implementation</a:t>
            </a:r>
          </a:p>
        </p:txBody>
      </p:sp>
      <p:sp>
        <p:nvSpPr>
          <p:cNvPr id="13337" name="Oval 1333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On the Team Structure at Toyota – AllAboutLean.com">
            <a:extLst>
              <a:ext uri="{FF2B5EF4-FFF2-40B4-BE49-F238E27FC236}">
                <a16:creationId xmlns:a16="http://schemas.microsoft.com/office/drawing/2014/main" id="{9006D6AB-4338-BEC6-0C0C-A209251CAE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171" r="14163"/>
          <a:stretch>
            <a:fillRect/>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13339"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334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9DCE2213-6424-BA5C-E3FF-A0934C0CB468}"/>
              </a:ext>
            </a:extLst>
          </p:cNvPr>
          <p:cNvSpPr txBox="1"/>
          <p:nvPr/>
        </p:nvSpPr>
        <p:spPr>
          <a:xfrm>
            <a:off x="6657714" y="2787805"/>
            <a:ext cx="4538615" cy="3441741"/>
          </a:xfrm>
          <a:prstGeom prst="rect">
            <a:avLst/>
          </a:prstGeom>
        </p:spPr>
        <p:txBody>
          <a:bodyPr vert="horz" lIns="91440" tIns="45720" rIns="91440" bIns="45720" rtlCol="0" anchor="t">
            <a:normAutofit lnSpcReduction="10000"/>
          </a:bodyPr>
          <a:lstStyle/>
          <a:p>
            <a:pPr marL="342900" lvl="0" indent="-228600">
              <a:lnSpc>
                <a:spcPct val="90000"/>
              </a:lnSpc>
              <a:spcBef>
                <a:spcPts val="800"/>
              </a:spcBef>
              <a:buFont typeface="Arial" panose="020B0604020202020204" pitchFamily="34" charset="0"/>
              <a:buChar char="•"/>
            </a:pPr>
            <a:r>
              <a:rPr lang="en-US">
                <a:solidFill>
                  <a:schemeClr val="tx1">
                    <a:alpha val="80000"/>
                  </a:schemeClr>
                </a:solidFill>
                <a:effectLst/>
              </a:rPr>
              <a:t>Line managers in Toyota for reward and recruitment has role for evaluating the employee performance, recommending bonuses and ensuring fair reward distribution (John and Robert, 2023).</a:t>
            </a:r>
          </a:p>
          <a:p>
            <a:pPr marL="342900" lvl="0" indent="-228600">
              <a:lnSpc>
                <a:spcPct val="90000"/>
              </a:lnSpc>
              <a:buFont typeface="Arial" panose="020B0604020202020204" pitchFamily="34" charset="0"/>
              <a:buChar char="•"/>
            </a:pPr>
            <a:r>
              <a:rPr lang="en-US">
                <a:solidFill>
                  <a:schemeClr val="tx1">
                    <a:alpha val="80000"/>
                  </a:schemeClr>
                </a:solidFill>
                <a:effectLst/>
              </a:rPr>
              <a:t>They provide feedback, identify high performers and communicate reward-related decisions (Benkarim and Imbeau, 2022).</a:t>
            </a:r>
          </a:p>
          <a:p>
            <a:pPr marL="342900" lvl="0" indent="-228600">
              <a:lnSpc>
                <a:spcPct val="90000"/>
              </a:lnSpc>
              <a:spcAft>
                <a:spcPts val="800"/>
              </a:spcAft>
              <a:buFont typeface="Arial" panose="020B0604020202020204" pitchFamily="34" charset="0"/>
              <a:buChar char="•"/>
            </a:pPr>
            <a:r>
              <a:rPr lang="en-US">
                <a:solidFill>
                  <a:schemeClr val="tx1">
                    <a:alpha val="80000"/>
                  </a:schemeClr>
                </a:solidFill>
                <a:effectLst/>
              </a:rPr>
              <a:t>For example, production managers assess team quality and efficient metrics to determine eligibility for Toyota’s performance incentive schemes.</a:t>
            </a:r>
            <a:endParaRPr lang="en-US" dirty="0">
              <a:solidFill>
                <a:schemeClr val="tx1">
                  <a:alpha val="80000"/>
                </a:schemeClr>
              </a:solidFill>
              <a:effectLst/>
            </a:endParaRPr>
          </a:p>
        </p:txBody>
      </p:sp>
      <p:sp>
        <p:nvSpPr>
          <p:cNvPr id="1334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334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64163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C891D0-2B7D-0BB6-D507-04F251321D50}"/>
            </a:ext>
          </a:extLst>
        </p:cNvPr>
        <p:cNvGrpSpPr/>
        <p:nvPr/>
      </p:nvGrpSpPr>
      <p:grpSpPr>
        <a:xfrm>
          <a:off x="0" y="0"/>
          <a:ext cx="0" cy="0"/>
          <a:chOff x="0" y="0"/>
          <a:chExt cx="0" cy="0"/>
        </a:xfrm>
      </p:grpSpPr>
      <p:sp useBgFill="1">
        <p:nvSpPr>
          <p:cNvPr id="14354" name="Rectangle 14353">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FD67982-C621-2D7A-F499-E82B9E7FD7A5}"/>
              </a:ext>
            </a:extLst>
          </p:cNvPr>
          <p:cNvSpPr txBox="1"/>
          <p:nvPr/>
        </p:nvSpPr>
        <p:spPr>
          <a:xfrm>
            <a:off x="917275" y="4583953"/>
            <a:ext cx="4685857" cy="1465973"/>
          </a:xfrm>
          <a:prstGeom prst="rect">
            <a:avLst/>
          </a:prstGeom>
        </p:spPr>
        <p:txBody>
          <a:bodyPr vert="horz" lIns="91440" tIns="45720" rIns="91440" bIns="45720" rtlCol="0" anchor="t">
            <a:normAutofit/>
          </a:bodyPr>
          <a:lstStyle/>
          <a:p>
            <a:pPr>
              <a:lnSpc>
                <a:spcPct val="90000"/>
              </a:lnSpc>
              <a:spcBef>
                <a:spcPct val="0"/>
              </a:spcBef>
              <a:spcAft>
                <a:spcPts val="800"/>
              </a:spcAft>
            </a:pPr>
            <a:r>
              <a:rPr lang="en-US" sz="3100" b="1">
                <a:effectLst/>
                <a:latin typeface="+mj-lt"/>
                <a:ea typeface="+mj-ea"/>
                <a:cs typeface="+mj-cs"/>
              </a:rPr>
              <a:t>Strategic Alignment of HR Practices with Company Goals</a:t>
            </a:r>
          </a:p>
        </p:txBody>
      </p:sp>
      <p:pic>
        <p:nvPicPr>
          <p:cNvPr id="14340" name="Picture 4" descr="Toyota awards the top 47 European Retailers | Toyota Europe">
            <a:extLst>
              <a:ext uri="{FF2B5EF4-FFF2-40B4-BE49-F238E27FC236}">
                <a16:creationId xmlns:a16="http://schemas.microsoft.com/office/drawing/2014/main" id="{224F3527-FC5A-AD51-8E0A-6EAD6DF5F8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575" b="36583"/>
          <a:stretch>
            <a:fillRect/>
          </a:stretch>
        </p:blipFill>
        <p:spPr bwMode="auto">
          <a:xfrm>
            <a:off x="20" y="432"/>
            <a:ext cx="12191980" cy="42447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79D53E1-705E-505E-A0AA-9AF974ED9389}"/>
              </a:ext>
            </a:extLst>
          </p:cNvPr>
          <p:cNvSpPr txBox="1"/>
          <p:nvPr/>
        </p:nvSpPr>
        <p:spPr>
          <a:xfrm>
            <a:off x="6096000" y="4583953"/>
            <a:ext cx="5638800" cy="1465973"/>
          </a:xfrm>
          <a:prstGeom prst="rect">
            <a:avLst/>
          </a:prstGeom>
        </p:spPr>
        <p:txBody>
          <a:bodyPr vert="horz" lIns="91440" tIns="45720" rIns="91440" bIns="45720" rtlCol="0">
            <a:normAutofit/>
          </a:bodyPr>
          <a:lstStyle/>
          <a:p>
            <a:pPr marL="342900" lvl="0" indent="-228600">
              <a:lnSpc>
                <a:spcPct val="90000"/>
              </a:lnSpc>
              <a:spcBef>
                <a:spcPts val="800"/>
              </a:spcBef>
              <a:buFont typeface="Arial" panose="020B0604020202020204" pitchFamily="34" charset="0"/>
              <a:buChar char="•"/>
            </a:pPr>
            <a:r>
              <a:rPr lang="en-US" sz="1400">
                <a:effectLst/>
              </a:rPr>
              <a:t>Reward practices at Toyota supports strategic goals like quality excellence, innovation and productivity approach.</a:t>
            </a:r>
          </a:p>
          <a:p>
            <a:pPr marL="342900" lvl="0" indent="-228600">
              <a:lnSpc>
                <a:spcPct val="90000"/>
              </a:lnSpc>
              <a:buFont typeface="Arial" panose="020B0604020202020204" pitchFamily="34" charset="0"/>
              <a:buChar char="•"/>
            </a:pPr>
            <a:r>
              <a:rPr lang="en-US" sz="1400">
                <a:effectLst/>
              </a:rPr>
              <a:t>Performance-linked incentives motivate employees to contribute to hybrid vehicle development and lean manufacturing process.</a:t>
            </a:r>
          </a:p>
          <a:p>
            <a:pPr marL="342900" lvl="0" indent="-228600">
              <a:lnSpc>
                <a:spcPct val="90000"/>
              </a:lnSpc>
              <a:spcAft>
                <a:spcPts val="800"/>
              </a:spcAft>
              <a:buFont typeface="Arial" panose="020B0604020202020204" pitchFamily="34" charset="0"/>
              <a:buChar char="•"/>
            </a:pPr>
            <a:r>
              <a:rPr lang="en-US" sz="1400">
                <a:effectLst/>
              </a:rPr>
              <a:t>Long-term rewards and benefits enhance retention along with ensure skilled employees remain committed to global objectives and continuous improvement culture of Toyota (Liu, 2023).</a:t>
            </a:r>
          </a:p>
        </p:txBody>
      </p:sp>
      <p:sp>
        <p:nvSpPr>
          <p:cNvPr id="14356" name="Rectangle 14355">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8" name="Rectangle 14357">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8B2D243-B0D4-E849-FDBC-CB87855FAA1F}"/>
              </a:ext>
            </a:extLst>
          </p:cNvPr>
          <p:cNvSpPr txBox="1"/>
          <p:nvPr/>
        </p:nvSpPr>
        <p:spPr>
          <a:xfrm>
            <a:off x="6746851" y="0"/>
            <a:ext cx="6096000" cy="369332"/>
          </a:xfrm>
          <a:prstGeom prst="rect">
            <a:avLst/>
          </a:prstGeom>
          <a:noFill/>
        </p:spPr>
        <p:txBody>
          <a:bodyPr wrap="square">
            <a:spAutoFit/>
          </a:bodyPr>
          <a:lstStyle/>
          <a:p>
            <a:pPr algn="ctr"/>
            <a:r>
              <a:rPr lang="en-US" sz="1800" dirty="0">
                <a:solidFill>
                  <a:schemeClr val="tx1">
                    <a:alpha val="80000"/>
                  </a:schemeClr>
                </a:solidFill>
                <a:effectLst/>
              </a:rPr>
              <a:t>(Source: toyotaeurope.com, 2022)</a:t>
            </a:r>
            <a:endParaRPr lang="en-IN" dirty="0"/>
          </a:p>
        </p:txBody>
      </p:sp>
    </p:spTree>
    <p:extLst>
      <p:ext uri="{BB962C8B-B14F-4D97-AF65-F5344CB8AC3E}">
        <p14:creationId xmlns:p14="http://schemas.microsoft.com/office/powerpoint/2010/main" val="36156510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EC9130-E0D6-B57A-1951-815B3F6608AC}"/>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0AEF44D-7EE3-B7B8-3621-D47807E0D407}"/>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5400" b="1" kern="1200">
                <a:solidFill>
                  <a:schemeClr val="tx1"/>
                </a:solidFill>
                <a:effectLst/>
                <a:latin typeface="+mj-lt"/>
                <a:ea typeface="+mj-ea"/>
                <a:cs typeface="+mj-cs"/>
              </a:rPr>
              <a:t>Key HR Challenges Faced by Toyota</a:t>
            </a:r>
          </a:p>
        </p:txBody>
      </p:sp>
      <p:sp>
        <p:nvSpPr>
          <p:cNvPr id="2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714E5635-01E6-AB77-216D-393A32490BA5}"/>
              </a:ext>
            </a:extLst>
          </p:cNvPr>
          <p:cNvGraphicFramePr/>
          <p:nvPr>
            <p:extLst>
              <p:ext uri="{D42A27DB-BD31-4B8C-83A1-F6EECF244321}">
                <p14:modId xmlns:p14="http://schemas.microsoft.com/office/powerpoint/2010/main" val="179498536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4011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52F289-E017-1940-1C7C-E4EA86C37B46}"/>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56C5B84-F95D-C766-8BE6-203637A3D298}"/>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000" b="1" kern="1200">
                <a:solidFill>
                  <a:srgbClr val="FFFFFF"/>
                </a:solidFill>
                <a:effectLst/>
                <a:latin typeface="+mj-lt"/>
                <a:ea typeface="+mj-ea"/>
                <a:cs typeface="+mj-cs"/>
              </a:rPr>
              <a:t>Practical Recommendations</a:t>
            </a:r>
          </a:p>
        </p:txBody>
      </p:sp>
      <p:graphicFrame>
        <p:nvGraphicFramePr>
          <p:cNvPr id="32" name="TextBox 4">
            <a:extLst>
              <a:ext uri="{FF2B5EF4-FFF2-40B4-BE49-F238E27FC236}">
                <a16:creationId xmlns:a16="http://schemas.microsoft.com/office/drawing/2014/main" id="{4B2467A7-6317-4D8B-7794-265398ED7AFC}"/>
              </a:ext>
            </a:extLst>
          </p:cNvPr>
          <p:cNvGraphicFramePr/>
          <p:nvPr>
            <p:extLst>
              <p:ext uri="{D42A27DB-BD31-4B8C-83A1-F6EECF244321}">
                <p14:modId xmlns:p14="http://schemas.microsoft.com/office/powerpoint/2010/main" val="42917250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43026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20A4CF-BF95-5DF0-5A4C-2AA47BC1E0D0}"/>
            </a:ext>
          </a:extLst>
        </p:cNvPr>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2D5220F-DCAC-238F-82FB-4EBAEBB3996F}"/>
              </a:ext>
            </a:extLst>
          </p:cNvPr>
          <p:cNvSpPr txBox="1"/>
          <p:nvPr/>
        </p:nvSpPr>
        <p:spPr>
          <a:xfrm>
            <a:off x="761802" y="858982"/>
            <a:ext cx="3160341" cy="5152933"/>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3600" b="1" kern="1200">
                <a:solidFill>
                  <a:schemeClr val="tx1"/>
                </a:solidFill>
                <a:effectLst/>
                <a:latin typeface="+mj-lt"/>
                <a:ea typeface="+mj-ea"/>
                <a:cs typeface="+mj-cs"/>
              </a:rPr>
              <a:t>Conclusion</a:t>
            </a:r>
          </a:p>
        </p:txBody>
      </p:sp>
      <p:sp useBgFill="1">
        <p:nvSpPr>
          <p:cNvPr id="27" name="Rectangle 26">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TextBox 4">
            <a:extLst>
              <a:ext uri="{FF2B5EF4-FFF2-40B4-BE49-F238E27FC236}">
                <a16:creationId xmlns:a16="http://schemas.microsoft.com/office/drawing/2014/main" id="{289097A7-1DF4-D3EE-FBF1-23B075485C81}"/>
              </a:ext>
            </a:extLst>
          </p:cNvPr>
          <p:cNvGraphicFramePr/>
          <p:nvPr>
            <p:extLst>
              <p:ext uri="{D42A27DB-BD31-4B8C-83A1-F6EECF244321}">
                <p14:modId xmlns:p14="http://schemas.microsoft.com/office/powerpoint/2010/main" val="28779778"/>
              </p:ext>
            </p:extLst>
          </p:nvPr>
        </p:nvGraphicFramePr>
        <p:xfrm>
          <a:off x="5368169" y="512956"/>
          <a:ext cx="6062029" cy="57068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46514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6AF417D-8A48-FAF5-512F-5D1115D8D003}"/>
            </a:ext>
          </a:extLst>
        </p:cNvPr>
        <p:cNvGrpSpPr/>
        <p:nvPr/>
      </p:nvGrpSpPr>
      <p:grpSpPr>
        <a:xfrm>
          <a:off x="0" y="0"/>
          <a:ext cx="0" cy="0"/>
          <a:chOff x="0" y="0"/>
          <a:chExt cx="0" cy="0"/>
        </a:xfrm>
      </p:grpSpPr>
      <p:sp>
        <p:nvSpPr>
          <p:cNvPr id="32" name="Rectangle 3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20913A3-5408-3FB4-DC77-A52654A6FED6}"/>
              </a:ext>
            </a:extLst>
          </p:cNvPr>
          <p:cNvSpPr txBox="1"/>
          <p:nvPr/>
        </p:nvSpPr>
        <p:spPr>
          <a:xfrm>
            <a:off x="1156851" y="637762"/>
            <a:ext cx="9888496" cy="900131"/>
          </a:xfrm>
          <a:prstGeom prst="rect">
            <a:avLst/>
          </a:prstGeom>
        </p:spPr>
        <p:txBody>
          <a:bodyPr vert="horz" lIns="91440" tIns="45720" rIns="91440" bIns="45720" rtlCol="0" anchor="t">
            <a:normAutofit/>
          </a:bodyPr>
          <a:lstStyle/>
          <a:p>
            <a:pPr>
              <a:lnSpc>
                <a:spcPct val="90000"/>
              </a:lnSpc>
              <a:spcBef>
                <a:spcPct val="0"/>
              </a:spcBef>
              <a:spcAft>
                <a:spcPts val="800"/>
              </a:spcAft>
            </a:pPr>
            <a:r>
              <a:rPr lang="en-US" sz="4000" b="1" kern="1200">
                <a:solidFill>
                  <a:schemeClr val="bg1"/>
                </a:solidFill>
                <a:effectLst/>
                <a:latin typeface="+mj-lt"/>
                <a:ea typeface="+mj-ea"/>
                <a:cs typeface="+mj-cs"/>
              </a:rPr>
              <a:t>Reference List</a:t>
            </a:r>
          </a:p>
        </p:txBody>
      </p:sp>
      <p:sp>
        <p:nvSpPr>
          <p:cNvPr id="34" name="Rectangle 33">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783DC56-BE05-5A0A-9115-4A66BBE84F7E}"/>
              </a:ext>
            </a:extLst>
          </p:cNvPr>
          <p:cNvSpPr txBox="1"/>
          <p:nvPr/>
        </p:nvSpPr>
        <p:spPr>
          <a:xfrm>
            <a:off x="780584" y="2217343"/>
            <a:ext cx="10972801" cy="4002895"/>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US" sz="1400" dirty="0" err="1">
                <a:effectLst/>
              </a:rPr>
              <a:t>Benkarim</a:t>
            </a:r>
            <a:r>
              <a:rPr lang="en-US" sz="1400" dirty="0">
                <a:effectLst/>
              </a:rPr>
              <a:t>, A., and Imbeau, D. (2022). Investigating the implementation of Toyota’s human resources management practices in the aerospace industry. </a:t>
            </a:r>
            <a:r>
              <a:rPr lang="en-US" sz="1400" i="1" dirty="0">
                <a:effectLst/>
              </a:rPr>
              <a:t>Merits</a:t>
            </a:r>
            <a:r>
              <a:rPr lang="en-US" sz="1400" dirty="0">
                <a:effectLst/>
              </a:rPr>
              <a:t>, </a:t>
            </a:r>
            <a:r>
              <a:rPr lang="en-US" sz="1400" i="1" dirty="0">
                <a:effectLst/>
              </a:rPr>
              <a:t>2</a:t>
            </a:r>
            <a:r>
              <a:rPr lang="en-US" sz="1400" dirty="0">
                <a:effectLst/>
              </a:rPr>
              <a:t>(3), 126-145. </a:t>
            </a:r>
            <a:r>
              <a:rPr lang="en-US" sz="1400" u="sng" dirty="0">
                <a:effectLst/>
                <a:hlinkClick r:id="rId2"/>
              </a:rPr>
              <a:t>https://www.mdpi.com/2673-8104/2/3/10</a:t>
            </a:r>
            <a:endParaRPr lang="en-US" sz="1400" dirty="0">
              <a:effectLst/>
            </a:endParaRPr>
          </a:p>
          <a:p>
            <a:pPr indent="-228600">
              <a:lnSpc>
                <a:spcPct val="90000"/>
              </a:lnSpc>
              <a:spcAft>
                <a:spcPts val="600"/>
              </a:spcAft>
              <a:buFont typeface="Arial" panose="020B0604020202020204" pitchFamily="34" charset="0"/>
              <a:buChar char="•"/>
            </a:pPr>
            <a:r>
              <a:rPr lang="en-US" sz="1400" dirty="0">
                <a:effectLst/>
              </a:rPr>
              <a:t>Chivu, N., and </a:t>
            </a:r>
            <a:r>
              <a:rPr lang="en-US" sz="1400" dirty="0" err="1">
                <a:effectLst/>
              </a:rPr>
              <a:t>Carutasu</a:t>
            </a:r>
            <a:r>
              <a:rPr lang="en-US" sz="1400" dirty="0">
                <a:effectLst/>
              </a:rPr>
              <a:t>, G. (2025). RETHINKING HR MANAGEMENT FOR THE DIGITAL WORKPLACE. </a:t>
            </a:r>
            <a:r>
              <a:rPr lang="en-US" sz="1400" i="1" dirty="0">
                <a:effectLst/>
              </a:rPr>
              <a:t>Journal of Information Systems &amp; Operations Management</a:t>
            </a:r>
            <a:r>
              <a:rPr lang="en-US" sz="1400" dirty="0">
                <a:effectLst/>
              </a:rPr>
              <a:t>, </a:t>
            </a:r>
            <a:r>
              <a:rPr lang="en-US" sz="1400" i="1" dirty="0">
                <a:effectLst/>
              </a:rPr>
              <a:t>19</a:t>
            </a:r>
            <a:r>
              <a:rPr lang="en-US" sz="1400" dirty="0">
                <a:effectLst/>
              </a:rPr>
              <a:t>(1), 27-44. </a:t>
            </a:r>
            <a:r>
              <a:rPr lang="en-US" sz="1400" u="sng" dirty="0">
                <a:effectLst/>
                <a:hlinkClick r:id="rId3"/>
              </a:rPr>
              <a:t>https://web.rau.ro/websites/jisom/Vol.19%20No.1%20-%202025/JISOM%2019.1.pdf#page=35</a:t>
            </a:r>
            <a:endParaRPr lang="en-US" sz="1400" dirty="0">
              <a:effectLst/>
            </a:endParaRPr>
          </a:p>
          <a:p>
            <a:pPr indent="-228600">
              <a:lnSpc>
                <a:spcPct val="90000"/>
              </a:lnSpc>
              <a:spcAft>
                <a:spcPts val="600"/>
              </a:spcAft>
              <a:buFont typeface="Arial" panose="020B0604020202020204" pitchFamily="34" charset="0"/>
              <a:buChar char="•"/>
            </a:pPr>
            <a:r>
              <a:rPr lang="en-US" sz="1400" dirty="0">
                <a:effectLst/>
              </a:rPr>
              <a:t>Ekanayake, E. M. H. L., and Preena, G. R. (2021). Lean human resource management. </a:t>
            </a:r>
            <a:r>
              <a:rPr lang="en-US" sz="1400" i="1" dirty="0">
                <a:effectLst/>
              </a:rPr>
              <a:t>Human Resource Management Challenge Environ</a:t>
            </a:r>
            <a:r>
              <a:rPr lang="en-US" sz="1400" dirty="0">
                <a:effectLst/>
              </a:rPr>
              <a:t>, </a:t>
            </a:r>
            <a:r>
              <a:rPr lang="en-US" sz="1400" i="1" dirty="0">
                <a:effectLst/>
              </a:rPr>
              <a:t>12</a:t>
            </a:r>
            <a:r>
              <a:rPr lang="en-US" sz="1400" dirty="0">
                <a:effectLst/>
              </a:rPr>
              <a:t>, 43-47. </a:t>
            </a:r>
            <a:r>
              <a:rPr lang="en-US" sz="1400" u="sng" dirty="0">
                <a:effectLst/>
                <a:hlinkClick r:id="rId4"/>
              </a:rPr>
              <a:t>https://www.researchgate.net/profile/Gnei-Preena/publication/351980421_Lean_Human_Resource_Management/links/60b37c9992851cd0d985f375/Lean-Human-Resource-Management.pdf</a:t>
            </a:r>
            <a:endParaRPr lang="en-US" sz="1400" dirty="0">
              <a:effectLst/>
            </a:endParaRPr>
          </a:p>
          <a:p>
            <a:pPr indent="-228600">
              <a:lnSpc>
                <a:spcPct val="90000"/>
              </a:lnSpc>
              <a:spcAft>
                <a:spcPts val="600"/>
              </a:spcAft>
              <a:buFont typeface="Arial" panose="020B0604020202020204" pitchFamily="34" charset="0"/>
              <a:buChar char="•"/>
            </a:pPr>
            <a:r>
              <a:rPr lang="en-US" sz="1400" dirty="0">
                <a:effectLst/>
              </a:rPr>
              <a:t>John, J., and Robert, M. S. (2023, November). A STUDY ON THE IMPACT OF EMPOWERMENT ON EMPLOYEE PERFORMANCE AT TOYOTA AUTOMOTIVE INDUSTRY IN GCC. In </a:t>
            </a:r>
            <a:r>
              <a:rPr lang="en-US" sz="1400" i="1" dirty="0">
                <a:effectLst/>
              </a:rPr>
              <a:t>International Conference on “Sustainability: Future Perspectives in Business” In association with Internal Quality Assurance Cell And Research and Development cell In collaboration with Bengaluru North University</a:t>
            </a:r>
            <a:r>
              <a:rPr lang="en-US" sz="1400" dirty="0">
                <a:effectLst/>
              </a:rPr>
              <a:t> (Vol. 15, No. 11). </a:t>
            </a:r>
            <a:r>
              <a:rPr lang="en-US" sz="1400" u="sng" dirty="0">
                <a:effectLst/>
                <a:hlinkClick r:id="rId5"/>
              </a:rPr>
              <a:t>https://www.researchgate.net/profile/Jerry-John-11/publication/378480475_A_STUDY_ON_THE_IMPACT_OF_EMPOWERMENT_ON_EMPLOYEE_PERFORMANCE_AT_TOYOTA_AUTOMOTIVE_INDUSTRY_IN_GCC/links/65dc2dfcadf2362b6357e37d/A-STUDY-ON-THE-IMPACT-OF-EMPOWERMENT-ON-EMPLOYEE-PERFORMANCE-AT-TOYOTA-AUTOMOTIVE-INDUSTRY-IN-GCC.pdf</a:t>
            </a:r>
            <a:endParaRPr lang="en-US" sz="1400" dirty="0">
              <a:effectLst/>
            </a:endParaRPr>
          </a:p>
          <a:p>
            <a:pPr indent="-228600">
              <a:lnSpc>
                <a:spcPct val="90000"/>
              </a:lnSpc>
              <a:spcAft>
                <a:spcPts val="600"/>
              </a:spcAft>
              <a:buFont typeface="Arial" panose="020B0604020202020204" pitchFamily="34" charset="0"/>
              <a:buChar char="•"/>
            </a:pPr>
            <a:r>
              <a:rPr lang="en-US" sz="1400" dirty="0">
                <a:effectLst/>
              </a:rPr>
              <a:t>Liu, W. (2023). The Last “Green Field” of Enterprise’s Competitive Advantages: A Discussion on Human Capital and Human Resource Management. </a:t>
            </a:r>
            <a:r>
              <a:rPr lang="en-US" sz="1400" i="1" dirty="0">
                <a:effectLst/>
              </a:rPr>
              <a:t>Academic Journal of Business &amp; Management</a:t>
            </a:r>
            <a:r>
              <a:rPr lang="en-US" sz="1400" dirty="0">
                <a:effectLst/>
              </a:rPr>
              <a:t>, </a:t>
            </a:r>
            <a:r>
              <a:rPr lang="en-US" sz="1400" i="1" dirty="0">
                <a:effectLst/>
              </a:rPr>
              <a:t>5</a:t>
            </a:r>
            <a:r>
              <a:rPr lang="en-US" sz="1400" dirty="0">
                <a:effectLst/>
              </a:rPr>
              <a:t>(12), 82-87. </a:t>
            </a:r>
            <a:r>
              <a:rPr lang="en-US" sz="1400" u="sng" dirty="0">
                <a:effectLst/>
                <a:hlinkClick r:id="rId6"/>
              </a:rPr>
              <a:t>https://francis-press.com/uploads/papers/RvkIQugTmfPfDBC5S1WTPbNtSsG2VLJFKg5IlFFV.pdf</a:t>
            </a:r>
            <a:endParaRPr lang="en-US" sz="1400" dirty="0">
              <a:effectLst/>
            </a:endParaRPr>
          </a:p>
          <a:p>
            <a:pPr indent="-228600">
              <a:lnSpc>
                <a:spcPct val="90000"/>
              </a:lnSpc>
              <a:spcAft>
                <a:spcPts val="600"/>
              </a:spcAft>
              <a:buFont typeface="Arial" panose="020B0604020202020204" pitchFamily="34" charset="0"/>
              <a:buChar char="•"/>
            </a:pPr>
            <a:r>
              <a:rPr lang="en-US" sz="1400" dirty="0">
                <a:effectLst/>
              </a:rPr>
              <a:t>Sharma, M. (2024). The Impact of Climate Change on Human Resource Practices: A Critical Review of Emerging Trends and Adaptations. </a:t>
            </a:r>
            <a:r>
              <a:rPr lang="en-US" sz="1400" i="1" dirty="0">
                <a:effectLst/>
              </a:rPr>
              <a:t>Journal of Management and Public Policy</a:t>
            </a:r>
            <a:r>
              <a:rPr lang="en-US" sz="1400" dirty="0">
                <a:effectLst/>
              </a:rPr>
              <a:t>, </a:t>
            </a:r>
            <a:r>
              <a:rPr lang="en-US" sz="1400" i="1" dirty="0">
                <a:effectLst/>
              </a:rPr>
              <a:t>16</a:t>
            </a:r>
            <a:r>
              <a:rPr lang="en-US" sz="1400" dirty="0">
                <a:effectLst/>
              </a:rPr>
              <a:t>(1), 25-33. </a:t>
            </a:r>
            <a:r>
              <a:rPr lang="en-US" sz="1400" u="sng" dirty="0">
                <a:effectLst/>
                <a:hlinkClick r:id="rId7"/>
              </a:rPr>
              <a:t>http://jmpp.in/wp-content/uploads/2024/11/Journal-of-Management-Public-Policy-Vol.-16-No.-1-Sept-2024.pdf#page=25</a:t>
            </a:r>
            <a:endParaRPr lang="en-US" sz="1400" dirty="0">
              <a:effectLst/>
            </a:endParaRPr>
          </a:p>
          <a:p>
            <a:pPr indent="-228600">
              <a:lnSpc>
                <a:spcPct val="90000"/>
              </a:lnSpc>
              <a:spcAft>
                <a:spcPts val="600"/>
              </a:spcAft>
              <a:buFont typeface="Arial" panose="020B0604020202020204" pitchFamily="34" charset="0"/>
              <a:buChar char="•"/>
            </a:pPr>
            <a:r>
              <a:rPr lang="en-US" sz="1400" dirty="0">
                <a:effectLst/>
              </a:rPr>
              <a:t>SHEELA, A., and MARAN, P. (2025). A STUDY ON IMPACT OF REMUNERATION, JOB ADVANCEMENT, AND WORK-LIFE BALANCE ON EMPLOYEE RETENTION AMONG FRONT LINERS IN THE AUTOMOTIVE INDUSTRY. </a:t>
            </a:r>
            <a:r>
              <a:rPr lang="en-US" sz="1400" u="sng" dirty="0">
                <a:effectLst/>
                <a:hlinkClick r:id="rId8"/>
              </a:rPr>
              <a:t>https://etd.uum.edu.my/11749/2/s832244_01.pdf</a:t>
            </a:r>
            <a:endParaRPr lang="en-US" sz="1400" dirty="0">
              <a:effectLst/>
            </a:endParaRPr>
          </a:p>
        </p:txBody>
      </p:sp>
    </p:spTree>
    <p:extLst>
      <p:ext uri="{BB962C8B-B14F-4D97-AF65-F5344CB8AC3E}">
        <p14:creationId xmlns:p14="http://schemas.microsoft.com/office/powerpoint/2010/main" val="24532743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8306B9-3761-6329-DAB2-E91F4F2DF83E}"/>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9332430-A837-D589-702E-63D3D2A832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13">
            <a:extLst>
              <a:ext uri="{FF2B5EF4-FFF2-40B4-BE49-F238E27FC236}">
                <a16:creationId xmlns:a16="http://schemas.microsoft.com/office/drawing/2014/main" id="{E95351C1-12C5-9D57-7587-8BC5D28BB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CDDA2F-8ECB-C99F-DC2B-F2FAEF4C6B6D}"/>
              </a:ext>
            </a:extLst>
          </p:cNvPr>
          <p:cNvSpPr>
            <a:spLocks noGrp="1"/>
          </p:cNvSpPr>
          <p:nvPr>
            <p:ph type="title"/>
          </p:nvPr>
        </p:nvSpPr>
        <p:spPr>
          <a:xfrm>
            <a:off x="5093520" y="2744662"/>
            <a:ext cx="6589707" cy="2387600"/>
          </a:xfrm>
        </p:spPr>
        <p:txBody>
          <a:bodyPr vert="horz" lIns="91440" tIns="45720" rIns="91440" bIns="45720" rtlCol="0" anchor="b">
            <a:normAutofit/>
          </a:bodyPr>
          <a:lstStyle/>
          <a:p>
            <a:pPr algn="r"/>
            <a:r>
              <a:rPr lang="en-US" sz="6000" b="1" kern="1200" dirty="0">
                <a:solidFill>
                  <a:srgbClr val="FFFFFF"/>
                </a:solidFill>
                <a:latin typeface="+mj-lt"/>
                <a:ea typeface="+mj-ea"/>
                <a:cs typeface="+mj-cs"/>
              </a:rPr>
              <a:t>Performance Management</a:t>
            </a:r>
            <a:endParaRPr lang="en-US" sz="6000" kern="1200" dirty="0">
              <a:solidFill>
                <a:srgbClr val="FFFFFF"/>
              </a:solidFill>
              <a:latin typeface="+mj-lt"/>
              <a:ea typeface="+mj-ea"/>
              <a:cs typeface="+mj-cs"/>
            </a:endParaRPr>
          </a:p>
        </p:txBody>
      </p:sp>
      <p:cxnSp>
        <p:nvCxnSpPr>
          <p:cNvPr id="29" name="Straight Connector 28">
            <a:extLst>
              <a:ext uri="{FF2B5EF4-FFF2-40B4-BE49-F238E27FC236}">
                <a16:creationId xmlns:a16="http://schemas.microsoft.com/office/drawing/2014/main" id="{33CC12B8-CC81-68B4-77EE-F8BFC1F13C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1" name="Freeform: Shape 30">
            <a:extLst>
              <a:ext uri="{FF2B5EF4-FFF2-40B4-BE49-F238E27FC236}">
                <a16:creationId xmlns:a16="http://schemas.microsoft.com/office/drawing/2014/main" id="{C9B99372-E48C-8E9A-2F70-FD434ADE3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2EB2F52D-6302-3A69-C013-4C26F69F6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4D03F665-4D52-35AF-D3F2-2C359E2D93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1B2501E0-85C8-8A82-56AF-9D372CE9F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0" name="Arc 29">
            <a:extLst>
              <a:ext uri="{FF2B5EF4-FFF2-40B4-BE49-F238E27FC236}">
                <a16:creationId xmlns:a16="http://schemas.microsoft.com/office/drawing/2014/main" id="{BB8CDB5D-0038-F5EB-DDEA-9AFC1A8765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itle 1">
            <a:extLst>
              <a:ext uri="{FF2B5EF4-FFF2-40B4-BE49-F238E27FC236}">
                <a16:creationId xmlns:a16="http://schemas.microsoft.com/office/drawing/2014/main" id="{1C39C063-8CA7-8171-3095-D1240AF82079}"/>
              </a:ext>
            </a:extLst>
          </p:cNvPr>
          <p:cNvSpPr txBox="1">
            <a:spLocks/>
          </p:cNvSpPr>
          <p:nvPr/>
        </p:nvSpPr>
        <p:spPr>
          <a:xfrm>
            <a:off x="4616702" y="5485669"/>
            <a:ext cx="7066525" cy="1018924"/>
          </a:xfrm>
          <a:prstGeom prst="rect">
            <a:avLst/>
          </a:prstGeom>
        </p:spPr>
        <p:txBody>
          <a:bodyPr vert="horz" lIns="91440" tIns="45720" rIns="91440" bIns="45720" rtlCol="0" anchor="b">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dirty="0"/>
              <a:t>Student Name: </a:t>
            </a:r>
            <a:r>
              <a:rPr lang="en-IN" sz="6000" b="1" dirty="0"/>
              <a:t>Shivam Vijaykumar Patel</a:t>
            </a:r>
          </a:p>
          <a:p>
            <a:r>
              <a:rPr lang="en-US" sz="6000" b="1" dirty="0"/>
              <a:t>Student ID: </a:t>
            </a:r>
            <a:r>
              <a:rPr lang="en-IN" sz="6000" b="1" dirty="0"/>
              <a:t>2439811</a:t>
            </a:r>
            <a:endParaRPr lang="en-US" sz="6000" b="1" dirty="0"/>
          </a:p>
        </p:txBody>
      </p:sp>
    </p:spTree>
    <p:extLst>
      <p:ext uri="{BB962C8B-B14F-4D97-AF65-F5344CB8AC3E}">
        <p14:creationId xmlns:p14="http://schemas.microsoft.com/office/powerpoint/2010/main" val="19296247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5DEF32-9491-530C-03B4-2D836155F10B}"/>
            </a:ext>
          </a:extLst>
        </p:cNvPr>
        <p:cNvGrpSpPr/>
        <p:nvPr/>
      </p:nvGrpSpPr>
      <p:grpSpPr>
        <a:xfrm>
          <a:off x="0" y="0"/>
          <a:ext cx="0" cy="0"/>
          <a:chOff x="0" y="0"/>
          <a:chExt cx="0" cy="0"/>
        </a:xfrm>
      </p:grpSpPr>
      <p:sp useBgFill="1">
        <p:nvSpPr>
          <p:cNvPr id="16400" name="Rectangle 1639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2" name="Right Triangle 1640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404" name="Rectangle 1640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C21E94C-B8A1-839A-182B-4214B2888CC5}"/>
              </a:ext>
            </a:extLst>
          </p:cNvPr>
          <p:cNvSpPr txBox="1"/>
          <p:nvPr/>
        </p:nvSpPr>
        <p:spPr>
          <a:xfrm>
            <a:off x="1285240" y="1050595"/>
            <a:ext cx="8074815" cy="1618489"/>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7200" b="1" kern="1200">
                <a:solidFill>
                  <a:schemeClr val="tx1"/>
                </a:solidFill>
                <a:effectLst/>
                <a:latin typeface="+mj-lt"/>
                <a:ea typeface="+mj-ea"/>
                <a:cs typeface="+mj-cs"/>
              </a:rPr>
              <a:t>Introduction</a:t>
            </a:r>
          </a:p>
        </p:txBody>
      </p:sp>
      <p:graphicFrame>
        <p:nvGraphicFramePr>
          <p:cNvPr id="16406" name="TextBox 4">
            <a:extLst>
              <a:ext uri="{FF2B5EF4-FFF2-40B4-BE49-F238E27FC236}">
                <a16:creationId xmlns:a16="http://schemas.microsoft.com/office/drawing/2014/main" id="{9B196B90-E087-E81B-BE0E-774EE4EF558F}"/>
              </a:ext>
            </a:extLst>
          </p:cNvPr>
          <p:cNvGraphicFramePr/>
          <p:nvPr>
            <p:extLst>
              <p:ext uri="{D42A27DB-BD31-4B8C-83A1-F6EECF244321}">
                <p14:modId xmlns:p14="http://schemas.microsoft.com/office/powerpoint/2010/main" val="1696336378"/>
              </p:ext>
            </p:extLst>
          </p:nvPr>
        </p:nvGraphicFramePr>
        <p:xfrm>
          <a:off x="1285240" y="2453267"/>
          <a:ext cx="7881062" cy="33165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3929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BA56AC-AB56-8E70-932B-CD0EF6FE284E}"/>
            </a:ext>
          </a:extLst>
        </p:cNvPr>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AAE5F81-4C45-83AD-9537-4A0A00BED038}"/>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5200" b="1" kern="1200">
                <a:solidFill>
                  <a:schemeClr val="tx1"/>
                </a:solidFill>
                <a:effectLst/>
                <a:latin typeface="+mj-lt"/>
                <a:ea typeface="+mj-ea"/>
                <a:cs typeface="+mj-cs"/>
              </a:rPr>
              <a:t>Current HR Policies and Practices</a:t>
            </a:r>
          </a:p>
        </p:txBody>
      </p:sp>
      <p:graphicFrame>
        <p:nvGraphicFramePr>
          <p:cNvPr id="7" name="TextBox 4">
            <a:extLst>
              <a:ext uri="{FF2B5EF4-FFF2-40B4-BE49-F238E27FC236}">
                <a16:creationId xmlns:a16="http://schemas.microsoft.com/office/drawing/2014/main" id="{BC0B3A50-EF01-02D7-FEBB-8241B9F5A955}"/>
              </a:ext>
            </a:extLst>
          </p:cNvPr>
          <p:cNvGraphicFramePr/>
          <p:nvPr>
            <p:extLst>
              <p:ext uri="{D42A27DB-BD31-4B8C-83A1-F6EECF244321}">
                <p14:modId xmlns:p14="http://schemas.microsoft.com/office/powerpoint/2010/main" val="22011054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916388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32E209-EF28-9208-6834-BB5667F310D1}"/>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A0CC049-DCAB-2993-3334-EBEDD62D7BF0}"/>
              </a:ext>
            </a:extLst>
          </p:cNvPr>
          <p:cNvSpPr txBox="1"/>
          <p:nvPr/>
        </p:nvSpPr>
        <p:spPr>
          <a:xfrm>
            <a:off x="1043631" y="809898"/>
            <a:ext cx="10173010" cy="1554480"/>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800" b="1" kern="1200">
                <a:solidFill>
                  <a:schemeClr val="tx1"/>
                </a:solidFill>
                <a:effectLst/>
                <a:latin typeface="+mj-lt"/>
                <a:ea typeface="+mj-ea"/>
                <a:cs typeface="+mj-cs"/>
              </a:rPr>
              <a:t>Role of Line Managers in Implementation</a:t>
            </a:r>
          </a:p>
        </p:txBody>
      </p:sp>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7437DA6B-49CD-7D07-8901-68D21B98200D}"/>
              </a:ext>
            </a:extLst>
          </p:cNvPr>
          <p:cNvGraphicFramePr/>
          <p:nvPr>
            <p:extLst>
              <p:ext uri="{D42A27DB-BD31-4B8C-83A1-F6EECF244321}">
                <p14:modId xmlns:p14="http://schemas.microsoft.com/office/powerpoint/2010/main" val="284098174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16960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20ED62-7EDD-4737-1DC8-7A094CF79948}"/>
            </a:ext>
          </a:extLst>
        </p:cNvPr>
        <p:cNvGrpSpPr/>
        <p:nvPr/>
      </p:nvGrpSpPr>
      <p:grpSpPr>
        <a:xfrm>
          <a:off x="0" y="0"/>
          <a:ext cx="0" cy="0"/>
          <a:chOff x="0" y="0"/>
          <a:chExt cx="0" cy="0"/>
        </a:xfrm>
      </p:grpSpPr>
      <p:sp useBgFill="1">
        <p:nvSpPr>
          <p:cNvPr id="17422" name="Rectangle 17421">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Key Performance Indicators (KPI) to Measure Effectiveness of Lean  Construction in Indonesian Project">
            <a:extLst>
              <a:ext uri="{FF2B5EF4-FFF2-40B4-BE49-F238E27FC236}">
                <a16:creationId xmlns:a16="http://schemas.microsoft.com/office/drawing/2014/main" id="{B4EC3DD3-91DC-CDEB-D54A-5A385890FE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2604" r="-1" b="12192"/>
          <a:stretch>
            <a:fillRect/>
          </a:stretch>
        </p:blipFill>
        <p:spPr bwMode="auto">
          <a:xfrm>
            <a:off x="-1" y="10"/>
            <a:ext cx="12228129" cy="4666928"/>
          </a:xfrm>
          <a:prstGeom prst="rect">
            <a:avLst/>
          </a:prstGeom>
          <a:noFill/>
          <a:extLst>
            <a:ext uri="{909E8E84-426E-40DD-AFC4-6F175D3DCCD1}">
              <a14:hiddenFill xmlns:a14="http://schemas.microsoft.com/office/drawing/2010/main">
                <a:solidFill>
                  <a:srgbClr val="FFFFFF"/>
                </a:solidFill>
              </a14:hiddenFill>
            </a:ext>
          </a:extLst>
        </p:spPr>
      </p:pic>
      <p:grpSp>
        <p:nvGrpSpPr>
          <p:cNvPr id="17424" name="Group 17423">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7425" name="Freeform: Shape 17424">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7426" name="Freeform: Shape 17425">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7427" name="Freeform: Shape 17426">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7428" name="Freeform: Shape 17427">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TextBox 2">
            <a:extLst>
              <a:ext uri="{FF2B5EF4-FFF2-40B4-BE49-F238E27FC236}">
                <a16:creationId xmlns:a16="http://schemas.microsoft.com/office/drawing/2014/main" id="{064EC84E-6C90-ABB9-2F35-B7E664A44F93}"/>
              </a:ext>
            </a:extLst>
          </p:cNvPr>
          <p:cNvSpPr txBox="1"/>
          <p:nvPr/>
        </p:nvSpPr>
        <p:spPr>
          <a:xfrm>
            <a:off x="804672" y="4551037"/>
            <a:ext cx="5021782" cy="1509931"/>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3300" b="1">
                <a:solidFill>
                  <a:schemeClr val="tx2"/>
                </a:solidFill>
                <a:effectLst/>
                <a:latin typeface="+mj-lt"/>
                <a:ea typeface="+mj-ea"/>
                <a:cs typeface="+mj-cs"/>
              </a:rPr>
              <a:t>Strategic Alignment of HR Practices with Company Goals</a:t>
            </a:r>
          </a:p>
        </p:txBody>
      </p:sp>
      <p:sp>
        <p:nvSpPr>
          <p:cNvPr id="5" name="TextBox 4">
            <a:extLst>
              <a:ext uri="{FF2B5EF4-FFF2-40B4-BE49-F238E27FC236}">
                <a16:creationId xmlns:a16="http://schemas.microsoft.com/office/drawing/2014/main" id="{130043A5-39F2-040D-F829-60A7CFB6F5FD}"/>
              </a:ext>
            </a:extLst>
          </p:cNvPr>
          <p:cNvSpPr txBox="1"/>
          <p:nvPr/>
        </p:nvSpPr>
        <p:spPr>
          <a:xfrm>
            <a:off x="6096001" y="4551036"/>
            <a:ext cx="5835804" cy="1938973"/>
          </a:xfrm>
          <a:prstGeom prst="rect">
            <a:avLst/>
          </a:prstGeom>
        </p:spPr>
        <p:txBody>
          <a:bodyPr vert="horz" lIns="91440" tIns="45720" rIns="91440" bIns="45720" rtlCol="0" anchor="ctr">
            <a:normAutofit fontScale="92500"/>
          </a:bodyPr>
          <a:lstStyle/>
          <a:p>
            <a:pPr marL="342900" lvl="0" indent="-228600">
              <a:lnSpc>
                <a:spcPct val="90000"/>
              </a:lnSpc>
              <a:spcBef>
                <a:spcPts val="800"/>
              </a:spcBef>
              <a:buFont typeface="Arial" panose="020B0604020202020204" pitchFamily="34" charset="0"/>
              <a:buChar char="•"/>
            </a:pPr>
            <a:r>
              <a:rPr lang="en-US" sz="1600" dirty="0">
                <a:solidFill>
                  <a:schemeClr val="tx2"/>
                </a:solidFill>
                <a:effectLst/>
              </a:rPr>
              <a:t>Performance management supports Toyota’s goals of quality excellence, innovation and operational efficiency approach.</a:t>
            </a:r>
          </a:p>
          <a:p>
            <a:pPr marL="342900" lvl="0" indent="-228600">
              <a:lnSpc>
                <a:spcPct val="90000"/>
              </a:lnSpc>
              <a:buFont typeface="Arial" panose="020B0604020202020204" pitchFamily="34" charset="0"/>
              <a:buChar char="•"/>
            </a:pPr>
            <a:r>
              <a:rPr lang="en-US" sz="1600" dirty="0">
                <a:solidFill>
                  <a:schemeClr val="tx2"/>
                </a:solidFill>
                <a:effectLst/>
              </a:rPr>
              <a:t>KPIs indicates principles of TPS systems which ensure employee contribute to waste reduction, safety improvement and hybrid technology advancement (Alden Nelson and </a:t>
            </a:r>
            <a:r>
              <a:rPr lang="en-US" sz="1600" dirty="0" err="1">
                <a:solidFill>
                  <a:schemeClr val="tx2"/>
                </a:solidFill>
                <a:effectLst/>
              </a:rPr>
              <a:t>Setyawan</a:t>
            </a:r>
            <a:r>
              <a:rPr lang="en-US" sz="1600" dirty="0">
                <a:solidFill>
                  <a:schemeClr val="tx2"/>
                </a:solidFill>
                <a:effectLst/>
              </a:rPr>
              <a:t>, 2025).</a:t>
            </a:r>
          </a:p>
          <a:p>
            <a:pPr marL="342900" lvl="0" indent="-228600">
              <a:lnSpc>
                <a:spcPct val="90000"/>
              </a:lnSpc>
              <a:spcAft>
                <a:spcPts val="800"/>
              </a:spcAft>
              <a:buFont typeface="Arial" panose="020B0604020202020204" pitchFamily="34" charset="0"/>
              <a:buChar char="•"/>
            </a:pPr>
            <a:r>
              <a:rPr lang="en-US" sz="1600" dirty="0">
                <a:solidFill>
                  <a:schemeClr val="tx2"/>
                </a:solidFill>
                <a:effectLst/>
              </a:rPr>
              <a:t>Alignment ensures individual performance directly strengthens </a:t>
            </a:r>
            <a:r>
              <a:rPr lang="en-US" sz="1600" dirty="0" err="1">
                <a:solidFill>
                  <a:schemeClr val="tx2"/>
                </a:solidFill>
                <a:effectLst/>
              </a:rPr>
              <a:t>organisational</a:t>
            </a:r>
            <a:r>
              <a:rPr lang="en-US" sz="1600" dirty="0">
                <a:solidFill>
                  <a:schemeClr val="tx2"/>
                </a:solidFill>
                <a:effectLst/>
              </a:rPr>
              <a:t> competitiveness, long-term sustainability and customer satisfaction objectives in global market (Hyun, 2025).</a:t>
            </a:r>
          </a:p>
        </p:txBody>
      </p:sp>
      <p:sp>
        <p:nvSpPr>
          <p:cNvPr id="2" name="TextBox 1">
            <a:extLst>
              <a:ext uri="{FF2B5EF4-FFF2-40B4-BE49-F238E27FC236}">
                <a16:creationId xmlns:a16="http://schemas.microsoft.com/office/drawing/2014/main" id="{3FD8EB6A-CF47-27AA-DF9A-6B236B599253}"/>
              </a:ext>
            </a:extLst>
          </p:cNvPr>
          <p:cNvSpPr txBox="1"/>
          <p:nvPr/>
        </p:nvSpPr>
        <p:spPr>
          <a:xfrm>
            <a:off x="7596202" y="3373453"/>
            <a:ext cx="6096000" cy="369332"/>
          </a:xfrm>
          <a:prstGeom prst="rect">
            <a:avLst/>
          </a:prstGeom>
          <a:noFill/>
        </p:spPr>
        <p:txBody>
          <a:bodyPr wrap="square">
            <a:spAutoFit/>
          </a:bodyPr>
          <a:lstStyle/>
          <a:p>
            <a:pPr algn="ctr"/>
            <a:r>
              <a:rPr lang="en-US" sz="1800" dirty="0">
                <a:effectLst/>
              </a:rPr>
              <a:t>(Source: MDPI.com, 2024)</a:t>
            </a:r>
            <a:endParaRPr lang="en-IN" dirty="0"/>
          </a:p>
        </p:txBody>
      </p:sp>
    </p:spTree>
    <p:extLst>
      <p:ext uri="{BB962C8B-B14F-4D97-AF65-F5344CB8AC3E}">
        <p14:creationId xmlns:p14="http://schemas.microsoft.com/office/powerpoint/2010/main" val="26448026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9BBEF4-500D-8B2A-7439-2D7FA31236B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730374E-7128-BCAE-8BBB-58281A6A70F8}"/>
              </a:ext>
            </a:extLst>
          </p:cNvPr>
          <p:cNvSpPr txBox="1"/>
          <p:nvPr/>
        </p:nvSpPr>
        <p:spPr>
          <a:xfrm>
            <a:off x="838200" y="1195697"/>
            <a:ext cx="3200400" cy="4238118"/>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400" b="1" kern="1200" dirty="0">
                <a:solidFill>
                  <a:schemeClr val="bg1"/>
                </a:solidFill>
                <a:effectLst/>
                <a:latin typeface="+mj-lt"/>
                <a:ea typeface="+mj-ea"/>
                <a:cs typeface="+mj-cs"/>
              </a:rPr>
              <a:t>Key HR Challenges Faced by Toyota</a:t>
            </a:r>
          </a:p>
        </p:txBody>
      </p:sp>
      <p:grpSp>
        <p:nvGrpSpPr>
          <p:cNvPr id="15"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6" name="Freeform: Shape 15">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7" name="Freeform: Shape 16">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9" name="Oval 1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4" name="Freeform: Shape 2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7" name="TextBox 4">
            <a:extLst>
              <a:ext uri="{FF2B5EF4-FFF2-40B4-BE49-F238E27FC236}">
                <a16:creationId xmlns:a16="http://schemas.microsoft.com/office/drawing/2014/main" id="{7D434085-9984-904C-E0D0-4D93240D1E2C}"/>
              </a:ext>
            </a:extLst>
          </p:cNvPr>
          <p:cNvGraphicFramePr/>
          <p:nvPr>
            <p:extLst>
              <p:ext uri="{D42A27DB-BD31-4B8C-83A1-F6EECF244321}">
                <p14:modId xmlns:p14="http://schemas.microsoft.com/office/powerpoint/2010/main" val="23136227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8483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8DDBF4-C82F-836A-F509-91F201C93464}"/>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6" name="Diagram 5">
            <a:extLst>
              <a:ext uri="{FF2B5EF4-FFF2-40B4-BE49-F238E27FC236}">
                <a16:creationId xmlns:a16="http://schemas.microsoft.com/office/drawing/2014/main" id="{8B05B371-D320-4D81-7EEB-23DCFBA46644}"/>
              </a:ext>
            </a:extLst>
          </p:cNvPr>
          <p:cNvGraphicFramePr/>
          <p:nvPr>
            <p:extLst>
              <p:ext uri="{D42A27DB-BD31-4B8C-83A1-F6EECF244321}">
                <p14:modId xmlns:p14="http://schemas.microsoft.com/office/powerpoint/2010/main" val="3765073752"/>
              </p:ext>
            </p:extLst>
          </p:nvPr>
        </p:nvGraphicFramePr>
        <p:xfrm>
          <a:off x="838200" y="1471961"/>
          <a:ext cx="10515600" cy="47050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50170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0435AC-530D-FF0A-2066-46B0AF7D36C1}"/>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18D885E-0BD9-E677-0236-EE3D7CF4650F}"/>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4400" b="1" kern="1200">
                <a:solidFill>
                  <a:schemeClr val="tx1"/>
                </a:solidFill>
                <a:effectLst/>
                <a:latin typeface="+mj-lt"/>
                <a:ea typeface="+mj-ea"/>
                <a:cs typeface="+mj-cs"/>
              </a:rPr>
              <a:t>Conclusion</a:t>
            </a:r>
          </a:p>
        </p:txBody>
      </p:sp>
      <p:graphicFrame>
        <p:nvGraphicFramePr>
          <p:cNvPr id="7" name="TextBox 4">
            <a:extLst>
              <a:ext uri="{FF2B5EF4-FFF2-40B4-BE49-F238E27FC236}">
                <a16:creationId xmlns:a16="http://schemas.microsoft.com/office/drawing/2014/main" id="{E1764CC1-71A0-CB69-D21F-B5DFFB7D94D3}"/>
              </a:ext>
            </a:extLst>
          </p:cNvPr>
          <p:cNvGraphicFramePr/>
          <p:nvPr>
            <p:extLst>
              <p:ext uri="{D42A27DB-BD31-4B8C-83A1-F6EECF244321}">
                <p14:modId xmlns:p14="http://schemas.microsoft.com/office/powerpoint/2010/main" val="4231009163"/>
              </p:ext>
            </p:extLst>
          </p:nvPr>
        </p:nvGraphicFramePr>
        <p:xfrm>
          <a:off x="838200" y="2002965"/>
          <a:ext cx="10515600" cy="41608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93295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EE5A11-C300-A4B4-D791-860F29816087}"/>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descr="Car">
            <a:extLst>
              <a:ext uri="{FF2B5EF4-FFF2-40B4-BE49-F238E27FC236}">
                <a16:creationId xmlns:a16="http://schemas.microsoft.com/office/drawing/2014/main" id="{81ABAF33-BF92-6A92-921C-14E9EF40D1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4988" y="1744515"/>
            <a:ext cx="3368969" cy="3368969"/>
          </a:xfrm>
          <a:prstGeom prst="rect">
            <a:avLst/>
          </a:prstGeom>
        </p:spPr>
      </p:pic>
      <p:sp>
        <p:nvSpPr>
          <p:cNvPr id="35" name="Freeform: Shape 34">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3" name="TextBox 2">
            <a:extLst>
              <a:ext uri="{FF2B5EF4-FFF2-40B4-BE49-F238E27FC236}">
                <a16:creationId xmlns:a16="http://schemas.microsoft.com/office/drawing/2014/main" id="{FF3ABA24-2F93-6A14-08E2-4A21D95A9F78}"/>
              </a:ext>
            </a:extLst>
          </p:cNvPr>
          <p:cNvSpPr txBox="1"/>
          <p:nvPr/>
        </p:nvSpPr>
        <p:spPr>
          <a:xfrm>
            <a:off x="5759354" y="457201"/>
            <a:ext cx="5337270" cy="1835911"/>
          </a:xfrm>
          <a:prstGeom prst="rect">
            <a:avLst/>
          </a:prstGeom>
        </p:spPr>
        <p:txBody>
          <a:bodyPr vert="horz" lIns="91440" tIns="45720" rIns="91440" bIns="45720" rtlCol="0" anchor="b">
            <a:normAutofit/>
          </a:bodyPr>
          <a:lstStyle/>
          <a:p>
            <a:pPr>
              <a:lnSpc>
                <a:spcPct val="90000"/>
              </a:lnSpc>
              <a:spcBef>
                <a:spcPct val="0"/>
              </a:spcBef>
              <a:spcAft>
                <a:spcPts val="800"/>
              </a:spcAft>
            </a:pPr>
            <a:r>
              <a:rPr lang="en-US" sz="5400" b="1" kern="1200">
                <a:solidFill>
                  <a:srgbClr val="FFFFFF"/>
                </a:solidFill>
                <a:effectLst/>
                <a:latin typeface="+mj-lt"/>
                <a:ea typeface="+mj-ea"/>
                <a:cs typeface="+mj-cs"/>
              </a:rPr>
              <a:t>Overall Conclusion</a:t>
            </a:r>
          </a:p>
        </p:txBody>
      </p:sp>
      <p:sp>
        <p:nvSpPr>
          <p:cNvPr id="37"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4FC470F8-C4AF-4B48-ED50-CB409DDABF12}"/>
              </a:ext>
            </a:extLst>
          </p:cNvPr>
          <p:cNvSpPr txBox="1"/>
          <p:nvPr/>
        </p:nvSpPr>
        <p:spPr>
          <a:xfrm>
            <a:off x="5759354" y="2798064"/>
            <a:ext cx="5461095" cy="3417611"/>
          </a:xfrm>
          <a:prstGeom prst="rect">
            <a:avLst/>
          </a:prstGeom>
        </p:spPr>
        <p:txBody>
          <a:bodyPr vert="horz" lIns="91440" tIns="45720" rIns="91440" bIns="45720" rtlCol="0" anchor="t">
            <a:normAutofit/>
          </a:bodyPr>
          <a:lstStyle/>
          <a:p>
            <a:pPr marL="342900" lvl="0" indent="-228600">
              <a:lnSpc>
                <a:spcPct val="90000"/>
              </a:lnSpc>
              <a:spcBef>
                <a:spcPts val="800"/>
              </a:spcBef>
              <a:buFont typeface="Arial" panose="020B0604020202020204" pitchFamily="34" charset="0"/>
              <a:buChar char="•"/>
            </a:pPr>
            <a:r>
              <a:rPr lang="en-US" sz="2000">
                <a:solidFill>
                  <a:srgbClr val="FFFFFF"/>
                </a:solidFill>
                <a:effectLst/>
              </a:rPr>
              <a:t>Toyota’s integrated HR practices across recruitment, training, performance management, and rewards strengthen employee capability, motivation, and organizational excellence. </a:t>
            </a:r>
          </a:p>
          <a:p>
            <a:pPr marL="342900" lvl="0" indent="-228600">
              <a:lnSpc>
                <a:spcPct val="90000"/>
              </a:lnSpc>
              <a:buFont typeface="Arial" panose="020B0604020202020204" pitchFamily="34" charset="0"/>
              <a:buChar char="•"/>
            </a:pPr>
            <a:r>
              <a:rPr lang="en-US" sz="2000">
                <a:solidFill>
                  <a:srgbClr val="FFFFFF"/>
                </a:solidFill>
                <a:effectLst/>
              </a:rPr>
              <a:t>Managing emerging challenges with modern, data-driven strategies enhances fairness, efficiency, and global competitiveness. </a:t>
            </a:r>
          </a:p>
          <a:p>
            <a:pPr marL="342900" lvl="0" indent="-228600">
              <a:lnSpc>
                <a:spcPct val="90000"/>
              </a:lnSpc>
              <a:spcAft>
                <a:spcPts val="800"/>
              </a:spcAft>
              <a:buFont typeface="Arial" panose="020B0604020202020204" pitchFamily="34" charset="0"/>
              <a:buChar char="•"/>
            </a:pPr>
            <a:r>
              <a:rPr lang="en-US" sz="2000">
                <a:solidFill>
                  <a:srgbClr val="FFFFFF"/>
                </a:solidFill>
                <a:effectLst/>
              </a:rPr>
              <a:t>Effective HR alignment ensures Toyota sustains innovation, quality, and long-term success in a rapidly evolving automotive industry.</a:t>
            </a:r>
          </a:p>
        </p:txBody>
      </p:sp>
    </p:spTree>
    <p:extLst>
      <p:ext uri="{BB962C8B-B14F-4D97-AF65-F5344CB8AC3E}">
        <p14:creationId xmlns:p14="http://schemas.microsoft.com/office/powerpoint/2010/main" val="41891047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1B5362-E3FD-5864-5814-4C508516F87F}"/>
            </a:ext>
          </a:extLst>
        </p:cNvPr>
        <p:cNvGrpSpPr/>
        <p:nvPr/>
      </p:nvGrpSpPr>
      <p:grpSpPr>
        <a:xfrm>
          <a:off x="0" y="0"/>
          <a:ext cx="0" cy="0"/>
          <a:chOff x="0" y="0"/>
          <a:chExt cx="0" cy="0"/>
        </a:xfrm>
      </p:grpSpPr>
      <p:sp>
        <p:nvSpPr>
          <p:cNvPr id="32" name="Rectangle 31">
            <a:extLst>
              <a:ext uri="{FF2B5EF4-FFF2-40B4-BE49-F238E27FC236}">
                <a16:creationId xmlns:a16="http://schemas.microsoft.com/office/drawing/2014/main" id="{D354AA4F-CB35-0FAF-EF7E-6E9958528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EAC5F89-D3E1-65F5-73BC-05B42209C30C}"/>
              </a:ext>
            </a:extLst>
          </p:cNvPr>
          <p:cNvSpPr txBox="1"/>
          <p:nvPr/>
        </p:nvSpPr>
        <p:spPr>
          <a:xfrm>
            <a:off x="1156851" y="637762"/>
            <a:ext cx="9888496" cy="900131"/>
          </a:xfrm>
          <a:prstGeom prst="rect">
            <a:avLst/>
          </a:prstGeom>
        </p:spPr>
        <p:txBody>
          <a:bodyPr vert="horz" lIns="91440" tIns="45720" rIns="91440" bIns="45720" rtlCol="0" anchor="t">
            <a:normAutofit/>
          </a:bodyPr>
          <a:lstStyle/>
          <a:p>
            <a:pPr>
              <a:lnSpc>
                <a:spcPct val="90000"/>
              </a:lnSpc>
              <a:spcBef>
                <a:spcPct val="0"/>
              </a:spcBef>
              <a:spcAft>
                <a:spcPts val="800"/>
              </a:spcAft>
            </a:pPr>
            <a:r>
              <a:rPr lang="en-US" sz="4000" b="1" kern="1200">
                <a:solidFill>
                  <a:schemeClr val="bg1"/>
                </a:solidFill>
                <a:effectLst/>
                <a:latin typeface="+mj-lt"/>
                <a:ea typeface="+mj-ea"/>
                <a:cs typeface="+mj-cs"/>
              </a:rPr>
              <a:t>Reference List</a:t>
            </a:r>
          </a:p>
        </p:txBody>
      </p:sp>
      <p:sp>
        <p:nvSpPr>
          <p:cNvPr id="34" name="Rectangle 33">
            <a:extLst>
              <a:ext uri="{FF2B5EF4-FFF2-40B4-BE49-F238E27FC236}">
                <a16:creationId xmlns:a16="http://schemas.microsoft.com/office/drawing/2014/main" id="{D8C0C5CB-6166-EC47-BA5F-B31ABF590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BBC5052-E25E-EAB6-AA3A-A3B4DAA8A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6B0C682-C9A0-4818-3800-FF7FC5CD66E2}"/>
              </a:ext>
            </a:extLst>
          </p:cNvPr>
          <p:cNvSpPr txBox="1"/>
          <p:nvPr/>
        </p:nvSpPr>
        <p:spPr>
          <a:xfrm>
            <a:off x="780584" y="2217343"/>
            <a:ext cx="10972801" cy="4002895"/>
          </a:xfrm>
          <a:prstGeom prst="rect">
            <a:avLst/>
          </a:prstGeom>
        </p:spPr>
        <p:txBody>
          <a:bodyPr vert="horz" lIns="91440" tIns="45720" rIns="91440" bIns="45720" rtlCol="0">
            <a:normAutofit fontScale="92500"/>
          </a:bodyPr>
          <a:lstStyle/>
          <a:p>
            <a:pPr indent="-228600">
              <a:lnSpc>
                <a:spcPct val="90000"/>
              </a:lnSpc>
              <a:spcAft>
                <a:spcPts val="600"/>
              </a:spcAft>
              <a:buFont typeface="Arial" panose="020B0604020202020204" pitchFamily="34" charset="0"/>
              <a:buChar char="•"/>
            </a:pPr>
            <a:r>
              <a:rPr lang="en-US" sz="1400" dirty="0"/>
              <a:t>Alden Nelson, J. A., and </a:t>
            </a:r>
            <a:r>
              <a:rPr lang="en-US" sz="1400" dirty="0" err="1"/>
              <a:t>Setyawan</a:t>
            </a:r>
            <a:r>
              <a:rPr lang="en-US" sz="1400" dirty="0"/>
              <a:t>, A. (2025). The moderating effect of self-efficacy on the relationship between talent management practice and organizational resilience. </a:t>
            </a:r>
            <a:r>
              <a:rPr lang="en-US" sz="1400" i="1" dirty="0" err="1"/>
              <a:t>Jurnal</a:t>
            </a:r>
            <a:r>
              <a:rPr lang="en-US" sz="1400" i="1" dirty="0"/>
              <a:t> </a:t>
            </a:r>
            <a:r>
              <a:rPr lang="en-US" sz="1400" i="1" dirty="0" err="1"/>
              <a:t>Siasat</a:t>
            </a:r>
            <a:r>
              <a:rPr lang="en-US" sz="1400" i="1" dirty="0"/>
              <a:t> </a:t>
            </a:r>
            <a:r>
              <a:rPr lang="en-US" sz="1400" i="1" dirty="0" err="1"/>
              <a:t>Bisnis</a:t>
            </a:r>
            <a:r>
              <a:rPr lang="en-US" sz="1400" i="1" dirty="0"/>
              <a:t> Vol</a:t>
            </a:r>
            <a:r>
              <a:rPr lang="en-US" sz="1400" dirty="0"/>
              <a:t>, </a:t>
            </a:r>
            <a:r>
              <a:rPr lang="en-US" sz="1400" i="1" dirty="0"/>
              <a:t>29</a:t>
            </a:r>
            <a:r>
              <a:rPr lang="en-US" sz="1400" dirty="0"/>
              <a:t>(2), 125-142. </a:t>
            </a:r>
            <a:r>
              <a:rPr lang="en-US" sz="1400" u="sng" dirty="0">
                <a:hlinkClick r:id="rId2"/>
              </a:rPr>
              <a:t>https://journal.uii.ac.id/JSB/article/download/35804/18495/143984</a:t>
            </a:r>
            <a:endParaRPr lang="en-US" sz="1400" dirty="0"/>
          </a:p>
          <a:p>
            <a:pPr indent="-228600">
              <a:lnSpc>
                <a:spcPct val="90000"/>
              </a:lnSpc>
              <a:spcAft>
                <a:spcPts val="600"/>
              </a:spcAft>
              <a:buFont typeface="Arial" panose="020B0604020202020204" pitchFamily="34" charset="0"/>
              <a:buChar char="•"/>
            </a:pPr>
            <a:r>
              <a:rPr lang="en-US" sz="1400" dirty="0" err="1"/>
              <a:t>Benkarim</a:t>
            </a:r>
            <a:r>
              <a:rPr lang="en-US" sz="1400" dirty="0"/>
              <a:t>, A., and Imbeau, D. (2022). Investigating the implementation of Toyota’s human resources management practices in the aerospace industry. </a:t>
            </a:r>
            <a:r>
              <a:rPr lang="en-US" sz="1400" i="1" dirty="0"/>
              <a:t>Merits</a:t>
            </a:r>
            <a:r>
              <a:rPr lang="en-US" sz="1400" dirty="0"/>
              <a:t>, </a:t>
            </a:r>
            <a:r>
              <a:rPr lang="en-US" sz="1400" i="1" dirty="0"/>
              <a:t>2</a:t>
            </a:r>
            <a:r>
              <a:rPr lang="en-US" sz="1400" dirty="0"/>
              <a:t>(3), 126-145. </a:t>
            </a:r>
            <a:r>
              <a:rPr lang="en-US" sz="1400" u="sng" dirty="0">
                <a:hlinkClick r:id="rId3"/>
              </a:rPr>
              <a:t>https://www.mdpi.com/2673-8104/2/3/10</a:t>
            </a:r>
            <a:endParaRPr lang="en-US" sz="1400" dirty="0"/>
          </a:p>
          <a:p>
            <a:pPr indent="-228600">
              <a:lnSpc>
                <a:spcPct val="90000"/>
              </a:lnSpc>
              <a:spcAft>
                <a:spcPts val="600"/>
              </a:spcAft>
              <a:buFont typeface="Arial" panose="020B0604020202020204" pitchFamily="34" charset="0"/>
              <a:buChar char="•"/>
            </a:pPr>
            <a:r>
              <a:rPr lang="en-US" sz="1400" dirty="0"/>
              <a:t>Ekanayake, E. M. H. L., and Preena, G. R. (2021). Lean human resource management. </a:t>
            </a:r>
            <a:r>
              <a:rPr lang="en-US" sz="1400" i="1" dirty="0"/>
              <a:t>Human Resource Management Challenge Environ</a:t>
            </a:r>
            <a:r>
              <a:rPr lang="en-US" sz="1400" dirty="0"/>
              <a:t>, </a:t>
            </a:r>
            <a:r>
              <a:rPr lang="en-US" sz="1400" i="1" dirty="0"/>
              <a:t>12</a:t>
            </a:r>
            <a:r>
              <a:rPr lang="en-US" sz="1400" dirty="0"/>
              <a:t>, 43-47. </a:t>
            </a:r>
            <a:r>
              <a:rPr lang="en-US" sz="1400" u="sng" dirty="0">
                <a:hlinkClick r:id="rId4"/>
              </a:rPr>
              <a:t>https://www.researchgate.net/profile/Gnei-Preena/publication/351980421_Lean_Human_Resource_Management/links/60b37c9992851cd0d985f375/Lean-Human-Resource-Management.pdf</a:t>
            </a:r>
            <a:endParaRPr lang="en-US" sz="1400" dirty="0"/>
          </a:p>
          <a:p>
            <a:pPr indent="-228600">
              <a:lnSpc>
                <a:spcPct val="90000"/>
              </a:lnSpc>
              <a:spcAft>
                <a:spcPts val="600"/>
              </a:spcAft>
              <a:buFont typeface="Arial" panose="020B0604020202020204" pitchFamily="34" charset="0"/>
              <a:buChar char="•"/>
            </a:pPr>
            <a:r>
              <a:rPr lang="en-US" sz="1400" dirty="0"/>
              <a:t>Evans, P. A., </a:t>
            </a:r>
            <a:r>
              <a:rPr lang="en-US" sz="1400" dirty="0" err="1"/>
              <a:t>Pucik</a:t>
            </a:r>
            <a:r>
              <a:rPr lang="en-US" sz="1400" dirty="0"/>
              <a:t>, V., Stahl, G. K., and Björkman, I. (2025). Global talent management in an age of disruption. </a:t>
            </a:r>
            <a:r>
              <a:rPr lang="en-US" sz="1400" i="1" dirty="0"/>
              <a:t>Organizational Dynamics</a:t>
            </a:r>
            <a:r>
              <a:rPr lang="en-US" sz="1400" dirty="0"/>
              <a:t>, 101149. </a:t>
            </a:r>
            <a:r>
              <a:rPr lang="en-US" sz="1400" u="sng" dirty="0">
                <a:hlinkClick r:id="rId5"/>
              </a:rPr>
              <a:t>https://www.sciencedirect.com/science/article/pii/S0090261625000269</a:t>
            </a:r>
            <a:endParaRPr lang="en-US" sz="1400" dirty="0"/>
          </a:p>
          <a:p>
            <a:pPr indent="-228600">
              <a:lnSpc>
                <a:spcPct val="90000"/>
              </a:lnSpc>
              <a:spcAft>
                <a:spcPts val="600"/>
              </a:spcAft>
              <a:buFont typeface="Arial" panose="020B0604020202020204" pitchFamily="34" charset="0"/>
              <a:buChar char="•"/>
            </a:pPr>
            <a:r>
              <a:rPr lang="en-US" sz="1400" dirty="0" err="1"/>
              <a:t>Faugoo</a:t>
            </a:r>
            <a:r>
              <a:rPr lang="en-US" sz="1400" dirty="0"/>
              <a:t>, D. (2024). Talent management for achievement of organizational supremacy: The case of reputed global multinationals that have achieved unparalleled success through superior talent management. </a:t>
            </a:r>
            <a:r>
              <a:rPr lang="en-US" sz="1400" i="1" dirty="0"/>
              <a:t>International Journal of Business and Technology Management</a:t>
            </a:r>
            <a:r>
              <a:rPr lang="en-US" sz="1400" dirty="0"/>
              <a:t>, </a:t>
            </a:r>
            <a:r>
              <a:rPr lang="en-US" sz="1400" i="1" dirty="0"/>
              <a:t>6</a:t>
            </a:r>
            <a:r>
              <a:rPr lang="en-US" sz="1400" dirty="0"/>
              <a:t>(3), 753-764. </a:t>
            </a:r>
            <a:r>
              <a:rPr lang="en-US" sz="1400" u="sng" dirty="0">
                <a:hlinkClick r:id="rId6"/>
              </a:rPr>
              <a:t>https://www.academia.edu/download/117260322/Talent_Management_for_Achievement_of_Organizational_Supremacy.pdf</a:t>
            </a:r>
            <a:endParaRPr lang="en-US" sz="1400" dirty="0"/>
          </a:p>
          <a:p>
            <a:pPr indent="-228600">
              <a:lnSpc>
                <a:spcPct val="90000"/>
              </a:lnSpc>
              <a:spcAft>
                <a:spcPts val="600"/>
              </a:spcAft>
              <a:buFont typeface="Arial" panose="020B0604020202020204" pitchFamily="34" charset="0"/>
              <a:buChar char="•"/>
            </a:pPr>
            <a:r>
              <a:rPr lang="en-US" sz="1400" dirty="0"/>
              <a:t>Hyun, J. H. (2025). The Role of Transnational Strategies in Advancing Quality Management: A Case Study of Toyota Motor Corporation. </a:t>
            </a:r>
            <a:r>
              <a:rPr lang="en-US" sz="1400" i="1" dirty="0"/>
              <a:t>Journal of Korean Society for Quality Management</a:t>
            </a:r>
            <a:r>
              <a:rPr lang="en-US" sz="1400" dirty="0"/>
              <a:t>, </a:t>
            </a:r>
            <a:r>
              <a:rPr lang="en-US" sz="1400" i="1" dirty="0"/>
              <a:t>53</a:t>
            </a:r>
            <a:r>
              <a:rPr lang="en-US" sz="1400" dirty="0"/>
              <a:t>(1), 93-108. </a:t>
            </a:r>
            <a:r>
              <a:rPr lang="en-US" sz="1400" u="sng" dirty="0">
                <a:hlinkClick r:id="rId7"/>
              </a:rPr>
              <a:t>http://jksqm.org/journal/view.php?doi=10.7469/JKSQM.2025.53.1.93</a:t>
            </a:r>
            <a:endParaRPr lang="en-US" sz="1400" dirty="0"/>
          </a:p>
          <a:p>
            <a:pPr indent="-228600">
              <a:lnSpc>
                <a:spcPct val="90000"/>
              </a:lnSpc>
              <a:spcAft>
                <a:spcPts val="600"/>
              </a:spcAft>
              <a:buFont typeface="Arial" panose="020B0604020202020204" pitchFamily="34" charset="0"/>
              <a:buChar char="•"/>
            </a:pPr>
            <a:r>
              <a:rPr lang="en-US" sz="1400" dirty="0"/>
              <a:t>Lokhande, J. S. (2024). A STUDY ON DIGITALISATION IN HUMAN RESOURCE MANAGEMENT. </a:t>
            </a:r>
            <a:r>
              <a:rPr lang="en-US" sz="1400" i="1" dirty="0"/>
              <a:t>International Scientific Journal of Engineering and Management</a:t>
            </a:r>
            <a:r>
              <a:rPr lang="en-US" sz="1400" dirty="0"/>
              <a:t>, </a:t>
            </a:r>
            <a:r>
              <a:rPr lang="en-US" sz="1400" i="1" dirty="0"/>
              <a:t>3</a:t>
            </a:r>
            <a:r>
              <a:rPr lang="en-US" sz="1400" dirty="0"/>
              <a:t>(04), 1-9. </a:t>
            </a:r>
            <a:r>
              <a:rPr lang="en-US" sz="1400" u="sng" dirty="0">
                <a:hlinkClick r:id="rId8"/>
              </a:rPr>
              <a:t>https://www.researchgate.net/profile/Jayashri-Lokhande-2/publication/380402083_A_STUDY_ON_DIGITALISATION_IN_HUMAN_RESOURCE_MANAGEMENT/links/664098e87091b94e9321724b/A-STUDY-ON-DIGITALISATION-IN-HUMAN-RESOURCE-MANAGEMENT.pdf</a:t>
            </a:r>
            <a:endParaRPr lang="en-US" sz="1400" dirty="0"/>
          </a:p>
        </p:txBody>
      </p:sp>
    </p:spTree>
    <p:extLst>
      <p:ext uri="{BB962C8B-B14F-4D97-AF65-F5344CB8AC3E}">
        <p14:creationId xmlns:p14="http://schemas.microsoft.com/office/powerpoint/2010/main" val="7407847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44E119-168B-1559-6AAE-F1127707BA8F}"/>
            </a:ext>
          </a:extLst>
        </p:cNvPr>
        <p:cNvGrpSpPr/>
        <p:nvPr/>
      </p:nvGrpSpPr>
      <p:grpSpPr>
        <a:xfrm>
          <a:off x="0" y="0"/>
          <a:ext cx="0" cy="0"/>
          <a:chOff x="0" y="0"/>
          <a:chExt cx="0" cy="0"/>
        </a:xfrm>
      </p:grpSpPr>
      <p:sp>
        <p:nvSpPr>
          <p:cNvPr id="18439" name="Rectangle 1843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1" name="Rectangle 1844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Thank you Images - Free Download on Freepik">
            <a:extLst>
              <a:ext uri="{FF2B5EF4-FFF2-40B4-BE49-F238E27FC236}">
                <a16:creationId xmlns:a16="http://schemas.microsoft.com/office/drawing/2014/main" id="{F257AAD1-68C9-7112-9C62-26A874C084C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58851" y="643467"/>
            <a:ext cx="7874298"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1949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117</TotalTime>
  <Words>5502</Words>
  <Application>Microsoft Macintosh PowerPoint</Application>
  <PresentationFormat>Widescreen</PresentationFormat>
  <Paragraphs>250</Paragraphs>
  <Slides>40</Slides>
  <Notes>32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Aptos</vt:lpstr>
      <vt:lpstr>Aptos (Body)</vt:lpstr>
      <vt:lpstr>Aptos Display</vt:lpstr>
      <vt:lpstr>Aptos Display (Headings)</vt:lpstr>
      <vt:lpstr>Arial</vt:lpstr>
      <vt:lpstr>Calibri</vt:lpstr>
      <vt:lpstr>Symbol</vt:lpstr>
      <vt:lpstr>Times New Roman</vt:lpstr>
      <vt:lpstr>Office Theme</vt:lpstr>
      <vt:lpstr>Program: Master in Business Administration Module: Human Capital Management Module Code: LCMB7023 ASSESSMENT COMPONENT 2 </vt:lpstr>
      <vt:lpstr>PowerPoint Presentation</vt:lpstr>
      <vt:lpstr>Training and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Recruitment and Selection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Reward and Renumeration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Performance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 Master in Business Administration Module: Human Capital Management Module Code: LCMB7023 ASSESSMENT COMPONENT 2 </dc:title>
  <dc:creator>USER</dc:creator>
  <cp:lastModifiedBy>Microsoft Office User</cp:lastModifiedBy>
  <cp:revision>89</cp:revision>
  <dcterms:created xsi:type="dcterms:W3CDTF">2025-11-01T11:46:56Z</dcterms:created>
  <dcterms:modified xsi:type="dcterms:W3CDTF">2025-11-26T20:26:10Z</dcterms:modified>
</cp:coreProperties>
</file>