
<file path=[Content_Types].xml><?xml version="1.0" encoding="utf-8"?>
<Types xmlns="http://schemas.openxmlformats.org/package/2006/content-types">
  <Default Extension="png" ContentType="image/png"/>
  <Default Extension="tmp" ContentType="image/png"/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5" r:id="rId1"/>
  </p:sldMasterIdLst>
  <p:notesMasterIdLst>
    <p:notesMasterId r:id="rId18"/>
  </p:notesMasterIdLst>
  <p:handoutMasterIdLst>
    <p:handoutMasterId r:id="rId19"/>
  </p:handoutMasterIdLst>
  <p:sldIdLst>
    <p:sldId id="769" r:id="rId2"/>
    <p:sldId id="945" r:id="rId3"/>
    <p:sldId id="946" r:id="rId4"/>
    <p:sldId id="947" r:id="rId5"/>
    <p:sldId id="948" r:id="rId6"/>
    <p:sldId id="1082" r:id="rId7"/>
    <p:sldId id="1083" r:id="rId8"/>
    <p:sldId id="949" r:id="rId9"/>
    <p:sldId id="950" r:id="rId10"/>
    <p:sldId id="951" r:id="rId11"/>
    <p:sldId id="952" r:id="rId12"/>
    <p:sldId id="953" r:id="rId13"/>
    <p:sldId id="1091" r:id="rId14"/>
    <p:sldId id="1092" r:id="rId15"/>
    <p:sldId id="1090" r:id="rId16"/>
    <p:sldId id="1089" r:id="rId17"/>
  </p:sldIdLst>
  <p:sldSz cx="9144000" cy="6858000" type="screen4x3"/>
  <p:notesSz cx="6797675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65">
          <p15:clr>
            <a:srgbClr val="A4A3A4"/>
          </p15:clr>
        </p15:guide>
        <p15:guide id="2" pos="2784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6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B7DA0"/>
    <a:srgbClr val="FF9900"/>
    <a:srgbClr val="FFC8C8"/>
    <a:srgbClr val="FFFF00"/>
    <a:srgbClr val="996600"/>
    <a:srgbClr val="FF6600"/>
    <a:srgbClr val="0000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3979" autoAdjust="0"/>
  </p:normalViewPr>
  <p:slideViewPr>
    <p:cSldViewPr snapToObjects="1">
      <p:cViewPr varScale="1">
        <p:scale>
          <a:sx n="69" d="100"/>
          <a:sy n="69" d="100"/>
        </p:scale>
        <p:origin x="1224" y="44"/>
      </p:cViewPr>
      <p:guideLst>
        <p:guide orient="horz" pos="2265"/>
        <p:guide pos="278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-47392"/>
    </p:cViewPr>
  </p:sorterViewPr>
  <p:notesViewPr>
    <p:cSldViewPr snapToObjects="1">
      <p:cViewPr>
        <p:scale>
          <a:sx n="100" d="100"/>
          <a:sy n="100" d="100"/>
        </p:scale>
        <p:origin x="3568" y="-504"/>
      </p:cViewPr>
      <p:guideLst>
        <p:guide orient="horz" pos="3126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88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8956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48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8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9448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3AAFB295-45AB-45FA-8A1A-C1151A09149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>
            <a:lvl1pPr algn="l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275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>
            <a:lvl1pPr algn="r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4113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71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4875"/>
            <a:ext cx="4984750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 smtClean="0"/>
              <a:t>Click to edit Master text styles</a:t>
            </a:r>
          </a:p>
          <a:p>
            <a:pPr lvl="1"/>
            <a:r>
              <a:rPr lang="en-GB" altLang="en-US" noProof="0" smtClean="0"/>
              <a:t>Second level</a:t>
            </a:r>
          </a:p>
          <a:p>
            <a:pPr lvl="2"/>
            <a:r>
              <a:rPr lang="en-GB" altLang="en-US" noProof="0" smtClean="0"/>
              <a:t>Third level</a:t>
            </a:r>
          </a:p>
          <a:p>
            <a:pPr lvl="3"/>
            <a:r>
              <a:rPr lang="en-GB" altLang="en-US" noProof="0" smtClean="0"/>
              <a:t>Fourth level</a:t>
            </a:r>
          </a:p>
          <a:p>
            <a:pPr lvl="4"/>
            <a:r>
              <a:rPr lang="en-GB" altLang="en-US" noProof="0" smtClean="0"/>
              <a:t>Fifth level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b" anchorCtr="0" compatLnSpc="1">
            <a:prstTxWarp prst="textNoShape">
              <a:avLst/>
            </a:prstTxWarp>
          </a:bodyPr>
          <a:lstStyle>
            <a:lvl1pPr algn="l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275" y="942975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b" anchorCtr="0" compatLnSpc="1">
            <a:prstTxWarp prst="textNoShape">
              <a:avLst/>
            </a:prstTxWarp>
          </a:bodyPr>
          <a:lstStyle>
            <a:lvl1pPr algn="r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95DB7A9A-892E-455B-B423-865C3E1506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fld id="{22B981A4-7BF8-4FAC-83F7-69288657A7F2}" type="slidenum">
              <a:rPr lang="en-GB" altLang="en-US" smtClean="0">
                <a:solidFill>
                  <a:schemeClr val="tx1"/>
                </a:solidFill>
              </a:rPr>
              <a:pPr/>
              <a:t>1</a:t>
            </a:fld>
            <a:endParaRPr lang="en-GB" altLang="en-US" smtClean="0">
              <a:solidFill>
                <a:schemeClr val="tx1"/>
              </a:solidFill>
            </a:endParaRPr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altLang="en-US" smtClean="0"/>
              <a:t>This is the slide pack from the lecture on propellant and CCC manufacture for the Bae Ammunition course 22-25 November 2004. The pack contains all of the slides used and a number of others which were not used (hidden) but which provide expansion and further details of the processes. The hidden slides may be viewed in the edit window (not slideshow!).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Any questions relating to this lecture or any other aspect of the course, please contact me on the following numbers.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Mobile 07710843580</a:t>
            </a:r>
          </a:p>
          <a:p>
            <a:pPr eaLnBrk="1" hangingPunct="1"/>
            <a:r>
              <a:rPr lang="en-GB" altLang="en-US" smtClean="0"/>
              <a:t>Bishopton Office 01505 832107</a:t>
            </a:r>
          </a:p>
          <a:p>
            <a:pPr eaLnBrk="1" hangingPunct="1"/>
            <a:r>
              <a:rPr lang="en-GB" altLang="en-US" smtClean="0"/>
              <a:t>Email ian.martin@baesystems.com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Stoichiometric ratio for the first reaction would suggest you need 32.43% magnesium.</a:t>
            </a:r>
          </a:p>
          <a:p>
            <a:endParaRPr lang="en-GB" dirty="0"/>
          </a:p>
          <a:p>
            <a:r>
              <a:rPr lang="en-GB" dirty="0" smtClean="0"/>
              <a:t>As stated above for aerial flares an oxygen  rich compositions may be used which allow the generation of soot and extra fuel to burn with atmospheric oxygen.</a:t>
            </a:r>
          </a:p>
          <a:p>
            <a:endParaRPr lang="en-GB" dirty="0"/>
          </a:p>
          <a:p>
            <a:r>
              <a:rPr lang="en-GB" dirty="0" smtClean="0"/>
              <a:t>Stoichiometry is again not the only factor in contributing to the radiometric profile of the flare candle</a:t>
            </a:r>
          </a:p>
          <a:p>
            <a:endParaRPr lang="en-GB" dirty="0"/>
          </a:p>
          <a:p>
            <a:r>
              <a:rPr lang="en-GB" dirty="0" smtClean="0"/>
              <a:t>Particle size (of oxidant and fuel), binder content and the external form of the pellet will all combine to give a different burn profile.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A4FDE8-7B49-4D01-8834-BBCEFACEDB11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07892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Compared with “orthodox” nitrate based illuminating compositions MTV has a very high output.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A4FDE8-7B49-4D01-8834-BBCEFACEDB11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7251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2AA2215-0B02-487F-BB12-097B508C81A9}" type="slidenum">
              <a:rPr lang="en-GB" alt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en-GB" altLang="en-US">
              <a:cs typeface="Arial" charset="0"/>
            </a:endParaRPr>
          </a:p>
        </p:txBody>
      </p:sp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0490024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Line 4"/>
          <p:cNvSpPr>
            <a:spLocks noChangeShapeType="1"/>
          </p:cNvSpPr>
          <p:nvPr/>
        </p:nvSpPr>
        <p:spPr bwMode="auto">
          <a:xfrm>
            <a:off x="0" y="6583363"/>
            <a:ext cx="9144000" cy="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" name="Line 5"/>
          <p:cNvSpPr>
            <a:spLocks noChangeShapeType="1"/>
          </p:cNvSpPr>
          <p:nvPr/>
        </p:nvSpPr>
        <p:spPr bwMode="auto">
          <a:xfrm>
            <a:off x="0" y="706438"/>
            <a:ext cx="9144000" cy="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65319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130425"/>
            <a:ext cx="7772400" cy="1470025"/>
          </a:xfrm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40" tIns="45720" rIns="91440" bIns="45720"/>
          <a:lstStyle>
            <a:lvl1pPr algn="r">
              <a:defRPr sz="3600"/>
            </a:lvl1pPr>
          </a:lstStyle>
          <a:p>
            <a:pPr lvl="0"/>
            <a:r>
              <a:rPr lang="en-GB" altLang="en-US" noProof="0" dirty="0" smtClean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8231155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60335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9888206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239838"/>
            <a:ext cx="3810000" cy="437515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39838"/>
            <a:ext cx="3810000" cy="437515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6116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96789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14360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1247063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6397159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5203922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12316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40488" y="93663"/>
            <a:ext cx="2017712" cy="55213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7350" y="93663"/>
            <a:ext cx="5900738" cy="55213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20738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ltGray">
      <p:bgPr>
        <a:gradFill rotWithShape="1">
          <a:gsLst>
            <a:gs pos="0">
              <a:srgbClr val="597589"/>
            </a:gs>
            <a:gs pos="55000">
              <a:srgbClr val="597589"/>
            </a:gs>
            <a:gs pos="100000">
              <a:srgbClr val="426277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387350" y="93663"/>
            <a:ext cx="6435725" cy="522287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239838"/>
            <a:ext cx="7772400" cy="437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4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9pPr>
    </p:titleStyle>
    <p:bodyStyle>
      <a:lvl1pPr marL="388938" indent="-388938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anose="05000000000000000000" pitchFamily="2" charset="2"/>
        <a:buChar char="n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947738" indent="-368300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anose="05000000000000000000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519238" indent="-373063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anose="05000000000000000000" pitchFamily="2" charset="2"/>
        <a:buChar char="n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2095500" indent="-385763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anose="05000000000000000000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674938" indent="-388938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anose="05000000000000000000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m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3.jpeg"/><Relationship Id="rId5" Type="http://schemas.openxmlformats.org/officeDocument/2006/relationships/image" Target="../media/image11.wmf"/><Relationship Id="rId4" Type="http://schemas.openxmlformats.org/officeDocument/2006/relationships/oleObject" Target="../embeddings/oleObject1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mp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mp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247650" y="2060575"/>
            <a:ext cx="8572500" cy="1143000"/>
          </a:xfrm>
        </p:spPr>
        <p:txBody>
          <a:bodyPr/>
          <a:lstStyle/>
          <a:p>
            <a:pPr algn="l" eaLnBrk="1" hangingPunct="1"/>
            <a:r>
              <a:rPr lang="en-US" altLang="en-US" dirty="0" smtClean="0"/>
              <a:t>Ordnance, Munitions and Explosives</a:t>
            </a:r>
            <a:br>
              <a:rPr lang="en-US" altLang="en-US" dirty="0" smtClean="0"/>
            </a:br>
            <a:r>
              <a:rPr lang="en-US" altLang="en-US" dirty="0" smtClean="0"/>
              <a:t>Principles of OME</a:t>
            </a:r>
            <a:br>
              <a:rPr lang="en-US" altLang="en-US" dirty="0" smtClean="0"/>
            </a:br>
            <a:r>
              <a:rPr lang="en-US" altLang="en-US" dirty="0" smtClean="0"/>
              <a:t>Level 5</a:t>
            </a:r>
            <a:br>
              <a:rPr lang="en-US" altLang="en-US" dirty="0" smtClean="0"/>
            </a:br>
            <a:r>
              <a:rPr lang="en-US" altLang="en-US" dirty="0" smtClean="0"/>
              <a:t>ACDA5010</a:t>
            </a:r>
            <a:br>
              <a:rPr lang="en-US" altLang="en-US" dirty="0" smtClean="0"/>
            </a:b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smtClean="0"/>
              <a:t>Pyrotechnics OME (Part 2)</a:t>
            </a:r>
            <a:endParaRPr lang="en-US" altLang="en-US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0" name="Rectangle 1077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US" altLang="en-US" sz="3600" smtClean="0"/>
              <a:t>The Laser and IR Threat Spectrum</a:t>
            </a:r>
          </a:p>
        </p:txBody>
      </p:sp>
      <p:sp>
        <p:nvSpPr>
          <p:cNvPr id="55" name="Slide Number Placeholder 4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sp>
        <p:nvSpPr>
          <p:cNvPr id="86018" name="Text Box 1027"/>
          <p:cNvSpPr txBox="1">
            <a:spLocks noChangeArrowheads="1"/>
          </p:cNvSpPr>
          <p:nvPr/>
        </p:nvSpPr>
        <p:spPr bwMode="auto">
          <a:xfrm>
            <a:off x="323850" y="6388100"/>
            <a:ext cx="44513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600">
                <a:latin typeface="Calibri" pitchFamily="34" charset="0"/>
              </a:rPr>
              <a:t>After  C Coleman  J. Defence Science </a:t>
            </a:r>
            <a:r>
              <a:rPr lang="en-US" altLang="en-US" sz="1600" b="1" u="sng">
                <a:latin typeface="Calibri" pitchFamily="34" charset="0"/>
              </a:rPr>
              <a:t>5</a:t>
            </a:r>
            <a:r>
              <a:rPr lang="en-US" altLang="en-US" sz="1600">
                <a:latin typeface="Calibri" pitchFamily="34" charset="0"/>
              </a:rPr>
              <a:t>, 303 (2000)</a:t>
            </a:r>
          </a:p>
        </p:txBody>
      </p:sp>
      <p:grpSp>
        <p:nvGrpSpPr>
          <p:cNvPr id="86019" name="Group 1028"/>
          <p:cNvGrpSpPr>
            <a:grpSpLocks/>
          </p:cNvGrpSpPr>
          <p:nvPr/>
        </p:nvGrpSpPr>
        <p:grpSpPr bwMode="auto">
          <a:xfrm>
            <a:off x="565150" y="1828800"/>
            <a:ext cx="7483475" cy="4164013"/>
            <a:chOff x="356" y="1298"/>
            <a:chExt cx="4714" cy="2623"/>
          </a:xfrm>
        </p:grpSpPr>
        <p:grpSp>
          <p:nvGrpSpPr>
            <p:cNvPr id="86021" name="Group 1029"/>
            <p:cNvGrpSpPr>
              <a:grpSpLocks/>
            </p:cNvGrpSpPr>
            <p:nvPr/>
          </p:nvGrpSpPr>
          <p:grpSpPr bwMode="auto">
            <a:xfrm>
              <a:off x="356" y="1298"/>
              <a:ext cx="4714" cy="2623"/>
              <a:chOff x="360" y="1298"/>
              <a:chExt cx="4714" cy="2623"/>
            </a:xfrm>
          </p:grpSpPr>
          <p:sp>
            <p:nvSpPr>
              <p:cNvPr id="86023" name="Text Box 1030"/>
              <p:cNvSpPr txBox="1">
                <a:spLocks noChangeArrowheads="1"/>
              </p:cNvSpPr>
              <p:nvPr/>
            </p:nvSpPr>
            <p:spPr bwMode="auto">
              <a:xfrm>
                <a:off x="360" y="1332"/>
                <a:ext cx="1547" cy="233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100000"/>
                  </a:spcBef>
                  <a:spcAft>
                    <a:spcPct val="100000"/>
                  </a:spcAft>
                </a:pPr>
                <a:r>
                  <a:rPr lang="en-US" altLang="en-US" sz="1400">
                    <a:latin typeface="Calibri" pitchFamily="34" charset="0"/>
                  </a:rPr>
                  <a:t>Laser Radars</a:t>
                </a:r>
              </a:p>
              <a:p>
                <a:pPr>
                  <a:spcBef>
                    <a:spcPct val="100000"/>
                  </a:spcBef>
                  <a:spcAft>
                    <a:spcPct val="100000"/>
                  </a:spcAft>
                </a:pPr>
                <a:r>
                  <a:rPr lang="en-US" altLang="en-US" sz="1400">
                    <a:latin typeface="Calibri" pitchFamily="34" charset="0"/>
                  </a:rPr>
                  <a:t>Laser CLOS, Beamriders</a:t>
                </a:r>
              </a:p>
              <a:p>
                <a:pPr>
                  <a:spcBef>
                    <a:spcPct val="100000"/>
                  </a:spcBef>
                  <a:spcAft>
                    <a:spcPct val="100000"/>
                  </a:spcAft>
                </a:pPr>
                <a:r>
                  <a:rPr lang="en-US" altLang="en-US" sz="1400">
                    <a:latin typeface="Calibri" pitchFamily="34" charset="0"/>
                  </a:rPr>
                  <a:t>Laser Rangefinders, Trackers</a:t>
                </a:r>
              </a:p>
              <a:p>
                <a:pPr>
                  <a:spcBef>
                    <a:spcPct val="100000"/>
                  </a:spcBef>
                  <a:spcAft>
                    <a:spcPct val="100000"/>
                  </a:spcAft>
                </a:pPr>
                <a:r>
                  <a:rPr lang="en-US" altLang="en-US" sz="1400">
                    <a:latin typeface="Calibri" pitchFamily="34" charset="0"/>
                  </a:rPr>
                  <a:t>EOCM/IRCM</a:t>
                </a:r>
              </a:p>
              <a:p>
                <a:pPr>
                  <a:spcBef>
                    <a:spcPct val="100000"/>
                  </a:spcBef>
                  <a:spcAft>
                    <a:spcPct val="100000"/>
                  </a:spcAft>
                </a:pPr>
                <a:r>
                  <a:rPr lang="en-US" altLang="en-US" sz="1400">
                    <a:latin typeface="Calibri" pitchFamily="34" charset="0"/>
                  </a:rPr>
                  <a:t>EO Acquisition, Tracking</a:t>
                </a:r>
              </a:p>
              <a:p>
                <a:pPr>
                  <a:spcBef>
                    <a:spcPct val="100000"/>
                  </a:spcBef>
                  <a:spcAft>
                    <a:spcPct val="100000"/>
                  </a:spcAft>
                </a:pPr>
                <a:r>
                  <a:rPr lang="en-US" altLang="en-US" sz="1400">
                    <a:latin typeface="Calibri" pitchFamily="34" charset="0"/>
                  </a:rPr>
                  <a:t>IR Seekers</a:t>
                </a:r>
              </a:p>
            </p:txBody>
          </p:sp>
          <p:grpSp>
            <p:nvGrpSpPr>
              <p:cNvPr id="86024" name="Group 1031"/>
              <p:cNvGrpSpPr>
                <a:grpSpLocks/>
              </p:cNvGrpSpPr>
              <p:nvPr/>
            </p:nvGrpSpPr>
            <p:grpSpPr bwMode="auto">
              <a:xfrm>
                <a:off x="1776" y="1298"/>
                <a:ext cx="3298" cy="2623"/>
                <a:chOff x="1776" y="1298"/>
                <a:chExt cx="3298" cy="2623"/>
              </a:xfrm>
            </p:grpSpPr>
            <p:grpSp>
              <p:nvGrpSpPr>
                <p:cNvPr id="86025" name="Group 1032"/>
                <p:cNvGrpSpPr>
                  <a:grpSpLocks/>
                </p:cNvGrpSpPr>
                <p:nvPr/>
              </p:nvGrpSpPr>
              <p:grpSpPr bwMode="auto">
                <a:xfrm>
                  <a:off x="1896" y="1298"/>
                  <a:ext cx="3072" cy="2258"/>
                  <a:chOff x="1152" y="1152"/>
                  <a:chExt cx="3072" cy="2258"/>
                </a:xfrm>
              </p:grpSpPr>
              <p:sp>
                <p:nvSpPr>
                  <p:cNvPr id="86052" name="Rectangle 1033"/>
                  <p:cNvSpPr>
                    <a:spLocks noChangeArrowheads="1"/>
                  </p:cNvSpPr>
                  <p:nvPr/>
                </p:nvSpPr>
                <p:spPr bwMode="auto">
                  <a:xfrm>
                    <a:off x="1152" y="1152"/>
                    <a:ext cx="3072" cy="2256"/>
                  </a:xfrm>
                  <a:prstGeom prst="rect">
                    <a:avLst/>
                  </a:prstGeom>
                  <a:noFill/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GB">
                      <a:latin typeface="Calibri" pitchFamily="34" charset="0"/>
                    </a:endParaRPr>
                  </a:p>
                </p:txBody>
              </p:sp>
              <p:sp>
                <p:nvSpPr>
                  <p:cNvPr id="86053" name="Line 1034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387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6054" name="Line 1035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539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6055" name="Line 1036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667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6056" name="Line 1037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787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6057" name="Line 1038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881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6058" name="Line 1039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1967" y="1154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6059" name="Line 1040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043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6060" name="Line 1041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539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6061" name="Line 1042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843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6062" name="Line 1043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051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6063" name="Line 1044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219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6064" name="Line 1045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341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6065" name="Line 1046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459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6066" name="Line 1047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563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6067" name="Line 1048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643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6068" name="Line 1049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721" y="1152"/>
                    <a:ext cx="0" cy="2256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86026" name="Group 1050"/>
                <p:cNvGrpSpPr>
                  <a:grpSpLocks/>
                </p:cNvGrpSpPr>
                <p:nvPr/>
              </p:nvGrpSpPr>
              <p:grpSpPr bwMode="auto">
                <a:xfrm>
                  <a:off x="2267" y="1377"/>
                  <a:ext cx="2382" cy="2112"/>
                  <a:chOff x="2267" y="1359"/>
                  <a:chExt cx="2382" cy="2112"/>
                </a:xfrm>
              </p:grpSpPr>
              <p:sp>
                <p:nvSpPr>
                  <p:cNvPr id="86030" name="Line 1051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822" y="1359"/>
                    <a:ext cx="0" cy="109"/>
                  </a:xfrm>
                  <a:prstGeom prst="line">
                    <a:avLst/>
                  </a:prstGeom>
                  <a:noFill/>
                  <a:ln w="76200">
                    <a:solidFill>
                      <a:srgbClr val="FF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6031" name="Line 1052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166" y="1359"/>
                    <a:ext cx="0" cy="109"/>
                  </a:xfrm>
                  <a:prstGeom prst="line">
                    <a:avLst/>
                  </a:prstGeom>
                  <a:noFill/>
                  <a:ln w="76200">
                    <a:solidFill>
                      <a:srgbClr val="FF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6032" name="Line 1053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350" y="1359"/>
                    <a:ext cx="0" cy="109"/>
                  </a:xfrm>
                  <a:prstGeom prst="line">
                    <a:avLst/>
                  </a:prstGeom>
                  <a:noFill/>
                  <a:ln w="76200">
                    <a:solidFill>
                      <a:srgbClr val="FF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6033" name="Line 1054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4494" y="1359"/>
                    <a:ext cx="0" cy="109"/>
                  </a:xfrm>
                  <a:prstGeom prst="line">
                    <a:avLst/>
                  </a:prstGeom>
                  <a:noFill/>
                  <a:ln w="76200">
                    <a:solidFill>
                      <a:srgbClr val="FF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6034" name="Line 1055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4494" y="1767"/>
                    <a:ext cx="0" cy="109"/>
                  </a:xfrm>
                  <a:prstGeom prst="line">
                    <a:avLst/>
                  </a:prstGeom>
                  <a:noFill/>
                  <a:ln w="76200">
                    <a:solidFill>
                      <a:srgbClr val="FF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6035" name="Line 1056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4494" y="2167"/>
                    <a:ext cx="0" cy="109"/>
                  </a:xfrm>
                  <a:prstGeom prst="line">
                    <a:avLst/>
                  </a:prstGeom>
                  <a:noFill/>
                  <a:ln w="76200">
                    <a:solidFill>
                      <a:srgbClr val="FF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6036" name="Line 1057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350" y="1763"/>
                    <a:ext cx="0" cy="109"/>
                  </a:xfrm>
                  <a:prstGeom prst="line">
                    <a:avLst/>
                  </a:prstGeom>
                  <a:noFill/>
                  <a:ln w="76200">
                    <a:solidFill>
                      <a:srgbClr val="FF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6037" name="Line 1058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166" y="1763"/>
                    <a:ext cx="0" cy="109"/>
                  </a:xfrm>
                  <a:prstGeom prst="line">
                    <a:avLst/>
                  </a:prstGeom>
                  <a:noFill/>
                  <a:ln w="76200">
                    <a:solidFill>
                      <a:srgbClr val="FF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6038" name="Line 1059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822" y="1763"/>
                    <a:ext cx="0" cy="109"/>
                  </a:xfrm>
                  <a:prstGeom prst="line">
                    <a:avLst/>
                  </a:prstGeom>
                  <a:noFill/>
                  <a:ln w="76200">
                    <a:solidFill>
                      <a:srgbClr val="FF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6039" name="Line 1060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606" y="2165"/>
                    <a:ext cx="0" cy="109"/>
                  </a:xfrm>
                  <a:prstGeom prst="line">
                    <a:avLst/>
                  </a:prstGeom>
                  <a:noFill/>
                  <a:ln w="76200">
                    <a:solidFill>
                      <a:srgbClr val="FF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6040" name="Line 1061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2814" y="2165"/>
                    <a:ext cx="0" cy="109"/>
                  </a:xfrm>
                  <a:prstGeom prst="line">
                    <a:avLst/>
                  </a:prstGeom>
                  <a:noFill/>
                  <a:ln w="76200">
                    <a:solidFill>
                      <a:srgbClr val="FF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6041" name="Rectangle 1062"/>
                  <p:cNvSpPr>
                    <a:spLocks noChangeArrowheads="1"/>
                  </p:cNvSpPr>
                  <p:nvPr/>
                </p:nvSpPr>
                <p:spPr bwMode="auto">
                  <a:xfrm>
                    <a:off x="2267" y="2560"/>
                    <a:ext cx="162" cy="106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GB" altLang="en-US">
                      <a:latin typeface="Calibri" pitchFamily="34" charset="0"/>
                    </a:endParaRPr>
                  </a:p>
                </p:txBody>
              </p:sp>
              <p:sp>
                <p:nvSpPr>
                  <p:cNvPr id="86042" name="Line 1063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3158" y="2165"/>
                    <a:ext cx="0" cy="109"/>
                  </a:xfrm>
                  <a:prstGeom prst="line">
                    <a:avLst/>
                  </a:prstGeom>
                  <a:noFill/>
                  <a:ln w="76200">
                    <a:solidFill>
                      <a:srgbClr val="FF0000"/>
                    </a:solidFill>
                    <a:round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86043" name="Rectangle 1064"/>
                  <p:cNvSpPr>
                    <a:spLocks noChangeArrowheads="1"/>
                  </p:cNvSpPr>
                  <p:nvPr/>
                </p:nvSpPr>
                <p:spPr bwMode="auto">
                  <a:xfrm>
                    <a:off x="3239" y="2548"/>
                    <a:ext cx="588" cy="118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GB" altLang="en-US">
                      <a:latin typeface="Calibri" pitchFamily="34" charset="0"/>
                    </a:endParaRPr>
                  </a:p>
                </p:txBody>
              </p:sp>
              <p:sp>
                <p:nvSpPr>
                  <p:cNvPr id="86044" name="Rectangle 1065"/>
                  <p:cNvSpPr>
                    <a:spLocks noChangeArrowheads="1"/>
                  </p:cNvSpPr>
                  <p:nvPr/>
                </p:nvSpPr>
                <p:spPr bwMode="auto">
                  <a:xfrm>
                    <a:off x="4391" y="2554"/>
                    <a:ext cx="258" cy="112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GB" altLang="en-US">
                      <a:latin typeface="Calibri" pitchFamily="34" charset="0"/>
                    </a:endParaRPr>
                  </a:p>
                </p:txBody>
              </p:sp>
              <p:sp>
                <p:nvSpPr>
                  <p:cNvPr id="86045" name="Rectangle 1066"/>
                  <p:cNvSpPr>
                    <a:spLocks noChangeArrowheads="1"/>
                  </p:cNvSpPr>
                  <p:nvPr/>
                </p:nvSpPr>
                <p:spPr bwMode="auto">
                  <a:xfrm>
                    <a:off x="2273" y="2956"/>
                    <a:ext cx="282" cy="118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GB" altLang="en-US">
                      <a:latin typeface="Calibri" pitchFamily="34" charset="0"/>
                    </a:endParaRPr>
                  </a:p>
                </p:txBody>
              </p:sp>
              <p:sp>
                <p:nvSpPr>
                  <p:cNvPr id="86046" name="Rectangle 1067"/>
                  <p:cNvSpPr>
                    <a:spLocks noChangeArrowheads="1"/>
                  </p:cNvSpPr>
                  <p:nvPr/>
                </p:nvSpPr>
                <p:spPr bwMode="auto">
                  <a:xfrm>
                    <a:off x="3593" y="2950"/>
                    <a:ext cx="372" cy="118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GB" altLang="en-US">
                      <a:latin typeface="Calibri" pitchFamily="34" charset="0"/>
                    </a:endParaRPr>
                  </a:p>
                </p:txBody>
              </p:sp>
              <p:sp>
                <p:nvSpPr>
                  <p:cNvPr id="86047" name="Rectangle 1068"/>
                  <p:cNvSpPr>
                    <a:spLocks noChangeArrowheads="1"/>
                  </p:cNvSpPr>
                  <p:nvPr/>
                </p:nvSpPr>
                <p:spPr bwMode="auto">
                  <a:xfrm>
                    <a:off x="4313" y="2950"/>
                    <a:ext cx="336" cy="118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GB" altLang="en-US">
                      <a:latin typeface="Calibri" pitchFamily="34" charset="0"/>
                    </a:endParaRPr>
                  </a:p>
                </p:txBody>
              </p:sp>
              <p:sp>
                <p:nvSpPr>
                  <p:cNvPr id="86048" name="Rectangle 1069"/>
                  <p:cNvSpPr>
                    <a:spLocks noChangeArrowheads="1"/>
                  </p:cNvSpPr>
                  <p:nvPr/>
                </p:nvSpPr>
                <p:spPr bwMode="auto">
                  <a:xfrm>
                    <a:off x="4313" y="3352"/>
                    <a:ext cx="336" cy="118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GB" altLang="en-US">
                      <a:latin typeface="Calibri" pitchFamily="34" charset="0"/>
                    </a:endParaRPr>
                  </a:p>
                </p:txBody>
              </p:sp>
              <p:sp>
                <p:nvSpPr>
                  <p:cNvPr id="86049" name="Rectangle 1070"/>
                  <p:cNvSpPr>
                    <a:spLocks noChangeArrowheads="1"/>
                  </p:cNvSpPr>
                  <p:nvPr/>
                </p:nvSpPr>
                <p:spPr bwMode="auto">
                  <a:xfrm>
                    <a:off x="3725" y="3352"/>
                    <a:ext cx="138" cy="118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GB" altLang="en-US">
                      <a:latin typeface="Calibri" pitchFamily="34" charset="0"/>
                    </a:endParaRPr>
                  </a:p>
                </p:txBody>
              </p:sp>
              <p:sp>
                <p:nvSpPr>
                  <p:cNvPr id="86050" name="Rectangle 1071"/>
                  <p:cNvSpPr>
                    <a:spLocks noChangeArrowheads="1"/>
                  </p:cNvSpPr>
                  <p:nvPr/>
                </p:nvSpPr>
                <p:spPr bwMode="auto">
                  <a:xfrm>
                    <a:off x="3492" y="3352"/>
                    <a:ext cx="191" cy="118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GB" altLang="en-US">
                      <a:latin typeface="Calibri" pitchFamily="34" charset="0"/>
                    </a:endParaRPr>
                  </a:p>
                </p:txBody>
              </p:sp>
              <p:sp>
                <p:nvSpPr>
                  <p:cNvPr id="86051" name="Rectangle 1072"/>
                  <p:cNvSpPr>
                    <a:spLocks noChangeArrowheads="1"/>
                  </p:cNvSpPr>
                  <p:nvPr/>
                </p:nvSpPr>
                <p:spPr bwMode="auto">
                  <a:xfrm>
                    <a:off x="3216" y="3352"/>
                    <a:ext cx="234" cy="119"/>
                  </a:xfrm>
                  <a:prstGeom prst="rect">
                    <a:avLst/>
                  </a:prstGeom>
                  <a:solidFill>
                    <a:srgbClr val="FF0000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endParaRPr lang="en-GB" altLang="en-US">
                      <a:latin typeface="Calibri" pitchFamily="34" charset="0"/>
                    </a:endParaRPr>
                  </a:p>
                </p:txBody>
              </p:sp>
            </p:grpSp>
            <p:grpSp>
              <p:nvGrpSpPr>
                <p:cNvPr id="86027" name="Group 1073"/>
                <p:cNvGrpSpPr>
                  <a:grpSpLocks/>
                </p:cNvGrpSpPr>
                <p:nvPr/>
              </p:nvGrpSpPr>
              <p:grpSpPr bwMode="auto">
                <a:xfrm>
                  <a:off x="1776" y="3585"/>
                  <a:ext cx="3298" cy="336"/>
                  <a:chOff x="1776" y="3585"/>
                  <a:chExt cx="3298" cy="336"/>
                </a:xfrm>
              </p:grpSpPr>
              <p:sp>
                <p:nvSpPr>
                  <p:cNvPr id="86028" name="Text Box 1074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1776" y="3585"/>
                    <a:ext cx="3298" cy="19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>
                    <a:spAutoFit/>
                  </a:bodyPr>
                  <a:lstStyle/>
                  <a:p>
                    <a:pPr>
                      <a:spcBef>
                        <a:spcPct val="50000"/>
                      </a:spcBef>
                    </a:pPr>
                    <a:r>
                      <a:rPr lang="en-US" altLang="en-US" sz="1400">
                        <a:latin typeface="Calibri" pitchFamily="34" charset="0"/>
                      </a:rPr>
                      <a:t>0.3         0.5    0.7    1.0              2         3           5               10             20</a:t>
                    </a:r>
                  </a:p>
                </p:txBody>
              </p:sp>
              <p:sp>
                <p:nvSpPr>
                  <p:cNvPr id="86029" name="Text Box 1075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2946" y="3729"/>
                    <a:ext cx="934" cy="19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>
                    <a:spAutoFit/>
                  </a:bodyPr>
                  <a:lstStyle/>
                  <a:p>
                    <a:pPr>
                      <a:spcBef>
                        <a:spcPct val="50000"/>
                      </a:spcBef>
                    </a:pPr>
                    <a:r>
                      <a:rPr lang="en-US" altLang="en-US" sz="1400">
                        <a:latin typeface="Calibri" pitchFamily="34" charset="0"/>
                      </a:rPr>
                      <a:t>Wavelength (µm)</a:t>
                    </a:r>
                  </a:p>
                </p:txBody>
              </p:sp>
            </p:grpSp>
          </p:grpSp>
        </p:grpSp>
        <p:sp>
          <p:nvSpPr>
            <p:cNvPr id="86022" name="Picture 1076" descr="spec"/>
            <p:cNvSpPr>
              <a:spLocks noChangeAspect="1" noChangeArrowheads="1"/>
            </p:cNvSpPr>
            <p:nvPr/>
          </p:nvSpPr>
          <p:spPr bwMode="auto">
            <a:xfrm>
              <a:off x="2119" y="3775"/>
              <a:ext cx="432" cy="11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9233424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4" name="Rectangle 205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47712"/>
          </a:xfrm>
        </p:spPr>
        <p:txBody>
          <a:bodyPr/>
          <a:lstStyle/>
          <a:p>
            <a:r>
              <a:rPr lang="en-GB" altLang="en-US" sz="3600" smtClean="0"/>
              <a:t>Aircraft Signature</a:t>
            </a:r>
          </a:p>
        </p:txBody>
      </p:sp>
      <p:sp>
        <p:nvSpPr>
          <p:cNvPr id="19" name="Slide Number Placeholder 4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sp>
        <p:nvSpPr>
          <p:cNvPr id="87042" name="Text Box 2050"/>
          <p:cNvSpPr txBox="1">
            <a:spLocks noChangeArrowheads="1"/>
          </p:cNvSpPr>
          <p:nvPr/>
        </p:nvSpPr>
        <p:spPr bwMode="auto">
          <a:xfrm>
            <a:off x="4473575" y="701675"/>
            <a:ext cx="1841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>
              <a:spcBef>
                <a:spcPct val="50000"/>
              </a:spcBef>
            </a:pPr>
            <a:endParaRPr lang="en-GB" altLang="en-US" sz="3600">
              <a:latin typeface="Calibri" pitchFamily="34" charset="0"/>
            </a:endParaRPr>
          </a:p>
        </p:txBody>
      </p:sp>
      <p:pic>
        <p:nvPicPr>
          <p:cNvPr id="52227" name="Picture 2051" descr="CM - TI aircraft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81600" y="4799013"/>
            <a:ext cx="2779713" cy="1601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87045" name="Group 2065"/>
          <p:cNvGrpSpPr>
            <a:grpSpLocks/>
          </p:cNvGrpSpPr>
          <p:nvPr/>
        </p:nvGrpSpPr>
        <p:grpSpPr bwMode="auto">
          <a:xfrm>
            <a:off x="457200" y="1736725"/>
            <a:ext cx="8359775" cy="3219450"/>
            <a:chOff x="288" y="1094"/>
            <a:chExt cx="5266" cy="2028"/>
          </a:xfrm>
        </p:grpSpPr>
        <p:pic>
          <p:nvPicPr>
            <p:cNvPr id="87047" name="Picture 2054" descr="CM - aircraft - signature copy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288" y="1430"/>
              <a:ext cx="5162" cy="97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87048" name="Text Box 2055"/>
            <p:cNvSpPr txBox="1">
              <a:spLocks noChangeArrowheads="1"/>
            </p:cNvSpPr>
            <p:nvPr/>
          </p:nvSpPr>
          <p:spPr bwMode="auto">
            <a:xfrm>
              <a:off x="3744" y="1382"/>
              <a:ext cx="1810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altLang="en-US" sz="2000">
                  <a:latin typeface="Times New Roman" pitchFamily="18" charset="0"/>
                  <a:cs typeface="Times New Roman" pitchFamily="18" charset="0"/>
                </a:rPr>
                <a:t>Plume (long wavelengths)</a:t>
              </a:r>
            </a:p>
          </p:txBody>
        </p:sp>
        <p:sp>
          <p:nvSpPr>
            <p:cNvPr id="87049" name="Text Box 2056"/>
            <p:cNvSpPr txBox="1">
              <a:spLocks noChangeArrowheads="1"/>
            </p:cNvSpPr>
            <p:nvPr/>
          </p:nvSpPr>
          <p:spPr bwMode="auto">
            <a:xfrm>
              <a:off x="472" y="1094"/>
              <a:ext cx="2431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altLang="en-US" sz="2000">
                  <a:latin typeface="Times New Roman" pitchFamily="18" charset="0"/>
                  <a:cs typeface="Times New Roman" pitchFamily="18" charset="0"/>
                </a:rPr>
                <a:t>Solar reflection (short wavelengths)</a:t>
              </a:r>
            </a:p>
          </p:txBody>
        </p:sp>
        <p:sp>
          <p:nvSpPr>
            <p:cNvPr id="87050" name="Text Box 2057"/>
            <p:cNvSpPr txBox="1">
              <a:spLocks noChangeArrowheads="1"/>
            </p:cNvSpPr>
            <p:nvPr/>
          </p:nvSpPr>
          <p:spPr bwMode="auto">
            <a:xfrm>
              <a:off x="336" y="2870"/>
              <a:ext cx="1658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altLang="en-US" sz="2000">
                  <a:latin typeface="Times New Roman" pitchFamily="18" charset="0"/>
                  <a:cs typeface="Times New Roman" pitchFamily="18" charset="0"/>
                </a:rPr>
                <a:t>Fuselage (negative UV)</a:t>
              </a:r>
            </a:p>
          </p:txBody>
        </p:sp>
        <p:sp>
          <p:nvSpPr>
            <p:cNvPr id="87051" name="Text Box 2058"/>
            <p:cNvSpPr txBox="1">
              <a:spLocks noChangeArrowheads="1"/>
            </p:cNvSpPr>
            <p:nvPr/>
          </p:nvSpPr>
          <p:spPr bwMode="auto">
            <a:xfrm>
              <a:off x="2736" y="2630"/>
              <a:ext cx="2453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altLang="en-US" sz="2000">
                  <a:latin typeface="Times New Roman" pitchFamily="18" charset="0"/>
                  <a:cs typeface="Times New Roman" pitchFamily="18" charset="0"/>
                </a:rPr>
                <a:t>Hot metal parts (mid-IR continuum)</a:t>
              </a:r>
            </a:p>
          </p:txBody>
        </p:sp>
        <p:sp>
          <p:nvSpPr>
            <p:cNvPr id="87052" name="Line 2059"/>
            <p:cNvSpPr>
              <a:spLocks noChangeShapeType="1"/>
            </p:cNvSpPr>
            <p:nvPr/>
          </p:nvSpPr>
          <p:spPr bwMode="auto">
            <a:xfrm flipH="1">
              <a:off x="1776" y="1334"/>
              <a:ext cx="192" cy="528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7053" name="Line 2060"/>
            <p:cNvSpPr>
              <a:spLocks noChangeShapeType="1"/>
            </p:cNvSpPr>
            <p:nvPr/>
          </p:nvSpPr>
          <p:spPr bwMode="auto">
            <a:xfrm>
              <a:off x="1968" y="1334"/>
              <a:ext cx="672" cy="528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7054" name="Line 2061"/>
            <p:cNvSpPr>
              <a:spLocks noChangeShapeType="1"/>
            </p:cNvSpPr>
            <p:nvPr/>
          </p:nvSpPr>
          <p:spPr bwMode="auto">
            <a:xfrm flipV="1">
              <a:off x="1584" y="2294"/>
              <a:ext cx="288" cy="528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7055" name="Line 2062"/>
            <p:cNvSpPr>
              <a:spLocks noChangeShapeType="1"/>
            </p:cNvSpPr>
            <p:nvPr/>
          </p:nvSpPr>
          <p:spPr bwMode="auto">
            <a:xfrm flipH="1" flipV="1">
              <a:off x="3216" y="2198"/>
              <a:ext cx="240" cy="480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7056" name="Line 2063"/>
            <p:cNvSpPr>
              <a:spLocks noChangeShapeType="1"/>
            </p:cNvSpPr>
            <p:nvPr/>
          </p:nvSpPr>
          <p:spPr bwMode="auto">
            <a:xfrm flipH="1">
              <a:off x="4368" y="1622"/>
              <a:ext cx="96" cy="384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87046" name="Text Box 2064"/>
          <p:cNvSpPr txBox="1">
            <a:spLocks noChangeArrowheads="1"/>
          </p:cNvSpPr>
          <p:nvPr/>
        </p:nvSpPr>
        <p:spPr bwMode="auto">
          <a:xfrm>
            <a:off x="152400" y="6088063"/>
            <a:ext cx="4352925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en-GB" altLang="en-US" sz="1600">
                <a:latin typeface="Calibri" pitchFamily="34" charset="0"/>
              </a:rPr>
              <a:t>Brune.  </a:t>
            </a:r>
            <a:r>
              <a:rPr lang="en-GB" altLang="en-US" sz="1600" i="1">
                <a:latin typeface="Calibri" pitchFamily="34" charset="0"/>
              </a:rPr>
              <a:t>Expendable decoys</a:t>
            </a:r>
            <a:endParaRPr lang="en-GB" altLang="en-US" sz="1600">
              <a:latin typeface="Calibri" pitchFamily="34" charset="0"/>
            </a:endParaRPr>
          </a:p>
          <a:p>
            <a:r>
              <a:rPr lang="en-GB" altLang="en-US" sz="1600">
                <a:latin typeface="Calibri" pitchFamily="34" charset="0"/>
              </a:rPr>
              <a:t>The Infrared &amp; Electro-Optical Systems Handbook</a:t>
            </a:r>
          </a:p>
        </p:txBody>
      </p:sp>
    </p:spTree>
    <p:extLst>
      <p:ext uri="{BB962C8B-B14F-4D97-AF65-F5344CB8AC3E}">
        <p14:creationId xmlns:p14="http://schemas.microsoft.com/office/powerpoint/2010/main" val="609984888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2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en-GB" altLang="en-US" sz="3600" smtClean="0"/>
              <a:t>Aircraft Signature</a:t>
            </a:r>
          </a:p>
        </p:txBody>
      </p:sp>
      <p:sp>
        <p:nvSpPr>
          <p:cNvPr id="7" name="Slide Number Placeholder 4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pic>
        <p:nvPicPr>
          <p:cNvPr id="88067" name="Picture 3" descr="CM - aircraft signature afterburner cop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4838" y="1270000"/>
            <a:ext cx="7639050" cy="467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441378" y="6332538"/>
            <a:ext cx="5594350" cy="3365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wrap="none" anchor="ctr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altLang="en-US" sz="1600" dirty="0">
                <a:latin typeface="+mj-lt"/>
                <a:cs typeface="+mn-cs"/>
              </a:rPr>
              <a:t>R D Hudson.  Infrared Radiation, in </a:t>
            </a:r>
            <a:r>
              <a:rPr lang="en-GB" altLang="en-US" sz="1600" i="1" dirty="0">
                <a:latin typeface="+mj-lt"/>
                <a:cs typeface="+mn-cs"/>
              </a:rPr>
              <a:t>Infrared Systems Engineering</a:t>
            </a:r>
            <a:endParaRPr lang="en-GB" altLang="en-US" sz="1600" dirty="0">
              <a:latin typeface="+mj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5760706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en-GB" altLang="en-US" sz="3600" smtClean="0"/>
              <a:t>IR Decoy Composition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395536" y="3351867"/>
            <a:ext cx="8207375" cy="306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en-GB" altLang="en-US" sz="2000" dirty="0">
                <a:latin typeface="+mj-lt"/>
                <a:cs typeface="Times New Roman" pitchFamily="18" charset="0"/>
              </a:rPr>
              <a:t>The main reaction is :</a:t>
            </a:r>
          </a:p>
          <a:p>
            <a:pPr marL="742950" lvl="1" indent="-285750">
              <a:spcBef>
                <a:spcPct val="20000"/>
              </a:spcBef>
              <a:buFontTx/>
              <a:buChar char=" "/>
            </a:pPr>
            <a:r>
              <a:rPr lang="en-GB" altLang="en-US" sz="2000" dirty="0">
                <a:latin typeface="+mj-lt"/>
                <a:cs typeface="Times New Roman" pitchFamily="18" charset="0"/>
              </a:rPr>
              <a:t>Mg + (C</a:t>
            </a:r>
            <a:r>
              <a:rPr lang="en-GB" altLang="en-US" sz="2000" baseline="-25000" dirty="0">
                <a:latin typeface="+mj-lt"/>
                <a:cs typeface="Times New Roman" pitchFamily="18" charset="0"/>
              </a:rPr>
              <a:t>2</a:t>
            </a:r>
            <a:r>
              <a:rPr lang="en-GB" altLang="en-US" sz="2000" dirty="0">
                <a:latin typeface="+mj-lt"/>
                <a:cs typeface="Times New Roman" pitchFamily="18" charset="0"/>
              </a:rPr>
              <a:t>F</a:t>
            </a:r>
            <a:r>
              <a:rPr lang="en-GB" altLang="en-US" sz="2000" baseline="-25000" dirty="0">
                <a:latin typeface="+mj-lt"/>
                <a:cs typeface="Times New Roman" pitchFamily="18" charset="0"/>
              </a:rPr>
              <a:t>4</a:t>
            </a:r>
            <a:r>
              <a:rPr lang="en-GB" altLang="en-US" sz="2000" dirty="0">
                <a:latin typeface="+mj-lt"/>
                <a:cs typeface="Times New Roman" pitchFamily="18" charset="0"/>
              </a:rPr>
              <a:t>) = MgF</a:t>
            </a:r>
            <a:r>
              <a:rPr lang="en-GB" altLang="en-US" sz="2000" baseline="-25000" dirty="0">
                <a:latin typeface="+mj-lt"/>
                <a:cs typeface="Times New Roman" pitchFamily="18" charset="0"/>
              </a:rPr>
              <a:t>2</a:t>
            </a:r>
            <a:r>
              <a:rPr lang="en-GB" altLang="en-US" sz="2000" dirty="0">
                <a:latin typeface="+mj-lt"/>
                <a:cs typeface="Times New Roman" pitchFamily="18" charset="0"/>
              </a:rPr>
              <a:t> + 2C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en-GB" altLang="en-US" sz="2000" dirty="0">
                <a:latin typeface="+mj-lt"/>
                <a:cs typeface="Times New Roman" pitchFamily="18" charset="0"/>
              </a:rPr>
              <a:t>The main emission comes from the surface of the flare as a </a:t>
            </a:r>
            <a:r>
              <a:rPr lang="en-GB" altLang="en-US" sz="2000" u="sng" dirty="0">
                <a:latin typeface="+mj-lt"/>
                <a:cs typeface="Times New Roman" pitchFamily="18" charset="0"/>
              </a:rPr>
              <a:t>hot </a:t>
            </a:r>
            <a:r>
              <a:rPr lang="en-GB" altLang="en-US" sz="2000" u="sng" dirty="0" err="1">
                <a:latin typeface="+mj-lt"/>
                <a:cs typeface="Times New Roman" pitchFamily="18" charset="0"/>
              </a:rPr>
              <a:t>gray</a:t>
            </a:r>
            <a:r>
              <a:rPr lang="en-GB" altLang="en-US" sz="2000" u="sng" dirty="0">
                <a:latin typeface="+mj-lt"/>
                <a:cs typeface="Times New Roman" pitchFamily="18" charset="0"/>
              </a:rPr>
              <a:t> body</a:t>
            </a:r>
            <a:r>
              <a:rPr lang="en-GB" altLang="en-US" sz="2000" dirty="0">
                <a:latin typeface="+mj-lt"/>
                <a:cs typeface="Times New Roman" pitchFamily="18" charset="0"/>
              </a:rPr>
              <a:t>.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en-GB" altLang="en-US" sz="2000" dirty="0">
                <a:latin typeface="+mj-lt"/>
                <a:cs typeface="Times New Roman" pitchFamily="18" charset="0"/>
              </a:rPr>
              <a:t>The carbon can burn in the air producing hot carbon dioxide (specific emission).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en-GB" altLang="en-US" sz="2000" dirty="0">
                <a:latin typeface="+mj-lt"/>
                <a:cs typeface="Times New Roman" pitchFamily="18" charset="0"/>
              </a:rPr>
              <a:t>Any excess magnesium burns in air.</a:t>
            </a:r>
          </a:p>
        </p:txBody>
      </p:sp>
      <p:sp>
        <p:nvSpPr>
          <p:cNvPr id="89092" name="Rectangle 2"/>
          <p:cNvSpPr>
            <a:spLocks noChangeArrowheads="1"/>
          </p:cNvSpPr>
          <p:nvPr/>
        </p:nvSpPr>
        <p:spPr bwMode="auto">
          <a:xfrm>
            <a:off x="539750" y="1196975"/>
            <a:ext cx="74168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altLang="en-US" sz="2000" dirty="0">
                <a:latin typeface="+mj-lt"/>
                <a:cs typeface="Times New Roman" pitchFamily="18" charset="0"/>
              </a:rPr>
              <a:t>Most current flares contain MTV</a:t>
            </a:r>
          </a:p>
          <a:p>
            <a:pPr lvl="1">
              <a:buFontTx/>
              <a:buChar char=" "/>
            </a:pPr>
            <a:r>
              <a:rPr lang="en-GB" altLang="en-US" sz="2000" u="sng" dirty="0">
                <a:latin typeface="+mj-lt"/>
                <a:cs typeface="Times New Roman" pitchFamily="18" charset="0"/>
              </a:rPr>
              <a:t>M</a:t>
            </a:r>
            <a:r>
              <a:rPr lang="en-GB" altLang="en-US" sz="2000" dirty="0">
                <a:latin typeface="+mj-lt"/>
                <a:cs typeface="Times New Roman" pitchFamily="18" charset="0"/>
              </a:rPr>
              <a:t>agnesium, </a:t>
            </a:r>
            <a:r>
              <a:rPr lang="en-GB" altLang="en-US" sz="2000" u="sng" dirty="0">
                <a:latin typeface="+mj-lt"/>
                <a:cs typeface="Times New Roman" pitchFamily="18" charset="0"/>
              </a:rPr>
              <a:t>T</a:t>
            </a:r>
            <a:r>
              <a:rPr lang="en-GB" altLang="en-US" sz="2000" dirty="0">
                <a:latin typeface="+mj-lt"/>
                <a:cs typeface="Times New Roman" pitchFamily="18" charset="0"/>
              </a:rPr>
              <a:t>eflon, </a:t>
            </a:r>
            <a:r>
              <a:rPr lang="en-GB" altLang="en-US" sz="2000" u="sng" dirty="0">
                <a:latin typeface="+mj-lt"/>
                <a:cs typeface="Times New Roman" pitchFamily="18" charset="0"/>
              </a:rPr>
              <a:t>V</a:t>
            </a:r>
            <a:r>
              <a:rPr lang="en-GB" altLang="en-US" sz="2000" dirty="0">
                <a:latin typeface="+mj-lt"/>
                <a:cs typeface="Times New Roman" pitchFamily="18" charset="0"/>
              </a:rPr>
              <a:t>iton</a:t>
            </a:r>
          </a:p>
          <a:p>
            <a:r>
              <a:rPr lang="en-GB" altLang="en-US" sz="2000" dirty="0">
                <a:latin typeface="+mj-lt"/>
                <a:cs typeface="Times New Roman" pitchFamily="18" charset="0"/>
              </a:rPr>
              <a:t>The compositions were originally developed in China Lake (USA) during the 1950s.</a:t>
            </a:r>
          </a:p>
          <a:p>
            <a:r>
              <a:rPr lang="en-GB" altLang="en-US" sz="2000" dirty="0">
                <a:latin typeface="+mj-lt"/>
                <a:cs typeface="Times New Roman" pitchFamily="18" charset="0"/>
              </a:rPr>
              <a:t>They are very energetic, emit intensely in the infrared, and are quite hazardous to manufacture</a:t>
            </a:r>
            <a:endParaRPr lang="en-GB" sz="16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526524535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Chemistry of MTV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fld id="{01A6567E-2E6F-4782-BF33-2191C7F69CAF}" type="slidenum">
              <a:rPr lang="en-GB" smtClean="0"/>
              <a:t>6</a:t>
            </a:fld>
            <a:endParaRPr lang="en-GB" dirty="0"/>
          </a:p>
        </p:txBody>
      </p:sp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675" y="1124744"/>
            <a:ext cx="8712968" cy="4320480"/>
          </a:xfrm>
          <a:prstGeom prst="roundRect">
            <a:avLst>
              <a:gd name="adj" fmla="val 3051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9326388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sz="3600" dirty="0" smtClean="0"/>
              <a:t>MTV Chemistry Continued</a:t>
            </a:r>
            <a:endParaRPr lang="en-GB" sz="3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fld id="{01A6567E-2E6F-4782-BF33-2191C7F69CAF}" type="slidenum">
              <a:rPr lang="en-GB" smtClean="0"/>
              <a:t>7</a:t>
            </a:fld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289" y="854429"/>
            <a:ext cx="7717501" cy="203021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289" y="3647271"/>
            <a:ext cx="8003232" cy="230257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TextBox 7"/>
          <p:cNvSpPr txBox="1"/>
          <p:nvPr/>
        </p:nvSpPr>
        <p:spPr>
          <a:xfrm>
            <a:off x="323528" y="3036333"/>
            <a:ext cx="54553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chemeClr val="accent2"/>
                </a:solidFill>
              </a:rPr>
              <a:t>From Shidlovsky…..Compare the output per  Kg</a:t>
            </a:r>
          </a:p>
          <a:p>
            <a:endParaRPr lang="en-GB" dirty="0">
              <a:solidFill>
                <a:schemeClr val="accent2"/>
              </a:solidFill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8458867" y="1844823"/>
            <a:ext cx="362247" cy="300313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Rounded Rectangle 11"/>
          <p:cNvSpPr/>
          <p:nvPr/>
        </p:nvSpPr>
        <p:spPr>
          <a:xfrm>
            <a:off x="4263668" y="2359899"/>
            <a:ext cx="1130424" cy="373054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4263668" y="2567418"/>
            <a:ext cx="292516" cy="242437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ounded Rectangle 9"/>
          <p:cNvSpPr/>
          <p:nvPr/>
        </p:nvSpPr>
        <p:spPr>
          <a:xfrm>
            <a:off x="4139952" y="2412466"/>
            <a:ext cx="576064" cy="504789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100" b="1" dirty="0" smtClean="0">
                <a:solidFill>
                  <a:schemeClr val="bg2"/>
                </a:solidFill>
              </a:rPr>
              <a:t>Kg</a:t>
            </a:r>
            <a:r>
              <a:rPr lang="en-GB" sz="1100" b="1" baseline="30000" dirty="0" smtClean="0">
                <a:solidFill>
                  <a:schemeClr val="bg2"/>
                </a:solidFill>
              </a:rPr>
              <a:t>-1</a:t>
            </a:r>
            <a:endParaRPr lang="en-GB" sz="1100" b="1" baseline="3000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6178393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US" altLang="en-US" sz="3600" smtClean="0"/>
              <a:t>Protection of Aircraft - Decoy</a:t>
            </a:r>
          </a:p>
        </p:txBody>
      </p:sp>
      <p:sp>
        <p:nvSpPr>
          <p:cNvPr id="21" name="Slide Number Placeholder 4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fld id="{4F1CB5D7-3DBA-4D4F-A995-4F2D5D5DFED8}" type="slidenum">
              <a:rPr lang="en-US" altLang="en-US"/>
              <a:pPr>
                <a:defRPr/>
              </a:pPr>
              <a:t>8</a:t>
            </a:fld>
            <a:endParaRPr lang="en-US" altLang="en-US"/>
          </a:p>
        </p:txBody>
      </p:sp>
      <p:pic>
        <p:nvPicPr>
          <p:cNvPr id="61443" name="Picture 1027" descr="small Eurofighter 2 cop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-695531">
            <a:off x="7213600" y="1314450"/>
            <a:ext cx="1625600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1444" name="Group 1028"/>
          <p:cNvGrpSpPr>
            <a:grpSpLocks/>
          </p:cNvGrpSpPr>
          <p:nvPr/>
        </p:nvGrpSpPr>
        <p:grpSpPr bwMode="auto">
          <a:xfrm>
            <a:off x="5445125" y="2273300"/>
            <a:ext cx="1987550" cy="330200"/>
            <a:chOff x="3557" y="1064"/>
            <a:chExt cx="1252" cy="208"/>
          </a:xfrm>
        </p:grpSpPr>
        <p:sp>
          <p:nvSpPr>
            <p:cNvPr id="90129" name="Freeform 1029"/>
            <p:cNvSpPr>
              <a:spLocks/>
            </p:cNvSpPr>
            <p:nvPr/>
          </p:nvSpPr>
          <p:spPr bwMode="auto">
            <a:xfrm rot="5458300">
              <a:off x="4249" y="712"/>
              <a:ext cx="208" cy="912"/>
            </a:xfrm>
            <a:custGeom>
              <a:avLst/>
              <a:gdLst>
                <a:gd name="T0" fmla="*/ 0 w 491"/>
                <a:gd name="T1" fmla="*/ 0 h 2697"/>
                <a:gd name="T2" fmla="*/ 102 w 491"/>
                <a:gd name="T3" fmla="*/ 912 h 2697"/>
                <a:gd name="T4" fmla="*/ 208 w 491"/>
                <a:gd name="T5" fmla="*/ 8 h 2697"/>
                <a:gd name="T6" fmla="*/ 0 60000 65536"/>
                <a:gd name="T7" fmla="*/ 0 60000 65536"/>
                <a:gd name="T8" fmla="*/ 0 60000 65536"/>
                <a:gd name="T9" fmla="*/ 0 w 491"/>
                <a:gd name="T10" fmla="*/ 0 h 2697"/>
                <a:gd name="T11" fmla="*/ 491 w 491"/>
                <a:gd name="T12" fmla="*/ 2697 h 2697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91" h="2697">
                  <a:moveTo>
                    <a:pt x="0" y="0"/>
                  </a:moveTo>
                  <a:lnTo>
                    <a:pt x="241" y="2697"/>
                  </a:lnTo>
                  <a:lnTo>
                    <a:pt x="491" y="24"/>
                  </a:lnTo>
                </a:path>
              </a:pathLst>
            </a:custGeom>
            <a:noFill/>
            <a:ln w="9525">
              <a:solidFill>
                <a:srgbClr val="FF505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pic>
          <p:nvPicPr>
            <p:cNvPr id="90130" name="Picture 1030" descr="z copy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3557" y="1117"/>
              <a:ext cx="340" cy="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61447" name="Picture 1031" descr="small Eurofighter 2 cop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74750" y="1493838"/>
            <a:ext cx="1625600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1448" name="Group 1032"/>
          <p:cNvGrpSpPr>
            <a:grpSpLocks/>
          </p:cNvGrpSpPr>
          <p:nvPr/>
        </p:nvGrpSpPr>
        <p:grpSpPr bwMode="auto">
          <a:xfrm>
            <a:off x="1098550" y="1990725"/>
            <a:ext cx="463550" cy="4710113"/>
            <a:chOff x="704" y="1278"/>
            <a:chExt cx="292" cy="2967"/>
          </a:xfrm>
        </p:grpSpPr>
        <p:sp>
          <p:nvSpPr>
            <p:cNvPr id="90127" name="Freeform 1033"/>
            <p:cNvSpPr>
              <a:spLocks/>
            </p:cNvSpPr>
            <p:nvPr/>
          </p:nvSpPr>
          <p:spPr bwMode="auto">
            <a:xfrm rot="93531">
              <a:off x="704" y="1278"/>
              <a:ext cx="292" cy="2700"/>
            </a:xfrm>
            <a:custGeom>
              <a:avLst/>
              <a:gdLst>
                <a:gd name="T0" fmla="*/ 0 w 491"/>
                <a:gd name="T1" fmla="*/ 0 h 2697"/>
                <a:gd name="T2" fmla="*/ 143 w 491"/>
                <a:gd name="T3" fmla="*/ 2700 h 2697"/>
                <a:gd name="T4" fmla="*/ 292 w 491"/>
                <a:gd name="T5" fmla="*/ 24 h 2697"/>
                <a:gd name="T6" fmla="*/ 0 60000 65536"/>
                <a:gd name="T7" fmla="*/ 0 60000 65536"/>
                <a:gd name="T8" fmla="*/ 0 60000 65536"/>
                <a:gd name="T9" fmla="*/ 0 w 491"/>
                <a:gd name="T10" fmla="*/ 0 h 2697"/>
                <a:gd name="T11" fmla="*/ 491 w 491"/>
                <a:gd name="T12" fmla="*/ 2697 h 2697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91" h="2697">
                  <a:moveTo>
                    <a:pt x="0" y="0"/>
                  </a:moveTo>
                  <a:lnTo>
                    <a:pt x="241" y="2697"/>
                  </a:lnTo>
                  <a:lnTo>
                    <a:pt x="491" y="24"/>
                  </a:lnTo>
                </a:path>
              </a:pathLst>
            </a:custGeom>
            <a:noFill/>
            <a:ln w="9525">
              <a:solidFill>
                <a:srgbClr val="FF505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pic>
          <p:nvPicPr>
            <p:cNvPr id="90128" name="Picture 1034" descr="z copy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758" y="3905"/>
              <a:ext cx="88" cy="3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61451" name="Picture 1035" descr="small Eurofighter 2 cop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54438" y="1493838"/>
            <a:ext cx="1625600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52" name="Oval 1036"/>
          <p:cNvSpPr>
            <a:spLocks noChangeArrowheads="1"/>
          </p:cNvSpPr>
          <p:nvPr/>
        </p:nvSpPr>
        <p:spPr bwMode="auto">
          <a:xfrm>
            <a:off x="1343025" y="1993900"/>
            <a:ext cx="131763" cy="131763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61454" name="Oval 1038"/>
          <p:cNvSpPr>
            <a:spLocks noChangeArrowheads="1"/>
          </p:cNvSpPr>
          <p:nvPr/>
        </p:nvSpPr>
        <p:spPr bwMode="auto">
          <a:xfrm>
            <a:off x="6910388" y="2373313"/>
            <a:ext cx="131762" cy="131762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grpSp>
        <p:nvGrpSpPr>
          <p:cNvPr id="61455" name="Group 1039"/>
          <p:cNvGrpSpPr>
            <a:grpSpLocks/>
          </p:cNvGrpSpPr>
          <p:nvPr/>
        </p:nvGrpSpPr>
        <p:grpSpPr bwMode="auto">
          <a:xfrm>
            <a:off x="1885950" y="2078038"/>
            <a:ext cx="2154238" cy="922337"/>
            <a:chOff x="1571" y="2672"/>
            <a:chExt cx="1357" cy="581"/>
          </a:xfrm>
        </p:grpSpPr>
        <p:sp>
          <p:nvSpPr>
            <p:cNvPr id="90125" name="Freeform 1040"/>
            <p:cNvSpPr>
              <a:spLocks/>
            </p:cNvSpPr>
            <p:nvPr/>
          </p:nvSpPr>
          <p:spPr bwMode="auto">
            <a:xfrm rot="3708350">
              <a:off x="2250" y="2254"/>
              <a:ext cx="259" cy="1096"/>
            </a:xfrm>
            <a:custGeom>
              <a:avLst/>
              <a:gdLst>
                <a:gd name="T0" fmla="*/ 0 w 491"/>
                <a:gd name="T1" fmla="*/ 0 h 2697"/>
                <a:gd name="T2" fmla="*/ 127 w 491"/>
                <a:gd name="T3" fmla="*/ 1096 h 2697"/>
                <a:gd name="T4" fmla="*/ 259 w 491"/>
                <a:gd name="T5" fmla="*/ 10 h 2697"/>
                <a:gd name="T6" fmla="*/ 0 60000 65536"/>
                <a:gd name="T7" fmla="*/ 0 60000 65536"/>
                <a:gd name="T8" fmla="*/ 0 60000 65536"/>
                <a:gd name="T9" fmla="*/ 0 w 491"/>
                <a:gd name="T10" fmla="*/ 0 h 2697"/>
                <a:gd name="T11" fmla="*/ 491 w 491"/>
                <a:gd name="T12" fmla="*/ 2697 h 2697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91" h="2697">
                  <a:moveTo>
                    <a:pt x="0" y="0"/>
                  </a:moveTo>
                  <a:lnTo>
                    <a:pt x="241" y="2697"/>
                  </a:lnTo>
                  <a:lnTo>
                    <a:pt x="491" y="24"/>
                  </a:lnTo>
                </a:path>
              </a:pathLst>
            </a:custGeom>
            <a:noFill/>
            <a:ln w="9525">
              <a:solidFill>
                <a:srgbClr val="FF505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pic>
          <p:nvPicPr>
            <p:cNvPr id="90126" name="Picture 1041" descr="z copy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571" y="3043"/>
              <a:ext cx="342" cy="2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61459" name="Freeform 1043"/>
          <p:cNvSpPr>
            <a:spLocks/>
          </p:cNvSpPr>
          <p:nvPr/>
        </p:nvSpPr>
        <p:spPr bwMode="auto">
          <a:xfrm>
            <a:off x="1181100" y="2184400"/>
            <a:ext cx="5734050" cy="4225925"/>
          </a:xfrm>
          <a:custGeom>
            <a:avLst/>
            <a:gdLst>
              <a:gd name="T0" fmla="*/ 76200 w 3612"/>
              <a:gd name="T1" fmla="*/ 4225925 h 2662"/>
              <a:gd name="T2" fmla="*/ 942975 w 3612"/>
              <a:gd name="T3" fmla="*/ 663575 h 2662"/>
              <a:gd name="T4" fmla="*/ 5734050 w 3612"/>
              <a:gd name="T5" fmla="*/ 244475 h 2662"/>
              <a:gd name="T6" fmla="*/ 0 60000 65536"/>
              <a:gd name="T7" fmla="*/ 0 60000 65536"/>
              <a:gd name="T8" fmla="*/ 0 60000 65536"/>
              <a:gd name="T9" fmla="*/ 0 w 3612"/>
              <a:gd name="T10" fmla="*/ 0 h 2662"/>
              <a:gd name="T11" fmla="*/ 3612 w 3612"/>
              <a:gd name="T12" fmla="*/ 2662 h 266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3612" h="2662">
                <a:moveTo>
                  <a:pt x="48" y="2662"/>
                </a:moveTo>
                <a:cubicBezTo>
                  <a:pt x="24" y="1749"/>
                  <a:pt x="0" y="836"/>
                  <a:pt x="594" y="418"/>
                </a:cubicBezTo>
                <a:cubicBezTo>
                  <a:pt x="1188" y="0"/>
                  <a:pt x="3109" y="198"/>
                  <a:pt x="3612" y="154"/>
                </a:cubicBezTo>
              </a:path>
            </a:pathLst>
          </a:custGeom>
          <a:noFill/>
          <a:ln w="9525" cap="flat" cmpd="sng">
            <a:solidFill>
              <a:schemeClr val="accent2"/>
            </a:solidFill>
            <a:prstDash val="solid"/>
            <a:round/>
            <a:headEnd type="none" w="med" len="med"/>
            <a:tailEnd type="stealth" w="med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1453" name="Oval 1037"/>
          <p:cNvSpPr>
            <a:spLocks noChangeArrowheads="1"/>
          </p:cNvSpPr>
          <p:nvPr/>
        </p:nvSpPr>
        <p:spPr bwMode="auto">
          <a:xfrm>
            <a:off x="3287713" y="2127250"/>
            <a:ext cx="131762" cy="131763"/>
          </a:xfrm>
          <a:prstGeom prst="ellipse">
            <a:avLst/>
          </a:prstGeom>
          <a:solidFill>
            <a:srgbClr val="FF0000"/>
          </a:solidFill>
          <a:ln w="9525">
            <a:noFill/>
            <a:round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6769465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8" presetID="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1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6" presetID="2" presetClass="entr" presetSubtype="1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14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14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1" presetID="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14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14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39" presetID="2" presetClass="entr" presetSubtype="9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14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14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61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52" grpId="0" animBg="1"/>
      <p:bldP spid="61454" grpId="0" animBg="1"/>
      <p:bldP spid="61459" grpId="0" animBg="1"/>
      <p:bldP spid="6145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4" name="Rectangle 3"/>
          <p:cNvSpPr>
            <a:spLocks noGrp="1" noChangeArrowheads="1"/>
          </p:cNvSpPr>
          <p:nvPr>
            <p:ph type="title"/>
          </p:nvPr>
        </p:nvSpPr>
        <p:spPr>
          <a:xfrm>
            <a:off x="130175" y="660400"/>
            <a:ext cx="2928938" cy="1143000"/>
          </a:xfrm>
        </p:spPr>
        <p:txBody>
          <a:bodyPr/>
          <a:lstStyle/>
          <a:p>
            <a:r>
              <a:rPr lang="en-US" altLang="en-US" sz="3200" smtClean="0"/>
              <a:t>IR Decoy Deployment</a:t>
            </a:r>
          </a:p>
        </p:txBody>
      </p:sp>
      <p:sp>
        <p:nvSpPr>
          <p:cNvPr id="8" name="Slide Number Placeholder 4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fld id="{422A976E-0C5F-4373-AD67-D8D54E17B6CD}" type="slidenum">
              <a:rPr lang="en-US" altLang="en-US"/>
              <a:pPr>
                <a:defRPr/>
              </a:pPr>
              <a:t>9</a:t>
            </a:fld>
            <a:endParaRPr lang="en-US" altLang="en-US"/>
          </a:p>
        </p:txBody>
      </p:sp>
      <p:pic>
        <p:nvPicPr>
          <p:cNvPr id="3103" name="Picture 2" descr="Flares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44875" y="260350"/>
            <a:ext cx="5356225" cy="612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08548" name="Object 29">
            <a:hlinkClick r:id="" action="ppaction://ole?verb=0"/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89157694"/>
              </p:ext>
            </p:extLst>
          </p:nvPr>
        </p:nvGraphicFramePr>
        <p:xfrm>
          <a:off x="7886700" y="5900738"/>
          <a:ext cx="914400" cy="714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80" name="Presentation" showAsIcon="1" r:id="rId4" imgW="914400" imgH="714375" progId="PowerPoint.Show.8">
                  <p:embed/>
                </p:oleObj>
              </mc:Choice>
              <mc:Fallback>
                <p:oleObj name="Presentation" showAsIcon="1" r:id="rId4" imgW="914400" imgH="714375" progId="PowerPoint.Show.8">
                  <p:embed/>
                  <p:pic>
                    <p:nvPicPr>
                      <p:cNvPr id="108548" name="Object 29">
                        <a:hlinkClick r:id="" action="ppaction://ole?verb=0"/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86700" y="5900738"/>
                        <a:ext cx="914400" cy="7143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105" name="Picture 5" descr="CM - helo - Chinook deploying flares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2636838"/>
            <a:ext cx="3184525" cy="373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57807457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en-GB" altLang="en-US" sz="3600" smtClean="0"/>
              <a:t>Aircraft Countermeasures</a:t>
            </a:r>
          </a:p>
        </p:txBody>
      </p:sp>
      <p:sp>
        <p:nvSpPr>
          <p:cNvPr id="7" name="Slide Number Placeholder 4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fld id="{409295B1-082A-4521-AACB-D382AEC4AC88}" type="slidenum">
              <a:rPr lang="en-US" altLang="en-US"/>
              <a:pPr>
                <a:defRPr/>
              </a:pPr>
              <a:t>10</a:t>
            </a:fld>
            <a:endParaRPr lang="en-US" altLang="en-US"/>
          </a:p>
        </p:txBody>
      </p:sp>
      <p:pic>
        <p:nvPicPr>
          <p:cNvPr id="93186" name="Picture 2" descr="Pod KB on Deaken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76600" y="3284538"/>
            <a:ext cx="5715000" cy="3021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3187" name="Picture 3" descr="Pod KB on Draken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5738" y="1341438"/>
            <a:ext cx="4081462" cy="1893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835076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US" sz="3600" smtClean="0"/>
              <a:t>IR Decoy MJU-8B</a:t>
            </a:r>
          </a:p>
        </p:txBody>
      </p:sp>
      <p:sp>
        <p:nvSpPr>
          <p:cNvPr id="21" name="Slide Number Placeholder 4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grpSp>
        <p:nvGrpSpPr>
          <p:cNvPr id="94211" name="Group 3"/>
          <p:cNvGrpSpPr>
            <a:grpSpLocks/>
          </p:cNvGrpSpPr>
          <p:nvPr/>
        </p:nvGrpSpPr>
        <p:grpSpPr bwMode="auto">
          <a:xfrm>
            <a:off x="457200" y="1196975"/>
            <a:ext cx="8183563" cy="5273675"/>
            <a:chOff x="288" y="864"/>
            <a:chExt cx="5155" cy="3322"/>
          </a:xfrm>
        </p:grpSpPr>
        <p:pic>
          <p:nvPicPr>
            <p:cNvPr id="94212" name="Picture 4" descr="CM - aircraft - decoy infrared MJU-8B copy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28" y="1230"/>
              <a:ext cx="4726" cy="27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94213" name="Text Box 5"/>
            <p:cNvSpPr txBox="1">
              <a:spLocks noChangeArrowheads="1"/>
            </p:cNvSpPr>
            <p:nvPr/>
          </p:nvSpPr>
          <p:spPr bwMode="auto">
            <a:xfrm>
              <a:off x="2688" y="864"/>
              <a:ext cx="369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2000">
                  <a:latin typeface="Times New Roman" pitchFamily="18" charset="0"/>
                  <a:ea typeface="ＭＳ Ｐゴシック" pitchFamily="34" charset="-128"/>
                </a:rPr>
                <a:t>5.8</a:t>
              </a:r>
              <a:r>
                <a:rPr lang="en-GB" sz="2000">
                  <a:latin typeface="Times New Roman" pitchFamily="18" charset="0"/>
                  <a:ea typeface="ＭＳ Ｐゴシック" pitchFamily="34" charset="-128"/>
                  <a:sym typeface="UniversalMath1 BT" pitchFamily="18" charset="2"/>
                </a:rPr>
                <a:t></a:t>
              </a:r>
              <a:endParaRPr lang="en-GB" sz="2000">
                <a:latin typeface="Times New Roman" pitchFamily="18" charset="0"/>
                <a:ea typeface="ＭＳ Ｐゴシック" pitchFamily="34" charset="-128"/>
              </a:endParaRPr>
            </a:p>
          </p:txBody>
        </p:sp>
        <p:sp>
          <p:nvSpPr>
            <p:cNvPr id="94214" name="Text Box 6"/>
            <p:cNvSpPr txBox="1">
              <a:spLocks noChangeArrowheads="1"/>
            </p:cNvSpPr>
            <p:nvPr/>
          </p:nvSpPr>
          <p:spPr bwMode="auto">
            <a:xfrm>
              <a:off x="3888" y="2874"/>
              <a:ext cx="1273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2000">
                  <a:latin typeface="Times New Roman" pitchFamily="18" charset="0"/>
                  <a:ea typeface="ＭＳ Ｐゴシック" pitchFamily="34" charset="-128"/>
                </a:rPr>
                <a:t>Flare composition</a:t>
              </a:r>
            </a:p>
          </p:txBody>
        </p:sp>
        <p:sp>
          <p:nvSpPr>
            <p:cNvPr id="94215" name="Text Box 7"/>
            <p:cNvSpPr txBox="1">
              <a:spLocks noChangeArrowheads="1"/>
            </p:cNvSpPr>
            <p:nvPr/>
          </p:nvSpPr>
          <p:spPr bwMode="auto">
            <a:xfrm>
              <a:off x="3984" y="3254"/>
              <a:ext cx="1459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2000">
                  <a:latin typeface="Times New Roman" pitchFamily="18" charset="0"/>
                  <a:ea typeface="ＭＳ Ｐゴシック" pitchFamily="34" charset="-128"/>
                </a:rPr>
                <a:t>Priming composition</a:t>
              </a:r>
            </a:p>
          </p:txBody>
        </p:sp>
        <p:sp>
          <p:nvSpPr>
            <p:cNvPr id="94216" name="Text Box 8"/>
            <p:cNvSpPr txBox="1">
              <a:spLocks noChangeArrowheads="1"/>
            </p:cNvSpPr>
            <p:nvPr/>
          </p:nvSpPr>
          <p:spPr bwMode="auto">
            <a:xfrm>
              <a:off x="288" y="2832"/>
              <a:ext cx="541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2000">
                  <a:latin typeface="Times New Roman" pitchFamily="18" charset="0"/>
                  <a:ea typeface="ＭＳ Ｐゴシック" pitchFamily="34" charset="-128"/>
                </a:rPr>
                <a:t>Igniter</a:t>
              </a:r>
            </a:p>
          </p:txBody>
        </p:sp>
        <p:sp>
          <p:nvSpPr>
            <p:cNvPr id="94217" name="Text Box 9"/>
            <p:cNvSpPr txBox="1">
              <a:spLocks noChangeArrowheads="1"/>
            </p:cNvSpPr>
            <p:nvPr/>
          </p:nvSpPr>
          <p:spPr bwMode="auto">
            <a:xfrm>
              <a:off x="624" y="3120"/>
              <a:ext cx="697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2000">
                  <a:latin typeface="Times New Roman" pitchFamily="18" charset="0"/>
                  <a:ea typeface="ＭＳ Ｐゴシック" pitchFamily="34" charset="-128"/>
                </a:rPr>
                <a:t>Pull wire</a:t>
              </a:r>
            </a:p>
          </p:txBody>
        </p:sp>
        <p:sp>
          <p:nvSpPr>
            <p:cNvPr id="94218" name="Line 10"/>
            <p:cNvSpPr>
              <a:spLocks noChangeShapeType="1"/>
            </p:cNvSpPr>
            <p:nvPr/>
          </p:nvSpPr>
          <p:spPr bwMode="auto">
            <a:xfrm>
              <a:off x="624" y="1104"/>
              <a:ext cx="456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arrow" w="med" len="med"/>
              <a:tailEnd type="arrow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4219" name="Text Box 11"/>
            <p:cNvSpPr txBox="1">
              <a:spLocks noChangeArrowheads="1"/>
            </p:cNvSpPr>
            <p:nvPr/>
          </p:nvSpPr>
          <p:spPr bwMode="auto">
            <a:xfrm>
              <a:off x="2703" y="3936"/>
              <a:ext cx="369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2000">
                  <a:latin typeface="Times New Roman" pitchFamily="18" charset="0"/>
                  <a:ea typeface="ＭＳ Ｐゴシック" pitchFamily="34" charset="-128"/>
                </a:rPr>
                <a:t>1.3</a:t>
              </a:r>
              <a:r>
                <a:rPr lang="en-GB" sz="2000">
                  <a:latin typeface="Times New Roman" pitchFamily="18" charset="0"/>
                  <a:ea typeface="ＭＳ Ｐゴシック" pitchFamily="34" charset="-128"/>
                  <a:sym typeface="UniversalMath1 BT" pitchFamily="18" charset="2"/>
                </a:rPr>
                <a:t></a:t>
              </a:r>
              <a:endParaRPr lang="en-GB" sz="2000">
                <a:latin typeface="Times New Roman" pitchFamily="18" charset="0"/>
                <a:ea typeface="ＭＳ Ｐゴシック" pitchFamily="34" charset="-128"/>
              </a:endParaRPr>
            </a:p>
          </p:txBody>
        </p:sp>
        <p:sp>
          <p:nvSpPr>
            <p:cNvPr id="94220" name="Line 12"/>
            <p:cNvSpPr>
              <a:spLocks noChangeShapeType="1"/>
            </p:cNvSpPr>
            <p:nvPr/>
          </p:nvSpPr>
          <p:spPr bwMode="auto">
            <a:xfrm>
              <a:off x="2400" y="3936"/>
              <a:ext cx="96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arrow" w="med" len="med"/>
              <a:tailEnd type="arrow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4221" name="Line 13"/>
            <p:cNvSpPr>
              <a:spLocks noChangeShapeType="1"/>
            </p:cNvSpPr>
            <p:nvPr/>
          </p:nvSpPr>
          <p:spPr bwMode="auto">
            <a:xfrm flipV="1">
              <a:off x="672" y="1872"/>
              <a:ext cx="1200" cy="960"/>
            </a:xfrm>
            <a:prstGeom prst="line">
              <a:avLst/>
            </a:prstGeom>
            <a:noFill/>
            <a:ln w="19050">
              <a:solidFill>
                <a:srgbClr val="0070C0"/>
              </a:solidFill>
              <a:round/>
              <a:headEnd/>
              <a:tailEnd type="stealth" w="med" len="sm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4222" name="Line 14"/>
            <p:cNvSpPr>
              <a:spLocks noChangeShapeType="1"/>
            </p:cNvSpPr>
            <p:nvPr/>
          </p:nvSpPr>
          <p:spPr bwMode="auto">
            <a:xfrm flipV="1">
              <a:off x="1104" y="1872"/>
              <a:ext cx="912" cy="1296"/>
            </a:xfrm>
            <a:prstGeom prst="line">
              <a:avLst/>
            </a:prstGeom>
            <a:noFill/>
            <a:ln w="19050">
              <a:solidFill>
                <a:srgbClr val="0070C0"/>
              </a:solidFill>
              <a:round/>
              <a:headEnd/>
              <a:tailEnd type="stealth" w="med" len="sm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4223" name="Line 15"/>
            <p:cNvSpPr>
              <a:spLocks noChangeShapeType="1"/>
            </p:cNvSpPr>
            <p:nvPr/>
          </p:nvSpPr>
          <p:spPr bwMode="auto">
            <a:xfrm flipH="1" flipV="1">
              <a:off x="3696" y="2016"/>
              <a:ext cx="192" cy="864"/>
            </a:xfrm>
            <a:prstGeom prst="line">
              <a:avLst/>
            </a:prstGeom>
            <a:noFill/>
            <a:ln w="19050">
              <a:solidFill>
                <a:srgbClr val="0070C0"/>
              </a:solidFill>
              <a:round/>
              <a:headEnd/>
              <a:tailEnd type="stealth" w="med" len="sm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4224" name="Line 16"/>
            <p:cNvSpPr>
              <a:spLocks noChangeShapeType="1"/>
            </p:cNvSpPr>
            <p:nvPr/>
          </p:nvSpPr>
          <p:spPr bwMode="auto">
            <a:xfrm flipH="1">
              <a:off x="3312" y="2880"/>
              <a:ext cx="576" cy="384"/>
            </a:xfrm>
            <a:prstGeom prst="line">
              <a:avLst/>
            </a:prstGeom>
            <a:noFill/>
            <a:ln w="19050">
              <a:solidFill>
                <a:srgbClr val="0070C0"/>
              </a:solidFill>
              <a:round/>
              <a:headEnd/>
              <a:tailEnd type="stealth" w="med" len="sm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4225" name="Line 17"/>
            <p:cNvSpPr>
              <a:spLocks noChangeShapeType="1"/>
            </p:cNvSpPr>
            <p:nvPr/>
          </p:nvSpPr>
          <p:spPr bwMode="auto">
            <a:xfrm flipH="1">
              <a:off x="3312" y="3408"/>
              <a:ext cx="624" cy="96"/>
            </a:xfrm>
            <a:prstGeom prst="line">
              <a:avLst/>
            </a:prstGeom>
            <a:noFill/>
            <a:ln w="19050">
              <a:solidFill>
                <a:srgbClr val="0070C0"/>
              </a:solidFill>
              <a:round/>
              <a:headEnd/>
              <a:tailEnd type="stealth" w="med" len="sm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4226" name="Line 18"/>
            <p:cNvSpPr>
              <a:spLocks noChangeShapeType="1"/>
            </p:cNvSpPr>
            <p:nvPr/>
          </p:nvSpPr>
          <p:spPr bwMode="auto">
            <a:xfrm flipH="1" flipV="1">
              <a:off x="1920" y="2160"/>
              <a:ext cx="1968" cy="720"/>
            </a:xfrm>
            <a:prstGeom prst="line">
              <a:avLst/>
            </a:prstGeom>
            <a:noFill/>
            <a:ln w="19050">
              <a:solidFill>
                <a:srgbClr val="0070C0"/>
              </a:solidFill>
              <a:round/>
              <a:headEnd/>
              <a:tailEnd type="stealth" w="med" len="sm"/>
            </a:ln>
          </p:spPr>
          <p:txBody>
            <a:bodyPr wrap="none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94079119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5" name="Rectangle 5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en-GB" altLang="en-US" sz="3600" smtClean="0"/>
              <a:t>Radiant Intensity of MTV</a:t>
            </a:r>
          </a:p>
        </p:txBody>
      </p:sp>
      <p:sp>
        <p:nvSpPr>
          <p:cNvPr id="8" name="Slide Number Placeholder 4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endParaRPr lang="en-US" altLang="en-US" dirty="0"/>
          </a:p>
        </p:txBody>
      </p:sp>
      <p:grpSp>
        <p:nvGrpSpPr>
          <p:cNvPr id="95234" name="Group 2"/>
          <p:cNvGrpSpPr>
            <a:grpSpLocks/>
          </p:cNvGrpSpPr>
          <p:nvPr/>
        </p:nvGrpSpPr>
        <p:grpSpPr bwMode="auto">
          <a:xfrm>
            <a:off x="1044575" y="1746250"/>
            <a:ext cx="7197725" cy="4491038"/>
            <a:chOff x="658" y="1071"/>
            <a:chExt cx="4534" cy="2829"/>
          </a:xfrm>
        </p:grpSpPr>
        <p:pic>
          <p:nvPicPr>
            <p:cNvPr id="95236" name="Picture 3" descr="emission spectrum - Mg PTFE 2 copy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58" y="1071"/>
              <a:ext cx="4534" cy="282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95237" name="Picture 4" descr="emission spectrum - continuous no wavelengths copy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1533" y="1198"/>
              <a:ext cx="272" cy="3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  <p:extLst>
      <p:ext uri="{BB962C8B-B14F-4D97-AF65-F5344CB8AC3E}">
        <p14:creationId xmlns:p14="http://schemas.microsoft.com/office/powerpoint/2010/main" val="213155230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MTV Spectrum / Target Spectrum</a:t>
            </a:r>
            <a:endParaRPr lang="en-GB" dirty="0"/>
          </a:p>
        </p:txBody>
      </p:sp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06" y="1196752"/>
            <a:ext cx="8698388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474672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MTV Spectrum / Target Spectrum</a:t>
            </a:r>
            <a:endParaRPr lang="en-GB" dirty="0"/>
          </a:p>
        </p:txBody>
      </p:sp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06" y="1196752"/>
            <a:ext cx="8698388" cy="4464496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 bwMode="auto">
          <a:xfrm>
            <a:off x="1979712" y="1628800"/>
            <a:ext cx="576064" cy="2016224"/>
          </a:xfrm>
          <a:prstGeom prst="rect">
            <a:avLst/>
          </a:prstGeom>
          <a:solidFill>
            <a:srgbClr val="FFFF99">
              <a:alpha val="43000"/>
            </a:srgbClr>
          </a:solidFill>
          <a:ln>
            <a:noFill/>
          </a:ln>
          <a:effectLst/>
          <a:extLst/>
        </p:spPr>
        <p:txBody>
          <a:bodyPr vert="horz" wrap="square" lIns="90000" tIns="46800" rIns="90000" bIns="4680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 bwMode="auto">
          <a:xfrm>
            <a:off x="5076056" y="2420888"/>
            <a:ext cx="1152128" cy="2016224"/>
          </a:xfrm>
          <a:prstGeom prst="rect">
            <a:avLst/>
          </a:prstGeom>
          <a:solidFill>
            <a:srgbClr val="FFFF99">
              <a:alpha val="43000"/>
            </a:srgbClr>
          </a:solidFill>
          <a:ln>
            <a:noFill/>
          </a:ln>
          <a:effectLst/>
          <a:extLst/>
        </p:spPr>
        <p:txBody>
          <a:bodyPr vert="horz" wrap="square" lIns="90000" tIns="46800" rIns="90000" bIns="4680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3203848" y="1628800"/>
            <a:ext cx="576064" cy="2016224"/>
          </a:xfrm>
          <a:prstGeom prst="rect">
            <a:avLst/>
          </a:prstGeom>
          <a:solidFill>
            <a:schemeClr val="accent1">
              <a:alpha val="35000"/>
            </a:schemeClr>
          </a:solidFill>
          <a:ln>
            <a:noFill/>
          </a:ln>
          <a:effectLst/>
          <a:extLst/>
        </p:spPr>
        <p:txBody>
          <a:bodyPr vert="horz" wrap="square" lIns="90000" tIns="46800" rIns="90000" bIns="4680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 bwMode="auto">
          <a:xfrm>
            <a:off x="7409026" y="2420888"/>
            <a:ext cx="1051406" cy="2016224"/>
          </a:xfrm>
          <a:prstGeom prst="rect">
            <a:avLst/>
          </a:prstGeom>
          <a:solidFill>
            <a:schemeClr val="accent1">
              <a:alpha val="35000"/>
            </a:schemeClr>
          </a:solidFill>
          <a:ln>
            <a:noFill/>
          </a:ln>
          <a:effectLst/>
          <a:extLst/>
        </p:spPr>
        <p:txBody>
          <a:bodyPr vert="horz" wrap="square" lIns="90000" tIns="46800" rIns="90000" bIns="4680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547079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7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High Speed </a:t>
            </a:r>
            <a:r>
              <a:rPr lang="en-GB" altLang="en-US" dirty="0" smtClean="0"/>
              <a:t>Video </a:t>
            </a:r>
            <a:r>
              <a:rPr lang="en-GB" altLang="en-US" smtClean="0"/>
              <a:t>of Flare </a:t>
            </a:r>
            <a:r>
              <a:rPr lang="en-GB" altLang="en-US" dirty="0"/>
              <a:t>I</a:t>
            </a:r>
            <a:r>
              <a:rPr lang="en-GB" altLang="en-US" smtClean="0"/>
              <a:t>gnition</a:t>
            </a:r>
            <a:endParaRPr lang="en-GB" altLang="en-US" dirty="0"/>
          </a:p>
        </p:txBody>
      </p:sp>
      <p:pic>
        <p:nvPicPr>
          <p:cNvPr id="3" name="Flare1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27584" y="1484784"/>
            <a:ext cx="7571680" cy="3785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256662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IR Decoys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4580798" y="1443340"/>
            <a:ext cx="3481352" cy="2387213"/>
            <a:chOff x="472926" y="1483240"/>
            <a:chExt cx="5420575" cy="4134293"/>
          </a:xfrm>
          <a:solidFill>
            <a:schemeClr val="accent1">
              <a:lumMod val="60000"/>
              <a:lumOff val="40000"/>
            </a:schemeClr>
          </a:solidFill>
        </p:grpSpPr>
        <p:sp>
          <p:nvSpPr>
            <p:cNvPr id="5" name="Rectangle 4"/>
            <p:cNvSpPr/>
            <p:nvPr/>
          </p:nvSpPr>
          <p:spPr>
            <a:xfrm>
              <a:off x="472926" y="1483241"/>
              <a:ext cx="180129" cy="2012211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6" name="Rectangle 5"/>
            <p:cNvSpPr/>
            <p:nvPr/>
          </p:nvSpPr>
          <p:spPr>
            <a:xfrm>
              <a:off x="659142" y="2019553"/>
              <a:ext cx="176354" cy="989118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7" name="Rectangle 6"/>
            <p:cNvSpPr/>
            <p:nvPr/>
          </p:nvSpPr>
          <p:spPr>
            <a:xfrm>
              <a:off x="829407" y="1483241"/>
              <a:ext cx="150146" cy="2012211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8" name="Rectangle 7"/>
            <p:cNvSpPr/>
            <p:nvPr/>
          </p:nvSpPr>
          <p:spPr>
            <a:xfrm>
              <a:off x="992487" y="2019552"/>
              <a:ext cx="190050" cy="989119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78733" y="1483241"/>
              <a:ext cx="183962" cy="2012211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374870" y="2019552"/>
              <a:ext cx="170266" cy="989119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558831" y="1483241"/>
              <a:ext cx="183962" cy="2012211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754967" y="2019552"/>
              <a:ext cx="183962" cy="989119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1925233" y="1483241"/>
              <a:ext cx="183962" cy="2012211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2366408" y="1483242"/>
              <a:ext cx="180129" cy="2012210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2552624" y="2019553"/>
              <a:ext cx="176354" cy="989118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2722889" y="2019552"/>
              <a:ext cx="150146" cy="989119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7" name="Rectangle 16"/>
            <p:cNvSpPr/>
            <p:nvPr/>
          </p:nvSpPr>
          <p:spPr>
            <a:xfrm>
              <a:off x="2885969" y="2019552"/>
              <a:ext cx="190050" cy="989119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3072215" y="1483242"/>
              <a:ext cx="183962" cy="2012210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3268352" y="2019552"/>
              <a:ext cx="170266" cy="989119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3452313" y="2019552"/>
              <a:ext cx="183962" cy="989119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3648449" y="2019552"/>
              <a:ext cx="183962" cy="989119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3818715" y="1483242"/>
              <a:ext cx="183962" cy="2012210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4257232" y="1483240"/>
              <a:ext cx="180129" cy="2012212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24" name="Rectangle 23"/>
            <p:cNvSpPr/>
            <p:nvPr/>
          </p:nvSpPr>
          <p:spPr>
            <a:xfrm>
              <a:off x="4443448" y="1483240"/>
              <a:ext cx="176354" cy="2012212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4623224" y="2019552"/>
              <a:ext cx="173604" cy="989119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4809470" y="1483240"/>
              <a:ext cx="157373" cy="2012211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4963039" y="1483240"/>
              <a:ext cx="183962" cy="2012212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5138923" y="1483240"/>
              <a:ext cx="170266" cy="2012212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5319081" y="2019552"/>
              <a:ext cx="183962" cy="989120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5512935" y="1483240"/>
              <a:ext cx="183962" cy="2012212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5709539" y="1483240"/>
              <a:ext cx="183962" cy="2012212"/>
            </a:xfrm>
            <a:prstGeom prst="rect">
              <a:avLst/>
            </a:prstGeom>
            <a:grpFill/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grpSp>
          <p:nvGrpSpPr>
            <p:cNvPr id="32" name="Group 31"/>
            <p:cNvGrpSpPr/>
            <p:nvPr/>
          </p:nvGrpSpPr>
          <p:grpSpPr>
            <a:xfrm>
              <a:off x="486623" y="3605322"/>
              <a:ext cx="886054" cy="2012211"/>
              <a:chOff x="486622" y="3605322"/>
              <a:chExt cx="1650521" cy="2012211"/>
            </a:xfrm>
            <a:grpFill/>
          </p:grpSpPr>
          <p:sp>
            <p:nvSpPr>
              <p:cNvPr id="43" name="Rectangle 42"/>
              <p:cNvSpPr/>
              <p:nvPr/>
            </p:nvSpPr>
            <p:spPr>
              <a:xfrm>
                <a:off x="486622" y="3605322"/>
                <a:ext cx="194085" cy="2012211"/>
              </a:xfrm>
              <a:prstGeom prst="rect">
                <a:avLst/>
              </a:prstGeom>
              <a:grpFill/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44" name="Rectangle 43"/>
              <p:cNvSpPr/>
              <p:nvPr/>
            </p:nvSpPr>
            <p:spPr>
              <a:xfrm>
                <a:off x="672838" y="4141634"/>
                <a:ext cx="190018" cy="989118"/>
              </a:xfrm>
              <a:prstGeom prst="rect">
                <a:avLst/>
              </a:prstGeom>
              <a:grpFill/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45" name="Rectangle 44"/>
              <p:cNvSpPr/>
              <p:nvPr/>
            </p:nvSpPr>
            <p:spPr>
              <a:xfrm>
                <a:off x="843102" y="3605322"/>
                <a:ext cx="161779" cy="2012211"/>
              </a:xfrm>
              <a:prstGeom prst="rect">
                <a:avLst/>
              </a:prstGeom>
              <a:grpFill/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46" name="Rectangle 45"/>
              <p:cNvSpPr/>
              <p:nvPr/>
            </p:nvSpPr>
            <p:spPr>
              <a:xfrm>
                <a:off x="1006182" y="4141633"/>
                <a:ext cx="204775" cy="989119"/>
              </a:xfrm>
              <a:prstGeom prst="rect">
                <a:avLst/>
              </a:prstGeom>
              <a:grpFill/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47" name="Rectangle 46"/>
              <p:cNvSpPr/>
              <p:nvPr/>
            </p:nvSpPr>
            <p:spPr>
              <a:xfrm>
                <a:off x="1192428" y="3605322"/>
                <a:ext cx="198215" cy="2012211"/>
              </a:xfrm>
              <a:prstGeom prst="rect">
                <a:avLst/>
              </a:prstGeom>
              <a:grpFill/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48" name="Rectangle 47"/>
              <p:cNvSpPr/>
              <p:nvPr/>
            </p:nvSpPr>
            <p:spPr>
              <a:xfrm>
                <a:off x="1388566" y="4141633"/>
                <a:ext cx="183458" cy="989119"/>
              </a:xfrm>
              <a:prstGeom prst="rect">
                <a:avLst/>
              </a:prstGeom>
              <a:grpFill/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49" name="Rectangle 48"/>
              <p:cNvSpPr/>
              <p:nvPr/>
            </p:nvSpPr>
            <p:spPr>
              <a:xfrm>
                <a:off x="1572526" y="3605322"/>
                <a:ext cx="198215" cy="2012211"/>
              </a:xfrm>
              <a:prstGeom prst="rect">
                <a:avLst/>
              </a:prstGeom>
              <a:grpFill/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50" name="Rectangle 49"/>
              <p:cNvSpPr/>
              <p:nvPr/>
            </p:nvSpPr>
            <p:spPr>
              <a:xfrm>
                <a:off x="1768662" y="4141633"/>
                <a:ext cx="198215" cy="989119"/>
              </a:xfrm>
              <a:prstGeom prst="rect">
                <a:avLst/>
              </a:prstGeom>
              <a:grpFill/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51" name="Rectangle 50"/>
              <p:cNvSpPr/>
              <p:nvPr/>
            </p:nvSpPr>
            <p:spPr>
              <a:xfrm>
                <a:off x="1938928" y="3605322"/>
                <a:ext cx="198215" cy="2012211"/>
              </a:xfrm>
              <a:prstGeom prst="rect">
                <a:avLst/>
              </a:prstGeom>
              <a:grpFill/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</p:grpSp>
        <p:grpSp>
          <p:nvGrpSpPr>
            <p:cNvPr id="33" name="Group 32"/>
            <p:cNvGrpSpPr/>
            <p:nvPr/>
          </p:nvGrpSpPr>
          <p:grpSpPr>
            <a:xfrm>
              <a:off x="1265274" y="3605321"/>
              <a:ext cx="826596" cy="2012211"/>
              <a:chOff x="486622" y="3605322"/>
              <a:chExt cx="1650521" cy="2012211"/>
            </a:xfrm>
            <a:grpFill/>
          </p:grpSpPr>
          <p:sp>
            <p:nvSpPr>
              <p:cNvPr id="34" name="Rectangle 33"/>
              <p:cNvSpPr/>
              <p:nvPr/>
            </p:nvSpPr>
            <p:spPr>
              <a:xfrm>
                <a:off x="486622" y="3605322"/>
                <a:ext cx="194085" cy="2012211"/>
              </a:xfrm>
              <a:prstGeom prst="rect">
                <a:avLst/>
              </a:prstGeom>
              <a:grpFill/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35" name="Rectangle 34"/>
              <p:cNvSpPr/>
              <p:nvPr/>
            </p:nvSpPr>
            <p:spPr>
              <a:xfrm>
                <a:off x="672838" y="4141634"/>
                <a:ext cx="190018" cy="989118"/>
              </a:xfrm>
              <a:prstGeom prst="rect">
                <a:avLst/>
              </a:prstGeom>
              <a:grpFill/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36" name="Rectangle 35"/>
              <p:cNvSpPr/>
              <p:nvPr/>
            </p:nvSpPr>
            <p:spPr>
              <a:xfrm>
                <a:off x="843102" y="3605322"/>
                <a:ext cx="161779" cy="2012211"/>
              </a:xfrm>
              <a:prstGeom prst="rect">
                <a:avLst/>
              </a:prstGeom>
              <a:grpFill/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37" name="Rectangle 36"/>
              <p:cNvSpPr/>
              <p:nvPr/>
            </p:nvSpPr>
            <p:spPr>
              <a:xfrm>
                <a:off x="1006182" y="4141633"/>
                <a:ext cx="204775" cy="989119"/>
              </a:xfrm>
              <a:prstGeom prst="rect">
                <a:avLst/>
              </a:prstGeom>
              <a:grpFill/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38" name="Rectangle 37"/>
              <p:cNvSpPr/>
              <p:nvPr/>
            </p:nvSpPr>
            <p:spPr>
              <a:xfrm>
                <a:off x="1192428" y="3605322"/>
                <a:ext cx="198215" cy="2012211"/>
              </a:xfrm>
              <a:prstGeom prst="rect">
                <a:avLst/>
              </a:prstGeom>
              <a:grpFill/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39" name="Rectangle 38"/>
              <p:cNvSpPr/>
              <p:nvPr/>
            </p:nvSpPr>
            <p:spPr>
              <a:xfrm>
                <a:off x="1388566" y="4141633"/>
                <a:ext cx="183458" cy="989119"/>
              </a:xfrm>
              <a:prstGeom prst="rect">
                <a:avLst/>
              </a:prstGeom>
              <a:grpFill/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40" name="Rectangle 39"/>
              <p:cNvSpPr/>
              <p:nvPr/>
            </p:nvSpPr>
            <p:spPr>
              <a:xfrm>
                <a:off x="1572526" y="3605322"/>
                <a:ext cx="198215" cy="2012211"/>
              </a:xfrm>
              <a:prstGeom prst="rect">
                <a:avLst/>
              </a:prstGeom>
              <a:grpFill/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41" name="Rectangle 40"/>
              <p:cNvSpPr/>
              <p:nvPr/>
            </p:nvSpPr>
            <p:spPr>
              <a:xfrm>
                <a:off x="1768662" y="4141633"/>
                <a:ext cx="198215" cy="989119"/>
              </a:xfrm>
              <a:prstGeom prst="rect">
                <a:avLst/>
              </a:prstGeom>
              <a:grpFill/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  <p:sp>
            <p:nvSpPr>
              <p:cNvPr id="42" name="Rectangle 41"/>
              <p:cNvSpPr/>
              <p:nvPr/>
            </p:nvSpPr>
            <p:spPr>
              <a:xfrm>
                <a:off x="1938928" y="3605322"/>
                <a:ext cx="198215" cy="2012211"/>
              </a:xfrm>
              <a:prstGeom prst="rect">
                <a:avLst/>
              </a:prstGeom>
              <a:grpFill/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/>
              </a:p>
            </p:txBody>
          </p:sp>
        </p:grpSp>
      </p:grpSp>
      <p:pic>
        <p:nvPicPr>
          <p:cNvPr id="105476" name="Content Placeholder 53" descr="pellet - PowerPoint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47" t="31354" r="41373" b="36243"/>
          <a:stretch>
            <a:fillRect/>
          </a:stretch>
        </p:blipFill>
        <p:spPr>
          <a:xfrm>
            <a:off x="344488" y="1443038"/>
            <a:ext cx="3648075" cy="2047875"/>
          </a:xfrm>
        </p:spPr>
      </p:pic>
      <p:sp>
        <p:nvSpPr>
          <p:cNvPr id="105477" name="TextBox 54"/>
          <p:cNvSpPr txBox="1">
            <a:spLocks noChangeArrowheads="1"/>
          </p:cNvSpPr>
          <p:nvPr/>
        </p:nvSpPr>
        <p:spPr bwMode="auto">
          <a:xfrm>
            <a:off x="319088" y="3732213"/>
            <a:ext cx="4224337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600"/>
              <a:t>Perforated pellet used for ignition transfer </a:t>
            </a:r>
          </a:p>
          <a:p>
            <a:r>
              <a:rPr lang="en-GB" altLang="en-US" sz="1600"/>
              <a:t>through shutter with minimal delay</a:t>
            </a:r>
          </a:p>
        </p:txBody>
      </p:sp>
      <p:sp>
        <p:nvSpPr>
          <p:cNvPr id="56" name="Rectangle 55"/>
          <p:cNvSpPr/>
          <p:nvPr/>
        </p:nvSpPr>
        <p:spPr>
          <a:xfrm>
            <a:off x="7246938" y="2320925"/>
            <a:ext cx="112712" cy="9525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57" name="Rectangle 56"/>
          <p:cNvSpPr/>
          <p:nvPr/>
        </p:nvSpPr>
        <p:spPr>
          <a:xfrm>
            <a:off x="5929313" y="2324100"/>
            <a:ext cx="322262" cy="8731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05480" name="TextBox 57"/>
          <p:cNvSpPr txBox="1">
            <a:spLocks noChangeArrowheads="1"/>
          </p:cNvSpPr>
          <p:nvPr/>
        </p:nvSpPr>
        <p:spPr bwMode="auto">
          <a:xfrm>
            <a:off x="4537075" y="3978275"/>
            <a:ext cx="4621213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Primer in narrower groove held in better by </a:t>
            </a:r>
          </a:p>
          <a:p>
            <a:r>
              <a:rPr lang="en-GB" altLang="en-US"/>
              <a:t>Meniscus effect on priming</a:t>
            </a:r>
          </a:p>
          <a:p>
            <a:r>
              <a:rPr lang="en-GB" altLang="en-US"/>
              <a:t>Primer in wider groove blows out </a:t>
            </a:r>
          </a:p>
          <a:p>
            <a:r>
              <a:rPr lang="en-GB" altLang="en-US"/>
              <a:t>reducing contact time </a:t>
            </a:r>
          </a:p>
          <a:p>
            <a:endParaRPr lang="en-GB" altLang="en-US"/>
          </a:p>
          <a:p>
            <a:r>
              <a:rPr lang="en-GB" altLang="en-US"/>
              <a:t>Do not fill the grooves! Gas flow required.</a:t>
            </a:r>
          </a:p>
        </p:txBody>
      </p:sp>
    </p:spTree>
    <p:extLst>
      <p:ext uri="{BB962C8B-B14F-4D97-AF65-F5344CB8AC3E}">
        <p14:creationId xmlns:p14="http://schemas.microsoft.com/office/powerpoint/2010/main" val="325137172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08 Background">
  <a:themeElements>
    <a:clrScheme name="">
      <a:dk1>
        <a:srgbClr val="5F5F5F"/>
      </a:dk1>
      <a:lt1>
        <a:srgbClr val="FFFFFF"/>
      </a:lt1>
      <a:dk2>
        <a:srgbClr val="3F5C6E"/>
      </a:dk2>
      <a:lt2>
        <a:srgbClr val="FFFFFF"/>
      </a:lt2>
      <a:accent1>
        <a:srgbClr val="E60000"/>
      </a:accent1>
      <a:accent2>
        <a:srgbClr val="FFCC00"/>
      </a:accent2>
      <a:accent3>
        <a:srgbClr val="AFB5BA"/>
      </a:accent3>
      <a:accent4>
        <a:srgbClr val="DADADA"/>
      </a:accent4>
      <a:accent5>
        <a:srgbClr val="F0AAAA"/>
      </a:accent5>
      <a:accent6>
        <a:srgbClr val="E7B900"/>
      </a:accent6>
      <a:hlink>
        <a:srgbClr val="00B366"/>
      </a:hlink>
      <a:folHlink>
        <a:srgbClr val="7FD9FF"/>
      </a:folHlink>
    </a:clrScheme>
    <a:fontScheme name="2008 Background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rgbClr val="FF6600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rgbClr val="FF6600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2008 Background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008 Background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15410</TotalTime>
  <Words>527</Words>
  <Application>Microsoft Office PowerPoint</Application>
  <PresentationFormat>On-screen Show (4:3)</PresentationFormat>
  <Paragraphs>82</Paragraphs>
  <Slides>16</Slides>
  <Notes>4</Notes>
  <HiddenSlides>0</HiddenSlides>
  <MMClips>1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ＭＳ Ｐゴシック</vt:lpstr>
      <vt:lpstr>Arial</vt:lpstr>
      <vt:lpstr>Calibri</vt:lpstr>
      <vt:lpstr>Times New Roman</vt:lpstr>
      <vt:lpstr>UniversalMath1 BT</vt:lpstr>
      <vt:lpstr>Wingdings</vt:lpstr>
      <vt:lpstr>2008 Background</vt:lpstr>
      <vt:lpstr>Presentation</vt:lpstr>
      <vt:lpstr>Ordnance, Munitions and Explosives Principles of OME Level 5 ACDA5010  Pyrotechnics OME (Part 2)</vt:lpstr>
      <vt:lpstr>The Laser and IR Threat Spectrum</vt:lpstr>
      <vt:lpstr>Aircraft Signature</vt:lpstr>
      <vt:lpstr>Aircraft Signature</vt:lpstr>
      <vt:lpstr>IR Decoy Composition</vt:lpstr>
      <vt:lpstr>Chemistry of MTV</vt:lpstr>
      <vt:lpstr>MTV Chemistry Continued</vt:lpstr>
      <vt:lpstr>Protection of Aircraft - Decoy</vt:lpstr>
      <vt:lpstr>IR Decoy Deployment</vt:lpstr>
      <vt:lpstr>Aircraft Countermeasures</vt:lpstr>
      <vt:lpstr>IR Decoy MJU-8B</vt:lpstr>
      <vt:lpstr>Radiant Intensity of MTV</vt:lpstr>
      <vt:lpstr>MTV Spectrum / Target Spectrum</vt:lpstr>
      <vt:lpstr>MTV Spectrum / Target Spectrum</vt:lpstr>
      <vt:lpstr>High Speed Video of Flare Ignition</vt:lpstr>
      <vt:lpstr>IR Decoys</vt:lpstr>
    </vt:vector>
  </TitlesOfParts>
  <Company>CSC Computer Sciences Ltd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Room4-4</dc:creator>
  <cp:lastModifiedBy>David Holley</cp:lastModifiedBy>
  <cp:revision>807</cp:revision>
  <cp:lastPrinted>2002-11-08T08:36:02Z</cp:lastPrinted>
  <dcterms:created xsi:type="dcterms:W3CDTF">1999-11-24T16:34:17Z</dcterms:created>
  <dcterms:modified xsi:type="dcterms:W3CDTF">2020-10-19T07:58:31Z</dcterms:modified>
</cp:coreProperties>
</file>