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287" r:id="rId3"/>
    <p:sldId id="316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31" r:id="rId19"/>
    <p:sldId id="332" r:id="rId20"/>
    <p:sldId id="333" r:id="rId21"/>
    <p:sldId id="334" r:id="rId22"/>
    <p:sldId id="335" r:id="rId23"/>
    <p:sldId id="336" r:id="rId24"/>
    <p:sldId id="337" r:id="rId25"/>
    <p:sldId id="338" r:id="rId26"/>
    <p:sldId id="339" r:id="rId27"/>
    <p:sldId id="340" r:id="rId28"/>
    <p:sldId id="341" r:id="rId29"/>
    <p:sldId id="342" r:id="rId30"/>
    <p:sldId id="343" r:id="rId31"/>
    <p:sldId id="344" r:id="rId32"/>
    <p:sldId id="345" r:id="rId33"/>
    <p:sldId id="346" r:id="rId34"/>
    <p:sldId id="347" r:id="rId35"/>
    <p:sldId id="348" r:id="rId36"/>
    <p:sldId id="286" r:id="rId37"/>
    <p:sldId id="315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122" autoAdjust="0"/>
  </p:normalViewPr>
  <p:slideViewPr>
    <p:cSldViewPr>
      <p:cViewPr varScale="1">
        <p:scale>
          <a:sx n="106" d="100"/>
          <a:sy n="106" d="100"/>
        </p:scale>
        <p:origin x="176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isticbrain.com/computer-virus-statistics/" TargetMode="External"/><Relationship Id="rId2" Type="http://schemas.openxmlformats.org/officeDocument/2006/relationships/hyperlink" Target="http://www.150what.com/computer-worm-virus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ymantec.com/security_response/publications/threatreport.jsp" TargetMode="External"/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Network Security:</a:t>
            </a:r>
            <a:br>
              <a:rPr lang="en-GB" dirty="0" smtClean="0"/>
            </a:br>
            <a:r>
              <a:rPr lang="en-GB" sz="3600" dirty="0" smtClean="0"/>
              <a:t>Trojans and Backdoors/Viruses and Worms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31837"/>
            <a:ext cx="8229600" cy="5433467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what is Trojan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the purpose of Trojans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the indications of a Trojan Attack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common ports used by Trojans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types of Trojan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how to detect Trojans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Trojan and Backdoor countermeasures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types of Ant-Trojan Software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penetration testing for Trojan and Backdoors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what is viruses and worms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types of viruses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virus detection methods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viruses and worms countermeasures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</a:t>
            </a:r>
            <a:r>
              <a:rPr lang="en-US" altLang="zh-TW" sz="2400" dirty="0" smtClean="0">
                <a:ea typeface="新細明體" pitchFamily="18" charset="-120"/>
              </a:rPr>
              <a:t>anti-virus tools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</a:t>
            </a:r>
            <a:r>
              <a:rPr lang="en-US" altLang="zh-TW" sz="2400" dirty="0" smtClean="0">
                <a:ea typeface="新細明體" pitchFamily="18" charset="-120"/>
              </a:rPr>
              <a:t>penetration testing for virus</a:t>
            </a: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What is a Trojan?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2016225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dirty="0" smtClean="0"/>
              <a:t>It is a program in which the malicious or harmful code contained inside apparently harmless programming of data in such a way that it can get control and cause damage, such as ruining the file allocation table on your hard disk.</a:t>
            </a:r>
          </a:p>
          <a:p>
            <a:pPr algn="just"/>
            <a:r>
              <a:rPr lang="en-GB" dirty="0" smtClean="0"/>
              <a:t>With the help of a Trojan, an attacker gets access to the stored passwords in the Trojan computer and would be able to read personal documents, delete files an display pictures, and/or show messages on the screen.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4978" t="4332"/>
          <a:stretch>
            <a:fillRect/>
          </a:stretch>
        </p:blipFill>
        <p:spPr bwMode="auto">
          <a:xfrm>
            <a:off x="467544" y="2924944"/>
            <a:ext cx="8352928" cy="3180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Purpose of Trojans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7192"/>
          <a:stretch>
            <a:fillRect/>
          </a:stretch>
        </p:blipFill>
        <p:spPr bwMode="auto">
          <a:xfrm>
            <a:off x="755576" y="1059904"/>
            <a:ext cx="7805688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What do Trojan Creators Look for 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688" y="980728"/>
            <a:ext cx="8810625" cy="515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Indications of a Trojan Attack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82638"/>
            <a:ext cx="7992888" cy="443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Common Ports used by Trojans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908720"/>
            <a:ext cx="9144000" cy="5249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Different Ways a Trojan can Get into a System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75" y="1505297"/>
            <a:ext cx="9010650" cy="437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Types of Trojans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1064096"/>
            <a:ext cx="889248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err="1" smtClean="0"/>
              <a:t>Botnet</a:t>
            </a:r>
            <a:r>
              <a:rPr lang="en-GB" sz="3600" dirty="0" smtClean="0"/>
              <a:t> Trojans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2520279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 smtClean="0"/>
              <a:t>Infect large number of computers across a large geographical area to create a network of bots that is controlled through a command and control (C&amp;C) centre</a:t>
            </a:r>
          </a:p>
          <a:p>
            <a:pPr algn="just"/>
            <a:r>
              <a:rPr lang="en-GB" dirty="0" smtClean="0"/>
              <a:t>Is used to launce various attacks on a victim including denial-of-service attacks, spamming, click fraud, and the theft of financial information.</a:t>
            </a:r>
            <a:endParaRPr lang="en-GB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 l="2974"/>
          <a:stretch>
            <a:fillRect/>
          </a:stretch>
        </p:blipFill>
        <p:spPr bwMode="auto">
          <a:xfrm>
            <a:off x="107504" y="3569171"/>
            <a:ext cx="8964488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How to Detect Trojans?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Scan for suspicious open ports</a:t>
            </a:r>
          </a:p>
          <a:p>
            <a:r>
              <a:rPr lang="en-GB" dirty="0" smtClean="0"/>
              <a:t>Scan for suspicious running process</a:t>
            </a:r>
          </a:p>
          <a:p>
            <a:r>
              <a:rPr lang="en-GB" dirty="0" smtClean="0"/>
              <a:t>Scan for suspicious registry events</a:t>
            </a:r>
          </a:p>
          <a:p>
            <a:r>
              <a:rPr lang="en-GB" dirty="0" smtClean="0"/>
              <a:t>Scan for suspicious device drivers installed on the computer</a:t>
            </a:r>
          </a:p>
          <a:p>
            <a:r>
              <a:rPr lang="en-GB" dirty="0" smtClean="0"/>
              <a:t>Scan for suspicious Windows services</a:t>
            </a:r>
          </a:p>
          <a:p>
            <a:r>
              <a:rPr lang="en-GB" dirty="0" smtClean="0"/>
              <a:t>Scan for suspicious Start-up programs</a:t>
            </a:r>
          </a:p>
          <a:p>
            <a:r>
              <a:rPr lang="en-GB" dirty="0" smtClean="0"/>
              <a:t>Scan for suspicious files and folders</a:t>
            </a:r>
          </a:p>
          <a:p>
            <a:r>
              <a:rPr lang="en-GB" dirty="0" smtClean="0"/>
              <a:t>Scan for suspicious network activities</a:t>
            </a:r>
          </a:p>
          <a:p>
            <a:r>
              <a:rPr lang="en-GB" dirty="0" smtClean="0"/>
              <a:t>Scan for suspicious network activities</a:t>
            </a:r>
          </a:p>
          <a:p>
            <a:r>
              <a:rPr lang="en-GB" dirty="0" smtClean="0"/>
              <a:t>Scan for suspicious modification to Operating system files</a:t>
            </a:r>
          </a:p>
          <a:p>
            <a:r>
              <a:rPr lang="en-GB" dirty="0" smtClean="0"/>
              <a:t>Run Trojan Scanner to detect Trojans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Trojan Counter Measures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95363"/>
            <a:ext cx="7992888" cy="509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Backdoor Countermeasures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533524"/>
            <a:ext cx="8424936" cy="4199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Anti-Trojan </a:t>
            </a:r>
            <a:r>
              <a:rPr lang="en-GB" sz="3600" dirty="0" err="1" smtClean="0"/>
              <a:t>Softwares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5" y="1490439"/>
            <a:ext cx="8858250" cy="431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116632"/>
            <a:ext cx="8496945" cy="6048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352425"/>
            <a:ext cx="8568952" cy="58128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19" y="260649"/>
            <a:ext cx="8712969" cy="5832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Viruses and Worms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259228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A virus is a self-replicating program that produces its own code by attaching copies of itself into other executable codes</a:t>
            </a:r>
          </a:p>
          <a:p>
            <a:pPr algn="just"/>
            <a:r>
              <a:rPr lang="en-GB" dirty="0" smtClean="0"/>
              <a:t>Some viruses affect computers as soon as their code is executed, other viruses lie dormant until a pre-determined logical circumstances is met.</a:t>
            </a:r>
            <a:endParaRPr lang="en-GB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284984"/>
            <a:ext cx="7776864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94122"/>
          </a:xfrm>
        </p:spPr>
        <p:txBody>
          <a:bodyPr>
            <a:noAutofit/>
          </a:bodyPr>
          <a:lstStyle/>
          <a:p>
            <a:r>
              <a:rPr lang="en-GB" sz="3600" dirty="0" smtClean="0"/>
              <a:t>Computer virus statistic – 7/11/2012</a:t>
            </a:r>
            <a:endParaRPr lang="en-GB" sz="36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755576" y="1196752"/>
          <a:ext cx="7992887" cy="4542538"/>
        </p:xfrm>
        <a:graphic>
          <a:graphicData uri="http://schemas.openxmlformats.org/drawingml/2006/table">
            <a:tbl>
              <a:tblPr/>
              <a:tblGrid>
                <a:gridCol w="6292537"/>
                <a:gridCol w="1700350"/>
              </a:tblGrid>
              <a:tr h="181039">
                <a:tc>
                  <a:txBody>
                    <a:bodyPr/>
                    <a:lstStyle/>
                    <a:p>
                      <a:r>
                        <a:rPr lang="en-GB" sz="900" b="1" dirty="0">
                          <a:solidFill>
                            <a:srgbClr val="1C1C1C"/>
                          </a:solidFill>
                        </a:rPr>
                        <a:t>Computer Virus Statistics</a:t>
                      </a:r>
                      <a:endParaRPr lang="en-GB" sz="900" dirty="0"/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4D42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 b="1">
                          <a:solidFill>
                            <a:srgbClr val="1C1C1C"/>
                          </a:solidFill>
                        </a:rPr>
                        <a:t>Data</a:t>
                      </a:r>
                      <a:endParaRPr lang="en-GB" sz="900"/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4D427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 dirty="0"/>
                        <a:t>Number of US households that experience heavy spam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24 million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r>
                        <a:rPr lang="en-GB" sz="900" dirty="0"/>
                        <a:t>Number of households that have had serious virus problems in the past 2 years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16 million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/>
                        <a:t>Number of households that have had spyware problems in the past 6 months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8 million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 dirty="0"/>
                        <a:t>Number of households that lost money or had accounts misused by phishing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1 million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/>
                        <a:t>Estimated cost to US households for viruses, spyware and phishing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$4.55 billion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/>
                        <a:t>Percent of all US households that have been affected by viruses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40 %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/>
                        <a:t>Most widespread virus to date by number of infections – “Conficker Virus”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8,976,038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 b="1">
                          <a:solidFill>
                            <a:srgbClr val="1C1C1C"/>
                          </a:solidFill>
                        </a:rPr>
                        <a:t>Threats by Type</a:t>
                      </a:r>
                      <a:endParaRPr lang="en-GB" sz="900"/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4D42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/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4D427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Viruses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57 %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Misc. Trojans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21 %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Trojan downloaders and droppers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7 %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Misc potentially unwanted software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4 %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Adware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3 %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Exploits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3 %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 b="1" u="none" strike="noStrike">
                          <a:solidFill>
                            <a:srgbClr val="4D4D4D"/>
                          </a:solidFill>
                          <a:hlinkClick r:id="rId2"/>
                        </a:rPr>
                        <a:t>Worms</a:t>
                      </a:r>
                      <a:endParaRPr lang="en-GB" sz="900"/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2 %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Password stealers and monitoring tools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2 %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Backdoors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1 %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Spyware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0.01 %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43608" y="5795972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http://www.statisticbrain.com/computer-virus-statistics/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Stages of Virus Life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959321"/>
            <a:ext cx="8610600" cy="513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Why do people create computer Viruses?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Inflict damage to competitors</a:t>
            </a:r>
          </a:p>
          <a:p>
            <a:r>
              <a:rPr lang="en-GB" dirty="0" smtClean="0"/>
              <a:t>Financial benefits</a:t>
            </a:r>
          </a:p>
          <a:p>
            <a:r>
              <a:rPr lang="en-GB" dirty="0" smtClean="0"/>
              <a:t>Research projects</a:t>
            </a:r>
          </a:p>
          <a:p>
            <a:r>
              <a:rPr lang="en-GB" dirty="0" smtClean="0"/>
              <a:t>Play Prank</a:t>
            </a:r>
          </a:p>
          <a:p>
            <a:r>
              <a:rPr lang="en-GB" dirty="0" smtClean="0"/>
              <a:t>Vandalism</a:t>
            </a:r>
          </a:p>
          <a:p>
            <a:r>
              <a:rPr lang="en-GB" dirty="0" smtClean="0"/>
              <a:t>Cyber terrorism</a:t>
            </a:r>
          </a:p>
          <a:p>
            <a:r>
              <a:rPr lang="en-GB" dirty="0" smtClean="0"/>
              <a:t>Distribute political message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Indication of Virus attack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1656183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Abnormal activities</a:t>
            </a:r>
          </a:p>
          <a:p>
            <a:pPr lvl="1"/>
            <a:r>
              <a:rPr lang="en-GB" dirty="0" smtClean="0"/>
              <a:t>If the system acts in an unprecedented manner, you can suspect a virus attack</a:t>
            </a:r>
          </a:p>
          <a:p>
            <a:r>
              <a:rPr lang="en-GB" dirty="0" smtClean="0"/>
              <a:t>False positives</a:t>
            </a:r>
          </a:p>
          <a:p>
            <a:pPr lvl="1"/>
            <a:r>
              <a:rPr lang="en-GB" dirty="0" smtClean="0"/>
              <a:t>Not all glitches can be attributed to virus attacks</a:t>
            </a:r>
            <a:endParaRPr lang="en-GB" dirty="0"/>
          </a:p>
        </p:txBody>
      </p:sp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276872"/>
            <a:ext cx="7416824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>
            <a:noAutofit/>
          </a:bodyPr>
          <a:lstStyle/>
          <a:p>
            <a:r>
              <a:rPr lang="en-GB" sz="3600" dirty="0" smtClean="0"/>
              <a:t>How does a computer get infected by Viruses?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1162050"/>
            <a:ext cx="8892480" cy="485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Virus Hoaxes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273630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dirty="0" smtClean="0"/>
              <a:t>Hoaxes are false alarms claiming reports about a non-existing virus which may contain virus attachments.</a:t>
            </a:r>
          </a:p>
          <a:p>
            <a:pPr algn="just"/>
            <a:r>
              <a:rPr lang="en-GB" dirty="0" smtClean="0"/>
              <a:t>Warning messages propagating that a certain email message should not be viewed and doing so will damage one’s system.</a:t>
            </a:r>
            <a:endParaRPr lang="en-GB" dirty="0"/>
          </a:p>
        </p:txBody>
      </p:sp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429000"/>
            <a:ext cx="7920880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Types of Viruses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3863" y="1319213"/>
            <a:ext cx="8296275" cy="4630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Computer Worms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Computer worms are malicious programs that replicate, execute and spread across the network connections independently without human interaction</a:t>
            </a:r>
          </a:p>
          <a:p>
            <a:pPr algn="just"/>
            <a:r>
              <a:rPr lang="en-GB" dirty="0" smtClean="0"/>
              <a:t>Most of the worms are created only to replicate spread across a network, consuming available computing resources; however, some worms carry a payload to damage the host system</a:t>
            </a:r>
          </a:p>
          <a:p>
            <a:pPr algn="just"/>
            <a:r>
              <a:rPr lang="en-GB" dirty="0" smtClean="0"/>
              <a:t>Attackers use worm payload to install backdoors in infected computers, which turns them into zombies and create </a:t>
            </a:r>
            <a:r>
              <a:rPr lang="en-GB" dirty="0" err="1" smtClean="0"/>
              <a:t>botnet</a:t>
            </a:r>
            <a:r>
              <a:rPr lang="en-GB" dirty="0" smtClean="0"/>
              <a:t>; these </a:t>
            </a:r>
            <a:r>
              <a:rPr lang="en-GB" dirty="0" err="1" smtClean="0"/>
              <a:t>botnets</a:t>
            </a:r>
            <a:r>
              <a:rPr lang="en-GB" dirty="0" smtClean="0"/>
              <a:t> can be used to carry further cyber attacks.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How is a Worm different from a Virus?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40768"/>
            <a:ext cx="7272808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Virus Detection Methods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913" y="1412776"/>
            <a:ext cx="9020175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Virus and Worms Countermeasures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88" y="1519808"/>
            <a:ext cx="8963025" cy="4429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Virus and Worms Countermeasures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" y="908720"/>
            <a:ext cx="8172450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Anti-virus tools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" y="1218406"/>
            <a:ext cx="8915400" cy="451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81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6632"/>
            <a:ext cx="8892480" cy="6048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6632"/>
            <a:ext cx="8938964" cy="602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8" y="319089"/>
            <a:ext cx="8964488" cy="5774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7" y="332656"/>
            <a:ext cx="8892479" cy="576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M. T Simpson, K. </a:t>
            </a:r>
            <a:r>
              <a:rPr lang="en-GB" dirty="0" err="1" smtClean="0"/>
              <a:t>Backman</a:t>
            </a:r>
            <a:r>
              <a:rPr lang="en-GB" dirty="0" smtClean="0"/>
              <a:t>, J. Corley, </a:t>
            </a:r>
            <a:r>
              <a:rPr lang="en-GB" smtClean="0"/>
              <a:t>Hands-On </a:t>
            </a:r>
            <a:r>
              <a:rPr lang="en-GB" smtClean="0"/>
              <a:t>Ethical </a:t>
            </a:r>
            <a:r>
              <a:rPr lang="en-GB" dirty="0" smtClean="0"/>
              <a:t>Hacking and Network Defence, Cengage Learning,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2011.</a:t>
            </a:r>
          </a:p>
          <a:p>
            <a:r>
              <a:rPr lang="en-GB" dirty="0" smtClean="0">
                <a:hlinkClick r:id="rId2"/>
              </a:rPr>
              <a:t>http://ceh.vn/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http://www.symantec.com/security_response/publications/threatreport.jsp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1608</TotalTime>
  <Words>804</Words>
  <Application>Microsoft Office PowerPoint</Application>
  <PresentationFormat>On-screen Show (4:3)</PresentationFormat>
  <Paragraphs>128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Calibri</vt:lpstr>
      <vt:lpstr>Lucida Sans Unicode</vt:lpstr>
      <vt:lpstr>新細明體</vt:lpstr>
      <vt:lpstr>Wingdings</vt:lpstr>
      <vt:lpstr>Office Theme</vt:lpstr>
      <vt:lpstr>Network Security: Trojans and Backdoors/Viruses and Worms</vt:lpstr>
      <vt:lpstr>Learning outcome</vt:lpstr>
      <vt:lpstr>What is a Trojan?</vt:lpstr>
      <vt:lpstr>Purpose of Trojans</vt:lpstr>
      <vt:lpstr>What do Trojan Creators Look for ?</vt:lpstr>
      <vt:lpstr>Indications of a Trojan Attack</vt:lpstr>
      <vt:lpstr>Common Ports used by Trojans</vt:lpstr>
      <vt:lpstr>Different Ways a Trojan can Get into a System</vt:lpstr>
      <vt:lpstr>Types of Trojans</vt:lpstr>
      <vt:lpstr>Botnet Trojans</vt:lpstr>
      <vt:lpstr>How to Detect Trojans?</vt:lpstr>
      <vt:lpstr>Trojan Counter Measures</vt:lpstr>
      <vt:lpstr>Backdoor Countermeasures</vt:lpstr>
      <vt:lpstr>Anti-Trojan Softwares</vt:lpstr>
      <vt:lpstr>PowerPoint Presentation</vt:lpstr>
      <vt:lpstr>PowerPoint Presentation</vt:lpstr>
      <vt:lpstr>PowerPoint Presentation</vt:lpstr>
      <vt:lpstr>Viruses and Worms</vt:lpstr>
      <vt:lpstr>Computer virus statistic – 7/11/2012</vt:lpstr>
      <vt:lpstr>Stages of Virus Life</vt:lpstr>
      <vt:lpstr>Why do people create computer Viruses?</vt:lpstr>
      <vt:lpstr>Indication of Virus attack</vt:lpstr>
      <vt:lpstr>How does a computer get infected by Viruses?</vt:lpstr>
      <vt:lpstr>Virus Hoaxes</vt:lpstr>
      <vt:lpstr>Types of Viruses</vt:lpstr>
      <vt:lpstr>Computer Worms</vt:lpstr>
      <vt:lpstr>How is a Worm different from a Virus?</vt:lpstr>
      <vt:lpstr>Virus Detection Methods</vt:lpstr>
      <vt:lpstr>Virus and Worms Countermeasures</vt:lpstr>
      <vt:lpstr>Virus and Worms Countermeasures</vt:lpstr>
      <vt:lpstr>Anti-virus tools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Carlene Campbell</cp:lastModifiedBy>
  <cp:revision>71</cp:revision>
  <dcterms:created xsi:type="dcterms:W3CDTF">2013-10-01T08:59:03Z</dcterms:created>
  <dcterms:modified xsi:type="dcterms:W3CDTF">2016-11-10T10:23:00Z</dcterms:modified>
</cp:coreProperties>
</file>