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498"/>
    <p:restoredTop sz="94610"/>
  </p:normalViewPr>
  <p:slideViewPr>
    <p:cSldViewPr snapToGrid="0" snapToObjects="1">
      <p:cViewPr varScale="1">
        <p:scale>
          <a:sx n="142" d="100"/>
          <a:sy n="142" d="100"/>
        </p:scale>
        <p:origin x="288"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5928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2545"/>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2C39A"/>
          </a:solidFill>
          <a:ln/>
        </p:spPr>
        <p:txBody>
          <a:bodyPr/>
          <a:lstStyle/>
          <a:p>
            <a:endParaRPr lang="en-GB"/>
          </a:p>
        </p:txBody>
      </p:sp>
      <p:sp>
        <p:nvSpPr>
          <p:cNvPr id="3" name="Text 1"/>
          <p:cNvSpPr/>
          <p:nvPr/>
        </p:nvSpPr>
        <p:spPr>
          <a:xfrm>
            <a:off x="731520" y="457200"/>
            <a:ext cx="7680960" cy="365760"/>
          </a:xfrm>
          <a:prstGeom prst="rect">
            <a:avLst/>
          </a:prstGeom>
          <a:noFill/>
          <a:ln/>
        </p:spPr>
        <p:txBody>
          <a:bodyPr wrap="square" rtlCol="0" anchor="ctr"/>
          <a:lstStyle/>
          <a:p>
            <a:pPr marL="0" indent="0">
              <a:buNone/>
            </a:pPr>
            <a:r>
              <a:rPr lang="en-US" sz="1100" dirty="0">
                <a:solidFill>
                  <a:srgbClr val="02C39A"/>
                </a:solidFill>
                <a:latin typeface="Calibri" pitchFamily="34" charset="0"/>
                <a:ea typeface="Calibri" pitchFamily="34" charset="-122"/>
                <a:cs typeface="Calibri" pitchFamily="34" charset="-120"/>
              </a:rPr>
              <a:t>LCHS4007 - Digital Skills and Research Methods</a:t>
            </a:r>
            <a:endParaRPr lang="en-US" sz="1100" dirty="0"/>
          </a:p>
        </p:txBody>
      </p:sp>
      <p:sp>
        <p:nvSpPr>
          <p:cNvPr id="4" name="Text 2"/>
          <p:cNvSpPr/>
          <p:nvPr/>
        </p:nvSpPr>
        <p:spPr>
          <a:xfrm>
            <a:off x="731520" y="1188720"/>
            <a:ext cx="7680960" cy="914400"/>
          </a:xfrm>
          <a:prstGeom prst="rect">
            <a:avLst/>
          </a:prstGeom>
          <a:noFill/>
          <a:ln/>
        </p:spPr>
        <p:txBody>
          <a:bodyPr wrap="square" rtlCol="0" anchor="ctr"/>
          <a:lstStyle/>
          <a:p>
            <a:pPr marL="0" indent="0">
              <a:buNone/>
            </a:pPr>
            <a:r>
              <a:rPr lang="en-US" sz="4000" b="1" dirty="0">
                <a:solidFill>
                  <a:srgbClr val="FFFFFF"/>
                </a:solidFill>
                <a:latin typeface="Georgia" pitchFamily="34" charset="0"/>
                <a:ea typeface="Georgia" pitchFamily="34" charset="-122"/>
                <a:cs typeface="Georgia" pitchFamily="34" charset="-120"/>
              </a:rPr>
              <a:t>Staff Scheduling / Rotas</a:t>
            </a:r>
            <a:endParaRPr lang="en-US" sz="4000" dirty="0"/>
          </a:p>
        </p:txBody>
      </p:sp>
      <p:sp>
        <p:nvSpPr>
          <p:cNvPr id="5" name="Text 3"/>
          <p:cNvSpPr/>
          <p:nvPr/>
        </p:nvSpPr>
        <p:spPr>
          <a:xfrm>
            <a:off x="731520" y="2103120"/>
            <a:ext cx="7680960" cy="457200"/>
          </a:xfrm>
          <a:prstGeom prst="rect">
            <a:avLst/>
          </a:prstGeom>
          <a:noFill/>
          <a:ln/>
        </p:spPr>
        <p:txBody>
          <a:bodyPr wrap="square" rtlCol="0" anchor="ctr"/>
          <a:lstStyle/>
          <a:p>
            <a:pPr marL="0" indent="0">
              <a:buNone/>
            </a:pPr>
            <a:r>
              <a:rPr lang="en-US" sz="1800" dirty="0">
                <a:solidFill>
                  <a:srgbClr val="A8DADC"/>
                </a:solidFill>
                <a:latin typeface="Calibri" pitchFamily="34" charset="0"/>
                <a:ea typeface="Calibri" pitchFamily="34" charset="-122"/>
                <a:cs typeface="Calibri" pitchFamily="34" charset="-120"/>
              </a:rPr>
              <a:t>Using Microsoft Excel at Riverdale Nursing Home</a:t>
            </a:r>
            <a:endParaRPr lang="en-US" sz="1800" dirty="0"/>
          </a:p>
        </p:txBody>
      </p:sp>
      <p:sp>
        <p:nvSpPr>
          <p:cNvPr id="6" name="Shape 4"/>
          <p:cNvSpPr/>
          <p:nvPr/>
        </p:nvSpPr>
        <p:spPr>
          <a:xfrm>
            <a:off x="731520" y="2834640"/>
            <a:ext cx="2286000" cy="36576"/>
          </a:xfrm>
          <a:prstGeom prst="rect">
            <a:avLst/>
          </a:prstGeom>
          <a:solidFill>
            <a:srgbClr val="02C39A"/>
          </a:solidFill>
          <a:ln/>
        </p:spPr>
        <p:txBody>
          <a:bodyPr/>
          <a:lstStyle/>
          <a:p>
            <a:endParaRPr lang="en-GB"/>
          </a:p>
        </p:txBody>
      </p:sp>
      <p:sp>
        <p:nvSpPr>
          <p:cNvPr id="7" name="Text 5"/>
          <p:cNvSpPr/>
          <p:nvPr/>
        </p:nvSpPr>
        <p:spPr>
          <a:xfrm>
            <a:off x="731520" y="3200400"/>
            <a:ext cx="7680960" cy="365760"/>
          </a:xfrm>
          <a:prstGeom prst="rect">
            <a:avLst/>
          </a:prstGeom>
          <a:noFill/>
          <a:ln/>
        </p:spPr>
        <p:txBody>
          <a:bodyPr wrap="square" rtlCol="0" anchor="ctr"/>
          <a:lstStyle/>
          <a:p>
            <a:pPr marL="0" indent="0">
              <a:buNone/>
            </a:pPr>
            <a:r>
              <a:rPr lang="en-US" sz="1300" dirty="0">
                <a:solidFill>
                  <a:srgbClr val="CBD5E1"/>
                </a:solidFill>
                <a:latin typeface="Calibri" pitchFamily="34" charset="0"/>
                <a:ea typeface="Calibri" pitchFamily="34" charset="-122"/>
                <a:cs typeface="Calibri" pitchFamily="34" charset="-120"/>
              </a:rPr>
              <a:t>Component 1: Group Presentation</a:t>
            </a:r>
            <a:endParaRPr lang="en-US" sz="1300" dirty="0"/>
          </a:p>
        </p:txBody>
      </p:sp>
      <p:sp>
        <p:nvSpPr>
          <p:cNvPr id="8" name="Text 6"/>
          <p:cNvSpPr/>
          <p:nvPr/>
        </p:nvSpPr>
        <p:spPr>
          <a:xfrm>
            <a:off x="731520" y="3657600"/>
            <a:ext cx="7680960" cy="731520"/>
          </a:xfrm>
          <a:prstGeom prst="rect">
            <a:avLst/>
          </a:prstGeom>
          <a:noFill/>
          <a:ln/>
        </p:spPr>
        <p:txBody>
          <a:bodyPr wrap="square" rtlCol="0" anchor="ctr"/>
          <a:lstStyle/>
          <a:p>
            <a:pPr marL="0" indent="0">
              <a:buNone/>
            </a:pPr>
            <a:r>
              <a:rPr lang="en-US" sz="1200" dirty="0">
                <a:solidFill>
                  <a:srgbClr val="94A3B8"/>
                </a:solidFill>
                <a:latin typeface="Calibri" pitchFamily="34" charset="0"/>
                <a:ea typeface="Calibri" pitchFamily="34" charset="-122"/>
                <a:cs typeface="Calibri" pitchFamily="34" charset="-120"/>
              </a:rPr>
              <a:t>Presenter: Lea Imbana   |  Student ID: 2527003 </a:t>
            </a:r>
          </a:p>
          <a:p>
            <a:pPr marL="0" indent="0">
              <a:buNone/>
            </a:pPr>
            <a:r>
              <a:rPr lang="en-US" sz="1200" dirty="0" err="1">
                <a:solidFill>
                  <a:srgbClr val="94A3B8"/>
                </a:solidFill>
                <a:latin typeface="Calibri" pitchFamily="34" charset="0"/>
                <a:cs typeface="Calibri" pitchFamily="34" charset="-120"/>
              </a:rPr>
              <a:t>Universitry</a:t>
            </a:r>
            <a:r>
              <a:rPr lang="en-US" sz="1200" dirty="0">
                <a:solidFill>
                  <a:srgbClr val="94A3B8"/>
                </a:solidFill>
                <a:latin typeface="Calibri" pitchFamily="34" charset="0"/>
                <a:cs typeface="Calibri" pitchFamily="34" charset="-120"/>
              </a:rPr>
              <a:t> :  trinity of </a:t>
            </a:r>
            <a:r>
              <a:rPr lang="en-US" sz="1200" dirty="0" err="1">
                <a:solidFill>
                  <a:srgbClr val="94A3B8"/>
                </a:solidFill>
                <a:latin typeface="Calibri" pitchFamily="34" charset="0"/>
                <a:cs typeface="Calibri" pitchFamily="34" charset="-120"/>
              </a:rPr>
              <a:t>wales</a:t>
            </a:r>
            <a:r>
              <a:rPr lang="en-US" sz="1200" dirty="0">
                <a:solidFill>
                  <a:srgbClr val="94A3B8"/>
                </a:solidFill>
                <a:latin typeface="Calibri" pitchFamily="34" charset="0"/>
                <a:cs typeface="Calibri" pitchFamily="34" charset="-120"/>
              </a:rPr>
              <a:t> saint David </a:t>
            </a:r>
            <a:endParaRPr lang="en-US" sz="1200" dirty="0"/>
          </a:p>
          <a:p>
            <a:pPr marL="0" indent="0">
              <a:buNone/>
            </a:pPr>
            <a:r>
              <a:rPr lang="en-US" sz="1200" dirty="0">
                <a:solidFill>
                  <a:srgbClr val="94A3B8"/>
                </a:solidFill>
                <a:latin typeface="Calibri" pitchFamily="34" charset="0"/>
                <a:ea typeface="Calibri" pitchFamily="34" charset="-122"/>
                <a:cs typeface="Calibri" pitchFamily="34" charset="-120"/>
              </a:rPr>
              <a:t>Lecturer: Kwame Assa-Agyei</a:t>
            </a:r>
            <a:endParaRPr lang="en-US" sz="1200" dirty="0"/>
          </a:p>
        </p:txBody>
      </p:sp>
      <p:pic>
        <p:nvPicPr>
          <p:cNvPr id="9" name="Image 0" descr="preencoded.png"/>
          <p:cNvPicPr>
            <a:picLocks noChangeAspect="1"/>
          </p:cNvPicPr>
          <p:nvPr/>
        </p:nvPicPr>
        <p:blipFill>
          <a:blip r:embed="rId3"/>
          <a:stretch>
            <a:fillRect/>
          </a:stretch>
        </p:blipFill>
        <p:spPr>
          <a:xfrm>
            <a:off x="7772400" y="3474720"/>
            <a:ext cx="731520" cy="73152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54864" cy="5143500"/>
          </a:xfrm>
          <a:prstGeom prst="rect">
            <a:avLst/>
          </a:prstGeom>
          <a:solidFill>
            <a:srgbClr val="065A82"/>
          </a:solidFill>
          <a:ln/>
        </p:spPr>
        <p:txBody>
          <a:bodyPr/>
          <a:lstStyle/>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p:txBody>
      </p:sp>
      <p:sp>
        <p:nvSpPr>
          <p:cNvPr id="3" name="Text 1"/>
          <p:cNvSpPr/>
          <p:nvPr/>
        </p:nvSpPr>
        <p:spPr>
          <a:xfrm>
            <a:off x="640080" y="274320"/>
            <a:ext cx="8229600" cy="640080"/>
          </a:xfrm>
          <a:prstGeom prst="rect">
            <a:avLst/>
          </a:prstGeom>
          <a:noFill/>
          <a:ln/>
        </p:spPr>
        <p:txBody>
          <a:bodyPr wrap="square" lIns="0" tIns="0" rIns="0" bIns="0" rtlCol="0" anchor="ctr"/>
          <a:lstStyle/>
          <a:p>
            <a:pPr marL="0" indent="0">
              <a:buNone/>
            </a:pPr>
            <a:r>
              <a:rPr lang="en-US" sz="2800" b="1" dirty="0">
                <a:solidFill>
                  <a:srgbClr val="0B2545"/>
                </a:solidFill>
                <a:latin typeface="Georgia" pitchFamily="34" charset="0"/>
                <a:ea typeface="Georgia" pitchFamily="34" charset="-122"/>
                <a:cs typeface="Georgia" pitchFamily="34" charset="-120"/>
              </a:rPr>
              <a:t>Introduction: The Workplace Task</a:t>
            </a:r>
            <a:endParaRPr lang="en-US" sz="2800" dirty="0"/>
          </a:p>
        </p:txBody>
      </p:sp>
      <p:sp>
        <p:nvSpPr>
          <p:cNvPr id="4" name="Shape 2"/>
          <p:cNvSpPr/>
          <p:nvPr/>
        </p:nvSpPr>
        <p:spPr>
          <a:xfrm>
            <a:off x="640080" y="1097280"/>
            <a:ext cx="7863840" cy="3566160"/>
          </a:xfrm>
          <a:prstGeom prst="rect">
            <a:avLst/>
          </a:prstGeom>
          <a:solidFill>
            <a:srgbClr val="FFFFFF"/>
          </a:solidFill>
          <a:ln/>
          <a:effectLst>
            <a:outerShdw blurRad="101600" dist="25400" dir="8100000" algn="bl" rotWithShape="0">
              <a:srgbClr val="000000">
                <a:alpha val="8000"/>
              </a:srgbClr>
            </a:outerShdw>
          </a:effectLst>
        </p:spPr>
        <p:txBody>
          <a:bodyPr/>
          <a:lstStyle/>
          <a:p>
            <a:endParaRPr lang="en-GB"/>
          </a:p>
        </p:txBody>
      </p:sp>
      <p:sp>
        <p:nvSpPr>
          <p:cNvPr id="5" name="Text 3"/>
          <p:cNvSpPr/>
          <p:nvPr/>
        </p:nvSpPr>
        <p:spPr>
          <a:xfrm>
            <a:off x="914400" y="1280160"/>
            <a:ext cx="7315200" cy="3291840"/>
          </a:xfrm>
          <a:prstGeom prst="rect">
            <a:avLst/>
          </a:prstGeom>
          <a:noFill/>
          <a:ln/>
        </p:spPr>
        <p:txBody>
          <a:bodyPr wrap="square" rtlCol="0" anchor="t"/>
          <a:lstStyle/>
          <a:p>
            <a:pPr marL="0" indent="0">
              <a:buNone/>
            </a:pPr>
            <a:r>
              <a:rPr lang="en-US" sz="1500" b="1" dirty="0">
                <a:solidFill>
                  <a:srgbClr val="334155"/>
                </a:solidFill>
                <a:latin typeface="Calibri" pitchFamily="34" charset="0"/>
                <a:ea typeface="Calibri" pitchFamily="34" charset="-122"/>
                <a:cs typeface="Calibri" pitchFamily="34" charset="-120"/>
              </a:rPr>
              <a:t>Staff scheduling at Riverdale nursing home involves:</a:t>
            </a:r>
            <a:endParaRPr lang="en-US" sz="1400" dirty="0"/>
          </a:p>
          <a:p>
            <a:pPr marL="0" indent="0">
              <a:buNone/>
            </a:pPr>
            <a:endParaRPr lang="en-US" sz="1400" dirty="0"/>
          </a:p>
          <a:p>
            <a:pPr marL="342900" indent="-342900">
              <a:buSzPct val="100000"/>
              <a:buChar char="•"/>
            </a:pPr>
            <a:r>
              <a:rPr lang="en-US" sz="1400" dirty="0">
                <a:solidFill>
                  <a:srgbClr val="334155"/>
                </a:solidFill>
                <a:latin typeface="Calibri" pitchFamily="34" charset="0"/>
                <a:ea typeface="Calibri" pitchFamily="34" charset="-122"/>
                <a:cs typeface="Calibri" pitchFamily="34" charset="-120"/>
              </a:rPr>
              <a:t>Effective, timely planning and communication of shift rotations for carers, senior carers, nurses and caring staff members in two buildings</a:t>
            </a:r>
          </a:p>
          <a:p>
            <a:pPr marL="342900" indent="-342900">
              <a:buSzPct val="100000"/>
              <a:buChar char="•"/>
            </a:pPr>
            <a:r>
              <a:rPr lang="en-US" sz="1400" dirty="0">
                <a:solidFill>
                  <a:srgbClr val="334155"/>
                </a:solidFill>
                <a:latin typeface="Calibri" pitchFamily="34" charset="0"/>
                <a:ea typeface="Calibri" pitchFamily="34" charset="-122"/>
                <a:cs typeface="Calibri" pitchFamily="34" charset="-120"/>
              </a:rPr>
              <a:t>Getting appropriate coverage during all times of the day, night and weekends</a:t>
            </a:r>
          </a:p>
          <a:p>
            <a:pPr marL="342900" indent="-342900">
              <a:buSzPct val="100000"/>
              <a:buChar char="•"/>
            </a:pPr>
            <a:r>
              <a:rPr lang="en-US" sz="1400" dirty="0">
                <a:solidFill>
                  <a:srgbClr val="334155"/>
                </a:solidFill>
                <a:latin typeface="Calibri" pitchFamily="34" charset="0"/>
                <a:ea typeface="Calibri" pitchFamily="34" charset="-122"/>
                <a:cs typeface="Calibri" pitchFamily="34" charset="-120"/>
              </a:rPr>
              <a:t>Co-ordinating Holiday requests, sick leave and unexpected changes in time off.</a:t>
            </a:r>
          </a:p>
          <a:p>
            <a:pPr marL="342900" indent="-342900">
              <a:buSzPct val="100000"/>
              <a:buChar char="•"/>
            </a:pPr>
            <a:r>
              <a:rPr lang="en-US" sz="1400" dirty="0">
                <a:solidFill>
                  <a:srgbClr val="334155"/>
                </a:solidFill>
                <a:latin typeface="Calibri" pitchFamily="34" charset="0"/>
                <a:ea typeface="Calibri" pitchFamily="34" charset="-122"/>
                <a:cs typeface="Calibri" pitchFamily="34" charset="-120"/>
              </a:rPr>
              <a:t>Staffing needs to meet the minimum requirements set out by the CQC regulations.</a:t>
            </a:r>
          </a:p>
          <a:p>
            <a:pPr marL="342900" indent="-342900">
              <a:buSzPct val="100000"/>
              <a:buChar char="•"/>
            </a:pPr>
            <a:endParaRPr lang="en-US" sz="1400" dirty="0">
              <a:solidFill>
                <a:srgbClr val="334155"/>
              </a:solidFill>
              <a:latin typeface="Calibri" pitchFamily="34" charset="0"/>
              <a:cs typeface="Calibri" pitchFamily="34" charset="-120"/>
            </a:endParaRPr>
          </a:p>
          <a:p>
            <a:pPr marL="342900" indent="-342900">
              <a:buSzPct val="100000"/>
              <a:buChar char="•"/>
            </a:pPr>
            <a:endParaRPr lang="en-US" sz="1400" dirty="0"/>
          </a:p>
          <a:p>
            <a:r>
              <a:rPr lang="en-US" sz="1400" i="1" dirty="0">
                <a:solidFill>
                  <a:srgbClr val="334155"/>
                </a:solidFill>
                <a:latin typeface="Calibri" pitchFamily="34" charset="0"/>
                <a:ea typeface="Calibri" pitchFamily="34" charset="-122"/>
                <a:cs typeface="Calibri" pitchFamily="34" charset="-120"/>
              </a:rPr>
              <a:t>" In residential settings, 'Effective staff scheduling is part of the core to having continuity of care,” (Skills for Care, 2023).</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54864" cy="5143500"/>
          </a:xfrm>
          <a:prstGeom prst="rect">
            <a:avLst/>
          </a:prstGeom>
          <a:solidFill>
            <a:srgbClr val="065A82"/>
          </a:solidFill>
          <a:ln/>
        </p:spPr>
        <p:txBody>
          <a:bodyPr/>
          <a:lstStyle/>
          <a:p>
            <a:endParaRPr lang="en-GB"/>
          </a:p>
        </p:txBody>
      </p:sp>
      <p:sp>
        <p:nvSpPr>
          <p:cNvPr id="3" name="Text 1"/>
          <p:cNvSpPr/>
          <p:nvPr/>
        </p:nvSpPr>
        <p:spPr>
          <a:xfrm>
            <a:off x="640080" y="274320"/>
            <a:ext cx="8229600" cy="640080"/>
          </a:xfrm>
          <a:prstGeom prst="rect">
            <a:avLst/>
          </a:prstGeom>
          <a:noFill/>
          <a:ln/>
        </p:spPr>
        <p:txBody>
          <a:bodyPr wrap="square" lIns="0" tIns="0" rIns="0" bIns="0" rtlCol="0" anchor="ctr"/>
          <a:lstStyle/>
          <a:p>
            <a:pPr marL="0" indent="0">
              <a:buNone/>
            </a:pPr>
            <a:r>
              <a:rPr lang="en-US" sz="2800" b="1" dirty="0">
                <a:solidFill>
                  <a:srgbClr val="0B2545"/>
                </a:solidFill>
                <a:latin typeface="Georgia" pitchFamily="34" charset="0"/>
                <a:ea typeface="Georgia" pitchFamily="34" charset="-122"/>
                <a:cs typeface="Georgia" pitchFamily="34" charset="-120"/>
              </a:rPr>
              <a:t>Recommended Tool: Microsoft Excel</a:t>
            </a:r>
            <a:endParaRPr lang="en-US" sz="2800" dirty="0"/>
          </a:p>
        </p:txBody>
      </p:sp>
      <p:sp>
        <p:nvSpPr>
          <p:cNvPr id="4" name="Shape 2"/>
          <p:cNvSpPr/>
          <p:nvPr/>
        </p:nvSpPr>
        <p:spPr>
          <a:xfrm>
            <a:off x="640080" y="1097280"/>
            <a:ext cx="3749040" cy="3566160"/>
          </a:xfrm>
          <a:prstGeom prst="rect">
            <a:avLst/>
          </a:prstGeom>
          <a:solidFill>
            <a:srgbClr val="FFFFFF"/>
          </a:solidFill>
          <a:ln/>
          <a:effectLst>
            <a:outerShdw blurRad="76200" dist="25400" dir="8100000" algn="bl" rotWithShape="0">
              <a:srgbClr val="000000">
                <a:alpha val="8000"/>
              </a:srgbClr>
            </a:outerShdw>
          </a:effectLst>
        </p:spPr>
        <p:txBody>
          <a:bodyPr/>
          <a:lstStyle/>
          <a:p>
            <a:endParaRPr lang="en-GB"/>
          </a:p>
        </p:txBody>
      </p:sp>
      <p:pic>
        <p:nvPicPr>
          <p:cNvPr id="5" name="Image 0" descr="preencoded.png"/>
          <p:cNvPicPr>
            <a:picLocks noChangeAspect="1"/>
          </p:cNvPicPr>
          <p:nvPr/>
        </p:nvPicPr>
        <p:blipFill>
          <a:blip r:embed="rId3"/>
          <a:stretch>
            <a:fillRect/>
          </a:stretch>
        </p:blipFill>
        <p:spPr>
          <a:xfrm>
            <a:off x="914400" y="1280160"/>
            <a:ext cx="365760" cy="365760"/>
          </a:xfrm>
          <a:prstGeom prst="rect">
            <a:avLst/>
          </a:prstGeom>
        </p:spPr>
      </p:pic>
      <p:sp>
        <p:nvSpPr>
          <p:cNvPr id="6" name="Text 3"/>
          <p:cNvSpPr/>
          <p:nvPr/>
        </p:nvSpPr>
        <p:spPr>
          <a:xfrm>
            <a:off x="1371600" y="1280160"/>
            <a:ext cx="2743200" cy="365760"/>
          </a:xfrm>
          <a:prstGeom prst="rect">
            <a:avLst/>
          </a:prstGeom>
          <a:noFill/>
          <a:ln/>
        </p:spPr>
        <p:txBody>
          <a:bodyPr wrap="square" lIns="0" tIns="0" rIns="0" bIns="0" rtlCol="0" anchor="ctr"/>
          <a:lstStyle/>
          <a:p>
            <a:pPr marL="0" indent="0">
              <a:buNone/>
            </a:pPr>
            <a:r>
              <a:rPr lang="en-US" sz="1600" b="1" dirty="0">
                <a:solidFill>
                  <a:srgbClr val="065A82"/>
                </a:solidFill>
                <a:latin typeface="Calibri" pitchFamily="34" charset="0"/>
                <a:ea typeface="Calibri" pitchFamily="34" charset="-122"/>
                <a:cs typeface="Calibri" pitchFamily="34" charset="-120"/>
              </a:rPr>
              <a:t>Why Excel?</a:t>
            </a:r>
            <a:endParaRPr lang="en-US" sz="1600" dirty="0"/>
          </a:p>
        </p:txBody>
      </p:sp>
      <p:sp>
        <p:nvSpPr>
          <p:cNvPr id="7" name="Text 4"/>
          <p:cNvSpPr/>
          <p:nvPr/>
        </p:nvSpPr>
        <p:spPr>
          <a:xfrm>
            <a:off x="914400" y="1828800"/>
            <a:ext cx="3200400" cy="2560320"/>
          </a:xfrm>
          <a:prstGeom prst="rect">
            <a:avLst/>
          </a:prstGeom>
          <a:noFill/>
          <a:ln/>
        </p:spPr>
        <p:txBody>
          <a:bodyPr wrap="square" rtlCol="0" anchor="t"/>
          <a:lstStyle/>
          <a:p>
            <a:pPr marL="342900" indent="-342900">
              <a:buSzPct val="100000"/>
              <a:buChar char="•"/>
            </a:pPr>
            <a:r>
              <a:rPr lang="en-US" sz="1200" dirty="0">
                <a:solidFill>
                  <a:srgbClr val="334155"/>
                </a:solidFill>
                <a:latin typeface="Calibri" pitchFamily="34" charset="0"/>
                <a:ea typeface="Calibri" pitchFamily="34" charset="-122"/>
                <a:cs typeface="Calibri" pitchFamily="34" charset="-120"/>
              </a:rPr>
              <a:t>Grid layout mimics weekly schedule layout</a:t>
            </a:r>
          </a:p>
          <a:p>
            <a:pPr marL="342900" indent="-342900">
              <a:buSzPct val="100000"/>
              <a:buChar char="•"/>
            </a:pPr>
            <a:r>
              <a:rPr lang="en-US" sz="1200" dirty="0">
                <a:solidFill>
                  <a:srgbClr val="334155"/>
                </a:solidFill>
                <a:latin typeface="Calibri" pitchFamily="34" charset="0"/>
                <a:ea typeface="Calibri" pitchFamily="34" charset="-122"/>
                <a:cs typeface="Calibri" pitchFamily="34" charset="-120"/>
              </a:rPr>
              <a:t>Formula functions to perform automatic calculations</a:t>
            </a:r>
          </a:p>
          <a:p>
            <a:pPr marL="342900" indent="-342900">
              <a:buSzPct val="100000"/>
              <a:buChar char="•"/>
            </a:pPr>
            <a:r>
              <a:rPr lang="en-US" sz="1200" dirty="0">
                <a:solidFill>
                  <a:srgbClr val="334155"/>
                </a:solidFill>
                <a:latin typeface="Calibri" pitchFamily="34" charset="0"/>
                <a:ea typeface="Calibri" pitchFamily="34" charset="-122"/>
                <a:cs typeface="Calibri" pitchFamily="34" charset="-120"/>
              </a:rPr>
              <a:t>Conditional formatting to indicate alerts visually</a:t>
            </a:r>
          </a:p>
          <a:p>
            <a:pPr marL="342900" indent="-342900">
              <a:buSzPct val="100000"/>
              <a:buChar char="•"/>
            </a:pPr>
            <a:r>
              <a:rPr lang="en-US" sz="1200" dirty="0">
                <a:solidFill>
                  <a:srgbClr val="334155"/>
                </a:solidFill>
                <a:latin typeface="Calibri" pitchFamily="34" charset="0"/>
                <a:ea typeface="Calibri" pitchFamily="34" charset="-122"/>
                <a:cs typeface="Calibri" pitchFamily="34" charset="-120"/>
              </a:rPr>
              <a:t>Available on OneDrive for instant access</a:t>
            </a:r>
            <a:endParaRPr lang="en-US" sz="1200" dirty="0"/>
          </a:p>
        </p:txBody>
      </p:sp>
      <p:sp>
        <p:nvSpPr>
          <p:cNvPr id="8" name="Shape 5"/>
          <p:cNvSpPr/>
          <p:nvPr/>
        </p:nvSpPr>
        <p:spPr>
          <a:xfrm>
            <a:off x="4754880" y="1097280"/>
            <a:ext cx="3749040" cy="3566160"/>
          </a:xfrm>
          <a:prstGeom prst="rect">
            <a:avLst/>
          </a:prstGeom>
          <a:solidFill>
            <a:srgbClr val="FFFFFF"/>
          </a:solidFill>
          <a:ln/>
          <a:effectLst>
            <a:outerShdw blurRad="76200" dist="25400" dir="8100000" algn="bl" rotWithShape="0">
              <a:srgbClr val="000000">
                <a:alpha val="8000"/>
              </a:srgbClr>
            </a:outerShdw>
          </a:effectLst>
        </p:spPr>
        <p:txBody>
          <a:bodyPr/>
          <a:lstStyle/>
          <a:p>
            <a:endParaRPr lang="en-GB"/>
          </a:p>
        </p:txBody>
      </p:sp>
      <p:pic>
        <p:nvPicPr>
          <p:cNvPr id="9" name="Image 1" descr="preencoded.png"/>
          <p:cNvPicPr>
            <a:picLocks noChangeAspect="1"/>
          </p:cNvPicPr>
          <p:nvPr/>
        </p:nvPicPr>
        <p:blipFill>
          <a:blip r:embed="rId4"/>
          <a:stretch>
            <a:fillRect/>
          </a:stretch>
        </p:blipFill>
        <p:spPr>
          <a:xfrm>
            <a:off x="5029200" y="1280160"/>
            <a:ext cx="365760" cy="365760"/>
          </a:xfrm>
          <a:prstGeom prst="rect">
            <a:avLst/>
          </a:prstGeom>
        </p:spPr>
      </p:pic>
      <p:sp>
        <p:nvSpPr>
          <p:cNvPr id="10" name="Text 6"/>
          <p:cNvSpPr/>
          <p:nvPr/>
        </p:nvSpPr>
        <p:spPr>
          <a:xfrm>
            <a:off x="5486400" y="1280160"/>
            <a:ext cx="2743200" cy="365760"/>
          </a:xfrm>
          <a:prstGeom prst="rect">
            <a:avLst/>
          </a:prstGeom>
          <a:noFill/>
          <a:ln/>
        </p:spPr>
        <p:txBody>
          <a:bodyPr wrap="square" lIns="0" tIns="0" rIns="0" bIns="0" rtlCol="0" anchor="ctr"/>
          <a:lstStyle/>
          <a:p>
            <a:pPr marL="0" indent="0">
              <a:buNone/>
            </a:pPr>
            <a:r>
              <a:rPr lang="en-US" sz="1600" b="1" dirty="0">
                <a:solidFill>
                  <a:srgbClr val="065A82"/>
                </a:solidFill>
                <a:latin typeface="Calibri" pitchFamily="34" charset="0"/>
                <a:ea typeface="Calibri" pitchFamily="34" charset="-122"/>
                <a:cs typeface="Calibri" pitchFamily="34" charset="-120"/>
              </a:rPr>
              <a:t>Key Features Used</a:t>
            </a:r>
            <a:endParaRPr lang="en-US" sz="1600" dirty="0"/>
          </a:p>
        </p:txBody>
      </p:sp>
      <p:sp>
        <p:nvSpPr>
          <p:cNvPr id="11" name="Text 7"/>
          <p:cNvSpPr/>
          <p:nvPr/>
        </p:nvSpPr>
        <p:spPr>
          <a:xfrm>
            <a:off x="5029200" y="1828800"/>
            <a:ext cx="3200400" cy="2560320"/>
          </a:xfrm>
          <a:prstGeom prst="rect">
            <a:avLst/>
          </a:prstGeom>
          <a:noFill/>
          <a:ln/>
        </p:spPr>
        <p:txBody>
          <a:bodyPr wrap="square" rtlCol="0" anchor="t"/>
          <a:lstStyle/>
          <a:p>
            <a:pPr marL="342900" indent="-342900">
              <a:buSzPct val="100000"/>
              <a:buChar char="•"/>
            </a:pPr>
            <a:r>
              <a:rPr lang="en-US" sz="1200" dirty="0">
                <a:solidFill>
                  <a:srgbClr val="334155"/>
                </a:solidFill>
                <a:latin typeface="Calibri" pitchFamily="34" charset="0"/>
                <a:ea typeface="Calibri" pitchFamily="34" charset="-122"/>
                <a:cs typeface="Calibri" pitchFamily="34" charset="-120"/>
              </a:rPr>
              <a:t>SUM and COUNTIF formulae for hours management</a:t>
            </a:r>
          </a:p>
          <a:p>
            <a:pPr marL="342900" indent="-342900">
              <a:buSzPct val="100000"/>
              <a:buChar char="•"/>
            </a:pPr>
            <a:r>
              <a:rPr lang="en-US" sz="1200" dirty="0">
                <a:solidFill>
                  <a:srgbClr val="334155"/>
                </a:solidFill>
                <a:latin typeface="Calibri" pitchFamily="34" charset="0"/>
                <a:ea typeface="Calibri" pitchFamily="34" charset="-122"/>
                <a:cs typeface="Calibri" pitchFamily="34" charset="-120"/>
              </a:rPr>
              <a:t>Colored shifts (Day/Night/Admin)</a:t>
            </a:r>
          </a:p>
          <a:p>
            <a:pPr marL="342900" indent="-342900">
              <a:buSzPct val="100000"/>
              <a:buChar char="•"/>
            </a:pPr>
            <a:r>
              <a:rPr lang="en-US" sz="1200" dirty="0">
                <a:solidFill>
                  <a:srgbClr val="334155"/>
                </a:solidFill>
                <a:latin typeface="Calibri" pitchFamily="34" charset="0"/>
                <a:ea typeface="Calibri" pitchFamily="34" charset="-122"/>
                <a:cs typeface="Calibri" pitchFamily="34" charset="-120"/>
              </a:rPr>
              <a:t>Validation rules for drop-downs</a:t>
            </a:r>
          </a:p>
          <a:p>
            <a:pPr marL="342900" indent="-342900">
              <a:buSzPct val="100000"/>
              <a:buChar char="•"/>
            </a:pPr>
            <a:r>
              <a:rPr lang="en-US" sz="1200" dirty="0">
                <a:solidFill>
                  <a:srgbClr val="334155"/>
                </a:solidFill>
                <a:latin typeface="Calibri" pitchFamily="34" charset="0"/>
                <a:ea typeface="Calibri" pitchFamily="34" charset="-122"/>
                <a:cs typeface="Calibri" pitchFamily="34" charset="-120"/>
              </a:rPr>
              <a:t>Templates for recurring weeks</a:t>
            </a:r>
            <a:endParaRPr lang="en-US" sz="1200" dirty="0"/>
          </a:p>
        </p:txBody>
      </p:sp>
      <p:sp>
        <p:nvSpPr>
          <p:cNvPr id="12" name="Text 8"/>
          <p:cNvSpPr/>
          <p:nvPr/>
        </p:nvSpPr>
        <p:spPr>
          <a:xfrm>
            <a:off x="640080" y="4754880"/>
            <a:ext cx="8229600" cy="274320"/>
          </a:xfrm>
          <a:prstGeom prst="rect">
            <a:avLst/>
          </a:prstGeom>
          <a:noFill/>
          <a:ln/>
        </p:spPr>
        <p:txBody>
          <a:bodyPr wrap="square" rtlCol="0" anchor="ctr"/>
          <a:lstStyle/>
          <a:p>
            <a:pPr marL="0" indent="0">
              <a:buNone/>
            </a:pPr>
            <a:r>
              <a:rPr lang="en-US" sz="1000" i="1" dirty="0">
                <a:solidFill>
                  <a:srgbClr val="64748B"/>
                </a:solidFill>
                <a:latin typeface="Calibri" pitchFamily="34" charset="0"/>
                <a:ea typeface="Calibri" pitchFamily="34" charset="-122"/>
                <a:cs typeface="Calibri" pitchFamily="34" charset="-120"/>
              </a:rPr>
              <a:t>(Walkenbach, 2019; Microsoft, 2023)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54864" cy="5143500"/>
          </a:xfrm>
          <a:prstGeom prst="rect">
            <a:avLst/>
          </a:prstGeom>
          <a:solidFill>
            <a:srgbClr val="065A82"/>
          </a:solidFill>
          <a:ln/>
        </p:spPr>
        <p:txBody>
          <a:bodyPr/>
          <a:lstStyle/>
          <a:p>
            <a:endParaRPr lang="en-GB"/>
          </a:p>
        </p:txBody>
      </p:sp>
      <p:sp>
        <p:nvSpPr>
          <p:cNvPr id="3" name="Text 1"/>
          <p:cNvSpPr/>
          <p:nvPr/>
        </p:nvSpPr>
        <p:spPr>
          <a:xfrm>
            <a:off x="640080" y="274320"/>
            <a:ext cx="8229600" cy="640080"/>
          </a:xfrm>
          <a:prstGeom prst="rect">
            <a:avLst/>
          </a:prstGeom>
          <a:noFill/>
          <a:ln/>
        </p:spPr>
        <p:txBody>
          <a:bodyPr wrap="square" lIns="0" tIns="0" rIns="0" bIns="0" rtlCol="0" anchor="ctr"/>
          <a:lstStyle/>
          <a:p>
            <a:pPr marL="0" indent="0">
              <a:buNone/>
            </a:pPr>
            <a:r>
              <a:rPr lang="en-US" sz="2800" b="1" dirty="0">
                <a:solidFill>
                  <a:srgbClr val="0B2545"/>
                </a:solidFill>
                <a:latin typeface="Georgia" pitchFamily="34" charset="0"/>
                <a:ea typeface="Georgia" pitchFamily="34" charset="-122"/>
                <a:cs typeface="Georgia" pitchFamily="34" charset="-120"/>
              </a:rPr>
              <a:t>Why Excel is Suitable for This Task</a:t>
            </a:r>
            <a:endParaRPr lang="en-US" sz="2800" dirty="0"/>
          </a:p>
        </p:txBody>
      </p:sp>
      <p:sp>
        <p:nvSpPr>
          <p:cNvPr id="4" name="Shape 2"/>
          <p:cNvSpPr/>
          <p:nvPr/>
        </p:nvSpPr>
        <p:spPr>
          <a:xfrm>
            <a:off x="640080" y="1097280"/>
            <a:ext cx="7863840" cy="1051560"/>
          </a:xfrm>
          <a:prstGeom prst="rect">
            <a:avLst/>
          </a:prstGeom>
          <a:solidFill>
            <a:srgbClr val="FFFFFF"/>
          </a:solidFill>
          <a:ln/>
          <a:effectLst>
            <a:outerShdw blurRad="76200" dist="25400" dir="8100000" algn="bl" rotWithShape="0">
              <a:srgbClr val="000000">
                <a:alpha val="6000"/>
              </a:srgbClr>
            </a:outerShdw>
          </a:effectLst>
        </p:spPr>
        <p:txBody>
          <a:bodyPr/>
          <a:lstStyle/>
          <a:p>
            <a:endParaRPr lang="en-GB"/>
          </a:p>
        </p:txBody>
      </p:sp>
      <p:sp>
        <p:nvSpPr>
          <p:cNvPr id="5" name="Shape 3"/>
          <p:cNvSpPr/>
          <p:nvPr/>
        </p:nvSpPr>
        <p:spPr>
          <a:xfrm>
            <a:off x="640080" y="1097280"/>
            <a:ext cx="64008" cy="1051560"/>
          </a:xfrm>
          <a:prstGeom prst="rect">
            <a:avLst/>
          </a:prstGeom>
          <a:solidFill>
            <a:srgbClr val="02C39A"/>
          </a:solidFill>
          <a:ln/>
        </p:spPr>
        <p:txBody>
          <a:bodyPr/>
          <a:lstStyle/>
          <a:p>
            <a:endParaRPr lang="en-GB"/>
          </a:p>
        </p:txBody>
      </p:sp>
      <p:sp>
        <p:nvSpPr>
          <p:cNvPr id="6" name="Text 4"/>
          <p:cNvSpPr/>
          <p:nvPr/>
        </p:nvSpPr>
        <p:spPr>
          <a:xfrm>
            <a:off x="1005840" y="1188720"/>
            <a:ext cx="7223760" cy="365760"/>
          </a:xfrm>
          <a:prstGeom prst="rect">
            <a:avLst/>
          </a:prstGeom>
          <a:noFill/>
          <a:ln/>
        </p:spPr>
        <p:txBody>
          <a:bodyPr wrap="square" lIns="0" tIns="0" rIns="0" bIns="0" rtlCol="0" anchor="ctr"/>
          <a:lstStyle/>
          <a:p>
            <a:pPr marL="0" indent="0">
              <a:buNone/>
            </a:pPr>
            <a:r>
              <a:rPr lang="en-US" sz="1500" b="1" dirty="0">
                <a:solidFill>
                  <a:srgbClr val="065A82"/>
                </a:solidFill>
                <a:latin typeface="Calibri" pitchFamily="34" charset="0"/>
                <a:ea typeface="Calibri" pitchFamily="34" charset="-122"/>
                <a:cs typeface="Calibri" pitchFamily="34" charset="-120"/>
              </a:rPr>
              <a:t>Grid Structure</a:t>
            </a:r>
            <a:endParaRPr lang="en-US" sz="1500" dirty="0"/>
          </a:p>
        </p:txBody>
      </p:sp>
      <p:sp>
        <p:nvSpPr>
          <p:cNvPr id="7" name="Text 5"/>
          <p:cNvSpPr/>
          <p:nvPr/>
        </p:nvSpPr>
        <p:spPr>
          <a:xfrm>
            <a:off x="1005840" y="1554480"/>
            <a:ext cx="7223760" cy="502920"/>
          </a:xfrm>
          <a:prstGeom prst="rect">
            <a:avLst/>
          </a:prstGeom>
          <a:noFill/>
          <a:ln/>
        </p:spPr>
        <p:txBody>
          <a:bodyPr wrap="square" lIns="0" tIns="0" rIns="0" bIns="0" rtlCol="0" anchor="t"/>
          <a:lstStyle/>
          <a:p>
            <a:r>
              <a:rPr lang="en-US" sz="1200" dirty="0">
                <a:solidFill>
                  <a:srgbClr val="475569"/>
                </a:solidFill>
                <a:latin typeface="Calibri" pitchFamily="34" charset="0"/>
                <a:ea typeface="Calibri" pitchFamily="34" charset="-122"/>
                <a:cs typeface="Calibri" pitchFamily="34" charset="-120"/>
              </a:rPr>
              <a:t>Rows represent employees, while columns represent days/shifts. This mimics the natural way in which rosters are arranged (Sherwood, 2021).</a:t>
            </a:r>
          </a:p>
        </p:txBody>
      </p:sp>
      <p:sp>
        <p:nvSpPr>
          <p:cNvPr id="8" name="Shape 6"/>
          <p:cNvSpPr/>
          <p:nvPr/>
        </p:nvSpPr>
        <p:spPr>
          <a:xfrm>
            <a:off x="640080" y="2377440"/>
            <a:ext cx="7863840" cy="1051560"/>
          </a:xfrm>
          <a:prstGeom prst="rect">
            <a:avLst/>
          </a:prstGeom>
          <a:solidFill>
            <a:srgbClr val="FFFFFF"/>
          </a:solidFill>
          <a:ln/>
          <a:effectLst>
            <a:outerShdw blurRad="76200" dist="25400" dir="8100000" algn="bl" rotWithShape="0">
              <a:srgbClr val="000000">
                <a:alpha val="6000"/>
              </a:srgbClr>
            </a:outerShdw>
          </a:effectLst>
        </p:spPr>
        <p:txBody>
          <a:bodyPr/>
          <a:lstStyle/>
          <a:p>
            <a:endParaRPr lang="en-GB"/>
          </a:p>
        </p:txBody>
      </p:sp>
      <p:sp>
        <p:nvSpPr>
          <p:cNvPr id="9" name="Shape 7"/>
          <p:cNvSpPr/>
          <p:nvPr/>
        </p:nvSpPr>
        <p:spPr>
          <a:xfrm>
            <a:off x="640080" y="2377440"/>
            <a:ext cx="64008" cy="1051560"/>
          </a:xfrm>
          <a:prstGeom prst="rect">
            <a:avLst/>
          </a:prstGeom>
          <a:solidFill>
            <a:srgbClr val="02C39A"/>
          </a:solidFill>
          <a:ln/>
        </p:spPr>
        <p:txBody>
          <a:bodyPr/>
          <a:lstStyle/>
          <a:p>
            <a:endParaRPr lang="en-GB"/>
          </a:p>
        </p:txBody>
      </p:sp>
      <p:sp>
        <p:nvSpPr>
          <p:cNvPr id="10" name="Text 8"/>
          <p:cNvSpPr/>
          <p:nvPr/>
        </p:nvSpPr>
        <p:spPr>
          <a:xfrm>
            <a:off x="1005840" y="2468880"/>
            <a:ext cx="7223760" cy="365760"/>
          </a:xfrm>
          <a:prstGeom prst="rect">
            <a:avLst/>
          </a:prstGeom>
          <a:noFill/>
          <a:ln/>
        </p:spPr>
        <p:txBody>
          <a:bodyPr wrap="square" lIns="0" tIns="0" rIns="0" bIns="0" rtlCol="0" anchor="ctr"/>
          <a:lstStyle/>
          <a:p>
            <a:pPr marL="0" indent="0">
              <a:buNone/>
            </a:pPr>
            <a:r>
              <a:rPr lang="en-US" sz="1500" b="1" dirty="0">
                <a:solidFill>
                  <a:srgbClr val="065A82"/>
                </a:solidFill>
                <a:latin typeface="Calibri" pitchFamily="34" charset="0"/>
                <a:ea typeface="Calibri" pitchFamily="34" charset="-122"/>
                <a:cs typeface="Calibri" pitchFamily="34" charset="-120"/>
              </a:rPr>
              <a:t>Automation</a:t>
            </a:r>
            <a:endParaRPr lang="en-US" sz="1500" dirty="0"/>
          </a:p>
        </p:txBody>
      </p:sp>
      <p:sp>
        <p:nvSpPr>
          <p:cNvPr id="11" name="Text 9"/>
          <p:cNvSpPr/>
          <p:nvPr/>
        </p:nvSpPr>
        <p:spPr>
          <a:xfrm>
            <a:off x="1005840" y="2834640"/>
            <a:ext cx="7223760" cy="502920"/>
          </a:xfrm>
          <a:prstGeom prst="rect">
            <a:avLst/>
          </a:prstGeom>
          <a:noFill/>
          <a:ln/>
        </p:spPr>
        <p:txBody>
          <a:bodyPr wrap="square" lIns="0" tIns="0" rIns="0" bIns="0" rtlCol="0" anchor="t"/>
          <a:lstStyle/>
          <a:p>
            <a:r>
              <a:rPr lang="en-US" sz="1200" dirty="0">
                <a:solidFill>
                  <a:srgbClr val="475569"/>
                </a:solidFill>
                <a:latin typeface="Calibri" pitchFamily="34" charset="0"/>
                <a:ea typeface="Calibri" pitchFamily="34" charset="-122"/>
                <a:cs typeface="Calibri" pitchFamily="34" charset="-120"/>
              </a:rPr>
              <a:t>Formulas automatically calculate total hours, highlight overtime, and detect any gaps in coverage without any manual counting.</a:t>
            </a:r>
            <a:endParaRPr lang="en-US" sz="1200" dirty="0"/>
          </a:p>
        </p:txBody>
      </p:sp>
      <p:sp>
        <p:nvSpPr>
          <p:cNvPr id="12" name="Shape 10"/>
          <p:cNvSpPr/>
          <p:nvPr/>
        </p:nvSpPr>
        <p:spPr>
          <a:xfrm>
            <a:off x="640080" y="3657600"/>
            <a:ext cx="7863840" cy="1051560"/>
          </a:xfrm>
          <a:prstGeom prst="rect">
            <a:avLst/>
          </a:prstGeom>
          <a:solidFill>
            <a:srgbClr val="FFFFFF"/>
          </a:solidFill>
          <a:ln/>
          <a:effectLst>
            <a:outerShdw blurRad="76200" dist="25400" dir="8100000" algn="bl" rotWithShape="0">
              <a:srgbClr val="000000">
                <a:alpha val="6000"/>
              </a:srgbClr>
            </a:outerShdw>
          </a:effectLst>
        </p:spPr>
        <p:txBody>
          <a:bodyPr/>
          <a:lstStyle/>
          <a:p>
            <a:endParaRPr lang="en-GB"/>
          </a:p>
        </p:txBody>
      </p:sp>
      <p:sp>
        <p:nvSpPr>
          <p:cNvPr id="13" name="Shape 11"/>
          <p:cNvSpPr/>
          <p:nvPr/>
        </p:nvSpPr>
        <p:spPr>
          <a:xfrm>
            <a:off x="640080" y="3657600"/>
            <a:ext cx="64008" cy="1051560"/>
          </a:xfrm>
          <a:prstGeom prst="rect">
            <a:avLst/>
          </a:prstGeom>
          <a:solidFill>
            <a:srgbClr val="02C39A"/>
          </a:solidFill>
          <a:ln/>
        </p:spPr>
        <p:txBody>
          <a:bodyPr/>
          <a:lstStyle/>
          <a:p>
            <a:endParaRPr lang="en-GB"/>
          </a:p>
        </p:txBody>
      </p:sp>
      <p:sp>
        <p:nvSpPr>
          <p:cNvPr id="14" name="Text 12"/>
          <p:cNvSpPr/>
          <p:nvPr/>
        </p:nvSpPr>
        <p:spPr>
          <a:xfrm>
            <a:off x="1005840" y="3749040"/>
            <a:ext cx="7223760" cy="365760"/>
          </a:xfrm>
          <a:prstGeom prst="rect">
            <a:avLst/>
          </a:prstGeom>
          <a:noFill/>
          <a:ln/>
        </p:spPr>
        <p:txBody>
          <a:bodyPr wrap="square" lIns="0" tIns="0" rIns="0" bIns="0" rtlCol="0" anchor="ctr"/>
          <a:lstStyle/>
          <a:p>
            <a:pPr marL="0" indent="0">
              <a:buNone/>
            </a:pPr>
            <a:r>
              <a:rPr lang="en-US" sz="1500" b="1" dirty="0">
                <a:solidFill>
                  <a:srgbClr val="065A82"/>
                </a:solidFill>
                <a:latin typeface="Calibri" pitchFamily="34" charset="0"/>
                <a:ea typeface="Calibri" pitchFamily="34" charset="-122"/>
                <a:cs typeface="Calibri" pitchFamily="34" charset="-120"/>
              </a:rPr>
              <a:t>Collaboration</a:t>
            </a:r>
            <a:endParaRPr lang="en-US" sz="1500" dirty="0"/>
          </a:p>
        </p:txBody>
      </p:sp>
      <p:sp>
        <p:nvSpPr>
          <p:cNvPr id="15" name="Text 13"/>
          <p:cNvSpPr/>
          <p:nvPr/>
        </p:nvSpPr>
        <p:spPr>
          <a:xfrm>
            <a:off x="1005840" y="4114800"/>
            <a:ext cx="7223760" cy="502920"/>
          </a:xfrm>
          <a:prstGeom prst="rect">
            <a:avLst/>
          </a:prstGeom>
          <a:noFill/>
          <a:ln/>
        </p:spPr>
        <p:txBody>
          <a:bodyPr wrap="square" lIns="0" tIns="0" rIns="0" bIns="0" rtlCol="0" anchor="t"/>
          <a:lstStyle/>
          <a:p>
            <a:pPr marL="0" indent="0">
              <a:buNone/>
            </a:pPr>
            <a:r>
              <a:rPr lang="en-US" sz="1200" dirty="0">
                <a:solidFill>
                  <a:srgbClr val="475569"/>
                </a:solidFill>
                <a:latin typeface="Calibri" pitchFamily="34" charset="0"/>
                <a:ea typeface="Calibri" pitchFamily="34" charset="-122"/>
                <a:cs typeface="Calibri" pitchFamily="34" charset="-120"/>
              </a:rPr>
              <a:t>The employees can now, without calling the management (Microsoft, 2023), view their shifts from OneDrive in real-time.</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54864" cy="5143500"/>
          </a:xfrm>
          <a:prstGeom prst="rect">
            <a:avLst/>
          </a:prstGeom>
          <a:solidFill>
            <a:srgbClr val="065A82"/>
          </a:solidFill>
          <a:ln/>
        </p:spPr>
        <p:txBody>
          <a:bodyPr/>
          <a:lstStyle/>
          <a:p>
            <a:endParaRPr lang="en-GB"/>
          </a:p>
        </p:txBody>
      </p:sp>
      <p:sp>
        <p:nvSpPr>
          <p:cNvPr id="3" name="Text 1"/>
          <p:cNvSpPr/>
          <p:nvPr/>
        </p:nvSpPr>
        <p:spPr>
          <a:xfrm>
            <a:off x="640080" y="274320"/>
            <a:ext cx="8229600" cy="640080"/>
          </a:xfrm>
          <a:prstGeom prst="rect">
            <a:avLst/>
          </a:prstGeom>
          <a:noFill/>
          <a:ln/>
        </p:spPr>
        <p:txBody>
          <a:bodyPr wrap="square" lIns="0" tIns="0" rIns="0" bIns="0" rtlCol="0" anchor="ctr"/>
          <a:lstStyle/>
          <a:p>
            <a:pPr marL="0" indent="0">
              <a:buNone/>
            </a:pPr>
            <a:r>
              <a:rPr lang="en-US" sz="2800" b="1" dirty="0">
                <a:solidFill>
                  <a:srgbClr val="0B2545"/>
                </a:solidFill>
                <a:latin typeface="Georgia" pitchFamily="34" charset="0"/>
                <a:ea typeface="Georgia" pitchFamily="34" charset="-122"/>
                <a:cs typeface="Georgia" pitchFamily="34" charset="-120"/>
              </a:rPr>
              <a:t>How Excel Improves Efficiency</a:t>
            </a:r>
            <a:endParaRPr lang="en-US" sz="2800" dirty="0"/>
          </a:p>
        </p:txBody>
      </p:sp>
      <p:sp>
        <p:nvSpPr>
          <p:cNvPr id="4" name="Shape 2"/>
          <p:cNvSpPr/>
          <p:nvPr/>
        </p:nvSpPr>
        <p:spPr>
          <a:xfrm>
            <a:off x="640080" y="1097280"/>
            <a:ext cx="3749040" cy="3657600"/>
          </a:xfrm>
          <a:prstGeom prst="rect">
            <a:avLst/>
          </a:prstGeom>
          <a:solidFill>
            <a:srgbClr val="FEF2F2"/>
          </a:solidFill>
          <a:ln/>
          <a:effectLst>
            <a:outerShdw blurRad="50800" dist="12700" dir="8100000" algn="bl" rotWithShape="0">
              <a:srgbClr val="000000">
                <a:alpha val="6000"/>
              </a:srgbClr>
            </a:outerShdw>
          </a:effectLst>
        </p:spPr>
        <p:txBody>
          <a:bodyPr/>
          <a:lstStyle/>
          <a:p>
            <a:endParaRPr lang="en-GB"/>
          </a:p>
        </p:txBody>
      </p:sp>
      <p:sp>
        <p:nvSpPr>
          <p:cNvPr id="5" name="Text 3"/>
          <p:cNvSpPr/>
          <p:nvPr/>
        </p:nvSpPr>
        <p:spPr>
          <a:xfrm>
            <a:off x="822960" y="1234440"/>
            <a:ext cx="3383280" cy="365760"/>
          </a:xfrm>
          <a:prstGeom prst="rect">
            <a:avLst/>
          </a:prstGeom>
          <a:noFill/>
          <a:ln/>
        </p:spPr>
        <p:txBody>
          <a:bodyPr wrap="square" lIns="0" tIns="0" rIns="0" bIns="0" rtlCol="0" anchor="ctr"/>
          <a:lstStyle/>
          <a:p>
            <a:pPr marL="0" indent="0">
              <a:buNone/>
            </a:pPr>
            <a:r>
              <a:rPr lang="en-US" sz="1500" b="1" dirty="0">
                <a:solidFill>
                  <a:srgbClr val="DC2626"/>
                </a:solidFill>
                <a:latin typeface="Calibri" pitchFamily="34" charset="0"/>
                <a:ea typeface="Calibri" pitchFamily="34" charset="-122"/>
                <a:cs typeface="Calibri" pitchFamily="34" charset="-120"/>
              </a:rPr>
              <a:t>Before (Paper-based)</a:t>
            </a:r>
            <a:endParaRPr lang="en-US" sz="1500" dirty="0"/>
          </a:p>
        </p:txBody>
      </p:sp>
      <p:sp>
        <p:nvSpPr>
          <p:cNvPr id="6" name="Text 4"/>
          <p:cNvSpPr/>
          <p:nvPr/>
        </p:nvSpPr>
        <p:spPr>
          <a:xfrm>
            <a:off x="822960" y="1737360"/>
            <a:ext cx="3383280" cy="2743200"/>
          </a:xfrm>
          <a:prstGeom prst="rect">
            <a:avLst/>
          </a:prstGeom>
          <a:noFill/>
          <a:ln/>
        </p:spPr>
        <p:txBody>
          <a:bodyPr wrap="square" rtlCol="0" anchor="t"/>
          <a:lstStyle/>
          <a:p>
            <a:pPr marL="342900" indent="-342900">
              <a:buSzPct val="100000"/>
              <a:buChar char="•"/>
            </a:pPr>
            <a:r>
              <a:rPr lang="en-US" sz="1200" dirty="0">
                <a:solidFill>
                  <a:srgbClr val="7F1D1D"/>
                </a:solidFill>
                <a:latin typeface="Calibri" pitchFamily="34" charset="0"/>
                <a:ea typeface="Calibri" pitchFamily="34" charset="-122"/>
                <a:cs typeface="Calibri" pitchFamily="34" charset="-120"/>
              </a:rPr>
              <a:t>Error-prone handwritten </a:t>
            </a:r>
            <a:r>
              <a:rPr lang="en-US" sz="1200" dirty="0" err="1">
                <a:solidFill>
                  <a:srgbClr val="7F1D1D"/>
                </a:solidFill>
                <a:latin typeface="Calibri" pitchFamily="34" charset="0"/>
                <a:ea typeface="Calibri" pitchFamily="34" charset="-122"/>
                <a:cs typeface="Calibri" pitchFamily="34" charset="-120"/>
              </a:rPr>
              <a:t>rotas</a:t>
            </a:r>
            <a:endParaRPr lang="en-US" sz="1200" dirty="0">
              <a:solidFill>
                <a:srgbClr val="7F1D1D"/>
              </a:solidFill>
              <a:latin typeface="Calibri" pitchFamily="34" charset="0"/>
              <a:ea typeface="Calibri" pitchFamily="34" charset="-122"/>
              <a:cs typeface="Calibri" pitchFamily="34" charset="-120"/>
            </a:endParaRPr>
          </a:p>
          <a:p>
            <a:pPr marL="342900" indent="-342900">
              <a:buSzPct val="100000"/>
              <a:buChar char="•"/>
            </a:pPr>
            <a:r>
              <a:rPr lang="en-US" sz="1200" dirty="0">
                <a:solidFill>
                  <a:srgbClr val="7F1D1D"/>
                </a:solidFill>
                <a:latin typeface="Calibri" pitchFamily="34" charset="0"/>
                <a:ea typeface="Calibri" pitchFamily="34" charset="-122"/>
                <a:cs typeface="Calibri" pitchFamily="34" charset="-120"/>
              </a:rPr>
              <a:t>Staff calls to confirm shifts</a:t>
            </a:r>
          </a:p>
          <a:p>
            <a:pPr marL="342900" indent="-342900">
              <a:buSzPct val="100000"/>
              <a:buChar char="•"/>
            </a:pPr>
            <a:r>
              <a:rPr lang="en-US" sz="1200" dirty="0">
                <a:solidFill>
                  <a:srgbClr val="7F1D1D"/>
                </a:solidFill>
                <a:latin typeface="Calibri" pitchFamily="34" charset="0"/>
                <a:ea typeface="Calibri" pitchFamily="34" charset="-122"/>
                <a:cs typeface="Calibri" pitchFamily="34" charset="-120"/>
              </a:rPr>
              <a:t>No automatic overtime notifications</a:t>
            </a:r>
          </a:p>
          <a:p>
            <a:pPr marL="342900" indent="-342900">
              <a:buSzPct val="100000"/>
              <a:buChar char="•"/>
            </a:pPr>
            <a:r>
              <a:rPr lang="en-US" sz="1200" dirty="0">
                <a:solidFill>
                  <a:srgbClr val="7F1D1D"/>
                </a:solidFill>
                <a:latin typeface="Calibri" pitchFamily="34" charset="0"/>
                <a:ea typeface="Calibri" pitchFamily="34" charset="-122"/>
                <a:cs typeface="Calibri" pitchFamily="34" charset="-120"/>
              </a:rPr>
              <a:t>Time-consuming process for updating</a:t>
            </a:r>
          </a:p>
          <a:p>
            <a:pPr marL="342900" indent="-342900">
              <a:buSzPct val="100000"/>
              <a:buChar char="•"/>
            </a:pPr>
            <a:r>
              <a:rPr lang="en-US" sz="1200" dirty="0">
                <a:solidFill>
                  <a:srgbClr val="7F1D1D"/>
                </a:solidFill>
                <a:latin typeface="Calibri" pitchFamily="34" charset="0"/>
                <a:ea typeface="Calibri" pitchFamily="34" charset="-122"/>
                <a:cs typeface="Calibri" pitchFamily="34" charset="-120"/>
              </a:rPr>
              <a:t>Hard to identify coverage holes</a:t>
            </a:r>
            <a:endParaRPr lang="en-US" sz="1200" dirty="0"/>
          </a:p>
        </p:txBody>
      </p:sp>
      <p:sp>
        <p:nvSpPr>
          <p:cNvPr id="7" name="Shape 5"/>
          <p:cNvSpPr/>
          <p:nvPr/>
        </p:nvSpPr>
        <p:spPr>
          <a:xfrm>
            <a:off x="4754880" y="1097280"/>
            <a:ext cx="3749040" cy="3657600"/>
          </a:xfrm>
          <a:prstGeom prst="rect">
            <a:avLst/>
          </a:prstGeom>
          <a:solidFill>
            <a:srgbClr val="ECFDF5"/>
          </a:solidFill>
          <a:ln/>
          <a:effectLst>
            <a:outerShdw blurRad="50800" dist="12700" dir="8100000" algn="bl" rotWithShape="0">
              <a:srgbClr val="000000">
                <a:alpha val="6000"/>
              </a:srgbClr>
            </a:outerShdw>
          </a:effectLst>
        </p:spPr>
        <p:txBody>
          <a:bodyPr/>
          <a:lstStyle/>
          <a:p>
            <a:endParaRPr lang="en-GB"/>
          </a:p>
        </p:txBody>
      </p:sp>
      <p:sp>
        <p:nvSpPr>
          <p:cNvPr id="8" name="Text 6"/>
          <p:cNvSpPr/>
          <p:nvPr/>
        </p:nvSpPr>
        <p:spPr>
          <a:xfrm>
            <a:off x="4937760" y="1234440"/>
            <a:ext cx="3383280" cy="365760"/>
          </a:xfrm>
          <a:prstGeom prst="rect">
            <a:avLst/>
          </a:prstGeom>
          <a:noFill/>
          <a:ln/>
        </p:spPr>
        <p:txBody>
          <a:bodyPr wrap="square" lIns="0" tIns="0" rIns="0" bIns="0" rtlCol="0" anchor="ctr"/>
          <a:lstStyle/>
          <a:p>
            <a:pPr marL="0" indent="0">
              <a:buNone/>
            </a:pPr>
            <a:r>
              <a:rPr lang="en-US" sz="1500" b="1" dirty="0">
                <a:solidFill>
                  <a:srgbClr val="059669"/>
                </a:solidFill>
                <a:latin typeface="Calibri" pitchFamily="34" charset="0"/>
                <a:ea typeface="Calibri" pitchFamily="34" charset="-122"/>
                <a:cs typeface="Calibri" pitchFamily="34" charset="-120"/>
              </a:rPr>
              <a:t>After (Excel on OneDrive)</a:t>
            </a:r>
            <a:endParaRPr lang="en-US" sz="1500" dirty="0"/>
          </a:p>
        </p:txBody>
      </p:sp>
      <p:sp>
        <p:nvSpPr>
          <p:cNvPr id="9" name="Text 7"/>
          <p:cNvSpPr/>
          <p:nvPr/>
        </p:nvSpPr>
        <p:spPr>
          <a:xfrm>
            <a:off x="4937760" y="1737360"/>
            <a:ext cx="3383280" cy="2743200"/>
          </a:xfrm>
          <a:prstGeom prst="rect">
            <a:avLst/>
          </a:prstGeom>
          <a:noFill/>
          <a:ln/>
        </p:spPr>
        <p:txBody>
          <a:bodyPr wrap="square" rtlCol="0" anchor="t"/>
          <a:lstStyle/>
          <a:p>
            <a:pPr marL="342900" indent="-342900">
              <a:buSzPct val="100000"/>
              <a:buChar char="•"/>
            </a:pPr>
            <a:r>
              <a:rPr lang="en-US" sz="1200" dirty="0">
                <a:solidFill>
                  <a:srgbClr val="064E3B"/>
                </a:solidFill>
                <a:latin typeface="Calibri" pitchFamily="34" charset="0"/>
                <a:ea typeface="Calibri" pitchFamily="34" charset="-122"/>
                <a:cs typeface="Calibri" pitchFamily="34" charset="-120"/>
              </a:rPr>
              <a:t>Digital templates save on setup time</a:t>
            </a:r>
          </a:p>
          <a:p>
            <a:pPr marL="342900" indent="-342900">
              <a:buSzPct val="100000"/>
              <a:buChar char="•"/>
            </a:pPr>
            <a:r>
              <a:rPr lang="en-US" sz="1200" dirty="0">
                <a:solidFill>
                  <a:srgbClr val="064E3B"/>
                </a:solidFill>
                <a:latin typeface="Calibri" pitchFamily="34" charset="0"/>
                <a:ea typeface="Calibri" pitchFamily="34" charset="-122"/>
                <a:cs typeface="Calibri" pitchFamily="34" charset="-120"/>
              </a:rPr>
              <a:t>Real-time access from anywhere via device</a:t>
            </a:r>
          </a:p>
          <a:p>
            <a:pPr marL="342900" indent="-342900">
              <a:buSzPct val="100000"/>
              <a:buChar char="•"/>
            </a:pPr>
            <a:r>
              <a:rPr lang="en-US" sz="1200" dirty="0">
                <a:solidFill>
                  <a:srgbClr val="064E3B"/>
                </a:solidFill>
                <a:latin typeface="Calibri" pitchFamily="34" charset="0"/>
                <a:ea typeface="Calibri" pitchFamily="34" charset="-122"/>
                <a:cs typeface="Calibri" pitchFamily="34" charset="-120"/>
              </a:rPr>
              <a:t>Automatically calculated hours &amp; alerts</a:t>
            </a:r>
          </a:p>
          <a:p>
            <a:pPr marL="342900" indent="-342900">
              <a:buSzPct val="100000"/>
              <a:buChar char="•"/>
            </a:pPr>
            <a:r>
              <a:rPr lang="en-US" sz="1200" dirty="0">
                <a:solidFill>
                  <a:srgbClr val="064E3B"/>
                </a:solidFill>
                <a:latin typeface="Calibri" pitchFamily="34" charset="0"/>
                <a:ea typeface="Calibri" pitchFamily="34" charset="-122"/>
                <a:cs typeface="Calibri" pitchFamily="34" charset="-120"/>
              </a:rPr>
              <a:t>Instant updates visible to everyone</a:t>
            </a:r>
          </a:p>
          <a:p>
            <a:pPr marL="342900" indent="-342900">
              <a:buSzPct val="100000"/>
              <a:buChar char="•"/>
            </a:pPr>
            <a:r>
              <a:rPr lang="en-US" sz="1200" dirty="0">
                <a:solidFill>
                  <a:srgbClr val="064E3B"/>
                </a:solidFill>
                <a:latin typeface="Calibri" pitchFamily="34" charset="0"/>
                <a:ea typeface="Calibri" pitchFamily="34" charset="-122"/>
                <a:cs typeface="Calibri" pitchFamily="34" charset="-120"/>
              </a:rPr>
              <a:t>Color coding shows shortages</a:t>
            </a:r>
            <a:endParaRPr lang="en-US" sz="1200" dirty="0"/>
          </a:p>
        </p:txBody>
      </p:sp>
      <p:sp>
        <p:nvSpPr>
          <p:cNvPr id="10" name="Text 8"/>
          <p:cNvSpPr/>
          <p:nvPr/>
        </p:nvSpPr>
        <p:spPr>
          <a:xfrm>
            <a:off x="640080" y="4754880"/>
            <a:ext cx="8229600" cy="274320"/>
          </a:xfrm>
          <a:prstGeom prst="rect">
            <a:avLst/>
          </a:prstGeom>
          <a:noFill/>
          <a:ln/>
        </p:spPr>
        <p:txBody>
          <a:bodyPr wrap="square" rtlCol="0" anchor="ctr"/>
          <a:lstStyle/>
          <a:p>
            <a:pPr marL="0" indent="0">
              <a:buNone/>
            </a:pPr>
            <a:r>
              <a:rPr lang="en-US" sz="1000" i="1" dirty="0">
                <a:solidFill>
                  <a:srgbClr val="64748B"/>
                </a:solidFill>
                <a:latin typeface="Calibri" pitchFamily="34" charset="0"/>
                <a:ea typeface="Calibri" pitchFamily="34" charset="-122"/>
                <a:cs typeface="Calibri" pitchFamily="34" charset="-120"/>
              </a:rPr>
              <a:t>(Sherwood, 2021; Walkenbach, 2019)</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54864" y="0"/>
            <a:ext cx="54864" cy="5143500"/>
          </a:xfrm>
          <a:prstGeom prst="rect">
            <a:avLst/>
          </a:prstGeom>
          <a:solidFill>
            <a:srgbClr val="065A82"/>
          </a:solidFill>
          <a:ln/>
        </p:spPr>
        <p:txBody>
          <a:bodyPr/>
          <a:lstStyle/>
          <a:p>
            <a:endParaRPr lang="en-GB"/>
          </a:p>
        </p:txBody>
      </p:sp>
      <p:sp>
        <p:nvSpPr>
          <p:cNvPr id="3" name="Text 1"/>
          <p:cNvSpPr/>
          <p:nvPr/>
        </p:nvSpPr>
        <p:spPr>
          <a:xfrm>
            <a:off x="640080" y="274320"/>
            <a:ext cx="8229600" cy="640080"/>
          </a:xfrm>
          <a:prstGeom prst="rect">
            <a:avLst/>
          </a:prstGeom>
          <a:noFill/>
          <a:ln/>
        </p:spPr>
        <p:txBody>
          <a:bodyPr wrap="square" lIns="0" tIns="0" rIns="0" bIns="0" rtlCol="0" anchor="ctr"/>
          <a:lstStyle/>
          <a:p>
            <a:pPr marL="0" indent="0">
              <a:buNone/>
            </a:pPr>
            <a:r>
              <a:rPr lang="en-US" sz="2800" b="1" dirty="0">
                <a:solidFill>
                  <a:srgbClr val="0B2545"/>
                </a:solidFill>
                <a:latin typeface="Georgia" pitchFamily="34" charset="0"/>
                <a:ea typeface="Georgia" pitchFamily="34" charset="-122"/>
                <a:cs typeface="Georgia" pitchFamily="34" charset="-120"/>
              </a:rPr>
              <a:t>Advantages of Using Excel</a:t>
            </a:r>
            <a:endParaRPr lang="en-US" sz="2800" dirty="0"/>
          </a:p>
        </p:txBody>
      </p:sp>
      <p:pic>
        <p:nvPicPr>
          <p:cNvPr id="4" name="Image 0" descr="preencoded.png"/>
          <p:cNvPicPr>
            <a:picLocks noChangeAspect="1"/>
          </p:cNvPicPr>
          <p:nvPr/>
        </p:nvPicPr>
        <p:blipFill>
          <a:blip r:embed="rId3"/>
          <a:stretch>
            <a:fillRect/>
          </a:stretch>
        </p:blipFill>
        <p:spPr>
          <a:xfrm>
            <a:off x="256032" y="1074420"/>
            <a:ext cx="365760" cy="365760"/>
          </a:xfrm>
          <a:prstGeom prst="rect">
            <a:avLst/>
          </a:prstGeom>
        </p:spPr>
      </p:pic>
      <p:sp>
        <p:nvSpPr>
          <p:cNvPr id="5" name="Text 2"/>
          <p:cNvSpPr/>
          <p:nvPr/>
        </p:nvSpPr>
        <p:spPr>
          <a:xfrm>
            <a:off x="715384" y="1074420"/>
            <a:ext cx="3200400" cy="365760"/>
          </a:xfrm>
          <a:prstGeom prst="rect">
            <a:avLst/>
          </a:prstGeom>
          <a:noFill/>
          <a:ln/>
        </p:spPr>
        <p:txBody>
          <a:bodyPr wrap="square" lIns="0" tIns="0" rIns="0" bIns="0" rtlCol="0" anchor="ctr"/>
          <a:lstStyle/>
          <a:p>
            <a:pPr marL="0" indent="0">
              <a:buNone/>
            </a:pPr>
            <a:r>
              <a:rPr lang="en-US" sz="1400" b="1" dirty="0">
                <a:solidFill>
                  <a:srgbClr val="065A82"/>
                </a:solidFill>
                <a:latin typeface="Calibri" pitchFamily="34" charset="0"/>
                <a:ea typeface="Calibri" pitchFamily="34" charset="-122"/>
                <a:cs typeface="Calibri" pitchFamily="34" charset="-120"/>
              </a:rPr>
              <a:t>Cost-Effective</a:t>
            </a:r>
            <a:endParaRPr lang="en-US" sz="1400" dirty="0"/>
          </a:p>
        </p:txBody>
      </p:sp>
      <p:sp>
        <p:nvSpPr>
          <p:cNvPr id="6" name="Text 3"/>
          <p:cNvSpPr/>
          <p:nvPr/>
        </p:nvSpPr>
        <p:spPr>
          <a:xfrm>
            <a:off x="640080" y="1463040"/>
            <a:ext cx="7223760" cy="457200"/>
          </a:xfrm>
          <a:prstGeom prst="rect">
            <a:avLst/>
          </a:prstGeom>
          <a:noFill/>
          <a:ln/>
        </p:spPr>
        <p:txBody>
          <a:bodyPr wrap="square" lIns="0" tIns="0" rIns="0" bIns="0" rtlCol="0" anchor="t"/>
          <a:lstStyle/>
          <a:p>
            <a:pPr marL="0" indent="0">
              <a:buNone/>
            </a:pPr>
            <a:r>
              <a:rPr lang="en-US" sz="1200" dirty="0">
                <a:solidFill>
                  <a:srgbClr val="475569"/>
                </a:solidFill>
                <a:latin typeface="Calibri" pitchFamily="34" charset="0"/>
                <a:ea typeface="Calibri" pitchFamily="34" charset="-122"/>
                <a:cs typeface="Calibri" pitchFamily="34" charset="-120"/>
              </a:rPr>
              <a:t>It has already been included in a Microsoft 365 subscription, and will not come with extra software costs (Microsoft, 2023).</a:t>
            </a:r>
            <a:endParaRPr lang="en-US" sz="1200" dirty="0"/>
          </a:p>
        </p:txBody>
      </p:sp>
      <p:pic>
        <p:nvPicPr>
          <p:cNvPr id="7" name="Image 1" descr="preencoded.png"/>
          <p:cNvPicPr>
            <a:picLocks noChangeAspect="1"/>
          </p:cNvPicPr>
          <p:nvPr/>
        </p:nvPicPr>
        <p:blipFill>
          <a:blip r:embed="rId3"/>
          <a:stretch>
            <a:fillRect/>
          </a:stretch>
        </p:blipFill>
        <p:spPr>
          <a:xfrm>
            <a:off x="278892" y="2057400"/>
            <a:ext cx="320040" cy="320040"/>
          </a:xfrm>
          <a:prstGeom prst="rect">
            <a:avLst/>
          </a:prstGeom>
        </p:spPr>
      </p:pic>
      <p:sp>
        <p:nvSpPr>
          <p:cNvPr id="8" name="Text 4"/>
          <p:cNvSpPr/>
          <p:nvPr/>
        </p:nvSpPr>
        <p:spPr>
          <a:xfrm>
            <a:off x="640080" y="1965960"/>
            <a:ext cx="3200400" cy="365760"/>
          </a:xfrm>
          <a:prstGeom prst="rect">
            <a:avLst/>
          </a:prstGeom>
          <a:noFill/>
          <a:ln/>
        </p:spPr>
        <p:txBody>
          <a:bodyPr wrap="square" lIns="0" tIns="0" rIns="0" bIns="0" rtlCol="0" anchor="ctr"/>
          <a:lstStyle/>
          <a:p>
            <a:pPr marL="0" indent="0">
              <a:buNone/>
            </a:pPr>
            <a:r>
              <a:rPr lang="en-US" sz="1400" b="1" dirty="0">
                <a:solidFill>
                  <a:srgbClr val="065A82"/>
                </a:solidFill>
                <a:latin typeface="Calibri" pitchFamily="34" charset="0"/>
                <a:ea typeface="Calibri" pitchFamily="34" charset="-122"/>
                <a:cs typeface="Calibri" pitchFamily="34" charset="-120"/>
              </a:rPr>
              <a:t>Familiar Interface</a:t>
            </a:r>
            <a:endParaRPr lang="en-US" sz="1400" dirty="0"/>
          </a:p>
        </p:txBody>
      </p:sp>
      <p:sp>
        <p:nvSpPr>
          <p:cNvPr id="9" name="Text 5"/>
          <p:cNvSpPr/>
          <p:nvPr/>
        </p:nvSpPr>
        <p:spPr>
          <a:xfrm>
            <a:off x="640080" y="2261347"/>
            <a:ext cx="7223760" cy="457200"/>
          </a:xfrm>
          <a:prstGeom prst="rect">
            <a:avLst/>
          </a:prstGeom>
          <a:noFill/>
          <a:ln/>
        </p:spPr>
        <p:txBody>
          <a:bodyPr wrap="square" lIns="0" tIns="0" rIns="0" bIns="0" rtlCol="0" anchor="t"/>
          <a:lstStyle/>
          <a:p>
            <a:pPr marL="0" indent="0">
              <a:buNone/>
            </a:pPr>
            <a:r>
              <a:rPr lang="en-US" sz="1200" dirty="0">
                <a:solidFill>
                  <a:srgbClr val="475569"/>
                </a:solidFill>
                <a:latin typeface="Calibri" pitchFamily="34" charset="0"/>
                <a:ea typeface="Calibri" pitchFamily="34" charset="-122"/>
                <a:cs typeface="Calibri" pitchFamily="34" charset="-120"/>
              </a:rPr>
              <a:t>Basic spreadsheet skills by most employees reduce training time (Walkenbach, 2019).</a:t>
            </a:r>
            <a:endParaRPr lang="en-US" sz="1200" dirty="0"/>
          </a:p>
        </p:txBody>
      </p:sp>
      <p:pic>
        <p:nvPicPr>
          <p:cNvPr id="10" name="Image 2" descr="preencoded.png"/>
          <p:cNvPicPr>
            <a:picLocks noChangeAspect="1"/>
          </p:cNvPicPr>
          <p:nvPr/>
        </p:nvPicPr>
        <p:blipFill>
          <a:blip r:embed="rId3"/>
          <a:stretch>
            <a:fillRect/>
          </a:stretch>
        </p:blipFill>
        <p:spPr>
          <a:xfrm>
            <a:off x="278892" y="2766061"/>
            <a:ext cx="320040" cy="320040"/>
          </a:xfrm>
          <a:prstGeom prst="rect">
            <a:avLst/>
          </a:prstGeom>
        </p:spPr>
      </p:pic>
      <p:sp>
        <p:nvSpPr>
          <p:cNvPr id="11" name="Text 6"/>
          <p:cNvSpPr/>
          <p:nvPr/>
        </p:nvSpPr>
        <p:spPr>
          <a:xfrm>
            <a:off x="715384" y="2776593"/>
            <a:ext cx="3200400" cy="365760"/>
          </a:xfrm>
          <a:prstGeom prst="rect">
            <a:avLst/>
          </a:prstGeom>
          <a:noFill/>
          <a:ln/>
        </p:spPr>
        <p:txBody>
          <a:bodyPr wrap="square" lIns="0" tIns="0" rIns="0" bIns="0" rtlCol="0" anchor="ctr"/>
          <a:lstStyle/>
          <a:p>
            <a:pPr marL="0" indent="0">
              <a:buNone/>
            </a:pPr>
            <a:r>
              <a:rPr lang="en-US" sz="1400" b="1" dirty="0">
                <a:solidFill>
                  <a:srgbClr val="065A82"/>
                </a:solidFill>
                <a:latin typeface="Calibri" pitchFamily="34" charset="0"/>
                <a:ea typeface="Calibri" pitchFamily="34" charset="-122"/>
                <a:cs typeface="Calibri" pitchFamily="34" charset="-120"/>
              </a:rPr>
              <a:t>Flexible &amp; Customisable</a:t>
            </a:r>
            <a:endParaRPr lang="en-US" sz="1400" dirty="0"/>
          </a:p>
        </p:txBody>
      </p:sp>
      <p:sp>
        <p:nvSpPr>
          <p:cNvPr id="12" name="Text 7"/>
          <p:cNvSpPr/>
          <p:nvPr/>
        </p:nvSpPr>
        <p:spPr>
          <a:xfrm>
            <a:off x="621792" y="3175972"/>
            <a:ext cx="7223760" cy="457200"/>
          </a:xfrm>
          <a:prstGeom prst="rect">
            <a:avLst/>
          </a:prstGeom>
          <a:noFill/>
          <a:ln/>
        </p:spPr>
        <p:txBody>
          <a:bodyPr wrap="square" lIns="0" tIns="0" rIns="0" bIns="0" rtlCol="0" anchor="t"/>
          <a:lstStyle/>
          <a:p>
            <a:pPr marL="0" indent="0">
              <a:buNone/>
            </a:pPr>
            <a:r>
              <a:rPr lang="en-US" sz="1200" dirty="0">
                <a:solidFill>
                  <a:srgbClr val="475569"/>
                </a:solidFill>
                <a:latin typeface="Calibri" pitchFamily="34" charset="0"/>
                <a:ea typeface="Calibri" pitchFamily="34" charset="-122"/>
                <a:cs typeface="Calibri" pitchFamily="34" charset="-120"/>
              </a:rPr>
              <a:t>Templates can be modified when the requirements of staffing vary, building to building.</a:t>
            </a:r>
          </a:p>
        </p:txBody>
      </p:sp>
      <p:pic>
        <p:nvPicPr>
          <p:cNvPr id="13" name="Image 3" descr="preencoded.png"/>
          <p:cNvPicPr>
            <a:picLocks noChangeAspect="1"/>
          </p:cNvPicPr>
          <p:nvPr/>
        </p:nvPicPr>
        <p:blipFill>
          <a:blip r:embed="rId3"/>
          <a:stretch>
            <a:fillRect/>
          </a:stretch>
        </p:blipFill>
        <p:spPr>
          <a:xfrm>
            <a:off x="320040" y="3977640"/>
            <a:ext cx="320040" cy="320040"/>
          </a:xfrm>
          <a:prstGeom prst="rect">
            <a:avLst/>
          </a:prstGeom>
        </p:spPr>
      </p:pic>
      <p:sp>
        <p:nvSpPr>
          <p:cNvPr id="14" name="Text 8"/>
          <p:cNvSpPr/>
          <p:nvPr/>
        </p:nvSpPr>
        <p:spPr>
          <a:xfrm>
            <a:off x="796066" y="3926093"/>
            <a:ext cx="3200400" cy="365760"/>
          </a:xfrm>
          <a:prstGeom prst="rect">
            <a:avLst/>
          </a:prstGeom>
          <a:noFill/>
          <a:ln/>
        </p:spPr>
        <p:txBody>
          <a:bodyPr wrap="square" lIns="0" tIns="0" rIns="0" bIns="0" rtlCol="0" anchor="ctr"/>
          <a:lstStyle/>
          <a:p>
            <a:pPr marL="0" indent="0">
              <a:buNone/>
            </a:pPr>
            <a:r>
              <a:rPr lang="en-US" sz="1400" b="1" dirty="0">
                <a:solidFill>
                  <a:srgbClr val="065A82"/>
                </a:solidFill>
                <a:latin typeface="Calibri" pitchFamily="34" charset="0"/>
                <a:ea typeface="Calibri" pitchFamily="34" charset="-122"/>
                <a:cs typeface="Calibri" pitchFamily="34" charset="-120"/>
              </a:rPr>
              <a:t>Real-Time Sharing</a:t>
            </a:r>
            <a:endParaRPr lang="en-US" sz="1400" dirty="0"/>
          </a:p>
        </p:txBody>
      </p:sp>
      <p:sp>
        <p:nvSpPr>
          <p:cNvPr id="15" name="Text 9"/>
          <p:cNvSpPr/>
          <p:nvPr/>
        </p:nvSpPr>
        <p:spPr>
          <a:xfrm>
            <a:off x="640080" y="4285353"/>
            <a:ext cx="7223760" cy="457200"/>
          </a:xfrm>
          <a:prstGeom prst="rect">
            <a:avLst/>
          </a:prstGeom>
          <a:noFill/>
          <a:ln/>
        </p:spPr>
        <p:txBody>
          <a:bodyPr wrap="square" lIns="0" tIns="0" rIns="0" bIns="0" rtlCol="0" anchor="t"/>
          <a:lstStyle/>
          <a:p>
            <a:pPr marL="0" indent="0">
              <a:buNone/>
            </a:pPr>
            <a:r>
              <a:rPr lang="en-US" sz="1200" dirty="0">
                <a:solidFill>
                  <a:srgbClr val="475569"/>
                </a:solidFill>
                <a:latin typeface="Calibri" pitchFamily="34" charset="0"/>
                <a:ea typeface="Calibri" pitchFamily="34" charset="-122"/>
                <a:cs typeface="Calibri" pitchFamily="34" charset="-120"/>
              </a:rPr>
              <a:t>All staff members can immediately see the </a:t>
            </a:r>
            <a:r>
              <a:rPr lang="en-US" sz="1200" dirty="0" err="1">
                <a:solidFill>
                  <a:srgbClr val="475569"/>
                </a:solidFill>
                <a:latin typeface="Calibri" pitchFamily="34" charset="0"/>
                <a:ea typeface="Calibri" pitchFamily="34" charset="-122"/>
                <a:cs typeface="Calibri" pitchFamily="34" charset="-120"/>
              </a:rPr>
              <a:t>rota</a:t>
            </a:r>
            <a:r>
              <a:rPr lang="en-US" sz="1200" dirty="0">
                <a:solidFill>
                  <a:srgbClr val="475569"/>
                </a:solidFill>
                <a:latin typeface="Calibri" pitchFamily="34" charset="0"/>
                <a:ea typeface="Calibri" pitchFamily="34" charset="-122"/>
                <a:cs typeface="Calibri" pitchFamily="34" charset="-120"/>
              </a:rPr>
              <a:t> (OneDrive) (Skills for Care, 2023).</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54864" cy="5143500"/>
          </a:xfrm>
          <a:prstGeom prst="rect">
            <a:avLst/>
          </a:prstGeom>
          <a:solidFill>
            <a:srgbClr val="065A82"/>
          </a:solidFill>
          <a:ln/>
        </p:spPr>
        <p:txBody>
          <a:bodyPr/>
          <a:lstStyle/>
          <a:p>
            <a:endParaRPr lang="en-GB"/>
          </a:p>
        </p:txBody>
      </p:sp>
      <p:sp>
        <p:nvSpPr>
          <p:cNvPr id="3" name="Text 1"/>
          <p:cNvSpPr/>
          <p:nvPr/>
        </p:nvSpPr>
        <p:spPr>
          <a:xfrm>
            <a:off x="640080" y="274320"/>
            <a:ext cx="8229600" cy="640080"/>
          </a:xfrm>
          <a:prstGeom prst="rect">
            <a:avLst/>
          </a:prstGeom>
          <a:noFill/>
          <a:ln/>
        </p:spPr>
        <p:txBody>
          <a:bodyPr wrap="square" lIns="0" tIns="0" rIns="0" bIns="0" rtlCol="0" anchor="ctr"/>
          <a:lstStyle/>
          <a:p>
            <a:pPr marL="0" indent="0">
              <a:buNone/>
            </a:pPr>
            <a:r>
              <a:rPr lang="en-US" sz="2800" b="1" dirty="0">
                <a:solidFill>
                  <a:srgbClr val="0B2545"/>
                </a:solidFill>
                <a:latin typeface="Georgia" pitchFamily="34" charset="0"/>
                <a:ea typeface="Georgia" pitchFamily="34" charset="-122"/>
                <a:cs typeface="Georgia" pitchFamily="34" charset="-120"/>
              </a:rPr>
              <a:t>Limitations of Using Excel</a:t>
            </a:r>
            <a:endParaRPr lang="en-US" sz="2800" dirty="0"/>
          </a:p>
        </p:txBody>
      </p:sp>
      <p:pic>
        <p:nvPicPr>
          <p:cNvPr id="4" name="Image 0" descr="preencoded.png"/>
          <p:cNvPicPr>
            <a:picLocks noChangeAspect="1"/>
          </p:cNvPicPr>
          <p:nvPr/>
        </p:nvPicPr>
        <p:blipFill>
          <a:blip r:embed="rId3"/>
          <a:stretch>
            <a:fillRect/>
          </a:stretch>
        </p:blipFill>
        <p:spPr>
          <a:xfrm>
            <a:off x="822960" y="1143000"/>
            <a:ext cx="320040" cy="320040"/>
          </a:xfrm>
          <a:prstGeom prst="rect">
            <a:avLst/>
          </a:prstGeom>
        </p:spPr>
      </p:pic>
      <p:sp>
        <p:nvSpPr>
          <p:cNvPr id="5" name="Text 2"/>
          <p:cNvSpPr/>
          <p:nvPr/>
        </p:nvSpPr>
        <p:spPr>
          <a:xfrm>
            <a:off x="1280160" y="1051560"/>
            <a:ext cx="3200400" cy="365760"/>
          </a:xfrm>
          <a:prstGeom prst="rect">
            <a:avLst/>
          </a:prstGeom>
          <a:noFill/>
          <a:ln/>
        </p:spPr>
        <p:txBody>
          <a:bodyPr wrap="square" lIns="0" tIns="0" rIns="0" bIns="0" rtlCol="0" anchor="ctr"/>
          <a:lstStyle/>
          <a:p>
            <a:pPr marL="0" indent="0">
              <a:buNone/>
            </a:pPr>
            <a:r>
              <a:rPr lang="en-US" sz="1400" b="1" dirty="0">
                <a:solidFill>
                  <a:srgbClr val="C2410C"/>
                </a:solidFill>
                <a:latin typeface="Calibri" pitchFamily="34" charset="0"/>
                <a:ea typeface="Calibri" pitchFamily="34" charset="-122"/>
                <a:cs typeface="Calibri" pitchFamily="34" charset="-120"/>
              </a:rPr>
              <a:t>Not Purpose-Built</a:t>
            </a:r>
            <a:endParaRPr lang="en-US" sz="1400" dirty="0"/>
          </a:p>
        </p:txBody>
      </p:sp>
      <p:sp>
        <p:nvSpPr>
          <p:cNvPr id="6" name="Text 3"/>
          <p:cNvSpPr/>
          <p:nvPr/>
        </p:nvSpPr>
        <p:spPr>
          <a:xfrm>
            <a:off x="1280160" y="1417320"/>
            <a:ext cx="7223760" cy="502920"/>
          </a:xfrm>
          <a:prstGeom prst="rect">
            <a:avLst/>
          </a:prstGeom>
          <a:noFill/>
          <a:ln/>
        </p:spPr>
        <p:txBody>
          <a:bodyPr wrap="square" lIns="0" tIns="0" rIns="0" bIns="0" rtlCol="0" anchor="t"/>
          <a:lstStyle/>
          <a:p>
            <a:pPr marL="0" indent="0">
              <a:buNone/>
            </a:pPr>
            <a:r>
              <a:rPr lang="en-US" sz="1200" dirty="0">
                <a:solidFill>
                  <a:srgbClr val="475569"/>
                </a:solidFill>
                <a:latin typeface="Calibri" pitchFamily="34" charset="0"/>
                <a:ea typeface="Calibri" pitchFamily="34" charset="-122"/>
                <a:cs typeface="Calibri" pitchFamily="34" charset="-120"/>
              </a:rPr>
              <a:t>While Excel can be used to schedule shifts, it is not strictly considered to be a scheduling program so complex shift patterns can become unmanageable (Walkenbach, 2019).</a:t>
            </a:r>
            <a:endParaRPr lang="en-US" sz="1200" dirty="0"/>
          </a:p>
        </p:txBody>
      </p:sp>
      <p:pic>
        <p:nvPicPr>
          <p:cNvPr id="7" name="Image 1" descr="preencoded.png"/>
          <p:cNvPicPr>
            <a:picLocks noChangeAspect="1"/>
          </p:cNvPicPr>
          <p:nvPr/>
        </p:nvPicPr>
        <p:blipFill>
          <a:blip r:embed="rId3"/>
          <a:stretch>
            <a:fillRect/>
          </a:stretch>
        </p:blipFill>
        <p:spPr>
          <a:xfrm>
            <a:off x="822960" y="2103120"/>
            <a:ext cx="320040" cy="320040"/>
          </a:xfrm>
          <a:prstGeom prst="rect">
            <a:avLst/>
          </a:prstGeom>
        </p:spPr>
      </p:pic>
      <p:sp>
        <p:nvSpPr>
          <p:cNvPr id="8" name="Text 4"/>
          <p:cNvSpPr/>
          <p:nvPr/>
        </p:nvSpPr>
        <p:spPr>
          <a:xfrm>
            <a:off x="1280160" y="2011680"/>
            <a:ext cx="3200400" cy="365760"/>
          </a:xfrm>
          <a:prstGeom prst="rect">
            <a:avLst/>
          </a:prstGeom>
          <a:noFill/>
          <a:ln/>
        </p:spPr>
        <p:txBody>
          <a:bodyPr wrap="square" lIns="0" tIns="0" rIns="0" bIns="0" rtlCol="0" anchor="ctr"/>
          <a:lstStyle/>
          <a:p>
            <a:pPr marL="0" indent="0">
              <a:buNone/>
            </a:pPr>
            <a:r>
              <a:rPr lang="en-US" sz="1400" b="1" dirty="0">
                <a:solidFill>
                  <a:srgbClr val="C2410C"/>
                </a:solidFill>
                <a:latin typeface="Calibri" pitchFamily="34" charset="0"/>
                <a:ea typeface="Calibri" pitchFamily="34" charset="-122"/>
                <a:cs typeface="Calibri" pitchFamily="34" charset="-120"/>
              </a:rPr>
              <a:t>Risk of Accidental Edits</a:t>
            </a:r>
            <a:endParaRPr lang="en-US" sz="1400" dirty="0"/>
          </a:p>
        </p:txBody>
      </p:sp>
      <p:sp>
        <p:nvSpPr>
          <p:cNvPr id="9" name="Text 5"/>
          <p:cNvSpPr/>
          <p:nvPr/>
        </p:nvSpPr>
        <p:spPr>
          <a:xfrm>
            <a:off x="1280160" y="2377440"/>
            <a:ext cx="7223760" cy="502920"/>
          </a:xfrm>
          <a:prstGeom prst="rect">
            <a:avLst/>
          </a:prstGeom>
          <a:noFill/>
          <a:ln/>
        </p:spPr>
        <p:txBody>
          <a:bodyPr wrap="square" lIns="0" tIns="0" rIns="0" bIns="0" rtlCol="0" anchor="t"/>
          <a:lstStyle/>
          <a:p>
            <a:pPr marL="0" indent="0">
              <a:buNone/>
            </a:pPr>
            <a:r>
              <a:rPr lang="en-US" sz="1200" dirty="0">
                <a:solidFill>
                  <a:srgbClr val="475569"/>
                </a:solidFill>
                <a:latin typeface="Calibri" pitchFamily="34" charset="0"/>
                <a:ea typeface="Calibri" pitchFamily="34" charset="-122"/>
                <a:cs typeface="Calibri" pitchFamily="34" charset="-120"/>
              </a:rPr>
              <a:t>Those staff who aren't experienced in using spreadsheets can misunderstand the table, or edit the cells, resulting in data errors.</a:t>
            </a:r>
            <a:endParaRPr lang="en-US" sz="1200" dirty="0"/>
          </a:p>
        </p:txBody>
      </p:sp>
      <p:pic>
        <p:nvPicPr>
          <p:cNvPr id="10" name="Image 2" descr="preencoded.png"/>
          <p:cNvPicPr>
            <a:picLocks noChangeAspect="1"/>
          </p:cNvPicPr>
          <p:nvPr/>
        </p:nvPicPr>
        <p:blipFill>
          <a:blip r:embed="rId3"/>
          <a:stretch>
            <a:fillRect/>
          </a:stretch>
        </p:blipFill>
        <p:spPr>
          <a:xfrm>
            <a:off x="822960" y="3063240"/>
            <a:ext cx="320040" cy="320040"/>
          </a:xfrm>
          <a:prstGeom prst="rect">
            <a:avLst/>
          </a:prstGeom>
        </p:spPr>
      </p:pic>
      <p:sp>
        <p:nvSpPr>
          <p:cNvPr id="11" name="Text 6"/>
          <p:cNvSpPr/>
          <p:nvPr/>
        </p:nvSpPr>
        <p:spPr>
          <a:xfrm>
            <a:off x="1280160" y="2971800"/>
            <a:ext cx="3200400" cy="365760"/>
          </a:xfrm>
          <a:prstGeom prst="rect">
            <a:avLst/>
          </a:prstGeom>
          <a:noFill/>
          <a:ln/>
        </p:spPr>
        <p:txBody>
          <a:bodyPr wrap="square" lIns="0" tIns="0" rIns="0" bIns="0" rtlCol="0" anchor="ctr"/>
          <a:lstStyle/>
          <a:p>
            <a:pPr marL="0" indent="0">
              <a:buNone/>
            </a:pPr>
            <a:r>
              <a:rPr lang="en-US" sz="1400" b="1" dirty="0">
                <a:solidFill>
                  <a:srgbClr val="C2410C"/>
                </a:solidFill>
                <a:latin typeface="Calibri" pitchFamily="34" charset="0"/>
                <a:ea typeface="Calibri" pitchFamily="34" charset="-122"/>
                <a:cs typeface="Calibri" pitchFamily="34" charset="-120"/>
              </a:rPr>
              <a:t>Limited Mobile Experience</a:t>
            </a:r>
            <a:endParaRPr lang="en-US" sz="1400" dirty="0"/>
          </a:p>
        </p:txBody>
      </p:sp>
      <p:sp>
        <p:nvSpPr>
          <p:cNvPr id="12" name="Text 7"/>
          <p:cNvSpPr/>
          <p:nvPr/>
        </p:nvSpPr>
        <p:spPr>
          <a:xfrm>
            <a:off x="1280160" y="3337560"/>
            <a:ext cx="7223760" cy="502920"/>
          </a:xfrm>
          <a:prstGeom prst="rect">
            <a:avLst/>
          </a:prstGeom>
          <a:noFill/>
          <a:ln/>
        </p:spPr>
        <p:txBody>
          <a:bodyPr wrap="square" lIns="0" tIns="0" rIns="0" bIns="0" rtlCol="0" anchor="t"/>
          <a:lstStyle/>
          <a:p>
            <a:pPr marL="0" indent="0">
              <a:buNone/>
            </a:pPr>
            <a:r>
              <a:rPr lang="en-US" sz="1200" dirty="0">
                <a:solidFill>
                  <a:srgbClr val="475569"/>
                </a:solidFill>
                <a:latin typeface="Calibri" pitchFamily="34" charset="0"/>
                <a:ea typeface="Calibri" pitchFamily="34" charset="-122"/>
                <a:cs typeface="Calibri" pitchFamily="34" charset="-120"/>
              </a:rPr>
              <a:t>The Excel app functions differently on the go when compared to its functionality on desktop devices (Microsoft, 2023).</a:t>
            </a:r>
          </a:p>
        </p:txBody>
      </p:sp>
      <p:pic>
        <p:nvPicPr>
          <p:cNvPr id="13" name="Image 3" descr="preencoded.png"/>
          <p:cNvPicPr>
            <a:picLocks noChangeAspect="1"/>
          </p:cNvPicPr>
          <p:nvPr/>
        </p:nvPicPr>
        <p:blipFill>
          <a:blip r:embed="rId3"/>
          <a:stretch>
            <a:fillRect/>
          </a:stretch>
        </p:blipFill>
        <p:spPr>
          <a:xfrm>
            <a:off x="822960" y="4023360"/>
            <a:ext cx="320040" cy="320040"/>
          </a:xfrm>
          <a:prstGeom prst="rect">
            <a:avLst/>
          </a:prstGeom>
        </p:spPr>
      </p:pic>
      <p:sp>
        <p:nvSpPr>
          <p:cNvPr id="14" name="Text 8"/>
          <p:cNvSpPr/>
          <p:nvPr/>
        </p:nvSpPr>
        <p:spPr>
          <a:xfrm>
            <a:off x="1280160" y="3931920"/>
            <a:ext cx="3200400" cy="365760"/>
          </a:xfrm>
          <a:prstGeom prst="rect">
            <a:avLst/>
          </a:prstGeom>
          <a:noFill/>
          <a:ln/>
        </p:spPr>
        <p:txBody>
          <a:bodyPr wrap="square" lIns="0" tIns="0" rIns="0" bIns="0" rtlCol="0" anchor="ctr"/>
          <a:lstStyle/>
          <a:p>
            <a:pPr marL="0" indent="0">
              <a:buNone/>
            </a:pPr>
            <a:r>
              <a:rPr lang="en-US" sz="1400" b="1" dirty="0">
                <a:solidFill>
                  <a:srgbClr val="C2410C"/>
                </a:solidFill>
                <a:latin typeface="Calibri" pitchFamily="34" charset="0"/>
                <a:ea typeface="Calibri" pitchFamily="34" charset="-122"/>
                <a:cs typeface="Calibri" pitchFamily="34" charset="-120"/>
              </a:rPr>
              <a:t>Scalability Concerns</a:t>
            </a:r>
            <a:endParaRPr lang="en-US" sz="1400" dirty="0"/>
          </a:p>
        </p:txBody>
      </p:sp>
      <p:sp>
        <p:nvSpPr>
          <p:cNvPr id="15" name="Text 9"/>
          <p:cNvSpPr/>
          <p:nvPr/>
        </p:nvSpPr>
        <p:spPr>
          <a:xfrm>
            <a:off x="1280160" y="4297680"/>
            <a:ext cx="7223760" cy="502920"/>
          </a:xfrm>
          <a:prstGeom prst="rect">
            <a:avLst/>
          </a:prstGeom>
          <a:noFill/>
          <a:ln/>
        </p:spPr>
        <p:txBody>
          <a:bodyPr wrap="square" lIns="0" tIns="0" rIns="0" bIns="0" rtlCol="0" anchor="t"/>
          <a:lstStyle/>
          <a:p>
            <a:pPr marL="0" indent="0">
              <a:buNone/>
            </a:pPr>
            <a:r>
              <a:rPr lang="en-US" sz="1200" dirty="0">
                <a:solidFill>
                  <a:srgbClr val="475569"/>
                </a:solidFill>
                <a:latin typeface="Calibri" pitchFamily="34" charset="0"/>
                <a:ea typeface="Calibri" pitchFamily="34" charset="-122"/>
                <a:cs typeface="Calibri" pitchFamily="34" charset="-120"/>
              </a:rPr>
              <a:t>An individual spreadsheet could turn out difficult to manage in the case where the staff grows but not trained properly (Sherwood, 2021).</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54864" cy="5143500"/>
          </a:xfrm>
          <a:prstGeom prst="rect">
            <a:avLst/>
          </a:prstGeom>
          <a:solidFill>
            <a:srgbClr val="065A82"/>
          </a:solidFill>
          <a:ln/>
        </p:spPr>
        <p:txBody>
          <a:bodyPr/>
          <a:lstStyle/>
          <a:p>
            <a:endParaRPr lang="en-GB"/>
          </a:p>
        </p:txBody>
      </p:sp>
      <p:sp>
        <p:nvSpPr>
          <p:cNvPr id="3" name="Text 1"/>
          <p:cNvSpPr/>
          <p:nvPr/>
        </p:nvSpPr>
        <p:spPr>
          <a:xfrm>
            <a:off x="640080" y="274320"/>
            <a:ext cx="8229600" cy="640080"/>
          </a:xfrm>
          <a:prstGeom prst="rect">
            <a:avLst/>
          </a:prstGeom>
          <a:noFill/>
          <a:ln/>
        </p:spPr>
        <p:txBody>
          <a:bodyPr wrap="square" lIns="0" tIns="0" rIns="0" bIns="0" rtlCol="0" anchor="ctr"/>
          <a:lstStyle/>
          <a:p>
            <a:pPr marL="0" indent="0">
              <a:buNone/>
            </a:pPr>
            <a:r>
              <a:rPr lang="en-US" sz="2800" b="1" dirty="0">
                <a:solidFill>
                  <a:srgbClr val="0B2545"/>
                </a:solidFill>
                <a:latin typeface="Georgia" pitchFamily="34" charset="0"/>
                <a:ea typeface="Georgia" pitchFamily="34" charset="-122"/>
                <a:cs typeface="Georgia" pitchFamily="34" charset="-120"/>
              </a:rPr>
              <a:t>Practical Application at Riverdale</a:t>
            </a:r>
            <a:endParaRPr lang="en-US" sz="2800" dirty="0"/>
          </a:p>
        </p:txBody>
      </p:sp>
      <p:sp>
        <p:nvSpPr>
          <p:cNvPr id="4" name="Text 2"/>
          <p:cNvSpPr/>
          <p:nvPr/>
        </p:nvSpPr>
        <p:spPr>
          <a:xfrm>
            <a:off x="640080" y="1005840"/>
            <a:ext cx="8229600" cy="365760"/>
          </a:xfrm>
          <a:prstGeom prst="rect">
            <a:avLst/>
          </a:prstGeom>
          <a:noFill/>
          <a:ln/>
        </p:spPr>
        <p:txBody>
          <a:bodyPr wrap="square" lIns="0" tIns="0" rIns="0" bIns="0" rtlCol="0" anchor="ctr"/>
          <a:lstStyle/>
          <a:p>
            <a:pPr marL="0" indent="0">
              <a:buNone/>
            </a:pPr>
            <a:r>
              <a:rPr lang="en-US" sz="1400" b="1" dirty="0">
                <a:solidFill>
                  <a:srgbClr val="1C7293"/>
                </a:solidFill>
                <a:latin typeface="Calibri" pitchFamily="34" charset="0"/>
                <a:ea typeface="Calibri" pitchFamily="34" charset="-122"/>
                <a:cs typeface="Calibri" pitchFamily="34" charset="-120"/>
              </a:rPr>
              <a:t>Example Weekly Rota Structure (Excel Template)</a:t>
            </a:r>
            <a:endParaRPr lang="en-US" sz="140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640080" y="1371600"/>
          <a:ext cx="7863840" cy="1645920"/>
        </p:xfrm>
        <a:graphic>
          <a:graphicData uri="http://schemas.openxmlformats.org/drawingml/2006/table">
            <a:tbl>
              <a:tblPr/>
              <a:tblGrid>
                <a:gridCol w="1280160">
                  <a:extLst>
                    <a:ext uri="{9D8B030D-6E8A-4147-A177-3AD203B41FA5}">
                      <a16:colId xmlns:a16="http://schemas.microsoft.com/office/drawing/2014/main" val="20000"/>
                    </a:ext>
                  </a:extLst>
                </a:gridCol>
                <a:gridCol w="822960">
                  <a:extLst>
                    <a:ext uri="{9D8B030D-6E8A-4147-A177-3AD203B41FA5}">
                      <a16:colId xmlns:a16="http://schemas.microsoft.com/office/drawing/2014/main" val="20001"/>
                    </a:ext>
                  </a:extLst>
                </a:gridCol>
                <a:gridCol w="822960">
                  <a:extLst>
                    <a:ext uri="{9D8B030D-6E8A-4147-A177-3AD203B41FA5}">
                      <a16:colId xmlns:a16="http://schemas.microsoft.com/office/drawing/2014/main" val="20002"/>
                    </a:ext>
                  </a:extLst>
                </a:gridCol>
                <a:gridCol w="822960">
                  <a:extLst>
                    <a:ext uri="{9D8B030D-6E8A-4147-A177-3AD203B41FA5}">
                      <a16:colId xmlns:a16="http://schemas.microsoft.com/office/drawing/2014/main" val="20003"/>
                    </a:ext>
                  </a:extLst>
                </a:gridCol>
                <a:gridCol w="822960">
                  <a:extLst>
                    <a:ext uri="{9D8B030D-6E8A-4147-A177-3AD203B41FA5}">
                      <a16:colId xmlns:a16="http://schemas.microsoft.com/office/drawing/2014/main" val="20004"/>
                    </a:ext>
                  </a:extLst>
                </a:gridCol>
                <a:gridCol w="822960">
                  <a:extLst>
                    <a:ext uri="{9D8B030D-6E8A-4147-A177-3AD203B41FA5}">
                      <a16:colId xmlns:a16="http://schemas.microsoft.com/office/drawing/2014/main" val="20005"/>
                    </a:ext>
                  </a:extLst>
                </a:gridCol>
                <a:gridCol w="822960">
                  <a:extLst>
                    <a:ext uri="{9D8B030D-6E8A-4147-A177-3AD203B41FA5}">
                      <a16:colId xmlns:a16="http://schemas.microsoft.com/office/drawing/2014/main" val="20006"/>
                    </a:ext>
                  </a:extLst>
                </a:gridCol>
                <a:gridCol w="822960">
                  <a:extLst>
                    <a:ext uri="{9D8B030D-6E8A-4147-A177-3AD203B41FA5}">
                      <a16:colId xmlns:a16="http://schemas.microsoft.com/office/drawing/2014/main" val="20007"/>
                    </a:ext>
                  </a:extLst>
                </a:gridCol>
                <a:gridCol w="822960">
                  <a:extLst>
                    <a:ext uri="{9D8B030D-6E8A-4147-A177-3AD203B41FA5}">
                      <a16:colId xmlns:a16="http://schemas.microsoft.com/office/drawing/2014/main" val="20008"/>
                    </a:ext>
                  </a:extLst>
                </a:gridCol>
              </a:tblGrid>
              <a:tr h="411480">
                <a:tc>
                  <a:txBody>
                    <a:bodyPr/>
                    <a:lstStyle/>
                    <a:p>
                      <a:pPr marL="0" indent="0">
                        <a:buNone/>
                      </a:pPr>
                      <a:r>
                        <a:rPr lang="en-US" sz="1000" b="1" dirty="0">
                          <a:solidFill>
                            <a:srgbClr val="FFFFFF"/>
                          </a:solidFill>
                        </a:rPr>
                        <a:t>Staff Member</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065A82"/>
                    </a:solidFill>
                  </a:tcPr>
                </a:tc>
                <a:tc>
                  <a:txBody>
                    <a:bodyPr/>
                    <a:lstStyle/>
                    <a:p>
                      <a:pPr marL="0" indent="0">
                        <a:buNone/>
                      </a:pPr>
                      <a:r>
                        <a:rPr lang="en-US" sz="1000" b="1" dirty="0">
                          <a:solidFill>
                            <a:srgbClr val="FFFFFF"/>
                          </a:solidFill>
                        </a:rPr>
                        <a:t>Mon</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065A82"/>
                    </a:solidFill>
                  </a:tcPr>
                </a:tc>
                <a:tc>
                  <a:txBody>
                    <a:bodyPr/>
                    <a:lstStyle/>
                    <a:p>
                      <a:pPr marL="0" indent="0">
                        <a:buNone/>
                      </a:pPr>
                      <a:r>
                        <a:rPr lang="en-US" sz="1000" b="1" dirty="0">
                          <a:solidFill>
                            <a:srgbClr val="FFFFFF"/>
                          </a:solidFill>
                        </a:rPr>
                        <a:t>Tue</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065A82"/>
                    </a:solidFill>
                  </a:tcPr>
                </a:tc>
                <a:tc>
                  <a:txBody>
                    <a:bodyPr/>
                    <a:lstStyle/>
                    <a:p>
                      <a:pPr marL="0" indent="0">
                        <a:buNone/>
                      </a:pPr>
                      <a:r>
                        <a:rPr lang="en-US" sz="1000" b="1" dirty="0">
                          <a:solidFill>
                            <a:srgbClr val="FFFFFF"/>
                          </a:solidFill>
                        </a:rPr>
                        <a:t>Wed</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065A82"/>
                    </a:solidFill>
                  </a:tcPr>
                </a:tc>
                <a:tc>
                  <a:txBody>
                    <a:bodyPr/>
                    <a:lstStyle/>
                    <a:p>
                      <a:pPr marL="0" indent="0">
                        <a:buNone/>
                      </a:pPr>
                      <a:r>
                        <a:rPr lang="en-US" sz="1000" b="1" dirty="0">
                          <a:solidFill>
                            <a:srgbClr val="FFFFFF"/>
                          </a:solidFill>
                        </a:rPr>
                        <a:t>Thu</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065A82"/>
                    </a:solidFill>
                  </a:tcPr>
                </a:tc>
                <a:tc>
                  <a:txBody>
                    <a:bodyPr/>
                    <a:lstStyle/>
                    <a:p>
                      <a:pPr marL="0" indent="0">
                        <a:buNone/>
                      </a:pPr>
                      <a:r>
                        <a:rPr lang="en-US" sz="1000" b="1" dirty="0">
                          <a:solidFill>
                            <a:srgbClr val="FFFFFF"/>
                          </a:solidFill>
                        </a:rPr>
                        <a:t>Fri</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065A82"/>
                    </a:solidFill>
                  </a:tcPr>
                </a:tc>
                <a:tc>
                  <a:txBody>
                    <a:bodyPr/>
                    <a:lstStyle/>
                    <a:p>
                      <a:pPr marL="0" indent="0">
                        <a:buNone/>
                      </a:pPr>
                      <a:r>
                        <a:rPr lang="en-US" sz="1000" b="1" dirty="0">
                          <a:solidFill>
                            <a:srgbClr val="FFFFFF"/>
                          </a:solidFill>
                        </a:rPr>
                        <a:t>Sat</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065A82"/>
                    </a:solidFill>
                  </a:tcPr>
                </a:tc>
                <a:tc>
                  <a:txBody>
                    <a:bodyPr/>
                    <a:lstStyle/>
                    <a:p>
                      <a:pPr marL="0" indent="0">
                        <a:buNone/>
                      </a:pPr>
                      <a:r>
                        <a:rPr lang="en-US" sz="1000" b="1" dirty="0">
                          <a:solidFill>
                            <a:srgbClr val="FFFFFF"/>
                          </a:solidFill>
                        </a:rPr>
                        <a:t>Sun</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065A82"/>
                    </a:solidFill>
                  </a:tcPr>
                </a:tc>
                <a:tc>
                  <a:txBody>
                    <a:bodyPr/>
                    <a:lstStyle/>
                    <a:p>
                      <a:pPr marL="0" indent="0">
                        <a:buNone/>
                      </a:pPr>
                      <a:r>
                        <a:rPr lang="en-US" sz="1000" b="1" dirty="0">
                          <a:solidFill>
                            <a:srgbClr val="FFFFFF"/>
                          </a:solidFill>
                        </a:rPr>
                        <a:t>Total Hrs</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065A82"/>
                    </a:solidFill>
                  </a:tcPr>
                </a:tc>
                <a:extLst>
                  <a:ext uri="{0D108BD9-81ED-4DB2-BD59-A6C34878D82A}">
                    <a16:rowId xmlns:a16="http://schemas.microsoft.com/office/drawing/2014/main" val="10000"/>
                  </a:ext>
                </a:extLst>
              </a:tr>
              <a:tr h="411480">
                <a:tc>
                  <a:txBody>
                    <a:bodyPr/>
                    <a:lstStyle/>
                    <a:p>
                      <a:pPr marL="0" indent="0">
                        <a:buNone/>
                      </a:pPr>
                      <a:r>
                        <a:rPr lang="en-US" sz="1000" dirty="0">
                          <a:solidFill>
                            <a:srgbClr val="000000"/>
                          </a:solidFill>
                        </a:rPr>
                        <a:t>Carer A</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tc>
                  <a:txBody>
                    <a:bodyPr/>
                    <a:lstStyle/>
                    <a:p>
                      <a:pPr marL="0" indent="0">
                        <a:buNone/>
                      </a:pPr>
                      <a:r>
                        <a:rPr lang="en-US" sz="1000" dirty="0">
                          <a:solidFill>
                            <a:srgbClr val="000000"/>
                          </a:solidFill>
                        </a:rPr>
                        <a:t>Day</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DBEAFE"/>
                    </a:solidFill>
                  </a:tcPr>
                </a:tc>
                <a:tc>
                  <a:txBody>
                    <a:bodyPr/>
                    <a:lstStyle/>
                    <a:p>
                      <a:pPr marL="0" indent="0">
                        <a:buNone/>
                      </a:pPr>
                      <a:r>
                        <a:rPr lang="en-US" sz="1000" dirty="0">
                          <a:solidFill>
                            <a:srgbClr val="000000"/>
                          </a:solidFill>
                        </a:rPr>
                        <a:t>Day</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DBEAFE"/>
                    </a:solidFill>
                  </a:tcPr>
                </a:tc>
                <a:tc>
                  <a:txBody>
                    <a:bodyPr/>
                    <a:lstStyle/>
                    <a:p>
                      <a:pPr marL="0" indent="0">
                        <a:buNone/>
                      </a:pPr>
                      <a:r>
                        <a:rPr lang="en-US" sz="1000" dirty="0">
                          <a:solidFill>
                            <a:srgbClr val="000000"/>
                          </a:solidFill>
                        </a:rPr>
                        <a:t>OFF</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1F5F9"/>
                    </a:solidFill>
                  </a:tcPr>
                </a:tc>
                <a:tc>
                  <a:txBody>
                    <a:bodyPr/>
                    <a:lstStyle/>
                    <a:p>
                      <a:pPr marL="0" indent="0">
                        <a:buNone/>
                      </a:pPr>
                      <a:r>
                        <a:rPr lang="en-US" sz="1000" dirty="0">
                          <a:solidFill>
                            <a:srgbClr val="000000"/>
                          </a:solidFill>
                        </a:rPr>
                        <a:t>Day</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DBEAFE"/>
                    </a:solidFill>
                  </a:tcPr>
                </a:tc>
                <a:tc>
                  <a:txBody>
                    <a:bodyPr/>
                    <a:lstStyle/>
                    <a:p>
                      <a:pPr marL="0" indent="0">
                        <a:buNone/>
                      </a:pPr>
                      <a:r>
                        <a:rPr lang="en-US" sz="1000" dirty="0">
                          <a:solidFill>
                            <a:srgbClr val="000000"/>
                          </a:solidFill>
                        </a:rPr>
                        <a:t>Night</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E0E7FF"/>
                    </a:solidFill>
                  </a:tcPr>
                </a:tc>
                <a:tc>
                  <a:txBody>
                    <a:bodyPr/>
                    <a:lstStyle/>
                    <a:p>
                      <a:pPr marL="0" indent="0">
                        <a:buNone/>
                      </a:pPr>
                      <a:r>
                        <a:rPr lang="en-US" sz="1000" dirty="0">
                          <a:solidFill>
                            <a:srgbClr val="000000"/>
                          </a:solidFill>
                        </a:rPr>
                        <a:t>Night</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E0E7FF"/>
                    </a:solidFill>
                  </a:tcPr>
                </a:tc>
                <a:tc>
                  <a:txBody>
                    <a:bodyPr/>
                    <a:lstStyle/>
                    <a:p>
                      <a:pPr marL="0" indent="0">
                        <a:buNone/>
                      </a:pPr>
                      <a:r>
                        <a:rPr lang="en-US" sz="1000" dirty="0">
                          <a:solidFill>
                            <a:srgbClr val="000000"/>
                          </a:solidFill>
                        </a:rPr>
                        <a:t>OFF</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1F5F9"/>
                    </a:solidFill>
                  </a:tcPr>
                </a:tc>
                <a:tc>
                  <a:txBody>
                    <a:bodyPr/>
                    <a:lstStyle/>
                    <a:p>
                      <a:pPr marL="0" indent="0">
                        <a:buNone/>
                      </a:pPr>
                      <a:r>
                        <a:rPr lang="en-US" sz="1000" b="1" dirty="0">
                          <a:solidFill>
                            <a:srgbClr val="000000"/>
                          </a:solidFill>
                        </a:rPr>
                        <a:t>=SUM()</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extLst>
                  <a:ext uri="{0D108BD9-81ED-4DB2-BD59-A6C34878D82A}">
                    <a16:rowId xmlns:a16="http://schemas.microsoft.com/office/drawing/2014/main" val="10001"/>
                  </a:ext>
                </a:extLst>
              </a:tr>
              <a:tr h="411480">
                <a:tc>
                  <a:txBody>
                    <a:bodyPr/>
                    <a:lstStyle/>
                    <a:p>
                      <a:pPr marL="0" indent="0">
                        <a:buNone/>
                      </a:pPr>
                      <a:r>
                        <a:rPr lang="en-US" sz="1000" dirty="0">
                          <a:solidFill>
                            <a:srgbClr val="000000"/>
                          </a:solidFill>
                        </a:rPr>
                        <a:t>Nurse B</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tc>
                  <a:txBody>
                    <a:bodyPr/>
                    <a:lstStyle/>
                    <a:p>
                      <a:pPr marL="0" indent="0">
                        <a:buNone/>
                      </a:pPr>
                      <a:r>
                        <a:rPr lang="en-US" sz="1000" dirty="0">
                          <a:solidFill>
                            <a:srgbClr val="000000"/>
                          </a:solidFill>
                        </a:rPr>
                        <a:t>Day</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DBEAFE"/>
                    </a:solidFill>
                  </a:tcPr>
                </a:tc>
                <a:tc>
                  <a:txBody>
                    <a:bodyPr/>
                    <a:lstStyle/>
                    <a:p>
                      <a:pPr marL="0" indent="0">
                        <a:buNone/>
                      </a:pPr>
                      <a:r>
                        <a:rPr lang="en-US" sz="1000" dirty="0">
                          <a:solidFill>
                            <a:srgbClr val="000000"/>
                          </a:solidFill>
                        </a:rPr>
                        <a:t>OFF</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1F5F9"/>
                    </a:solidFill>
                  </a:tcPr>
                </a:tc>
                <a:tc>
                  <a:txBody>
                    <a:bodyPr/>
                    <a:lstStyle/>
                    <a:p>
                      <a:pPr marL="0" indent="0">
                        <a:buNone/>
                      </a:pPr>
                      <a:r>
                        <a:rPr lang="en-US" sz="1000" dirty="0">
                          <a:solidFill>
                            <a:srgbClr val="000000"/>
                          </a:solidFill>
                        </a:rPr>
                        <a:t>Day</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DBEAFE"/>
                    </a:solidFill>
                  </a:tcPr>
                </a:tc>
                <a:tc>
                  <a:txBody>
                    <a:bodyPr/>
                    <a:lstStyle/>
                    <a:p>
                      <a:pPr marL="0" indent="0">
                        <a:buNone/>
                      </a:pPr>
                      <a:r>
                        <a:rPr lang="en-US" sz="1000" dirty="0">
                          <a:solidFill>
                            <a:srgbClr val="000000"/>
                          </a:solidFill>
                        </a:rPr>
                        <a:t>Day</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DBEAFE"/>
                    </a:solidFill>
                  </a:tcPr>
                </a:tc>
                <a:tc>
                  <a:txBody>
                    <a:bodyPr/>
                    <a:lstStyle/>
                    <a:p>
                      <a:pPr marL="0" indent="0">
                        <a:buNone/>
                      </a:pPr>
                      <a:r>
                        <a:rPr lang="en-US" sz="1000" dirty="0">
                          <a:solidFill>
                            <a:srgbClr val="000000"/>
                          </a:solidFill>
                        </a:rPr>
                        <a:t>Day</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DBEAFE"/>
                    </a:solidFill>
                  </a:tcPr>
                </a:tc>
                <a:tc>
                  <a:txBody>
                    <a:bodyPr/>
                    <a:lstStyle/>
                    <a:p>
                      <a:pPr marL="0" indent="0">
                        <a:buNone/>
                      </a:pPr>
                      <a:r>
                        <a:rPr lang="en-US" sz="1000" dirty="0">
                          <a:solidFill>
                            <a:srgbClr val="000000"/>
                          </a:solidFill>
                        </a:rPr>
                        <a:t>OFF</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1F5F9"/>
                    </a:solidFill>
                  </a:tcPr>
                </a:tc>
                <a:tc>
                  <a:txBody>
                    <a:bodyPr/>
                    <a:lstStyle/>
                    <a:p>
                      <a:pPr marL="0" indent="0">
                        <a:buNone/>
                      </a:pPr>
                      <a:r>
                        <a:rPr lang="en-US" sz="1000" dirty="0">
                          <a:solidFill>
                            <a:srgbClr val="000000"/>
                          </a:solidFill>
                        </a:rPr>
                        <a:t>OFF</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1F5F9"/>
                    </a:solidFill>
                  </a:tcPr>
                </a:tc>
                <a:tc>
                  <a:txBody>
                    <a:bodyPr/>
                    <a:lstStyle/>
                    <a:p>
                      <a:pPr marL="0" indent="0">
                        <a:buNone/>
                      </a:pPr>
                      <a:r>
                        <a:rPr lang="en-US" sz="1000" b="1" dirty="0">
                          <a:solidFill>
                            <a:srgbClr val="000000"/>
                          </a:solidFill>
                        </a:rPr>
                        <a:t>=SUM()</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extLst>
                  <a:ext uri="{0D108BD9-81ED-4DB2-BD59-A6C34878D82A}">
                    <a16:rowId xmlns:a16="http://schemas.microsoft.com/office/drawing/2014/main" val="10002"/>
                  </a:ext>
                </a:extLst>
              </a:tr>
              <a:tr h="411480">
                <a:tc>
                  <a:txBody>
                    <a:bodyPr/>
                    <a:lstStyle/>
                    <a:p>
                      <a:pPr marL="0" indent="0">
                        <a:buNone/>
                      </a:pPr>
                      <a:r>
                        <a:rPr lang="en-US" sz="1000" dirty="0">
                          <a:solidFill>
                            <a:srgbClr val="000000"/>
                          </a:solidFill>
                        </a:rPr>
                        <a:t>Senior Carer C</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tc>
                  <a:txBody>
                    <a:bodyPr/>
                    <a:lstStyle/>
                    <a:p>
                      <a:pPr marL="0" indent="0">
                        <a:buNone/>
                      </a:pPr>
                      <a:r>
                        <a:rPr lang="en-US" sz="1000" dirty="0">
                          <a:solidFill>
                            <a:srgbClr val="000000"/>
                          </a:solidFill>
                        </a:rPr>
                        <a:t>Night</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E0E7FF"/>
                    </a:solidFill>
                  </a:tcPr>
                </a:tc>
                <a:tc>
                  <a:txBody>
                    <a:bodyPr/>
                    <a:lstStyle/>
                    <a:p>
                      <a:pPr marL="0" indent="0">
                        <a:buNone/>
                      </a:pPr>
                      <a:r>
                        <a:rPr lang="en-US" sz="1000" dirty="0">
                          <a:solidFill>
                            <a:srgbClr val="000000"/>
                          </a:solidFill>
                        </a:rPr>
                        <a:t>Night</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E0E7FF"/>
                    </a:solidFill>
                  </a:tcPr>
                </a:tc>
                <a:tc>
                  <a:txBody>
                    <a:bodyPr/>
                    <a:lstStyle/>
                    <a:p>
                      <a:pPr marL="0" indent="0">
                        <a:buNone/>
                      </a:pPr>
                      <a:r>
                        <a:rPr lang="en-US" sz="1000" dirty="0">
                          <a:solidFill>
                            <a:srgbClr val="000000"/>
                          </a:solidFill>
                        </a:rPr>
                        <a:t>Night</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E0E7FF"/>
                    </a:solidFill>
                  </a:tcPr>
                </a:tc>
                <a:tc>
                  <a:txBody>
                    <a:bodyPr/>
                    <a:lstStyle/>
                    <a:p>
                      <a:pPr marL="0" indent="0">
                        <a:buNone/>
                      </a:pPr>
                      <a:r>
                        <a:rPr lang="en-US" sz="1000" dirty="0">
                          <a:solidFill>
                            <a:srgbClr val="000000"/>
                          </a:solidFill>
                        </a:rPr>
                        <a:t>OFF</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1F5F9"/>
                    </a:solidFill>
                  </a:tcPr>
                </a:tc>
                <a:tc>
                  <a:txBody>
                    <a:bodyPr/>
                    <a:lstStyle/>
                    <a:p>
                      <a:pPr marL="0" indent="0">
                        <a:buNone/>
                      </a:pPr>
                      <a:r>
                        <a:rPr lang="en-US" sz="1000" dirty="0">
                          <a:solidFill>
                            <a:srgbClr val="000000"/>
                          </a:solidFill>
                        </a:rPr>
                        <a:t>OFF</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F1F5F9"/>
                    </a:solidFill>
                  </a:tcPr>
                </a:tc>
                <a:tc>
                  <a:txBody>
                    <a:bodyPr/>
                    <a:lstStyle/>
                    <a:p>
                      <a:pPr marL="0" indent="0">
                        <a:buNone/>
                      </a:pPr>
                      <a:r>
                        <a:rPr lang="en-US" sz="1000" dirty="0">
                          <a:solidFill>
                            <a:srgbClr val="000000"/>
                          </a:solidFill>
                        </a:rPr>
                        <a:t>Day</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DBEAFE"/>
                    </a:solidFill>
                  </a:tcPr>
                </a:tc>
                <a:tc>
                  <a:txBody>
                    <a:bodyPr/>
                    <a:lstStyle/>
                    <a:p>
                      <a:pPr marL="0" indent="0">
                        <a:buNone/>
                      </a:pPr>
                      <a:r>
                        <a:rPr lang="en-US" sz="1000" dirty="0">
                          <a:solidFill>
                            <a:srgbClr val="000000"/>
                          </a:solidFill>
                        </a:rPr>
                        <a:t>Day</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solidFill>
                      <a:srgbClr val="DBEAFE"/>
                    </a:solidFill>
                  </a:tcPr>
                </a:tc>
                <a:tc>
                  <a:txBody>
                    <a:bodyPr/>
                    <a:lstStyle/>
                    <a:p>
                      <a:pPr marL="0" indent="0">
                        <a:buNone/>
                      </a:pPr>
                      <a:r>
                        <a:rPr lang="en-US" sz="1000" b="1" dirty="0">
                          <a:solidFill>
                            <a:srgbClr val="000000"/>
                          </a:solidFill>
                        </a:rPr>
                        <a:t>=SUM()</a:t>
                      </a:r>
                      <a:endParaRPr lang="en-US" sz="1000" dirty="0"/>
                    </a:p>
                  </a:txBody>
                  <a:tcPr>
                    <a:lnL w="6350" cap="flat" cmpd="sng" algn="ctr">
                      <a:solidFill>
                        <a:srgbClr val="CBD5E1"/>
                      </a:solidFill>
                      <a:prstDash val="solid"/>
                      <a:round/>
                      <a:headEnd type="none" w="med" len="med"/>
                      <a:tailEnd type="none" w="med" len="med"/>
                    </a:lnL>
                    <a:lnR w="6350" cap="flat" cmpd="sng" algn="ctr">
                      <a:solidFill>
                        <a:srgbClr val="CBD5E1"/>
                      </a:solidFill>
                      <a:prstDash val="solid"/>
                      <a:round/>
                      <a:headEnd type="none" w="med" len="med"/>
                      <a:tailEnd type="none" w="med" len="med"/>
                    </a:lnR>
                    <a:lnT w="6350" cap="flat" cmpd="sng" algn="ctr">
                      <a:solidFill>
                        <a:srgbClr val="CBD5E1"/>
                      </a:solidFill>
                      <a:prstDash val="solid"/>
                      <a:round/>
                      <a:headEnd type="none" w="med" len="med"/>
                      <a:tailEnd type="none" w="med" len="med"/>
                    </a:lnT>
                    <a:lnB w="6350" cap="flat" cmpd="sng" algn="ctr">
                      <a:solidFill>
                        <a:srgbClr val="CBD5E1"/>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6" name="Text 3"/>
          <p:cNvSpPr/>
          <p:nvPr/>
        </p:nvSpPr>
        <p:spPr>
          <a:xfrm>
            <a:off x="640080" y="3200400"/>
            <a:ext cx="8229600" cy="365760"/>
          </a:xfrm>
          <a:prstGeom prst="rect">
            <a:avLst/>
          </a:prstGeom>
          <a:noFill/>
          <a:ln/>
        </p:spPr>
        <p:txBody>
          <a:bodyPr wrap="square" lIns="0" tIns="0" rIns="0" bIns="0" rtlCol="0" anchor="ctr"/>
          <a:lstStyle/>
          <a:p>
            <a:pPr marL="0" indent="0">
              <a:buNone/>
            </a:pPr>
            <a:r>
              <a:rPr lang="en-US" sz="1400" b="1" dirty="0">
                <a:solidFill>
                  <a:srgbClr val="065A82"/>
                </a:solidFill>
                <a:latin typeface="Calibri" pitchFamily="34" charset="0"/>
                <a:ea typeface="Calibri" pitchFamily="34" charset="-122"/>
                <a:cs typeface="Calibri" pitchFamily="34" charset="-120"/>
              </a:rPr>
              <a:t>Key Excel Features Applied:</a:t>
            </a:r>
            <a:endParaRPr lang="en-US" sz="1400" dirty="0"/>
          </a:p>
        </p:txBody>
      </p:sp>
      <p:sp>
        <p:nvSpPr>
          <p:cNvPr id="7" name="Text 4"/>
          <p:cNvSpPr/>
          <p:nvPr/>
        </p:nvSpPr>
        <p:spPr>
          <a:xfrm>
            <a:off x="640080" y="3566160"/>
            <a:ext cx="7863840" cy="1371600"/>
          </a:xfrm>
          <a:prstGeom prst="rect">
            <a:avLst/>
          </a:prstGeom>
          <a:noFill/>
          <a:ln/>
        </p:spPr>
        <p:txBody>
          <a:bodyPr wrap="square" rtlCol="0" anchor="t"/>
          <a:lstStyle/>
          <a:p>
            <a:pPr marL="0" indent="0">
              <a:buNone/>
            </a:pPr>
            <a:r>
              <a:rPr lang="en-US" sz="1200" b="1" dirty="0">
                <a:solidFill>
                  <a:srgbClr val="334155"/>
                </a:solidFill>
                <a:latin typeface="Calibri" pitchFamily="34" charset="0"/>
                <a:ea typeface="Calibri" pitchFamily="34" charset="-122"/>
                <a:cs typeface="Calibri" pitchFamily="34" charset="-120"/>
              </a:rPr>
              <a:t>Conditional Formatting: </a:t>
            </a:r>
            <a:r>
              <a:rPr lang="en-US" sz="1200" dirty="0">
                <a:solidFill>
                  <a:srgbClr val="334155"/>
                </a:solidFill>
                <a:latin typeface="Calibri" pitchFamily="34" charset="0"/>
                <a:ea typeface="Calibri" pitchFamily="34" charset="-122"/>
                <a:cs typeface="Calibri" pitchFamily="34" charset="-120"/>
              </a:rPr>
              <a:t>Red – if any hours are exceeded in cells</a:t>
            </a:r>
          </a:p>
          <a:p>
            <a:pPr marL="0" indent="0">
              <a:buNone/>
            </a:pPr>
            <a:r>
              <a:rPr lang="en-US" sz="1200" b="1" dirty="0">
                <a:solidFill>
                  <a:srgbClr val="334155"/>
                </a:solidFill>
                <a:latin typeface="Calibri" pitchFamily="34" charset="0"/>
                <a:ea typeface="Calibri" pitchFamily="34" charset="-122"/>
                <a:cs typeface="Calibri" pitchFamily="34" charset="-120"/>
              </a:rPr>
              <a:t>COUNTIF Formulas: </a:t>
            </a:r>
            <a:r>
              <a:rPr lang="en-US" sz="1200" dirty="0">
                <a:solidFill>
                  <a:srgbClr val="334155"/>
                </a:solidFill>
                <a:latin typeface="Calibri" pitchFamily="34" charset="0"/>
                <a:ea typeface="Calibri" pitchFamily="34" charset="-122"/>
                <a:cs typeface="Calibri" pitchFamily="34" charset="-120"/>
              </a:rPr>
              <a:t>Check on a real-time basis an employee's availability against the requirements of a specific shift in both buildings automatically.</a:t>
            </a:r>
            <a:endParaRPr lang="en-US" sz="1200" dirty="0"/>
          </a:p>
          <a:p>
            <a:pPr marL="0" indent="0">
              <a:buNone/>
            </a:pPr>
            <a:r>
              <a:rPr lang="en-US" sz="1200" b="1" dirty="0">
                <a:solidFill>
                  <a:srgbClr val="334155"/>
                </a:solidFill>
                <a:latin typeface="Calibri" pitchFamily="34" charset="0"/>
                <a:ea typeface="Calibri" pitchFamily="34" charset="-122"/>
                <a:cs typeface="Calibri" pitchFamily="34" charset="-120"/>
              </a:rPr>
              <a:t>Data Validation: </a:t>
            </a:r>
            <a:r>
              <a:rPr lang="en-US" sz="1200" dirty="0">
                <a:solidFill>
                  <a:srgbClr val="334155"/>
                </a:solidFill>
                <a:latin typeface="Calibri" pitchFamily="34" charset="0"/>
                <a:ea typeface="Calibri" pitchFamily="34" charset="-122"/>
                <a:cs typeface="Calibri" pitchFamily="34" charset="-120"/>
              </a:rPr>
              <a:t>Given the limit on the number of entry types, the working/non-working/off days are prevented by using drop-down lists, which avoids entry errors.</a:t>
            </a:r>
            <a:endParaRPr lang="en-US" sz="1200" dirty="0"/>
          </a:p>
        </p:txBody>
      </p:sp>
      <p:sp>
        <p:nvSpPr>
          <p:cNvPr id="8" name="Text 5"/>
          <p:cNvSpPr/>
          <p:nvPr/>
        </p:nvSpPr>
        <p:spPr>
          <a:xfrm>
            <a:off x="640080" y="4754880"/>
            <a:ext cx="8229600" cy="274320"/>
          </a:xfrm>
          <a:prstGeom prst="rect">
            <a:avLst/>
          </a:prstGeom>
          <a:noFill/>
          <a:ln/>
        </p:spPr>
        <p:txBody>
          <a:bodyPr wrap="square" rtlCol="0" anchor="ctr"/>
          <a:lstStyle/>
          <a:p>
            <a:pPr marL="0" indent="0">
              <a:buNone/>
            </a:pPr>
            <a:r>
              <a:rPr lang="en-US" sz="1000" i="1" dirty="0">
                <a:solidFill>
                  <a:srgbClr val="64748B"/>
                </a:solidFill>
                <a:latin typeface="Calibri" pitchFamily="34" charset="0"/>
                <a:ea typeface="Calibri" pitchFamily="34" charset="-122"/>
                <a:cs typeface="Calibri" pitchFamily="34" charset="-120"/>
              </a:rPr>
              <a:t>(Walkenbach, 2019; Microsoft, 2023)</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B2545"/>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2C39A"/>
          </a:solidFill>
          <a:ln/>
        </p:spPr>
        <p:txBody>
          <a:bodyPr/>
          <a:lstStyle/>
          <a:p>
            <a:endParaRPr lang="en-GB"/>
          </a:p>
        </p:txBody>
      </p:sp>
      <p:sp>
        <p:nvSpPr>
          <p:cNvPr id="3" name="Text 1"/>
          <p:cNvSpPr/>
          <p:nvPr/>
        </p:nvSpPr>
        <p:spPr>
          <a:xfrm>
            <a:off x="731520" y="365760"/>
            <a:ext cx="7680960" cy="640080"/>
          </a:xfrm>
          <a:prstGeom prst="rect">
            <a:avLst/>
          </a:prstGeom>
          <a:noFill/>
          <a:ln/>
        </p:spPr>
        <p:txBody>
          <a:bodyPr wrap="square"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Conclusion &amp; Recommendation</a:t>
            </a:r>
            <a:endParaRPr lang="en-US" sz="2800" dirty="0"/>
          </a:p>
        </p:txBody>
      </p:sp>
      <p:sp>
        <p:nvSpPr>
          <p:cNvPr id="4" name="Shape 2"/>
          <p:cNvSpPr/>
          <p:nvPr/>
        </p:nvSpPr>
        <p:spPr>
          <a:xfrm>
            <a:off x="731520" y="1097280"/>
            <a:ext cx="7680960" cy="36576"/>
          </a:xfrm>
          <a:prstGeom prst="rect">
            <a:avLst/>
          </a:prstGeom>
          <a:solidFill>
            <a:srgbClr val="02C39A">
              <a:alpha val="50000"/>
            </a:srgbClr>
          </a:solidFill>
          <a:ln/>
        </p:spPr>
        <p:txBody>
          <a:bodyPr/>
          <a:lstStyle/>
          <a:p>
            <a:endParaRPr lang="en-GB"/>
          </a:p>
        </p:txBody>
      </p:sp>
      <p:sp>
        <p:nvSpPr>
          <p:cNvPr id="5" name="Text 3"/>
          <p:cNvSpPr/>
          <p:nvPr/>
        </p:nvSpPr>
        <p:spPr>
          <a:xfrm>
            <a:off x="731520" y="1371600"/>
            <a:ext cx="7680960" cy="3474720"/>
          </a:xfrm>
          <a:prstGeom prst="rect">
            <a:avLst/>
          </a:prstGeom>
          <a:noFill/>
          <a:ln/>
        </p:spPr>
        <p:txBody>
          <a:bodyPr wrap="square" rtlCol="0" anchor="t"/>
          <a:lstStyle/>
          <a:p>
            <a:pPr marL="0" indent="0">
              <a:buNone/>
            </a:pPr>
            <a:r>
              <a:rPr lang="en-US" sz="1500" b="1" dirty="0">
                <a:solidFill>
                  <a:srgbClr val="E2E8F0"/>
                </a:solidFill>
                <a:latin typeface="Calibri" pitchFamily="34" charset="0"/>
                <a:ea typeface="Calibri" pitchFamily="34" charset="-122"/>
                <a:cs typeface="Calibri" pitchFamily="34" charset="-120"/>
              </a:rPr>
              <a:t>The best way to schedule employees at Riverdale is to use Microsoft Excel because:</a:t>
            </a:r>
          </a:p>
          <a:p>
            <a:pPr marL="0" indent="0">
              <a:buNone/>
            </a:pPr>
            <a:endParaRPr lang="en-US" sz="1300" dirty="0"/>
          </a:p>
          <a:p>
            <a:pPr marL="342900" indent="-342900">
              <a:buSzPct val="100000"/>
              <a:buChar char="•"/>
            </a:pPr>
            <a:r>
              <a:rPr lang="en-US" sz="1300" dirty="0">
                <a:solidFill>
                  <a:srgbClr val="E2E8F0"/>
                </a:solidFill>
                <a:latin typeface="Calibri" pitchFamily="34" charset="0"/>
                <a:ea typeface="Calibri" pitchFamily="34" charset="-122"/>
                <a:cs typeface="Calibri" pitchFamily="34" charset="-120"/>
              </a:rPr>
              <a:t>The natural mapping of the grid to weekly </a:t>
            </a:r>
            <a:r>
              <a:rPr lang="en-US" sz="1300" dirty="0" err="1">
                <a:solidFill>
                  <a:srgbClr val="E2E8F0"/>
                </a:solidFill>
                <a:latin typeface="Calibri" pitchFamily="34" charset="0"/>
                <a:ea typeface="Calibri" pitchFamily="34" charset="-122"/>
                <a:cs typeface="Calibri" pitchFamily="34" charset="-120"/>
              </a:rPr>
              <a:t>rota</a:t>
            </a:r>
            <a:r>
              <a:rPr lang="en-US" sz="1300" dirty="0">
                <a:solidFill>
                  <a:srgbClr val="E2E8F0"/>
                </a:solidFill>
                <a:latin typeface="Calibri" pitchFamily="34" charset="0"/>
                <a:ea typeface="Calibri" pitchFamily="34" charset="-122"/>
                <a:cs typeface="Calibri" pitchFamily="34" charset="-120"/>
              </a:rPr>
              <a:t> designs in the two buildings gives rise to an </a:t>
            </a:r>
            <a:r>
              <a:rPr lang="en-US" sz="1300" dirty="0" err="1">
                <a:solidFill>
                  <a:srgbClr val="E2E8F0"/>
                </a:solidFill>
                <a:latin typeface="Calibri" pitchFamily="34" charset="0"/>
                <a:ea typeface="Calibri" pitchFamily="34" charset="-122"/>
                <a:cs typeface="Calibri" pitchFamily="34" charset="-120"/>
              </a:rPr>
              <a:t>issue.The</a:t>
            </a:r>
            <a:r>
              <a:rPr lang="en-US" sz="1300" dirty="0">
                <a:solidFill>
                  <a:srgbClr val="E2E8F0"/>
                </a:solidFill>
                <a:latin typeface="Calibri" pitchFamily="34" charset="0"/>
                <a:ea typeface="Calibri" pitchFamily="34" charset="-122"/>
                <a:cs typeface="Calibri" pitchFamily="34" charset="-120"/>
              </a:rPr>
              <a:t> issue is the natural mapping of the grid to weekly </a:t>
            </a:r>
            <a:r>
              <a:rPr lang="en-US" sz="1300" dirty="0" err="1">
                <a:solidFill>
                  <a:srgbClr val="E2E8F0"/>
                </a:solidFill>
                <a:latin typeface="Calibri" pitchFamily="34" charset="0"/>
                <a:ea typeface="Calibri" pitchFamily="34" charset="-122"/>
                <a:cs typeface="Calibri" pitchFamily="34" charset="-120"/>
              </a:rPr>
              <a:t>rotas</a:t>
            </a:r>
            <a:r>
              <a:rPr lang="en-US" sz="1300" dirty="0">
                <a:solidFill>
                  <a:srgbClr val="E2E8F0"/>
                </a:solidFill>
                <a:latin typeface="Calibri" pitchFamily="34" charset="0"/>
                <a:ea typeface="Calibri" pitchFamily="34" charset="-122"/>
                <a:cs typeface="Calibri" pitchFamily="34" charset="-120"/>
              </a:rPr>
              <a:t> in Both buildings.</a:t>
            </a:r>
          </a:p>
          <a:p>
            <a:pPr marL="342900" indent="-342900">
              <a:buSzPct val="100000"/>
              <a:buChar char="•"/>
            </a:pPr>
            <a:r>
              <a:rPr lang="en-US" sz="1300" dirty="0">
                <a:solidFill>
                  <a:srgbClr val="E2E8F0"/>
                </a:solidFill>
                <a:latin typeface="Calibri" pitchFamily="34" charset="0"/>
                <a:ea typeface="Calibri" pitchFamily="34" charset="-122"/>
                <a:cs typeface="Calibri" pitchFamily="34" charset="-120"/>
              </a:rPr>
              <a:t>Formulas automate the hours tracking and highlight when they begin to be under-staffed or over-staffed.</a:t>
            </a:r>
          </a:p>
          <a:p>
            <a:pPr marL="342900" indent="-342900">
              <a:buSzPct val="100000"/>
              <a:buChar char="•"/>
            </a:pPr>
            <a:r>
              <a:rPr lang="en-US" sz="1300" dirty="0">
                <a:solidFill>
                  <a:srgbClr val="E2E8F0"/>
                </a:solidFill>
                <a:latin typeface="Calibri" pitchFamily="34" charset="0"/>
                <a:ea typeface="Calibri" pitchFamily="34" charset="-122"/>
                <a:cs typeface="Calibri" pitchFamily="34" charset="-120"/>
              </a:rPr>
              <a:t>Conditional formatting is using visual information instantly to give coverage gaps feedback.</a:t>
            </a:r>
          </a:p>
          <a:p>
            <a:pPr marL="342900" indent="-342900">
              <a:buSzPct val="100000"/>
              <a:buChar char="•"/>
            </a:pPr>
            <a:r>
              <a:rPr lang="en-US" sz="1300" dirty="0">
                <a:solidFill>
                  <a:srgbClr val="E2E8F0"/>
                </a:solidFill>
                <a:latin typeface="Calibri" pitchFamily="34" charset="0"/>
                <a:ea typeface="Calibri" pitchFamily="34" charset="-122"/>
                <a:cs typeface="Calibri" pitchFamily="34" charset="-120"/>
              </a:rPr>
              <a:t>All staff get the most up to date </a:t>
            </a:r>
            <a:r>
              <a:rPr lang="en-US" sz="1300" dirty="0" err="1">
                <a:solidFill>
                  <a:srgbClr val="E2E8F0"/>
                </a:solidFill>
                <a:latin typeface="Calibri" pitchFamily="34" charset="0"/>
                <a:ea typeface="Calibri" pitchFamily="34" charset="-122"/>
                <a:cs typeface="Calibri" pitchFamily="34" charset="-120"/>
              </a:rPr>
              <a:t>rota</a:t>
            </a:r>
            <a:r>
              <a:rPr lang="en-US" sz="1300" dirty="0">
                <a:solidFill>
                  <a:srgbClr val="E2E8F0"/>
                </a:solidFill>
                <a:latin typeface="Calibri" pitchFamily="34" charset="0"/>
                <a:ea typeface="Calibri" pitchFamily="34" charset="-122"/>
                <a:cs typeface="Calibri" pitchFamily="34" charset="-120"/>
              </a:rPr>
              <a:t> in real time thanks to OneDrive sharing.</a:t>
            </a:r>
          </a:p>
          <a:p>
            <a:pPr marL="342900" indent="-342900">
              <a:buSzPct val="100000"/>
              <a:buChar char="•"/>
            </a:pPr>
            <a:endParaRPr lang="en-US" sz="1300" dirty="0">
              <a:solidFill>
                <a:srgbClr val="E2E8F0"/>
              </a:solidFill>
              <a:latin typeface="Calibri" pitchFamily="34" charset="0"/>
              <a:cs typeface="Calibri" pitchFamily="34" charset="-120"/>
            </a:endParaRPr>
          </a:p>
          <a:p>
            <a:pPr marL="342900" indent="-342900">
              <a:buSzPct val="100000"/>
              <a:buChar char="•"/>
            </a:pPr>
            <a:endParaRPr lang="en-US" sz="1300" dirty="0"/>
          </a:p>
          <a:p>
            <a:pPr marL="0" indent="0">
              <a:buNone/>
            </a:pPr>
            <a:r>
              <a:rPr lang="en-US" sz="1300" i="1" dirty="0">
                <a:solidFill>
                  <a:srgbClr val="E2E8F0"/>
                </a:solidFill>
                <a:latin typeface="Calibri" pitchFamily="34" charset="0"/>
                <a:ea typeface="Calibri" pitchFamily="34" charset="-122"/>
                <a:cs typeface="Calibri" pitchFamily="34" charset="-120"/>
              </a:rPr>
              <a:t>In Riverdale, the most realistic and cost-effective option would be Excel since they have access to the software as it is something that they already know how to use, and it comes included within the Microsoft Office suite.</a:t>
            </a:r>
            <a:endParaRPr lang="en-US" sz="1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54864" cy="5143500"/>
          </a:xfrm>
          <a:prstGeom prst="rect">
            <a:avLst/>
          </a:prstGeom>
          <a:solidFill>
            <a:srgbClr val="065A82"/>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0080" y="274320"/>
            <a:ext cx="914400" cy="914400"/>
          </a:xfrm>
          <a:prstGeom prst="rect">
            <a:avLst/>
          </a:prstGeom>
        </p:spPr>
      </p:pic>
      <p:sp>
        <p:nvSpPr>
          <p:cNvPr id="4" name="Text 1"/>
          <p:cNvSpPr/>
          <p:nvPr/>
        </p:nvSpPr>
        <p:spPr>
          <a:xfrm>
            <a:off x="640080" y="274320"/>
            <a:ext cx="8229600" cy="640080"/>
          </a:xfrm>
          <a:prstGeom prst="rect">
            <a:avLst/>
          </a:prstGeom>
          <a:noFill/>
          <a:ln/>
        </p:spPr>
        <p:txBody>
          <a:bodyPr wrap="square" lIns="0" tIns="0" rIns="0" bIns="0" rtlCol="0" anchor="ctr"/>
          <a:lstStyle/>
          <a:p>
            <a:pPr marL="0" indent="0">
              <a:buNone/>
            </a:pPr>
            <a:r>
              <a:rPr lang="en-US" sz="2800" b="1" dirty="0">
                <a:solidFill>
                  <a:srgbClr val="0B2545"/>
                </a:solidFill>
                <a:latin typeface="Georgia" pitchFamily="34" charset="0"/>
                <a:ea typeface="Georgia" pitchFamily="34" charset="-122"/>
                <a:cs typeface="Georgia" pitchFamily="34" charset="-120"/>
              </a:rPr>
              <a:t>Reference List</a:t>
            </a:r>
            <a:endParaRPr lang="en-US" sz="2800" dirty="0"/>
          </a:p>
        </p:txBody>
      </p:sp>
      <p:sp>
        <p:nvSpPr>
          <p:cNvPr id="5" name="Shape 2"/>
          <p:cNvSpPr/>
          <p:nvPr/>
        </p:nvSpPr>
        <p:spPr>
          <a:xfrm>
            <a:off x="640080" y="983538"/>
            <a:ext cx="7863840" cy="3840480"/>
          </a:xfrm>
          <a:prstGeom prst="rect">
            <a:avLst/>
          </a:prstGeom>
          <a:solidFill>
            <a:srgbClr val="FFFFFF"/>
          </a:solidFill>
          <a:ln/>
          <a:effectLst>
            <a:outerShdw blurRad="76200" dist="25400" dir="8100000" algn="bl" rotWithShape="0">
              <a:srgbClr val="000000">
                <a:alpha val="6000"/>
              </a:srgbClr>
            </a:outerShdw>
          </a:effectLst>
        </p:spPr>
        <p:txBody>
          <a:bodyPr/>
          <a:lstStyle/>
          <a:p>
            <a:endParaRPr lang="en-GB"/>
          </a:p>
        </p:txBody>
      </p:sp>
      <p:sp>
        <p:nvSpPr>
          <p:cNvPr id="6" name="Text 3"/>
          <p:cNvSpPr/>
          <p:nvPr/>
        </p:nvSpPr>
        <p:spPr>
          <a:xfrm>
            <a:off x="914400" y="1188720"/>
            <a:ext cx="7315200" cy="3474720"/>
          </a:xfrm>
          <a:prstGeom prst="rect">
            <a:avLst/>
          </a:prstGeom>
          <a:noFill/>
          <a:ln/>
        </p:spPr>
        <p:txBody>
          <a:bodyPr wrap="square" rtlCol="0" anchor="t"/>
          <a:lstStyle/>
          <a:p>
            <a:pPr marL="0" indent="0">
              <a:buNone/>
            </a:pPr>
            <a:r>
              <a:rPr lang="en-US" sz="1200" b="1" dirty="0">
                <a:solidFill>
                  <a:srgbClr val="334155"/>
                </a:solidFill>
                <a:latin typeface="Calibri" pitchFamily="34" charset="0"/>
                <a:ea typeface="Calibri" pitchFamily="34" charset="-122"/>
                <a:cs typeface="Calibri" pitchFamily="34" charset="-120"/>
              </a:rPr>
              <a:t>Microsoft (2023) </a:t>
            </a:r>
            <a:r>
              <a:rPr lang="en-US" sz="1200" dirty="0">
                <a:solidFill>
                  <a:srgbClr val="334155"/>
                </a:solidFill>
                <a:latin typeface="Calibri" pitchFamily="34" charset="0"/>
                <a:ea typeface="Calibri" pitchFamily="34" charset="-122"/>
                <a:cs typeface="Calibri" pitchFamily="34" charset="-120"/>
              </a:rPr>
              <a:t>Collaborate on Excel workbooks at the same time with co-authoring. Available at: https://support.microsoft.com/en-gb/office/collaborate-on-excel-workbooks (Accessed: 28 June 2026).</a:t>
            </a:r>
            <a:endParaRPr lang="en-US" sz="1200" dirty="0"/>
          </a:p>
          <a:p>
            <a:pPr marL="0" indent="0">
              <a:buNone/>
            </a:pPr>
            <a:endParaRPr lang="en-US" sz="1200" dirty="0"/>
          </a:p>
          <a:p>
            <a:pPr marL="0" indent="0">
              <a:buNone/>
            </a:pPr>
            <a:r>
              <a:rPr lang="en-US" sz="1200" b="1" dirty="0">
                <a:solidFill>
                  <a:srgbClr val="334155"/>
                </a:solidFill>
                <a:latin typeface="Calibri" pitchFamily="34" charset="0"/>
                <a:ea typeface="Calibri" pitchFamily="34" charset="-122"/>
                <a:cs typeface="Calibri" pitchFamily="34" charset="-120"/>
              </a:rPr>
              <a:t>Sherwood, D. (2021) </a:t>
            </a:r>
            <a:r>
              <a:rPr lang="en-US" sz="1200" dirty="0">
                <a:solidFill>
                  <a:srgbClr val="334155"/>
                </a:solidFill>
                <a:latin typeface="Calibri" pitchFamily="34" charset="0"/>
                <a:ea typeface="Calibri" pitchFamily="34" charset="-122"/>
                <a:cs typeface="Calibri" pitchFamily="34" charset="-120"/>
              </a:rPr>
              <a:t>Seeing the forest for the trees: a manager’s guide to applying systems thinking. London: Nicholas Brealey Publishing.</a:t>
            </a:r>
            <a:endParaRPr lang="en-US" sz="1200" dirty="0"/>
          </a:p>
          <a:p>
            <a:pPr marL="0" indent="0">
              <a:buNone/>
            </a:pPr>
            <a:endParaRPr lang="en-US" sz="1200" dirty="0"/>
          </a:p>
          <a:p>
            <a:pPr marL="0" indent="0">
              <a:buNone/>
            </a:pPr>
            <a:r>
              <a:rPr lang="en-US" sz="1200" b="1" dirty="0">
                <a:solidFill>
                  <a:srgbClr val="334155"/>
                </a:solidFill>
                <a:latin typeface="Calibri" pitchFamily="34" charset="0"/>
                <a:ea typeface="Calibri" pitchFamily="34" charset="-122"/>
                <a:cs typeface="Calibri" pitchFamily="34" charset="-120"/>
              </a:rPr>
              <a:t>Skills for Care (2023) </a:t>
            </a:r>
            <a:r>
              <a:rPr lang="en-US" sz="1200" dirty="0">
                <a:solidFill>
                  <a:srgbClr val="334155"/>
                </a:solidFill>
                <a:latin typeface="Calibri" pitchFamily="34" charset="0"/>
                <a:ea typeface="Calibri" pitchFamily="34" charset="-122"/>
                <a:cs typeface="Calibri" pitchFamily="34" charset="-120"/>
              </a:rPr>
              <a:t>Effective workforce planning in adult social care. Leeds: Skills for Care. Available at: https://www.skillsforcare.org.uk/Recruitment-support/Workforce-planning (Accessed: 28 June 2026).</a:t>
            </a:r>
            <a:endParaRPr lang="en-US" sz="1200" dirty="0"/>
          </a:p>
          <a:p>
            <a:pPr marL="0" indent="0">
              <a:buNone/>
            </a:pPr>
            <a:endParaRPr lang="en-US" sz="1200" dirty="0"/>
          </a:p>
          <a:p>
            <a:pPr marL="0" indent="0">
              <a:buNone/>
            </a:pPr>
            <a:r>
              <a:rPr lang="en-US" sz="1200" b="1" dirty="0">
                <a:solidFill>
                  <a:srgbClr val="334155"/>
                </a:solidFill>
                <a:latin typeface="Calibri" pitchFamily="34" charset="0"/>
                <a:ea typeface="Calibri" pitchFamily="34" charset="-122"/>
                <a:cs typeface="Calibri" pitchFamily="34" charset="-120"/>
              </a:rPr>
              <a:t>Walkenbach, J. (2019) </a:t>
            </a:r>
            <a:r>
              <a:rPr lang="en-US" sz="1200" dirty="0">
                <a:solidFill>
                  <a:srgbClr val="334155"/>
                </a:solidFill>
                <a:latin typeface="Calibri" pitchFamily="34" charset="0"/>
                <a:ea typeface="Calibri" pitchFamily="34" charset="-122"/>
                <a:cs typeface="Calibri" pitchFamily="34" charset="-120"/>
              </a:rPr>
              <a:t>Excel 2019 bible. Indianapolis: John Wiley &amp; Sons.</a:t>
            </a:r>
            <a:endParaRPr lang="en-US" sz="1200" dirty="0"/>
          </a:p>
        </p:txBody>
      </p:sp>
      <p:pic>
        <p:nvPicPr>
          <p:cNvPr id="8" name="Picture 7">
            <a:extLst>
              <a:ext uri="{FF2B5EF4-FFF2-40B4-BE49-F238E27FC236}">
                <a16:creationId xmlns:a16="http://schemas.microsoft.com/office/drawing/2014/main" id="{A64E2DAB-E082-DB5C-3DF1-0830B5D32B63}"/>
              </a:ext>
            </a:extLst>
          </p:cNvPr>
          <p:cNvPicPr>
            <a:picLocks noChangeAspect="1"/>
          </p:cNvPicPr>
          <p:nvPr/>
        </p:nvPicPr>
        <p:blipFill>
          <a:blip r:embed="rId4"/>
          <a:stretch>
            <a:fillRect/>
          </a:stretch>
        </p:blipFill>
        <p:spPr>
          <a:xfrm>
            <a:off x="762743" y="3749040"/>
            <a:ext cx="2209800" cy="914400"/>
          </a:xfrm>
          <a:prstGeom prst="rect">
            <a:avLst/>
          </a:prstGeom>
          <a:effectLst>
            <a:outerShdw blurRad="799474" dist="50800" dir="5400000" sx="1000" sy="1000" algn="ctr" rotWithShape="0">
              <a:srgbClr val="000000"/>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2982</TotalTime>
  <Words>981</Words>
  <Application>Microsoft Office PowerPoint</Application>
  <PresentationFormat>On-screen Show (16:9)</PresentationFormat>
  <Paragraphs>149</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Staff Scheduling/Rotas - Microsoft Excel</dc:title>
  <dc:subject>PptxGenJS Presentation</dc:subject>
  <dc:creator>Student</dc:creator>
  <cp:lastModifiedBy>Lea Antonio Cotela Imbana (2527003)</cp:lastModifiedBy>
  <cp:revision>3</cp:revision>
  <dcterms:created xsi:type="dcterms:W3CDTF">2026-07-03T16:47:33Z</dcterms:created>
  <dcterms:modified xsi:type="dcterms:W3CDTF">2026-07-13T09:01:05Z</dcterms:modified>
</cp:coreProperties>
</file>