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slides/slide58.xml" ContentType="application/vnd.openxmlformats-officedocument.presentationml.slide+xml"/>
  <Override PartName="/ppt/slides/slide59.xml" ContentType="application/vnd.openxmlformats-officedocument.presentationml.slide+xml"/>
  <Override PartName="/ppt/slides/slide60.xml" ContentType="application/vnd.openxmlformats-officedocument.presentationml.slide+xml"/>
  <Override PartName="/ppt/slides/slide61.xml" ContentType="application/vnd.openxmlformats-officedocument.presentationml.slide+xml"/>
  <Override PartName="/ppt/slides/slide62.xml" ContentType="application/vnd.openxmlformats-officedocument.presentationml.slide+xml"/>
  <Override PartName="/ppt/slides/slide63.xml" ContentType="application/vnd.openxmlformats-officedocument.presentationml.slide+xml"/>
  <Override PartName="/ppt/slides/slide64.xml" ContentType="application/vnd.openxmlformats-officedocument.presentationml.slide+xml"/>
  <Override PartName="/ppt/slides/slide65.xml" ContentType="application/vnd.openxmlformats-officedocument.presentationml.slide+xml"/>
  <Override PartName="/ppt/slides/slide66.xml" ContentType="application/vnd.openxmlformats-officedocument.presentationml.slide+xml"/>
  <Override PartName="/ppt/slides/slide67.xml" ContentType="application/vnd.openxmlformats-officedocument.presentationml.slide+xml"/>
  <Override PartName="/ppt/slides/slide68.xml" ContentType="application/vnd.openxmlformats-officedocument.presentationml.slide+xml"/>
  <Override PartName="/ppt/slides/slide69.xml" ContentType="application/vnd.openxmlformats-officedocument.presentationml.slide+xml"/>
  <Override PartName="/ppt/slides/slide70.xml" ContentType="application/vnd.openxmlformats-officedocument.presentationml.slide+xml"/>
  <Override PartName="/ppt/slides/slide71.xml" ContentType="application/vnd.openxmlformats-officedocument.presentationml.slide+xml"/>
  <Override PartName="/ppt/slides/slide72.xml" ContentType="application/vnd.openxmlformats-officedocument.presentationml.slide+xml"/>
  <Override PartName="/ppt/slides/slide73.xml" ContentType="application/vnd.openxmlformats-officedocument.presentationml.slide+xml"/>
  <Override PartName="/ppt/slides/slide74.xml" ContentType="application/vnd.openxmlformats-officedocument.presentationml.slide+xml"/>
  <Override PartName="/ppt/slides/slide75.xml" ContentType="application/vnd.openxmlformats-officedocument.presentationml.slide+xml"/>
  <Override PartName="/ppt/slides/slide76.xml" ContentType="application/vnd.openxmlformats-officedocument.presentationml.slide+xml"/>
  <Override PartName="/ppt/slides/slide77.xml" ContentType="application/vnd.openxmlformats-officedocument.presentationml.slide+xml"/>
  <Override PartName="/ppt/slides/slide78.xml" ContentType="application/vnd.openxmlformats-officedocument.presentationml.slide+xml"/>
  <Override PartName="/ppt/slides/slide79.xml" ContentType="application/vnd.openxmlformats-officedocument.presentationml.slide+xml"/>
  <Override PartName="/ppt/slides/slide80.xml" ContentType="application/vnd.openxmlformats-officedocument.presentationml.slide+xml"/>
  <Override PartName="/ppt/slides/slide81.xml" ContentType="application/vnd.openxmlformats-officedocument.presentationml.slide+xml"/>
  <Override PartName="/ppt/slides/slide82.xml" ContentType="application/vnd.openxmlformats-officedocument.presentationml.slide+xml"/>
  <Override PartName="/ppt/slides/slide83.xml" ContentType="application/vnd.openxmlformats-officedocument.presentationml.slide+xml"/>
  <Override PartName="/ppt/slides/slide84.xml" ContentType="application/vnd.openxmlformats-officedocument.presentationml.slide+xml"/>
  <Override PartName="/ppt/slides/slide85.xml" ContentType="application/vnd.openxmlformats-officedocument.presentationml.slide+xml"/>
  <Override PartName="/ppt/slides/slide86.xml" ContentType="application/vnd.openxmlformats-officedocument.presentationml.slide+xml"/>
  <Override PartName="/ppt/slides/slide87.xml" ContentType="application/vnd.openxmlformats-officedocument.presentationml.slide+xml"/>
  <Override PartName="/ppt/slides/slide88.xml" ContentType="application/vnd.openxmlformats-officedocument.presentationml.slide+xml"/>
  <Override PartName="/ppt/slides/slide89.xml" ContentType="application/vnd.openxmlformats-officedocument.presentationml.slide+xml"/>
  <Override PartName="/ppt/slides/slide90.xml" ContentType="application/vnd.openxmlformats-officedocument.presentationml.slide+xml"/>
  <Override PartName="/ppt/slides/slide91.xml" ContentType="application/vnd.openxmlformats-officedocument.presentationml.slide+xml"/>
  <Override PartName="/ppt/slides/slide92.xml" ContentType="application/vnd.openxmlformats-officedocument.presentationml.slide+xml"/>
  <Override PartName="/ppt/slides/slide93.xml" ContentType="application/vnd.openxmlformats-officedocument.presentationml.slide+xml"/>
  <Override PartName="/ppt/slides/slide94.xml" ContentType="application/vnd.openxmlformats-officedocument.presentationml.slide+xml"/>
  <Override PartName="/ppt/slides/slide95.xml" ContentType="application/vnd.openxmlformats-officedocument.presentationml.slide+xml"/>
  <Override PartName="/ppt/slides/slide96.xml" ContentType="application/vnd.openxmlformats-officedocument.presentationml.slide+xml"/>
  <Override PartName="/ppt/slides/slide97.xml" ContentType="application/vnd.openxmlformats-officedocument.presentationml.slide+xml"/>
  <Override PartName="/ppt/slides/slide98.xml" ContentType="application/vnd.openxmlformats-officedocument.presentationml.slide+xml"/>
  <Override PartName="/ppt/slides/slide99.xml" ContentType="application/vnd.openxmlformats-officedocument.presentationml.slide+xml"/>
  <Override PartName="/ppt/slides/slide100.xml" ContentType="application/vnd.openxmlformats-officedocument.presentationml.slide+xml"/>
  <Override PartName="/ppt/slides/slide101.xml" ContentType="application/vnd.openxmlformats-officedocument.presentationml.slide+xml"/>
  <Override PartName="/ppt/slides/slide102.xml" ContentType="application/vnd.openxmlformats-officedocument.presentationml.slide+xml"/>
  <Override PartName="/ppt/slides/slide103.xml" ContentType="application/vnd.openxmlformats-officedocument.presentationml.slide+xml"/>
  <Override PartName="/ppt/slides/slide104.xml" ContentType="application/vnd.openxmlformats-officedocument.presentationml.slide+xml"/>
  <Override PartName="/ppt/slides/slide105.xml" ContentType="application/vnd.openxmlformats-officedocument.presentationml.slide+xml"/>
  <Override PartName="/ppt/slides/slide106.xml" ContentType="application/vnd.openxmlformats-officedocument.presentationml.slide+xml"/>
  <Override PartName="/ppt/slides/slide107.xml" ContentType="application/vnd.openxmlformats-officedocument.presentationml.slide+xml"/>
  <Override PartName="/ppt/slides/slide108.xml" ContentType="application/vnd.openxmlformats-officedocument.presentationml.slide+xml"/>
  <Override PartName="/ppt/slides/slide109.xml" ContentType="application/vnd.openxmlformats-officedocument.presentationml.slide+xml"/>
  <Override PartName="/ppt/slides/slide110.xml" ContentType="application/vnd.openxmlformats-officedocument.presentationml.slide+xml"/>
  <Override PartName="/ppt/slides/slide111.xml" ContentType="application/vnd.openxmlformats-officedocument.presentationml.slide+xml"/>
  <Override PartName="/ppt/slides/slide112.xml" ContentType="application/vnd.openxmlformats-officedocument.presentationml.slide+xml"/>
  <Override PartName="/ppt/slides/slide113.xml" ContentType="application/vnd.openxmlformats-officedocument.presentationml.slide+xml"/>
  <Override PartName="/ppt/slides/slide114.xml" ContentType="application/vnd.openxmlformats-officedocument.presentationml.slide+xml"/>
  <Override PartName="/ppt/slides/slide115.xml" ContentType="application/vnd.openxmlformats-officedocument.presentationml.slide+xml"/>
  <Override PartName="/ppt/slides/slide116.xml" ContentType="application/vnd.openxmlformats-officedocument.presentationml.slide+xml"/>
  <Override PartName="/ppt/slides/slide117.xml" ContentType="application/vnd.openxmlformats-officedocument.presentationml.slide+xml"/>
  <Override PartName="/ppt/slides/slide118.xml" ContentType="application/vnd.openxmlformats-officedocument.presentationml.slide+xml"/>
  <Override PartName="/ppt/slides/slide119.xml" ContentType="application/vnd.openxmlformats-officedocument.presentationml.slide+xml"/>
  <Override PartName="/ppt/slides/slide120.xml" ContentType="application/vnd.openxmlformats-officedocument.presentationml.slide+xml"/>
  <Override PartName="/ppt/slides/slide121.xml" ContentType="application/vnd.openxmlformats-officedocument.presentationml.slide+xml"/>
  <Override PartName="/ppt/slides/slide122.xml" ContentType="application/vnd.openxmlformats-officedocument.presentationml.slide+xml"/>
  <Override PartName="/ppt/slides/slide123.xml" ContentType="application/vnd.openxmlformats-officedocument.presentationml.slide+xml"/>
  <Override PartName="/ppt/slides/slide124.xml" ContentType="application/vnd.openxmlformats-officedocument.presentationml.slide+xml"/>
  <Override PartName="/ppt/slides/slide125.xml" ContentType="application/vnd.openxmlformats-officedocument.presentationml.slide+xml"/>
  <Override PartName="/ppt/slides/slide126.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notesSlides/notesSlide32.xml" ContentType="application/vnd.openxmlformats-officedocument.presentationml.notesSlide+xml"/>
  <Override PartName="/ppt/notesSlides/notesSlide33.xml" ContentType="application/vnd.openxmlformats-officedocument.presentationml.notesSlide+xml"/>
  <Override PartName="/ppt/notesSlides/notesSlide34.xml" ContentType="application/vnd.openxmlformats-officedocument.presentationml.notesSlide+xml"/>
  <Override PartName="/ppt/notesSlides/notesSlide35.xml" ContentType="application/vnd.openxmlformats-officedocument.presentationml.notesSlide+xml"/>
  <Override PartName="/ppt/notesSlides/notesSlide36.xml" ContentType="application/vnd.openxmlformats-officedocument.presentationml.notesSlide+xml"/>
  <Override PartName="/ppt/notesSlides/notesSlide37.xml" ContentType="application/vnd.openxmlformats-officedocument.presentationml.notesSlide+xml"/>
  <Override PartName="/ppt/notesSlides/notesSlide38.xml" ContentType="application/vnd.openxmlformats-officedocument.presentationml.notesSlide+xml"/>
  <Override PartName="/ppt/notesSlides/notesSlide39.xml" ContentType="application/vnd.openxmlformats-officedocument.presentationml.notesSlide+xml"/>
  <Override PartName="/ppt/notesSlides/notesSlide40.xml" ContentType="application/vnd.openxmlformats-officedocument.presentationml.notesSlide+xml"/>
  <Override PartName="/ppt/notesSlides/notesSlide41.xml" ContentType="application/vnd.openxmlformats-officedocument.presentationml.notesSlide+xml"/>
  <Override PartName="/ppt/notesSlides/notesSlide42.xml" ContentType="application/vnd.openxmlformats-officedocument.presentationml.notesSlide+xml"/>
  <Override PartName="/ppt/notesSlides/notesSlide43.xml" ContentType="application/vnd.openxmlformats-officedocument.presentationml.notesSlide+xml"/>
  <Override PartName="/ppt/notesSlides/notesSlide44.xml" ContentType="application/vnd.openxmlformats-officedocument.presentationml.notesSlide+xml"/>
  <Override PartName="/ppt/notesSlides/notesSlide45.xml" ContentType="application/vnd.openxmlformats-officedocument.presentationml.notesSlide+xml"/>
  <Override PartName="/ppt/notesSlides/notesSlide46.xml" ContentType="application/vnd.openxmlformats-officedocument.presentationml.notesSlide+xml"/>
  <Override PartName="/ppt/notesSlides/notesSlide47.xml" ContentType="application/vnd.openxmlformats-officedocument.presentationml.notesSlide+xml"/>
  <Override PartName="/ppt/notesSlides/notesSlide48.xml" ContentType="application/vnd.openxmlformats-officedocument.presentationml.notesSlide+xml"/>
  <Override PartName="/ppt/notesSlides/notesSlide49.xml" ContentType="application/vnd.openxmlformats-officedocument.presentationml.notesSlide+xml"/>
  <Override PartName="/ppt/notesSlides/notesSlide50.xml" ContentType="application/vnd.openxmlformats-officedocument.presentationml.notesSlide+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128"/>
  </p:notesMasterIdLst>
  <p:sldIdLst>
    <p:sldId id="257" r:id="rId2"/>
    <p:sldId id="417" r:id="rId3"/>
    <p:sldId id="419" r:id="rId4"/>
    <p:sldId id="274" r:id="rId5"/>
    <p:sldId id="414" r:id="rId6"/>
    <p:sldId id="388" r:id="rId7"/>
    <p:sldId id="548" r:id="rId8"/>
    <p:sldId id="575" r:id="rId9"/>
    <p:sldId id="576" r:id="rId10"/>
    <p:sldId id="560" r:id="rId11"/>
    <p:sldId id="556" r:id="rId12"/>
    <p:sldId id="623" r:id="rId13"/>
    <p:sldId id="615" r:id="rId14"/>
    <p:sldId id="630" r:id="rId15"/>
    <p:sldId id="617" r:id="rId16"/>
    <p:sldId id="631" r:id="rId17"/>
    <p:sldId id="345" r:id="rId18"/>
    <p:sldId id="632" r:id="rId19"/>
    <p:sldId id="634" r:id="rId20"/>
    <p:sldId id="344" r:id="rId21"/>
    <p:sldId id="633" r:id="rId22"/>
    <p:sldId id="568" r:id="rId23"/>
    <p:sldId id="559" r:id="rId24"/>
    <p:sldId id="590" r:id="rId25"/>
    <p:sldId id="555" r:id="rId26"/>
    <p:sldId id="550" r:id="rId27"/>
    <p:sldId id="558" r:id="rId28"/>
    <p:sldId id="567" r:id="rId29"/>
    <p:sldId id="554" r:id="rId30"/>
    <p:sldId id="402" r:id="rId31"/>
    <p:sldId id="512" r:id="rId32"/>
    <p:sldId id="580" r:id="rId33"/>
    <p:sldId id="616" r:id="rId34"/>
    <p:sldId id="622" r:id="rId35"/>
    <p:sldId id="551" r:id="rId36"/>
    <p:sldId id="552" r:id="rId37"/>
    <p:sldId id="452" r:id="rId38"/>
    <p:sldId id="564" r:id="rId39"/>
    <p:sldId id="566" r:id="rId40"/>
    <p:sldId id="593" r:id="rId41"/>
    <p:sldId id="600" r:id="rId42"/>
    <p:sldId id="337" r:id="rId43"/>
    <p:sldId id="339" r:id="rId44"/>
    <p:sldId id="338" r:id="rId45"/>
    <p:sldId id="340" r:id="rId46"/>
    <p:sldId id="570" r:id="rId47"/>
    <p:sldId id="601" r:id="rId48"/>
    <p:sldId id="332" r:id="rId49"/>
    <p:sldId id="334" r:id="rId50"/>
    <p:sldId id="594" r:id="rId51"/>
    <p:sldId id="335" r:id="rId52"/>
    <p:sldId id="336" r:id="rId53"/>
    <p:sldId id="604" r:id="rId54"/>
    <p:sldId id="571" r:id="rId55"/>
    <p:sldId id="574" r:id="rId56"/>
    <p:sldId id="596" r:id="rId57"/>
    <p:sldId id="624" r:id="rId58"/>
    <p:sldId id="595" r:id="rId59"/>
    <p:sldId id="625" r:id="rId60"/>
    <p:sldId id="492" r:id="rId61"/>
    <p:sldId id="496" r:id="rId62"/>
    <p:sldId id="577" r:id="rId63"/>
    <p:sldId id="578" r:id="rId64"/>
    <p:sldId id="579" r:id="rId65"/>
    <p:sldId id="581" r:id="rId66"/>
    <p:sldId id="597" r:id="rId67"/>
    <p:sldId id="614" r:id="rId68"/>
    <p:sldId id="598" r:id="rId69"/>
    <p:sldId id="365" r:id="rId70"/>
    <p:sldId id="366" r:id="rId71"/>
    <p:sldId id="599" r:id="rId72"/>
    <p:sldId id="626" r:id="rId73"/>
    <p:sldId id="613" r:id="rId74"/>
    <p:sldId id="360" r:id="rId75"/>
    <p:sldId id="361" r:id="rId76"/>
    <p:sldId id="362" r:id="rId77"/>
    <p:sldId id="363" r:id="rId78"/>
    <p:sldId id="582" r:id="rId79"/>
    <p:sldId id="583" r:id="rId80"/>
    <p:sldId id="584" r:id="rId81"/>
    <p:sldId id="610" r:id="rId82"/>
    <p:sldId id="328" r:id="rId83"/>
    <p:sldId id="611" r:id="rId84"/>
    <p:sldId id="327" r:id="rId85"/>
    <p:sldId id="612" r:id="rId86"/>
    <p:sldId id="329" r:id="rId87"/>
    <p:sldId id="330" r:id="rId88"/>
    <p:sldId id="603" r:id="rId89"/>
    <p:sldId id="585" r:id="rId90"/>
    <p:sldId id="561" r:id="rId91"/>
    <p:sldId id="586" r:id="rId92"/>
    <p:sldId id="587" r:id="rId93"/>
    <p:sldId id="588" r:id="rId94"/>
    <p:sldId id="589" r:id="rId95"/>
    <p:sldId id="352" r:id="rId96"/>
    <p:sldId id="605" r:id="rId97"/>
    <p:sldId id="591" r:id="rId98"/>
    <p:sldId id="592" r:id="rId99"/>
    <p:sldId id="606" r:id="rId100"/>
    <p:sldId id="607" r:id="rId101"/>
    <p:sldId id="608" r:id="rId102"/>
    <p:sldId id="495" r:id="rId103"/>
    <p:sldId id="609" r:id="rId104"/>
    <p:sldId id="573" r:id="rId105"/>
    <p:sldId id="347" r:id="rId106"/>
    <p:sldId id="629" r:id="rId107"/>
    <p:sldId id="627" r:id="rId108"/>
    <p:sldId id="368" r:id="rId109"/>
    <p:sldId id="394" r:id="rId110"/>
    <p:sldId id="635" r:id="rId111"/>
    <p:sldId id="258" r:id="rId112"/>
    <p:sldId id="636" r:id="rId113"/>
    <p:sldId id="557" r:id="rId114"/>
    <p:sldId id="376" r:id="rId115"/>
    <p:sldId id="377" r:id="rId116"/>
    <p:sldId id="378" r:id="rId117"/>
    <p:sldId id="638" r:id="rId118"/>
    <p:sldId id="641" r:id="rId119"/>
    <p:sldId id="642" r:id="rId120"/>
    <p:sldId id="645" r:id="rId121"/>
    <p:sldId id="646" r:id="rId122"/>
    <p:sldId id="647" r:id="rId123"/>
    <p:sldId id="620" r:id="rId124"/>
    <p:sldId id="263" r:id="rId125"/>
    <p:sldId id="639" r:id="rId126"/>
    <p:sldId id="266" r:id="rId127"/>
  </p:sldIdLst>
  <p:sldSz cx="9144000" cy="6858000" type="screen4x3"/>
  <p:notesSz cx="6797675" cy="9926638"/>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047" autoAdjust="0"/>
    <p:restoredTop sz="96101" autoAdjust="0"/>
  </p:normalViewPr>
  <p:slideViewPr>
    <p:cSldViewPr snapToGrid="0">
      <p:cViewPr>
        <p:scale>
          <a:sx n="100" d="100"/>
          <a:sy n="100" d="100"/>
        </p:scale>
        <p:origin x="972" y="22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17" Type="http://schemas.openxmlformats.org/officeDocument/2006/relationships/slide" Target="slides/slide116.xml"/><Relationship Id="rId21" Type="http://schemas.openxmlformats.org/officeDocument/2006/relationships/slide" Target="slides/slide20.xml"/><Relationship Id="rId42" Type="http://schemas.openxmlformats.org/officeDocument/2006/relationships/slide" Target="slides/slide41.xml"/><Relationship Id="rId63" Type="http://schemas.openxmlformats.org/officeDocument/2006/relationships/slide" Target="slides/slide62.xml"/><Relationship Id="rId84" Type="http://schemas.openxmlformats.org/officeDocument/2006/relationships/slide" Target="slides/slide83.xml"/><Relationship Id="rId16" Type="http://schemas.openxmlformats.org/officeDocument/2006/relationships/slide" Target="slides/slide15.xml"/><Relationship Id="rId107" Type="http://schemas.openxmlformats.org/officeDocument/2006/relationships/slide" Target="slides/slide106.xml"/><Relationship Id="rId11" Type="http://schemas.openxmlformats.org/officeDocument/2006/relationships/slide" Target="slides/slide10.xml"/><Relationship Id="rId32" Type="http://schemas.openxmlformats.org/officeDocument/2006/relationships/slide" Target="slides/slide31.xml"/><Relationship Id="rId37" Type="http://schemas.openxmlformats.org/officeDocument/2006/relationships/slide" Target="slides/slide36.xml"/><Relationship Id="rId53" Type="http://schemas.openxmlformats.org/officeDocument/2006/relationships/slide" Target="slides/slide52.xml"/><Relationship Id="rId58" Type="http://schemas.openxmlformats.org/officeDocument/2006/relationships/slide" Target="slides/slide57.xml"/><Relationship Id="rId74" Type="http://schemas.openxmlformats.org/officeDocument/2006/relationships/slide" Target="slides/slide73.xml"/><Relationship Id="rId79" Type="http://schemas.openxmlformats.org/officeDocument/2006/relationships/slide" Target="slides/slide78.xml"/><Relationship Id="rId102" Type="http://schemas.openxmlformats.org/officeDocument/2006/relationships/slide" Target="slides/slide101.xml"/><Relationship Id="rId123" Type="http://schemas.openxmlformats.org/officeDocument/2006/relationships/slide" Target="slides/slide122.xml"/><Relationship Id="rId128" Type="http://schemas.openxmlformats.org/officeDocument/2006/relationships/notesMaster" Target="notesMasters/notesMaster1.xml"/><Relationship Id="rId5" Type="http://schemas.openxmlformats.org/officeDocument/2006/relationships/slide" Target="slides/slide4.xml"/><Relationship Id="rId90" Type="http://schemas.openxmlformats.org/officeDocument/2006/relationships/slide" Target="slides/slide89.xml"/><Relationship Id="rId95" Type="http://schemas.openxmlformats.org/officeDocument/2006/relationships/slide" Target="slides/slide94.xml"/><Relationship Id="rId22" Type="http://schemas.openxmlformats.org/officeDocument/2006/relationships/slide" Target="slides/slide21.xml"/><Relationship Id="rId27" Type="http://schemas.openxmlformats.org/officeDocument/2006/relationships/slide" Target="slides/slide26.xml"/><Relationship Id="rId43" Type="http://schemas.openxmlformats.org/officeDocument/2006/relationships/slide" Target="slides/slide42.xml"/><Relationship Id="rId48" Type="http://schemas.openxmlformats.org/officeDocument/2006/relationships/slide" Target="slides/slide47.xml"/><Relationship Id="rId64" Type="http://schemas.openxmlformats.org/officeDocument/2006/relationships/slide" Target="slides/slide63.xml"/><Relationship Id="rId69" Type="http://schemas.openxmlformats.org/officeDocument/2006/relationships/slide" Target="slides/slide68.xml"/><Relationship Id="rId113" Type="http://schemas.openxmlformats.org/officeDocument/2006/relationships/slide" Target="slides/slide112.xml"/><Relationship Id="rId118" Type="http://schemas.openxmlformats.org/officeDocument/2006/relationships/slide" Target="slides/slide117.xml"/><Relationship Id="rId80" Type="http://schemas.openxmlformats.org/officeDocument/2006/relationships/slide" Target="slides/slide79.xml"/><Relationship Id="rId85" Type="http://schemas.openxmlformats.org/officeDocument/2006/relationships/slide" Target="slides/slide84.xml"/><Relationship Id="rId12" Type="http://schemas.openxmlformats.org/officeDocument/2006/relationships/slide" Target="slides/slide11.xml"/><Relationship Id="rId17" Type="http://schemas.openxmlformats.org/officeDocument/2006/relationships/slide" Target="slides/slide16.xml"/><Relationship Id="rId33" Type="http://schemas.openxmlformats.org/officeDocument/2006/relationships/slide" Target="slides/slide32.xml"/><Relationship Id="rId38" Type="http://schemas.openxmlformats.org/officeDocument/2006/relationships/slide" Target="slides/slide37.xml"/><Relationship Id="rId59" Type="http://schemas.openxmlformats.org/officeDocument/2006/relationships/slide" Target="slides/slide58.xml"/><Relationship Id="rId103" Type="http://schemas.openxmlformats.org/officeDocument/2006/relationships/slide" Target="slides/slide102.xml"/><Relationship Id="rId108" Type="http://schemas.openxmlformats.org/officeDocument/2006/relationships/slide" Target="slides/slide107.xml"/><Relationship Id="rId124" Type="http://schemas.openxmlformats.org/officeDocument/2006/relationships/slide" Target="slides/slide123.xml"/><Relationship Id="rId129" Type="http://schemas.openxmlformats.org/officeDocument/2006/relationships/presProps" Target="presProps.xml"/><Relationship Id="rId54" Type="http://schemas.openxmlformats.org/officeDocument/2006/relationships/slide" Target="slides/slide53.xml"/><Relationship Id="rId70" Type="http://schemas.openxmlformats.org/officeDocument/2006/relationships/slide" Target="slides/slide69.xml"/><Relationship Id="rId75" Type="http://schemas.openxmlformats.org/officeDocument/2006/relationships/slide" Target="slides/slide74.xml"/><Relationship Id="rId91" Type="http://schemas.openxmlformats.org/officeDocument/2006/relationships/slide" Target="slides/slide90.xml"/><Relationship Id="rId96" Type="http://schemas.openxmlformats.org/officeDocument/2006/relationships/slide" Target="slides/slide95.xml"/><Relationship Id="rId1" Type="http://schemas.openxmlformats.org/officeDocument/2006/relationships/slideMaster" Target="slideMasters/slideMaster1.xml"/><Relationship Id="rId6" Type="http://schemas.openxmlformats.org/officeDocument/2006/relationships/slide" Target="slides/slide5.xml"/><Relationship Id="rId23" Type="http://schemas.openxmlformats.org/officeDocument/2006/relationships/slide" Target="slides/slide22.xml"/><Relationship Id="rId28" Type="http://schemas.openxmlformats.org/officeDocument/2006/relationships/slide" Target="slides/slide27.xml"/><Relationship Id="rId49" Type="http://schemas.openxmlformats.org/officeDocument/2006/relationships/slide" Target="slides/slide48.xml"/><Relationship Id="rId114" Type="http://schemas.openxmlformats.org/officeDocument/2006/relationships/slide" Target="slides/slide113.xml"/><Relationship Id="rId119" Type="http://schemas.openxmlformats.org/officeDocument/2006/relationships/slide" Target="slides/slide118.xml"/><Relationship Id="rId44" Type="http://schemas.openxmlformats.org/officeDocument/2006/relationships/slide" Target="slides/slide43.xml"/><Relationship Id="rId60" Type="http://schemas.openxmlformats.org/officeDocument/2006/relationships/slide" Target="slides/slide59.xml"/><Relationship Id="rId65" Type="http://schemas.openxmlformats.org/officeDocument/2006/relationships/slide" Target="slides/slide64.xml"/><Relationship Id="rId81" Type="http://schemas.openxmlformats.org/officeDocument/2006/relationships/slide" Target="slides/slide80.xml"/><Relationship Id="rId86" Type="http://schemas.openxmlformats.org/officeDocument/2006/relationships/slide" Target="slides/slide85.xml"/><Relationship Id="rId130" Type="http://schemas.openxmlformats.org/officeDocument/2006/relationships/viewProps" Target="viewProps.xml"/><Relationship Id="rId13" Type="http://schemas.openxmlformats.org/officeDocument/2006/relationships/slide" Target="slides/slide12.xml"/><Relationship Id="rId18" Type="http://schemas.openxmlformats.org/officeDocument/2006/relationships/slide" Target="slides/slide17.xml"/><Relationship Id="rId39" Type="http://schemas.openxmlformats.org/officeDocument/2006/relationships/slide" Target="slides/slide38.xml"/><Relationship Id="rId109" Type="http://schemas.openxmlformats.org/officeDocument/2006/relationships/slide" Target="slides/slide108.xml"/><Relationship Id="rId34" Type="http://schemas.openxmlformats.org/officeDocument/2006/relationships/slide" Target="slides/slide33.xml"/><Relationship Id="rId50" Type="http://schemas.openxmlformats.org/officeDocument/2006/relationships/slide" Target="slides/slide49.xml"/><Relationship Id="rId55" Type="http://schemas.openxmlformats.org/officeDocument/2006/relationships/slide" Target="slides/slide54.xml"/><Relationship Id="rId76" Type="http://schemas.openxmlformats.org/officeDocument/2006/relationships/slide" Target="slides/slide75.xml"/><Relationship Id="rId97" Type="http://schemas.openxmlformats.org/officeDocument/2006/relationships/slide" Target="slides/slide96.xml"/><Relationship Id="rId104" Type="http://schemas.openxmlformats.org/officeDocument/2006/relationships/slide" Target="slides/slide103.xml"/><Relationship Id="rId120" Type="http://schemas.openxmlformats.org/officeDocument/2006/relationships/slide" Target="slides/slide119.xml"/><Relationship Id="rId125" Type="http://schemas.openxmlformats.org/officeDocument/2006/relationships/slide" Target="slides/slide124.xml"/><Relationship Id="rId7" Type="http://schemas.openxmlformats.org/officeDocument/2006/relationships/slide" Target="slides/slide6.xml"/><Relationship Id="rId71" Type="http://schemas.openxmlformats.org/officeDocument/2006/relationships/slide" Target="slides/slide70.xml"/><Relationship Id="rId92" Type="http://schemas.openxmlformats.org/officeDocument/2006/relationships/slide" Target="slides/slide91.xml"/><Relationship Id="rId2" Type="http://schemas.openxmlformats.org/officeDocument/2006/relationships/slide" Target="slides/slide1.xml"/><Relationship Id="rId29" Type="http://schemas.openxmlformats.org/officeDocument/2006/relationships/slide" Target="slides/slide28.xml"/><Relationship Id="rId24" Type="http://schemas.openxmlformats.org/officeDocument/2006/relationships/slide" Target="slides/slide23.xml"/><Relationship Id="rId40" Type="http://schemas.openxmlformats.org/officeDocument/2006/relationships/slide" Target="slides/slide39.xml"/><Relationship Id="rId45" Type="http://schemas.openxmlformats.org/officeDocument/2006/relationships/slide" Target="slides/slide44.xml"/><Relationship Id="rId66" Type="http://schemas.openxmlformats.org/officeDocument/2006/relationships/slide" Target="slides/slide65.xml"/><Relationship Id="rId87" Type="http://schemas.openxmlformats.org/officeDocument/2006/relationships/slide" Target="slides/slide86.xml"/><Relationship Id="rId110" Type="http://schemas.openxmlformats.org/officeDocument/2006/relationships/slide" Target="slides/slide109.xml"/><Relationship Id="rId115" Type="http://schemas.openxmlformats.org/officeDocument/2006/relationships/slide" Target="slides/slide114.xml"/><Relationship Id="rId131" Type="http://schemas.openxmlformats.org/officeDocument/2006/relationships/theme" Target="theme/theme1.xml"/><Relationship Id="rId61" Type="http://schemas.openxmlformats.org/officeDocument/2006/relationships/slide" Target="slides/slide60.xml"/><Relationship Id="rId82" Type="http://schemas.openxmlformats.org/officeDocument/2006/relationships/slide" Target="slides/slide81.xml"/><Relationship Id="rId19" Type="http://schemas.openxmlformats.org/officeDocument/2006/relationships/slide" Target="slides/slide18.xml"/><Relationship Id="rId14" Type="http://schemas.openxmlformats.org/officeDocument/2006/relationships/slide" Target="slides/slide13.xml"/><Relationship Id="rId30" Type="http://schemas.openxmlformats.org/officeDocument/2006/relationships/slide" Target="slides/slide29.xml"/><Relationship Id="rId35" Type="http://schemas.openxmlformats.org/officeDocument/2006/relationships/slide" Target="slides/slide34.xml"/><Relationship Id="rId56" Type="http://schemas.openxmlformats.org/officeDocument/2006/relationships/slide" Target="slides/slide55.xml"/><Relationship Id="rId77" Type="http://schemas.openxmlformats.org/officeDocument/2006/relationships/slide" Target="slides/slide76.xml"/><Relationship Id="rId100" Type="http://schemas.openxmlformats.org/officeDocument/2006/relationships/slide" Target="slides/slide99.xml"/><Relationship Id="rId105" Type="http://schemas.openxmlformats.org/officeDocument/2006/relationships/slide" Target="slides/slide104.xml"/><Relationship Id="rId126" Type="http://schemas.openxmlformats.org/officeDocument/2006/relationships/slide" Target="slides/slide125.xml"/><Relationship Id="rId8" Type="http://schemas.openxmlformats.org/officeDocument/2006/relationships/slide" Target="slides/slide7.xml"/><Relationship Id="rId51" Type="http://schemas.openxmlformats.org/officeDocument/2006/relationships/slide" Target="slides/slide50.xml"/><Relationship Id="rId72" Type="http://schemas.openxmlformats.org/officeDocument/2006/relationships/slide" Target="slides/slide71.xml"/><Relationship Id="rId93" Type="http://schemas.openxmlformats.org/officeDocument/2006/relationships/slide" Target="slides/slide92.xml"/><Relationship Id="rId98" Type="http://schemas.openxmlformats.org/officeDocument/2006/relationships/slide" Target="slides/slide97.xml"/><Relationship Id="rId121" Type="http://schemas.openxmlformats.org/officeDocument/2006/relationships/slide" Target="slides/slide120.xml"/><Relationship Id="rId3" Type="http://schemas.openxmlformats.org/officeDocument/2006/relationships/slide" Target="slides/slide2.xml"/><Relationship Id="rId25" Type="http://schemas.openxmlformats.org/officeDocument/2006/relationships/slide" Target="slides/slide24.xml"/><Relationship Id="rId46" Type="http://schemas.openxmlformats.org/officeDocument/2006/relationships/slide" Target="slides/slide45.xml"/><Relationship Id="rId67" Type="http://schemas.openxmlformats.org/officeDocument/2006/relationships/slide" Target="slides/slide66.xml"/><Relationship Id="rId116" Type="http://schemas.openxmlformats.org/officeDocument/2006/relationships/slide" Target="slides/slide115.xml"/><Relationship Id="rId20" Type="http://schemas.openxmlformats.org/officeDocument/2006/relationships/slide" Target="slides/slide19.xml"/><Relationship Id="rId41" Type="http://schemas.openxmlformats.org/officeDocument/2006/relationships/slide" Target="slides/slide40.xml"/><Relationship Id="rId62" Type="http://schemas.openxmlformats.org/officeDocument/2006/relationships/slide" Target="slides/slide61.xml"/><Relationship Id="rId83" Type="http://schemas.openxmlformats.org/officeDocument/2006/relationships/slide" Target="slides/slide82.xml"/><Relationship Id="rId88" Type="http://schemas.openxmlformats.org/officeDocument/2006/relationships/slide" Target="slides/slide87.xml"/><Relationship Id="rId111" Type="http://schemas.openxmlformats.org/officeDocument/2006/relationships/slide" Target="slides/slide110.xml"/><Relationship Id="rId132" Type="http://schemas.openxmlformats.org/officeDocument/2006/relationships/tableStyles" Target="tableStyles.xml"/><Relationship Id="rId15" Type="http://schemas.openxmlformats.org/officeDocument/2006/relationships/slide" Target="slides/slide14.xml"/><Relationship Id="rId36" Type="http://schemas.openxmlformats.org/officeDocument/2006/relationships/slide" Target="slides/slide35.xml"/><Relationship Id="rId57" Type="http://schemas.openxmlformats.org/officeDocument/2006/relationships/slide" Target="slides/slide56.xml"/><Relationship Id="rId106" Type="http://schemas.openxmlformats.org/officeDocument/2006/relationships/slide" Target="slides/slide105.xml"/><Relationship Id="rId127" Type="http://schemas.openxmlformats.org/officeDocument/2006/relationships/slide" Target="slides/slide126.xml"/><Relationship Id="rId10" Type="http://schemas.openxmlformats.org/officeDocument/2006/relationships/slide" Target="slides/slide9.xml"/><Relationship Id="rId31" Type="http://schemas.openxmlformats.org/officeDocument/2006/relationships/slide" Target="slides/slide30.xml"/><Relationship Id="rId52" Type="http://schemas.openxmlformats.org/officeDocument/2006/relationships/slide" Target="slides/slide51.xml"/><Relationship Id="rId73" Type="http://schemas.openxmlformats.org/officeDocument/2006/relationships/slide" Target="slides/slide72.xml"/><Relationship Id="rId78" Type="http://schemas.openxmlformats.org/officeDocument/2006/relationships/slide" Target="slides/slide77.xml"/><Relationship Id="rId94" Type="http://schemas.openxmlformats.org/officeDocument/2006/relationships/slide" Target="slides/slide93.xml"/><Relationship Id="rId99" Type="http://schemas.openxmlformats.org/officeDocument/2006/relationships/slide" Target="slides/slide98.xml"/><Relationship Id="rId101" Type="http://schemas.openxmlformats.org/officeDocument/2006/relationships/slide" Target="slides/slide100.xml"/><Relationship Id="rId122" Type="http://schemas.openxmlformats.org/officeDocument/2006/relationships/slide" Target="slides/slide121.xml"/><Relationship Id="rId4" Type="http://schemas.openxmlformats.org/officeDocument/2006/relationships/slide" Target="slides/slide3.xml"/><Relationship Id="rId9" Type="http://schemas.openxmlformats.org/officeDocument/2006/relationships/slide" Target="slides/slide8.xml"/><Relationship Id="rId26" Type="http://schemas.openxmlformats.org/officeDocument/2006/relationships/slide" Target="slides/slide25.xml"/><Relationship Id="rId47" Type="http://schemas.openxmlformats.org/officeDocument/2006/relationships/slide" Target="slides/slide46.xml"/><Relationship Id="rId68" Type="http://schemas.openxmlformats.org/officeDocument/2006/relationships/slide" Target="slides/slide67.xml"/><Relationship Id="rId89" Type="http://schemas.openxmlformats.org/officeDocument/2006/relationships/slide" Target="slides/slide88.xml"/><Relationship Id="rId112" Type="http://schemas.openxmlformats.org/officeDocument/2006/relationships/slide" Target="slides/slide111.xml"/><Relationship Id="rId133" Type="http://schemas.microsoft.com/office/2016/11/relationships/changesInfo" Target="changesInfos/changesInfo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Aishat Bakre" userId="839b68a6-4a2b-45ef-9a5a-14f954bfea5f" providerId="ADAL" clId="{D73169B4-7221-437B-BE7B-2339BE20C728}"/>
    <pc:docChg chg="undo custSel delSld modSld">
      <pc:chgData name="Aishat Bakre" userId="839b68a6-4a2b-45ef-9a5a-14f954bfea5f" providerId="ADAL" clId="{D73169B4-7221-437B-BE7B-2339BE20C728}" dt="2023-01-29T11:42:29.802" v="207" actId="1076"/>
      <pc:docMkLst>
        <pc:docMk/>
      </pc:docMkLst>
      <pc:sldChg chg="modSp mod">
        <pc:chgData name="Aishat Bakre" userId="839b68a6-4a2b-45ef-9a5a-14f954bfea5f" providerId="ADAL" clId="{D73169B4-7221-437B-BE7B-2339BE20C728}" dt="2023-01-29T11:27:56.451" v="106" actId="255"/>
        <pc:sldMkLst>
          <pc:docMk/>
          <pc:sldMk cId="0" sldId="257"/>
        </pc:sldMkLst>
        <pc:spChg chg="mod">
          <ac:chgData name="Aishat Bakre" userId="839b68a6-4a2b-45ef-9a5a-14f954bfea5f" providerId="ADAL" clId="{D73169B4-7221-437B-BE7B-2339BE20C728}" dt="2023-01-29T11:27:56.451" v="106" actId="255"/>
          <ac:spMkLst>
            <pc:docMk/>
            <pc:sldMk cId="0" sldId="257"/>
            <ac:spMk id="3" creationId="{96546355-6FEC-7425-448B-EDE8B0B69D3C}"/>
          </ac:spMkLst>
        </pc:spChg>
      </pc:sldChg>
      <pc:sldChg chg="modNotesTx">
        <pc:chgData name="Aishat Bakre" userId="839b68a6-4a2b-45ef-9a5a-14f954bfea5f" providerId="ADAL" clId="{D73169B4-7221-437B-BE7B-2339BE20C728}" dt="2023-01-29T11:27:30.193" v="105" actId="20577"/>
        <pc:sldMkLst>
          <pc:docMk/>
          <pc:sldMk cId="0" sldId="263"/>
        </pc:sldMkLst>
      </pc:sldChg>
      <pc:sldChg chg="modSp mod">
        <pc:chgData name="Aishat Bakre" userId="839b68a6-4a2b-45ef-9a5a-14f954bfea5f" providerId="ADAL" clId="{D73169B4-7221-437B-BE7B-2339BE20C728}" dt="2023-01-29T11:42:29.802" v="207" actId="1076"/>
        <pc:sldMkLst>
          <pc:docMk/>
          <pc:sldMk cId="0" sldId="274"/>
        </pc:sldMkLst>
        <pc:spChg chg="mod">
          <ac:chgData name="Aishat Bakre" userId="839b68a6-4a2b-45ef-9a5a-14f954bfea5f" providerId="ADAL" clId="{D73169B4-7221-437B-BE7B-2339BE20C728}" dt="2023-01-29T11:42:26.238" v="206" actId="1076"/>
          <ac:spMkLst>
            <pc:docMk/>
            <pc:sldMk cId="0" sldId="274"/>
            <ac:spMk id="2" creationId="{18E79860-08D7-4003-9564-80C8955EC6A8}"/>
          </ac:spMkLst>
        </pc:spChg>
        <pc:spChg chg="mod">
          <ac:chgData name="Aishat Bakre" userId="839b68a6-4a2b-45ef-9a5a-14f954bfea5f" providerId="ADAL" clId="{D73169B4-7221-437B-BE7B-2339BE20C728}" dt="2023-01-29T11:42:29.802" v="207" actId="1076"/>
          <ac:spMkLst>
            <pc:docMk/>
            <pc:sldMk cId="0" sldId="274"/>
            <ac:spMk id="3" creationId="{10C7E2E1-400A-4F39-9886-92B40CFD129B}"/>
          </ac:spMkLst>
        </pc:spChg>
      </pc:sldChg>
      <pc:sldChg chg="del">
        <pc:chgData name="Aishat Bakre" userId="839b68a6-4a2b-45ef-9a5a-14f954bfea5f" providerId="ADAL" clId="{D73169B4-7221-437B-BE7B-2339BE20C728}" dt="2023-01-29T11:22:16.610" v="81" actId="2696"/>
        <pc:sldMkLst>
          <pc:docMk/>
          <pc:sldMk cId="3384762553" sldId="297"/>
        </pc:sldMkLst>
      </pc:sldChg>
      <pc:sldChg chg="modSp mod">
        <pc:chgData name="Aishat Bakre" userId="839b68a6-4a2b-45ef-9a5a-14f954bfea5f" providerId="ADAL" clId="{D73169B4-7221-437B-BE7B-2339BE20C728}" dt="2023-01-29T11:39:59.962" v="187" actId="1076"/>
        <pc:sldMkLst>
          <pc:docMk/>
          <pc:sldMk cId="789212646" sldId="329"/>
        </pc:sldMkLst>
        <pc:spChg chg="mod">
          <ac:chgData name="Aishat Bakre" userId="839b68a6-4a2b-45ef-9a5a-14f954bfea5f" providerId="ADAL" clId="{D73169B4-7221-437B-BE7B-2339BE20C728}" dt="2023-01-29T11:39:59.962" v="187" actId="1076"/>
          <ac:spMkLst>
            <pc:docMk/>
            <pc:sldMk cId="789212646" sldId="329"/>
            <ac:spMk id="3" creationId="{5CF51CBF-9FCD-4778-9D65-6FE59E23D673}"/>
          </ac:spMkLst>
        </pc:spChg>
      </pc:sldChg>
      <pc:sldChg chg="modSp mod">
        <pc:chgData name="Aishat Bakre" userId="839b68a6-4a2b-45ef-9a5a-14f954bfea5f" providerId="ADAL" clId="{D73169B4-7221-437B-BE7B-2339BE20C728}" dt="2023-01-29T11:40:13.504" v="189" actId="27636"/>
        <pc:sldMkLst>
          <pc:docMk/>
          <pc:sldMk cId="786275168" sldId="330"/>
        </pc:sldMkLst>
        <pc:spChg chg="mod">
          <ac:chgData name="Aishat Bakre" userId="839b68a6-4a2b-45ef-9a5a-14f954bfea5f" providerId="ADAL" clId="{D73169B4-7221-437B-BE7B-2339BE20C728}" dt="2023-01-29T11:40:13.504" v="189" actId="27636"/>
          <ac:spMkLst>
            <pc:docMk/>
            <pc:sldMk cId="786275168" sldId="330"/>
            <ac:spMk id="3" creationId="{DECB50F6-2767-4B55-9440-41765EF6D47A}"/>
          </ac:spMkLst>
        </pc:spChg>
      </pc:sldChg>
      <pc:sldChg chg="modSp mod">
        <pc:chgData name="Aishat Bakre" userId="839b68a6-4a2b-45ef-9a5a-14f954bfea5f" providerId="ADAL" clId="{D73169B4-7221-437B-BE7B-2339BE20C728}" dt="2023-01-29T11:38:20.078" v="184" actId="1076"/>
        <pc:sldMkLst>
          <pc:docMk/>
          <pc:sldMk cId="3860850493" sldId="360"/>
        </pc:sldMkLst>
        <pc:spChg chg="mod">
          <ac:chgData name="Aishat Bakre" userId="839b68a6-4a2b-45ef-9a5a-14f954bfea5f" providerId="ADAL" clId="{D73169B4-7221-437B-BE7B-2339BE20C728}" dt="2023-01-29T11:38:20.078" v="184" actId="1076"/>
          <ac:spMkLst>
            <pc:docMk/>
            <pc:sldMk cId="3860850493" sldId="360"/>
            <ac:spMk id="3" creationId="{ED872C02-0AF9-4465-BE54-0FF6F8F43592}"/>
          </ac:spMkLst>
        </pc:spChg>
      </pc:sldChg>
      <pc:sldChg chg="modSp mod">
        <pc:chgData name="Aishat Bakre" userId="839b68a6-4a2b-45ef-9a5a-14f954bfea5f" providerId="ADAL" clId="{D73169B4-7221-437B-BE7B-2339BE20C728}" dt="2023-01-29T11:39:06.998" v="186" actId="1076"/>
        <pc:sldMkLst>
          <pc:docMk/>
          <pc:sldMk cId="870413358" sldId="362"/>
        </pc:sldMkLst>
        <pc:spChg chg="mod">
          <ac:chgData name="Aishat Bakre" userId="839b68a6-4a2b-45ef-9a5a-14f954bfea5f" providerId="ADAL" clId="{D73169B4-7221-437B-BE7B-2339BE20C728}" dt="2023-01-29T11:39:06.998" v="186" actId="1076"/>
          <ac:spMkLst>
            <pc:docMk/>
            <pc:sldMk cId="870413358" sldId="362"/>
            <ac:spMk id="3" creationId="{951C7607-6334-49D3-9E99-BCE43BC19FD1}"/>
          </ac:spMkLst>
        </pc:spChg>
      </pc:sldChg>
      <pc:sldChg chg="modSp mod">
        <pc:chgData name="Aishat Bakre" userId="839b68a6-4a2b-45ef-9a5a-14f954bfea5f" providerId="ADAL" clId="{D73169B4-7221-437B-BE7B-2339BE20C728}" dt="2023-01-29T11:30:19.441" v="168" actId="255"/>
        <pc:sldMkLst>
          <pc:docMk/>
          <pc:sldMk cId="3512170913" sldId="388"/>
        </pc:sldMkLst>
        <pc:spChg chg="mod">
          <ac:chgData name="Aishat Bakre" userId="839b68a6-4a2b-45ef-9a5a-14f954bfea5f" providerId="ADAL" clId="{D73169B4-7221-437B-BE7B-2339BE20C728}" dt="2023-01-29T11:30:19.441" v="168" actId="255"/>
          <ac:spMkLst>
            <pc:docMk/>
            <pc:sldMk cId="3512170913" sldId="388"/>
            <ac:spMk id="3" creationId="{10C7E2E1-400A-4F39-9886-92B40CFD129B}"/>
          </ac:spMkLst>
        </pc:spChg>
      </pc:sldChg>
      <pc:sldChg chg="modSp mod">
        <pc:chgData name="Aishat Bakre" userId="839b68a6-4a2b-45ef-9a5a-14f954bfea5f" providerId="ADAL" clId="{D73169B4-7221-437B-BE7B-2339BE20C728}" dt="2023-01-29T11:16:05.540" v="12" actId="20577"/>
        <pc:sldMkLst>
          <pc:docMk/>
          <pc:sldMk cId="2431432360" sldId="394"/>
        </pc:sldMkLst>
        <pc:spChg chg="mod">
          <ac:chgData name="Aishat Bakre" userId="839b68a6-4a2b-45ef-9a5a-14f954bfea5f" providerId="ADAL" clId="{D73169B4-7221-437B-BE7B-2339BE20C728}" dt="2023-01-29T11:16:05.540" v="12" actId="20577"/>
          <ac:spMkLst>
            <pc:docMk/>
            <pc:sldMk cId="2431432360" sldId="394"/>
            <ac:spMk id="3" creationId="{00000000-0000-0000-0000-000000000000}"/>
          </ac:spMkLst>
        </pc:spChg>
      </pc:sldChg>
      <pc:sldChg chg="del">
        <pc:chgData name="Aishat Bakre" userId="839b68a6-4a2b-45ef-9a5a-14f954bfea5f" providerId="ADAL" clId="{D73169B4-7221-437B-BE7B-2339BE20C728}" dt="2023-01-29T11:25:59.547" v="83" actId="2696"/>
        <pc:sldMkLst>
          <pc:docMk/>
          <pc:sldMk cId="1881606289" sldId="525"/>
        </pc:sldMkLst>
      </pc:sldChg>
      <pc:sldChg chg="modSp mod">
        <pc:chgData name="Aishat Bakre" userId="839b68a6-4a2b-45ef-9a5a-14f954bfea5f" providerId="ADAL" clId="{D73169B4-7221-437B-BE7B-2339BE20C728}" dt="2023-01-29T11:32:50.440" v="173" actId="20577"/>
        <pc:sldMkLst>
          <pc:docMk/>
          <pc:sldMk cId="2115290767" sldId="550"/>
        </pc:sldMkLst>
        <pc:spChg chg="mod">
          <ac:chgData name="Aishat Bakre" userId="839b68a6-4a2b-45ef-9a5a-14f954bfea5f" providerId="ADAL" clId="{D73169B4-7221-437B-BE7B-2339BE20C728}" dt="2023-01-29T11:32:50.440" v="173" actId="20577"/>
          <ac:spMkLst>
            <pc:docMk/>
            <pc:sldMk cId="2115290767" sldId="550"/>
            <ac:spMk id="2" creationId="{18E79860-08D7-4003-9564-80C8955EC6A8}"/>
          </ac:spMkLst>
        </pc:spChg>
      </pc:sldChg>
      <pc:sldChg chg="modSp mod">
        <pc:chgData name="Aishat Bakre" userId="839b68a6-4a2b-45ef-9a5a-14f954bfea5f" providerId="ADAL" clId="{D73169B4-7221-437B-BE7B-2339BE20C728}" dt="2023-01-29T11:11:16.411" v="6" actId="1076"/>
        <pc:sldMkLst>
          <pc:docMk/>
          <pc:sldMk cId="3688775377" sldId="561"/>
        </pc:sldMkLst>
        <pc:spChg chg="mod">
          <ac:chgData name="Aishat Bakre" userId="839b68a6-4a2b-45ef-9a5a-14f954bfea5f" providerId="ADAL" clId="{D73169B4-7221-437B-BE7B-2339BE20C728}" dt="2023-01-29T11:11:16.411" v="6" actId="1076"/>
          <ac:spMkLst>
            <pc:docMk/>
            <pc:sldMk cId="3688775377" sldId="561"/>
            <ac:spMk id="2" creationId="{E2FCF140-D84B-4617-823A-27F6F5997A3A}"/>
          </ac:spMkLst>
        </pc:spChg>
      </pc:sldChg>
      <pc:sldChg chg="del">
        <pc:chgData name="Aishat Bakre" userId="839b68a6-4a2b-45ef-9a5a-14f954bfea5f" providerId="ADAL" clId="{D73169B4-7221-437B-BE7B-2339BE20C728}" dt="2023-01-29T11:25:24.606" v="82" actId="2696"/>
        <pc:sldMkLst>
          <pc:docMk/>
          <pc:sldMk cId="3159375172" sldId="562"/>
        </pc:sldMkLst>
      </pc:sldChg>
      <pc:sldChg chg="modSp mod">
        <pc:chgData name="Aishat Bakre" userId="839b68a6-4a2b-45ef-9a5a-14f954bfea5f" providerId="ADAL" clId="{D73169B4-7221-437B-BE7B-2339BE20C728}" dt="2023-01-29T11:41:59.710" v="205" actId="20577"/>
        <pc:sldMkLst>
          <pc:docMk/>
          <pc:sldMk cId="823334880" sldId="573"/>
        </pc:sldMkLst>
        <pc:spChg chg="mod">
          <ac:chgData name="Aishat Bakre" userId="839b68a6-4a2b-45ef-9a5a-14f954bfea5f" providerId="ADAL" clId="{D73169B4-7221-437B-BE7B-2339BE20C728}" dt="2023-01-29T11:41:59.710" v="205" actId="20577"/>
          <ac:spMkLst>
            <pc:docMk/>
            <pc:sldMk cId="823334880" sldId="573"/>
            <ac:spMk id="2" creationId="{18E79860-08D7-4003-9564-80C8955EC6A8}"/>
          </ac:spMkLst>
        </pc:spChg>
      </pc:sldChg>
      <pc:sldChg chg="modSp mod">
        <pc:chgData name="Aishat Bakre" userId="839b68a6-4a2b-45ef-9a5a-14f954bfea5f" providerId="ADAL" clId="{D73169B4-7221-437B-BE7B-2339BE20C728}" dt="2023-01-29T11:12:25.411" v="7" actId="255"/>
        <pc:sldMkLst>
          <pc:docMk/>
          <pc:sldMk cId="3159309566" sldId="589"/>
        </pc:sldMkLst>
        <pc:spChg chg="mod">
          <ac:chgData name="Aishat Bakre" userId="839b68a6-4a2b-45ef-9a5a-14f954bfea5f" providerId="ADAL" clId="{D73169B4-7221-437B-BE7B-2339BE20C728}" dt="2023-01-29T11:12:25.411" v="7" actId="255"/>
          <ac:spMkLst>
            <pc:docMk/>
            <pc:sldMk cId="3159309566" sldId="589"/>
            <ac:spMk id="3" creationId="{134CC680-0F31-4B2F-BB3D-B3CDDB6F2201}"/>
          </ac:spMkLst>
        </pc:spChg>
      </pc:sldChg>
      <pc:sldChg chg="modSp mod">
        <pc:chgData name="Aishat Bakre" userId="839b68a6-4a2b-45ef-9a5a-14f954bfea5f" providerId="ADAL" clId="{D73169B4-7221-437B-BE7B-2339BE20C728}" dt="2023-01-29T11:12:43.302" v="8" actId="255"/>
        <pc:sldMkLst>
          <pc:docMk/>
          <pc:sldMk cId="580185314" sldId="592"/>
        </pc:sldMkLst>
        <pc:spChg chg="mod">
          <ac:chgData name="Aishat Bakre" userId="839b68a6-4a2b-45ef-9a5a-14f954bfea5f" providerId="ADAL" clId="{D73169B4-7221-437B-BE7B-2339BE20C728}" dt="2023-01-29T11:12:43.302" v="8" actId="255"/>
          <ac:spMkLst>
            <pc:docMk/>
            <pc:sldMk cId="580185314" sldId="592"/>
            <ac:spMk id="3" creationId="{134CC680-0F31-4B2F-BB3D-B3CDDB6F2201}"/>
          </ac:spMkLst>
        </pc:spChg>
      </pc:sldChg>
      <pc:sldChg chg="modSp mod">
        <pc:chgData name="Aishat Bakre" userId="839b68a6-4a2b-45ef-9a5a-14f954bfea5f" providerId="ADAL" clId="{D73169B4-7221-437B-BE7B-2339BE20C728}" dt="2023-01-29T11:35:14.696" v="179" actId="1076"/>
        <pc:sldMkLst>
          <pc:docMk/>
          <pc:sldMk cId="1673596825" sldId="595"/>
        </pc:sldMkLst>
        <pc:spChg chg="mod">
          <ac:chgData name="Aishat Bakre" userId="839b68a6-4a2b-45ef-9a5a-14f954bfea5f" providerId="ADAL" clId="{D73169B4-7221-437B-BE7B-2339BE20C728}" dt="2023-01-29T11:35:07.720" v="178" actId="20577"/>
          <ac:spMkLst>
            <pc:docMk/>
            <pc:sldMk cId="1673596825" sldId="595"/>
            <ac:spMk id="2" creationId="{18E79860-08D7-4003-9564-80C8955EC6A8}"/>
          </ac:spMkLst>
        </pc:spChg>
        <pc:spChg chg="mod">
          <ac:chgData name="Aishat Bakre" userId="839b68a6-4a2b-45ef-9a5a-14f954bfea5f" providerId="ADAL" clId="{D73169B4-7221-437B-BE7B-2339BE20C728}" dt="2023-01-29T11:35:14.696" v="179" actId="1076"/>
          <ac:spMkLst>
            <pc:docMk/>
            <pc:sldMk cId="1673596825" sldId="595"/>
            <ac:spMk id="3" creationId="{10C7E2E1-400A-4F39-9886-92B40CFD129B}"/>
          </ac:spMkLst>
        </pc:spChg>
      </pc:sldChg>
      <pc:sldChg chg="modSp mod">
        <pc:chgData name="Aishat Bakre" userId="839b68a6-4a2b-45ef-9a5a-14f954bfea5f" providerId="ADAL" clId="{D73169B4-7221-437B-BE7B-2339BE20C728}" dt="2023-01-29T11:37:33.050" v="182" actId="20577"/>
        <pc:sldMkLst>
          <pc:docMk/>
          <pc:sldMk cId="1909283568" sldId="597"/>
        </pc:sldMkLst>
        <pc:spChg chg="mod">
          <ac:chgData name="Aishat Bakre" userId="839b68a6-4a2b-45ef-9a5a-14f954bfea5f" providerId="ADAL" clId="{D73169B4-7221-437B-BE7B-2339BE20C728}" dt="2023-01-29T11:37:25.945" v="180" actId="20577"/>
          <ac:spMkLst>
            <pc:docMk/>
            <pc:sldMk cId="1909283568" sldId="597"/>
            <ac:spMk id="2" creationId="{CC1D0109-569E-4E35-90C6-76A49A687AA3}"/>
          </ac:spMkLst>
        </pc:spChg>
        <pc:spChg chg="mod">
          <ac:chgData name="Aishat Bakre" userId="839b68a6-4a2b-45ef-9a5a-14f954bfea5f" providerId="ADAL" clId="{D73169B4-7221-437B-BE7B-2339BE20C728}" dt="2023-01-29T11:37:33.050" v="182" actId="20577"/>
          <ac:spMkLst>
            <pc:docMk/>
            <pc:sldMk cId="1909283568" sldId="597"/>
            <ac:spMk id="3" creationId="{C1493217-F497-42E3-8BF7-52098E0F27D7}"/>
          </ac:spMkLst>
        </pc:spChg>
      </pc:sldChg>
      <pc:sldChg chg="modSp mod">
        <pc:chgData name="Aishat Bakre" userId="839b68a6-4a2b-45ef-9a5a-14f954bfea5f" providerId="ADAL" clId="{D73169B4-7221-437B-BE7B-2339BE20C728}" dt="2023-01-29T11:40:35.050" v="194" actId="27636"/>
        <pc:sldMkLst>
          <pc:docMk/>
          <pc:sldMk cId="3794376306" sldId="603"/>
        </pc:sldMkLst>
        <pc:spChg chg="mod">
          <ac:chgData name="Aishat Bakre" userId="839b68a6-4a2b-45ef-9a5a-14f954bfea5f" providerId="ADAL" clId="{D73169B4-7221-437B-BE7B-2339BE20C728}" dt="2023-01-29T11:40:22.793" v="190" actId="20577"/>
          <ac:spMkLst>
            <pc:docMk/>
            <pc:sldMk cId="3794376306" sldId="603"/>
            <ac:spMk id="2" creationId="{18E79860-08D7-4003-9564-80C8955EC6A8}"/>
          </ac:spMkLst>
        </pc:spChg>
        <pc:spChg chg="mod">
          <ac:chgData name="Aishat Bakre" userId="839b68a6-4a2b-45ef-9a5a-14f954bfea5f" providerId="ADAL" clId="{D73169B4-7221-437B-BE7B-2339BE20C728}" dt="2023-01-29T11:40:35.050" v="194" actId="27636"/>
          <ac:spMkLst>
            <pc:docMk/>
            <pc:sldMk cId="3794376306" sldId="603"/>
            <ac:spMk id="3" creationId="{10C7E2E1-400A-4F39-9886-92B40CFD129B}"/>
          </ac:spMkLst>
        </pc:spChg>
      </pc:sldChg>
      <pc:sldChg chg="modSp mod">
        <pc:chgData name="Aishat Bakre" userId="839b68a6-4a2b-45ef-9a5a-14f954bfea5f" providerId="ADAL" clId="{D73169B4-7221-437B-BE7B-2339BE20C728}" dt="2023-01-29T11:34:49.649" v="176" actId="113"/>
        <pc:sldMkLst>
          <pc:docMk/>
          <pc:sldMk cId="2494441437" sldId="604"/>
        </pc:sldMkLst>
        <pc:spChg chg="mod">
          <ac:chgData name="Aishat Bakre" userId="839b68a6-4a2b-45ef-9a5a-14f954bfea5f" providerId="ADAL" clId="{D73169B4-7221-437B-BE7B-2339BE20C728}" dt="2023-01-29T11:34:34.009" v="175" actId="1076"/>
          <ac:spMkLst>
            <pc:docMk/>
            <pc:sldMk cId="2494441437" sldId="604"/>
            <ac:spMk id="2" creationId="{18E79860-08D7-4003-9564-80C8955EC6A8}"/>
          </ac:spMkLst>
        </pc:spChg>
        <pc:spChg chg="mod">
          <ac:chgData name="Aishat Bakre" userId="839b68a6-4a2b-45ef-9a5a-14f954bfea5f" providerId="ADAL" clId="{D73169B4-7221-437B-BE7B-2339BE20C728}" dt="2023-01-29T11:34:49.649" v="176" actId="113"/>
          <ac:spMkLst>
            <pc:docMk/>
            <pc:sldMk cId="2494441437" sldId="604"/>
            <ac:spMk id="3" creationId="{10C7E2E1-400A-4F39-9886-92B40CFD129B}"/>
          </ac:spMkLst>
        </pc:spChg>
      </pc:sldChg>
      <pc:sldChg chg="modSp mod">
        <pc:chgData name="Aishat Bakre" userId="839b68a6-4a2b-45ef-9a5a-14f954bfea5f" providerId="ADAL" clId="{D73169B4-7221-437B-BE7B-2339BE20C728}" dt="2023-01-29T11:41:02.880" v="195" actId="20577"/>
        <pc:sldMkLst>
          <pc:docMk/>
          <pc:sldMk cId="2047894317" sldId="605"/>
        </pc:sldMkLst>
        <pc:spChg chg="mod">
          <ac:chgData name="Aishat Bakre" userId="839b68a6-4a2b-45ef-9a5a-14f954bfea5f" providerId="ADAL" clId="{D73169B4-7221-437B-BE7B-2339BE20C728}" dt="2023-01-29T11:41:02.880" v="195" actId="20577"/>
          <ac:spMkLst>
            <pc:docMk/>
            <pc:sldMk cId="2047894317" sldId="605"/>
            <ac:spMk id="2" creationId="{18E79860-08D7-4003-9564-80C8955EC6A8}"/>
          </ac:spMkLst>
        </pc:spChg>
      </pc:sldChg>
      <pc:sldChg chg="modSp mod">
        <pc:chgData name="Aishat Bakre" userId="839b68a6-4a2b-45ef-9a5a-14f954bfea5f" providerId="ADAL" clId="{D73169B4-7221-437B-BE7B-2339BE20C728}" dt="2023-01-29T11:15:12.841" v="10" actId="255"/>
        <pc:sldMkLst>
          <pc:docMk/>
          <pc:sldMk cId="2917263237" sldId="609"/>
        </pc:sldMkLst>
        <pc:spChg chg="mod">
          <ac:chgData name="Aishat Bakre" userId="839b68a6-4a2b-45ef-9a5a-14f954bfea5f" providerId="ADAL" clId="{D73169B4-7221-437B-BE7B-2339BE20C728}" dt="2023-01-29T11:14:56.956" v="9" actId="207"/>
          <ac:spMkLst>
            <pc:docMk/>
            <pc:sldMk cId="2917263237" sldId="609"/>
            <ac:spMk id="2" creationId="{BD79E757-813F-4197-A939-92FAC46A48BD}"/>
          </ac:spMkLst>
        </pc:spChg>
        <pc:spChg chg="mod">
          <ac:chgData name="Aishat Bakre" userId="839b68a6-4a2b-45ef-9a5a-14f954bfea5f" providerId="ADAL" clId="{D73169B4-7221-437B-BE7B-2339BE20C728}" dt="2023-01-29T11:15:12.841" v="10" actId="255"/>
          <ac:spMkLst>
            <pc:docMk/>
            <pc:sldMk cId="2917263237" sldId="609"/>
            <ac:spMk id="3" creationId="{55F63C5A-FE1F-4891-BE7F-8D34E70D5678}"/>
          </ac:spMkLst>
        </pc:spChg>
      </pc:sldChg>
      <pc:sldChg chg="del">
        <pc:chgData name="Aishat Bakre" userId="839b68a6-4a2b-45ef-9a5a-14f954bfea5f" providerId="ADAL" clId="{D73169B4-7221-437B-BE7B-2339BE20C728}" dt="2023-01-29T11:06:33.065" v="0" actId="2696"/>
        <pc:sldMkLst>
          <pc:docMk/>
          <pc:sldMk cId="241000064" sldId="618"/>
        </pc:sldMkLst>
      </pc:sldChg>
      <pc:sldChg chg="del">
        <pc:chgData name="Aishat Bakre" userId="839b68a6-4a2b-45ef-9a5a-14f954bfea5f" providerId="ADAL" clId="{D73169B4-7221-437B-BE7B-2339BE20C728}" dt="2023-01-29T11:07:08.671" v="3" actId="2696"/>
        <pc:sldMkLst>
          <pc:docMk/>
          <pc:sldMk cId="3004472057" sldId="621"/>
        </pc:sldMkLst>
      </pc:sldChg>
      <pc:sldChg chg="modSp mod">
        <pc:chgData name="Aishat Bakre" userId="839b68a6-4a2b-45ef-9a5a-14f954bfea5f" providerId="ADAL" clId="{D73169B4-7221-437B-BE7B-2339BE20C728}" dt="2023-01-29T11:31:39.068" v="172" actId="1076"/>
        <pc:sldMkLst>
          <pc:docMk/>
          <pc:sldMk cId="3621577061" sldId="630"/>
        </pc:sldMkLst>
        <pc:spChg chg="mod">
          <ac:chgData name="Aishat Bakre" userId="839b68a6-4a2b-45ef-9a5a-14f954bfea5f" providerId="ADAL" clId="{D73169B4-7221-437B-BE7B-2339BE20C728}" dt="2023-01-29T11:31:34.522" v="171" actId="1076"/>
          <ac:spMkLst>
            <pc:docMk/>
            <pc:sldMk cId="3621577061" sldId="630"/>
            <ac:spMk id="3" creationId="{00000000-0000-0000-0000-000000000000}"/>
          </ac:spMkLst>
        </pc:spChg>
        <pc:picChg chg="mod">
          <ac:chgData name="Aishat Bakre" userId="839b68a6-4a2b-45ef-9a5a-14f954bfea5f" providerId="ADAL" clId="{D73169B4-7221-437B-BE7B-2339BE20C728}" dt="2023-01-29T11:31:39.068" v="172" actId="1076"/>
          <ac:picMkLst>
            <pc:docMk/>
            <pc:sldMk cId="3621577061" sldId="630"/>
            <ac:picMk id="4" creationId="{0FA140B8-FD97-42CC-856E-0B8F67E03688}"/>
          </ac:picMkLst>
        </pc:picChg>
      </pc:sldChg>
      <pc:sldChg chg="modSp mod">
        <pc:chgData name="Aishat Bakre" userId="839b68a6-4a2b-45ef-9a5a-14f954bfea5f" providerId="ADAL" clId="{D73169B4-7221-437B-BE7B-2339BE20C728}" dt="2023-01-29T11:17:55.975" v="76" actId="20577"/>
        <pc:sldMkLst>
          <pc:docMk/>
          <pc:sldMk cId="725494906" sldId="642"/>
        </pc:sldMkLst>
        <pc:spChg chg="mod">
          <ac:chgData name="Aishat Bakre" userId="839b68a6-4a2b-45ef-9a5a-14f954bfea5f" providerId="ADAL" clId="{D73169B4-7221-437B-BE7B-2339BE20C728}" dt="2023-01-29T11:17:55.975" v="76" actId="20577"/>
          <ac:spMkLst>
            <pc:docMk/>
            <pc:sldMk cId="725494906" sldId="642"/>
            <ac:spMk id="3" creationId="{C1493217-F497-42E3-8BF7-52098E0F27D7}"/>
          </ac:spMkLst>
        </pc:spChg>
      </pc:sldChg>
      <pc:sldChg chg="modSp mod">
        <pc:chgData name="Aishat Bakre" userId="839b68a6-4a2b-45ef-9a5a-14f954bfea5f" providerId="ADAL" clId="{D73169B4-7221-437B-BE7B-2339BE20C728}" dt="2023-01-29T11:19:35.990" v="80" actId="20577"/>
        <pc:sldMkLst>
          <pc:docMk/>
          <pc:sldMk cId="4211000615" sldId="645"/>
        </pc:sldMkLst>
        <pc:spChg chg="mod">
          <ac:chgData name="Aishat Bakre" userId="839b68a6-4a2b-45ef-9a5a-14f954bfea5f" providerId="ADAL" clId="{D73169B4-7221-437B-BE7B-2339BE20C728}" dt="2023-01-29T11:19:35.990" v="80" actId="20577"/>
          <ac:spMkLst>
            <pc:docMk/>
            <pc:sldMk cId="4211000615" sldId="645"/>
            <ac:spMk id="3" creationId="{78527D72-67BD-4043-AD7C-8CFB7495FDC2}"/>
          </ac:spMkLst>
        </pc:spChg>
      </pc:sldChg>
      <pc:sldChg chg="del">
        <pc:chgData name="Aishat Bakre" userId="839b68a6-4a2b-45ef-9a5a-14f954bfea5f" providerId="ADAL" clId="{D73169B4-7221-437B-BE7B-2339BE20C728}" dt="2023-01-29T11:06:56.302" v="2" actId="2696"/>
        <pc:sldMkLst>
          <pc:docMk/>
          <pc:sldMk cId="3735025444" sldId="648"/>
        </pc:sldMkLst>
      </pc:sldChg>
      <pc:sldChg chg="del">
        <pc:chgData name="Aishat Bakre" userId="839b68a6-4a2b-45ef-9a5a-14f954bfea5f" providerId="ADAL" clId="{D73169B4-7221-437B-BE7B-2339BE20C728}" dt="2023-01-29T11:06:41.711" v="1" actId="2696"/>
        <pc:sldMkLst>
          <pc:docMk/>
          <pc:sldMk cId="1153694367" sldId="649"/>
        </pc:sldMkLst>
      </pc:sldChg>
    </pc:docChg>
  </pc:docChgLst>
</pc:chgInfo>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DB4B35E2-ADFD-4A09-8AE2-27372EE8A6FA}" type="doc">
      <dgm:prSet loTypeId="urn:microsoft.com/office/officeart/2005/8/layout/vList2" loCatId="list" qsTypeId="urn:microsoft.com/office/officeart/2005/8/quickstyle/simple1" qsCatId="simple" csTypeId="urn:microsoft.com/office/officeart/2005/8/colors/accent1_2" csCatId="accent1" phldr="1"/>
      <dgm:spPr/>
      <dgm:t>
        <a:bodyPr/>
        <a:lstStyle/>
        <a:p>
          <a:endParaRPr lang="en-US"/>
        </a:p>
      </dgm:t>
    </dgm:pt>
    <dgm:pt modelId="{B8838F91-EF66-4C0F-B216-EC7F4E4ECDF2}">
      <dgm:prSet/>
      <dgm:spPr/>
      <dgm:t>
        <a:bodyPr/>
        <a:lstStyle/>
        <a:p>
          <a:r>
            <a:rPr lang="en-GB" dirty="0">
              <a:latin typeface="Arial" panose="020B0604020202020204" pitchFamily="34" charset="0"/>
              <a:cs typeface="Arial" panose="020B0604020202020204" pitchFamily="34" charset="0"/>
            </a:rPr>
            <a:t>Research reports often begin with an abstract</a:t>
          </a:r>
          <a:endParaRPr lang="en-US" dirty="0">
            <a:latin typeface="Arial" panose="020B0604020202020204" pitchFamily="34" charset="0"/>
            <a:cs typeface="Arial" panose="020B0604020202020204" pitchFamily="34" charset="0"/>
          </a:endParaRPr>
        </a:p>
      </dgm:t>
    </dgm:pt>
    <dgm:pt modelId="{8BC02853-AA77-477D-A62F-480095B8E848}" type="parTrans" cxnId="{35EC8D58-A32D-4B08-9198-C5A1A5082058}">
      <dgm:prSet/>
      <dgm:spPr/>
      <dgm:t>
        <a:bodyPr/>
        <a:lstStyle/>
        <a:p>
          <a:endParaRPr lang="en-US"/>
        </a:p>
      </dgm:t>
    </dgm:pt>
    <dgm:pt modelId="{D57DF3EF-C5CB-45DD-B97F-30C4222F963E}" type="sibTrans" cxnId="{35EC8D58-A32D-4B08-9198-C5A1A5082058}">
      <dgm:prSet/>
      <dgm:spPr/>
      <dgm:t>
        <a:bodyPr/>
        <a:lstStyle/>
        <a:p>
          <a:endParaRPr lang="en-US"/>
        </a:p>
      </dgm:t>
    </dgm:pt>
    <dgm:pt modelId="{20D7FFAF-2A82-4445-9E37-9FACF2876808}">
      <dgm:prSet/>
      <dgm:spPr/>
      <dgm:t>
        <a:bodyPr/>
        <a:lstStyle/>
        <a:p>
          <a:r>
            <a:rPr lang="en-GB">
              <a:latin typeface="Arial" panose="020B0604020202020204" pitchFamily="34" charset="0"/>
              <a:cs typeface="Arial" panose="020B0604020202020204" pitchFamily="34" charset="0"/>
            </a:rPr>
            <a:t>100-250 </a:t>
          </a:r>
          <a:r>
            <a:rPr lang="en-GB" dirty="0">
              <a:latin typeface="Arial" panose="020B0604020202020204" pitchFamily="34" charset="0"/>
              <a:cs typeface="Arial" panose="020B0604020202020204" pitchFamily="34" charset="0"/>
            </a:rPr>
            <a:t>words outlining the aims of the research, the methods employed, the sample and the main conclusions</a:t>
          </a:r>
          <a:endParaRPr lang="en-US" dirty="0">
            <a:latin typeface="Arial" panose="020B0604020202020204" pitchFamily="34" charset="0"/>
            <a:cs typeface="Arial" panose="020B0604020202020204" pitchFamily="34" charset="0"/>
          </a:endParaRPr>
        </a:p>
      </dgm:t>
    </dgm:pt>
    <dgm:pt modelId="{B6198322-E397-4B83-AE1C-90C373D0C019}" type="parTrans" cxnId="{A1FA7718-B736-4943-8EB6-C8185723911C}">
      <dgm:prSet/>
      <dgm:spPr/>
      <dgm:t>
        <a:bodyPr/>
        <a:lstStyle/>
        <a:p>
          <a:endParaRPr lang="en-US"/>
        </a:p>
      </dgm:t>
    </dgm:pt>
    <dgm:pt modelId="{8C8E8F2F-B8AC-46DD-87C0-922E1FCF2115}" type="sibTrans" cxnId="{A1FA7718-B736-4943-8EB6-C8185723911C}">
      <dgm:prSet/>
      <dgm:spPr/>
      <dgm:t>
        <a:bodyPr/>
        <a:lstStyle/>
        <a:p>
          <a:endParaRPr lang="en-US"/>
        </a:p>
      </dgm:t>
    </dgm:pt>
    <dgm:pt modelId="{5B43BD97-4FBD-4E35-93BA-5028E355B8AB}">
      <dgm:prSet/>
      <dgm:spPr/>
      <dgm:t>
        <a:bodyPr/>
        <a:lstStyle/>
        <a:p>
          <a:r>
            <a:rPr lang="en-GB" dirty="0">
              <a:latin typeface="Arial" panose="020B0604020202020204" pitchFamily="34" charset="0"/>
              <a:cs typeface="Arial" panose="020B0604020202020204" pitchFamily="34" charset="0"/>
            </a:rPr>
            <a:t>Allow researchers to identify whether that piece of research will be valuable to their own studies.</a:t>
          </a:r>
          <a:endParaRPr lang="en-US" dirty="0">
            <a:latin typeface="Arial" panose="020B0604020202020204" pitchFamily="34" charset="0"/>
            <a:cs typeface="Arial" panose="020B0604020202020204" pitchFamily="34" charset="0"/>
          </a:endParaRPr>
        </a:p>
      </dgm:t>
    </dgm:pt>
    <dgm:pt modelId="{421E3233-6141-4352-A56A-95F6AEF9BEE6}" type="parTrans" cxnId="{ED16D97B-B670-41AB-8D47-69483AC43A3C}">
      <dgm:prSet/>
      <dgm:spPr/>
      <dgm:t>
        <a:bodyPr/>
        <a:lstStyle/>
        <a:p>
          <a:endParaRPr lang="en-US"/>
        </a:p>
      </dgm:t>
    </dgm:pt>
    <dgm:pt modelId="{51C2A37A-4563-4A42-A0A9-553C66756B2A}" type="sibTrans" cxnId="{ED16D97B-B670-41AB-8D47-69483AC43A3C}">
      <dgm:prSet/>
      <dgm:spPr/>
      <dgm:t>
        <a:bodyPr/>
        <a:lstStyle/>
        <a:p>
          <a:endParaRPr lang="en-US"/>
        </a:p>
      </dgm:t>
    </dgm:pt>
    <dgm:pt modelId="{F97AB078-4D46-6E46-8448-BC140983435D}" type="pres">
      <dgm:prSet presAssocID="{DB4B35E2-ADFD-4A09-8AE2-27372EE8A6FA}" presName="linear" presStyleCnt="0">
        <dgm:presLayoutVars>
          <dgm:animLvl val="lvl"/>
          <dgm:resizeHandles val="exact"/>
        </dgm:presLayoutVars>
      </dgm:prSet>
      <dgm:spPr/>
    </dgm:pt>
    <dgm:pt modelId="{616A133E-9D54-8144-A302-1003DE0D5757}" type="pres">
      <dgm:prSet presAssocID="{B8838F91-EF66-4C0F-B216-EC7F4E4ECDF2}" presName="parentText" presStyleLbl="node1" presStyleIdx="0" presStyleCnt="3">
        <dgm:presLayoutVars>
          <dgm:chMax val="0"/>
          <dgm:bulletEnabled val="1"/>
        </dgm:presLayoutVars>
      </dgm:prSet>
      <dgm:spPr/>
    </dgm:pt>
    <dgm:pt modelId="{B67BB12C-591C-834C-A1A3-68936009B507}" type="pres">
      <dgm:prSet presAssocID="{D57DF3EF-C5CB-45DD-B97F-30C4222F963E}" presName="spacer" presStyleCnt="0"/>
      <dgm:spPr/>
    </dgm:pt>
    <dgm:pt modelId="{DB8AAD06-EC28-434D-957E-A490B5ACCB65}" type="pres">
      <dgm:prSet presAssocID="{20D7FFAF-2A82-4445-9E37-9FACF2876808}" presName="parentText" presStyleLbl="node1" presStyleIdx="1" presStyleCnt="3">
        <dgm:presLayoutVars>
          <dgm:chMax val="0"/>
          <dgm:bulletEnabled val="1"/>
        </dgm:presLayoutVars>
      </dgm:prSet>
      <dgm:spPr/>
    </dgm:pt>
    <dgm:pt modelId="{006F5F83-831F-A840-BF48-152918F5BA9B}" type="pres">
      <dgm:prSet presAssocID="{8C8E8F2F-B8AC-46DD-87C0-922E1FCF2115}" presName="spacer" presStyleCnt="0"/>
      <dgm:spPr/>
    </dgm:pt>
    <dgm:pt modelId="{42B9464E-5B79-C24F-B674-352116B7926E}" type="pres">
      <dgm:prSet presAssocID="{5B43BD97-4FBD-4E35-93BA-5028E355B8AB}" presName="parentText" presStyleLbl="node1" presStyleIdx="2" presStyleCnt="3">
        <dgm:presLayoutVars>
          <dgm:chMax val="0"/>
          <dgm:bulletEnabled val="1"/>
        </dgm:presLayoutVars>
      </dgm:prSet>
      <dgm:spPr/>
    </dgm:pt>
  </dgm:ptLst>
  <dgm:cxnLst>
    <dgm:cxn modelId="{A1FA7718-B736-4943-8EB6-C8185723911C}" srcId="{DB4B35E2-ADFD-4A09-8AE2-27372EE8A6FA}" destId="{20D7FFAF-2A82-4445-9E37-9FACF2876808}" srcOrd="1" destOrd="0" parTransId="{B6198322-E397-4B83-AE1C-90C373D0C019}" sibTransId="{8C8E8F2F-B8AC-46DD-87C0-922E1FCF2115}"/>
    <dgm:cxn modelId="{9EAA8C66-750A-5240-BDAC-F8292EBEFD9A}" type="presOf" srcId="{B8838F91-EF66-4C0F-B216-EC7F4E4ECDF2}" destId="{616A133E-9D54-8144-A302-1003DE0D5757}" srcOrd="0" destOrd="0" presId="urn:microsoft.com/office/officeart/2005/8/layout/vList2"/>
    <dgm:cxn modelId="{4B873475-0465-EC4F-B7D1-83D7720DF65A}" type="presOf" srcId="{DB4B35E2-ADFD-4A09-8AE2-27372EE8A6FA}" destId="{F97AB078-4D46-6E46-8448-BC140983435D}" srcOrd="0" destOrd="0" presId="urn:microsoft.com/office/officeart/2005/8/layout/vList2"/>
    <dgm:cxn modelId="{35EC8D58-A32D-4B08-9198-C5A1A5082058}" srcId="{DB4B35E2-ADFD-4A09-8AE2-27372EE8A6FA}" destId="{B8838F91-EF66-4C0F-B216-EC7F4E4ECDF2}" srcOrd="0" destOrd="0" parTransId="{8BC02853-AA77-477D-A62F-480095B8E848}" sibTransId="{D57DF3EF-C5CB-45DD-B97F-30C4222F963E}"/>
    <dgm:cxn modelId="{ED16D97B-B670-41AB-8D47-69483AC43A3C}" srcId="{DB4B35E2-ADFD-4A09-8AE2-27372EE8A6FA}" destId="{5B43BD97-4FBD-4E35-93BA-5028E355B8AB}" srcOrd="2" destOrd="0" parTransId="{421E3233-6141-4352-A56A-95F6AEF9BEE6}" sibTransId="{51C2A37A-4563-4A42-A0A9-553C66756B2A}"/>
    <dgm:cxn modelId="{0B08A38A-7ABC-474D-B7E7-70A82283F72F}" type="presOf" srcId="{20D7FFAF-2A82-4445-9E37-9FACF2876808}" destId="{DB8AAD06-EC28-434D-957E-A490B5ACCB65}" srcOrd="0" destOrd="0" presId="urn:microsoft.com/office/officeart/2005/8/layout/vList2"/>
    <dgm:cxn modelId="{F1B010AE-3BE6-BE4F-9B8D-2AB4A2CD1DE8}" type="presOf" srcId="{5B43BD97-4FBD-4E35-93BA-5028E355B8AB}" destId="{42B9464E-5B79-C24F-B674-352116B7926E}" srcOrd="0" destOrd="0" presId="urn:microsoft.com/office/officeart/2005/8/layout/vList2"/>
    <dgm:cxn modelId="{BAA0DA06-1FC6-1845-B920-5C9BD92A23D8}" type="presParOf" srcId="{F97AB078-4D46-6E46-8448-BC140983435D}" destId="{616A133E-9D54-8144-A302-1003DE0D5757}" srcOrd="0" destOrd="0" presId="urn:microsoft.com/office/officeart/2005/8/layout/vList2"/>
    <dgm:cxn modelId="{1C89C46A-8C70-134A-B377-0DF95DFB4EB5}" type="presParOf" srcId="{F97AB078-4D46-6E46-8448-BC140983435D}" destId="{B67BB12C-591C-834C-A1A3-68936009B507}" srcOrd="1" destOrd="0" presId="urn:microsoft.com/office/officeart/2005/8/layout/vList2"/>
    <dgm:cxn modelId="{E24B5535-AA6C-A443-AFEC-852D3ED36831}" type="presParOf" srcId="{F97AB078-4D46-6E46-8448-BC140983435D}" destId="{DB8AAD06-EC28-434D-957E-A490B5ACCB65}" srcOrd="2" destOrd="0" presId="urn:microsoft.com/office/officeart/2005/8/layout/vList2"/>
    <dgm:cxn modelId="{B3CAA50B-2193-0F42-893B-4BF2C0D32B84}" type="presParOf" srcId="{F97AB078-4D46-6E46-8448-BC140983435D}" destId="{006F5F83-831F-A840-BF48-152918F5BA9B}" srcOrd="3" destOrd="0" presId="urn:microsoft.com/office/officeart/2005/8/layout/vList2"/>
    <dgm:cxn modelId="{41E0DAB5-79C6-274A-B29C-182813A4E6ED}" type="presParOf" srcId="{F97AB078-4D46-6E46-8448-BC140983435D}" destId="{42B9464E-5B79-C24F-B674-352116B7926E}" srcOrd="4"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16A133E-9D54-8144-A302-1003DE0D5757}">
      <dsp:nvSpPr>
        <dsp:cNvPr id="0" name=""/>
        <dsp:cNvSpPr/>
      </dsp:nvSpPr>
      <dsp:spPr>
        <a:xfrm>
          <a:off x="0" y="253649"/>
          <a:ext cx="7886700" cy="874575"/>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l" defTabSz="1022350">
            <a:lnSpc>
              <a:spcPct val="90000"/>
            </a:lnSpc>
            <a:spcBef>
              <a:spcPct val="0"/>
            </a:spcBef>
            <a:spcAft>
              <a:spcPct val="35000"/>
            </a:spcAft>
            <a:buNone/>
          </a:pPr>
          <a:r>
            <a:rPr lang="en-GB" sz="2300" kern="1200" dirty="0">
              <a:latin typeface="Arial" panose="020B0604020202020204" pitchFamily="34" charset="0"/>
              <a:cs typeface="Arial" panose="020B0604020202020204" pitchFamily="34" charset="0"/>
            </a:rPr>
            <a:t>Research reports often begin with an abstract</a:t>
          </a:r>
          <a:endParaRPr lang="en-US" sz="2300" kern="1200" dirty="0">
            <a:latin typeface="Arial" panose="020B0604020202020204" pitchFamily="34" charset="0"/>
            <a:cs typeface="Arial" panose="020B0604020202020204" pitchFamily="34" charset="0"/>
          </a:endParaRPr>
        </a:p>
      </dsp:txBody>
      <dsp:txXfrm>
        <a:off x="42693" y="296342"/>
        <a:ext cx="7801314" cy="789189"/>
      </dsp:txXfrm>
    </dsp:sp>
    <dsp:sp modelId="{DB8AAD06-EC28-434D-957E-A490B5ACCB65}">
      <dsp:nvSpPr>
        <dsp:cNvPr id="0" name=""/>
        <dsp:cNvSpPr/>
      </dsp:nvSpPr>
      <dsp:spPr>
        <a:xfrm>
          <a:off x="0" y="1194464"/>
          <a:ext cx="7886700" cy="874575"/>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l" defTabSz="1022350">
            <a:lnSpc>
              <a:spcPct val="90000"/>
            </a:lnSpc>
            <a:spcBef>
              <a:spcPct val="0"/>
            </a:spcBef>
            <a:spcAft>
              <a:spcPct val="35000"/>
            </a:spcAft>
            <a:buNone/>
          </a:pPr>
          <a:r>
            <a:rPr lang="en-GB" sz="2300" kern="1200">
              <a:latin typeface="Arial" panose="020B0604020202020204" pitchFamily="34" charset="0"/>
              <a:cs typeface="Arial" panose="020B0604020202020204" pitchFamily="34" charset="0"/>
            </a:rPr>
            <a:t>100-250 </a:t>
          </a:r>
          <a:r>
            <a:rPr lang="en-GB" sz="2300" kern="1200" dirty="0">
              <a:latin typeface="Arial" panose="020B0604020202020204" pitchFamily="34" charset="0"/>
              <a:cs typeface="Arial" panose="020B0604020202020204" pitchFamily="34" charset="0"/>
            </a:rPr>
            <a:t>words outlining the aims of the research, the methods employed, the sample and the main conclusions</a:t>
          </a:r>
          <a:endParaRPr lang="en-US" sz="2300" kern="1200" dirty="0">
            <a:latin typeface="Arial" panose="020B0604020202020204" pitchFamily="34" charset="0"/>
            <a:cs typeface="Arial" panose="020B0604020202020204" pitchFamily="34" charset="0"/>
          </a:endParaRPr>
        </a:p>
      </dsp:txBody>
      <dsp:txXfrm>
        <a:off x="42693" y="1237157"/>
        <a:ext cx="7801314" cy="789189"/>
      </dsp:txXfrm>
    </dsp:sp>
    <dsp:sp modelId="{42B9464E-5B79-C24F-B674-352116B7926E}">
      <dsp:nvSpPr>
        <dsp:cNvPr id="0" name=""/>
        <dsp:cNvSpPr/>
      </dsp:nvSpPr>
      <dsp:spPr>
        <a:xfrm>
          <a:off x="0" y="2135279"/>
          <a:ext cx="7886700" cy="874575"/>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l" defTabSz="1022350">
            <a:lnSpc>
              <a:spcPct val="90000"/>
            </a:lnSpc>
            <a:spcBef>
              <a:spcPct val="0"/>
            </a:spcBef>
            <a:spcAft>
              <a:spcPct val="35000"/>
            </a:spcAft>
            <a:buNone/>
          </a:pPr>
          <a:r>
            <a:rPr lang="en-GB" sz="2300" kern="1200" dirty="0">
              <a:latin typeface="Arial" panose="020B0604020202020204" pitchFamily="34" charset="0"/>
              <a:cs typeface="Arial" panose="020B0604020202020204" pitchFamily="34" charset="0"/>
            </a:rPr>
            <a:t>Allow researchers to identify whether that piece of research will be valuable to their own studies.</a:t>
          </a:r>
          <a:endParaRPr lang="en-US" sz="2300" kern="1200" dirty="0">
            <a:latin typeface="Arial" panose="020B0604020202020204" pitchFamily="34" charset="0"/>
            <a:cs typeface="Arial" panose="020B0604020202020204" pitchFamily="34" charset="0"/>
          </a:endParaRPr>
        </a:p>
      </dsp:txBody>
      <dsp:txXfrm>
        <a:off x="42693" y="2177972"/>
        <a:ext cx="7801314" cy="789189"/>
      </dsp:txXfrm>
    </dsp:sp>
  </dsp:spTree>
</dsp:drawing>
</file>

<file path=ppt/diagrams/layout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45659" cy="498056"/>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50443" y="0"/>
            <a:ext cx="2945659" cy="498056"/>
          </a:xfrm>
          <a:prstGeom prst="rect">
            <a:avLst/>
          </a:prstGeom>
        </p:spPr>
        <p:txBody>
          <a:bodyPr vert="horz" lIns="91440" tIns="45720" rIns="91440" bIns="45720" rtlCol="0"/>
          <a:lstStyle>
            <a:lvl1pPr algn="r">
              <a:defRPr sz="1200"/>
            </a:lvl1pPr>
          </a:lstStyle>
          <a:p>
            <a:fld id="{D8CE028D-A29C-46AD-81FA-BE12C1EFA248}" type="datetimeFigureOut">
              <a:rPr lang="en-GB" smtClean="0"/>
              <a:t>29/01/2023</a:t>
            </a:fld>
            <a:endParaRPr lang="en-GB"/>
          </a:p>
        </p:txBody>
      </p:sp>
      <p:sp>
        <p:nvSpPr>
          <p:cNvPr id="4" name="Slide Image Placeholder 3"/>
          <p:cNvSpPr>
            <a:spLocks noGrp="1" noRot="1" noChangeAspect="1"/>
          </p:cNvSpPr>
          <p:nvPr>
            <p:ph type="sldImg" idx="2"/>
          </p:nvPr>
        </p:nvSpPr>
        <p:spPr>
          <a:xfrm>
            <a:off x="1165225" y="1241425"/>
            <a:ext cx="4467225" cy="3349625"/>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79768" y="4777194"/>
            <a:ext cx="5438140" cy="3908614"/>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9428584"/>
            <a:ext cx="2945659" cy="498055"/>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50443" y="9428584"/>
            <a:ext cx="2945659" cy="498055"/>
          </a:xfrm>
          <a:prstGeom prst="rect">
            <a:avLst/>
          </a:prstGeom>
        </p:spPr>
        <p:txBody>
          <a:bodyPr vert="horz" lIns="91440" tIns="45720" rIns="91440" bIns="45720" rtlCol="0" anchor="b"/>
          <a:lstStyle>
            <a:lvl1pPr algn="r">
              <a:defRPr sz="1200"/>
            </a:lvl1pPr>
          </a:lstStyle>
          <a:p>
            <a:fld id="{5E7823DC-7A90-4827-B80E-C4D9CE3AE295}" type="slidenum">
              <a:rPr lang="en-GB" smtClean="0"/>
              <a:t>‹#›</a:t>
            </a:fld>
            <a:endParaRPr lang="en-GB"/>
          </a:p>
        </p:txBody>
      </p:sp>
    </p:spTree>
    <p:extLst>
      <p:ext uri="{BB962C8B-B14F-4D97-AF65-F5344CB8AC3E}">
        <p14:creationId xmlns:p14="http://schemas.microsoft.com/office/powerpoint/2010/main" val="206471648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3" Type="http://schemas.openxmlformats.org/officeDocument/2006/relationships/hyperlink" Target="https://www.youtube.com/watch?v=71-GucBaM8U" TargetMode="External"/><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3" Type="http://schemas.openxmlformats.org/officeDocument/2006/relationships/hyperlink" Target="https://www.youtube.com/watch?v=KkAnKGuX7fs" TargetMode="External"/><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50.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52.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53.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3" Type="http://schemas.openxmlformats.org/officeDocument/2006/relationships/hyperlink" Target="https://www.scribbr.co.uk/thesis-dissertation/abstract/" TargetMode="External"/><Relationship Id="rId2" Type="http://schemas.openxmlformats.org/officeDocument/2006/relationships/slide" Target="../slides/slide54.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55.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56.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3" Type="http://schemas.openxmlformats.org/officeDocument/2006/relationships/hyperlink" Target="https://www.youtube.com/watch?v=lbCh94nJqIo" TargetMode="External"/><Relationship Id="rId2" Type="http://schemas.openxmlformats.org/officeDocument/2006/relationships/slide" Target="../slides/slide58.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59.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61.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62.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63.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64.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66.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72.xml"/><Relationship Id="rId1" Type="http://schemas.openxmlformats.org/officeDocument/2006/relationships/notesMaster" Target="../notesMasters/notesMaster1.xml"/></Relationships>
</file>

<file path=ppt/notesSlides/_rels/notesSlide34.xml.rels><?xml version="1.0" encoding="UTF-8" standalone="yes"?>
<Relationships xmlns="http://schemas.openxmlformats.org/package/2006/relationships"><Relationship Id="rId2" Type="http://schemas.openxmlformats.org/officeDocument/2006/relationships/slide" Target="../slides/slide81.xml"/><Relationship Id="rId1" Type="http://schemas.openxmlformats.org/officeDocument/2006/relationships/notesMaster" Target="../notesMasters/notesMaster1.xml"/></Relationships>
</file>

<file path=ppt/notesSlides/_rels/notesSlide35.xml.rels><?xml version="1.0" encoding="UTF-8" standalone="yes"?>
<Relationships xmlns="http://schemas.openxmlformats.org/package/2006/relationships"><Relationship Id="rId2" Type="http://schemas.openxmlformats.org/officeDocument/2006/relationships/slide" Target="../slides/slide83.xml"/><Relationship Id="rId1" Type="http://schemas.openxmlformats.org/officeDocument/2006/relationships/notesMaster" Target="../notesMasters/notesMaster1.xml"/></Relationships>
</file>

<file path=ppt/notesSlides/_rels/notesSlide36.xml.rels><?xml version="1.0" encoding="UTF-8" standalone="yes"?>
<Relationships xmlns="http://schemas.openxmlformats.org/package/2006/relationships"><Relationship Id="rId2" Type="http://schemas.openxmlformats.org/officeDocument/2006/relationships/slide" Target="../slides/slide85.xml"/><Relationship Id="rId1" Type="http://schemas.openxmlformats.org/officeDocument/2006/relationships/notesMaster" Target="../notesMasters/notesMaster1.xml"/></Relationships>
</file>

<file path=ppt/notesSlides/_rels/notesSlide37.xml.rels><?xml version="1.0" encoding="UTF-8" standalone="yes"?>
<Relationships xmlns="http://schemas.openxmlformats.org/package/2006/relationships"><Relationship Id="rId3" Type="http://schemas.openxmlformats.org/officeDocument/2006/relationships/hyperlink" Target="https://www.youtube.com/watch?v=hMGdwIhiwzU" TargetMode="External"/><Relationship Id="rId2" Type="http://schemas.openxmlformats.org/officeDocument/2006/relationships/slide" Target="../slides/slide88.xml"/><Relationship Id="rId1" Type="http://schemas.openxmlformats.org/officeDocument/2006/relationships/notesMaster" Target="../notesMasters/notesMaster1.xml"/><Relationship Id="rId4" Type="http://schemas.openxmlformats.org/officeDocument/2006/relationships/hyperlink" Target="https://www.youtube.com/watch?v=p2Tti_R_ADs" TargetMode="External"/></Relationships>
</file>

<file path=ppt/notesSlides/_rels/notesSlide38.xml.rels><?xml version="1.0" encoding="UTF-8" standalone="yes"?>
<Relationships xmlns="http://schemas.openxmlformats.org/package/2006/relationships"><Relationship Id="rId2" Type="http://schemas.openxmlformats.org/officeDocument/2006/relationships/slide" Target="../slides/slide90.xml"/><Relationship Id="rId1" Type="http://schemas.openxmlformats.org/officeDocument/2006/relationships/notesMaster" Target="../notesMasters/notesMaster1.xml"/></Relationships>
</file>

<file path=ppt/notesSlides/_rels/notesSlide39.xml.rels><?xml version="1.0" encoding="UTF-8" standalone="yes"?>
<Relationships xmlns="http://schemas.openxmlformats.org/package/2006/relationships"><Relationship Id="rId2" Type="http://schemas.openxmlformats.org/officeDocument/2006/relationships/slide" Target="../slides/slide95.xml"/><Relationship Id="rId1" Type="http://schemas.openxmlformats.org/officeDocument/2006/relationships/notesMaster" Target="../notesMasters/notesMaster1.xml"/></Relationships>
</file>

<file path=ppt/notesSlides/_rels/notesSlide40.xml.rels><?xml version="1.0" encoding="UTF-8" standalone="yes"?>
<Relationships xmlns="http://schemas.openxmlformats.org/package/2006/relationships"><Relationship Id="rId3" Type="http://schemas.openxmlformats.org/officeDocument/2006/relationships/hyperlink" Target="https://www.youtube.com/watch?v=pOK1-H8Vafs" TargetMode="External"/><Relationship Id="rId2" Type="http://schemas.openxmlformats.org/officeDocument/2006/relationships/slide" Target="../slides/slide96.xml"/><Relationship Id="rId1" Type="http://schemas.openxmlformats.org/officeDocument/2006/relationships/notesMaster" Target="../notesMasters/notesMaster1.xml"/></Relationships>
</file>

<file path=ppt/notesSlides/_rels/notesSlide41.xml.rels><?xml version="1.0" encoding="UTF-8" standalone="yes"?>
<Relationships xmlns="http://schemas.openxmlformats.org/package/2006/relationships"><Relationship Id="rId3" Type="http://schemas.openxmlformats.org/officeDocument/2006/relationships/hyperlink" Target="https://www.scribbr.co.uk/thesis-dissertation/literature-review/" TargetMode="External"/><Relationship Id="rId2" Type="http://schemas.openxmlformats.org/officeDocument/2006/relationships/slide" Target="../slides/slide99.xml"/><Relationship Id="rId1" Type="http://schemas.openxmlformats.org/officeDocument/2006/relationships/notesMaster" Target="../notesMasters/notesMaster1.xml"/></Relationships>
</file>

<file path=ppt/notesSlides/_rels/notesSlide42.xml.rels><?xml version="1.0" encoding="UTF-8" standalone="yes"?>
<Relationships xmlns="http://schemas.openxmlformats.org/package/2006/relationships"><Relationship Id="rId2" Type="http://schemas.openxmlformats.org/officeDocument/2006/relationships/slide" Target="../slides/slide102.xml"/><Relationship Id="rId1" Type="http://schemas.openxmlformats.org/officeDocument/2006/relationships/notesMaster" Target="../notesMasters/notesMaster1.xml"/></Relationships>
</file>

<file path=ppt/notesSlides/_rels/notesSlide43.xml.rels><?xml version="1.0" encoding="UTF-8" standalone="yes"?>
<Relationships xmlns="http://schemas.openxmlformats.org/package/2006/relationships"><Relationship Id="rId3" Type="http://schemas.openxmlformats.org/officeDocument/2006/relationships/hyperlink" Target="https://www.youtube.com/watch?v=zIYC6zG265E" TargetMode="External"/><Relationship Id="rId2" Type="http://schemas.openxmlformats.org/officeDocument/2006/relationships/slide" Target="../slides/slide104.xml"/><Relationship Id="rId1" Type="http://schemas.openxmlformats.org/officeDocument/2006/relationships/notesMaster" Target="../notesMasters/notesMaster1.xml"/><Relationship Id="rId4" Type="http://schemas.openxmlformats.org/officeDocument/2006/relationships/hyperlink" Target="https://www.youtube.com/watch?v=BgNehPgFiyc" TargetMode="External"/></Relationships>
</file>

<file path=ppt/notesSlides/_rels/notesSlide44.xml.rels><?xml version="1.0" encoding="UTF-8" standalone="yes"?>
<Relationships xmlns="http://schemas.openxmlformats.org/package/2006/relationships"><Relationship Id="rId2" Type="http://schemas.openxmlformats.org/officeDocument/2006/relationships/slide" Target="../slides/slide105.xml"/><Relationship Id="rId1" Type="http://schemas.openxmlformats.org/officeDocument/2006/relationships/notesMaster" Target="../notesMasters/notesMaster1.xml"/></Relationships>
</file>

<file path=ppt/notesSlides/_rels/notesSlide45.xml.rels><?xml version="1.0" encoding="UTF-8" standalone="yes"?>
<Relationships xmlns="http://schemas.openxmlformats.org/package/2006/relationships"><Relationship Id="rId2" Type="http://schemas.openxmlformats.org/officeDocument/2006/relationships/slide" Target="../slides/slide106.xml"/><Relationship Id="rId1" Type="http://schemas.openxmlformats.org/officeDocument/2006/relationships/notesMaster" Target="../notesMasters/notesMaster1.xml"/></Relationships>
</file>

<file path=ppt/notesSlides/_rels/notesSlide46.xml.rels><?xml version="1.0" encoding="UTF-8" standalone="yes"?>
<Relationships xmlns="http://schemas.openxmlformats.org/package/2006/relationships"><Relationship Id="rId2" Type="http://schemas.openxmlformats.org/officeDocument/2006/relationships/slide" Target="../slides/slide108.xml"/><Relationship Id="rId1" Type="http://schemas.openxmlformats.org/officeDocument/2006/relationships/notesMaster" Target="../notesMasters/notesMaster1.xml"/></Relationships>
</file>

<file path=ppt/notesSlides/_rels/notesSlide47.xml.rels><?xml version="1.0" encoding="UTF-8" standalone="yes"?>
<Relationships xmlns="http://schemas.openxmlformats.org/package/2006/relationships"><Relationship Id="rId2" Type="http://schemas.openxmlformats.org/officeDocument/2006/relationships/slide" Target="../slides/slide119.xml"/><Relationship Id="rId1" Type="http://schemas.openxmlformats.org/officeDocument/2006/relationships/notesMaster" Target="../notesMasters/notesMaster1.xml"/></Relationships>
</file>

<file path=ppt/notesSlides/_rels/notesSlide48.xml.rels><?xml version="1.0" encoding="UTF-8" standalone="yes"?>
<Relationships xmlns="http://schemas.openxmlformats.org/package/2006/relationships"><Relationship Id="rId2" Type="http://schemas.openxmlformats.org/officeDocument/2006/relationships/slide" Target="../slides/slide122.xml"/><Relationship Id="rId1" Type="http://schemas.openxmlformats.org/officeDocument/2006/relationships/notesMaster" Target="../notesMasters/notesMaster1.xml"/></Relationships>
</file>

<file path=ppt/notesSlides/_rels/notesSlide49.xml.rels><?xml version="1.0" encoding="UTF-8" standalone="yes"?>
<Relationships xmlns="http://schemas.openxmlformats.org/package/2006/relationships"><Relationship Id="rId2" Type="http://schemas.openxmlformats.org/officeDocument/2006/relationships/slide" Target="../slides/slide124.xml"/><Relationship Id="rId1" Type="http://schemas.openxmlformats.org/officeDocument/2006/relationships/notesMaster" Target="../notesMasters/notesMaster1.xml"/></Relationships>
</file>

<file path=ppt/notesSlides/_rels/notesSlide50.xml.rels><?xml version="1.0" encoding="UTF-8" standalone="yes"?>
<Relationships xmlns="http://schemas.openxmlformats.org/package/2006/relationships"><Relationship Id="rId3" Type="http://schemas.openxmlformats.org/officeDocument/2006/relationships/hyperlink" Target="https://www.youtube.com/watch?v=Jd3gFT0-C4s" TargetMode="External"/><Relationship Id="rId2" Type="http://schemas.openxmlformats.org/officeDocument/2006/relationships/slide" Target="../slides/slide12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165225" y="1241425"/>
            <a:ext cx="4467225" cy="3349625"/>
          </a:xfrm>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5E7823DC-7A90-4827-B80E-C4D9CE3AE295}" type="slidenum">
              <a:rPr lang="en-GB" smtClean="0"/>
              <a:t>1</a:t>
            </a:fld>
            <a:endParaRPr lang="en-GB"/>
          </a:p>
        </p:txBody>
      </p:sp>
    </p:spTree>
    <p:extLst>
      <p:ext uri="{BB962C8B-B14F-4D97-AF65-F5344CB8AC3E}">
        <p14:creationId xmlns:p14="http://schemas.microsoft.com/office/powerpoint/2010/main" val="1081921908"/>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165225" y="1241425"/>
            <a:ext cx="4467225" cy="3349625"/>
          </a:xfrm>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5E7823DC-7A90-4827-B80E-C4D9CE3AE295}" type="slidenum">
              <a:rPr lang="en-GB" smtClean="0"/>
              <a:t>5</a:t>
            </a:fld>
            <a:endParaRPr lang="en-GB"/>
          </a:p>
        </p:txBody>
      </p:sp>
    </p:spTree>
    <p:extLst>
      <p:ext uri="{BB962C8B-B14F-4D97-AF65-F5344CB8AC3E}">
        <p14:creationId xmlns:p14="http://schemas.microsoft.com/office/powerpoint/2010/main" val="1904925619"/>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165225" y="1241425"/>
            <a:ext cx="4467225" cy="3349625"/>
          </a:xfrm>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5E7823DC-7A90-4827-B80E-C4D9CE3AE295}" type="slidenum">
              <a:rPr lang="en-GB" smtClean="0"/>
              <a:t>6</a:t>
            </a:fld>
            <a:endParaRPr lang="en-GB"/>
          </a:p>
        </p:txBody>
      </p:sp>
    </p:spTree>
    <p:extLst>
      <p:ext uri="{BB962C8B-B14F-4D97-AF65-F5344CB8AC3E}">
        <p14:creationId xmlns:p14="http://schemas.microsoft.com/office/powerpoint/2010/main" val="1659726830"/>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165225" y="1241425"/>
            <a:ext cx="4467225" cy="3349625"/>
          </a:xfrm>
        </p:spPr>
      </p:sp>
      <p:sp>
        <p:nvSpPr>
          <p:cNvPr id="3" name="Notes Placeholder 2"/>
          <p:cNvSpPr>
            <a:spLocks noGrp="1"/>
          </p:cNvSpPr>
          <p:nvPr>
            <p:ph type="body" idx="1"/>
          </p:nvPr>
        </p:nvSpPr>
        <p:spPr/>
        <p:txBody>
          <a:bodyPr/>
          <a:lstStyle/>
          <a:p>
            <a:r>
              <a:rPr lang="en-GB" dirty="0"/>
              <a:t>Oxford dictionary, 2020</a:t>
            </a:r>
          </a:p>
        </p:txBody>
      </p:sp>
      <p:sp>
        <p:nvSpPr>
          <p:cNvPr id="4" name="Slide Number Placeholder 3"/>
          <p:cNvSpPr>
            <a:spLocks noGrp="1"/>
          </p:cNvSpPr>
          <p:nvPr>
            <p:ph type="sldNum" sz="quarter" idx="5"/>
          </p:nvPr>
        </p:nvSpPr>
        <p:spPr/>
        <p:txBody>
          <a:bodyPr/>
          <a:lstStyle/>
          <a:p>
            <a:fld id="{5E7823DC-7A90-4827-B80E-C4D9CE3AE295}" type="slidenum">
              <a:rPr lang="en-GB" smtClean="0"/>
              <a:t>7</a:t>
            </a:fld>
            <a:endParaRPr lang="en-GB"/>
          </a:p>
        </p:txBody>
      </p:sp>
    </p:spTree>
    <p:extLst>
      <p:ext uri="{BB962C8B-B14F-4D97-AF65-F5344CB8AC3E}">
        <p14:creationId xmlns:p14="http://schemas.microsoft.com/office/powerpoint/2010/main" val="1038643322"/>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165225" y="1241425"/>
            <a:ext cx="4467225" cy="3349625"/>
          </a:xfrm>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5E7823DC-7A90-4827-B80E-C4D9CE3AE295}" type="slidenum">
              <a:rPr lang="en-GB" smtClean="0"/>
              <a:t>11</a:t>
            </a:fld>
            <a:endParaRPr lang="en-GB"/>
          </a:p>
        </p:txBody>
      </p:sp>
    </p:spTree>
    <p:extLst>
      <p:ext uri="{BB962C8B-B14F-4D97-AF65-F5344CB8AC3E}">
        <p14:creationId xmlns:p14="http://schemas.microsoft.com/office/powerpoint/2010/main" val="4291476472"/>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165225" y="1241425"/>
            <a:ext cx="4467225" cy="3349625"/>
          </a:xfrm>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5E7823DC-7A90-4827-B80E-C4D9CE3AE295}" type="slidenum">
              <a:rPr lang="en-GB" smtClean="0"/>
              <a:t>12</a:t>
            </a:fld>
            <a:endParaRPr lang="en-GB"/>
          </a:p>
        </p:txBody>
      </p:sp>
    </p:spTree>
    <p:extLst>
      <p:ext uri="{BB962C8B-B14F-4D97-AF65-F5344CB8AC3E}">
        <p14:creationId xmlns:p14="http://schemas.microsoft.com/office/powerpoint/2010/main" val="2628925320"/>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165225" y="1241425"/>
            <a:ext cx="4467225" cy="3349625"/>
          </a:xfrm>
        </p:spPr>
      </p:sp>
      <p:sp>
        <p:nvSpPr>
          <p:cNvPr id="3" name="Notes Placeholder 2"/>
          <p:cNvSpPr>
            <a:spLocks noGrp="1"/>
          </p:cNvSpPr>
          <p:nvPr>
            <p:ph type="body" idx="1"/>
          </p:nvPr>
        </p:nvSpPr>
        <p:spPr/>
        <p:txBody>
          <a:bodyPr/>
          <a:lstStyle/>
          <a:p>
            <a:r>
              <a:rPr lang="en-GB" dirty="0"/>
              <a:t>Choosing a research question is an essential element of both quantitative and qualitative research. </a:t>
            </a:r>
          </a:p>
          <a:p>
            <a:endParaRPr lang="en-GB" dirty="0"/>
          </a:p>
          <a:p>
            <a:endParaRPr lang="en-GB" dirty="0"/>
          </a:p>
        </p:txBody>
      </p:sp>
      <p:sp>
        <p:nvSpPr>
          <p:cNvPr id="4" name="Slide Number Placeholder 3"/>
          <p:cNvSpPr>
            <a:spLocks noGrp="1"/>
          </p:cNvSpPr>
          <p:nvPr>
            <p:ph type="sldNum" sz="quarter" idx="5"/>
          </p:nvPr>
        </p:nvSpPr>
        <p:spPr/>
        <p:txBody>
          <a:bodyPr/>
          <a:lstStyle/>
          <a:p>
            <a:fld id="{5E7823DC-7A90-4827-B80E-C4D9CE3AE295}" type="slidenum">
              <a:rPr lang="en-GB" smtClean="0"/>
              <a:t>13</a:t>
            </a:fld>
            <a:endParaRPr lang="en-GB"/>
          </a:p>
        </p:txBody>
      </p:sp>
    </p:spTree>
    <p:extLst>
      <p:ext uri="{BB962C8B-B14F-4D97-AF65-F5344CB8AC3E}">
        <p14:creationId xmlns:p14="http://schemas.microsoft.com/office/powerpoint/2010/main" val="992344268"/>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165225" y="1241425"/>
            <a:ext cx="4467225" cy="3349625"/>
          </a:xfrm>
        </p:spPr>
      </p:sp>
      <p:sp>
        <p:nvSpPr>
          <p:cNvPr id="3" name="Notes Placeholder 2"/>
          <p:cNvSpPr>
            <a:spLocks noGrp="1"/>
          </p:cNvSpPr>
          <p:nvPr>
            <p:ph type="body" idx="1"/>
          </p:nvPr>
        </p:nvSpPr>
        <p:spPr/>
        <p:txBody>
          <a:bodyPr>
            <a:normAutofit/>
          </a:bodyPr>
          <a:lstStyle/>
          <a:p>
            <a:endParaRPr lang="en-GB" dirty="0"/>
          </a:p>
        </p:txBody>
      </p:sp>
      <p:sp>
        <p:nvSpPr>
          <p:cNvPr id="4" name="Slide Number Placeholder 3"/>
          <p:cNvSpPr>
            <a:spLocks noGrp="1"/>
          </p:cNvSpPr>
          <p:nvPr>
            <p:ph type="sldNum" sz="quarter" idx="10"/>
          </p:nvPr>
        </p:nvSpPr>
        <p:spPr/>
        <p:txBody>
          <a:bodyPr/>
          <a:lstStyle/>
          <a:p>
            <a:fld id="{DC3D3E83-2049-4BD8-9711-C163F77E7D10}" type="slidenum">
              <a:rPr lang="en-GB" smtClean="0"/>
              <a:pPr/>
              <a:t>14</a:t>
            </a:fld>
            <a:endParaRPr lang="en-GB"/>
          </a:p>
        </p:txBody>
      </p:sp>
    </p:spTree>
    <p:extLst>
      <p:ext uri="{BB962C8B-B14F-4D97-AF65-F5344CB8AC3E}">
        <p14:creationId xmlns:p14="http://schemas.microsoft.com/office/powerpoint/2010/main" val="3353673974"/>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165225" y="1241425"/>
            <a:ext cx="4467225" cy="3349625"/>
          </a:xfrm>
        </p:spPr>
      </p:sp>
      <p:sp>
        <p:nvSpPr>
          <p:cNvPr id="3" name="Notes Placeholder 2"/>
          <p:cNvSpPr>
            <a:spLocks noGrp="1"/>
          </p:cNvSpPr>
          <p:nvPr>
            <p:ph type="body" idx="1"/>
          </p:nvPr>
        </p:nvSpPr>
        <p:spPr/>
        <p:txBody>
          <a:bodyPr>
            <a:normAutofit/>
          </a:bodyPr>
          <a:lstStyle/>
          <a:p>
            <a:endParaRPr lang="en-GB" dirty="0"/>
          </a:p>
        </p:txBody>
      </p:sp>
      <p:sp>
        <p:nvSpPr>
          <p:cNvPr id="4" name="Slide Number Placeholder 3"/>
          <p:cNvSpPr>
            <a:spLocks noGrp="1"/>
          </p:cNvSpPr>
          <p:nvPr>
            <p:ph type="sldNum" sz="quarter" idx="10"/>
          </p:nvPr>
        </p:nvSpPr>
        <p:spPr/>
        <p:txBody>
          <a:bodyPr/>
          <a:lstStyle/>
          <a:p>
            <a:fld id="{DC3D3E83-2049-4BD8-9711-C163F77E7D10}" type="slidenum">
              <a:rPr lang="en-GB" smtClean="0"/>
              <a:pPr/>
              <a:t>17</a:t>
            </a:fld>
            <a:endParaRPr lang="en-GB"/>
          </a:p>
        </p:txBody>
      </p:sp>
    </p:spTree>
    <p:extLst>
      <p:ext uri="{BB962C8B-B14F-4D97-AF65-F5344CB8AC3E}">
        <p14:creationId xmlns:p14="http://schemas.microsoft.com/office/powerpoint/2010/main" val="462310789"/>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165225" y="1241425"/>
            <a:ext cx="4467225" cy="3349625"/>
          </a:xfrm>
        </p:spPr>
      </p:sp>
      <p:sp>
        <p:nvSpPr>
          <p:cNvPr id="3" name="Notes Placeholder 2"/>
          <p:cNvSpPr>
            <a:spLocks noGrp="1"/>
          </p:cNvSpPr>
          <p:nvPr>
            <p:ph type="body" idx="1"/>
          </p:nvPr>
        </p:nvSpPr>
        <p:spPr/>
        <p:txBody>
          <a:bodyPr>
            <a:normAutofit/>
          </a:bodyPr>
          <a:lstStyle/>
          <a:p>
            <a:endParaRPr lang="en-GB" dirty="0"/>
          </a:p>
        </p:txBody>
      </p:sp>
      <p:sp>
        <p:nvSpPr>
          <p:cNvPr id="4" name="Slide Number Placeholder 3"/>
          <p:cNvSpPr>
            <a:spLocks noGrp="1"/>
          </p:cNvSpPr>
          <p:nvPr>
            <p:ph type="sldNum" sz="quarter" idx="10"/>
          </p:nvPr>
        </p:nvSpPr>
        <p:spPr/>
        <p:txBody>
          <a:bodyPr/>
          <a:lstStyle/>
          <a:p>
            <a:fld id="{DC3D3E83-2049-4BD8-9711-C163F77E7D10}" type="slidenum">
              <a:rPr lang="en-GB" smtClean="0"/>
              <a:pPr/>
              <a:t>18</a:t>
            </a:fld>
            <a:endParaRPr lang="en-GB"/>
          </a:p>
        </p:txBody>
      </p:sp>
    </p:spTree>
    <p:extLst>
      <p:ext uri="{BB962C8B-B14F-4D97-AF65-F5344CB8AC3E}">
        <p14:creationId xmlns:p14="http://schemas.microsoft.com/office/powerpoint/2010/main" val="260807172"/>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165225" y="1241425"/>
            <a:ext cx="4467225" cy="3349625"/>
          </a:xfrm>
        </p:spPr>
      </p:sp>
      <p:sp>
        <p:nvSpPr>
          <p:cNvPr id="3" name="Notes Placeholder 2"/>
          <p:cNvSpPr>
            <a:spLocks noGrp="1"/>
          </p:cNvSpPr>
          <p:nvPr>
            <p:ph type="body" idx="1"/>
          </p:nvPr>
        </p:nvSpPr>
        <p:spPr/>
        <p:txBody>
          <a:bodyPr/>
          <a:lstStyle/>
          <a:p>
            <a:r>
              <a:rPr lang="en-GB" dirty="0">
                <a:hlinkClick r:id="rId3"/>
              </a:rPr>
              <a:t>How to Develop a STRONG Research Question | </a:t>
            </a:r>
            <a:r>
              <a:rPr lang="en-GB" dirty="0" err="1">
                <a:hlinkClick r:id="rId3"/>
              </a:rPr>
              <a:t>Scribbr</a:t>
            </a:r>
            <a:r>
              <a:rPr lang="en-GB" dirty="0">
                <a:hlinkClick r:id="rId3"/>
              </a:rPr>
              <a:t> 🎓 - YouTube</a:t>
            </a:r>
            <a:endParaRPr lang="en-GB" dirty="0"/>
          </a:p>
        </p:txBody>
      </p:sp>
      <p:sp>
        <p:nvSpPr>
          <p:cNvPr id="4" name="Slide Number Placeholder 3"/>
          <p:cNvSpPr>
            <a:spLocks noGrp="1"/>
          </p:cNvSpPr>
          <p:nvPr>
            <p:ph type="sldNum" sz="quarter" idx="5"/>
          </p:nvPr>
        </p:nvSpPr>
        <p:spPr/>
        <p:txBody>
          <a:bodyPr/>
          <a:lstStyle/>
          <a:p>
            <a:fld id="{5E7823DC-7A90-4827-B80E-C4D9CE3AE295}" type="slidenum">
              <a:rPr lang="en-GB" smtClean="0"/>
              <a:t>19</a:t>
            </a:fld>
            <a:endParaRPr lang="en-GB"/>
          </a:p>
        </p:txBody>
      </p:sp>
    </p:spTree>
    <p:extLst>
      <p:ext uri="{BB962C8B-B14F-4D97-AF65-F5344CB8AC3E}">
        <p14:creationId xmlns:p14="http://schemas.microsoft.com/office/powerpoint/2010/main" val="2075836555"/>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165225" y="1241425"/>
            <a:ext cx="4467225" cy="3349625"/>
          </a:xfrm>
        </p:spPr>
      </p:sp>
      <p:sp>
        <p:nvSpPr>
          <p:cNvPr id="3" name="Notes Placeholder 2"/>
          <p:cNvSpPr>
            <a:spLocks noGrp="1"/>
          </p:cNvSpPr>
          <p:nvPr>
            <p:ph type="body" idx="1"/>
          </p:nvPr>
        </p:nvSpPr>
        <p:spPr/>
        <p:txBody>
          <a:bodyPr>
            <a:normAutofit/>
          </a:bodyPr>
          <a:lstStyle/>
          <a:p>
            <a:endParaRPr lang="en-GB" dirty="0"/>
          </a:p>
        </p:txBody>
      </p:sp>
      <p:sp>
        <p:nvSpPr>
          <p:cNvPr id="4" name="Slide Number Placeholder 3"/>
          <p:cNvSpPr>
            <a:spLocks noGrp="1"/>
          </p:cNvSpPr>
          <p:nvPr>
            <p:ph type="sldNum" sz="quarter" idx="10"/>
          </p:nvPr>
        </p:nvSpPr>
        <p:spPr/>
        <p:txBody>
          <a:bodyPr/>
          <a:lstStyle/>
          <a:p>
            <a:fld id="{DC3D3E83-2049-4BD8-9711-C163F77E7D10}" type="slidenum">
              <a:rPr lang="en-GB" smtClean="0"/>
              <a:pPr/>
              <a:t>20</a:t>
            </a:fld>
            <a:endParaRPr lang="en-GB"/>
          </a:p>
        </p:txBody>
      </p:sp>
    </p:spTree>
    <p:extLst>
      <p:ext uri="{BB962C8B-B14F-4D97-AF65-F5344CB8AC3E}">
        <p14:creationId xmlns:p14="http://schemas.microsoft.com/office/powerpoint/2010/main" val="1075104610"/>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165225" y="1241425"/>
            <a:ext cx="4467225" cy="3349625"/>
          </a:xfrm>
        </p:spPr>
      </p:sp>
      <p:sp>
        <p:nvSpPr>
          <p:cNvPr id="3" name="Notes Placeholder 2"/>
          <p:cNvSpPr>
            <a:spLocks noGrp="1"/>
          </p:cNvSpPr>
          <p:nvPr>
            <p:ph type="body" idx="1"/>
          </p:nvPr>
        </p:nvSpPr>
        <p:spPr/>
        <p:txBody>
          <a:bodyPr>
            <a:normAutofit/>
          </a:bodyPr>
          <a:lstStyle/>
          <a:p>
            <a:endParaRPr lang="en-GB" dirty="0"/>
          </a:p>
        </p:txBody>
      </p:sp>
      <p:sp>
        <p:nvSpPr>
          <p:cNvPr id="4" name="Slide Number Placeholder 3"/>
          <p:cNvSpPr>
            <a:spLocks noGrp="1"/>
          </p:cNvSpPr>
          <p:nvPr>
            <p:ph type="sldNum" sz="quarter" idx="10"/>
          </p:nvPr>
        </p:nvSpPr>
        <p:spPr/>
        <p:txBody>
          <a:bodyPr/>
          <a:lstStyle/>
          <a:p>
            <a:fld id="{DC3D3E83-2049-4BD8-9711-C163F77E7D10}" type="slidenum">
              <a:rPr lang="en-GB" smtClean="0"/>
              <a:pPr/>
              <a:t>21</a:t>
            </a:fld>
            <a:endParaRPr lang="en-GB"/>
          </a:p>
        </p:txBody>
      </p:sp>
    </p:spTree>
    <p:extLst>
      <p:ext uri="{BB962C8B-B14F-4D97-AF65-F5344CB8AC3E}">
        <p14:creationId xmlns:p14="http://schemas.microsoft.com/office/powerpoint/2010/main" val="189771614"/>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165225" y="1241425"/>
            <a:ext cx="4467225" cy="3349625"/>
          </a:xfrm>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hlinkClick r:id="rId3"/>
              </a:rPr>
              <a:t>What is a Literature Review? Explained with a REAL Example | </a:t>
            </a:r>
            <a:r>
              <a:rPr lang="en-GB" dirty="0" err="1">
                <a:hlinkClick r:id="rId3"/>
              </a:rPr>
              <a:t>Scribbr</a:t>
            </a:r>
            <a:r>
              <a:rPr lang="en-GB" dirty="0">
                <a:hlinkClick r:id="rId3"/>
              </a:rPr>
              <a:t> 🎓 - YouTube</a:t>
            </a:r>
            <a:endParaRPr lang="en-GB" dirty="0">
              <a:latin typeface="Arial" panose="020B0604020202020204" pitchFamily="34" charset="0"/>
              <a:cs typeface="Arial" panose="020B0604020202020204" pitchFamily="34" charset="0"/>
            </a:endParaRPr>
          </a:p>
          <a:p>
            <a:endParaRPr lang="en-GB" dirty="0"/>
          </a:p>
        </p:txBody>
      </p:sp>
      <p:sp>
        <p:nvSpPr>
          <p:cNvPr id="4" name="Slide Number Placeholder 3"/>
          <p:cNvSpPr>
            <a:spLocks noGrp="1"/>
          </p:cNvSpPr>
          <p:nvPr>
            <p:ph type="sldNum" sz="quarter" idx="5"/>
          </p:nvPr>
        </p:nvSpPr>
        <p:spPr/>
        <p:txBody>
          <a:bodyPr/>
          <a:lstStyle/>
          <a:p>
            <a:fld id="{5E7823DC-7A90-4827-B80E-C4D9CE3AE295}" type="slidenum">
              <a:rPr lang="en-GB" smtClean="0"/>
              <a:t>26</a:t>
            </a:fld>
            <a:endParaRPr lang="en-GB"/>
          </a:p>
        </p:txBody>
      </p:sp>
    </p:spTree>
    <p:extLst>
      <p:ext uri="{BB962C8B-B14F-4D97-AF65-F5344CB8AC3E}">
        <p14:creationId xmlns:p14="http://schemas.microsoft.com/office/powerpoint/2010/main" val="1782134529"/>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165225" y="1241425"/>
            <a:ext cx="4467225" cy="3349625"/>
          </a:xfrm>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5E7823DC-7A90-4827-B80E-C4D9CE3AE295}" type="slidenum">
              <a:rPr lang="en-GB" smtClean="0"/>
              <a:t>30</a:t>
            </a:fld>
            <a:endParaRPr lang="en-GB"/>
          </a:p>
        </p:txBody>
      </p:sp>
    </p:spTree>
    <p:extLst>
      <p:ext uri="{BB962C8B-B14F-4D97-AF65-F5344CB8AC3E}">
        <p14:creationId xmlns:p14="http://schemas.microsoft.com/office/powerpoint/2010/main" val="1427257190"/>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165225" y="1241425"/>
            <a:ext cx="4467225" cy="3349625"/>
          </a:xfrm>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5E7823DC-7A90-4827-B80E-C4D9CE3AE295}" type="slidenum">
              <a:rPr lang="en-GB" smtClean="0"/>
              <a:t>31</a:t>
            </a:fld>
            <a:endParaRPr lang="en-GB"/>
          </a:p>
        </p:txBody>
      </p:sp>
    </p:spTree>
    <p:extLst>
      <p:ext uri="{BB962C8B-B14F-4D97-AF65-F5344CB8AC3E}">
        <p14:creationId xmlns:p14="http://schemas.microsoft.com/office/powerpoint/2010/main" val="1826096421"/>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165225" y="1241425"/>
            <a:ext cx="4467225" cy="3349625"/>
          </a:xfrm>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5E7823DC-7A90-4827-B80E-C4D9CE3AE295}" type="slidenum">
              <a:rPr lang="en-GB" smtClean="0"/>
              <a:t>33</a:t>
            </a:fld>
            <a:endParaRPr lang="en-GB"/>
          </a:p>
        </p:txBody>
      </p:sp>
    </p:spTree>
    <p:extLst>
      <p:ext uri="{BB962C8B-B14F-4D97-AF65-F5344CB8AC3E}">
        <p14:creationId xmlns:p14="http://schemas.microsoft.com/office/powerpoint/2010/main" val="3906565214"/>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dirty="0">
                <a:solidFill>
                  <a:srgbClr val="00B050"/>
                </a:solidFill>
                <a:effectLst/>
                <a:latin typeface="Arial" panose="020B0604020202020204" pitchFamily="34" charset="0"/>
                <a:ea typeface="Times New Roman" panose="02020603050405020304" pitchFamily="18" charset="0"/>
              </a:rPr>
              <a:t>This study was designed to explore the factors that influence eating behaviours and the consumption of food among the postgraduate students at UWTSD.</a:t>
            </a:r>
            <a:endParaRPr lang="en-GB" sz="1800" dirty="0">
              <a:effectLst/>
              <a:latin typeface="Times New Roman" panose="02020603050405020304" pitchFamily="18" charset="0"/>
              <a:ea typeface="Times New Roman" panose="02020603050405020304" pitchFamily="18" charset="0"/>
            </a:endParaRPr>
          </a:p>
          <a:p>
            <a:endParaRPr lang="en-GB" dirty="0"/>
          </a:p>
        </p:txBody>
      </p:sp>
      <p:sp>
        <p:nvSpPr>
          <p:cNvPr id="4" name="Slide Number Placeholder 3"/>
          <p:cNvSpPr>
            <a:spLocks noGrp="1"/>
          </p:cNvSpPr>
          <p:nvPr>
            <p:ph type="sldNum" sz="quarter" idx="5"/>
          </p:nvPr>
        </p:nvSpPr>
        <p:spPr/>
        <p:txBody>
          <a:bodyPr/>
          <a:lstStyle/>
          <a:p>
            <a:fld id="{5E7823DC-7A90-4827-B80E-C4D9CE3AE295}" type="slidenum">
              <a:rPr lang="en-GB" smtClean="0"/>
              <a:t>34</a:t>
            </a:fld>
            <a:endParaRPr lang="en-GB"/>
          </a:p>
        </p:txBody>
      </p:sp>
    </p:spTree>
    <p:extLst>
      <p:ext uri="{BB962C8B-B14F-4D97-AF65-F5344CB8AC3E}">
        <p14:creationId xmlns:p14="http://schemas.microsoft.com/office/powerpoint/2010/main" val="1041128022"/>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165225" y="1241425"/>
            <a:ext cx="4467225" cy="3349625"/>
          </a:xfrm>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5E7823DC-7A90-4827-B80E-C4D9CE3AE295}" type="slidenum">
              <a:rPr lang="en-GB" smtClean="0"/>
              <a:t>37</a:t>
            </a:fld>
            <a:endParaRPr lang="en-GB"/>
          </a:p>
        </p:txBody>
      </p:sp>
    </p:spTree>
    <p:extLst>
      <p:ext uri="{BB962C8B-B14F-4D97-AF65-F5344CB8AC3E}">
        <p14:creationId xmlns:p14="http://schemas.microsoft.com/office/powerpoint/2010/main" val="1556427348"/>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165225" y="1241425"/>
            <a:ext cx="4467225" cy="3349625"/>
          </a:xfrm>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5E7823DC-7A90-4827-B80E-C4D9CE3AE295}" type="slidenum">
              <a:rPr lang="en-GB" smtClean="0"/>
              <a:t>50</a:t>
            </a:fld>
            <a:endParaRPr lang="en-GB"/>
          </a:p>
        </p:txBody>
      </p:sp>
    </p:spTree>
    <p:extLst>
      <p:ext uri="{BB962C8B-B14F-4D97-AF65-F5344CB8AC3E}">
        <p14:creationId xmlns:p14="http://schemas.microsoft.com/office/powerpoint/2010/main" val="711147052"/>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165225" y="1241425"/>
            <a:ext cx="4467225" cy="3349625"/>
          </a:xfrm>
        </p:spPr>
      </p:sp>
      <p:sp>
        <p:nvSpPr>
          <p:cNvPr id="3" name="Notes Placeholder 2"/>
          <p:cNvSpPr>
            <a:spLocks noGrp="1"/>
          </p:cNvSpPr>
          <p:nvPr>
            <p:ph type="body" idx="1"/>
          </p:nvPr>
        </p:nvSpPr>
        <p:spPr/>
        <p:txBody>
          <a:bodyPr/>
          <a:lstStyle/>
          <a:p>
            <a:r>
              <a:rPr lang="en-GB" dirty="0"/>
              <a:t>https://ncu.libguides.com/researchprocess/nesting</a:t>
            </a:r>
          </a:p>
          <a:p>
            <a:endParaRPr lang="en-GB" dirty="0"/>
          </a:p>
        </p:txBody>
      </p:sp>
      <p:sp>
        <p:nvSpPr>
          <p:cNvPr id="4" name="Slide Number Placeholder 3"/>
          <p:cNvSpPr>
            <a:spLocks noGrp="1"/>
          </p:cNvSpPr>
          <p:nvPr>
            <p:ph type="sldNum" sz="quarter" idx="5"/>
          </p:nvPr>
        </p:nvSpPr>
        <p:spPr/>
        <p:txBody>
          <a:bodyPr/>
          <a:lstStyle/>
          <a:p>
            <a:fld id="{5E7823DC-7A90-4827-B80E-C4D9CE3AE295}" type="slidenum">
              <a:rPr lang="en-GB" smtClean="0"/>
              <a:t>52</a:t>
            </a:fld>
            <a:endParaRPr lang="en-GB"/>
          </a:p>
        </p:txBody>
      </p:sp>
    </p:spTree>
    <p:extLst>
      <p:ext uri="{BB962C8B-B14F-4D97-AF65-F5344CB8AC3E}">
        <p14:creationId xmlns:p14="http://schemas.microsoft.com/office/powerpoint/2010/main" val="1838469433"/>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165225" y="1241425"/>
            <a:ext cx="4467225" cy="3349625"/>
          </a:xfrm>
        </p:spPr>
      </p:sp>
      <p:sp>
        <p:nvSpPr>
          <p:cNvPr id="3" name="Notes Placeholder 2"/>
          <p:cNvSpPr>
            <a:spLocks noGrp="1"/>
          </p:cNvSpPr>
          <p:nvPr>
            <p:ph type="body" idx="1"/>
          </p:nvPr>
        </p:nvSpPr>
        <p:spPr/>
        <p:txBody>
          <a:bodyPr/>
          <a:lstStyle/>
          <a:p>
            <a:r>
              <a:rPr lang="en-GB" dirty="0"/>
              <a:t>How to Search for Relevant Literature FAST Using Boolean Operators</a:t>
            </a:r>
          </a:p>
        </p:txBody>
      </p:sp>
      <p:sp>
        <p:nvSpPr>
          <p:cNvPr id="4" name="Slide Number Placeholder 3"/>
          <p:cNvSpPr>
            <a:spLocks noGrp="1"/>
          </p:cNvSpPr>
          <p:nvPr>
            <p:ph type="sldNum" sz="quarter" idx="5"/>
          </p:nvPr>
        </p:nvSpPr>
        <p:spPr/>
        <p:txBody>
          <a:bodyPr/>
          <a:lstStyle/>
          <a:p>
            <a:fld id="{5E7823DC-7A90-4827-B80E-C4D9CE3AE295}" type="slidenum">
              <a:rPr lang="en-GB" smtClean="0"/>
              <a:t>53</a:t>
            </a:fld>
            <a:endParaRPr lang="en-GB"/>
          </a:p>
        </p:txBody>
      </p:sp>
    </p:spTree>
    <p:extLst>
      <p:ext uri="{BB962C8B-B14F-4D97-AF65-F5344CB8AC3E}">
        <p14:creationId xmlns:p14="http://schemas.microsoft.com/office/powerpoint/2010/main" val="2713085402"/>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165225" y="1241425"/>
            <a:ext cx="4467225" cy="3349625"/>
          </a:xfrm>
        </p:spPr>
      </p:sp>
      <p:sp>
        <p:nvSpPr>
          <p:cNvPr id="3" name="Notes Placeholder 2"/>
          <p:cNvSpPr>
            <a:spLocks noGrp="1"/>
          </p:cNvSpPr>
          <p:nvPr>
            <p:ph type="body" idx="1"/>
          </p:nvPr>
        </p:nvSpPr>
        <p:spPr/>
        <p:txBody>
          <a:bodyPr/>
          <a:lstStyle/>
          <a:p>
            <a:r>
              <a:rPr lang="en-GB" dirty="0">
                <a:hlinkClick r:id="rId3"/>
              </a:rPr>
              <a:t>How to Write an Abstract | 4 Steps &amp; Examples (scribbr.co.uk)</a:t>
            </a:r>
            <a:endParaRPr lang="en-GB" dirty="0"/>
          </a:p>
        </p:txBody>
      </p:sp>
      <p:sp>
        <p:nvSpPr>
          <p:cNvPr id="4" name="Slide Number Placeholder 3"/>
          <p:cNvSpPr>
            <a:spLocks noGrp="1"/>
          </p:cNvSpPr>
          <p:nvPr>
            <p:ph type="sldNum" sz="quarter" idx="5"/>
          </p:nvPr>
        </p:nvSpPr>
        <p:spPr/>
        <p:txBody>
          <a:bodyPr/>
          <a:lstStyle/>
          <a:p>
            <a:fld id="{5E7823DC-7A90-4827-B80E-C4D9CE3AE295}" type="slidenum">
              <a:rPr lang="en-GB" smtClean="0"/>
              <a:t>54</a:t>
            </a:fld>
            <a:endParaRPr lang="en-GB"/>
          </a:p>
        </p:txBody>
      </p:sp>
    </p:spTree>
    <p:extLst>
      <p:ext uri="{BB962C8B-B14F-4D97-AF65-F5344CB8AC3E}">
        <p14:creationId xmlns:p14="http://schemas.microsoft.com/office/powerpoint/2010/main" val="2563298318"/>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165225" y="1241425"/>
            <a:ext cx="4467225" cy="3349625"/>
          </a:xfrm>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5E7823DC-7A90-4827-B80E-C4D9CE3AE295}" type="slidenum">
              <a:rPr lang="en-GB" smtClean="0"/>
              <a:t>55</a:t>
            </a:fld>
            <a:endParaRPr lang="en-GB"/>
          </a:p>
        </p:txBody>
      </p:sp>
    </p:spTree>
    <p:extLst>
      <p:ext uri="{BB962C8B-B14F-4D97-AF65-F5344CB8AC3E}">
        <p14:creationId xmlns:p14="http://schemas.microsoft.com/office/powerpoint/2010/main" val="1833437090"/>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165225" y="1241425"/>
            <a:ext cx="4467225" cy="3349625"/>
          </a:xfrm>
        </p:spPr>
      </p:sp>
      <p:sp>
        <p:nvSpPr>
          <p:cNvPr id="3" name="Notes Placeholder 2"/>
          <p:cNvSpPr>
            <a:spLocks noGrp="1"/>
          </p:cNvSpPr>
          <p:nvPr>
            <p:ph type="body" idx="1"/>
          </p:nvPr>
        </p:nvSpPr>
        <p:spPr/>
        <p:txBody>
          <a:bodyPr/>
          <a:lstStyle/>
          <a:p>
            <a:r>
              <a:rPr lang="en-GB" b="0" i="0" dirty="0">
                <a:solidFill>
                  <a:srgbClr val="0D405F"/>
                </a:solidFill>
                <a:effectLst/>
                <a:latin typeface="Inter"/>
              </a:rPr>
              <a:t>An abstract is usually around 150–300 words, but there is often a strict word limit, so make sure to check the requirements</a:t>
            </a:r>
            <a:endParaRPr lang="en-GB" dirty="0"/>
          </a:p>
        </p:txBody>
      </p:sp>
      <p:sp>
        <p:nvSpPr>
          <p:cNvPr id="4" name="Slide Number Placeholder 3"/>
          <p:cNvSpPr>
            <a:spLocks noGrp="1"/>
          </p:cNvSpPr>
          <p:nvPr>
            <p:ph type="sldNum" sz="quarter" idx="5"/>
          </p:nvPr>
        </p:nvSpPr>
        <p:spPr/>
        <p:txBody>
          <a:bodyPr/>
          <a:lstStyle/>
          <a:p>
            <a:fld id="{5E7823DC-7A90-4827-B80E-C4D9CE3AE295}" type="slidenum">
              <a:rPr lang="en-GB" smtClean="0"/>
              <a:t>56</a:t>
            </a:fld>
            <a:endParaRPr lang="en-GB"/>
          </a:p>
        </p:txBody>
      </p:sp>
    </p:spTree>
    <p:extLst>
      <p:ext uri="{BB962C8B-B14F-4D97-AF65-F5344CB8AC3E}">
        <p14:creationId xmlns:p14="http://schemas.microsoft.com/office/powerpoint/2010/main" val="3860801703"/>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165225" y="1241425"/>
            <a:ext cx="4467225" cy="3349625"/>
          </a:xfrm>
        </p:spPr>
      </p:sp>
      <p:sp>
        <p:nvSpPr>
          <p:cNvPr id="3" name="Notes Placeholder 2"/>
          <p:cNvSpPr>
            <a:spLocks noGrp="1"/>
          </p:cNvSpPr>
          <p:nvPr>
            <p:ph type="body" idx="1"/>
          </p:nvPr>
        </p:nvSpPr>
        <p:spPr/>
        <p:txBody>
          <a:bodyPr/>
          <a:lstStyle/>
          <a:p>
            <a:r>
              <a:rPr lang="en-GB" dirty="0">
                <a:hlinkClick r:id="rId3"/>
              </a:rPr>
              <a:t>How to Write a Clear &amp; Concise Abstract | </a:t>
            </a:r>
            <a:r>
              <a:rPr lang="en-GB" dirty="0" err="1">
                <a:hlinkClick r:id="rId3"/>
              </a:rPr>
              <a:t>Scribbr</a:t>
            </a:r>
            <a:r>
              <a:rPr lang="en-GB" dirty="0">
                <a:hlinkClick r:id="rId3"/>
              </a:rPr>
              <a:t> 🎓 - YouTube</a:t>
            </a:r>
            <a:endParaRPr lang="en-GB" dirty="0"/>
          </a:p>
        </p:txBody>
      </p:sp>
      <p:sp>
        <p:nvSpPr>
          <p:cNvPr id="4" name="Slide Number Placeholder 3"/>
          <p:cNvSpPr>
            <a:spLocks noGrp="1"/>
          </p:cNvSpPr>
          <p:nvPr>
            <p:ph type="sldNum" sz="quarter" idx="5"/>
          </p:nvPr>
        </p:nvSpPr>
        <p:spPr/>
        <p:txBody>
          <a:bodyPr/>
          <a:lstStyle/>
          <a:p>
            <a:fld id="{5E7823DC-7A90-4827-B80E-C4D9CE3AE295}" type="slidenum">
              <a:rPr lang="en-GB" smtClean="0"/>
              <a:t>58</a:t>
            </a:fld>
            <a:endParaRPr lang="en-GB"/>
          </a:p>
        </p:txBody>
      </p:sp>
    </p:spTree>
    <p:extLst>
      <p:ext uri="{BB962C8B-B14F-4D97-AF65-F5344CB8AC3E}">
        <p14:creationId xmlns:p14="http://schemas.microsoft.com/office/powerpoint/2010/main" val="1430526031"/>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165225" y="1241425"/>
            <a:ext cx="4467225" cy="3349625"/>
          </a:xfrm>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5E7823DC-7A90-4827-B80E-C4D9CE3AE295}" type="slidenum">
              <a:rPr lang="en-GB" smtClean="0"/>
              <a:t>59</a:t>
            </a:fld>
            <a:endParaRPr lang="en-GB"/>
          </a:p>
        </p:txBody>
      </p:sp>
    </p:spTree>
    <p:extLst>
      <p:ext uri="{BB962C8B-B14F-4D97-AF65-F5344CB8AC3E}">
        <p14:creationId xmlns:p14="http://schemas.microsoft.com/office/powerpoint/2010/main" val="2888982639"/>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165225" y="1241425"/>
            <a:ext cx="4467225" cy="3349625"/>
          </a:xfrm>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5E7823DC-7A90-4827-B80E-C4D9CE3AE295}" type="slidenum">
              <a:rPr lang="en-GB" smtClean="0"/>
              <a:t>61</a:t>
            </a:fld>
            <a:endParaRPr lang="en-GB"/>
          </a:p>
        </p:txBody>
      </p:sp>
    </p:spTree>
    <p:extLst>
      <p:ext uri="{BB962C8B-B14F-4D97-AF65-F5344CB8AC3E}">
        <p14:creationId xmlns:p14="http://schemas.microsoft.com/office/powerpoint/2010/main" val="2073281107"/>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165225" y="1241425"/>
            <a:ext cx="4467225" cy="3349625"/>
          </a:xfrm>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5E7823DC-7A90-4827-B80E-C4D9CE3AE295}" type="slidenum">
              <a:rPr lang="en-GB" smtClean="0"/>
              <a:t>62</a:t>
            </a:fld>
            <a:endParaRPr lang="en-GB"/>
          </a:p>
        </p:txBody>
      </p:sp>
    </p:spTree>
    <p:extLst>
      <p:ext uri="{BB962C8B-B14F-4D97-AF65-F5344CB8AC3E}">
        <p14:creationId xmlns:p14="http://schemas.microsoft.com/office/powerpoint/2010/main" val="3563101564"/>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165225" y="1241425"/>
            <a:ext cx="4467225" cy="3349625"/>
          </a:xfrm>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5E7823DC-7A90-4827-B80E-C4D9CE3AE295}" type="slidenum">
              <a:rPr lang="en-GB" smtClean="0"/>
              <a:t>63</a:t>
            </a:fld>
            <a:endParaRPr lang="en-GB"/>
          </a:p>
        </p:txBody>
      </p:sp>
    </p:spTree>
    <p:extLst>
      <p:ext uri="{BB962C8B-B14F-4D97-AF65-F5344CB8AC3E}">
        <p14:creationId xmlns:p14="http://schemas.microsoft.com/office/powerpoint/2010/main" val="3482072582"/>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165225" y="1241425"/>
            <a:ext cx="4467225" cy="3349625"/>
          </a:xfrm>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5E7823DC-7A90-4827-B80E-C4D9CE3AE295}" type="slidenum">
              <a:rPr lang="en-GB" smtClean="0"/>
              <a:t>64</a:t>
            </a:fld>
            <a:endParaRPr lang="en-GB"/>
          </a:p>
        </p:txBody>
      </p:sp>
    </p:spTree>
    <p:extLst>
      <p:ext uri="{BB962C8B-B14F-4D97-AF65-F5344CB8AC3E}">
        <p14:creationId xmlns:p14="http://schemas.microsoft.com/office/powerpoint/2010/main" val="629898930"/>
      </p:ext>
    </p:extLst>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165225" y="1241425"/>
            <a:ext cx="4467225" cy="3349625"/>
          </a:xfrm>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5E7823DC-7A90-4827-B80E-C4D9CE3AE295}" type="slidenum">
              <a:rPr lang="en-GB" smtClean="0"/>
              <a:t>66</a:t>
            </a:fld>
            <a:endParaRPr lang="en-GB"/>
          </a:p>
        </p:txBody>
      </p:sp>
    </p:spTree>
    <p:extLst>
      <p:ext uri="{BB962C8B-B14F-4D97-AF65-F5344CB8AC3E}">
        <p14:creationId xmlns:p14="http://schemas.microsoft.com/office/powerpoint/2010/main" val="4047075412"/>
      </p:ext>
    </p:extLst>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165225" y="1241425"/>
            <a:ext cx="4467225" cy="3349625"/>
          </a:xfrm>
        </p:spPr>
      </p:sp>
      <p:sp>
        <p:nvSpPr>
          <p:cNvPr id="3" name="Notes Placeholder 2"/>
          <p:cNvSpPr>
            <a:spLocks noGrp="1"/>
          </p:cNvSpPr>
          <p:nvPr>
            <p:ph type="body" idx="1"/>
          </p:nvPr>
        </p:nvSpPr>
        <p:spPr/>
        <p:txBody>
          <a:bodyPr>
            <a:normAutofit/>
          </a:bodyPr>
          <a:lstStyle/>
          <a:p>
            <a:endParaRPr lang="en-GB" dirty="0"/>
          </a:p>
        </p:txBody>
      </p:sp>
      <p:sp>
        <p:nvSpPr>
          <p:cNvPr id="4" name="Slide Number Placeholder 3"/>
          <p:cNvSpPr>
            <a:spLocks noGrp="1"/>
          </p:cNvSpPr>
          <p:nvPr>
            <p:ph type="sldNum" sz="quarter" idx="10"/>
          </p:nvPr>
        </p:nvSpPr>
        <p:spPr/>
        <p:txBody>
          <a:bodyPr/>
          <a:lstStyle/>
          <a:p>
            <a:fld id="{DC3D3E83-2049-4BD8-9711-C163F77E7D10}" type="slidenum">
              <a:rPr lang="en-GB" smtClean="0"/>
              <a:pPr/>
              <a:t>72</a:t>
            </a:fld>
            <a:endParaRPr lang="en-GB"/>
          </a:p>
        </p:txBody>
      </p:sp>
    </p:spTree>
    <p:extLst>
      <p:ext uri="{BB962C8B-B14F-4D97-AF65-F5344CB8AC3E}">
        <p14:creationId xmlns:p14="http://schemas.microsoft.com/office/powerpoint/2010/main" val="1496152376"/>
      </p:ext>
    </p:extLst>
  </p:cSld>
  <p:clrMapOvr>
    <a:masterClrMapping/>
  </p:clrMapOvr>
</p:notes>
</file>

<file path=ppt/notesSlides/notesSlide3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165225" y="1241425"/>
            <a:ext cx="4467225" cy="3349625"/>
          </a:xfrm>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5E7823DC-7A90-4827-B80E-C4D9CE3AE295}" type="slidenum">
              <a:rPr lang="en-GB" smtClean="0"/>
              <a:t>81</a:t>
            </a:fld>
            <a:endParaRPr lang="en-GB"/>
          </a:p>
        </p:txBody>
      </p:sp>
    </p:spTree>
    <p:extLst>
      <p:ext uri="{BB962C8B-B14F-4D97-AF65-F5344CB8AC3E}">
        <p14:creationId xmlns:p14="http://schemas.microsoft.com/office/powerpoint/2010/main" val="1624662521"/>
      </p:ext>
    </p:extLst>
  </p:cSld>
  <p:clrMapOvr>
    <a:masterClrMapping/>
  </p:clrMapOvr>
</p:notes>
</file>

<file path=ppt/notesSlides/notesSlide3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165225" y="1241425"/>
            <a:ext cx="4467225" cy="3349625"/>
          </a:xfrm>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5E7823DC-7A90-4827-B80E-C4D9CE3AE295}" type="slidenum">
              <a:rPr lang="en-GB" smtClean="0"/>
              <a:t>83</a:t>
            </a:fld>
            <a:endParaRPr lang="en-GB"/>
          </a:p>
        </p:txBody>
      </p:sp>
    </p:spTree>
    <p:extLst>
      <p:ext uri="{BB962C8B-B14F-4D97-AF65-F5344CB8AC3E}">
        <p14:creationId xmlns:p14="http://schemas.microsoft.com/office/powerpoint/2010/main" val="2809168622"/>
      </p:ext>
    </p:extLst>
  </p:cSld>
  <p:clrMapOvr>
    <a:masterClrMapping/>
  </p:clrMapOvr>
</p:notes>
</file>

<file path=ppt/notesSlides/notesSlide3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165225" y="1241425"/>
            <a:ext cx="4467225" cy="3349625"/>
          </a:xfrm>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5E7823DC-7A90-4827-B80E-C4D9CE3AE295}" type="slidenum">
              <a:rPr lang="en-GB" smtClean="0"/>
              <a:t>85</a:t>
            </a:fld>
            <a:endParaRPr lang="en-GB"/>
          </a:p>
        </p:txBody>
      </p:sp>
    </p:spTree>
    <p:extLst>
      <p:ext uri="{BB962C8B-B14F-4D97-AF65-F5344CB8AC3E}">
        <p14:creationId xmlns:p14="http://schemas.microsoft.com/office/powerpoint/2010/main" val="3873249376"/>
      </p:ext>
    </p:extLst>
  </p:cSld>
  <p:clrMapOvr>
    <a:masterClrMapping/>
  </p:clrMapOvr>
</p:notes>
</file>

<file path=ppt/notesSlides/notesSlide3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165225" y="1241425"/>
            <a:ext cx="4467225" cy="3349625"/>
          </a:xfrm>
        </p:spPr>
      </p:sp>
      <p:sp>
        <p:nvSpPr>
          <p:cNvPr id="3" name="Notes Placeholder 2"/>
          <p:cNvSpPr>
            <a:spLocks noGrp="1"/>
          </p:cNvSpPr>
          <p:nvPr>
            <p:ph type="body" idx="1"/>
          </p:nvPr>
        </p:nvSpPr>
        <p:spPr/>
        <p:txBody>
          <a:bodyPr/>
          <a:lstStyle/>
          <a:p>
            <a:r>
              <a:rPr lang="en-GB" dirty="0">
                <a:hlinkClick r:id="rId3"/>
              </a:rPr>
              <a:t>Identify Themes and Gaps in Literature – with REAL Examples | </a:t>
            </a:r>
            <a:r>
              <a:rPr lang="en-GB" dirty="0" err="1">
                <a:hlinkClick r:id="rId3"/>
              </a:rPr>
              <a:t>Scribbr</a:t>
            </a:r>
            <a:r>
              <a:rPr lang="en-GB" dirty="0">
                <a:hlinkClick r:id="rId3"/>
              </a:rPr>
              <a:t> 🎓 – YouTube</a:t>
            </a:r>
            <a:endParaRPr lang="en-GB"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hlinkClick r:id="rId4"/>
              </a:rPr>
              <a:t>3 easy ways to identify the research gap - YouTube</a:t>
            </a:r>
            <a:endParaRPr lang="en-GB" dirty="0"/>
          </a:p>
        </p:txBody>
      </p:sp>
      <p:sp>
        <p:nvSpPr>
          <p:cNvPr id="4" name="Slide Number Placeholder 3"/>
          <p:cNvSpPr>
            <a:spLocks noGrp="1"/>
          </p:cNvSpPr>
          <p:nvPr>
            <p:ph type="sldNum" sz="quarter" idx="5"/>
          </p:nvPr>
        </p:nvSpPr>
        <p:spPr/>
        <p:txBody>
          <a:bodyPr/>
          <a:lstStyle/>
          <a:p>
            <a:fld id="{5E7823DC-7A90-4827-B80E-C4D9CE3AE295}" type="slidenum">
              <a:rPr lang="en-GB" smtClean="0"/>
              <a:t>88</a:t>
            </a:fld>
            <a:endParaRPr lang="en-GB"/>
          </a:p>
        </p:txBody>
      </p:sp>
    </p:spTree>
    <p:extLst>
      <p:ext uri="{BB962C8B-B14F-4D97-AF65-F5344CB8AC3E}">
        <p14:creationId xmlns:p14="http://schemas.microsoft.com/office/powerpoint/2010/main" val="1492225063"/>
      </p:ext>
    </p:extLst>
  </p:cSld>
  <p:clrMapOvr>
    <a:masterClrMapping/>
  </p:clrMapOvr>
</p:notes>
</file>

<file path=ppt/notesSlides/notesSlide3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165225" y="1241425"/>
            <a:ext cx="4467225" cy="3349625"/>
          </a:xfrm>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5E7823DC-7A90-4827-B80E-C4D9CE3AE295}" type="slidenum">
              <a:rPr lang="en-GB" smtClean="0"/>
              <a:t>90</a:t>
            </a:fld>
            <a:endParaRPr lang="en-GB"/>
          </a:p>
        </p:txBody>
      </p:sp>
    </p:spTree>
    <p:extLst>
      <p:ext uri="{BB962C8B-B14F-4D97-AF65-F5344CB8AC3E}">
        <p14:creationId xmlns:p14="http://schemas.microsoft.com/office/powerpoint/2010/main" val="1430067317"/>
      </p:ext>
    </p:extLst>
  </p:cSld>
  <p:clrMapOvr>
    <a:masterClrMapping/>
  </p:clrMapOvr>
</p:notes>
</file>

<file path=ppt/notesSlides/notesSlide3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165225" y="1241425"/>
            <a:ext cx="4467225" cy="3349625"/>
          </a:xfrm>
        </p:spPr>
      </p:sp>
      <p:sp>
        <p:nvSpPr>
          <p:cNvPr id="3" name="Notes Placeholder 2"/>
          <p:cNvSpPr>
            <a:spLocks noGrp="1"/>
          </p:cNvSpPr>
          <p:nvPr>
            <p:ph type="body" idx="1"/>
          </p:nvPr>
        </p:nvSpPr>
        <p:spPr/>
        <p:txBody>
          <a:bodyPr>
            <a:normAutofit/>
          </a:bodyPr>
          <a:lstStyle/>
          <a:p>
            <a:endParaRPr lang="en-GB" dirty="0"/>
          </a:p>
        </p:txBody>
      </p:sp>
      <p:sp>
        <p:nvSpPr>
          <p:cNvPr id="4" name="Slide Number Placeholder 3"/>
          <p:cNvSpPr>
            <a:spLocks noGrp="1"/>
          </p:cNvSpPr>
          <p:nvPr>
            <p:ph type="sldNum" sz="quarter" idx="10"/>
          </p:nvPr>
        </p:nvSpPr>
        <p:spPr/>
        <p:txBody>
          <a:bodyPr/>
          <a:lstStyle/>
          <a:p>
            <a:fld id="{DC3D3E83-2049-4BD8-9711-C163F77E7D10}" type="slidenum">
              <a:rPr lang="en-GB" smtClean="0"/>
              <a:pPr/>
              <a:t>95</a:t>
            </a:fld>
            <a:endParaRPr lang="en-GB"/>
          </a:p>
        </p:txBody>
      </p:sp>
    </p:spTree>
    <p:extLst>
      <p:ext uri="{BB962C8B-B14F-4D97-AF65-F5344CB8AC3E}">
        <p14:creationId xmlns:p14="http://schemas.microsoft.com/office/powerpoint/2010/main" val="1713006988"/>
      </p:ext>
    </p:extLst>
  </p:cSld>
  <p:clrMapOvr>
    <a:masterClrMapping/>
  </p:clrMapOvr>
</p:notes>
</file>

<file path=ppt/notesSlides/notesSlide4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165225" y="1241425"/>
            <a:ext cx="4467225" cy="3349625"/>
          </a:xfrm>
        </p:spPr>
      </p:sp>
      <p:sp>
        <p:nvSpPr>
          <p:cNvPr id="3" name="Notes Placeholder 2"/>
          <p:cNvSpPr>
            <a:spLocks noGrp="1"/>
          </p:cNvSpPr>
          <p:nvPr>
            <p:ph type="body" idx="1"/>
          </p:nvPr>
        </p:nvSpPr>
        <p:spPr/>
        <p:txBody>
          <a:bodyPr/>
          <a:lstStyle/>
          <a:p>
            <a:r>
              <a:rPr lang="en-GB" dirty="0">
                <a:hlinkClick r:id="rId3"/>
              </a:rPr>
              <a:t>Outline Your Literature Review's Structure | </a:t>
            </a:r>
            <a:r>
              <a:rPr lang="en-GB" dirty="0" err="1">
                <a:hlinkClick r:id="rId3"/>
              </a:rPr>
              <a:t>Scribbr</a:t>
            </a:r>
            <a:r>
              <a:rPr lang="en-GB" dirty="0">
                <a:hlinkClick r:id="rId3"/>
              </a:rPr>
              <a:t> 🎓 - YouTube</a:t>
            </a:r>
            <a:endParaRPr lang="en-GB" dirty="0"/>
          </a:p>
        </p:txBody>
      </p:sp>
      <p:sp>
        <p:nvSpPr>
          <p:cNvPr id="4" name="Slide Number Placeholder 3"/>
          <p:cNvSpPr>
            <a:spLocks noGrp="1"/>
          </p:cNvSpPr>
          <p:nvPr>
            <p:ph type="sldNum" sz="quarter" idx="5"/>
          </p:nvPr>
        </p:nvSpPr>
        <p:spPr/>
        <p:txBody>
          <a:bodyPr/>
          <a:lstStyle/>
          <a:p>
            <a:fld id="{5E7823DC-7A90-4827-B80E-C4D9CE3AE295}" type="slidenum">
              <a:rPr lang="en-GB" smtClean="0"/>
              <a:t>96</a:t>
            </a:fld>
            <a:endParaRPr lang="en-GB"/>
          </a:p>
        </p:txBody>
      </p:sp>
    </p:spTree>
    <p:extLst>
      <p:ext uri="{BB962C8B-B14F-4D97-AF65-F5344CB8AC3E}">
        <p14:creationId xmlns:p14="http://schemas.microsoft.com/office/powerpoint/2010/main" val="2209314412"/>
      </p:ext>
    </p:extLst>
  </p:cSld>
  <p:clrMapOvr>
    <a:masterClrMapping/>
  </p:clrMapOvr>
</p:notes>
</file>

<file path=ppt/notesSlides/notesSlide4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165225" y="1241425"/>
            <a:ext cx="4467225" cy="3349625"/>
          </a:xfrm>
        </p:spPr>
      </p:sp>
      <p:sp>
        <p:nvSpPr>
          <p:cNvPr id="3" name="Notes Placeholder 2"/>
          <p:cNvSpPr>
            <a:spLocks noGrp="1"/>
          </p:cNvSpPr>
          <p:nvPr>
            <p:ph type="body" idx="1"/>
          </p:nvPr>
        </p:nvSpPr>
        <p:spPr/>
        <p:txBody>
          <a:bodyPr/>
          <a:lstStyle/>
          <a:p>
            <a:r>
              <a:rPr lang="en-GB" dirty="0">
                <a:hlinkClick r:id="rId3"/>
              </a:rPr>
              <a:t>The Literature Review | A Complete Step-by-Step Guide (scribbr.co.uk)</a:t>
            </a:r>
            <a:endParaRPr lang="en-GB" dirty="0"/>
          </a:p>
          <a:p>
            <a:r>
              <a:rPr lang="en-GB" dirty="0"/>
              <a:t>https://www.scribbr.co.uk/thesis-dissertation/literature-review/</a:t>
            </a:r>
          </a:p>
          <a:p>
            <a:endParaRPr lang="en-GB" dirty="0"/>
          </a:p>
          <a:p>
            <a:endParaRPr lang="en-GB" dirty="0"/>
          </a:p>
        </p:txBody>
      </p:sp>
      <p:sp>
        <p:nvSpPr>
          <p:cNvPr id="4" name="Slide Number Placeholder 3"/>
          <p:cNvSpPr>
            <a:spLocks noGrp="1"/>
          </p:cNvSpPr>
          <p:nvPr>
            <p:ph type="sldNum" sz="quarter" idx="5"/>
          </p:nvPr>
        </p:nvSpPr>
        <p:spPr/>
        <p:txBody>
          <a:bodyPr/>
          <a:lstStyle/>
          <a:p>
            <a:fld id="{5E7823DC-7A90-4827-B80E-C4D9CE3AE295}" type="slidenum">
              <a:rPr lang="en-GB" smtClean="0"/>
              <a:t>99</a:t>
            </a:fld>
            <a:endParaRPr lang="en-GB"/>
          </a:p>
        </p:txBody>
      </p:sp>
    </p:spTree>
    <p:extLst>
      <p:ext uri="{BB962C8B-B14F-4D97-AF65-F5344CB8AC3E}">
        <p14:creationId xmlns:p14="http://schemas.microsoft.com/office/powerpoint/2010/main" val="1994678670"/>
      </p:ext>
    </p:extLst>
  </p:cSld>
  <p:clrMapOvr>
    <a:masterClrMapping/>
  </p:clrMapOvr>
</p:notes>
</file>

<file path=ppt/notesSlides/notesSlide4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165225" y="1241425"/>
            <a:ext cx="4467225" cy="3349625"/>
          </a:xfrm>
        </p:spPr>
      </p:sp>
      <p:sp>
        <p:nvSpPr>
          <p:cNvPr id="3" name="Notes Placeholder 2"/>
          <p:cNvSpPr>
            <a:spLocks noGrp="1"/>
          </p:cNvSpPr>
          <p:nvPr>
            <p:ph type="body" idx="1"/>
          </p:nvPr>
        </p:nvSpPr>
        <p:spPr/>
        <p:txBody>
          <a:bodyPr/>
          <a:lstStyle/>
          <a:p>
            <a:r>
              <a:rPr lang="en-GB" dirty="0"/>
              <a:t>Transition words and phrases (also called linking words, connecting words, or transitional words) are used to link together different ideas in your text. They help the reader to follow your arguments by expressing the relationships between different sentences or parts of a sentence.</a:t>
            </a:r>
          </a:p>
          <a:p>
            <a:endParaRPr lang="en-GB" dirty="0"/>
          </a:p>
          <a:p>
            <a:r>
              <a:rPr lang="en-GB" b="0" i="0" dirty="0">
                <a:solidFill>
                  <a:srgbClr val="0D405F"/>
                </a:solidFill>
                <a:effectLst/>
                <a:latin typeface="Constantia" panose="02030602050306030303" pitchFamily="18" charset="0"/>
              </a:rPr>
              <a:t>The proposed solution to the problem did not work. </a:t>
            </a:r>
            <a:r>
              <a:rPr lang="en-GB" b="1" dirty="0"/>
              <a:t>Therefore</a:t>
            </a:r>
            <a:r>
              <a:rPr lang="en-GB" b="0" i="0" dirty="0">
                <a:solidFill>
                  <a:srgbClr val="0D405F"/>
                </a:solidFill>
                <a:effectLst/>
                <a:latin typeface="Constantia" panose="02030602050306030303" pitchFamily="18" charset="0"/>
              </a:rPr>
              <a:t>, we attempted a second solution. </a:t>
            </a:r>
            <a:r>
              <a:rPr lang="en-GB" b="1" dirty="0"/>
              <a:t>However</a:t>
            </a:r>
            <a:r>
              <a:rPr lang="en-GB" b="1" i="0" dirty="0">
                <a:solidFill>
                  <a:srgbClr val="0D405F"/>
                </a:solidFill>
                <a:effectLst/>
                <a:latin typeface="Constantia" panose="02030602050306030303" pitchFamily="18" charset="0"/>
              </a:rPr>
              <a:t>,</a:t>
            </a:r>
            <a:r>
              <a:rPr lang="en-GB" b="0" i="0" dirty="0">
                <a:solidFill>
                  <a:srgbClr val="0D405F"/>
                </a:solidFill>
                <a:effectLst/>
                <a:latin typeface="Constantia" panose="02030602050306030303" pitchFamily="18" charset="0"/>
              </a:rPr>
              <a:t> this solution was </a:t>
            </a:r>
            <a:r>
              <a:rPr lang="en-GB" b="1" dirty="0"/>
              <a:t>also</a:t>
            </a:r>
            <a:r>
              <a:rPr lang="en-GB" b="0" i="0" dirty="0">
                <a:solidFill>
                  <a:srgbClr val="0D405F"/>
                </a:solidFill>
                <a:effectLst/>
                <a:latin typeface="Constantia" panose="02030602050306030303" pitchFamily="18" charset="0"/>
              </a:rPr>
              <a:t> unsuccessful.</a:t>
            </a:r>
            <a:endParaRPr lang="en-GB" dirty="0"/>
          </a:p>
        </p:txBody>
      </p:sp>
      <p:sp>
        <p:nvSpPr>
          <p:cNvPr id="4" name="Slide Number Placeholder 3"/>
          <p:cNvSpPr>
            <a:spLocks noGrp="1"/>
          </p:cNvSpPr>
          <p:nvPr>
            <p:ph type="sldNum" sz="quarter" idx="5"/>
          </p:nvPr>
        </p:nvSpPr>
        <p:spPr/>
        <p:txBody>
          <a:bodyPr/>
          <a:lstStyle/>
          <a:p>
            <a:fld id="{5E7823DC-7A90-4827-B80E-C4D9CE3AE295}" type="slidenum">
              <a:rPr lang="en-GB" smtClean="0"/>
              <a:t>102</a:t>
            </a:fld>
            <a:endParaRPr lang="en-GB"/>
          </a:p>
        </p:txBody>
      </p:sp>
    </p:spTree>
    <p:extLst>
      <p:ext uri="{BB962C8B-B14F-4D97-AF65-F5344CB8AC3E}">
        <p14:creationId xmlns:p14="http://schemas.microsoft.com/office/powerpoint/2010/main" val="690012686"/>
      </p:ext>
    </p:extLst>
  </p:cSld>
  <p:clrMapOvr>
    <a:masterClrMapping/>
  </p:clrMapOvr>
</p:notes>
</file>

<file path=ppt/notesSlides/notesSlide4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165225" y="1241425"/>
            <a:ext cx="4467225" cy="3349625"/>
          </a:xfrm>
        </p:spPr>
      </p:sp>
      <p:sp>
        <p:nvSpPr>
          <p:cNvPr id="3" name="Notes Placeholder 2"/>
          <p:cNvSpPr>
            <a:spLocks noGrp="1"/>
          </p:cNvSpPr>
          <p:nvPr>
            <p:ph type="body" idx="1"/>
          </p:nvPr>
        </p:nvSpPr>
        <p:spPr/>
        <p:txBody>
          <a:bodyPr/>
          <a:lstStyle/>
          <a:p>
            <a:r>
              <a:rPr lang="en-GB" dirty="0">
                <a:hlinkClick r:id="rId3"/>
              </a:rPr>
              <a:t>How to Write a Literature Review: 3 Minute Step-by-step Guide | </a:t>
            </a:r>
            <a:r>
              <a:rPr lang="en-GB" dirty="0" err="1">
                <a:hlinkClick r:id="rId3"/>
              </a:rPr>
              <a:t>Scribbr</a:t>
            </a:r>
            <a:r>
              <a:rPr lang="en-GB" dirty="0">
                <a:hlinkClick r:id="rId3"/>
              </a:rPr>
              <a:t> 🎓 - YouTube</a:t>
            </a:r>
            <a:endParaRPr lang="en-GB" dirty="0">
              <a:hlinkClick r:id="rId4"/>
            </a:endParaRPr>
          </a:p>
          <a:p>
            <a:r>
              <a:rPr lang="en-GB" dirty="0">
                <a:hlinkClick r:id="rId4"/>
              </a:rPr>
              <a:t>How to write a literature review fast I write a lit review fast! - YouTube</a:t>
            </a:r>
            <a:endParaRPr lang="en-GB" dirty="0"/>
          </a:p>
        </p:txBody>
      </p:sp>
      <p:sp>
        <p:nvSpPr>
          <p:cNvPr id="4" name="Slide Number Placeholder 3"/>
          <p:cNvSpPr>
            <a:spLocks noGrp="1"/>
          </p:cNvSpPr>
          <p:nvPr>
            <p:ph type="sldNum" sz="quarter" idx="5"/>
          </p:nvPr>
        </p:nvSpPr>
        <p:spPr/>
        <p:txBody>
          <a:bodyPr/>
          <a:lstStyle/>
          <a:p>
            <a:fld id="{5E7823DC-7A90-4827-B80E-C4D9CE3AE295}" type="slidenum">
              <a:rPr lang="en-GB" smtClean="0"/>
              <a:t>104</a:t>
            </a:fld>
            <a:endParaRPr lang="en-GB"/>
          </a:p>
        </p:txBody>
      </p:sp>
    </p:spTree>
    <p:extLst>
      <p:ext uri="{BB962C8B-B14F-4D97-AF65-F5344CB8AC3E}">
        <p14:creationId xmlns:p14="http://schemas.microsoft.com/office/powerpoint/2010/main" val="19140429"/>
      </p:ext>
    </p:extLst>
  </p:cSld>
  <p:clrMapOvr>
    <a:masterClrMapping/>
  </p:clrMapOvr>
</p:notes>
</file>

<file path=ppt/notesSlides/notesSlide4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165225" y="1241425"/>
            <a:ext cx="4467225" cy="3349625"/>
          </a:xfrm>
        </p:spPr>
      </p:sp>
      <p:sp>
        <p:nvSpPr>
          <p:cNvPr id="3" name="Notes Placeholder 2"/>
          <p:cNvSpPr>
            <a:spLocks noGrp="1"/>
          </p:cNvSpPr>
          <p:nvPr>
            <p:ph type="body" idx="1"/>
          </p:nvPr>
        </p:nvSpPr>
        <p:spPr/>
        <p:txBody>
          <a:bodyPr>
            <a:normAutofit/>
          </a:bodyPr>
          <a:lstStyle/>
          <a:p>
            <a:endParaRPr lang="en-GB" dirty="0"/>
          </a:p>
        </p:txBody>
      </p:sp>
      <p:sp>
        <p:nvSpPr>
          <p:cNvPr id="4" name="Slide Number Placeholder 3"/>
          <p:cNvSpPr>
            <a:spLocks noGrp="1"/>
          </p:cNvSpPr>
          <p:nvPr>
            <p:ph type="sldNum" sz="quarter" idx="10"/>
          </p:nvPr>
        </p:nvSpPr>
        <p:spPr/>
        <p:txBody>
          <a:bodyPr/>
          <a:lstStyle/>
          <a:p>
            <a:fld id="{DC3D3E83-2049-4BD8-9711-C163F77E7D10}" type="slidenum">
              <a:rPr lang="en-GB" smtClean="0"/>
              <a:pPr/>
              <a:t>105</a:t>
            </a:fld>
            <a:endParaRPr lang="en-GB"/>
          </a:p>
        </p:txBody>
      </p:sp>
    </p:spTree>
    <p:extLst>
      <p:ext uri="{BB962C8B-B14F-4D97-AF65-F5344CB8AC3E}">
        <p14:creationId xmlns:p14="http://schemas.microsoft.com/office/powerpoint/2010/main" val="551284512"/>
      </p:ext>
    </p:extLst>
  </p:cSld>
  <p:clrMapOvr>
    <a:masterClrMapping/>
  </p:clrMapOvr>
</p:notes>
</file>

<file path=ppt/notesSlides/notesSlide4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165225" y="1241425"/>
            <a:ext cx="4467225" cy="3349625"/>
          </a:xfrm>
        </p:spPr>
      </p:sp>
      <p:sp>
        <p:nvSpPr>
          <p:cNvPr id="3" name="Notes Placeholder 2"/>
          <p:cNvSpPr>
            <a:spLocks noGrp="1"/>
          </p:cNvSpPr>
          <p:nvPr>
            <p:ph type="body" idx="1"/>
          </p:nvPr>
        </p:nvSpPr>
        <p:spPr/>
        <p:txBody>
          <a:bodyPr>
            <a:normAutofit/>
          </a:bodyPr>
          <a:lstStyle/>
          <a:p>
            <a:endParaRPr lang="en-GB" dirty="0"/>
          </a:p>
        </p:txBody>
      </p:sp>
      <p:sp>
        <p:nvSpPr>
          <p:cNvPr id="4" name="Slide Number Placeholder 3"/>
          <p:cNvSpPr>
            <a:spLocks noGrp="1"/>
          </p:cNvSpPr>
          <p:nvPr>
            <p:ph type="sldNum" sz="quarter" idx="10"/>
          </p:nvPr>
        </p:nvSpPr>
        <p:spPr/>
        <p:txBody>
          <a:bodyPr/>
          <a:lstStyle/>
          <a:p>
            <a:fld id="{DC3D3E83-2049-4BD8-9711-C163F77E7D10}" type="slidenum">
              <a:rPr lang="en-GB" smtClean="0"/>
              <a:pPr/>
              <a:t>106</a:t>
            </a:fld>
            <a:endParaRPr lang="en-GB"/>
          </a:p>
        </p:txBody>
      </p:sp>
    </p:spTree>
    <p:extLst>
      <p:ext uri="{BB962C8B-B14F-4D97-AF65-F5344CB8AC3E}">
        <p14:creationId xmlns:p14="http://schemas.microsoft.com/office/powerpoint/2010/main" val="237003765"/>
      </p:ext>
    </p:extLst>
  </p:cSld>
  <p:clrMapOvr>
    <a:masterClrMapping/>
  </p:clrMapOvr>
</p:notes>
</file>

<file path=ppt/notesSlides/notesSlide4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165225" y="1241425"/>
            <a:ext cx="4467225" cy="3349625"/>
          </a:xfrm>
        </p:spPr>
      </p:sp>
      <p:sp>
        <p:nvSpPr>
          <p:cNvPr id="3" name="Notes Placeholder 2"/>
          <p:cNvSpPr>
            <a:spLocks noGrp="1"/>
          </p:cNvSpPr>
          <p:nvPr>
            <p:ph type="body" idx="1"/>
          </p:nvPr>
        </p:nvSpPr>
        <p:spPr/>
        <p:txBody>
          <a:bodyPr>
            <a:normAutofit/>
          </a:bodyPr>
          <a:lstStyle/>
          <a:p>
            <a:endParaRPr lang="en-GB" dirty="0"/>
          </a:p>
        </p:txBody>
      </p:sp>
      <p:sp>
        <p:nvSpPr>
          <p:cNvPr id="4" name="Slide Number Placeholder 3"/>
          <p:cNvSpPr>
            <a:spLocks noGrp="1"/>
          </p:cNvSpPr>
          <p:nvPr>
            <p:ph type="sldNum" sz="quarter" idx="10"/>
          </p:nvPr>
        </p:nvSpPr>
        <p:spPr/>
        <p:txBody>
          <a:bodyPr/>
          <a:lstStyle/>
          <a:p>
            <a:fld id="{DC3D3E83-2049-4BD8-9711-C163F77E7D10}" type="slidenum">
              <a:rPr lang="en-GB" smtClean="0"/>
              <a:pPr/>
              <a:t>108</a:t>
            </a:fld>
            <a:endParaRPr lang="en-GB"/>
          </a:p>
        </p:txBody>
      </p:sp>
    </p:spTree>
    <p:extLst>
      <p:ext uri="{BB962C8B-B14F-4D97-AF65-F5344CB8AC3E}">
        <p14:creationId xmlns:p14="http://schemas.microsoft.com/office/powerpoint/2010/main" val="3516895730"/>
      </p:ext>
    </p:extLst>
  </p:cSld>
  <p:clrMapOvr>
    <a:masterClrMapping/>
  </p:clrMapOvr>
</p:notes>
</file>

<file path=ppt/notesSlides/notesSlide4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165225" y="1241425"/>
            <a:ext cx="4467225" cy="3349625"/>
          </a:xfrm>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5E7823DC-7A90-4827-B80E-C4D9CE3AE295}" type="slidenum">
              <a:rPr lang="en-GB" smtClean="0"/>
              <a:t>119</a:t>
            </a:fld>
            <a:endParaRPr lang="en-GB"/>
          </a:p>
        </p:txBody>
      </p:sp>
    </p:spTree>
    <p:extLst>
      <p:ext uri="{BB962C8B-B14F-4D97-AF65-F5344CB8AC3E}">
        <p14:creationId xmlns:p14="http://schemas.microsoft.com/office/powerpoint/2010/main" val="2073281107"/>
      </p:ext>
    </p:extLst>
  </p:cSld>
  <p:clrMapOvr>
    <a:masterClrMapping/>
  </p:clrMapOvr>
</p:notes>
</file>

<file path=ppt/notesSlides/notesSlide4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165225" y="1241425"/>
            <a:ext cx="4467225" cy="3349625"/>
          </a:xfrm>
        </p:spPr>
      </p:sp>
      <p:sp>
        <p:nvSpPr>
          <p:cNvPr id="3" name="Notes Placeholder 2"/>
          <p:cNvSpPr>
            <a:spLocks noGrp="1"/>
          </p:cNvSpPr>
          <p:nvPr>
            <p:ph type="body" idx="1"/>
          </p:nvPr>
        </p:nvSpPr>
        <p:spPr/>
        <p:txBody>
          <a:bodyPr/>
          <a:lstStyle/>
          <a:p>
            <a:r>
              <a:rPr lang="en-GB" dirty="0"/>
              <a:t>Analysis of analysis</a:t>
            </a:r>
          </a:p>
        </p:txBody>
      </p:sp>
      <p:sp>
        <p:nvSpPr>
          <p:cNvPr id="4" name="Slide Number Placeholder 3"/>
          <p:cNvSpPr>
            <a:spLocks noGrp="1"/>
          </p:cNvSpPr>
          <p:nvPr>
            <p:ph type="sldNum" sz="quarter" idx="5"/>
          </p:nvPr>
        </p:nvSpPr>
        <p:spPr/>
        <p:txBody>
          <a:bodyPr/>
          <a:lstStyle/>
          <a:p>
            <a:fld id="{5E7823DC-7A90-4827-B80E-C4D9CE3AE295}" type="slidenum">
              <a:rPr lang="en-GB" smtClean="0"/>
              <a:t>122</a:t>
            </a:fld>
            <a:endParaRPr lang="en-GB"/>
          </a:p>
        </p:txBody>
      </p:sp>
    </p:spTree>
    <p:extLst>
      <p:ext uri="{BB962C8B-B14F-4D97-AF65-F5344CB8AC3E}">
        <p14:creationId xmlns:p14="http://schemas.microsoft.com/office/powerpoint/2010/main" val="4274568410"/>
      </p:ext>
    </p:extLst>
  </p:cSld>
  <p:clrMapOvr>
    <a:masterClrMapping/>
  </p:clrMapOvr>
</p:notes>
</file>

<file path=ppt/notesSlides/notesSlide4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165225" y="1241425"/>
            <a:ext cx="4467225" cy="3349625"/>
          </a:xfrm>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5E7823DC-7A90-4827-B80E-C4D9CE3AE295}" type="slidenum">
              <a:rPr lang="en-GB" smtClean="0"/>
              <a:t>124</a:t>
            </a:fld>
            <a:endParaRPr lang="en-GB"/>
          </a:p>
        </p:txBody>
      </p:sp>
    </p:spTree>
    <p:extLst>
      <p:ext uri="{BB962C8B-B14F-4D97-AF65-F5344CB8AC3E}">
        <p14:creationId xmlns:p14="http://schemas.microsoft.com/office/powerpoint/2010/main" val="634218198"/>
      </p:ext>
    </p:extLst>
  </p:cSld>
  <p:clrMapOvr>
    <a:masterClrMapping/>
  </p:clrMapOvr>
</p:notes>
</file>

<file path=ppt/notesSlides/notesSlide5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165225" y="1241425"/>
            <a:ext cx="4467225" cy="3349625"/>
          </a:xfrm>
        </p:spPr>
      </p:sp>
      <p:sp>
        <p:nvSpPr>
          <p:cNvPr id="3" name="Notes Placeholder 2"/>
          <p:cNvSpPr>
            <a:spLocks noGrp="1"/>
          </p:cNvSpPr>
          <p:nvPr>
            <p:ph type="body" idx="1"/>
          </p:nvPr>
        </p:nvSpPr>
        <p:spPr/>
        <p:txBody>
          <a:bodyPr/>
          <a:lstStyle/>
          <a:p>
            <a:pPr>
              <a:buFont typeface="Wingdings" panose="05000000000000000000" pitchFamily="2" charset="2"/>
              <a:buChar char="§"/>
            </a:pPr>
            <a:r>
              <a:rPr lang="en-GB" sz="1200" dirty="0">
                <a:latin typeface="Arial" panose="020B0604020202020204" pitchFamily="34" charset="0"/>
                <a:cs typeface="Arial" panose="020B0604020202020204" pitchFamily="34" charset="0"/>
                <a:hlinkClick r:id="rId3"/>
              </a:rPr>
              <a:t>Epidemiological Studies - made easy! - YouTube</a:t>
            </a:r>
            <a:endParaRPr lang="en-GB" sz="1200" dirty="0">
              <a:solidFill>
                <a:schemeClr val="tx1"/>
              </a:solidFill>
              <a:latin typeface="Arial" panose="020B0604020202020204" pitchFamily="34" charset="0"/>
              <a:cs typeface="Arial" panose="020B0604020202020204" pitchFamily="34" charset="0"/>
            </a:endParaRPr>
          </a:p>
          <a:p>
            <a:pPr>
              <a:buFont typeface="Wingdings" panose="05000000000000000000" pitchFamily="2" charset="2"/>
              <a:buChar char="§"/>
            </a:pPr>
            <a:endParaRPr lang="en-GB" sz="1200" dirty="0">
              <a:solidFill>
                <a:schemeClr val="tx1"/>
              </a:solidFill>
            </a:endParaRPr>
          </a:p>
          <a:p>
            <a:endParaRPr lang="en-GB" dirty="0"/>
          </a:p>
        </p:txBody>
      </p:sp>
      <p:sp>
        <p:nvSpPr>
          <p:cNvPr id="4" name="Slide Number Placeholder 3"/>
          <p:cNvSpPr>
            <a:spLocks noGrp="1"/>
          </p:cNvSpPr>
          <p:nvPr>
            <p:ph type="sldNum" sz="quarter" idx="5"/>
          </p:nvPr>
        </p:nvSpPr>
        <p:spPr/>
        <p:txBody>
          <a:bodyPr/>
          <a:lstStyle/>
          <a:p>
            <a:fld id="{5E7823DC-7A90-4827-B80E-C4D9CE3AE295}" type="slidenum">
              <a:rPr lang="en-GB" smtClean="0"/>
              <a:t>125</a:t>
            </a:fld>
            <a:endParaRPr lang="en-GB"/>
          </a:p>
        </p:txBody>
      </p:sp>
    </p:spTree>
    <p:extLst>
      <p:ext uri="{BB962C8B-B14F-4D97-AF65-F5344CB8AC3E}">
        <p14:creationId xmlns:p14="http://schemas.microsoft.com/office/powerpoint/2010/main" val="3922490392"/>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1122363"/>
            <a:ext cx="7772400" cy="2387600"/>
          </a:xfrm>
        </p:spPr>
        <p:txBody>
          <a:bodyPr anchor="b"/>
          <a:lstStyle>
            <a:lvl1pPr algn="ctr">
              <a:defRPr sz="6000"/>
            </a:lvl1pPr>
          </a:lstStyle>
          <a:p>
            <a:r>
              <a:rPr lang="en-US"/>
              <a:t>Click to edit Master title style</a:t>
            </a:r>
            <a:endParaRPr lang="en-US" dirty="0"/>
          </a:p>
        </p:txBody>
      </p:sp>
      <p:sp>
        <p:nvSpPr>
          <p:cNvPr id="3" name="Subtitle 2"/>
          <p:cNvSpPr>
            <a:spLocks noGrp="1"/>
          </p:cNvSpPr>
          <p:nvPr>
            <p:ph type="subTitle" idx="1"/>
          </p:nvPr>
        </p:nvSpPr>
        <p:spPr>
          <a:xfrm>
            <a:off x="1143000" y="3602038"/>
            <a:ext cx="6858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pPr lvl="0"/>
            <a:fld id="{E7A52D71-0F25-40F8-B61B-213CF545EF2C}" type="datetime1">
              <a:rPr lang="en-GB" smtClean="0"/>
              <a:pPr lvl="0"/>
              <a:t>29/01/2023</a:t>
            </a:fld>
            <a:endParaRPr lang="en-GB"/>
          </a:p>
        </p:txBody>
      </p:sp>
      <p:sp>
        <p:nvSpPr>
          <p:cNvPr id="5" name="Footer Placeholder 4"/>
          <p:cNvSpPr>
            <a:spLocks noGrp="1"/>
          </p:cNvSpPr>
          <p:nvPr>
            <p:ph type="ftr" sz="quarter" idx="11"/>
          </p:nvPr>
        </p:nvSpPr>
        <p:spPr/>
        <p:txBody>
          <a:bodyPr/>
          <a:lstStyle/>
          <a:p>
            <a:pPr lvl="0"/>
            <a:endParaRPr lang="en-GB"/>
          </a:p>
        </p:txBody>
      </p:sp>
      <p:sp>
        <p:nvSpPr>
          <p:cNvPr id="6" name="Slide Number Placeholder 5"/>
          <p:cNvSpPr>
            <a:spLocks noGrp="1"/>
          </p:cNvSpPr>
          <p:nvPr>
            <p:ph type="sldNum" sz="quarter" idx="12"/>
          </p:nvPr>
        </p:nvSpPr>
        <p:spPr/>
        <p:txBody>
          <a:bodyPr/>
          <a:lstStyle/>
          <a:p>
            <a:pPr lvl="0"/>
            <a:fld id="{2B726136-3392-4E31-9586-CAD5F59E4AB7}" type="slidenum">
              <a:rPr lang="en-GB" smtClean="0"/>
              <a:t>‹#›</a:t>
            </a:fld>
            <a:endParaRPr lang="en-GB"/>
          </a:p>
        </p:txBody>
      </p:sp>
    </p:spTree>
    <p:extLst>
      <p:ext uri="{BB962C8B-B14F-4D97-AF65-F5344CB8AC3E}">
        <p14:creationId xmlns:p14="http://schemas.microsoft.com/office/powerpoint/2010/main" val="35744646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pPr lvl="0"/>
            <a:fld id="{FBA06920-BFF7-4E97-A3FA-9A031C8A5BE1}" type="datetime1">
              <a:rPr lang="en-GB" smtClean="0"/>
              <a:pPr lvl="0"/>
              <a:t>29/01/2023</a:t>
            </a:fld>
            <a:endParaRPr lang="en-GB"/>
          </a:p>
        </p:txBody>
      </p:sp>
      <p:sp>
        <p:nvSpPr>
          <p:cNvPr id="5" name="Footer Placeholder 4"/>
          <p:cNvSpPr>
            <a:spLocks noGrp="1"/>
          </p:cNvSpPr>
          <p:nvPr>
            <p:ph type="ftr" sz="quarter" idx="11"/>
          </p:nvPr>
        </p:nvSpPr>
        <p:spPr/>
        <p:txBody>
          <a:bodyPr/>
          <a:lstStyle/>
          <a:p>
            <a:pPr lvl="0"/>
            <a:endParaRPr lang="en-GB"/>
          </a:p>
        </p:txBody>
      </p:sp>
      <p:sp>
        <p:nvSpPr>
          <p:cNvPr id="6" name="Slide Number Placeholder 5"/>
          <p:cNvSpPr>
            <a:spLocks noGrp="1"/>
          </p:cNvSpPr>
          <p:nvPr>
            <p:ph type="sldNum" sz="quarter" idx="12"/>
          </p:nvPr>
        </p:nvSpPr>
        <p:spPr/>
        <p:txBody>
          <a:bodyPr/>
          <a:lstStyle/>
          <a:p>
            <a:pPr lvl="0"/>
            <a:fld id="{09A127A0-1359-494C-918A-056476418739}" type="slidenum">
              <a:rPr lang="en-GB" smtClean="0"/>
              <a:t>‹#›</a:t>
            </a:fld>
            <a:endParaRPr lang="en-GB"/>
          </a:p>
        </p:txBody>
      </p:sp>
    </p:spTree>
    <p:extLst>
      <p:ext uri="{BB962C8B-B14F-4D97-AF65-F5344CB8AC3E}">
        <p14:creationId xmlns:p14="http://schemas.microsoft.com/office/powerpoint/2010/main" val="648793620"/>
      </p:ext>
    </p:extLst>
  </p:cSld>
  <p:clrMapOvr>
    <a:masterClrMapping/>
  </p:clrMapOvr>
  <p:hf sldNum="0" hdr="0" ftr="0" dt="0"/>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23888" y="1709739"/>
            <a:ext cx="7886700" cy="2852737"/>
          </a:xfrm>
        </p:spPr>
        <p:txBody>
          <a:bodyPr anchor="b"/>
          <a:lstStyle>
            <a:lvl1pPr>
              <a:defRPr sz="6000"/>
            </a:lvl1pPr>
          </a:lstStyle>
          <a:p>
            <a:r>
              <a:rPr lang="en-US"/>
              <a:t>Click to edit Master title style</a:t>
            </a:r>
            <a:endParaRPr lang="en-US" dirty="0"/>
          </a:p>
        </p:txBody>
      </p:sp>
      <p:sp>
        <p:nvSpPr>
          <p:cNvPr id="3" name="Text Placeholder 2"/>
          <p:cNvSpPr>
            <a:spLocks noGrp="1"/>
          </p:cNvSpPr>
          <p:nvPr>
            <p:ph type="body" idx="1"/>
          </p:nvPr>
        </p:nvSpPr>
        <p:spPr>
          <a:xfrm>
            <a:off x="623888" y="4589464"/>
            <a:ext cx="7886700" cy="1500187"/>
          </a:xfrm>
        </p:spPr>
        <p:txBody>
          <a:bodyPr/>
          <a:lstStyle>
            <a:lvl1pPr marL="0" indent="0">
              <a:buNone/>
              <a:defRPr sz="240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pPr lvl="0"/>
            <a:fld id="{D3E4F57D-8E97-4E78-9719-1528F493E2FB}" type="datetime1">
              <a:rPr lang="en-GB" smtClean="0"/>
              <a:pPr lvl="0"/>
              <a:t>29/01/2023</a:t>
            </a:fld>
            <a:endParaRPr lang="en-GB"/>
          </a:p>
        </p:txBody>
      </p:sp>
      <p:sp>
        <p:nvSpPr>
          <p:cNvPr id="5" name="Footer Placeholder 4"/>
          <p:cNvSpPr>
            <a:spLocks noGrp="1"/>
          </p:cNvSpPr>
          <p:nvPr>
            <p:ph type="ftr" sz="quarter" idx="11"/>
          </p:nvPr>
        </p:nvSpPr>
        <p:spPr/>
        <p:txBody>
          <a:bodyPr/>
          <a:lstStyle/>
          <a:p>
            <a:pPr lvl="0"/>
            <a:endParaRPr lang="en-GB"/>
          </a:p>
        </p:txBody>
      </p:sp>
      <p:sp>
        <p:nvSpPr>
          <p:cNvPr id="6" name="Slide Number Placeholder 5"/>
          <p:cNvSpPr>
            <a:spLocks noGrp="1"/>
          </p:cNvSpPr>
          <p:nvPr>
            <p:ph type="sldNum" sz="quarter" idx="12"/>
          </p:nvPr>
        </p:nvSpPr>
        <p:spPr/>
        <p:txBody>
          <a:bodyPr/>
          <a:lstStyle/>
          <a:p>
            <a:pPr lvl="0"/>
            <a:fld id="{1FDCE1F2-9AC6-4A7C-83D5-6C2DF1FDC335}" type="slidenum">
              <a:rPr lang="en-GB" smtClean="0"/>
              <a:t>‹#›</a:t>
            </a:fld>
            <a:endParaRPr lang="en-GB"/>
          </a:p>
        </p:txBody>
      </p:sp>
    </p:spTree>
    <p:extLst>
      <p:ext uri="{BB962C8B-B14F-4D97-AF65-F5344CB8AC3E}">
        <p14:creationId xmlns:p14="http://schemas.microsoft.com/office/powerpoint/2010/main" val="131329791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28650" y="1825625"/>
            <a:ext cx="38862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4629150" y="1825625"/>
            <a:ext cx="38862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pPr lvl="0"/>
            <a:fld id="{F515817E-26E3-49AE-9895-6C5FB0AF4460}" type="datetime1">
              <a:rPr lang="en-GB" smtClean="0"/>
              <a:pPr lvl="0"/>
              <a:t>29/01/2023</a:t>
            </a:fld>
            <a:endParaRPr lang="en-GB"/>
          </a:p>
        </p:txBody>
      </p:sp>
      <p:sp>
        <p:nvSpPr>
          <p:cNvPr id="6" name="Footer Placeholder 5"/>
          <p:cNvSpPr>
            <a:spLocks noGrp="1"/>
          </p:cNvSpPr>
          <p:nvPr>
            <p:ph type="ftr" sz="quarter" idx="11"/>
          </p:nvPr>
        </p:nvSpPr>
        <p:spPr/>
        <p:txBody>
          <a:bodyPr/>
          <a:lstStyle/>
          <a:p>
            <a:pPr lvl="0"/>
            <a:endParaRPr lang="en-GB"/>
          </a:p>
        </p:txBody>
      </p:sp>
      <p:sp>
        <p:nvSpPr>
          <p:cNvPr id="7" name="Slide Number Placeholder 6"/>
          <p:cNvSpPr>
            <a:spLocks noGrp="1"/>
          </p:cNvSpPr>
          <p:nvPr>
            <p:ph type="sldNum" sz="quarter" idx="12"/>
          </p:nvPr>
        </p:nvSpPr>
        <p:spPr/>
        <p:txBody>
          <a:bodyPr/>
          <a:lstStyle/>
          <a:p>
            <a:pPr lvl="0"/>
            <a:fld id="{F764A61E-294D-493A-9F5E-9610E7FE75F3}" type="slidenum">
              <a:rPr lang="en-GB" smtClean="0"/>
              <a:t>‹#›</a:t>
            </a:fld>
            <a:endParaRPr lang="en-GB"/>
          </a:p>
        </p:txBody>
      </p:sp>
    </p:spTree>
    <p:extLst>
      <p:ext uri="{BB962C8B-B14F-4D97-AF65-F5344CB8AC3E}">
        <p14:creationId xmlns:p14="http://schemas.microsoft.com/office/powerpoint/2010/main" val="1782871541"/>
      </p:ext>
    </p:extLst>
  </p:cSld>
  <p:clrMapOvr>
    <a:masterClrMapping/>
  </p:clrMapOvr>
  <p:hf sldNum="0" hdr="0" ftr="0" dt="0"/>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629841" y="365126"/>
            <a:ext cx="7886700" cy="1325563"/>
          </a:xfrm>
        </p:spPr>
        <p:txBody>
          <a:bodyPr/>
          <a:lstStyle/>
          <a:p>
            <a:r>
              <a:rPr lang="en-US"/>
              <a:t>Click to edit Master title style</a:t>
            </a:r>
            <a:endParaRPr lang="en-US" dirty="0"/>
          </a:p>
        </p:txBody>
      </p:sp>
      <p:sp>
        <p:nvSpPr>
          <p:cNvPr id="3" name="Text Placeholder 2"/>
          <p:cNvSpPr>
            <a:spLocks noGrp="1"/>
          </p:cNvSpPr>
          <p:nvPr>
            <p:ph type="body" idx="1"/>
          </p:nvPr>
        </p:nvSpPr>
        <p:spPr>
          <a:xfrm>
            <a:off x="629842" y="1681163"/>
            <a:ext cx="3868340"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29842" y="2505075"/>
            <a:ext cx="3868340"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4629150" y="1681163"/>
            <a:ext cx="3887391"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29150" y="2505075"/>
            <a:ext cx="3887391"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pPr lvl="0"/>
            <a:fld id="{FB081CBD-3B61-4938-9B32-D1224DF58D94}" type="datetime1">
              <a:rPr lang="en-GB" smtClean="0"/>
              <a:pPr lvl="0"/>
              <a:t>29/01/2023</a:t>
            </a:fld>
            <a:endParaRPr lang="en-GB"/>
          </a:p>
        </p:txBody>
      </p:sp>
      <p:sp>
        <p:nvSpPr>
          <p:cNvPr id="8" name="Footer Placeholder 7"/>
          <p:cNvSpPr>
            <a:spLocks noGrp="1"/>
          </p:cNvSpPr>
          <p:nvPr>
            <p:ph type="ftr" sz="quarter" idx="11"/>
          </p:nvPr>
        </p:nvSpPr>
        <p:spPr/>
        <p:txBody>
          <a:bodyPr/>
          <a:lstStyle/>
          <a:p>
            <a:pPr lvl="0"/>
            <a:endParaRPr lang="en-GB"/>
          </a:p>
        </p:txBody>
      </p:sp>
      <p:sp>
        <p:nvSpPr>
          <p:cNvPr id="9" name="Slide Number Placeholder 8"/>
          <p:cNvSpPr>
            <a:spLocks noGrp="1"/>
          </p:cNvSpPr>
          <p:nvPr>
            <p:ph type="sldNum" sz="quarter" idx="12"/>
          </p:nvPr>
        </p:nvSpPr>
        <p:spPr/>
        <p:txBody>
          <a:bodyPr/>
          <a:lstStyle/>
          <a:p>
            <a:pPr lvl="0"/>
            <a:fld id="{136BAB01-CB4B-4EDE-A190-9AFAB662AAEB}" type="slidenum">
              <a:rPr lang="en-GB" smtClean="0"/>
              <a:t>‹#›</a:t>
            </a:fld>
            <a:endParaRPr lang="en-GB"/>
          </a:p>
        </p:txBody>
      </p:sp>
    </p:spTree>
    <p:extLst>
      <p:ext uri="{BB962C8B-B14F-4D97-AF65-F5344CB8AC3E}">
        <p14:creationId xmlns:p14="http://schemas.microsoft.com/office/powerpoint/2010/main" val="362390942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pPr lvl="0"/>
            <a:fld id="{939AF77A-3E49-4B8F-BD36-27F67775145B}" type="datetime1">
              <a:rPr lang="en-GB" smtClean="0"/>
              <a:pPr lvl="0"/>
              <a:t>29/01/2023</a:t>
            </a:fld>
            <a:endParaRPr lang="en-GB"/>
          </a:p>
        </p:txBody>
      </p:sp>
      <p:sp>
        <p:nvSpPr>
          <p:cNvPr id="4" name="Footer Placeholder 3"/>
          <p:cNvSpPr>
            <a:spLocks noGrp="1"/>
          </p:cNvSpPr>
          <p:nvPr>
            <p:ph type="ftr" sz="quarter" idx="11"/>
          </p:nvPr>
        </p:nvSpPr>
        <p:spPr/>
        <p:txBody>
          <a:bodyPr/>
          <a:lstStyle/>
          <a:p>
            <a:pPr lvl="0"/>
            <a:endParaRPr lang="en-GB"/>
          </a:p>
        </p:txBody>
      </p:sp>
      <p:sp>
        <p:nvSpPr>
          <p:cNvPr id="5" name="Slide Number Placeholder 4"/>
          <p:cNvSpPr>
            <a:spLocks noGrp="1"/>
          </p:cNvSpPr>
          <p:nvPr>
            <p:ph type="sldNum" sz="quarter" idx="12"/>
          </p:nvPr>
        </p:nvSpPr>
        <p:spPr/>
        <p:txBody>
          <a:bodyPr/>
          <a:lstStyle/>
          <a:p>
            <a:pPr lvl="0"/>
            <a:fld id="{47FD52FC-289C-49DF-A05E-ABB83081E816}" type="slidenum">
              <a:rPr lang="en-GB" smtClean="0"/>
              <a:t>‹#›</a:t>
            </a:fld>
            <a:endParaRPr lang="en-GB"/>
          </a:p>
        </p:txBody>
      </p:sp>
    </p:spTree>
    <p:extLst>
      <p:ext uri="{BB962C8B-B14F-4D97-AF65-F5344CB8AC3E}">
        <p14:creationId xmlns:p14="http://schemas.microsoft.com/office/powerpoint/2010/main" val="30750683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pPr lvl="0"/>
            <a:fld id="{9809D5B5-AED7-43F6-889E-D1254B81F497}" type="datetime1">
              <a:rPr lang="en-GB" smtClean="0"/>
              <a:pPr lvl="0"/>
              <a:t>29/01/2023</a:t>
            </a:fld>
            <a:endParaRPr lang="en-GB"/>
          </a:p>
        </p:txBody>
      </p:sp>
      <p:sp>
        <p:nvSpPr>
          <p:cNvPr id="3" name="Footer Placeholder 2"/>
          <p:cNvSpPr>
            <a:spLocks noGrp="1"/>
          </p:cNvSpPr>
          <p:nvPr>
            <p:ph type="ftr" sz="quarter" idx="11"/>
          </p:nvPr>
        </p:nvSpPr>
        <p:spPr/>
        <p:txBody>
          <a:bodyPr/>
          <a:lstStyle/>
          <a:p>
            <a:pPr lvl="0"/>
            <a:endParaRPr lang="en-GB"/>
          </a:p>
        </p:txBody>
      </p:sp>
      <p:sp>
        <p:nvSpPr>
          <p:cNvPr id="4" name="Slide Number Placeholder 3"/>
          <p:cNvSpPr>
            <a:spLocks noGrp="1"/>
          </p:cNvSpPr>
          <p:nvPr>
            <p:ph type="sldNum" sz="quarter" idx="12"/>
          </p:nvPr>
        </p:nvSpPr>
        <p:spPr/>
        <p:txBody>
          <a:bodyPr/>
          <a:lstStyle/>
          <a:p>
            <a:pPr lvl="0"/>
            <a:fld id="{BEAFC3F9-8D2E-4A4C-A1D7-F90C235546DB}" type="slidenum">
              <a:rPr lang="en-GB" smtClean="0"/>
              <a:t>‹#›</a:t>
            </a:fld>
            <a:endParaRPr lang="en-GB"/>
          </a:p>
        </p:txBody>
      </p:sp>
    </p:spTree>
    <p:extLst>
      <p:ext uri="{BB962C8B-B14F-4D97-AF65-F5344CB8AC3E}">
        <p14:creationId xmlns:p14="http://schemas.microsoft.com/office/powerpoint/2010/main" val="2831841526"/>
      </p:ext>
    </p:extLst>
  </p:cSld>
  <p:clrMapOvr>
    <a:masterClrMapping/>
  </p:clrMapOvr>
  <p:hf sldNum="0" hdr="0" ftr="0" dt="0"/>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29841" y="457200"/>
            <a:ext cx="2949178" cy="1600200"/>
          </a:xfrm>
        </p:spPr>
        <p:txBody>
          <a:bodyPr anchor="b"/>
          <a:lstStyle>
            <a:lvl1pPr>
              <a:defRPr sz="3200"/>
            </a:lvl1pPr>
          </a:lstStyle>
          <a:p>
            <a:r>
              <a:rPr lang="en-US"/>
              <a:t>Click to edit Master title style</a:t>
            </a:r>
            <a:endParaRPr lang="en-US" dirty="0"/>
          </a:p>
        </p:txBody>
      </p:sp>
      <p:sp>
        <p:nvSpPr>
          <p:cNvPr id="3" name="Content Placeholder 2"/>
          <p:cNvSpPr>
            <a:spLocks noGrp="1"/>
          </p:cNvSpPr>
          <p:nvPr>
            <p:ph idx="1"/>
          </p:nvPr>
        </p:nvSpPr>
        <p:spPr>
          <a:xfrm>
            <a:off x="3887391" y="987426"/>
            <a:ext cx="462915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29841" y="2057400"/>
            <a:ext cx="2949178"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pPr lvl="0"/>
            <a:fld id="{126C89E1-BFA1-4615-8112-0D7033A19E79}" type="datetime1">
              <a:rPr lang="en-GB" smtClean="0"/>
              <a:pPr lvl="0"/>
              <a:t>29/01/2023</a:t>
            </a:fld>
            <a:endParaRPr lang="en-GB"/>
          </a:p>
        </p:txBody>
      </p:sp>
      <p:sp>
        <p:nvSpPr>
          <p:cNvPr id="6" name="Footer Placeholder 5"/>
          <p:cNvSpPr>
            <a:spLocks noGrp="1"/>
          </p:cNvSpPr>
          <p:nvPr>
            <p:ph type="ftr" sz="quarter" idx="11"/>
          </p:nvPr>
        </p:nvSpPr>
        <p:spPr/>
        <p:txBody>
          <a:bodyPr/>
          <a:lstStyle/>
          <a:p>
            <a:pPr lvl="0"/>
            <a:endParaRPr lang="en-GB"/>
          </a:p>
        </p:txBody>
      </p:sp>
      <p:sp>
        <p:nvSpPr>
          <p:cNvPr id="7" name="Slide Number Placeholder 6"/>
          <p:cNvSpPr>
            <a:spLocks noGrp="1"/>
          </p:cNvSpPr>
          <p:nvPr>
            <p:ph type="sldNum" sz="quarter" idx="12"/>
          </p:nvPr>
        </p:nvSpPr>
        <p:spPr/>
        <p:txBody>
          <a:bodyPr/>
          <a:lstStyle/>
          <a:p>
            <a:pPr lvl="0"/>
            <a:fld id="{8AE8DCDC-DF98-41A8-BA21-437F573D8200}" type="slidenum">
              <a:rPr lang="en-GB" smtClean="0"/>
              <a:t>‹#›</a:t>
            </a:fld>
            <a:endParaRPr lang="en-GB"/>
          </a:p>
        </p:txBody>
      </p:sp>
    </p:spTree>
    <p:extLst>
      <p:ext uri="{BB962C8B-B14F-4D97-AF65-F5344CB8AC3E}">
        <p14:creationId xmlns:p14="http://schemas.microsoft.com/office/powerpoint/2010/main" val="290650865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29841" y="457200"/>
            <a:ext cx="2949178" cy="1600200"/>
          </a:xfrm>
        </p:spPr>
        <p:txBody>
          <a:bodyPr anchor="b"/>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3887391" y="987426"/>
            <a:ext cx="462915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629841" y="2057400"/>
            <a:ext cx="2949178"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pPr lvl="0"/>
            <a:fld id="{76784DF8-D1B3-40AA-AFA9-5110193F7925}" type="datetime1">
              <a:rPr lang="en-GB" smtClean="0"/>
              <a:pPr lvl="0"/>
              <a:t>29/01/2023</a:t>
            </a:fld>
            <a:endParaRPr lang="en-GB"/>
          </a:p>
        </p:txBody>
      </p:sp>
      <p:sp>
        <p:nvSpPr>
          <p:cNvPr id="6" name="Footer Placeholder 5"/>
          <p:cNvSpPr>
            <a:spLocks noGrp="1"/>
          </p:cNvSpPr>
          <p:nvPr>
            <p:ph type="ftr" sz="quarter" idx="11"/>
          </p:nvPr>
        </p:nvSpPr>
        <p:spPr/>
        <p:txBody>
          <a:bodyPr/>
          <a:lstStyle/>
          <a:p>
            <a:pPr lvl="0"/>
            <a:endParaRPr lang="en-GB"/>
          </a:p>
        </p:txBody>
      </p:sp>
      <p:sp>
        <p:nvSpPr>
          <p:cNvPr id="7" name="Slide Number Placeholder 6"/>
          <p:cNvSpPr>
            <a:spLocks noGrp="1"/>
          </p:cNvSpPr>
          <p:nvPr>
            <p:ph type="sldNum" sz="quarter" idx="12"/>
          </p:nvPr>
        </p:nvSpPr>
        <p:spPr/>
        <p:txBody>
          <a:bodyPr/>
          <a:lstStyle/>
          <a:p>
            <a:pPr lvl="0"/>
            <a:fld id="{63A6301C-CABA-4AFB-947C-5244D787511E}" type="slidenum">
              <a:rPr lang="en-GB" smtClean="0"/>
              <a:t>‹#›</a:t>
            </a:fld>
            <a:endParaRPr lang="en-GB"/>
          </a:p>
        </p:txBody>
      </p:sp>
    </p:spTree>
    <p:extLst>
      <p:ext uri="{BB962C8B-B14F-4D97-AF65-F5344CB8AC3E}">
        <p14:creationId xmlns:p14="http://schemas.microsoft.com/office/powerpoint/2010/main" val="181798544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pPr lvl="0"/>
            <a:fld id="{92177580-119F-4704-849E-C2E0C8EFD444}" type="datetime1">
              <a:rPr lang="en-GB" smtClean="0"/>
              <a:pPr lvl="0"/>
              <a:t>29/01/2023</a:t>
            </a:fld>
            <a:endParaRPr lang="en-GB"/>
          </a:p>
        </p:txBody>
      </p:sp>
      <p:sp>
        <p:nvSpPr>
          <p:cNvPr id="5" name="Footer Placeholder 4"/>
          <p:cNvSpPr>
            <a:spLocks noGrp="1"/>
          </p:cNvSpPr>
          <p:nvPr>
            <p:ph type="ftr" sz="quarter" idx="11"/>
          </p:nvPr>
        </p:nvSpPr>
        <p:spPr/>
        <p:txBody>
          <a:bodyPr/>
          <a:lstStyle/>
          <a:p>
            <a:pPr lvl="0"/>
            <a:endParaRPr lang="en-GB"/>
          </a:p>
        </p:txBody>
      </p:sp>
      <p:sp>
        <p:nvSpPr>
          <p:cNvPr id="6" name="Slide Number Placeholder 5"/>
          <p:cNvSpPr>
            <a:spLocks noGrp="1"/>
          </p:cNvSpPr>
          <p:nvPr>
            <p:ph type="sldNum" sz="quarter" idx="12"/>
          </p:nvPr>
        </p:nvSpPr>
        <p:spPr/>
        <p:txBody>
          <a:bodyPr/>
          <a:lstStyle/>
          <a:p>
            <a:pPr lvl="0"/>
            <a:fld id="{71C857C4-03EE-4D43-9513-6F658466219E}" type="slidenum">
              <a:rPr lang="en-GB" smtClean="0"/>
              <a:t>‹#›</a:t>
            </a:fld>
            <a:endParaRPr lang="en-GB"/>
          </a:p>
        </p:txBody>
      </p:sp>
    </p:spTree>
    <p:extLst>
      <p:ext uri="{BB962C8B-B14F-4D97-AF65-F5344CB8AC3E}">
        <p14:creationId xmlns:p14="http://schemas.microsoft.com/office/powerpoint/2010/main" val="410019541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543675" y="365125"/>
            <a:ext cx="1971675" cy="5811838"/>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628650" y="365125"/>
            <a:ext cx="5800725"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pPr lvl="0"/>
            <a:fld id="{C018D077-A3B9-4B6D-90AF-5146909A08A1}" type="datetime1">
              <a:rPr lang="en-GB" smtClean="0"/>
              <a:pPr lvl="0"/>
              <a:t>29/01/2023</a:t>
            </a:fld>
            <a:endParaRPr lang="en-GB"/>
          </a:p>
        </p:txBody>
      </p:sp>
      <p:sp>
        <p:nvSpPr>
          <p:cNvPr id="5" name="Footer Placeholder 4"/>
          <p:cNvSpPr>
            <a:spLocks noGrp="1"/>
          </p:cNvSpPr>
          <p:nvPr>
            <p:ph type="ftr" sz="quarter" idx="11"/>
          </p:nvPr>
        </p:nvSpPr>
        <p:spPr/>
        <p:txBody>
          <a:bodyPr/>
          <a:lstStyle/>
          <a:p>
            <a:pPr lvl="0"/>
            <a:endParaRPr lang="en-GB"/>
          </a:p>
        </p:txBody>
      </p:sp>
      <p:sp>
        <p:nvSpPr>
          <p:cNvPr id="6" name="Slide Number Placeholder 5"/>
          <p:cNvSpPr>
            <a:spLocks noGrp="1"/>
          </p:cNvSpPr>
          <p:nvPr>
            <p:ph type="sldNum" sz="quarter" idx="12"/>
          </p:nvPr>
        </p:nvSpPr>
        <p:spPr/>
        <p:txBody>
          <a:bodyPr/>
          <a:lstStyle/>
          <a:p>
            <a:pPr lvl="0"/>
            <a:fld id="{355B0407-85F5-4ABA-98B3-A0C7A14A9DEE}" type="slidenum">
              <a:rPr lang="en-GB" smtClean="0"/>
              <a:t>‹#›</a:t>
            </a:fld>
            <a:endParaRPr lang="en-GB"/>
          </a:p>
        </p:txBody>
      </p:sp>
    </p:spTree>
    <p:extLst>
      <p:ext uri="{BB962C8B-B14F-4D97-AF65-F5344CB8AC3E}">
        <p14:creationId xmlns:p14="http://schemas.microsoft.com/office/powerpoint/2010/main" val="2385955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28650" y="365126"/>
            <a:ext cx="7886700"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628650" y="1825625"/>
            <a:ext cx="78867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628650" y="6356351"/>
            <a:ext cx="20574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pPr lvl="0"/>
            <a:fld id="{36819BA1-61ED-4768-863B-8AD984418F45}" type="datetime1">
              <a:rPr lang="en-GB" smtClean="0"/>
              <a:pPr lvl="0"/>
              <a:t>29/01/2023</a:t>
            </a:fld>
            <a:endParaRPr lang="en-GB"/>
          </a:p>
        </p:txBody>
      </p:sp>
      <p:sp>
        <p:nvSpPr>
          <p:cNvPr id="5" name="Footer Placeholder 4"/>
          <p:cNvSpPr>
            <a:spLocks noGrp="1"/>
          </p:cNvSpPr>
          <p:nvPr>
            <p:ph type="ftr" sz="quarter" idx="3"/>
          </p:nvPr>
        </p:nvSpPr>
        <p:spPr>
          <a:xfrm>
            <a:off x="3028950" y="6356351"/>
            <a:ext cx="30861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pPr lvl="0"/>
            <a:endParaRPr lang="en-GB"/>
          </a:p>
        </p:txBody>
      </p:sp>
      <p:sp>
        <p:nvSpPr>
          <p:cNvPr id="6" name="Slide Number Placeholder 5"/>
          <p:cNvSpPr>
            <a:spLocks noGrp="1"/>
          </p:cNvSpPr>
          <p:nvPr>
            <p:ph type="sldNum" sz="quarter" idx="4"/>
          </p:nvPr>
        </p:nvSpPr>
        <p:spPr>
          <a:xfrm>
            <a:off x="6457950" y="6356351"/>
            <a:ext cx="20574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pPr lvl="0"/>
            <a:fld id="{E33DD585-E4F2-44AA-88D4-37873676CB73}" type="slidenum">
              <a:rPr lang="en-GB" smtClean="0"/>
              <a:t>‹#›</a:t>
            </a:fld>
            <a:endParaRPr lang="en-GB"/>
          </a:p>
        </p:txBody>
      </p:sp>
    </p:spTree>
    <p:extLst>
      <p:ext uri="{BB962C8B-B14F-4D97-AF65-F5344CB8AC3E}">
        <p14:creationId xmlns:p14="http://schemas.microsoft.com/office/powerpoint/2010/main" val="2486342028"/>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2.xml"/><Relationship Id="rId1" Type="http://schemas.openxmlformats.org/officeDocument/2006/relationships/slideLayout" Target="../slideLayouts/slideLayout1.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1.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1.xml"/></Relationships>
</file>

<file path=ppt/slides/_rels/slide17.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3" Type="http://schemas.openxmlformats.org/officeDocument/2006/relationships/hyperlink" Target="https://www.youtube.com/watch?v=71-GucBaM8U" TargetMode="External"/><Relationship Id="rId2" Type="http://schemas.openxmlformats.org/officeDocument/2006/relationships/notesSlide" Target="../notesSlides/notesSlide11.xml"/><Relationship Id="rId1" Type="http://schemas.openxmlformats.org/officeDocument/2006/relationships/slideLayout" Target="../slideLayouts/slideLayout2.xml"/><Relationship Id="rId4" Type="http://schemas.openxmlformats.org/officeDocument/2006/relationships/image" Target="../media/image4.png"/></Relationships>
</file>

<file path=ppt/slides/_rels/slide20.xml.rels><?xml version="1.0" encoding="UTF-8" standalone="yes"?>
<Relationships xmlns="http://schemas.openxmlformats.org/package/2006/relationships"><Relationship Id="rId3" Type="http://schemas.openxmlformats.org/officeDocument/2006/relationships/hyperlink" Target="https://www.youtube.com/watch?time_continue=80&amp;v=tuJXwyiR7qg&amp;feature=emb_logo" TargetMode="External"/><Relationship Id="rId2" Type="http://schemas.openxmlformats.org/officeDocument/2006/relationships/notesSlide" Target="../notesSlides/notesSlide12.xml"/><Relationship Id="rId1" Type="http://schemas.openxmlformats.org/officeDocument/2006/relationships/slideLayout" Target="../slideLayouts/slideLayout2.xml"/><Relationship Id="rId4" Type="http://schemas.openxmlformats.org/officeDocument/2006/relationships/image" Target="../media/image4.png"/></Relationships>
</file>

<file path=ppt/slides/_rels/slide21.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1.xml"/></Relationships>
</file>

<file path=ppt/slides/_rels/slide23.xml.rels><?xml version="1.0" encoding="UTF-8" standalone="yes"?>
<Relationships xmlns="http://schemas.openxmlformats.org/package/2006/relationships"><Relationship Id="rId3" Type="http://schemas.openxmlformats.org/officeDocument/2006/relationships/hyperlink" Target="https://www.scribbr.co.uk/thesis-dissertation/methodology/" TargetMode="External"/><Relationship Id="rId2" Type="http://schemas.openxmlformats.org/officeDocument/2006/relationships/hyperlink" Target="https://www.scribbr.co.uk/thesis-dissertation/theoretical-framework/" TargetMode="External"/><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3" Type="http://schemas.openxmlformats.org/officeDocument/2006/relationships/hyperlink" Target="https://www.youtube.com/watch?v=KkAnKGuX7fs" TargetMode="External"/><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30.xml.rels><?xml version="1.0" encoding="UTF-8" standalone="yes"?>
<Relationships xmlns="http://schemas.openxmlformats.org/package/2006/relationships"><Relationship Id="rId3" Type="http://schemas.openxmlformats.org/officeDocument/2006/relationships/hyperlink" Target="https://www.scribbr.com/research-process/problem-statement/?&amp;_ga=2.84717721.1654159440.1640898746-955326898.1623314364#step-3-set-your-aims-and-objectives" TargetMode="External"/><Relationship Id="rId2" Type="http://schemas.openxmlformats.org/officeDocument/2006/relationships/notesSlide" Target="../notesSlides/notesSlide15.xml"/><Relationship Id="rId1" Type="http://schemas.openxmlformats.org/officeDocument/2006/relationships/slideLayout" Target="../slideLayouts/slideLayout2.xml"/><Relationship Id="rId4" Type="http://schemas.openxmlformats.org/officeDocument/2006/relationships/hyperlink" Target="https://www.scribbr.com/research-process/research-questions/?_ga=2.84717721.1654159440.1640898746-955326898.1623314364" TargetMode="External"/></Relationships>
</file>

<file path=ppt/slides/_rels/slide31.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1.xml"/></Relationships>
</file>

<file path=ppt/slides/_rels/slide4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44.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45.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4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7.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1.xml"/></Relationships>
</file>

<file path=ppt/slides/_rels/slide4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0.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20.xml"/><Relationship Id="rId1" Type="http://schemas.openxmlformats.org/officeDocument/2006/relationships/slideLayout" Target="../slideLayouts/slideLayout1.xml"/></Relationships>
</file>

<file path=ppt/slides/_rels/slide5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2.xml.rels><?xml version="1.0" encoding="UTF-8" standalone="yes"?>
<Relationships xmlns="http://schemas.openxmlformats.org/package/2006/relationships"><Relationship Id="rId2" Type="http://schemas.openxmlformats.org/officeDocument/2006/relationships/notesSlide" Target="../notesSlides/notesSlide21.xml"/><Relationship Id="rId1" Type="http://schemas.openxmlformats.org/officeDocument/2006/relationships/slideLayout" Target="../slideLayouts/slideLayout2.xml"/></Relationships>
</file>

<file path=ppt/slides/_rels/slide53.xml.rels><?xml version="1.0" encoding="UTF-8" standalone="yes"?>
<Relationships xmlns="http://schemas.openxmlformats.org/package/2006/relationships"><Relationship Id="rId3" Type="http://schemas.openxmlformats.org/officeDocument/2006/relationships/hyperlink" Target="https://www.youtube.com/watch?v=u0KVJ0lj8rw" TargetMode="External"/><Relationship Id="rId2" Type="http://schemas.openxmlformats.org/officeDocument/2006/relationships/notesSlide" Target="../notesSlides/notesSlide22.xml"/><Relationship Id="rId1" Type="http://schemas.openxmlformats.org/officeDocument/2006/relationships/slideLayout" Target="../slideLayouts/slideLayout2.xml"/></Relationships>
</file>

<file path=ppt/slides/_rels/slide54.xml.rels><?xml version="1.0" encoding="UTF-8" standalone="yes"?>
<Relationships xmlns="http://schemas.openxmlformats.org/package/2006/relationships"><Relationship Id="rId3" Type="http://schemas.openxmlformats.org/officeDocument/2006/relationships/hyperlink" Target="https://www.scribbr.co.uk/thesis-dissertation/abstract/" TargetMode="External"/><Relationship Id="rId2" Type="http://schemas.openxmlformats.org/officeDocument/2006/relationships/notesSlide" Target="../notesSlides/notesSlide23.xml"/><Relationship Id="rId1" Type="http://schemas.openxmlformats.org/officeDocument/2006/relationships/slideLayout" Target="../slideLayouts/slideLayout2.xml"/></Relationships>
</file>

<file path=ppt/slides/_rels/slide55.xml.rels><?xml version="1.0" encoding="UTF-8" standalone="yes"?>
<Relationships xmlns="http://schemas.openxmlformats.org/package/2006/relationships"><Relationship Id="rId2" Type="http://schemas.openxmlformats.org/officeDocument/2006/relationships/notesSlide" Target="../notesSlides/notesSlide24.xml"/><Relationship Id="rId1" Type="http://schemas.openxmlformats.org/officeDocument/2006/relationships/slideLayout" Target="../slideLayouts/slideLayout2.xml"/></Relationships>
</file>

<file path=ppt/slides/_rels/slide56.xml.rels><?xml version="1.0" encoding="UTF-8" standalone="yes"?>
<Relationships xmlns="http://schemas.openxmlformats.org/package/2006/relationships"><Relationship Id="rId2" Type="http://schemas.openxmlformats.org/officeDocument/2006/relationships/notesSlide" Target="../notesSlides/notesSlide25.xml"/><Relationship Id="rId1" Type="http://schemas.openxmlformats.org/officeDocument/2006/relationships/slideLayout" Target="../slideLayouts/slideLayout2.xml"/></Relationships>
</file>

<file path=ppt/slides/_rels/slide57.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58.xml.rels><?xml version="1.0" encoding="UTF-8" standalone="yes"?>
<Relationships xmlns="http://schemas.openxmlformats.org/package/2006/relationships"><Relationship Id="rId3" Type="http://schemas.openxmlformats.org/officeDocument/2006/relationships/hyperlink" Target="https://www.youtube.com/watch?v=lbCh94nJqIo" TargetMode="External"/><Relationship Id="rId2" Type="http://schemas.openxmlformats.org/officeDocument/2006/relationships/notesSlide" Target="../notesSlides/notesSlide26.xml"/><Relationship Id="rId1" Type="http://schemas.openxmlformats.org/officeDocument/2006/relationships/slideLayout" Target="../slideLayouts/slideLayout2.xml"/></Relationships>
</file>

<file path=ppt/slides/_rels/slide59.xml.rels><?xml version="1.0" encoding="UTF-8" standalone="yes"?>
<Relationships xmlns="http://schemas.openxmlformats.org/package/2006/relationships"><Relationship Id="rId2" Type="http://schemas.openxmlformats.org/officeDocument/2006/relationships/notesSlide" Target="../notesSlides/notesSlide27.xml"/><Relationship Id="rId1" Type="http://schemas.openxmlformats.org/officeDocument/2006/relationships/slideLayout" Target="../slideLayouts/slideLayout2.xml"/></Relationships>
</file>

<file path=ppt/slides/_rels/slide60.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61.xml.rels><?xml version="1.0" encoding="UTF-8" standalone="yes"?>
<Relationships xmlns="http://schemas.openxmlformats.org/package/2006/relationships"><Relationship Id="rId2" Type="http://schemas.openxmlformats.org/officeDocument/2006/relationships/notesSlide" Target="../notesSlides/notesSlide28.xml"/><Relationship Id="rId1" Type="http://schemas.openxmlformats.org/officeDocument/2006/relationships/slideLayout" Target="../slideLayouts/slideLayout2.xml"/></Relationships>
</file>

<file path=ppt/slides/_rels/slide62.xml.rels><?xml version="1.0" encoding="UTF-8" standalone="yes"?>
<Relationships xmlns="http://schemas.openxmlformats.org/package/2006/relationships"><Relationship Id="rId2" Type="http://schemas.openxmlformats.org/officeDocument/2006/relationships/notesSlide" Target="../notesSlides/notesSlide29.xml"/><Relationship Id="rId1" Type="http://schemas.openxmlformats.org/officeDocument/2006/relationships/slideLayout" Target="../slideLayouts/slideLayout2.xml"/></Relationships>
</file>

<file path=ppt/slides/_rels/slide63.xml.rels><?xml version="1.0" encoding="UTF-8" standalone="yes"?>
<Relationships xmlns="http://schemas.openxmlformats.org/package/2006/relationships"><Relationship Id="rId2" Type="http://schemas.openxmlformats.org/officeDocument/2006/relationships/notesSlide" Target="../notesSlides/notesSlide30.xml"/><Relationship Id="rId1" Type="http://schemas.openxmlformats.org/officeDocument/2006/relationships/slideLayout" Target="../slideLayouts/slideLayout2.xml"/></Relationships>
</file>

<file path=ppt/slides/_rels/slide64.xml.rels><?xml version="1.0" encoding="UTF-8" standalone="yes"?>
<Relationships xmlns="http://schemas.openxmlformats.org/package/2006/relationships"><Relationship Id="rId2" Type="http://schemas.openxmlformats.org/officeDocument/2006/relationships/notesSlide" Target="../notesSlides/notesSlide31.xml"/><Relationship Id="rId1" Type="http://schemas.openxmlformats.org/officeDocument/2006/relationships/slideLayout" Target="../slideLayouts/slideLayout2.xml"/></Relationships>
</file>

<file path=ppt/slides/_rels/slide6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6.xml.rels><?xml version="1.0" encoding="UTF-8" standalone="yes"?>
<Relationships xmlns="http://schemas.openxmlformats.org/package/2006/relationships"><Relationship Id="rId2" Type="http://schemas.openxmlformats.org/officeDocument/2006/relationships/notesSlide" Target="../notesSlides/notesSlide32.xml"/><Relationship Id="rId1" Type="http://schemas.openxmlformats.org/officeDocument/2006/relationships/slideLayout" Target="../slideLayouts/slideLayout2.xml"/></Relationships>
</file>

<file path=ppt/slides/_rels/slide67.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6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1.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72.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33.xml"/><Relationship Id="rId1" Type="http://schemas.openxmlformats.org/officeDocument/2006/relationships/slideLayout" Target="../slideLayouts/slideLayout2.xml"/></Relationships>
</file>

<file path=ppt/slides/_rels/slide73.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7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7.xml.rels><?xml version="1.0" encoding="UTF-8" standalone="yes"?>
<Relationships xmlns="http://schemas.openxmlformats.org/package/2006/relationships"><Relationship Id="rId2" Type="http://schemas.openxmlformats.org/officeDocument/2006/relationships/hyperlink" Target="https://pc.net/resources/internet/domain_suffixes" TargetMode="External"/><Relationship Id="rId1" Type="http://schemas.openxmlformats.org/officeDocument/2006/relationships/slideLayout" Target="../slideLayouts/slideLayout2.xml"/></Relationships>
</file>

<file path=ppt/slides/_rels/slide78.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7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34.xml"/><Relationship Id="rId1" Type="http://schemas.openxmlformats.org/officeDocument/2006/relationships/slideLayout" Target="../slideLayouts/slideLayout1.xml"/></Relationships>
</file>

<file path=ppt/slides/_rels/slide8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3.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35.xml"/><Relationship Id="rId1" Type="http://schemas.openxmlformats.org/officeDocument/2006/relationships/slideLayout" Target="../slideLayouts/slideLayout1.xml"/></Relationships>
</file>

<file path=ppt/slides/_rels/slide84.xml.rels><?xml version="1.0" encoding="UTF-8" standalone="yes"?>
<Relationships xmlns="http://schemas.openxmlformats.org/package/2006/relationships"><Relationship Id="rId2" Type="http://schemas.openxmlformats.org/officeDocument/2006/relationships/hyperlink" Target="http://ncu.libguides.com/researchprocess/nesting" TargetMode="External"/><Relationship Id="rId1" Type="http://schemas.openxmlformats.org/officeDocument/2006/relationships/slideLayout" Target="../slideLayouts/slideLayout2.xml"/></Relationships>
</file>

<file path=ppt/slides/_rels/slide85.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36.xml"/><Relationship Id="rId1" Type="http://schemas.openxmlformats.org/officeDocument/2006/relationships/slideLayout" Target="../slideLayouts/slideLayout1.xml"/></Relationships>
</file>

<file path=ppt/slides/_rels/slide8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8.xml.rels><?xml version="1.0" encoding="UTF-8" standalone="yes"?>
<Relationships xmlns="http://schemas.openxmlformats.org/package/2006/relationships"><Relationship Id="rId3" Type="http://schemas.openxmlformats.org/officeDocument/2006/relationships/hyperlink" Target="https://www.youtube.com/watch?v=hMGdwIhiwzU" TargetMode="External"/><Relationship Id="rId2" Type="http://schemas.openxmlformats.org/officeDocument/2006/relationships/notesSlide" Target="../notesSlides/notesSlide37.xml"/><Relationship Id="rId1" Type="http://schemas.openxmlformats.org/officeDocument/2006/relationships/slideLayout" Target="../slideLayouts/slideLayout2.xml"/><Relationship Id="rId4" Type="http://schemas.openxmlformats.org/officeDocument/2006/relationships/hyperlink" Target="https://www.youtube.com/watch?v=p2Tti_R_ADs" TargetMode="External"/></Relationships>
</file>

<file path=ppt/slides/_rels/slide89.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90.xml.rels><?xml version="1.0" encoding="UTF-8" standalone="yes"?>
<Relationships xmlns="http://schemas.openxmlformats.org/package/2006/relationships"><Relationship Id="rId2" Type="http://schemas.openxmlformats.org/officeDocument/2006/relationships/notesSlide" Target="../notesSlides/notesSlide38.xml"/><Relationship Id="rId1" Type="http://schemas.openxmlformats.org/officeDocument/2006/relationships/slideLayout" Target="../slideLayouts/slideLayout2.xml"/></Relationships>
</file>

<file path=ppt/slides/_rels/slide9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3.xml.rels><?xml version="1.0" encoding="UTF-8" standalone="yes"?>
<Relationships xmlns="http://schemas.openxmlformats.org/package/2006/relationships"><Relationship Id="rId3" Type="http://schemas.openxmlformats.org/officeDocument/2006/relationships/hyperlink" Target="https://www.scribbr.com/methodology/qualitative-quantitative-research/" TargetMode="External"/><Relationship Id="rId2" Type="http://schemas.openxmlformats.org/officeDocument/2006/relationships/hyperlink" Target="https://www.scribbr.com/?p=23282" TargetMode="External"/><Relationship Id="rId1" Type="http://schemas.openxmlformats.org/officeDocument/2006/relationships/slideLayout" Target="../slideLayouts/slideLayout2.xml"/></Relationships>
</file>

<file path=ppt/slides/_rels/slide94.xml.rels><?xml version="1.0" encoding="UTF-8" standalone="yes"?>
<Relationships xmlns="http://schemas.openxmlformats.org/package/2006/relationships"><Relationship Id="rId2" Type="http://schemas.openxmlformats.org/officeDocument/2006/relationships/hyperlink" Target="https://www.scribbr.co.uk/thesis-dissertation/theoretical-framework/" TargetMode="External"/><Relationship Id="rId1" Type="http://schemas.openxmlformats.org/officeDocument/2006/relationships/slideLayout" Target="../slideLayouts/slideLayout2.xml"/></Relationships>
</file>

<file path=ppt/slides/_rels/slide95.xml.rels><?xml version="1.0" encoding="UTF-8" standalone="yes"?>
<Relationships xmlns="http://schemas.openxmlformats.org/package/2006/relationships"><Relationship Id="rId2" Type="http://schemas.openxmlformats.org/officeDocument/2006/relationships/notesSlide" Target="../notesSlides/notesSlide39.xml"/><Relationship Id="rId1" Type="http://schemas.openxmlformats.org/officeDocument/2006/relationships/slideLayout" Target="../slideLayouts/slideLayout2.xml"/></Relationships>
</file>

<file path=ppt/slides/_rels/slide96.xml.rels><?xml version="1.0" encoding="UTF-8" standalone="yes"?>
<Relationships xmlns="http://schemas.openxmlformats.org/package/2006/relationships"><Relationship Id="rId3" Type="http://schemas.openxmlformats.org/officeDocument/2006/relationships/hyperlink" Target="https://www.youtube.com/watch?v=pOK1-H8Vafs" TargetMode="External"/><Relationship Id="rId2" Type="http://schemas.openxmlformats.org/officeDocument/2006/relationships/notesSlide" Target="../notesSlides/notesSlide40.xml"/><Relationship Id="rId1" Type="http://schemas.openxmlformats.org/officeDocument/2006/relationships/slideLayout" Target="../slideLayouts/slideLayout2.xml"/></Relationships>
</file>

<file path=ppt/slides/_rels/slide97.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9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9.xml.rels><?xml version="1.0" encoding="UTF-8" standalone="yes"?>
<Relationships xmlns="http://schemas.openxmlformats.org/package/2006/relationships"><Relationship Id="rId2" Type="http://schemas.openxmlformats.org/officeDocument/2006/relationships/notesSlide" Target="../notesSlides/notesSlide41.xml"/><Relationship Id="rId1" Type="http://schemas.openxmlformats.org/officeDocument/2006/relationships/slideLayout" Target="../slideLayouts/slideLayout2.xml"/></Relationships>
</file>

<file path=ppt/slides/_rels/slide10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2.xml.rels><?xml version="1.0" encoding="UTF-8" standalone="yes"?>
<Relationships xmlns="http://schemas.openxmlformats.org/package/2006/relationships"><Relationship Id="rId3" Type="http://schemas.openxmlformats.org/officeDocument/2006/relationships/hyperlink" Target="https://www.scribbr.com/academic-writing/transition-words/" TargetMode="External"/><Relationship Id="rId2" Type="http://schemas.openxmlformats.org/officeDocument/2006/relationships/notesSlide" Target="../notesSlides/notesSlide42.xml"/><Relationship Id="rId1" Type="http://schemas.openxmlformats.org/officeDocument/2006/relationships/slideLayout" Target="../slideLayouts/slideLayout2.xml"/><Relationship Id="rId4" Type="http://schemas.openxmlformats.org/officeDocument/2006/relationships/hyperlink" Target="https://www.scribbr.com/research-paper/topic-sentences/" TargetMode="External"/></Relationships>
</file>

<file path=ppt/slides/_rels/slide10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4.xml.rels><?xml version="1.0" encoding="UTF-8" standalone="yes"?>
<Relationships xmlns="http://schemas.openxmlformats.org/package/2006/relationships"><Relationship Id="rId3" Type="http://schemas.openxmlformats.org/officeDocument/2006/relationships/hyperlink" Target="https://www.youtube.com/watch?v=zIYC6zG265E" TargetMode="External"/><Relationship Id="rId2" Type="http://schemas.openxmlformats.org/officeDocument/2006/relationships/notesSlide" Target="../notesSlides/notesSlide43.xml"/><Relationship Id="rId1" Type="http://schemas.openxmlformats.org/officeDocument/2006/relationships/slideLayout" Target="../slideLayouts/slideLayout2.xml"/><Relationship Id="rId4" Type="http://schemas.openxmlformats.org/officeDocument/2006/relationships/hyperlink" Target="https://www.youtube.com/watch?v=BgNehPgFiyc" TargetMode="External"/></Relationships>
</file>

<file path=ppt/slides/_rels/slide105.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44.xml"/><Relationship Id="rId1" Type="http://schemas.openxmlformats.org/officeDocument/2006/relationships/slideLayout" Target="../slideLayouts/slideLayout2.xml"/></Relationships>
</file>

<file path=ppt/slides/_rels/slide106.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45.xml"/><Relationship Id="rId1" Type="http://schemas.openxmlformats.org/officeDocument/2006/relationships/slideLayout" Target="../slideLayouts/slideLayout2.xml"/><Relationship Id="rId4" Type="http://schemas.openxmlformats.org/officeDocument/2006/relationships/image" Target="../media/image13.png"/></Relationships>
</file>

<file path=ppt/slides/_rels/slide10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8.xml.rels><?xml version="1.0" encoding="UTF-8" standalone="yes"?>
<Relationships xmlns="http://schemas.openxmlformats.org/package/2006/relationships"><Relationship Id="rId2" Type="http://schemas.openxmlformats.org/officeDocument/2006/relationships/notesSlide" Target="../notesSlides/notesSlide46.xml"/><Relationship Id="rId1" Type="http://schemas.openxmlformats.org/officeDocument/2006/relationships/slideLayout" Target="../slideLayouts/slideLayout2.xml"/></Relationships>
</file>

<file path=ppt/slides/_rels/slide109.xml.rels><?xml version="1.0" encoding="UTF-8" standalone="yes"?>
<Relationships xmlns="http://schemas.openxmlformats.org/package/2006/relationships"><Relationship Id="rId2" Type="http://schemas.openxmlformats.org/officeDocument/2006/relationships/image" Target="../media/image14.jpeg"/><Relationship Id="rId1" Type="http://schemas.openxmlformats.org/officeDocument/2006/relationships/slideLayout" Target="../slideLayouts/slideLayout2.xml"/></Relationships>
</file>

<file path=ppt/slides/_rels/slide110.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6.xml"/></Relationships>
</file>

<file path=ppt/slides/_rels/slide1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6.xml"/></Relationships>
</file>

<file path=ppt/slides/_rels/slide1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7.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6.xml"/></Relationships>
</file>

<file path=ppt/slides/_rels/slide1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9.xml.rels><?xml version="1.0" encoding="UTF-8" standalone="yes"?>
<Relationships xmlns="http://schemas.openxmlformats.org/package/2006/relationships"><Relationship Id="rId2" Type="http://schemas.openxmlformats.org/officeDocument/2006/relationships/notesSlide" Target="../notesSlides/notesSlide47.xml"/><Relationship Id="rId1" Type="http://schemas.openxmlformats.org/officeDocument/2006/relationships/slideLayout" Target="../slideLayouts/slideLayout2.xml"/></Relationships>
</file>

<file path=ppt/slides/_rels/slide120.xml.rels><?xml version="1.0" encoding="UTF-8" standalone="yes"?>
<Relationships xmlns="http://schemas.openxmlformats.org/package/2006/relationships"><Relationship Id="rId2" Type="http://schemas.openxmlformats.org/officeDocument/2006/relationships/hyperlink" Target="https://www.ncbi.nlm.nih.gov/pmc/articles/PMC6970613/" TargetMode="External"/><Relationship Id="rId1" Type="http://schemas.openxmlformats.org/officeDocument/2006/relationships/slideLayout" Target="../slideLayouts/slideLayout2.xml"/></Relationships>
</file>

<file path=ppt/slides/_rels/slide12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6.xml"/></Relationships>
</file>

<file path=ppt/slides/_rels/slide122.xml.rels><?xml version="1.0" encoding="UTF-8" standalone="yes"?>
<Relationships xmlns="http://schemas.openxmlformats.org/package/2006/relationships"><Relationship Id="rId2" Type="http://schemas.openxmlformats.org/officeDocument/2006/relationships/notesSlide" Target="../notesSlides/notesSlide48.xml"/><Relationship Id="rId1" Type="http://schemas.openxmlformats.org/officeDocument/2006/relationships/slideLayout" Target="../slideLayouts/slideLayout2.xml"/></Relationships>
</file>

<file path=ppt/slides/_rels/slide1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4.xml.rels><?xml version="1.0" encoding="UTF-8" standalone="yes"?>
<Relationships xmlns="http://schemas.openxmlformats.org/package/2006/relationships"><Relationship Id="rId3" Type="http://schemas.openxmlformats.org/officeDocument/2006/relationships/image" Target="../media/image15.jpg"/><Relationship Id="rId2" Type="http://schemas.openxmlformats.org/officeDocument/2006/relationships/notesSlide" Target="../notesSlides/notesSlide49.xml"/><Relationship Id="rId1" Type="http://schemas.openxmlformats.org/officeDocument/2006/relationships/slideLayout" Target="../slideLayouts/slideLayout2.xml"/></Relationships>
</file>

<file path=ppt/slides/_rels/slide125.xml.rels><?xml version="1.0" encoding="UTF-8" standalone="yes"?>
<Relationships xmlns="http://schemas.openxmlformats.org/package/2006/relationships"><Relationship Id="rId3" Type="http://schemas.openxmlformats.org/officeDocument/2006/relationships/hyperlink" Target="https://www.youtube.com/watch?v=Jd3gFT0-C4s" TargetMode="External"/><Relationship Id="rId2" Type="http://schemas.openxmlformats.org/officeDocument/2006/relationships/notesSlide" Target="../notesSlides/notesSlide50.xml"/><Relationship Id="rId1" Type="http://schemas.openxmlformats.org/officeDocument/2006/relationships/slideLayout" Target="../slideLayouts/slideLayout2.xml"/></Relationships>
</file>

<file path=ppt/slides/_rels/slide1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name="Slide2">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EF806E4-2002-4E64-8BBC-E83681FCCE2E}"/>
              </a:ext>
            </a:extLst>
          </p:cNvPr>
          <p:cNvSpPr txBox="1">
            <a:spLocks noGrp="1"/>
          </p:cNvSpPr>
          <p:nvPr>
            <p:ph type="title"/>
          </p:nvPr>
        </p:nvSpPr>
        <p:spPr>
          <a:xfrm>
            <a:off x="731470" y="478061"/>
            <a:ext cx="7886700" cy="994169"/>
          </a:xfrm>
          <a:solidFill>
            <a:srgbClr val="B4C7E7"/>
          </a:solidFill>
        </p:spPr>
        <p:txBody>
          <a:bodyPr anchorCtr="1">
            <a:normAutofit fontScale="90000"/>
          </a:bodyPr>
          <a:lstStyle/>
          <a:p>
            <a:pPr lvl="0" algn="ctr"/>
            <a:r>
              <a:rPr lang="en-GB" b="1" dirty="0">
                <a:latin typeface="Arial" panose="020B0604020202020204" pitchFamily="34" charset="0"/>
                <a:cs typeface="Arial" panose="020B0604020202020204" pitchFamily="34" charset="0"/>
              </a:rPr>
              <a:t>PRACTICE-BASED RESEARCH </a:t>
            </a:r>
          </a:p>
        </p:txBody>
      </p:sp>
      <p:sp>
        <p:nvSpPr>
          <p:cNvPr id="7" name="Content Placeholder 6">
            <a:extLst>
              <a:ext uri="{FF2B5EF4-FFF2-40B4-BE49-F238E27FC236}">
                <a16:creationId xmlns:a16="http://schemas.microsoft.com/office/drawing/2014/main" id="{4B5F2938-4032-4B3C-B60D-F68E003BC1A7}"/>
              </a:ext>
            </a:extLst>
          </p:cNvPr>
          <p:cNvSpPr>
            <a:spLocks noGrp="1"/>
          </p:cNvSpPr>
          <p:nvPr>
            <p:ph idx="1"/>
          </p:nvPr>
        </p:nvSpPr>
        <p:spPr>
          <a:xfrm>
            <a:off x="628650" y="3016577"/>
            <a:ext cx="7886700" cy="3044857"/>
          </a:xfrm>
        </p:spPr>
        <p:txBody>
          <a:bodyPr>
            <a:normAutofit/>
          </a:bodyPr>
          <a:lstStyle/>
          <a:p>
            <a:pPr algn="ctr"/>
            <a:endParaRPr lang="en-GB" b="1" dirty="0"/>
          </a:p>
          <a:p>
            <a:pPr algn="ctr"/>
            <a:endParaRPr lang="en-GB" b="1" dirty="0"/>
          </a:p>
          <a:p>
            <a:pPr marL="0" indent="0" algn="ctr">
              <a:buNone/>
            </a:pPr>
            <a:endParaRPr lang="en-GB" sz="2400" b="1" i="1" dirty="0">
              <a:latin typeface="Arial" panose="020B0604020202020204" pitchFamily="34" charset="0"/>
              <a:cs typeface="Arial" panose="020B0604020202020204" pitchFamily="34" charset="0"/>
            </a:endParaRPr>
          </a:p>
          <a:p>
            <a:pPr marL="0" indent="0" algn="ctr">
              <a:buNone/>
            </a:pPr>
            <a:r>
              <a:rPr lang="en-GB" sz="2400" b="1" i="1" dirty="0">
                <a:latin typeface="Arial" panose="020B0604020202020204" pitchFamily="34" charset="0"/>
                <a:cs typeface="Arial" panose="020B0604020202020204" pitchFamily="34" charset="0"/>
              </a:rPr>
              <a:t>Writing a Literature Review</a:t>
            </a:r>
          </a:p>
          <a:p>
            <a:pPr marL="0" indent="0" algn="ctr">
              <a:buNone/>
            </a:pPr>
            <a:endParaRPr lang="en-GB" sz="2400" b="1" dirty="0">
              <a:latin typeface="Arial" panose="020B0604020202020204" pitchFamily="34" charset="0"/>
              <a:cs typeface="Arial" panose="020B0604020202020204" pitchFamily="34" charset="0"/>
            </a:endParaRPr>
          </a:p>
          <a:p>
            <a:pPr marL="0" indent="0" algn="ctr">
              <a:buNone/>
            </a:pPr>
            <a:r>
              <a:rPr lang="en-GB" sz="2400" b="1" dirty="0">
                <a:latin typeface="Arial" panose="020B0604020202020204" pitchFamily="34" charset="0"/>
                <a:cs typeface="Arial" panose="020B0604020202020204" pitchFamily="34" charset="0"/>
              </a:rPr>
              <a:t>     LCHS7001                           Semester 2</a:t>
            </a:r>
            <a:endParaRPr lang="en-GB" sz="2400" dirty="0">
              <a:latin typeface="Arial" panose="020B0604020202020204" pitchFamily="34" charset="0"/>
              <a:cs typeface="Arial" panose="020B0604020202020204" pitchFamily="34" charset="0"/>
            </a:endParaRPr>
          </a:p>
        </p:txBody>
      </p:sp>
      <p:pic>
        <p:nvPicPr>
          <p:cNvPr id="8" name="Picture 7" descr="Image result for research methods picture">
            <a:extLst>
              <a:ext uri="{FF2B5EF4-FFF2-40B4-BE49-F238E27FC236}">
                <a16:creationId xmlns:a16="http://schemas.microsoft.com/office/drawing/2014/main" id="{C4131321-0C9C-4BF3-84F6-D3D82EBD3837}"/>
              </a:ext>
            </a:extLst>
          </p:cNvPr>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1873586" y="1868942"/>
            <a:ext cx="5805377" cy="2316559"/>
          </a:xfrm>
          <a:prstGeom prst="rect">
            <a:avLst/>
          </a:prstGeom>
          <a:noFill/>
          <a:ln>
            <a:noFill/>
          </a:ln>
        </p:spPr>
      </p:pic>
      <p:sp>
        <p:nvSpPr>
          <p:cNvPr id="3" name="TextBox 2">
            <a:extLst>
              <a:ext uri="{FF2B5EF4-FFF2-40B4-BE49-F238E27FC236}">
                <a16:creationId xmlns:a16="http://schemas.microsoft.com/office/drawing/2014/main" id="{96546355-6FEC-7425-448B-EDE8B0B69D3C}"/>
              </a:ext>
            </a:extLst>
          </p:cNvPr>
          <p:cNvSpPr txBox="1"/>
          <p:nvPr/>
        </p:nvSpPr>
        <p:spPr>
          <a:xfrm>
            <a:off x="105500" y="6191722"/>
            <a:ext cx="1998222" cy="369332"/>
          </a:xfrm>
          <a:prstGeom prst="rect">
            <a:avLst/>
          </a:prstGeom>
          <a:noFill/>
        </p:spPr>
        <p:txBody>
          <a:bodyPr wrap="square">
            <a:spAutoFit/>
          </a:bodyPr>
          <a:lstStyle/>
          <a:p>
            <a:pPr algn="ctr" defTabSz="685800">
              <a:spcBef>
                <a:spcPct val="20000"/>
              </a:spcBef>
              <a:defRPr/>
            </a:pPr>
            <a:r>
              <a:rPr lang="en-GB" b="1" dirty="0">
                <a:latin typeface="Arial" panose="020B0604020202020204" pitchFamily="34" charset="0"/>
                <a:cs typeface="Arial" panose="020B0604020202020204" pitchFamily="34" charset="0"/>
              </a:rPr>
              <a:t>Dr Aishat Bakre</a:t>
            </a:r>
            <a:endParaRPr lang="en-GB" dirty="0">
              <a:latin typeface="Arial" panose="020B0604020202020204" pitchFamily="34" charset="0"/>
              <a:cs typeface="Arial" panose="020B0604020202020204" pitchFamily="34" charset="0"/>
            </a:endParaRP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8E79860-08D7-4003-9564-80C8955EC6A8}"/>
              </a:ext>
            </a:extLst>
          </p:cNvPr>
          <p:cNvSpPr txBox="1">
            <a:spLocks noGrp="1"/>
          </p:cNvSpPr>
          <p:nvPr>
            <p:ph type="title"/>
          </p:nvPr>
        </p:nvSpPr>
        <p:spPr>
          <a:xfrm>
            <a:off x="628652" y="1092570"/>
            <a:ext cx="7886700" cy="994169"/>
          </a:xfrm>
          <a:solidFill>
            <a:srgbClr val="B4C7E7"/>
          </a:solidFill>
        </p:spPr>
        <p:txBody>
          <a:bodyPr anchorCtr="1"/>
          <a:lstStyle/>
          <a:p>
            <a:pPr lvl="0" algn="ctr"/>
            <a:r>
              <a:rPr lang="en-GB" b="1" dirty="0">
                <a:latin typeface="Arial" panose="020B0604020202020204" pitchFamily="34" charset="0"/>
                <a:cs typeface="Arial" panose="020B0604020202020204" pitchFamily="34" charset="0"/>
              </a:rPr>
              <a:t>Learning outcomes</a:t>
            </a:r>
          </a:p>
        </p:txBody>
      </p:sp>
      <p:sp>
        <p:nvSpPr>
          <p:cNvPr id="3" name="Content Placeholder 2">
            <a:extLst>
              <a:ext uri="{FF2B5EF4-FFF2-40B4-BE49-F238E27FC236}">
                <a16:creationId xmlns:a16="http://schemas.microsoft.com/office/drawing/2014/main" id="{10C7E2E1-400A-4F39-9886-92B40CFD129B}"/>
              </a:ext>
            </a:extLst>
          </p:cNvPr>
          <p:cNvSpPr txBox="1">
            <a:spLocks noGrp="1"/>
          </p:cNvSpPr>
          <p:nvPr>
            <p:ph idx="1"/>
          </p:nvPr>
        </p:nvSpPr>
        <p:spPr>
          <a:xfrm>
            <a:off x="1152955" y="2326642"/>
            <a:ext cx="6838091" cy="3885621"/>
          </a:xfrm>
        </p:spPr>
        <p:txBody>
          <a:bodyPr>
            <a:normAutofit fontScale="55000" lnSpcReduction="20000"/>
          </a:bodyPr>
          <a:lstStyle/>
          <a:p>
            <a:pPr marL="0" indent="0">
              <a:buNone/>
            </a:pPr>
            <a:r>
              <a:rPr lang="en-GB" sz="3300" dirty="0">
                <a:latin typeface="Arial" panose="020B0604020202020204" pitchFamily="34" charset="0"/>
                <a:cs typeface="Arial" panose="020B0604020202020204" pitchFamily="34" charset="0"/>
              </a:rPr>
              <a:t>On successful completion of the module, the student will be able to: </a:t>
            </a:r>
          </a:p>
          <a:p>
            <a:pPr marL="0" indent="0">
              <a:buNone/>
            </a:pPr>
            <a:endParaRPr lang="en-GB" dirty="0">
              <a:latin typeface="Arial" panose="020B0604020202020204" pitchFamily="34" charset="0"/>
              <a:cs typeface="Arial" panose="020B0604020202020204" pitchFamily="34" charset="0"/>
            </a:endParaRPr>
          </a:p>
          <a:p>
            <a:pPr lvl="0">
              <a:buFont typeface="Wingdings" panose="05000000000000000000" pitchFamily="2" charset="2"/>
              <a:buChar char="§"/>
            </a:pPr>
            <a:r>
              <a:rPr lang="en-GB" dirty="0">
                <a:latin typeface="Arial" panose="020B0604020202020204" pitchFamily="34" charset="0"/>
                <a:cs typeface="Arial" panose="020B0604020202020204" pitchFamily="34" charset="0"/>
              </a:rPr>
              <a:t>Engage in practice-based research in public health and social care settings and </a:t>
            </a:r>
            <a:r>
              <a:rPr lang="en-GB" sz="3300" dirty="0">
                <a:latin typeface="Arial" panose="020B0604020202020204" pitchFamily="34" charset="0"/>
                <a:cs typeface="Arial" panose="020B0604020202020204" pitchFamily="34" charset="0"/>
              </a:rPr>
              <a:t>identify areas for improvement in terms of physical and/or mental health of the target group or community of interest. </a:t>
            </a:r>
          </a:p>
          <a:p>
            <a:pPr lvl="0">
              <a:buFont typeface="Wingdings" panose="05000000000000000000" pitchFamily="2" charset="2"/>
              <a:buChar char="§"/>
            </a:pPr>
            <a:r>
              <a:rPr lang="en-GB" sz="3300" dirty="0">
                <a:latin typeface="Arial" panose="020B0604020202020204" pitchFamily="34" charset="0"/>
                <a:cs typeface="Arial" panose="020B0604020202020204" pitchFamily="34" charset="0"/>
              </a:rPr>
              <a:t>Develop critical reflection skills, including skills of critical analysis, appraisal, and evaluation of research findings and provide relevant recommendations for health and social care professionals, policymakers, services, practice, and/or the wider population.</a:t>
            </a:r>
          </a:p>
          <a:p>
            <a:pPr lvl="0">
              <a:buFont typeface="Wingdings" panose="05000000000000000000" pitchFamily="2" charset="2"/>
              <a:buChar char="§"/>
            </a:pPr>
            <a:r>
              <a:rPr lang="en-GB" sz="3300" dirty="0">
                <a:latin typeface="Arial" panose="020B0604020202020204" pitchFamily="34" charset="0"/>
                <a:cs typeface="Arial" panose="020B0604020202020204" pitchFamily="34" charset="0"/>
              </a:rPr>
              <a:t>Critically analyse the data collection and findings from quantitative, qualitative or mixed methods research.</a:t>
            </a:r>
          </a:p>
          <a:p>
            <a:pPr lvl="0">
              <a:buFont typeface="Wingdings" panose="05000000000000000000" pitchFamily="2" charset="2"/>
              <a:buChar char="§"/>
            </a:pPr>
            <a:r>
              <a:rPr lang="en-GB" sz="3300" dirty="0">
                <a:latin typeface="Arial" panose="020B0604020202020204" pitchFamily="34" charset="0"/>
                <a:cs typeface="Arial" panose="020B0604020202020204" pitchFamily="34" charset="0"/>
              </a:rPr>
              <a:t>Develop knowledge and understanding of professional integrity and ethics in research and potential risks for participants and how to prevent them</a:t>
            </a:r>
            <a:r>
              <a:rPr lang="en-GB" dirty="0">
                <a:latin typeface="Arial" panose="020B0604020202020204" pitchFamily="34" charset="0"/>
                <a:cs typeface="Arial" panose="020B0604020202020204" pitchFamily="34" charset="0"/>
              </a:rPr>
              <a:t>. </a:t>
            </a:r>
          </a:p>
        </p:txBody>
      </p:sp>
    </p:spTree>
    <p:extLst>
      <p:ext uri="{BB962C8B-B14F-4D97-AF65-F5344CB8AC3E}">
        <p14:creationId xmlns:p14="http://schemas.microsoft.com/office/powerpoint/2010/main" val="274936787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8E79860-08D7-4003-9564-80C8955EC6A8}"/>
              </a:ext>
            </a:extLst>
          </p:cNvPr>
          <p:cNvSpPr txBox="1">
            <a:spLocks noGrp="1"/>
          </p:cNvSpPr>
          <p:nvPr>
            <p:ph type="title"/>
          </p:nvPr>
        </p:nvSpPr>
        <p:spPr>
          <a:xfrm>
            <a:off x="628652" y="1092570"/>
            <a:ext cx="7886700" cy="994169"/>
          </a:xfrm>
          <a:solidFill>
            <a:srgbClr val="B4C7E7"/>
          </a:solidFill>
        </p:spPr>
        <p:txBody>
          <a:bodyPr anchorCtr="1"/>
          <a:lstStyle/>
          <a:p>
            <a:pPr lvl="0" algn="ctr"/>
            <a:r>
              <a:rPr lang="en-GB" b="1" dirty="0">
                <a:latin typeface="Arial" panose="020B0604020202020204" pitchFamily="34" charset="0"/>
                <a:cs typeface="Arial" panose="020B0604020202020204" pitchFamily="34" charset="0"/>
              </a:rPr>
              <a:t>Module Summary</a:t>
            </a:r>
          </a:p>
        </p:txBody>
      </p:sp>
      <p:sp>
        <p:nvSpPr>
          <p:cNvPr id="3" name="Content Placeholder 2">
            <a:extLst>
              <a:ext uri="{FF2B5EF4-FFF2-40B4-BE49-F238E27FC236}">
                <a16:creationId xmlns:a16="http://schemas.microsoft.com/office/drawing/2014/main" id="{10C7E2E1-400A-4F39-9886-92B40CFD129B}"/>
              </a:ext>
            </a:extLst>
          </p:cNvPr>
          <p:cNvSpPr txBox="1">
            <a:spLocks noGrp="1"/>
          </p:cNvSpPr>
          <p:nvPr>
            <p:ph idx="1"/>
          </p:nvPr>
        </p:nvSpPr>
        <p:spPr>
          <a:xfrm>
            <a:off x="1152955" y="2326643"/>
            <a:ext cx="6838091" cy="3263502"/>
          </a:xfrm>
        </p:spPr>
        <p:txBody>
          <a:bodyPr>
            <a:normAutofit fontScale="92500" lnSpcReduction="20000"/>
          </a:bodyPr>
          <a:lstStyle/>
          <a:p>
            <a:pPr marL="0" indent="0">
              <a:buNone/>
            </a:pPr>
            <a:endParaRPr lang="en-GB" dirty="0"/>
          </a:p>
          <a:p>
            <a:pPr>
              <a:buFont typeface="Wingdings" panose="05000000000000000000" pitchFamily="2" charset="2"/>
              <a:buChar char="§"/>
            </a:pPr>
            <a:r>
              <a:rPr lang="en-GB" dirty="0">
                <a:latin typeface="Arial" panose="020B0604020202020204" pitchFamily="34" charset="0"/>
                <a:cs typeface="Arial" panose="020B0604020202020204" pitchFamily="34" charset="0"/>
              </a:rPr>
              <a:t>This module aims overall to develop student to gain knowledge of the main principles of designing, conducting, evaluating the impacts and dissemination of evidence-based research.</a:t>
            </a:r>
          </a:p>
          <a:p>
            <a:pPr>
              <a:buFont typeface="Wingdings" panose="05000000000000000000" pitchFamily="2" charset="2"/>
              <a:buChar char="§"/>
            </a:pPr>
            <a:r>
              <a:rPr lang="en-GB" dirty="0">
                <a:latin typeface="Arial" panose="020B0604020202020204" pitchFamily="34" charset="0"/>
                <a:cs typeface="Arial" panose="020B0604020202020204" pitchFamily="34" charset="0"/>
              </a:rPr>
              <a:t>To conduct an independent practice-based research project within a public health and social care setting with professional integrity.</a:t>
            </a:r>
          </a:p>
        </p:txBody>
      </p:sp>
    </p:spTree>
    <p:extLst>
      <p:ext uri="{BB962C8B-B14F-4D97-AF65-F5344CB8AC3E}">
        <p14:creationId xmlns:p14="http://schemas.microsoft.com/office/powerpoint/2010/main" val="289965929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name="Slide19">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8E79860-08D7-4003-9564-80C8955EC6A8}"/>
              </a:ext>
            </a:extLst>
          </p:cNvPr>
          <p:cNvSpPr txBox="1">
            <a:spLocks noGrp="1"/>
          </p:cNvSpPr>
          <p:nvPr>
            <p:ph type="title"/>
          </p:nvPr>
        </p:nvSpPr>
        <p:spPr>
          <a:xfrm>
            <a:off x="628650" y="454395"/>
            <a:ext cx="7886700" cy="994169"/>
          </a:xfrm>
          <a:solidFill>
            <a:srgbClr val="B4C7E7"/>
          </a:solidFill>
        </p:spPr>
        <p:txBody>
          <a:bodyPr anchorCtr="1"/>
          <a:lstStyle/>
          <a:p>
            <a:pPr lvl="0" algn="ctr"/>
            <a:r>
              <a:rPr lang="en-GB" b="1" dirty="0">
                <a:latin typeface="Arial" panose="020B0604020202020204" pitchFamily="34" charset="0"/>
                <a:cs typeface="Arial" panose="020B0604020202020204" pitchFamily="34" charset="0"/>
              </a:rPr>
              <a:t>Aims of the Session</a:t>
            </a:r>
          </a:p>
        </p:txBody>
      </p:sp>
      <p:sp>
        <p:nvSpPr>
          <p:cNvPr id="3" name="Content Placeholder 2">
            <a:extLst>
              <a:ext uri="{FF2B5EF4-FFF2-40B4-BE49-F238E27FC236}">
                <a16:creationId xmlns:a16="http://schemas.microsoft.com/office/drawing/2014/main" id="{10C7E2E1-400A-4F39-9886-92B40CFD129B}"/>
              </a:ext>
            </a:extLst>
          </p:cNvPr>
          <p:cNvSpPr txBox="1">
            <a:spLocks noGrp="1"/>
          </p:cNvSpPr>
          <p:nvPr>
            <p:ph idx="1"/>
          </p:nvPr>
        </p:nvSpPr>
        <p:spPr>
          <a:xfrm>
            <a:off x="1004763" y="1811849"/>
            <a:ext cx="6838091" cy="4369876"/>
          </a:xfrm>
        </p:spPr>
        <p:txBody>
          <a:bodyPr>
            <a:normAutofit fontScale="85000" lnSpcReduction="20000"/>
          </a:bodyPr>
          <a:lstStyle/>
          <a:p>
            <a:pPr marL="0" indent="0">
              <a:buNone/>
            </a:pPr>
            <a:r>
              <a:rPr lang="en-GB" sz="2600" dirty="0">
                <a:latin typeface="Arial" panose="020B0604020202020204" pitchFamily="34" charset="0"/>
                <a:cs typeface="Arial" panose="020B0604020202020204" pitchFamily="34" charset="0"/>
              </a:rPr>
              <a:t>To understand </a:t>
            </a:r>
          </a:p>
          <a:p>
            <a:pPr marL="0" indent="0">
              <a:buNone/>
            </a:pPr>
            <a:endParaRPr lang="en-GB" sz="2600" dirty="0">
              <a:latin typeface="Arial" panose="020B0604020202020204" pitchFamily="34" charset="0"/>
              <a:cs typeface="Arial" panose="020B0604020202020204" pitchFamily="34" charset="0"/>
            </a:endParaRPr>
          </a:p>
          <a:p>
            <a:pPr lvl="0">
              <a:buFont typeface="Wingdings" panose="05000000000000000000" pitchFamily="2" charset="2"/>
              <a:buChar char="§"/>
            </a:pPr>
            <a:r>
              <a:rPr lang="en-GB" sz="2600" dirty="0">
                <a:latin typeface="Arial" panose="020B0604020202020204" pitchFamily="34" charset="0"/>
                <a:cs typeface="Arial" panose="020B0604020202020204" pitchFamily="34" charset="0"/>
              </a:rPr>
              <a:t>The term literature review</a:t>
            </a:r>
          </a:p>
          <a:p>
            <a:pPr lvl="0">
              <a:buFont typeface="Wingdings" panose="05000000000000000000" pitchFamily="2" charset="2"/>
              <a:buChar char="§"/>
            </a:pPr>
            <a:r>
              <a:rPr lang="en-GB" sz="2600" dirty="0">
                <a:latin typeface="Arial" panose="020B0604020202020204" pitchFamily="34" charset="0"/>
                <a:cs typeface="Arial" panose="020B0604020202020204" pitchFamily="34" charset="0"/>
              </a:rPr>
              <a:t>When to write a literature review</a:t>
            </a:r>
          </a:p>
          <a:p>
            <a:pPr lvl="0">
              <a:buFont typeface="Wingdings" panose="05000000000000000000" pitchFamily="2" charset="2"/>
              <a:buChar char="§"/>
            </a:pPr>
            <a:r>
              <a:rPr lang="en-GB" sz="2600" dirty="0">
                <a:latin typeface="Arial" panose="020B0604020202020204" pitchFamily="34" charset="0"/>
                <a:cs typeface="Arial" panose="020B0604020202020204" pitchFamily="34" charset="0"/>
              </a:rPr>
              <a:t>Why researchers write a literature review?</a:t>
            </a:r>
          </a:p>
          <a:p>
            <a:pPr lvl="0">
              <a:buFont typeface="Wingdings" panose="05000000000000000000" pitchFamily="2" charset="2"/>
              <a:buChar char="§"/>
            </a:pPr>
            <a:r>
              <a:rPr lang="en-GB" sz="2600" dirty="0">
                <a:latin typeface="Arial" panose="020B0604020202020204" pitchFamily="34" charset="0"/>
                <a:cs typeface="Arial" panose="020B0604020202020204" pitchFamily="34" charset="0"/>
              </a:rPr>
              <a:t>How to write a literature review?</a:t>
            </a:r>
          </a:p>
          <a:p>
            <a:pPr lvl="0">
              <a:buFont typeface="Wingdings" panose="05000000000000000000" pitchFamily="2" charset="2"/>
              <a:buChar char="§"/>
            </a:pPr>
            <a:r>
              <a:rPr lang="en-GB" sz="2600" dirty="0">
                <a:latin typeface="Arial" panose="020B0604020202020204" pitchFamily="34" charset="0"/>
                <a:cs typeface="Arial" panose="020B0604020202020204" pitchFamily="34" charset="0"/>
              </a:rPr>
              <a:t>What a research question is and how to develop a research question</a:t>
            </a:r>
          </a:p>
          <a:p>
            <a:pPr lvl="0">
              <a:buFont typeface="Wingdings" panose="05000000000000000000" pitchFamily="2" charset="2"/>
              <a:buChar char="§"/>
            </a:pPr>
            <a:r>
              <a:rPr lang="en-GB" sz="2600" dirty="0">
                <a:latin typeface="Arial" panose="020B0604020202020204" pitchFamily="34" charset="0"/>
                <a:cs typeface="Arial" panose="020B0604020202020204" pitchFamily="34" charset="0"/>
              </a:rPr>
              <a:t>What a research aim and objective are</a:t>
            </a:r>
          </a:p>
          <a:p>
            <a:pPr lvl="0">
              <a:buFont typeface="Wingdings" panose="05000000000000000000" pitchFamily="2" charset="2"/>
              <a:buChar char="§"/>
            </a:pPr>
            <a:r>
              <a:rPr lang="en-GB" sz="2600" dirty="0">
                <a:latin typeface="Arial" panose="020B0604020202020204" pitchFamily="34" charset="0"/>
                <a:cs typeface="Arial" panose="020B0604020202020204" pitchFamily="34" charset="0"/>
              </a:rPr>
              <a:t>Evaluating sources</a:t>
            </a:r>
          </a:p>
          <a:p>
            <a:pPr lvl="0">
              <a:buFont typeface="Wingdings" panose="05000000000000000000" pitchFamily="2" charset="2"/>
              <a:buChar char="§"/>
            </a:pPr>
            <a:r>
              <a:rPr lang="en-GB" sz="2600" dirty="0">
                <a:latin typeface="Arial" panose="020B0604020202020204" pitchFamily="34" charset="0"/>
                <a:cs typeface="Arial" panose="020B0604020202020204" pitchFamily="34" charset="0"/>
              </a:rPr>
              <a:t>Identifying research gaps</a:t>
            </a:r>
          </a:p>
          <a:p>
            <a:pPr lvl="0">
              <a:buFont typeface="Wingdings" panose="05000000000000000000" pitchFamily="2" charset="2"/>
              <a:buChar char="§"/>
            </a:pPr>
            <a:r>
              <a:rPr lang="en-GB" sz="2600" dirty="0">
                <a:latin typeface="Arial" panose="020B0604020202020204" pitchFamily="34" charset="0"/>
                <a:cs typeface="Arial" panose="020B0604020202020204" pitchFamily="34" charset="0"/>
              </a:rPr>
              <a:t>Types of Literature review</a:t>
            </a:r>
          </a:p>
          <a:p>
            <a:pPr lvl="0">
              <a:buFont typeface="Wingdings" panose="05000000000000000000" pitchFamily="2" charset="2"/>
              <a:buChar char="§"/>
            </a:pPr>
            <a:endParaRPr lang="en-GB" sz="2400" dirty="0">
              <a:latin typeface="Arial" panose="020B0604020202020204" pitchFamily="34" charset="0"/>
              <a:cs typeface="Arial" panose="020B0604020202020204" pitchFamily="34" charset="0"/>
            </a:endParaRPr>
          </a:p>
          <a:p>
            <a:pPr lvl="0">
              <a:buFont typeface="Wingdings" panose="05000000000000000000" pitchFamily="2" charset="2"/>
              <a:buChar char="§"/>
            </a:pPr>
            <a:endParaRPr lang="en-GB" dirty="0">
              <a:latin typeface="Arial" panose="020B0604020202020204" pitchFamily="34" charset="0"/>
              <a:cs typeface="Arial" panose="020B0604020202020204" pitchFamily="34" charset="0"/>
            </a:endParaRPr>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21BB411-A9BC-47C7-A879-6DC14BB857B7}"/>
              </a:ext>
            </a:extLst>
          </p:cNvPr>
          <p:cNvSpPr>
            <a:spLocks noGrp="1"/>
          </p:cNvSpPr>
          <p:nvPr>
            <p:ph type="ctrTitle"/>
          </p:nvPr>
        </p:nvSpPr>
        <p:spPr>
          <a:xfrm>
            <a:off x="1143000" y="1914778"/>
            <a:ext cx="6858000" cy="1790699"/>
          </a:xfrm>
        </p:spPr>
        <p:txBody>
          <a:bodyPr>
            <a:normAutofit/>
          </a:bodyPr>
          <a:lstStyle/>
          <a:p>
            <a:r>
              <a:rPr lang="en-GB" sz="3600" b="1" i="1" dirty="0">
                <a:latin typeface="Arial" panose="020B0604020202020204" pitchFamily="34" charset="0"/>
                <a:cs typeface="Arial" panose="020B0604020202020204" pitchFamily="34" charset="0"/>
              </a:rPr>
              <a:t>What is a literature review?</a:t>
            </a:r>
            <a:endParaRPr lang="en-GB" sz="3600" i="1" dirty="0"/>
          </a:p>
        </p:txBody>
      </p:sp>
      <p:pic>
        <p:nvPicPr>
          <p:cNvPr id="4" name="Picture 3" descr="A picture containing vector graphics&#10;&#10;Description automatically generated">
            <a:extLst>
              <a:ext uri="{FF2B5EF4-FFF2-40B4-BE49-F238E27FC236}">
                <a16:creationId xmlns:a16="http://schemas.microsoft.com/office/drawing/2014/main" id="{39AE7D9A-348C-4CAC-BD2D-DB27B8388C9E}"/>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7412805" y="4124432"/>
            <a:ext cx="1731196" cy="1899435"/>
          </a:xfrm>
          <a:prstGeom prst="rect">
            <a:avLst/>
          </a:prstGeom>
        </p:spPr>
      </p:pic>
    </p:spTree>
    <p:extLst>
      <p:ext uri="{BB962C8B-B14F-4D97-AF65-F5344CB8AC3E}">
        <p14:creationId xmlns:p14="http://schemas.microsoft.com/office/powerpoint/2010/main" val="39439496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8E79860-08D7-4003-9564-80C8955EC6A8}"/>
              </a:ext>
            </a:extLst>
          </p:cNvPr>
          <p:cNvSpPr txBox="1">
            <a:spLocks noGrp="1"/>
          </p:cNvSpPr>
          <p:nvPr>
            <p:ph type="title"/>
          </p:nvPr>
        </p:nvSpPr>
        <p:spPr>
          <a:xfrm>
            <a:off x="719027" y="756161"/>
            <a:ext cx="7886700" cy="994169"/>
          </a:xfrm>
          <a:solidFill>
            <a:srgbClr val="B4C7E7"/>
          </a:solidFill>
        </p:spPr>
        <p:txBody>
          <a:bodyPr anchorCtr="1"/>
          <a:lstStyle/>
          <a:p>
            <a:pPr lvl="0" algn="ctr"/>
            <a:r>
              <a:rPr lang="en-GB" b="1" dirty="0">
                <a:latin typeface="Arial" panose="020B0604020202020204" pitchFamily="34" charset="0"/>
                <a:cs typeface="Arial" panose="020B0604020202020204" pitchFamily="34" charset="0"/>
              </a:rPr>
              <a:t> Literature Review</a:t>
            </a:r>
          </a:p>
        </p:txBody>
      </p:sp>
      <p:sp>
        <p:nvSpPr>
          <p:cNvPr id="3" name="Content Placeholder 2">
            <a:extLst>
              <a:ext uri="{FF2B5EF4-FFF2-40B4-BE49-F238E27FC236}">
                <a16:creationId xmlns:a16="http://schemas.microsoft.com/office/drawing/2014/main" id="{10C7E2E1-400A-4F39-9886-92B40CFD129B}"/>
              </a:ext>
            </a:extLst>
          </p:cNvPr>
          <p:cNvSpPr txBox="1">
            <a:spLocks noGrp="1"/>
          </p:cNvSpPr>
          <p:nvPr>
            <p:ph idx="1"/>
          </p:nvPr>
        </p:nvSpPr>
        <p:spPr>
          <a:xfrm>
            <a:off x="972880" y="2173030"/>
            <a:ext cx="7378995" cy="3580514"/>
          </a:xfrm>
        </p:spPr>
        <p:txBody>
          <a:bodyPr>
            <a:normAutofit fontScale="25000" lnSpcReduction="20000"/>
          </a:bodyPr>
          <a:lstStyle/>
          <a:p>
            <a:pPr>
              <a:buFont typeface="Wingdings" panose="05000000000000000000" pitchFamily="2" charset="2"/>
              <a:buChar char="§"/>
            </a:pPr>
            <a:endParaRPr lang="en-GB" sz="2400" dirty="0">
              <a:latin typeface="Arial" panose="020B0604020202020204" pitchFamily="34" charset="0"/>
              <a:cs typeface="Arial" panose="020B0604020202020204" pitchFamily="34" charset="0"/>
            </a:endParaRPr>
          </a:p>
          <a:p>
            <a:pPr marL="0" indent="0">
              <a:buNone/>
            </a:pPr>
            <a:r>
              <a:rPr lang="en-GB" sz="11200" dirty="0">
                <a:latin typeface="Arial" panose="020B0604020202020204" pitchFamily="34" charset="0"/>
                <a:cs typeface="Arial" panose="020B0604020202020204" pitchFamily="34" charset="0"/>
              </a:rPr>
              <a:t>The ability to review, and to report relevant literature is a key academic skill.</a:t>
            </a:r>
          </a:p>
          <a:p>
            <a:pPr marL="0" indent="0">
              <a:buNone/>
            </a:pPr>
            <a:endParaRPr lang="en-GB" sz="11200" dirty="0">
              <a:latin typeface="Arial" panose="020B0604020202020204" pitchFamily="34" charset="0"/>
              <a:cs typeface="Arial" panose="020B0604020202020204" pitchFamily="34" charset="0"/>
            </a:endParaRPr>
          </a:p>
          <a:p>
            <a:pPr>
              <a:buFont typeface="Wingdings" panose="05000000000000000000" pitchFamily="2" charset="2"/>
              <a:buChar char="§"/>
            </a:pPr>
            <a:r>
              <a:rPr lang="en-GB" sz="11200" dirty="0">
                <a:latin typeface="Arial" panose="020B0604020202020204" pitchFamily="34" charset="0"/>
                <a:cs typeface="Arial" panose="020B0604020202020204" pitchFamily="34" charset="0"/>
              </a:rPr>
              <a:t>A literature review is a survey of scholarly sources on a specific topic. </a:t>
            </a:r>
          </a:p>
          <a:p>
            <a:pPr marL="0" indent="0">
              <a:buNone/>
            </a:pPr>
            <a:endParaRPr lang="en-GB" sz="11200" dirty="0">
              <a:latin typeface="Arial" panose="020B0604020202020204" pitchFamily="34" charset="0"/>
              <a:cs typeface="Arial" panose="020B0604020202020204" pitchFamily="34" charset="0"/>
            </a:endParaRPr>
          </a:p>
          <a:p>
            <a:pPr>
              <a:buFont typeface="Wingdings" panose="05000000000000000000" pitchFamily="2" charset="2"/>
              <a:buChar char="§"/>
            </a:pPr>
            <a:r>
              <a:rPr lang="en-GB" sz="11200" dirty="0">
                <a:latin typeface="Arial" panose="020B0604020202020204" pitchFamily="34" charset="0"/>
                <a:cs typeface="Arial" panose="020B0604020202020204" pitchFamily="34" charset="0"/>
              </a:rPr>
              <a:t>It provides an overview of current knowledge, allowing you to identify relevant theories, methods, and gaps in the existing research.</a:t>
            </a:r>
          </a:p>
          <a:p>
            <a:pPr marL="0" indent="0">
              <a:buNone/>
            </a:pPr>
            <a:endParaRPr lang="en-GB" sz="8400" dirty="0">
              <a:latin typeface="Arial" panose="020B0604020202020204" pitchFamily="34" charset="0"/>
              <a:cs typeface="Arial" panose="020B0604020202020204" pitchFamily="34" charset="0"/>
            </a:endParaRPr>
          </a:p>
          <a:p>
            <a:pPr marL="0" indent="0">
              <a:buNone/>
            </a:pPr>
            <a:endParaRPr lang="en-GB" sz="8400" dirty="0">
              <a:latin typeface="Arial" panose="020B0604020202020204" pitchFamily="34" charset="0"/>
              <a:cs typeface="Arial" panose="020B0604020202020204" pitchFamily="34" charset="0"/>
            </a:endParaRPr>
          </a:p>
          <a:p>
            <a:pPr>
              <a:buFont typeface="Wingdings" panose="05000000000000000000" pitchFamily="2" charset="2"/>
              <a:buChar char="§"/>
            </a:pPr>
            <a:endParaRPr lang="en-GB" sz="6450" dirty="0">
              <a:latin typeface="Arial" panose="020B0604020202020204" pitchFamily="34" charset="0"/>
              <a:cs typeface="Arial" panose="020B0604020202020204" pitchFamily="34" charset="0"/>
            </a:endParaRPr>
          </a:p>
          <a:p>
            <a:pPr marL="0" indent="0">
              <a:buNone/>
            </a:pPr>
            <a:r>
              <a:rPr lang="en-GB" sz="6450" dirty="0">
                <a:latin typeface="Arial" panose="020B0604020202020204" pitchFamily="34" charset="0"/>
                <a:cs typeface="Arial" panose="020B0604020202020204" pitchFamily="34" charset="0"/>
              </a:rPr>
              <a:t>                                                                                                  </a:t>
            </a:r>
            <a:r>
              <a:rPr lang="en-GB" sz="2400" dirty="0">
                <a:latin typeface="Arial" panose="020B0604020202020204" pitchFamily="34" charset="0"/>
                <a:cs typeface="Arial" panose="020B0604020202020204" pitchFamily="34" charset="0"/>
              </a:rPr>
              <a:t>()</a:t>
            </a:r>
          </a:p>
        </p:txBody>
      </p:sp>
    </p:spTree>
    <p:extLst>
      <p:ext uri="{BB962C8B-B14F-4D97-AF65-F5344CB8AC3E}">
        <p14:creationId xmlns:p14="http://schemas.microsoft.com/office/powerpoint/2010/main" val="351217091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A7D8610-97EB-42DA-B06F-B41BC2090922}"/>
              </a:ext>
            </a:extLst>
          </p:cNvPr>
          <p:cNvSpPr>
            <a:spLocks noGrp="1"/>
          </p:cNvSpPr>
          <p:nvPr>
            <p:ph type="title"/>
          </p:nvPr>
        </p:nvSpPr>
        <p:spPr>
          <a:xfrm>
            <a:off x="628648" y="1008765"/>
            <a:ext cx="7886700" cy="994169"/>
          </a:xfrm>
          <a:solidFill>
            <a:schemeClr val="accent1">
              <a:lumMod val="40000"/>
              <a:lumOff val="60000"/>
            </a:schemeClr>
          </a:solidFill>
        </p:spPr>
        <p:txBody>
          <a:bodyPr/>
          <a:lstStyle/>
          <a:p>
            <a:pPr algn="ctr"/>
            <a:r>
              <a:rPr lang="en-GB" b="1" dirty="0">
                <a:latin typeface="Arial" panose="020B0604020202020204" pitchFamily="34" charset="0"/>
                <a:cs typeface="Arial" panose="020B0604020202020204" pitchFamily="34" charset="0"/>
              </a:rPr>
              <a:t> Literature Review</a:t>
            </a:r>
            <a:endParaRPr lang="en-GB" dirty="0"/>
          </a:p>
        </p:txBody>
      </p:sp>
      <p:sp>
        <p:nvSpPr>
          <p:cNvPr id="3" name="Content Placeholder 2">
            <a:extLst>
              <a:ext uri="{FF2B5EF4-FFF2-40B4-BE49-F238E27FC236}">
                <a16:creationId xmlns:a16="http://schemas.microsoft.com/office/drawing/2014/main" id="{3FC65BA0-8E34-4C57-978D-A11858572A46}"/>
              </a:ext>
            </a:extLst>
          </p:cNvPr>
          <p:cNvSpPr>
            <a:spLocks noGrp="1"/>
          </p:cNvSpPr>
          <p:nvPr>
            <p:ph idx="1"/>
          </p:nvPr>
        </p:nvSpPr>
        <p:spPr>
          <a:xfrm>
            <a:off x="859911" y="2292646"/>
            <a:ext cx="7561076" cy="3708104"/>
          </a:xfrm>
        </p:spPr>
        <p:txBody>
          <a:bodyPr>
            <a:normAutofit lnSpcReduction="10000"/>
          </a:bodyPr>
          <a:lstStyle/>
          <a:p>
            <a:pPr marL="0" indent="0">
              <a:buNone/>
            </a:pPr>
            <a:r>
              <a:rPr lang="en-GB" sz="2400" dirty="0">
                <a:latin typeface="Arial" panose="020B0604020202020204" pitchFamily="34" charset="0"/>
                <a:cs typeface="Arial" panose="020B0604020202020204" pitchFamily="34" charset="0"/>
              </a:rPr>
              <a:t>A literature review:</a:t>
            </a:r>
          </a:p>
          <a:p>
            <a:pPr lvl="0">
              <a:buFont typeface="Wingdings" panose="05000000000000000000" pitchFamily="2" charset="2"/>
              <a:buChar char="§"/>
            </a:pPr>
            <a:r>
              <a:rPr lang="en-GB" sz="2400" dirty="0">
                <a:latin typeface="Arial" panose="020B0604020202020204" pitchFamily="34" charset="0"/>
                <a:cs typeface="Arial" panose="020B0604020202020204" pitchFamily="34" charset="0"/>
              </a:rPr>
              <a:t>Situates your research focus within the context of the wider academic community in your field; </a:t>
            </a:r>
          </a:p>
          <a:p>
            <a:pPr lvl="0">
              <a:buFont typeface="Wingdings" panose="05000000000000000000" pitchFamily="2" charset="2"/>
              <a:buChar char="§"/>
            </a:pPr>
            <a:r>
              <a:rPr lang="en-GB" sz="2400" dirty="0">
                <a:latin typeface="Arial" panose="020B0604020202020204" pitchFamily="34" charset="0"/>
                <a:cs typeface="Arial" panose="020B0604020202020204" pitchFamily="34" charset="0"/>
              </a:rPr>
              <a:t>Reports your critical review of the relevant literature and highlights gaps within that literature</a:t>
            </a:r>
          </a:p>
          <a:p>
            <a:pPr marL="0" indent="0">
              <a:buNone/>
            </a:pPr>
            <a:endParaRPr lang="en-GB" sz="2400" dirty="0">
              <a:latin typeface="Arial" panose="020B0604020202020204" pitchFamily="34" charset="0"/>
              <a:cs typeface="Arial" panose="020B0604020202020204" pitchFamily="34" charset="0"/>
            </a:endParaRPr>
          </a:p>
          <a:p>
            <a:pPr lvl="0">
              <a:buFont typeface="Wingdings" panose="05000000000000000000" pitchFamily="2" charset="2"/>
              <a:buChar char="§"/>
            </a:pPr>
            <a:r>
              <a:rPr lang="en-GB" sz="2400" dirty="0">
                <a:latin typeface="Arial" panose="020B0604020202020204" pitchFamily="34" charset="0"/>
                <a:cs typeface="Arial" panose="020B0604020202020204" pitchFamily="34" charset="0"/>
              </a:rPr>
              <a:t>Be sure to showcase your talents of: </a:t>
            </a:r>
            <a:r>
              <a:rPr lang="en-GB" sz="2400" b="1" dirty="0">
                <a:latin typeface="Arial" panose="020B0604020202020204" pitchFamily="34" charset="0"/>
                <a:cs typeface="Arial" panose="020B0604020202020204" pitchFamily="34" charset="0"/>
              </a:rPr>
              <a:t>understanding, interpretation, analysis, clarity of thought, synthesis, and development of argument</a:t>
            </a:r>
            <a:r>
              <a:rPr lang="en-GB" sz="2400" dirty="0"/>
              <a:t>. </a:t>
            </a:r>
          </a:p>
          <a:p>
            <a:pPr>
              <a:buFont typeface="Wingdings" panose="05000000000000000000" pitchFamily="2" charset="2"/>
              <a:buChar char="§"/>
            </a:pPr>
            <a:endParaRPr lang="en-GB" sz="2400" dirty="0">
              <a:latin typeface="Arial" panose="020B0604020202020204" pitchFamily="34" charset="0"/>
              <a:cs typeface="Arial" panose="020B0604020202020204" pitchFamily="34" charset="0"/>
            </a:endParaRPr>
          </a:p>
          <a:p>
            <a:endParaRPr lang="en-GB" sz="2400" dirty="0">
              <a:latin typeface="Arial" panose="020B0604020202020204" pitchFamily="34" charset="0"/>
              <a:cs typeface="Arial" panose="020B0604020202020204" pitchFamily="34" charset="0"/>
            </a:endParaRPr>
          </a:p>
          <a:p>
            <a:endParaRPr lang="en-GB" dirty="0"/>
          </a:p>
        </p:txBody>
      </p:sp>
    </p:spTree>
    <p:extLst>
      <p:ext uri="{BB962C8B-B14F-4D97-AF65-F5344CB8AC3E}">
        <p14:creationId xmlns:p14="http://schemas.microsoft.com/office/powerpoint/2010/main" val="374088097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12885A1-ACE4-43AE-A426-741D3EE62839}"/>
              </a:ext>
            </a:extLst>
          </p:cNvPr>
          <p:cNvSpPr>
            <a:spLocks noGrp="1"/>
          </p:cNvSpPr>
          <p:nvPr>
            <p:ph type="ctrTitle"/>
          </p:nvPr>
        </p:nvSpPr>
        <p:spPr>
          <a:xfrm>
            <a:off x="1143000" y="1838218"/>
            <a:ext cx="6858000" cy="1790699"/>
          </a:xfrm>
        </p:spPr>
        <p:txBody>
          <a:bodyPr>
            <a:normAutofit/>
          </a:bodyPr>
          <a:lstStyle/>
          <a:p>
            <a:r>
              <a:rPr lang="en-GB" sz="3600" b="1" i="1" dirty="0">
                <a:latin typeface="Arial" panose="020B0604020202020204" pitchFamily="34" charset="0"/>
                <a:cs typeface="Arial" panose="020B0604020202020204" pitchFamily="34" charset="0"/>
              </a:rPr>
              <a:t>When is a literature review written?</a:t>
            </a:r>
          </a:p>
        </p:txBody>
      </p:sp>
      <p:pic>
        <p:nvPicPr>
          <p:cNvPr id="3" name="Picture 2" descr="A picture containing vector graphics&#10;&#10;Description automatically generated">
            <a:extLst>
              <a:ext uri="{FF2B5EF4-FFF2-40B4-BE49-F238E27FC236}">
                <a16:creationId xmlns:a16="http://schemas.microsoft.com/office/drawing/2014/main" id="{4476EF2B-2B90-48DA-A8B4-E80C4CE0AE53}"/>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7412805" y="4124432"/>
            <a:ext cx="1731196" cy="1899435"/>
          </a:xfrm>
          <a:prstGeom prst="rect">
            <a:avLst/>
          </a:prstGeom>
        </p:spPr>
      </p:pic>
    </p:spTree>
    <p:extLst>
      <p:ext uri="{BB962C8B-B14F-4D97-AF65-F5344CB8AC3E}">
        <p14:creationId xmlns:p14="http://schemas.microsoft.com/office/powerpoint/2010/main" val="286499389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FD9D347-FB40-49F6-9C04-C65A0EA9CD12}"/>
              </a:ext>
            </a:extLst>
          </p:cNvPr>
          <p:cNvSpPr>
            <a:spLocks noGrp="1"/>
          </p:cNvSpPr>
          <p:nvPr>
            <p:ph type="title"/>
          </p:nvPr>
        </p:nvSpPr>
        <p:spPr/>
        <p:txBody>
          <a:bodyPr/>
          <a:lstStyle/>
          <a:p>
            <a:pPr algn="ctr"/>
            <a:r>
              <a:rPr lang="en-GB" b="1" dirty="0">
                <a:latin typeface="Arial" panose="020B0604020202020204" pitchFamily="34" charset="0"/>
                <a:cs typeface="Arial" panose="020B0604020202020204" pitchFamily="34" charset="0"/>
              </a:rPr>
              <a:t>Literature review</a:t>
            </a:r>
            <a:endParaRPr lang="en-GB" dirty="0"/>
          </a:p>
        </p:txBody>
      </p:sp>
      <p:sp>
        <p:nvSpPr>
          <p:cNvPr id="3" name="Content Placeholder 2">
            <a:extLst>
              <a:ext uri="{FF2B5EF4-FFF2-40B4-BE49-F238E27FC236}">
                <a16:creationId xmlns:a16="http://schemas.microsoft.com/office/drawing/2014/main" id="{1D45752D-3BF8-4EAE-8419-71A1D4184B92}"/>
              </a:ext>
            </a:extLst>
          </p:cNvPr>
          <p:cNvSpPr>
            <a:spLocks noGrp="1"/>
          </p:cNvSpPr>
          <p:nvPr>
            <p:ph idx="1"/>
          </p:nvPr>
        </p:nvSpPr>
        <p:spPr>
          <a:xfrm>
            <a:off x="628650" y="2050780"/>
            <a:ext cx="7886700" cy="3676124"/>
          </a:xfrm>
        </p:spPr>
        <p:txBody>
          <a:bodyPr>
            <a:normAutofit/>
          </a:bodyPr>
          <a:lstStyle/>
          <a:p>
            <a:pPr marL="0" indent="0">
              <a:buNone/>
            </a:pPr>
            <a:r>
              <a:rPr lang="en-GB" sz="2400" dirty="0">
                <a:latin typeface="Arial" panose="020B0604020202020204" pitchFamily="34" charset="0"/>
                <a:cs typeface="Arial" panose="020B0604020202020204" pitchFamily="34" charset="0"/>
              </a:rPr>
              <a:t>Literature review is often written as part of a</a:t>
            </a:r>
          </a:p>
          <a:p>
            <a:pPr marL="0" indent="0">
              <a:buNone/>
            </a:pPr>
            <a:endParaRPr lang="en-GB" sz="2400" dirty="0">
              <a:latin typeface="Arial" panose="020B0604020202020204" pitchFamily="34" charset="0"/>
              <a:cs typeface="Arial" panose="020B0604020202020204" pitchFamily="34" charset="0"/>
            </a:endParaRPr>
          </a:p>
          <a:p>
            <a:pPr>
              <a:buFont typeface="Wingdings" panose="05000000000000000000" pitchFamily="2" charset="2"/>
              <a:buChar char="§"/>
            </a:pPr>
            <a:r>
              <a:rPr lang="en-GB" sz="2400" dirty="0">
                <a:latin typeface="Arial" panose="020B0604020202020204" pitchFamily="34" charset="0"/>
                <a:cs typeface="Arial" panose="020B0604020202020204" pitchFamily="34" charset="0"/>
              </a:rPr>
              <a:t>Dissertation, </a:t>
            </a:r>
          </a:p>
          <a:p>
            <a:pPr>
              <a:buFont typeface="Wingdings" panose="05000000000000000000" pitchFamily="2" charset="2"/>
              <a:buChar char="§"/>
            </a:pPr>
            <a:r>
              <a:rPr lang="en-GB" sz="2400" dirty="0">
                <a:latin typeface="Arial" panose="020B0604020202020204" pitchFamily="34" charset="0"/>
                <a:cs typeface="Arial" panose="020B0604020202020204" pitchFamily="34" charset="0"/>
              </a:rPr>
              <a:t>Thesis, </a:t>
            </a:r>
          </a:p>
          <a:p>
            <a:pPr>
              <a:buFont typeface="Wingdings" panose="05000000000000000000" pitchFamily="2" charset="2"/>
              <a:buChar char="§"/>
            </a:pPr>
            <a:r>
              <a:rPr lang="en-GB" sz="2400" dirty="0">
                <a:latin typeface="Arial" panose="020B0604020202020204" pitchFamily="34" charset="0"/>
                <a:cs typeface="Arial" panose="020B0604020202020204" pitchFamily="34" charset="0"/>
              </a:rPr>
              <a:t>Research paper,</a:t>
            </a:r>
          </a:p>
          <a:p>
            <a:pPr>
              <a:buFont typeface="Wingdings" panose="05000000000000000000" pitchFamily="2" charset="2"/>
              <a:buChar char="§"/>
            </a:pPr>
            <a:r>
              <a:rPr lang="en-GB" sz="2400" dirty="0">
                <a:latin typeface="Arial" panose="020B0604020202020204" pitchFamily="34" charset="0"/>
                <a:cs typeface="Arial" panose="020B0604020202020204" pitchFamily="34" charset="0"/>
              </a:rPr>
              <a:t>Or proposal.</a:t>
            </a:r>
          </a:p>
        </p:txBody>
      </p:sp>
    </p:spTree>
    <p:extLst>
      <p:ext uri="{BB962C8B-B14F-4D97-AF65-F5344CB8AC3E}">
        <p14:creationId xmlns:p14="http://schemas.microsoft.com/office/powerpoint/2010/main" val="159845066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FD9D347-FB40-49F6-9C04-C65A0EA9CD12}"/>
              </a:ext>
            </a:extLst>
          </p:cNvPr>
          <p:cNvSpPr>
            <a:spLocks noGrp="1"/>
          </p:cNvSpPr>
          <p:nvPr>
            <p:ph type="title"/>
          </p:nvPr>
        </p:nvSpPr>
        <p:spPr/>
        <p:txBody>
          <a:bodyPr/>
          <a:lstStyle/>
          <a:p>
            <a:pPr algn="ctr"/>
            <a:r>
              <a:rPr lang="en-GB" b="1" dirty="0">
                <a:latin typeface="Arial" panose="020B0604020202020204" pitchFamily="34" charset="0"/>
                <a:cs typeface="Arial" panose="020B0604020202020204" pitchFamily="34" charset="0"/>
              </a:rPr>
              <a:t>Literature review</a:t>
            </a:r>
            <a:endParaRPr lang="en-GB" dirty="0"/>
          </a:p>
        </p:txBody>
      </p:sp>
      <p:sp>
        <p:nvSpPr>
          <p:cNvPr id="3" name="Content Placeholder 2">
            <a:extLst>
              <a:ext uri="{FF2B5EF4-FFF2-40B4-BE49-F238E27FC236}">
                <a16:creationId xmlns:a16="http://schemas.microsoft.com/office/drawing/2014/main" id="{1D45752D-3BF8-4EAE-8419-71A1D4184B92}"/>
              </a:ext>
            </a:extLst>
          </p:cNvPr>
          <p:cNvSpPr>
            <a:spLocks noGrp="1"/>
          </p:cNvSpPr>
          <p:nvPr>
            <p:ph idx="1"/>
          </p:nvPr>
        </p:nvSpPr>
        <p:spPr>
          <a:xfrm>
            <a:off x="628650" y="2050780"/>
            <a:ext cx="7886700" cy="3676124"/>
          </a:xfrm>
        </p:spPr>
        <p:txBody>
          <a:bodyPr>
            <a:normAutofit lnSpcReduction="10000"/>
          </a:bodyPr>
          <a:lstStyle/>
          <a:p>
            <a:pPr>
              <a:buFont typeface="Wingdings" panose="05000000000000000000" pitchFamily="2" charset="2"/>
              <a:buChar char="§"/>
            </a:pPr>
            <a:r>
              <a:rPr lang="en-GB" sz="2400" dirty="0">
                <a:latin typeface="Arial" panose="020B0604020202020204" pitchFamily="34" charset="0"/>
                <a:cs typeface="Arial" panose="020B0604020202020204" pitchFamily="34" charset="0"/>
              </a:rPr>
              <a:t>You might also have to write a literature review as a stand-alone assignment. </a:t>
            </a:r>
          </a:p>
          <a:p>
            <a:pPr marL="0" indent="0">
              <a:buNone/>
            </a:pPr>
            <a:endParaRPr lang="en-GB" sz="2400" dirty="0">
              <a:latin typeface="Arial" panose="020B0604020202020204" pitchFamily="34" charset="0"/>
              <a:cs typeface="Arial" panose="020B0604020202020204" pitchFamily="34" charset="0"/>
            </a:endParaRPr>
          </a:p>
          <a:p>
            <a:pPr>
              <a:buFont typeface="Wingdings" panose="05000000000000000000" pitchFamily="2" charset="2"/>
              <a:buChar char="§"/>
            </a:pPr>
            <a:r>
              <a:rPr lang="en-GB" sz="2400" dirty="0">
                <a:latin typeface="Arial" panose="020B0604020202020204" pitchFamily="34" charset="0"/>
                <a:cs typeface="Arial" panose="020B0604020202020204" pitchFamily="34" charset="0"/>
              </a:rPr>
              <a:t>In this case, the purpose is to evaluate the current state of research and demonstrate your knowledge of scholarly debates around a topic.</a:t>
            </a:r>
          </a:p>
          <a:p>
            <a:pPr>
              <a:buFont typeface="Wingdings" panose="05000000000000000000" pitchFamily="2" charset="2"/>
              <a:buChar char="§"/>
            </a:pPr>
            <a:endParaRPr lang="en-GB" sz="2400" dirty="0">
              <a:latin typeface="Arial" panose="020B0604020202020204" pitchFamily="34" charset="0"/>
              <a:cs typeface="Arial" panose="020B0604020202020204" pitchFamily="34" charset="0"/>
            </a:endParaRPr>
          </a:p>
          <a:p>
            <a:pPr>
              <a:buFont typeface="Wingdings" panose="05000000000000000000" pitchFamily="2" charset="2"/>
              <a:buChar char="§"/>
            </a:pPr>
            <a:r>
              <a:rPr lang="en-GB" sz="2400" dirty="0">
                <a:latin typeface="Arial" panose="020B0604020202020204" pitchFamily="34" charset="0"/>
                <a:cs typeface="Arial" panose="020B0604020202020204" pitchFamily="34" charset="0"/>
              </a:rPr>
              <a:t>The content will look slightly different in each case, but the process of conducting a literature review follows the same steps.</a:t>
            </a:r>
          </a:p>
        </p:txBody>
      </p:sp>
    </p:spTree>
    <p:extLst>
      <p:ext uri="{BB962C8B-B14F-4D97-AF65-F5344CB8AC3E}">
        <p14:creationId xmlns:p14="http://schemas.microsoft.com/office/powerpoint/2010/main" val="262830882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88F4CEA-FBD5-4079-9C37-253EA8CB563C}"/>
              </a:ext>
            </a:extLst>
          </p:cNvPr>
          <p:cNvSpPr>
            <a:spLocks noGrp="1"/>
          </p:cNvSpPr>
          <p:nvPr>
            <p:ph type="title"/>
          </p:nvPr>
        </p:nvSpPr>
        <p:spPr>
          <a:xfrm>
            <a:off x="643270" y="939712"/>
            <a:ext cx="7886700" cy="994169"/>
          </a:xfrm>
        </p:spPr>
        <p:txBody>
          <a:bodyPr/>
          <a:lstStyle/>
          <a:p>
            <a:pPr algn="ctr"/>
            <a:r>
              <a:rPr lang="en-GB" b="1" dirty="0">
                <a:latin typeface="Arial" panose="020B0604020202020204" pitchFamily="34" charset="0"/>
                <a:cs typeface="Arial" panose="020B0604020202020204" pitchFamily="34" charset="0"/>
              </a:rPr>
              <a:t>Literature Review</a:t>
            </a:r>
            <a:endParaRPr lang="en-GB" b="1" dirty="0"/>
          </a:p>
        </p:txBody>
      </p:sp>
      <p:sp>
        <p:nvSpPr>
          <p:cNvPr id="3" name="Content Placeholder 2">
            <a:extLst>
              <a:ext uri="{FF2B5EF4-FFF2-40B4-BE49-F238E27FC236}">
                <a16:creationId xmlns:a16="http://schemas.microsoft.com/office/drawing/2014/main" id="{0F03BC35-7635-490E-BDCB-920233BD0033}"/>
              </a:ext>
            </a:extLst>
          </p:cNvPr>
          <p:cNvSpPr>
            <a:spLocks noGrp="1"/>
          </p:cNvSpPr>
          <p:nvPr>
            <p:ph idx="1"/>
          </p:nvPr>
        </p:nvSpPr>
        <p:spPr>
          <a:xfrm>
            <a:off x="643270" y="1933880"/>
            <a:ext cx="7886700" cy="3676124"/>
          </a:xfrm>
        </p:spPr>
        <p:txBody>
          <a:bodyPr>
            <a:normAutofit/>
          </a:bodyPr>
          <a:lstStyle/>
          <a:p>
            <a:pPr marL="0" indent="0">
              <a:buNone/>
            </a:pPr>
            <a:r>
              <a:rPr lang="en-GB" sz="2700" dirty="0">
                <a:latin typeface="Arial" panose="020B0604020202020204" pitchFamily="34" charset="0"/>
                <a:cs typeface="Arial" panose="020B0604020202020204" pitchFamily="34" charset="0"/>
              </a:rPr>
              <a:t>Conducting a literature review involves</a:t>
            </a:r>
          </a:p>
          <a:p>
            <a:pPr marL="0" indent="0">
              <a:buNone/>
            </a:pPr>
            <a:r>
              <a:rPr lang="en-GB" sz="2700" dirty="0">
                <a:latin typeface="Arial" panose="020B0604020202020204" pitchFamily="34" charset="0"/>
                <a:cs typeface="Arial" panose="020B0604020202020204" pitchFamily="34" charset="0"/>
              </a:rPr>
              <a:t> </a:t>
            </a:r>
          </a:p>
          <a:p>
            <a:pPr>
              <a:buFont typeface="Wingdings" panose="05000000000000000000" pitchFamily="2" charset="2"/>
              <a:buChar char="§"/>
            </a:pPr>
            <a:r>
              <a:rPr lang="en-GB" sz="2700" dirty="0">
                <a:latin typeface="Arial" panose="020B0604020202020204" pitchFamily="34" charset="0"/>
                <a:cs typeface="Arial" panose="020B0604020202020204" pitchFamily="34" charset="0"/>
              </a:rPr>
              <a:t>Collecting, </a:t>
            </a:r>
          </a:p>
          <a:p>
            <a:pPr>
              <a:buFont typeface="Wingdings" panose="05000000000000000000" pitchFamily="2" charset="2"/>
              <a:buChar char="§"/>
            </a:pPr>
            <a:r>
              <a:rPr lang="en-GB" sz="2700" dirty="0">
                <a:latin typeface="Arial" panose="020B0604020202020204" pitchFamily="34" charset="0"/>
                <a:cs typeface="Arial" panose="020B0604020202020204" pitchFamily="34" charset="0"/>
              </a:rPr>
              <a:t>Evaluating and </a:t>
            </a:r>
          </a:p>
          <a:p>
            <a:pPr>
              <a:buFont typeface="Wingdings" panose="05000000000000000000" pitchFamily="2" charset="2"/>
              <a:buChar char="§"/>
            </a:pPr>
            <a:r>
              <a:rPr lang="en-GB" sz="2700" dirty="0">
                <a:latin typeface="Arial" panose="020B0604020202020204" pitchFamily="34" charset="0"/>
                <a:cs typeface="Arial" panose="020B0604020202020204" pitchFamily="34" charset="0"/>
              </a:rPr>
              <a:t>Analysing publications (such as books and journal articles) that relate to your </a:t>
            </a:r>
            <a:r>
              <a:rPr lang="en-GB" sz="2700" b="1" dirty="0">
                <a:latin typeface="Arial" panose="020B0604020202020204" pitchFamily="34" charset="0"/>
                <a:cs typeface="Arial" panose="020B0604020202020204" pitchFamily="34" charset="0"/>
              </a:rPr>
              <a:t>research question</a:t>
            </a:r>
            <a:r>
              <a:rPr lang="en-GB" sz="2700" dirty="0">
                <a:latin typeface="Arial" panose="020B0604020202020204" pitchFamily="34" charset="0"/>
                <a:cs typeface="Arial" panose="020B0604020202020204" pitchFamily="34" charset="0"/>
              </a:rPr>
              <a:t>. </a:t>
            </a:r>
          </a:p>
          <a:p>
            <a:pPr marL="0" indent="0">
              <a:buNone/>
            </a:pPr>
            <a:endParaRPr lang="en-GB" sz="2700" dirty="0">
              <a:latin typeface="Arial" panose="020B0604020202020204" pitchFamily="34" charset="0"/>
              <a:cs typeface="Arial" panose="020B0604020202020204" pitchFamily="34" charset="0"/>
            </a:endParaRPr>
          </a:p>
          <a:p>
            <a:pPr marL="0" indent="0">
              <a:buNone/>
            </a:pPr>
            <a:endParaRPr lang="en-GB" sz="2400" dirty="0">
              <a:latin typeface="Arial" panose="020B0604020202020204" pitchFamily="34" charset="0"/>
              <a:cs typeface="Arial" panose="020B0604020202020204" pitchFamily="34" charset="0"/>
            </a:endParaRPr>
          </a:p>
          <a:p>
            <a:endParaRPr lang="en-GB" dirty="0"/>
          </a:p>
        </p:txBody>
      </p:sp>
    </p:spTree>
    <p:extLst>
      <p:ext uri="{BB962C8B-B14F-4D97-AF65-F5344CB8AC3E}">
        <p14:creationId xmlns:p14="http://schemas.microsoft.com/office/powerpoint/2010/main" val="1206446898"/>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C1D0109-569E-4E35-90C6-76A49A687AA3}"/>
              </a:ext>
            </a:extLst>
          </p:cNvPr>
          <p:cNvSpPr>
            <a:spLocks noGrp="1"/>
          </p:cNvSpPr>
          <p:nvPr>
            <p:ph type="title"/>
          </p:nvPr>
        </p:nvSpPr>
        <p:spPr>
          <a:solidFill>
            <a:schemeClr val="accent1">
              <a:lumMod val="40000"/>
              <a:lumOff val="60000"/>
            </a:schemeClr>
          </a:solidFill>
        </p:spPr>
        <p:txBody>
          <a:bodyPr/>
          <a:lstStyle/>
          <a:p>
            <a:pPr algn="ctr"/>
            <a:r>
              <a:rPr lang="en-GB" b="1" dirty="0">
                <a:latin typeface="Arial" panose="020B0604020202020204" pitchFamily="34" charset="0"/>
                <a:cs typeface="Arial" panose="020B0604020202020204" pitchFamily="34" charset="0"/>
              </a:rPr>
              <a:t>Activity </a:t>
            </a:r>
          </a:p>
        </p:txBody>
      </p:sp>
      <p:sp>
        <p:nvSpPr>
          <p:cNvPr id="3" name="Content Placeholder 2">
            <a:extLst>
              <a:ext uri="{FF2B5EF4-FFF2-40B4-BE49-F238E27FC236}">
                <a16:creationId xmlns:a16="http://schemas.microsoft.com/office/drawing/2014/main" id="{C1493217-F497-42E3-8BF7-52098E0F27D7}"/>
              </a:ext>
            </a:extLst>
          </p:cNvPr>
          <p:cNvSpPr>
            <a:spLocks noGrp="1"/>
          </p:cNvSpPr>
          <p:nvPr>
            <p:ph idx="1"/>
          </p:nvPr>
        </p:nvSpPr>
        <p:spPr>
          <a:xfrm>
            <a:off x="1376098" y="2125266"/>
            <a:ext cx="6691685" cy="3468789"/>
          </a:xfrm>
        </p:spPr>
        <p:txBody>
          <a:bodyPr>
            <a:normAutofit/>
          </a:bodyPr>
          <a:lstStyle/>
          <a:p>
            <a:pPr marL="0" indent="0">
              <a:buNone/>
            </a:pPr>
            <a:r>
              <a:rPr lang="en-GB" sz="2400" dirty="0">
                <a:latin typeface="Arial" panose="020B0604020202020204" pitchFamily="34" charset="0"/>
                <a:cs typeface="Arial" panose="020B0604020202020204" pitchFamily="34" charset="0"/>
              </a:rPr>
              <a:t>Working in groups research the term </a:t>
            </a:r>
          </a:p>
          <a:p>
            <a:pPr marL="0" indent="0">
              <a:buNone/>
            </a:pPr>
            <a:endParaRPr lang="en-GB" sz="2400" dirty="0">
              <a:latin typeface="Arial" panose="020B0604020202020204" pitchFamily="34" charset="0"/>
              <a:cs typeface="Arial" panose="020B0604020202020204" pitchFamily="34" charset="0"/>
            </a:endParaRPr>
          </a:p>
          <a:p>
            <a:pPr>
              <a:buFont typeface="Wingdings" panose="05000000000000000000" pitchFamily="2" charset="2"/>
              <a:buChar char="§"/>
            </a:pPr>
            <a:r>
              <a:rPr lang="en-GB" sz="2400" dirty="0">
                <a:latin typeface="Arial" panose="020B0604020202020204" pitchFamily="34" charset="0"/>
                <a:cs typeface="Arial" panose="020B0604020202020204" pitchFamily="34" charset="0"/>
              </a:rPr>
              <a:t>Research questions.</a:t>
            </a:r>
          </a:p>
          <a:p>
            <a:pPr marL="0" indent="0">
              <a:buNone/>
            </a:pPr>
            <a:endParaRPr lang="en-GB" sz="2400" dirty="0">
              <a:latin typeface="Arial" panose="020B0604020202020204" pitchFamily="34" charset="0"/>
              <a:cs typeface="Arial" panose="020B0604020202020204" pitchFamily="34" charset="0"/>
            </a:endParaRPr>
          </a:p>
          <a:p>
            <a:pPr marL="0" indent="0">
              <a:buNone/>
            </a:pPr>
            <a:endParaRPr lang="en-GB" sz="2400" dirty="0">
              <a:latin typeface="Arial" panose="020B0604020202020204" pitchFamily="34" charset="0"/>
              <a:cs typeface="Arial" panose="020B0604020202020204" pitchFamily="34" charset="0"/>
            </a:endParaRPr>
          </a:p>
          <a:p>
            <a:pPr marL="0" indent="0" algn="ctr">
              <a:buNone/>
            </a:pPr>
            <a:r>
              <a:rPr lang="en-GB" sz="2400" dirty="0">
                <a:latin typeface="Arial" panose="020B0604020202020204" pitchFamily="34" charset="0"/>
                <a:cs typeface="Arial" panose="020B0604020202020204" pitchFamily="34" charset="0"/>
              </a:rPr>
              <a:t>Feedback your findings to the whole class</a:t>
            </a:r>
          </a:p>
          <a:p>
            <a:pPr marL="0" indent="0" algn="ctr">
              <a:buNone/>
            </a:pPr>
            <a:r>
              <a:rPr lang="en-GB" sz="2400" b="1" dirty="0">
                <a:latin typeface="Arial" panose="020B0604020202020204" pitchFamily="34" charset="0"/>
                <a:cs typeface="Arial" panose="020B0604020202020204" pitchFamily="34" charset="0"/>
              </a:rPr>
              <a:t>5mins</a:t>
            </a:r>
          </a:p>
        </p:txBody>
      </p:sp>
    </p:spTree>
    <p:extLst>
      <p:ext uri="{BB962C8B-B14F-4D97-AF65-F5344CB8AC3E}">
        <p14:creationId xmlns:p14="http://schemas.microsoft.com/office/powerpoint/2010/main" val="3765203773"/>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A759E27-7B6D-4562-921B-19B55B70C409}"/>
              </a:ext>
            </a:extLst>
          </p:cNvPr>
          <p:cNvSpPr>
            <a:spLocks noGrp="1"/>
          </p:cNvSpPr>
          <p:nvPr>
            <p:ph type="title"/>
          </p:nvPr>
        </p:nvSpPr>
        <p:spPr/>
        <p:txBody>
          <a:bodyPr/>
          <a:lstStyle/>
          <a:p>
            <a:pPr algn="ctr"/>
            <a:r>
              <a:rPr lang="en-GB" b="1" dirty="0">
                <a:latin typeface="Arial" panose="020B0604020202020204" pitchFamily="34" charset="0"/>
                <a:cs typeface="Arial" panose="020B0604020202020204" pitchFamily="34" charset="0"/>
              </a:rPr>
              <a:t>Research Question</a:t>
            </a:r>
          </a:p>
        </p:txBody>
      </p:sp>
      <p:sp>
        <p:nvSpPr>
          <p:cNvPr id="3" name="Content Placeholder 2">
            <a:extLst>
              <a:ext uri="{FF2B5EF4-FFF2-40B4-BE49-F238E27FC236}">
                <a16:creationId xmlns:a16="http://schemas.microsoft.com/office/drawing/2014/main" id="{17BA587E-A180-48D2-8811-4CC59803B07F}"/>
              </a:ext>
            </a:extLst>
          </p:cNvPr>
          <p:cNvSpPr>
            <a:spLocks noGrp="1"/>
          </p:cNvSpPr>
          <p:nvPr>
            <p:ph idx="1"/>
          </p:nvPr>
        </p:nvSpPr>
        <p:spPr/>
        <p:txBody>
          <a:bodyPr>
            <a:normAutofit lnSpcReduction="10000"/>
          </a:bodyPr>
          <a:lstStyle/>
          <a:p>
            <a:pPr>
              <a:buFont typeface="Wingdings" panose="05000000000000000000" pitchFamily="2" charset="2"/>
              <a:buChar char="§"/>
            </a:pPr>
            <a:r>
              <a:rPr lang="en-GB" sz="2400" dirty="0">
                <a:latin typeface="Arial" panose="020B0604020202020204" pitchFamily="34" charset="0"/>
                <a:cs typeface="Arial" panose="020B0604020202020204" pitchFamily="34" charset="0"/>
              </a:rPr>
              <a:t>A research question is 'a question that a research project sets out to answer’. </a:t>
            </a:r>
          </a:p>
          <a:p>
            <a:pPr>
              <a:buFont typeface="Wingdings" panose="05000000000000000000" pitchFamily="2" charset="2"/>
              <a:buChar char="§"/>
            </a:pPr>
            <a:r>
              <a:rPr lang="en-GB" sz="2400" dirty="0">
                <a:latin typeface="Arial" panose="020B0604020202020204" pitchFamily="34" charset="0"/>
                <a:cs typeface="Arial" panose="020B0604020202020204" pitchFamily="34" charset="0"/>
              </a:rPr>
              <a:t>A research question is the question around which you centre your research.</a:t>
            </a:r>
          </a:p>
          <a:p>
            <a:pPr>
              <a:buFont typeface="Wingdings" panose="05000000000000000000" pitchFamily="2" charset="2"/>
              <a:buChar char="§"/>
            </a:pPr>
            <a:r>
              <a:rPr lang="en-GB" sz="2400" dirty="0">
                <a:latin typeface="Arial" panose="020B0604020202020204" pitchFamily="34" charset="0"/>
                <a:cs typeface="Arial" panose="020B0604020202020204" pitchFamily="34" charset="0"/>
              </a:rPr>
              <a:t>It is the bedrock of the research that is central and guiding argument for the research </a:t>
            </a:r>
          </a:p>
          <a:p>
            <a:pPr>
              <a:buFont typeface="Wingdings" panose="05000000000000000000" pitchFamily="2" charset="2"/>
              <a:buChar char="§"/>
            </a:pPr>
            <a:r>
              <a:rPr lang="en-GB" sz="2400" dirty="0">
                <a:latin typeface="Arial" panose="020B0604020202020204" pitchFamily="34" charset="0"/>
                <a:cs typeface="Arial" panose="020B0604020202020204" pitchFamily="34" charset="0"/>
              </a:rPr>
              <a:t>It should be: clear: it must provides enough specifics that one's audience can easily understand its purpose without needing additional explanation.</a:t>
            </a:r>
          </a:p>
          <a:p>
            <a:pPr marL="0" indent="0">
              <a:buNone/>
            </a:pPr>
            <a:endParaRPr lang="en-GB" sz="2400" dirty="0">
              <a:latin typeface="Arial" panose="020B0604020202020204" pitchFamily="34" charset="0"/>
              <a:cs typeface="Arial" panose="020B0604020202020204" pitchFamily="34" charset="0"/>
            </a:endParaRPr>
          </a:p>
          <a:p>
            <a:pPr marL="0" indent="0" algn="ctr">
              <a:buNone/>
            </a:pPr>
            <a:r>
              <a:rPr lang="en-GB" sz="1950" b="1" dirty="0">
                <a:latin typeface="Arial" panose="020B0604020202020204" pitchFamily="34" charset="0"/>
                <a:cs typeface="Arial" panose="020B0604020202020204" pitchFamily="34" charset="0"/>
              </a:rPr>
              <a:t>Note: Choosing a research question is an essential element of both quantitative and qualitative research. </a:t>
            </a:r>
          </a:p>
          <a:p>
            <a:pPr>
              <a:buFont typeface="Wingdings" panose="05000000000000000000" pitchFamily="2" charset="2"/>
              <a:buChar char="§"/>
            </a:pPr>
            <a:endParaRPr lang="en-GB" sz="24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446565256"/>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716437" y="595418"/>
            <a:ext cx="8154185" cy="742950"/>
          </a:xfrm>
        </p:spPr>
        <p:txBody>
          <a:bodyPr>
            <a:normAutofit/>
          </a:bodyPr>
          <a:lstStyle/>
          <a:p>
            <a:r>
              <a:rPr lang="en-GB" b="1" dirty="0">
                <a:latin typeface="Arial" panose="020B0604020202020204" pitchFamily="34" charset="0"/>
                <a:cs typeface="Arial" panose="020B0604020202020204" pitchFamily="34" charset="0"/>
              </a:rPr>
              <a:t>A good research question …</a:t>
            </a:r>
          </a:p>
        </p:txBody>
      </p:sp>
      <p:sp>
        <p:nvSpPr>
          <p:cNvPr id="3" name="Content Placeholder 2"/>
          <p:cNvSpPr>
            <a:spLocks noGrp="1"/>
          </p:cNvSpPr>
          <p:nvPr>
            <p:ph idx="1"/>
          </p:nvPr>
        </p:nvSpPr>
        <p:spPr>
          <a:xfrm>
            <a:off x="716437" y="2005300"/>
            <a:ext cx="5662464" cy="2754306"/>
          </a:xfrm>
        </p:spPr>
        <p:txBody>
          <a:bodyPr>
            <a:normAutofit fontScale="92500"/>
          </a:bodyPr>
          <a:lstStyle/>
          <a:p>
            <a:pPr>
              <a:buFont typeface="Wingdings" panose="05000000000000000000" pitchFamily="2" charset="2"/>
              <a:buChar char="§"/>
            </a:pPr>
            <a:r>
              <a:rPr lang="en-GB" dirty="0">
                <a:latin typeface="Arial" panose="020B0604020202020204" pitchFamily="34" charset="0"/>
                <a:cs typeface="Arial" panose="020B0604020202020204" pitchFamily="34" charset="0"/>
              </a:rPr>
              <a:t>Builds on existing knowledge</a:t>
            </a:r>
          </a:p>
          <a:p>
            <a:pPr>
              <a:buFont typeface="Wingdings" panose="05000000000000000000" pitchFamily="2" charset="2"/>
              <a:buChar char="§"/>
            </a:pPr>
            <a:r>
              <a:rPr lang="en-GB" dirty="0">
                <a:latin typeface="Arial" panose="020B0604020202020204" pitchFamily="34" charset="0"/>
                <a:cs typeface="Arial" panose="020B0604020202020204" pitchFamily="34" charset="0"/>
              </a:rPr>
              <a:t>Based on gaps in the literature</a:t>
            </a:r>
          </a:p>
          <a:p>
            <a:pPr>
              <a:buFont typeface="Wingdings" panose="05000000000000000000" pitchFamily="2" charset="2"/>
              <a:buChar char="§"/>
            </a:pPr>
            <a:r>
              <a:rPr lang="en-GB" dirty="0">
                <a:latin typeface="Arial" panose="020B0604020202020204" pitchFamily="34" charset="0"/>
                <a:cs typeface="Arial" panose="020B0604020202020204" pitchFamily="34" charset="0"/>
              </a:rPr>
              <a:t>Contribute to theory development</a:t>
            </a:r>
          </a:p>
          <a:p>
            <a:pPr>
              <a:buFont typeface="Wingdings" panose="05000000000000000000" pitchFamily="2" charset="2"/>
              <a:buChar char="§"/>
            </a:pPr>
            <a:r>
              <a:rPr lang="en-GB" dirty="0">
                <a:latin typeface="Arial" panose="020B0604020202020204" pitchFamily="34" charset="0"/>
                <a:cs typeface="Arial" panose="020B0604020202020204" pitchFamily="34" charset="0"/>
              </a:rPr>
              <a:t>Defines and gives focus to a research</a:t>
            </a:r>
          </a:p>
          <a:p>
            <a:pPr>
              <a:buFont typeface="Wingdings" panose="05000000000000000000" pitchFamily="2" charset="2"/>
              <a:buChar char="§"/>
            </a:pPr>
            <a:r>
              <a:rPr lang="en-GB" dirty="0">
                <a:latin typeface="Arial" panose="020B0604020202020204" pitchFamily="34" charset="0"/>
                <a:cs typeface="Arial" panose="020B0604020202020204" pitchFamily="34" charset="0"/>
              </a:rPr>
              <a:t>It is answerable and researchable </a:t>
            </a:r>
          </a:p>
          <a:p>
            <a:endParaRPr lang="en-GB" sz="1950" dirty="0"/>
          </a:p>
        </p:txBody>
      </p:sp>
      <p:pic>
        <p:nvPicPr>
          <p:cNvPr id="4" name="Picture 3">
            <a:extLst>
              <a:ext uri="{FF2B5EF4-FFF2-40B4-BE49-F238E27FC236}">
                <a16:creationId xmlns:a16="http://schemas.microsoft.com/office/drawing/2014/main" id="{0FA140B8-FD97-42CC-856E-0B8F67E03688}"/>
              </a:ext>
            </a:extLst>
          </p:cNvPr>
          <p:cNvPicPr>
            <a:picLocks noChangeAspect="1"/>
          </p:cNvPicPr>
          <p:nvPr/>
        </p:nvPicPr>
        <p:blipFill rotWithShape="1">
          <a:blip r:embed="rId3"/>
          <a:srcRect l="3974" t="9926"/>
          <a:stretch/>
        </p:blipFill>
        <p:spPr>
          <a:xfrm>
            <a:off x="6452516" y="4971130"/>
            <a:ext cx="2160649" cy="1520052"/>
          </a:xfrm>
          <a:prstGeom prst="rect">
            <a:avLst/>
          </a:prstGeom>
        </p:spPr>
      </p:pic>
    </p:spTree>
    <p:extLst>
      <p:ext uri="{BB962C8B-B14F-4D97-AF65-F5344CB8AC3E}">
        <p14:creationId xmlns:p14="http://schemas.microsoft.com/office/powerpoint/2010/main" val="3621577061"/>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3B94D4E-20DB-4988-AB1C-D4F6E3CB6576}"/>
              </a:ext>
            </a:extLst>
          </p:cNvPr>
          <p:cNvSpPr>
            <a:spLocks noGrp="1"/>
          </p:cNvSpPr>
          <p:nvPr>
            <p:ph type="title"/>
          </p:nvPr>
        </p:nvSpPr>
        <p:spPr>
          <a:xfrm>
            <a:off x="649916" y="131387"/>
            <a:ext cx="7886700" cy="994169"/>
          </a:xfrm>
        </p:spPr>
        <p:txBody>
          <a:bodyPr/>
          <a:lstStyle/>
          <a:p>
            <a:pPr algn="ctr"/>
            <a:r>
              <a:rPr lang="en-GB" b="1" dirty="0">
                <a:latin typeface="Arial" panose="020B0604020202020204" pitchFamily="34" charset="0"/>
                <a:cs typeface="Arial" panose="020B0604020202020204" pitchFamily="34" charset="0"/>
              </a:rPr>
              <a:t>Research Question</a:t>
            </a:r>
            <a:endParaRPr lang="en-GB" dirty="0"/>
          </a:p>
        </p:txBody>
      </p:sp>
      <p:sp>
        <p:nvSpPr>
          <p:cNvPr id="3" name="Content Placeholder 2">
            <a:extLst>
              <a:ext uri="{FF2B5EF4-FFF2-40B4-BE49-F238E27FC236}">
                <a16:creationId xmlns:a16="http://schemas.microsoft.com/office/drawing/2014/main" id="{65281090-61C8-4833-847D-9F1ACC33B70D}"/>
              </a:ext>
            </a:extLst>
          </p:cNvPr>
          <p:cNvSpPr>
            <a:spLocks noGrp="1"/>
          </p:cNvSpPr>
          <p:nvPr>
            <p:ph idx="1"/>
          </p:nvPr>
        </p:nvSpPr>
        <p:spPr>
          <a:xfrm>
            <a:off x="295055" y="1304665"/>
            <a:ext cx="8596422" cy="3939362"/>
          </a:xfrm>
        </p:spPr>
        <p:txBody>
          <a:bodyPr>
            <a:noAutofit/>
          </a:bodyPr>
          <a:lstStyle/>
          <a:p>
            <a:r>
              <a:rPr lang="en-GB" sz="2400" dirty="0">
                <a:latin typeface="Arial" panose="020B0604020202020204" pitchFamily="34" charset="0"/>
                <a:cs typeface="Arial" panose="020B0604020202020204" pitchFamily="34" charset="0"/>
              </a:rPr>
              <a:t>A good research question is essential to guide your research paper, project or thesis. It pinpoints exactly what you want to find out and gives your work a clear focus and purpose. All research questions should be:</a:t>
            </a:r>
          </a:p>
          <a:p>
            <a:r>
              <a:rPr lang="en-GB" sz="2400" b="1" dirty="0">
                <a:latin typeface="Arial" panose="020B0604020202020204" pitchFamily="34" charset="0"/>
                <a:cs typeface="Arial" panose="020B0604020202020204" pitchFamily="34" charset="0"/>
              </a:rPr>
              <a:t>Focused</a:t>
            </a:r>
            <a:r>
              <a:rPr lang="en-GB" sz="2400" dirty="0">
                <a:latin typeface="Arial" panose="020B0604020202020204" pitchFamily="34" charset="0"/>
                <a:cs typeface="Arial" panose="020B0604020202020204" pitchFamily="34" charset="0"/>
              </a:rPr>
              <a:t> on a single problem or issue</a:t>
            </a:r>
          </a:p>
          <a:p>
            <a:r>
              <a:rPr lang="en-GB" sz="2400" b="1" dirty="0">
                <a:latin typeface="Arial" panose="020B0604020202020204" pitchFamily="34" charset="0"/>
                <a:cs typeface="Arial" panose="020B0604020202020204" pitchFamily="34" charset="0"/>
              </a:rPr>
              <a:t>Researchable</a:t>
            </a:r>
            <a:r>
              <a:rPr lang="en-GB" sz="2400" dirty="0">
                <a:latin typeface="Arial" panose="020B0604020202020204" pitchFamily="34" charset="0"/>
                <a:cs typeface="Arial" panose="020B0604020202020204" pitchFamily="34" charset="0"/>
              </a:rPr>
              <a:t> using primary and/or secondary sources</a:t>
            </a:r>
          </a:p>
          <a:p>
            <a:r>
              <a:rPr lang="en-GB" sz="2400" b="1" dirty="0">
                <a:latin typeface="Arial" panose="020B0604020202020204" pitchFamily="34" charset="0"/>
                <a:cs typeface="Arial" panose="020B0604020202020204" pitchFamily="34" charset="0"/>
              </a:rPr>
              <a:t>Feasible</a:t>
            </a:r>
            <a:r>
              <a:rPr lang="en-GB" sz="2400" dirty="0">
                <a:latin typeface="Arial" panose="020B0604020202020204" pitchFamily="34" charset="0"/>
                <a:cs typeface="Arial" panose="020B0604020202020204" pitchFamily="34" charset="0"/>
              </a:rPr>
              <a:t> to answer within the timeframe and practical constraints</a:t>
            </a:r>
          </a:p>
          <a:p>
            <a:r>
              <a:rPr lang="en-GB" sz="2400" b="1" dirty="0">
                <a:latin typeface="Arial" panose="020B0604020202020204" pitchFamily="34" charset="0"/>
                <a:cs typeface="Arial" panose="020B0604020202020204" pitchFamily="34" charset="0"/>
              </a:rPr>
              <a:t>Specific</a:t>
            </a:r>
            <a:r>
              <a:rPr lang="en-GB" sz="2400" dirty="0">
                <a:latin typeface="Arial" panose="020B0604020202020204" pitchFamily="34" charset="0"/>
                <a:cs typeface="Arial" panose="020B0604020202020204" pitchFamily="34" charset="0"/>
              </a:rPr>
              <a:t> enough to answer thoroughly</a:t>
            </a:r>
          </a:p>
          <a:p>
            <a:r>
              <a:rPr lang="en-GB" sz="2400" b="1" dirty="0">
                <a:latin typeface="Arial" panose="020B0604020202020204" pitchFamily="34" charset="0"/>
                <a:cs typeface="Arial" panose="020B0604020202020204" pitchFamily="34" charset="0"/>
              </a:rPr>
              <a:t>Complex</a:t>
            </a:r>
            <a:r>
              <a:rPr lang="en-GB" sz="2400" dirty="0">
                <a:latin typeface="Arial" panose="020B0604020202020204" pitchFamily="34" charset="0"/>
                <a:cs typeface="Arial" panose="020B0604020202020204" pitchFamily="34" charset="0"/>
              </a:rPr>
              <a:t> enough to develop the answer over the space of a paper or thesis</a:t>
            </a:r>
          </a:p>
          <a:p>
            <a:r>
              <a:rPr lang="en-GB" sz="2400" b="1" dirty="0">
                <a:latin typeface="Arial" panose="020B0604020202020204" pitchFamily="34" charset="0"/>
                <a:cs typeface="Arial" panose="020B0604020202020204" pitchFamily="34" charset="0"/>
              </a:rPr>
              <a:t>Relevant</a:t>
            </a:r>
            <a:r>
              <a:rPr lang="en-GB" sz="2400" dirty="0">
                <a:latin typeface="Arial" panose="020B0604020202020204" pitchFamily="34" charset="0"/>
                <a:cs typeface="Arial" panose="020B0604020202020204" pitchFamily="34" charset="0"/>
              </a:rPr>
              <a:t> to your field of study and/or society more broadly</a:t>
            </a:r>
          </a:p>
        </p:txBody>
      </p:sp>
    </p:spTree>
    <p:extLst>
      <p:ext uri="{BB962C8B-B14F-4D97-AF65-F5344CB8AC3E}">
        <p14:creationId xmlns:p14="http://schemas.microsoft.com/office/powerpoint/2010/main" val="2568502731"/>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12885A1-ACE4-43AE-A426-741D3EE62839}"/>
              </a:ext>
            </a:extLst>
          </p:cNvPr>
          <p:cNvSpPr>
            <a:spLocks noGrp="1"/>
          </p:cNvSpPr>
          <p:nvPr>
            <p:ph type="ctrTitle"/>
          </p:nvPr>
        </p:nvSpPr>
        <p:spPr>
          <a:xfrm>
            <a:off x="1143000" y="1838218"/>
            <a:ext cx="6858000" cy="1790699"/>
          </a:xfrm>
        </p:spPr>
        <p:txBody>
          <a:bodyPr>
            <a:normAutofit/>
          </a:bodyPr>
          <a:lstStyle/>
          <a:p>
            <a:r>
              <a:rPr lang="en-GB" sz="3600" b="1" i="1" dirty="0">
                <a:latin typeface="Arial" panose="020B0604020202020204" pitchFamily="34" charset="0"/>
                <a:cs typeface="Arial" panose="020B0604020202020204" pitchFamily="34" charset="0"/>
              </a:rPr>
              <a:t>How can a good research question be formulated ? </a:t>
            </a:r>
          </a:p>
        </p:txBody>
      </p:sp>
      <p:pic>
        <p:nvPicPr>
          <p:cNvPr id="3" name="Picture 2" descr="A picture containing vector graphics&#10;&#10;Description automatically generated">
            <a:extLst>
              <a:ext uri="{FF2B5EF4-FFF2-40B4-BE49-F238E27FC236}">
                <a16:creationId xmlns:a16="http://schemas.microsoft.com/office/drawing/2014/main" id="{4476EF2B-2B90-48DA-A8B4-E80C4CE0AE53}"/>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7412805" y="4124432"/>
            <a:ext cx="1731196" cy="1899435"/>
          </a:xfrm>
          <a:prstGeom prst="rect">
            <a:avLst/>
          </a:prstGeom>
        </p:spPr>
      </p:pic>
    </p:spTree>
    <p:extLst>
      <p:ext uri="{BB962C8B-B14F-4D97-AF65-F5344CB8AC3E}">
        <p14:creationId xmlns:p14="http://schemas.microsoft.com/office/powerpoint/2010/main" val="2519366538"/>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61844" y="454728"/>
            <a:ext cx="7420311" cy="742950"/>
          </a:xfrm>
        </p:spPr>
        <p:txBody>
          <a:bodyPr>
            <a:noAutofit/>
          </a:bodyPr>
          <a:lstStyle/>
          <a:p>
            <a:r>
              <a:rPr lang="en-GB" sz="3000" b="1" dirty="0">
                <a:latin typeface="Arial" panose="020B0604020202020204" pitchFamily="34" charset="0"/>
                <a:cs typeface="Arial" panose="020B0604020202020204" pitchFamily="34" charset="0"/>
              </a:rPr>
              <a:t>Formulating a good research question </a:t>
            </a:r>
          </a:p>
        </p:txBody>
      </p:sp>
      <p:sp>
        <p:nvSpPr>
          <p:cNvPr id="3" name="Content Placeholder 2"/>
          <p:cNvSpPr>
            <a:spLocks noGrp="1"/>
          </p:cNvSpPr>
          <p:nvPr>
            <p:ph idx="1"/>
          </p:nvPr>
        </p:nvSpPr>
        <p:spPr>
          <a:xfrm>
            <a:off x="1006888" y="1553504"/>
            <a:ext cx="6412959" cy="3975906"/>
          </a:xfrm>
        </p:spPr>
        <p:txBody>
          <a:bodyPr>
            <a:normAutofit/>
          </a:bodyPr>
          <a:lstStyle/>
          <a:p>
            <a:pPr>
              <a:buFont typeface="Wingdings" panose="05000000000000000000" pitchFamily="2" charset="2"/>
              <a:buChar char="§"/>
            </a:pPr>
            <a:r>
              <a:rPr lang="en-GB" sz="2400" dirty="0">
                <a:latin typeface="Arial" panose="020B0604020202020204" pitchFamily="34" charset="0"/>
                <a:cs typeface="Arial" panose="020B0604020202020204" pitchFamily="34" charset="0"/>
              </a:rPr>
              <a:t>Choose a general interesting area of research e.g. mental health, dementia, stroke</a:t>
            </a:r>
          </a:p>
          <a:p>
            <a:pPr>
              <a:buFont typeface="Wingdings" panose="05000000000000000000" pitchFamily="2" charset="2"/>
              <a:buChar char="§"/>
            </a:pPr>
            <a:r>
              <a:rPr lang="en-GB" sz="2400" dirty="0">
                <a:latin typeface="Arial" panose="020B0604020202020204" pitchFamily="34" charset="0"/>
                <a:cs typeface="Arial" panose="020B0604020202020204" pitchFamily="34" charset="0"/>
              </a:rPr>
              <a:t>Conduct a preliminary research on this topic</a:t>
            </a:r>
          </a:p>
          <a:p>
            <a:pPr>
              <a:buFont typeface="Wingdings" panose="05000000000000000000" pitchFamily="2" charset="2"/>
              <a:buChar char="§"/>
            </a:pPr>
            <a:r>
              <a:rPr lang="en-GB" sz="2400" dirty="0">
                <a:latin typeface="Arial" panose="020B0604020202020204" pitchFamily="34" charset="0"/>
                <a:cs typeface="Arial" panose="020B0604020202020204" pitchFamily="34" charset="0"/>
              </a:rPr>
              <a:t>Determine the scope and audience for the research</a:t>
            </a:r>
          </a:p>
          <a:p>
            <a:pPr>
              <a:buFont typeface="Wingdings" panose="05000000000000000000" pitchFamily="2" charset="2"/>
              <a:buChar char="§"/>
            </a:pPr>
            <a:r>
              <a:rPr lang="en-GB" sz="2400" dirty="0">
                <a:latin typeface="Arial" panose="020B0604020202020204" pitchFamily="34" charset="0"/>
                <a:cs typeface="Arial" panose="020B0604020202020204" pitchFamily="34" charset="0"/>
              </a:rPr>
              <a:t>Start asking open ended questions. E.g. How, What, Why questions. Example: What are the effects of smoking (or social media) on mental health?</a:t>
            </a:r>
          </a:p>
          <a:p>
            <a:pPr marL="0" indent="0">
              <a:buClr>
                <a:srgbClr val="C00000"/>
              </a:buClr>
              <a:buNone/>
            </a:pPr>
            <a:endParaRPr lang="en-GB" sz="2400" dirty="0"/>
          </a:p>
          <a:p>
            <a:endParaRPr lang="en-GB" sz="1950" dirty="0"/>
          </a:p>
        </p:txBody>
      </p:sp>
      <p:pic>
        <p:nvPicPr>
          <p:cNvPr id="4" name="Picture 3">
            <a:extLst>
              <a:ext uri="{FF2B5EF4-FFF2-40B4-BE49-F238E27FC236}">
                <a16:creationId xmlns:a16="http://schemas.microsoft.com/office/drawing/2014/main" id="{0FA140B8-FD97-42CC-856E-0B8F67E03688}"/>
              </a:ext>
            </a:extLst>
          </p:cNvPr>
          <p:cNvPicPr>
            <a:picLocks noChangeAspect="1"/>
          </p:cNvPicPr>
          <p:nvPr/>
        </p:nvPicPr>
        <p:blipFill rotWithShape="1">
          <a:blip r:embed="rId3"/>
          <a:srcRect l="3974" t="9926"/>
          <a:stretch/>
        </p:blipFill>
        <p:spPr>
          <a:xfrm>
            <a:off x="6983351" y="5307864"/>
            <a:ext cx="2160649" cy="1520052"/>
          </a:xfrm>
          <a:prstGeom prst="rect">
            <a:avLst/>
          </a:prstGeom>
        </p:spPr>
      </p:pic>
    </p:spTree>
    <p:extLst>
      <p:ext uri="{BB962C8B-B14F-4D97-AF65-F5344CB8AC3E}">
        <p14:creationId xmlns:p14="http://schemas.microsoft.com/office/powerpoint/2010/main" val="848649878"/>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248561" y="470036"/>
            <a:ext cx="5926115" cy="742950"/>
          </a:xfrm>
        </p:spPr>
        <p:txBody>
          <a:bodyPr>
            <a:normAutofit/>
          </a:bodyPr>
          <a:lstStyle/>
          <a:p>
            <a:r>
              <a:rPr lang="en-GB" dirty="0">
                <a:latin typeface="Arial" panose="020B0604020202020204" pitchFamily="34" charset="0"/>
                <a:cs typeface="Arial" panose="020B0604020202020204" pitchFamily="34" charset="0"/>
              </a:rPr>
              <a:t>Example: </a:t>
            </a:r>
          </a:p>
        </p:txBody>
      </p:sp>
      <p:sp>
        <p:nvSpPr>
          <p:cNvPr id="3" name="Content Placeholder 2"/>
          <p:cNvSpPr>
            <a:spLocks noGrp="1"/>
          </p:cNvSpPr>
          <p:nvPr>
            <p:ph idx="1"/>
          </p:nvPr>
        </p:nvSpPr>
        <p:spPr>
          <a:xfrm>
            <a:off x="1248561" y="1628918"/>
            <a:ext cx="6890305" cy="3895189"/>
          </a:xfrm>
        </p:spPr>
        <p:txBody>
          <a:bodyPr>
            <a:normAutofit fontScale="62500" lnSpcReduction="20000"/>
          </a:bodyPr>
          <a:lstStyle/>
          <a:p>
            <a:pPr>
              <a:buClr>
                <a:srgbClr val="C00000"/>
              </a:buClr>
            </a:pPr>
            <a:r>
              <a:rPr lang="en-GB" sz="3400" b="1" dirty="0">
                <a:latin typeface="Arial" panose="020B0604020202020204" pitchFamily="34" charset="0"/>
                <a:cs typeface="Arial" panose="020B0604020202020204" pitchFamily="34" charset="0"/>
              </a:rPr>
              <a:t>Problem</a:t>
            </a:r>
            <a:r>
              <a:rPr lang="en-GB" sz="3400" dirty="0">
                <a:latin typeface="Arial" panose="020B0604020202020204" pitchFamily="34" charset="0"/>
                <a:cs typeface="Arial" panose="020B0604020202020204" pitchFamily="34" charset="0"/>
              </a:rPr>
              <a:t> – </a:t>
            </a:r>
          </a:p>
          <a:p>
            <a:pPr lvl="1">
              <a:buClr>
                <a:srgbClr val="C00000"/>
              </a:buClr>
            </a:pPr>
            <a:r>
              <a:rPr lang="en-GB" sz="3400" dirty="0">
                <a:latin typeface="Arial" panose="020B0604020202020204" pitchFamily="34" charset="0"/>
                <a:cs typeface="Arial" panose="020B0604020202020204" pitchFamily="34" charset="0"/>
              </a:rPr>
              <a:t>Covid-19 has been known to significantly affect more people from ethnic minority groups, especially Blacks, Asians and Ethnic Minority (BAME) staff at the NHS. While there are many suggestions for this, we still don’t know why this is.  </a:t>
            </a:r>
          </a:p>
          <a:p>
            <a:pPr marL="205740" lvl="1" indent="0">
              <a:buClr>
                <a:srgbClr val="C00000"/>
              </a:buClr>
              <a:buNone/>
            </a:pPr>
            <a:endParaRPr lang="en-GB" sz="3400" dirty="0">
              <a:latin typeface="Arial" panose="020B0604020202020204" pitchFamily="34" charset="0"/>
              <a:cs typeface="Arial" panose="020B0604020202020204" pitchFamily="34" charset="0"/>
            </a:endParaRPr>
          </a:p>
          <a:p>
            <a:pPr>
              <a:buClr>
                <a:srgbClr val="C00000"/>
              </a:buClr>
            </a:pPr>
            <a:r>
              <a:rPr lang="en-GB" sz="3400" b="1" dirty="0">
                <a:latin typeface="Arial" panose="020B0604020202020204" pitchFamily="34" charset="0"/>
                <a:cs typeface="Arial" panose="020B0604020202020204" pitchFamily="34" charset="0"/>
              </a:rPr>
              <a:t>Possible research questions </a:t>
            </a:r>
            <a:r>
              <a:rPr lang="en-GB" sz="3400" dirty="0">
                <a:latin typeface="Arial" panose="020B0604020202020204" pitchFamily="34" charset="0"/>
                <a:cs typeface="Arial" panose="020B0604020202020204" pitchFamily="34" charset="0"/>
              </a:rPr>
              <a:t>–</a:t>
            </a:r>
          </a:p>
          <a:p>
            <a:pPr lvl="1">
              <a:buClr>
                <a:srgbClr val="C00000"/>
              </a:buClr>
            </a:pPr>
            <a:r>
              <a:rPr lang="en-GB" sz="3400" dirty="0">
                <a:latin typeface="Arial" panose="020B0604020202020204" pitchFamily="34" charset="0"/>
                <a:cs typeface="Arial" panose="020B0604020202020204" pitchFamily="34" charset="0"/>
              </a:rPr>
              <a:t>What factors are responsible for the high mortality rate of NHS BAME staff due to Covid-19?</a:t>
            </a:r>
          </a:p>
          <a:p>
            <a:pPr lvl="1">
              <a:buClr>
                <a:srgbClr val="C00000"/>
              </a:buClr>
            </a:pPr>
            <a:r>
              <a:rPr lang="en-GB" sz="3400" dirty="0">
                <a:latin typeface="Arial" panose="020B0604020202020204" pitchFamily="34" charset="0"/>
                <a:cs typeface="Arial" panose="020B0604020202020204" pitchFamily="34" charset="0"/>
              </a:rPr>
              <a:t>Why are ethnic minorities more like to die from Covid-19?</a:t>
            </a:r>
          </a:p>
          <a:p>
            <a:pPr lvl="1">
              <a:buClr>
                <a:srgbClr val="C00000"/>
              </a:buClr>
            </a:pPr>
            <a:endParaRPr lang="en-GB" sz="1650" dirty="0"/>
          </a:p>
        </p:txBody>
      </p:sp>
    </p:spTree>
    <p:extLst>
      <p:ext uri="{BB962C8B-B14F-4D97-AF65-F5344CB8AC3E}">
        <p14:creationId xmlns:p14="http://schemas.microsoft.com/office/powerpoint/2010/main" val="939201832"/>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D6F44B6-842A-B64A-819C-7E4BAD2EB0F2}"/>
              </a:ext>
            </a:extLst>
          </p:cNvPr>
          <p:cNvSpPr>
            <a:spLocks noGrp="1"/>
          </p:cNvSpPr>
          <p:nvPr>
            <p:ph type="title"/>
          </p:nvPr>
        </p:nvSpPr>
        <p:spPr/>
        <p:txBody>
          <a:bodyPr/>
          <a:lstStyle/>
          <a:p>
            <a:pPr algn="ctr"/>
            <a:r>
              <a:rPr lang="en-GB" b="1" dirty="0">
                <a:latin typeface="Arial" panose="020B0604020202020204" pitchFamily="34" charset="0"/>
                <a:cs typeface="Arial" panose="020B0604020202020204" pitchFamily="34" charset="0"/>
              </a:rPr>
              <a:t>Summary: Activity </a:t>
            </a:r>
            <a:endParaRPr lang="en-GB" dirty="0"/>
          </a:p>
        </p:txBody>
      </p:sp>
      <p:sp>
        <p:nvSpPr>
          <p:cNvPr id="3" name="Content Placeholder 2">
            <a:extLst>
              <a:ext uri="{FF2B5EF4-FFF2-40B4-BE49-F238E27FC236}">
                <a16:creationId xmlns:a16="http://schemas.microsoft.com/office/drawing/2014/main" id="{698FA616-31F3-EF3E-2356-05FAF94D01D7}"/>
              </a:ext>
            </a:extLst>
          </p:cNvPr>
          <p:cNvSpPr>
            <a:spLocks noGrp="1"/>
          </p:cNvSpPr>
          <p:nvPr>
            <p:ph idx="1"/>
          </p:nvPr>
        </p:nvSpPr>
        <p:spPr>
          <a:xfrm>
            <a:off x="1073692" y="2306723"/>
            <a:ext cx="6645206" cy="3263502"/>
          </a:xfrm>
        </p:spPr>
        <p:txBody>
          <a:bodyPr>
            <a:normAutofit fontScale="85000" lnSpcReduction="20000"/>
          </a:bodyPr>
          <a:lstStyle/>
          <a:p>
            <a:pPr marL="0" indent="0">
              <a:buNone/>
            </a:pPr>
            <a:r>
              <a:rPr lang="en-GB" dirty="0">
                <a:latin typeface="Arial" panose="020B0604020202020204" pitchFamily="34" charset="0"/>
                <a:cs typeface="Arial" panose="020B0604020202020204" pitchFamily="34" charset="0"/>
              </a:rPr>
              <a:t>Watch the video below then</a:t>
            </a:r>
          </a:p>
          <a:p>
            <a:endParaRPr lang="en-GB" dirty="0">
              <a:latin typeface="Arial" panose="020B0604020202020204" pitchFamily="34" charset="0"/>
              <a:cs typeface="Arial" panose="020B0604020202020204" pitchFamily="34" charset="0"/>
            </a:endParaRPr>
          </a:p>
          <a:p>
            <a:pPr marL="0" indent="0">
              <a:buNone/>
            </a:pPr>
            <a:endParaRPr lang="en-GB" dirty="0">
              <a:latin typeface="Arial" panose="020B0604020202020204" pitchFamily="34" charset="0"/>
              <a:cs typeface="Arial" panose="020B0604020202020204" pitchFamily="34" charset="0"/>
            </a:endParaRPr>
          </a:p>
          <a:p>
            <a:r>
              <a:rPr lang="en-GB" dirty="0">
                <a:latin typeface="Arial" panose="020B0604020202020204" pitchFamily="34" charset="0"/>
                <a:cs typeface="Arial" panose="020B0604020202020204" pitchFamily="34" charset="0"/>
                <a:hlinkClick r:id="rId3"/>
              </a:rPr>
              <a:t>https://www.youtube.com/watch?v=71-GucBaM8U</a:t>
            </a:r>
            <a:endParaRPr lang="en-GB" dirty="0">
              <a:latin typeface="Arial" panose="020B0604020202020204" pitchFamily="34" charset="0"/>
              <a:cs typeface="Arial" panose="020B0604020202020204" pitchFamily="34" charset="0"/>
            </a:endParaRPr>
          </a:p>
          <a:p>
            <a:pPr marL="0" indent="0">
              <a:buNone/>
            </a:pPr>
            <a:endParaRPr lang="en-GB" dirty="0">
              <a:latin typeface="Arial" panose="020B0604020202020204" pitchFamily="34" charset="0"/>
              <a:cs typeface="Arial" panose="020B0604020202020204" pitchFamily="34" charset="0"/>
            </a:endParaRPr>
          </a:p>
          <a:p>
            <a:pPr marL="0" indent="0">
              <a:buNone/>
            </a:pPr>
            <a:endParaRPr lang="en-GB" dirty="0">
              <a:latin typeface="Arial" panose="020B0604020202020204" pitchFamily="34" charset="0"/>
              <a:cs typeface="Arial" panose="020B0604020202020204" pitchFamily="34" charset="0"/>
            </a:endParaRPr>
          </a:p>
          <a:p>
            <a:pPr marL="0" indent="0" algn="ctr">
              <a:buNone/>
            </a:pPr>
            <a:r>
              <a:rPr lang="en-GB" b="1" dirty="0">
                <a:latin typeface="Arial" panose="020B0604020202020204" pitchFamily="34" charset="0"/>
                <a:cs typeface="Arial" panose="020B0604020202020204" pitchFamily="34" charset="0"/>
              </a:rPr>
              <a:t>Feedback what you have learnt to the whole class</a:t>
            </a:r>
          </a:p>
          <a:p>
            <a:endParaRPr lang="en-GB" dirty="0"/>
          </a:p>
        </p:txBody>
      </p:sp>
      <p:pic>
        <p:nvPicPr>
          <p:cNvPr id="4" name="Picture 3">
            <a:extLst>
              <a:ext uri="{FF2B5EF4-FFF2-40B4-BE49-F238E27FC236}">
                <a16:creationId xmlns:a16="http://schemas.microsoft.com/office/drawing/2014/main" id="{A3ACD0F5-6F51-3B4B-E86F-B227A6F7FD28}"/>
              </a:ext>
            </a:extLst>
          </p:cNvPr>
          <p:cNvPicPr>
            <a:picLocks noChangeAspect="1"/>
          </p:cNvPicPr>
          <p:nvPr/>
        </p:nvPicPr>
        <p:blipFill>
          <a:blip r:embed="rId4"/>
          <a:stretch>
            <a:fillRect/>
          </a:stretch>
        </p:blipFill>
        <p:spPr>
          <a:xfrm>
            <a:off x="6850704" y="1566061"/>
            <a:ext cx="1992613" cy="1766795"/>
          </a:xfrm>
          <a:prstGeom prst="rect">
            <a:avLst/>
          </a:prstGeom>
        </p:spPr>
      </p:pic>
    </p:spTree>
    <p:extLst>
      <p:ext uri="{BB962C8B-B14F-4D97-AF65-F5344CB8AC3E}">
        <p14:creationId xmlns:p14="http://schemas.microsoft.com/office/powerpoint/2010/main" val="1792899314"/>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547664" y="1138956"/>
            <a:ext cx="6321321" cy="742950"/>
          </a:xfrm>
        </p:spPr>
        <p:txBody>
          <a:bodyPr>
            <a:noAutofit/>
          </a:bodyPr>
          <a:lstStyle/>
          <a:p>
            <a:pPr algn="ctr"/>
            <a:r>
              <a:rPr lang="en-GB" b="1" dirty="0">
                <a:latin typeface="Arial" panose="020B0604020202020204" pitchFamily="34" charset="0"/>
                <a:cs typeface="Arial" panose="020B0604020202020204" pitchFamily="34" charset="0"/>
              </a:rPr>
              <a:t>Activity</a:t>
            </a:r>
          </a:p>
        </p:txBody>
      </p:sp>
      <p:sp>
        <p:nvSpPr>
          <p:cNvPr id="3" name="Content Placeholder 2"/>
          <p:cNvSpPr>
            <a:spLocks noGrp="1"/>
          </p:cNvSpPr>
          <p:nvPr>
            <p:ph idx="1"/>
          </p:nvPr>
        </p:nvSpPr>
        <p:spPr>
          <a:xfrm>
            <a:off x="709154" y="2099313"/>
            <a:ext cx="5848164" cy="3532182"/>
          </a:xfrm>
        </p:spPr>
        <p:txBody>
          <a:bodyPr>
            <a:normAutofit lnSpcReduction="10000"/>
          </a:bodyPr>
          <a:lstStyle/>
          <a:p>
            <a:pPr marL="0" indent="0">
              <a:buClr>
                <a:srgbClr val="C00000"/>
              </a:buClr>
              <a:buNone/>
            </a:pPr>
            <a:r>
              <a:rPr lang="en-US" sz="1800" dirty="0">
                <a:latin typeface="Arial" panose="020B0604020202020204" pitchFamily="34" charset="0"/>
                <a:cs typeface="Arial" panose="020B0604020202020204" pitchFamily="34" charset="0"/>
              </a:rPr>
              <a:t>Watch the video below about the  </a:t>
            </a:r>
          </a:p>
          <a:p>
            <a:pPr marL="0" indent="0">
              <a:buClr>
                <a:srgbClr val="C00000"/>
              </a:buClr>
              <a:buNone/>
            </a:pPr>
            <a:endParaRPr lang="en-US" sz="1800" dirty="0">
              <a:latin typeface="Arial" panose="020B0604020202020204" pitchFamily="34" charset="0"/>
              <a:cs typeface="Arial" panose="020B0604020202020204" pitchFamily="34" charset="0"/>
            </a:endParaRPr>
          </a:p>
          <a:p>
            <a:pPr marL="0" indent="0" algn="ctr">
              <a:buClr>
                <a:srgbClr val="C00000"/>
              </a:buClr>
              <a:buNone/>
            </a:pPr>
            <a:r>
              <a:rPr lang="en-US" sz="1800" dirty="0">
                <a:latin typeface="Arial" panose="020B0604020202020204" pitchFamily="34" charset="0"/>
                <a:cs typeface="Arial" panose="020B0604020202020204" pitchFamily="34" charset="0"/>
              </a:rPr>
              <a:t>Three steps to writing a good research question</a:t>
            </a:r>
            <a:endParaRPr lang="en-GB" sz="1650" dirty="0">
              <a:latin typeface="Arial" panose="020B0604020202020204" pitchFamily="34" charset="0"/>
              <a:cs typeface="Arial" panose="020B0604020202020204" pitchFamily="34" charset="0"/>
              <a:hlinkClick r:id="rId3"/>
            </a:endParaRPr>
          </a:p>
          <a:p>
            <a:pPr>
              <a:buClr>
                <a:srgbClr val="C00000"/>
              </a:buClr>
            </a:pPr>
            <a:endParaRPr lang="en-GB" sz="1650" dirty="0">
              <a:latin typeface="Arial" panose="020B0604020202020204" pitchFamily="34" charset="0"/>
              <a:cs typeface="Arial" panose="020B0604020202020204" pitchFamily="34" charset="0"/>
              <a:hlinkClick r:id="rId3"/>
            </a:endParaRPr>
          </a:p>
          <a:p>
            <a:pPr>
              <a:buClr>
                <a:srgbClr val="C00000"/>
              </a:buClr>
            </a:pPr>
            <a:r>
              <a:rPr lang="en-GB" sz="1650" dirty="0">
                <a:latin typeface="Arial" panose="020B0604020202020204" pitchFamily="34" charset="0"/>
                <a:cs typeface="Arial" panose="020B0604020202020204" pitchFamily="34" charset="0"/>
                <a:hlinkClick r:id="rId3"/>
              </a:rPr>
              <a:t>https://www.youtube.com/watch?time_continue=80&amp;v=tuJXwyiR7qg&amp;feature=emb_logo</a:t>
            </a:r>
            <a:endParaRPr lang="en-GB" sz="1650" dirty="0">
              <a:latin typeface="Arial" panose="020B0604020202020204" pitchFamily="34" charset="0"/>
              <a:cs typeface="Arial" panose="020B0604020202020204" pitchFamily="34" charset="0"/>
            </a:endParaRPr>
          </a:p>
          <a:p>
            <a:pPr>
              <a:buClr>
                <a:srgbClr val="C00000"/>
              </a:buClr>
            </a:pPr>
            <a:endParaRPr lang="en-GB" sz="1650" dirty="0"/>
          </a:p>
          <a:p>
            <a:pPr>
              <a:buClr>
                <a:srgbClr val="C00000"/>
              </a:buClr>
            </a:pPr>
            <a:endParaRPr lang="en-GB" sz="1650" dirty="0"/>
          </a:p>
          <a:p>
            <a:pPr>
              <a:buClr>
                <a:srgbClr val="C00000"/>
              </a:buClr>
            </a:pPr>
            <a:endParaRPr lang="en-GB" sz="1650" dirty="0"/>
          </a:p>
          <a:p>
            <a:pPr marL="0" indent="0" algn="ctr">
              <a:buClr>
                <a:srgbClr val="C00000"/>
              </a:buClr>
              <a:buNone/>
            </a:pPr>
            <a:endParaRPr lang="en-GB" sz="1650" dirty="0">
              <a:latin typeface="Arial" panose="020B0604020202020204" pitchFamily="34" charset="0"/>
              <a:cs typeface="Arial" panose="020B0604020202020204" pitchFamily="34" charset="0"/>
            </a:endParaRPr>
          </a:p>
          <a:p>
            <a:pPr marL="0" indent="0" algn="ctr">
              <a:buClr>
                <a:srgbClr val="C00000"/>
              </a:buClr>
              <a:buNone/>
            </a:pPr>
            <a:r>
              <a:rPr lang="en-GB" sz="1650" dirty="0">
                <a:latin typeface="Arial" panose="020B0604020202020204" pitchFamily="34" charset="0"/>
                <a:cs typeface="Arial" panose="020B0604020202020204" pitchFamily="34" charset="0"/>
              </a:rPr>
              <a:t>Feedback what you have learnt to the whole class</a:t>
            </a:r>
          </a:p>
          <a:p>
            <a:pPr>
              <a:buClr>
                <a:srgbClr val="C00000"/>
              </a:buClr>
            </a:pPr>
            <a:endParaRPr lang="en-GB" sz="1650" dirty="0"/>
          </a:p>
        </p:txBody>
      </p:sp>
      <p:pic>
        <p:nvPicPr>
          <p:cNvPr id="4" name="Picture 3">
            <a:extLst>
              <a:ext uri="{FF2B5EF4-FFF2-40B4-BE49-F238E27FC236}">
                <a16:creationId xmlns:a16="http://schemas.microsoft.com/office/drawing/2014/main" id="{C13DF83F-373A-4DB1-B0A8-00F36CFF69A1}"/>
              </a:ext>
            </a:extLst>
          </p:cNvPr>
          <p:cNvPicPr>
            <a:picLocks noChangeAspect="1"/>
          </p:cNvPicPr>
          <p:nvPr/>
        </p:nvPicPr>
        <p:blipFill>
          <a:blip r:embed="rId4"/>
          <a:stretch>
            <a:fillRect/>
          </a:stretch>
        </p:blipFill>
        <p:spPr>
          <a:xfrm>
            <a:off x="6211111" y="3807038"/>
            <a:ext cx="2867228" cy="1766795"/>
          </a:xfrm>
          <a:prstGeom prst="rect">
            <a:avLst/>
          </a:prstGeom>
        </p:spPr>
      </p:pic>
    </p:spTree>
    <p:extLst>
      <p:ext uri="{BB962C8B-B14F-4D97-AF65-F5344CB8AC3E}">
        <p14:creationId xmlns:p14="http://schemas.microsoft.com/office/powerpoint/2010/main" val="1420906471"/>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670213" y="311474"/>
            <a:ext cx="5653236" cy="742950"/>
          </a:xfrm>
        </p:spPr>
        <p:txBody>
          <a:bodyPr>
            <a:normAutofit/>
          </a:bodyPr>
          <a:lstStyle/>
          <a:p>
            <a:pPr algn="ctr"/>
            <a:r>
              <a:rPr lang="en-GB" b="1" dirty="0">
                <a:latin typeface="Arial" panose="020B0604020202020204" pitchFamily="34" charset="0"/>
                <a:cs typeface="Arial" panose="020B0604020202020204" pitchFamily="34" charset="0"/>
              </a:rPr>
              <a:t>Activity </a:t>
            </a:r>
          </a:p>
        </p:txBody>
      </p:sp>
      <p:sp>
        <p:nvSpPr>
          <p:cNvPr id="3" name="Content Placeholder 2"/>
          <p:cNvSpPr>
            <a:spLocks noGrp="1"/>
          </p:cNvSpPr>
          <p:nvPr>
            <p:ph idx="1"/>
          </p:nvPr>
        </p:nvSpPr>
        <p:spPr>
          <a:xfrm>
            <a:off x="1414074" y="1970838"/>
            <a:ext cx="5653236" cy="2754306"/>
          </a:xfrm>
        </p:spPr>
        <p:txBody>
          <a:bodyPr>
            <a:normAutofit lnSpcReduction="10000"/>
          </a:bodyPr>
          <a:lstStyle/>
          <a:p>
            <a:pPr marL="0" indent="0">
              <a:buClr>
                <a:srgbClr val="C00000"/>
              </a:buClr>
              <a:buNone/>
            </a:pPr>
            <a:r>
              <a:rPr lang="en-US" sz="1950" b="1" dirty="0">
                <a:latin typeface="Arial" panose="020B0604020202020204" pitchFamily="34" charset="0"/>
                <a:cs typeface="Arial" panose="020B0604020202020204" pitchFamily="34" charset="0"/>
              </a:rPr>
              <a:t>Problem</a:t>
            </a:r>
            <a:r>
              <a:rPr lang="en-US" sz="1950" dirty="0">
                <a:latin typeface="Arial" panose="020B0604020202020204" pitchFamily="34" charset="0"/>
                <a:cs typeface="Arial" panose="020B0604020202020204" pitchFamily="34" charset="0"/>
              </a:rPr>
              <a:t> - </a:t>
            </a:r>
          </a:p>
          <a:p>
            <a:pPr lvl="1">
              <a:buClr>
                <a:srgbClr val="C00000"/>
              </a:buClr>
            </a:pPr>
            <a:r>
              <a:rPr lang="en-US" sz="1650" dirty="0">
                <a:latin typeface="Arial" panose="020B0604020202020204" pitchFamily="34" charset="0"/>
                <a:cs typeface="Arial" panose="020B0604020202020204" pitchFamily="34" charset="0"/>
              </a:rPr>
              <a:t>There has been recent report about residents of All saint residential home falling ill. Many reasons have been given but we do not know exactly what may be responsible for an outbreak of diarrhea among residents.  </a:t>
            </a:r>
          </a:p>
          <a:p>
            <a:pPr marL="205740" lvl="1" indent="0">
              <a:buClr>
                <a:srgbClr val="C00000"/>
              </a:buClr>
              <a:buNone/>
            </a:pPr>
            <a:endParaRPr lang="en-US" sz="1650" dirty="0">
              <a:latin typeface="Arial" panose="020B0604020202020204" pitchFamily="34" charset="0"/>
              <a:cs typeface="Arial" panose="020B0604020202020204" pitchFamily="34" charset="0"/>
            </a:endParaRPr>
          </a:p>
          <a:p>
            <a:pPr marL="0" indent="0">
              <a:buClr>
                <a:srgbClr val="C00000"/>
              </a:buClr>
              <a:buNone/>
            </a:pPr>
            <a:r>
              <a:rPr lang="en-US" sz="1950" b="1" dirty="0">
                <a:latin typeface="Arial" panose="020B0604020202020204" pitchFamily="34" charset="0"/>
                <a:cs typeface="Arial" panose="020B0604020202020204" pitchFamily="34" charset="0"/>
              </a:rPr>
              <a:t>Question</a:t>
            </a:r>
            <a:r>
              <a:rPr lang="en-US" sz="1950" dirty="0">
                <a:latin typeface="Arial" panose="020B0604020202020204" pitchFamily="34" charset="0"/>
                <a:cs typeface="Arial" panose="020B0604020202020204" pitchFamily="34" charset="0"/>
              </a:rPr>
              <a:t> – </a:t>
            </a:r>
          </a:p>
          <a:p>
            <a:pPr lvl="1">
              <a:buClr>
                <a:srgbClr val="C00000"/>
              </a:buClr>
            </a:pPr>
            <a:r>
              <a:rPr lang="en-US" sz="1650" dirty="0">
                <a:latin typeface="Arial" panose="020B0604020202020204" pitchFamily="34" charset="0"/>
                <a:cs typeface="Arial" panose="020B0604020202020204" pitchFamily="34" charset="0"/>
              </a:rPr>
              <a:t>Develop a research question to the  problem at All saint residential home</a:t>
            </a:r>
            <a:endParaRPr lang="en-GB" sz="1650" dirty="0">
              <a:latin typeface="Arial" panose="020B0604020202020204" pitchFamily="34" charset="0"/>
              <a:cs typeface="Arial" panose="020B0604020202020204" pitchFamily="34" charset="0"/>
            </a:endParaRPr>
          </a:p>
        </p:txBody>
      </p:sp>
      <p:pic>
        <p:nvPicPr>
          <p:cNvPr id="4" name="Picture 3">
            <a:extLst>
              <a:ext uri="{FF2B5EF4-FFF2-40B4-BE49-F238E27FC236}">
                <a16:creationId xmlns:a16="http://schemas.microsoft.com/office/drawing/2014/main" id="{321F3D01-985F-452C-8F9E-75A87C379CCA}"/>
              </a:ext>
            </a:extLst>
          </p:cNvPr>
          <p:cNvPicPr>
            <a:picLocks noChangeAspect="1"/>
          </p:cNvPicPr>
          <p:nvPr/>
        </p:nvPicPr>
        <p:blipFill>
          <a:blip r:embed="rId3"/>
          <a:stretch>
            <a:fillRect/>
          </a:stretch>
        </p:blipFill>
        <p:spPr>
          <a:xfrm>
            <a:off x="6760026" y="4546616"/>
            <a:ext cx="2203751" cy="1987325"/>
          </a:xfrm>
          <a:prstGeom prst="rect">
            <a:avLst/>
          </a:prstGeom>
        </p:spPr>
      </p:pic>
    </p:spTree>
    <p:extLst>
      <p:ext uri="{BB962C8B-B14F-4D97-AF65-F5344CB8AC3E}">
        <p14:creationId xmlns:p14="http://schemas.microsoft.com/office/powerpoint/2010/main" val="2482184137"/>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12885A1-ACE4-43AE-A426-741D3EE62839}"/>
              </a:ext>
            </a:extLst>
          </p:cNvPr>
          <p:cNvSpPr>
            <a:spLocks noGrp="1"/>
          </p:cNvSpPr>
          <p:nvPr>
            <p:ph type="ctrTitle"/>
          </p:nvPr>
        </p:nvSpPr>
        <p:spPr>
          <a:xfrm>
            <a:off x="1143000" y="1838218"/>
            <a:ext cx="6858000" cy="1790699"/>
          </a:xfrm>
        </p:spPr>
        <p:txBody>
          <a:bodyPr>
            <a:normAutofit/>
          </a:bodyPr>
          <a:lstStyle/>
          <a:p>
            <a:r>
              <a:rPr lang="en-GB" sz="3600" b="1" i="1" dirty="0">
                <a:latin typeface="Arial" panose="020B0604020202020204" pitchFamily="34" charset="0"/>
                <a:cs typeface="Arial" panose="020B0604020202020204" pitchFamily="34" charset="0"/>
              </a:rPr>
              <a:t>Why write a literature review?</a:t>
            </a:r>
          </a:p>
        </p:txBody>
      </p:sp>
      <p:pic>
        <p:nvPicPr>
          <p:cNvPr id="3" name="Picture 2" descr="A picture containing vector graphics&#10;&#10;Description automatically generated">
            <a:extLst>
              <a:ext uri="{FF2B5EF4-FFF2-40B4-BE49-F238E27FC236}">
                <a16:creationId xmlns:a16="http://schemas.microsoft.com/office/drawing/2014/main" id="{4476EF2B-2B90-48DA-A8B4-E80C4CE0AE53}"/>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7412805" y="4124432"/>
            <a:ext cx="1731196" cy="1899435"/>
          </a:xfrm>
          <a:prstGeom prst="rect">
            <a:avLst/>
          </a:prstGeom>
        </p:spPr>
      </p:pic>
    </p:spTree>
    <p:extLst>
      <p:ext uri="{BB962C8B-B14F-4D97-AF65-F5344CB8AC3E}">
        <p14:creationId xmlns:p14="http://schemas.microsoft.com/office/powerpoint/2010/main" val="3083588356"/>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5ACF3DE-3C46-4DF4-AAE7-EAAC6485B72A}"/>
              </a:ext>
            </a:extLst>
          </p:cNvPr>
          <p:cNvSpPr>
            <a:spLocks noGrp="1"/>
          </p:cNvSpPr>
          <p:nvPr>
            <p:ph type="title"/>
          </p:nvPr>
        </p:nvSpPr>
        <p:spPr>
          <a:xfrm>
            <a:off x="628650" y="440252"/>
            <a:ext cx="7886700" cy="994169"/>
          </a:xfrm>
        </p:spPr>
        <p:txBody>
          <a:bodyPr>
            <a:normAutofit fontScale="90000"/>
          </a:bodyPr>
          <a:lstStyle/>
          <a:p>
            <a:pPr algn="ctr"/>
            <a:r>
              <a:rPr lang="en-GB" b="1" dirty="0">
                <a:latin typeface="Arial" panose="020B0604020202020204" pitchFamily="34" charset="0"/>
                <a:cs typeface="Arial" panose="020B0604020202020204" pitchFamily="34" charset="0"/>
              </a:rPr>
              <a:t>Significance of literature review</a:t>
            </a:r>
          </a:p>
        </p:txBody>
      </p:sp>
      <p:sp>
        <p:nvSpPr>
          <p:cNvPr id="3" name="Content Placeholder 2">
            <a:extLst>
              <a:ext uri="{FF2B5EF4-FFF2-40B4-BE49-F238E27FC236}">
                <a16:creationId xmlns:a16="http://schemas.microsoft.com/office/drawing/2014/main" id="{117873DE-71A5-4C4F-B641-8A80B07BF98C}"/>
              </a:ext>
            </a:extLst>
          </p:cNvPr>
          <p:cNvSpPr>
            <a:spLocks noGrp="1"/>
          </p:cNvSpPr>
          <p:nvPr>
            <p:ph idx="1"/>
          </p:nvPr>
        </p:nvSpPr>
        <p:spPr>
          <a:xfrm>
            <a:off x="628650" y="2018882"/>
            <a:ext cx="7886700" cy="3644309"/>
          </a:xfrm>
        </p:spPr>
        <p:txBody>
          <a:bodyPr>
            <a:normAutofit fontScale="77500" lnSpcReduction="20000"/>
          </a:bodyPr>
          <a:lstStyle/>
          <a:p>
            <a:pPr>
              <a:buFont typeface="Wingdings" panose="05000000000000000000" pitchFamily="2" charset="2"/>
              <a:buChar char="§"/>
            </a:pPr>
            <a:r>
              <a:rPr lang="en-GB" dirty="0">
                <a:latin typeface="Arial" panose="020B0604020202020204" pitchFamily="34" charset="0"/>
                <a:cs typeface="Arial" panose="020B0604020202020204" pitchFamily="34" charset="0"/>
              </a:rPr>
              <a:t>When you write a dissertation or thesis, you will have to conduct a literature review to situate your research within existing knowledge.</a:t>
            </a:r>
          </a:p>
          <a:p>
            <a:pPr marL="0" indent="0">
              <a:buNone/>
            </a:pPr>
            <a:r>
              <a:rPr lang="en-GB" dirty="0">
                <a:latin typeface="Arial" panose="020B0604020202020204" pitchFamily="34" charset="0"/>
                <a:cs typeface="Arial" panose="020B0604020202020204" pitchFamily="34" charset="0"/>
              </a:rPr>
              <a:t>The literature review gives you a chance to:</a:t>
            </a:r>
          </a:p>
          <a:p>
            <a:pPr algn="l">
              <a:buFont typeface="Arial" panose="020B0604020202020204" pitchFamily="34" charset="0"/>
              <a:buChar char="•"/>
            </a:pPr>
            <a:r>
              <a:rPr lang="en-GB" b="0" i="0" dirty="0">
                <a:solidFill>
                  <a:schemeClr val="tx1"/>
                </a:solidFill>
                <a:effectLst/>
                <a:latin typeface="Arial" panose="020B0604020202020204" pitchFamily="34" charset="0"/>
                <a:cs typeface="Arial" panose="020B0604020202020204" pitchFamily="34" charset="0"/>
              </a:rPr>
              <a:t>Demonstrate your familiarity with the topic and scholarly context</a:t>
            </a:r>
          </a:p>
          <a:p>
            <a:pPr algn="l">
              <a:buFont typeface="Arial" panose="020B0604020202020204" pitchFamily="34" charset="0"/>
              <a:buChar char="•"/>
            </a:pPr>
            <a:r>
              <a:rPr lang="en-GB" b="0" i="0" dirty="0">
                <a:solidFill>
                  <a:schemeClr val="tx1"/>
                </a:solidFill>
                <a:effectLst/>
                <a:latin typeface="Arial" panose="020B0604020202020204" pitchFamily="34" charset="0"/>
                <a:cs typeface="Arial" panose="020B0604020202020204" pitchFamily="34" charset="0"/>
              </a:rPr>
              <a:t>Develop a </a:t>
            </a:r>
            <a:r>
              <a:rPr lang="en-GB" b="0" i="0" u="none" strike="noStrike" dirty="0">
                <a:solidFill>
                  <a:schemeClr val="tx1"/>
                </a:solidFill>
                <a:effectLst/>
                <a:latin typeface="Arial" panose="020B0604020202020204" pitchFamily="34" charset="0"/>
                <a:cs typeface="Arial" panose="020B0604020202020204" pitchFamily="34" charset="0"/>
                <a:hlinkClick r:id="rId2">
                  <a:extLst>
                    <a:ext uri="{A12FA001-AC4F-418D-AE19-62706E023703}">
                      <ahyp:hlinkClr xmlns:ahyp="http://schemas.microsoft.com/office/drawing/2018/hyperlinkcolor" val="tx"/>
                    </a:ext>
                  </a:extLst>
                </a:hlinkClick>
              </a:rPr>
              <a:t>theoretical framework</a:t>
            </a:r>
            <a:r>
              <a:rPr lang="en-GB" b="0" i="0" dirty="0">
                <a:solidFill>
                  <a:schemeClr val="tx1"/>
                </a:solidFill>
                <a:effectLst/>
                <a:latin typeface="Arial" panose="020B0604020202020204" pitchFamily="34" charset="0"/>
                <a:cs typeface="Arial" panose="020B0604020202020204" pitchFamily="34" charset="0"/>
              </a:rPr>
              <a:t> and </a:t>
            </a:r>
            <a:r>
              <a:rPr lang="en-GB" b="0" i="0" u="none" strike="noStrike" dirty="0">
                <a:solidFill>
                  <a:schemeClr val="tx1"/>
                </a:solidFill>
                <a:effectLst/>
                <a:latin typeface="Arial" panose="020B0604020202020204" pitchFamily="34" charset="0"/>
                <a:cs typeface="Arial" panose="020B0604020202020204" pitchFamily="34" charset="0"/>
                <a:hlinkClick r:id="rId3">
                  <a:extLst>
                    <a:ext uri="{A12FA001-AC4F-418D-AE19-62706E023703}">
                      <ahyp:hlinkClr xmlns:ahyp="http://schemas.microsoft.com/office/drawing/2018/hyperlinkcolor" val="tx"/>
                    </a:ext>
                  </a:extLst>
                </a:hlinkClick>
              </a:rPr>
              <a:t>methodology</a:t>
            </a:r>
            <a:r>
              <a:rPr lang="en-GB" b="0" i="0" dirty="0">
                <a:solidFill>
                  <a:schemeClr val="tx1"/>
                </a:solidFill>
                <a:effectLst/>
                <a:latin typeface="Arial" panose="020B0604020202020204" pitchFamily="34" charset="0"/>
                <a:cs typeface="Arial" panose="020B0604020202020204" pitchFamily="34" charset="0"/>
              </a:rPr>
              <a:t> for your research.</a:t>
            </a:r>
          </a:p>
          <a:p>
            <a:pPr algn="l">
              <a:buFont typeface="Arial" panose="020B0604020202020204" pitchFamily="34" charset="0"/>
              <a:buChar char="•"/>
            </a:pPr>
            <a:r>
              <a:rPr lang="en-GB" b="0" i="0" dirty="0">
                <a:solidFill>
                  <a:schemeClr val="tx1"/>
                </a:solidFill>
                <a:effectLst/>
                <a:latin typeface="Arial" panose="020B0604020202020204" pitchFamily="34" charset="0"/>
                <a:cs typeface="Arial" panose="020B0604020202020204" pitchFamily="34" charset="0"/>
              </a:rPr>
              <a:t>Position yourself in relation to other researchers and theorists.</a:t>
            </a:r>
          </a:p>
          <a:p>
            <a:pPr algn="l">
              <a:buFont typeface="Arial" panose="020B0604020202020204" pitchFamily="34" charset="0"/>
              <a:buChar char="•"/>
            </a:pPr>
            <a:r>
              <a:rPr lang="en-GB" b="0" i="0" dirty="0">
                <a:solidFill>
                  <a:schemeClr val="tx1"/>
                </a:solidFill>
                <a:effectLst/>
                <a:latin typeface="Arial" panose="020B0604020202020204" pitchFamily="34" charset="0"/>
                <a:cs typeface="Arial" panose="020B0604020202020204" pitchFamily="34" charset="0"/>
              </a:rPr>
              <a:t>Show how your dissertation addresses a gap or contributes to a debate.</a:t>
            </a:r>
          </a:p>
          <a:p>
            <a:pPr>
              <a:buFont typeface="Wingdings" panose="05000000000000000000" pitchFamily="2" charset="2"/>
              <a:buChar char="§"/>
            </a:pPr>
            <a:endParaRPr lang="en-GB" dirty="0">
              <a:solidFill>
                <a:schemeClr val="tx1"/>
              </a:solidFill>
              <a:latin typeface="Arial" panose="020B0604020202020204" pitchFamily="34" charset="0"/>
              <a:cs typeface="Arial" panose="020B0604020202020204" pitchFamily="34" charset="0"/>
            </a:endParaRPr>
          </a:p>
          <a:p>
            <a:pPr marL="0" indent="0">
              <a:buNone/>
            </a:pPr>
            <a:endParaRPr lang="en-GB" dirty="0"/>
          </a:p>
        </p:txBody>
      </p:sp>
    </p:spTree>
    <p:extLst>
      <p:ext uri="{BB962C8B-B14F-4D97-AF65-F5344CB8AC3E}">
        <p14:creationId xmlns:p14="http://schemas.microsoft.com/office/powerpoint/2010/main" val="2999768409"/>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7A947DD-F112-4DE3-AAB3-13D9EEE52A40}"/>
              </a:ext>
            </a:extLst>
          </p:cNvPr>
          <p:cNvSpPr>
            <a:spLocks noGrp="1"/>
          </p:cNvSpPr>
          <p:nvPr>
            <p:ph type="title"/>
          </p:nvPr>
        </p:nvSpPr>
        <p:spPr/>
        <p:txBody>
          <a:bodyPr>
            <a:normAutofit/>
          </a:bodyPr>
          <a:lstStyle/>
          <a:p>
            <a:pPr algn="ctr"/>
            <a:r>
              <a:rPr lang="en-GB" sz="4000" b="1" dirty="0">
                <a:latin typeface="Arial" panose="020B0604020202020204" pitchFamily="34" charset="0"/>
                <a:cs typeface="Arial" panose="020B0604020202020204" pitchFamily="34" charset="0"/>
              </a:rPr>
              <a:t>Significance of literature review</a:t>
            </a:r>
            <a:endParaRPr lang="en-GB" sz="4000" dirty="0"/>
          </a:p>
        </p:txBody>
      </p:sp>
      <p:sp>
        <p:nvSpPr>
          <p:cNvPr id="3" name="Content Placeholder 2">
            <a:extLst>
              <a:ext uri="{FF2B5EF4-FFF2-40B4-BE49-F238E27FC236}">
                <a16:creationId xmlns:a16="http://schemas.microsoft.com/office/drawing/2014/main" id="{99535406-C732-4F50-BFFB-5A42C84FA0B1}"/>
              </a:ext>
            </a:extLst>
          </p:cNvPr>
          <p:cNvSpPr>
            <a:spLocks noGrp="1"/>
          </p:cNvSpPr>
          <p:nvPr>
            <p:ph idx="1"/>
          </p:nvPr>
        </p:nvSpPr>
        <p:spPr/>
        <p:txBody>
          <a:bodyPr>
            <a:normAutofit lnSpcReduction="10000"/>
          </a:bodyPr>
          <a:lstStyle/>
          <a:p>
            <a:r>
              <a:rPr lang="en-GB" dirty="0">
                <a:latin typeface="Arial" panose="020B0604020202020204" pitchFamily="34" charset="0"/>
                <a:cs typeface="Arial" panose="020B0604020202020204" pitchFamily="34" charset="0"/>
              </a:rPr>
              <a:t>To familiarise yourself with the current state of knowledge on your topic</a:t>
            </a:r>
          </a:p>
          <a:p>
            <a:r>
              <a:rPr lang="en-GB" dirty="0">
                <a:latin typeface="Arial" panose="020B0604020202020204" pitchFamily="34" charset="0"/>
                <a:cs typeface="Arial" panose="020B0604020202020204" pitchFamily="34" charset="0"/>
              </a:rPr>
              <a:t>To ensure that you are not just repeating what others have already done</a:t>
            </a:r>
          </a:p>
          <a:p>
            <a:r>
              <a:rPr lang="en-GB" dirty="0">
                <a:latin typeface="Arial" panose="020B0604020202020204" pitchFamily="34" charset="0"/>
                <a:cs typeface="Arial" panose="020B0604020202020204" pitchFamily="34" charset="0"/>
              </a:rPr>
              <a:t>To identify gaps in knowledge and unresolved problems that your research can address</a:t>
            </a:r>
          </a:p>
          <a:p>
            <a:r>
              <a:rPr lang="en-GB" dirty="0">
                <a:latin typeface="Arial" panose="020B0604020202020204" pitchFamily="34" charset="0"/>
                <a:cs typeface="Arial" panose="020B0604020202020204" pitchFamily="34" charset="0"/>
              </a:rPr>
              <a:t>To develop your theoretical framework and methodology</a:t>
            </a:r>
          </a:p>
          <a:p>
            <a:r>
              <a:rPr lang="en-GB" dirty="0">
                <a:latin typeface="Arial" panose="020B0604020202020204" pitchFamily="34" charset="0"/>
                <a:cs typeface="Arial" panose="020B0604020202020204" pitchFamily="34" charset="0"/>
              </a:rPr>
              <a:t>To provide an overview of the key findings and debates on the topic</a:t>
            </a:r>
          </a:p>
        </p:txBody>
      </p:sp>
    </p:spTree>
    <p:extLst>
      <p:ext uri="{BB962C8B-B14F-4D97-AF65-F5344CB8AC3E}">
        <p14:creationId xmlns:p14="http://schemas.microsoft.com/office/powerpoint/2010/main" val="3352267647"/>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1C6E159-A231-4AA6-9C78-53F8A53846F2}"/>
              </a:ext>
            </a:extLst>
          </p:cNvPr>
          <p:cNvSpPr>
            <a:spLocks noGrp="1"/>
          </p:cNvSpPr>
          <p:nvPr>
            <p:ph type="title"/>
          </p:nvPr>
        </p:nvSpPr>
        <p:spPr/>
        <p:txBody>
          <a:bodyPr/>
          <a:lstStyle/>
          <a:p>
            <a:pPr algn="ctr"/>
            <a:r>
              <a:rPr lang="en-GB" b="1" dirty="0">
                <a:latin typeface="Arial" panose="020B0604020202020204" pitchFamily="34" charset="0"/>
                <a:cs typeface="Arial" panose="020B0604020202020204" pitchFamily="34" charset="0"/>
              </a:rPr>
              <a:t>Note</a:t>
            </a:r>
          </a:p>
        </p:txBody>
      </p:sp>
      <p:sp>
        <p:nvSpPr>
          <p:cNvPr id="3" name="Content Placeholder 2">
            <a:extLst>
              <a:ext uri="{FF2B5EF4-FFF2-40B4-BE49-F238E27FC236}">
                <a16:creationId xmlns:a16="http://schemas.microsoft.com/office/drawing/2014/main" id="{9F8D705D-32BE-4B6F-8214-22D13720CEF5}"/>
              </a:ext>
            </a:extLst>
          </p:cNvPr>
          <p:cNvSpPr>
            <a:spLocks noGrp="1"/>
          </p:cNvSpPr>
          <p:nvPr>
            <p:ph idx="1"/>
          </p:nvPr>
        </p:nvSpPr>
        <p:spPr>
          <a:xfrm>
            <a:off x="644558" y="1690689"/>
            <a:ext cx="7886700" cy="3689439"/>
          </a:xfrm>
        </p:spPr>
        <p:txBody>
          <a:bodyPr>
            <a:normAutofit/>
          </a:bodyPr>
          <a:lstStyle/>
          <a:p>
            <a:pPr marL="0" indent="0" algn="just">
              <a:buNone/>
            </a:pPr>
            <a:r>
              <a:rPr lang="en-GB" sz="2700" dirty="0">
                <a:latin typeface="Arial" panose="020B0604020202020204" pitchFamily="34" charset="0"/>
                <a:cs typeface="Arial" panose="020B0604020202020204" pitchFamily="34" charset="0"/>
              </a:rPr>
              <a:t>A good literature review does not just summarise sources – </a:t>
            </a:r>
          </a:p>
          <a:p>
            <a:pPr marL="0" indent="0" algn="just">
              <a:buNone/>
            </a:pPr>
            <a:endParaRPr lang="en-GB" sz="2700" dirty="0">
              <a:latin typeface="Arial" panose="020B0604020202020204" pitchFamily="34" charset="0"/>
              <a:cs typeface="Arial" panose="020B0604020202020204" pitchFamily="34" charset="0"/>
            </a:endParaRPr>
          </a:p>
          <a:p>
            <a:pPr algn="just">
              <a:buFont typeface="Wingdings" panose="05000000000000000000" pitchFamily="2" charset="2"/>
              <a:buChar char="§"/>
            </a:pPr>
            <a:r>
              <a:rPr lang="en-GB" sz="2700" dirty="0">
                <a:latin typeface="Arial" panose="020B0604020202020204" pitchFamily="34" charset="0"/>
                <a:cs typeface="Arial" panose="020B0604020202020204" pitchFamily="34" charset="0"/>
              </a:rPr>
              <a:t>It analyses, </a:t>
            </a:r>
          </a:p>
          <a:p>
            <a:pPr algn="just">
              <a:buFont typeface="Wingdings" panose="05000000000000000000" pitchFamily="2" charset="2"/>
              <a:buChar char="§"/>
            </a:pPr>
            <a:r>
              <a:rPr lang="en-GB" sz="2700" dirty="0">
                <a:latin typeface="Arial" panose="020B0604020202020204" pitchFamily="34" charset="0"/>
                <a:cs typeface="Arial" panose="020B0604020202020204" pitchFamily="34" charset="0"/>
              </a:rPr>
              <a:t>Synthesises, and </a:t>
            </a:r>
          </a:p>
          <a:p>
            <a:pPr algn="just">
              <a:buFont typeface="Wingdings" panose="05000000000000000000" pitchFamily="2" charset="2"/>
              <a:buChar char="§"/>
            </a:pPr>
            <a:r>
              <a:rPr lang="en-GB" sz="2700" dirty="0">
                <a:latin typeface="Arial" panose="020B0604020202020204" pitchFamily="34" charset="0"/>
                <a:cs typeface="Arial" panose="020B0604020202020204" pitchFamily="34" charset="0"/>
              </a:rPr>
              <a:t>Critically evaluates </a:t>
            </a:r>
          </a:p>
          <a:p>
            <a:pPr algn="just">
              <a:buFont typeface="Wingdings" panose="05000000000000000000" pitchFamily="2" charset="2"/>
              <a:buChar char="§"/>
            </a:pPr>
            <a:r>
              <a:rPr lang="en-GB" sz="2700" dirty="0">
                <a:latin typeface="Arial" panose="020B0604020202020204" pitchFamily="34" charset="0"/>
                <a:cs typeface="Arial" panose="020B0604020202020204" pitchFamily="34" charset="0"/>
              </a:rPr>
              <a:t>To give a clear picture of the state of knowledge on the subject.</a:t>
            </a:r>
          </a:p>
        </p:txBody>
      </p:sp>
    </p:spTree>
    <p:extLst>
      <p:ext uri="{BB962C8B-B14F-4D97-AF65-F5344CB8AC3E}">
        <p14:creationId xmlns:p14="http://schemas.microsoft.com/office/powerpoint/2010/main" val="306874601"/>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8E79860-08D7-4003-9564-80C8955EC6A8}"/>
              </a:ext>
            </a:extLst>
          </p:cNvPr>
          <p:cNvSpPr txBox="1">
            <a:spLocks noGrp="1"/>
          </p:cNvSpPr>
          <p:nvPr>
            <p:ph type="title"/>
          </p:nvPr>
        </p:nvSpPr>
        <p:spPr>
          <a:xfrm>
            <a:off x="628650" y="706891"/>
            <a:ext cx="7886700" cy="994169"/>
          </a:xfrm>
          <a:solidFill>
            <a:srgbClr val="B4C7E7"/>
          </a:solidFill>
        </p:spPr>
        <p:txBody>
          <a:bodyPr anchorCtr="1"/>
          <a:lstStyle/>
          <a:p>
            <a:pPr lvl="0" algn="ctr"/>
            <a:r>
              <a:rPr lang="en-GB" b="1" dirty="0">
                <a:latin typeface="Arial" panose="020B0604020202020204" pitchFamily="34" charset="0"/>
                <a:cs typeface="Arial" panose="020B0604020202020204" pitchFamily="34" charset="0"/>
              </a:rPr>
              <a:t>Activity </a:t>
            </a:r>
          </a:p>
        </p:txBody>
      </p:sp>
      <p:sp>
        <p:nvSpPr>
          <p:cNvPr id="3" name="Content Placeholder 2">
            <a:extLst>
              <a:ext uri="{FF2B5EF4-FFF2-40B4-BE49-F238E27FC236}">
                <a16:creationId xmlns:a16="http://schemas.microsoft.com/office/drawing/2014/main" id="{10C7E2E1-400A-4F39-9886-92B40CFD129B}"/>
              </a:ext>
            </a:extLst>
          </p:cNvPr>
          <p:cNvSpPr txBox="1">
            <a:spLocks noGrp="1"/>
          </p:cNvSpPr>
          <p:nvPr>
            <p:ph idx="1"/>
          </p:nvPr>
        </p:nvSpPr>
        <p:spPr>
          <a:xfrm>
            <a:off x="788545" y="2046250"/>
            <a:ext cx="7886700" cy="3416703"/>
          </a:xfrm>
        </p:spPr>
        <p:txBody>
          <a:bodyPr>
            <a:normAutofit fontScale="92500"/>
          </a:bodyPr>
          <a:lstStyle/>
          <a:p>
            <a:pPr marL="0" indent="0">
              <a:buNone/>
            </a:pPr>
            <a:r>
              <a:rPr lang="en-GB" sz="2400" dirty="0">
                <a:latin typeface="Arial" panose="020B0604020202020204" pitchFamily="34" charset="0"/>
                <a:cs typeface="Arial" panose="020B0604020202020204" pitchFamily="34" charset="0"/>
              </a:rPr>
              <a:t>Watch the video below then</a:t>
            </a:r>
          </a:p>
          <a:p>
            <a:pPr marL="0" indent="0">
              <a:buNone/>
            </a:pPr>
            <a:endParaRPr lang="en-GB" sz="2400" dirty="0">
              <a:latin typeface="Arial" panose="020B0604020202020204" pitchFamily="34" charset="0"/>
              <a:cs typeface="Arial" panose="020B0604020202020204" pitchFamily="34" charset="0"/>
            </a:endParaRPr>
          </a:p>
          <a:p>
            <a:pPr marL="0" indent="0">
              <a:buNone/>
            </a:pPr>
            <a:endParaRPr lang="en-GB" sz="2400" dirty="0">
              <a:latin typeface="Arial" panose="020B0604020202020204" pitchFamily="34" charset="0"/>
              <a:cs typeface="Arial" panose="020B0604020202020204" pitchFamily="34" charset="0"/>
            </a:endParaRPr>
          </a:p>
          <a:p>
            <a:pPr lvl="0">
              <a:buFont typeface="Wingdings" panose="05000000000000000000" pitchFamily="2" charset="2"/>
              <a:buChar char="§"/>
            </a:pPr>
            <a:r>
              <a:rPr lang="en-GB" dirty="0">
                <a:latin typeface="Arial" panose="020B0604020202020204" pitchFamily="34" charset="0"/>
                <a:cs typeface="Arial" panose="020B0604020202020204" pitchFamily="34" charset="0"/>
                <a:hlinkClick r:id="rId3"/>
              </a:rPr>
              <a:t>https://www.youtube.com/watch?v=KkAnKGuX7fs</a:t>
            </a:r>
            <a:endParaRPr lang="en-GB" dirty="0">
              <a:latin typeface="Arial" panose="020B0604020202020204" pitchFamily="34" charset="0"/>
              <a:cs typeface="Arial" panose="020B0604020202020204" pitchFamily="34" charset="0"/>
            </a:endParaRPr>
          </a:p>
          <a:p>
            <a:pPr lvl="0">
              <a:buFont typeface="Wingdings" panose="05000000000000000000" pitchFamily="2" charset="2"/>
              <a:buChar char="§"/>
            </a:pPr>
            <a:endParaRPr lang="en-GB" dirty="0">
              <a:latin typeface="Arial" panose="020B0604020202020204" pitchFamily="34" charset="0"/>
              <a:cs typeface="Arial" panose="020B0604020202020204" pitchFamily="34" charset="0"/>
            </a:endParaRPr>
          </a:p>
          <a:p>
            <a:pPr lvl="0">
              <a:buFont typeface="Wingdings" panose="05000000000000000000" pitchFamily="2" charset="2"/>
              <a:buChar char="§"/>
            </a:pPr>
            <a:endParaRPr lang="en-GB" dirty="0">
              <a:latin typeface="Arial" panose="020B0604020202020204" pitchFamily="34" charset="0"/>
              <a:cs typeface="Arial" panose="020B0604020202020204" pitchFamily="34" charset="0"/>
            </a:endParaRPr>
          </a:p>
          <a:p>
            <a:pPr marL="0" indent="0" algn="ctr">
              <a:buNone/>
            </a:pPr>
            <a:r>
              <a:rPr lang="en-GB" dirty="0">
                <a:latin typeface="Arial" panose="020B0604020202020204" pitchFamily="34" charset="0"/>
                <a:cs typeface="Arial" panose="020B0604020202020204" pitchFamily="34" charset="0"/>
              </a:rPr>
              <a:t>Feedback what you have </a:t>
            </a:r>
            <a:r>
              <a:rPr lang="en-GB" dirty="0" err="1">
                <a:latin typeface="Arial" panose="020B0604020202020204" pitchFamily="34" charset="0"/>
                <a:cs typeface="Arial" panose="020B0604020202020204" pitchFamily="34" charset="0"/>
              </a:rPr>
              <a:t>leanrt</a:t>
            </a:r>
            <a:r>
              <a:rPr lang="en-GB" dirty="0">
                <a:latin typeface="Arial" panose="020B0604020202020204" pitchFamily="34" charset="0"/>
                <a:cs typeface="Arial" panose="020B0604020202020204" pitchFamily="34" charset="0"/>
              </a:rPr>
              <a:t> to the whole class</a:t>
            </a:r>
          </a:p>
          <a:p>
            <a:endParaRPr lang="en-GB"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115290767"/>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12885A1-ACE4-43AE-A426-741D3EE62839}"/>
              </a:ext>
            </a:extLst>
          </p:cNvPr>
          <p:cNvSpPr>
            <a:spLocks noGrp="1"/>
          </p:cNvSpPr>
          <p:nvPr>
            <p:ph type="ctrTitle"/>
          </p:nvPr>
        </p:nvSpPr>
        <p:spPr>
          <a:xfrm>
            <a:off x="1143000" y="2069476"/>
            <a:ext cx="6858000" cy="1790699"/>
          </a:xfrm>
        </p:spPr>
        <p:txBody>
          <a:bodyPr>
            <a:normAutofit/>
          </a:bodyPr>
          <a:lstStyle/>
          <a:p>
            <a:r>
              <a:rPr lang="en-GB" sz="3600" b="1" i="1" dirty="0">
                <a:latin typeface="Arial" panose="020B0604020202020204" pitchFamily="34" charset="0"/>
                <a:cs typeface="Arial" panose="020B0604020202020204" pitchFamily="34" charset="0"/>
              </a:rPr>
              <a:t>There are five main steps in the process of writing a literature review</a:t>
            </a:r>
          </a:p>
        </p:txBody>
      </p:sp>
    </p:spTree>
    <p:extLst>
      <p:ext uri="{BB962C8B-B14F-4D97-AF65-F5344CB8AC3E}">
        <p14:creationId xmlns:p14="http://schemas.microsoft.com/office/powerpoint/2010/main" val="530379092"/>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DBD567F-A1AD-49F5-9CDC-436055F69661}"/>
              </a:ext>
            </a:extLst>
          </p:cNvPr>
          <p:cNvSpPr>
            <a:spLocks noGrp="1"/>
          </p:cNvSpPr>
          <p:nvPr>
            <p:ph type="title"/>
          </p:nvPr>
        </p:nvSpPr>
        <p:spPr/>
        <p:txBody>
          <a:bodyPr/>
          <a:lstStyle/>
          <a:p>
            <a:pPr algn="ctr"/>
            <a:r>
              <a:rPr lang="en-GB" b="1" dirty="0">
                <a:latin typeface="Arial" panose="020B0604020202020204" pitchFamily="34" charset="0"/>
                <a:cs typeface="Arial" panose="020B0604020202020204" pitchFamily="34" charset="0"/>
              </a:rPr>
              <a:t>Steps to Write a Literature Review</a:t>
            </a:r>
            <a:endParaRPr lang="en-GB" dirty="0"/>
          </a:p>
        </p:txBody>
      </p:sp>
      <p:sp>
        <p:nvSpPr>
          <p:cNvPr id="3" name="Content Placeholder 2">
            <a:extLst>
              <a:ext uri="{FF2B5EF4-FFF2-40B4-BE49-F238E27FC236}">
                <a16:creationId xmlns:a16="http://schemas.microsoft.com/office/drawing/2014/main" id="{7BF2645C-99E6-4862-8E7A-27A55D1CC801}"/>
              </a:ext>
            </a:extLst>
          </p:cNvPr>
          <p:cNvSpPr>
            <a:spLocks noGrp="1"/>
          </p:cNvSpPr>
          <p:nvPr>
            <p:ph idx="1"/>
          </p:nvPr>
        </p:nvSpPr>
        <p:spPr>
          <a:xfrm>
            <a:off x="1032694" y="2027110"/>
            <a:ext cx="7393613" cy="3263502"/>
          </a:xfrm>
        </p:spPr>
        <p:txBody>
          <a:bodyPr>
            <a:normAutofit lnSpcReduction="10000"/>
          </a:bodyPr>
          <a:lstStyle/>
          <a:p>
            <a:pPr marL="0" indent="0">
              <a:buNone/>
            </a:pPr>
            <a:r>
              <a:rPr lang="en-GB" sz="2700" dirty="0">
                <a:latin typeface="Arial" panose="020B0604020202020204" pitchFamily="34" charset="0"/>
                <a:cs typeface="Arial" panose="020B0604020202020204" pitchFamily="34" charset="0"/>
              </a:rPr>
              <a:t>These five main steps include</a:t>
            </a:r>
          </a:p>
          <a:p>
            <a:pPr marL="0" indent="0">
              <a:buNone/>
            </a:pPr>
            <a:endParaRPr lang="en-GB" sz="2700" dirty="0">
              <a:latin typeface="Arial" panose="020B0604020202020204" pitchFamily="34" charset="0"/>
              <a:cs typeface="Arial" panose="020B0604020202020204" pitchFamily="34" charset="0"/>
            </a:endParaRPr>
          </a:p>
          <a:p>
            <a:pPr>
              <a:buFont typeface="Wingdings" panose="05000000000000000000" pitchFamily="2" charset="2"/>
              <a:buChar char="§"/>
            </a:pPr>
            <a:r>
              <a:rPr lang="en-GB" sz="2700" dirty="0">
                <a:latin typeface="Arial" panose="020B0604020202020204" pitchFamily="34" charset="0"/>
                <a:cs typeface="Arial" panose="020B0604020202020204" pitchFamily="34" charset="0"/>
              </a:rPr>
              <a:t>Search for relevant literature</a:t>
            </a:r>
          </a:p>
          <a:p>
            <a:pPr>
              <a:buFont typeface="Wingdings" panose="05000000000000000000" pitchFamily="2" charset="2"/>
              <a:buChar char="§"/>
            </a:pPr>
            <a:r>
              <a:rPr lang="en-GB" sz="2700" dirty="0">
                <a:latin typeface="Arial" panose="020B0604020202020204" pitchFamily="34" charset="0"/>
                <a:cs typeface="Arial" panose="020B0604020202020204" pitchFamily="34" charset="0"/>
              </a:rPr>
              <a:t>Evaluate sources</a:t>
            </a:r>
          </a:p>
          <a:p>
            <a:pPr>
              <a:buFont typeface="Wingdings" panose="05000000000000000000" pitchFamily="2" charset="2"/>
              <a:buChar char="§"/>
            </a:pPr>
            <a:r>
              <a:rPr lang="en-GB" sz="2700" dirty="0">
                <a:latin typeface="Arial" panose="020B0604020202020204" pitchFamily="34" charset="0"/>
                <a:cs typeface="Arial" panose="020B0604020202020204" pitchFamily="34" charset="0"/>
              </a:rPr>
              <a:t>Identify themes, debates and gaps</a:t>
            </a:r>
          </a:p>
          <a:p>
            <a:pPr>
              <a:buFont typeface="Wingdings" panose="05000000000000000000" pitchFamily="2" charset="2"/>
              <a:buChar char="§"/>
            </a:pPr>
            <a:r>
              <a:rPr lang="en-GB" sz="2700" dirty="0">
                <a:latin typeface="Arial" panose="020B0604020202020204" pitchFamily="34" charset="0"/>
                <a:cs typeface="Arial" panose="020B0604020202020204" pitchFamily="34" charset="0"/>
              </a:rPr>
              <a:t>Outline the structure</a:t>
            </a:r>
          </a:p>
          <a:p>
            <a:pPr>
              <a:buFont typeface="Wingdings" panose="05000000000000000000" pitchFamily="2" charset="2"/>
              <a:buChar char="§"/>
            </a:pPr>
            <a:r>
              <a:rPr lang="en-GB" sz="2700" dirty="0">
                <a:latin typeface="Arial" panose="020B0604020202020204" pitchFamily="34" charset="0"/>
                <a:cs typeface="Arial" panose="020B0604020202020204" pitchFamily="34" charset="0"/>
              </a:rPr>
              <a:t>Write your literature review</a:t>
            </a:r>
            <a:endParaRPr lang="en-GB" dirty="0"/>
          </a:p>
        </p:txBody>
      </p:sp>
    </p:spTree>
    <p:extLst>
      <p:ext uri="{BB962C8B-B14F-4D97-AF65-F5344CB8AC3E}">
        <p14:creationId xmlns:p14="http://schemas.microsoft.com/office/powerpoint/2010/main" val="637028681"/>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12885A1-ACE4-43AE-A426-741D3EE62839}"/>
              </a:ext>
            </a:extLst>
          </p:cNvPr>
          <p:cNvSpPr>
            <a:spLocks noGrp="1"/>
          </p:cNvSpPr>
          <p:nvPr>
            <p:ph type="ctrTitle"/>
          </p:nvPr>
        </p:nvSpPr>
        <p:spPr>
          <a:xfrm>
            <a:off x="1015409" y="2133271"/>
            <a:ext cx="6858000" cy="1790699"/>
          </a:xfrm>
        </p:spPr>
        <p:txBody>
          <a:bodyPr>
            <a:normAutofit/>
          </a:bodyPr>
          <a:lstStyle/>
          <a:p>
            <a:r>
              <a:rPr lang="en-GB" sz="3600" b="1" i="1" dirty="0">
                <a:latin typeface="Arial" panose="020B0604020202020204" pitchFamily="34" charset="0"/>
                <a:cs typeface="Arial" panose="020B0604020202020204" pitchFamily="34" charset="0"/>
              </a:rPr>
              <a:t>Step 1:Search for relevant literature</a:t>
            </a:r>
          </a:p>
        </p:txBody>
      </p:sp>
    </p:spTree>
    <p:extLst>
      <p:ext uri="{BB962C8B-B14F-4D97-AF65-F5344CB8AC3E}">
        <p14:creationId xmlns:p14="http://schemas.microsoft.com/office/powerpoint/2010/main" val="3984098015"/>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8E79860-08D7-4003-9564-80C8955EC6A8}"/>
              </a:ext>
            </a:extLst>
          </p:cNvPr>
          <p:cNvSpPr txBox="1">
            <a:spLocks noGrp="1"/>
          </p:cNvSpPr>
          <p:nvPr>
            <p:ph type="title"/>
          </p:nvPr>
        </p:nvSpPr>
        <p:spPr>
          <a:xfrm>
            <a:off x="628650" y="953869"/>
            <a:ext cx="7886700" cy="966758"/>
          </a:xfrm>
          <a:solidFill>
            <a:srgbClr val="B4C7E7"/>
          </a:solidFill>
        </p:spPr>
        <p:txBody>
          <a:bodyPr anchorCtr="1"/>
          <a:lstStyle/>
          <a:p>
            <a:pPr lvl="0" algn="ctr"/>
            <a:r>
              <a:rPr lang="en-GB" b="1" dirty="0">
                <a:latin typeface="Arial" panose="020B0604020202020204" pitchFamily="34" charset="0"/>
                <a:cs typeface="Arial" panose="020B0604020202020204" pitchFamily="34" charset="0"/>
              </a:rPr>
              <a:t>Search for relevant literature</a:t>
            </a:r>
          </a:p>
        </p:txBody>
      </p:sp>
      <p:sp>
        <p:nvSpPr>
          <p:cNvPr id="3" name="Content Placeholder 2">
            <a:extLst>
              <a:ext uri="{FF2B5EF4-FFF2-40B4-BE49-F238E27FC236}">
                <a16:creationId xmlns:a16="http://schemas.microsoft.com/office/drawing/2014/main" id="{10C7E2E1-400A-4F39-9886-92B40CFD129B}"/>
              </a:ext>
            </a:extLst>
          </p:cNvPr>
          <p:cNvSpPr txBox="1">
            <a:spLocks noGrp="1"/>
          </p:cNvSpPr>
          <p:nvPr>
            <p:ph idx="1"/>
          </p:nvPr>
        </p:nvSpPr>
        <p:spPr>
          <a:xfrm>
            <a:off x="1141395" y="2020798"/>
            <a:ext cx="7200256" cy="3737225"/>
          </a:xfrm>
        </p:spPr>
        <p:txBody>
          <a:bodyPr>
            <a:normAutofit/>
          </a:bodyPr>
          <a:lstStyle/>
          <a:p>
            <a:pPr marL="0" indent="0">
              <a:buNone/>
            </a:pPr>
            <a:endParaRPr lang="en-GB" dirty="0"/>
          </a:p>
          <a:p>
            <a:pPr>
              <a:buFont typeface="Wingdings" panose="05000000000000000000" pitchFamily="2" charset="2"/>
              <a:buChar char="§"/>
            </a:pPr>
            <a:r>
              <a:rPr lang="en-GB" sz="2400" dirty="0">
                <a:latin typeface="Arial" panose="020B0604020202020204" pitchFamily="34" charset="0"/>
                <a:cs typeface="Arial" panose="020B0604020202020204" pitchFamily="34" charset="0"/>
              </a:rPr>
              <a:t>Before you begin searching for literature, you need a clearly defined topic.</a:t>
            </a:r>
          </a:p>
          <a:p>
            <a:pPr>
              <a:buFont typeface="Wingdings" panose="05000000000000000000" pitchFamily="2" charset="2"/>
              <a:buChar char="§"/>
            </a:pPr>
            <a:endParaRPr lang="en-GB" sz="2400" dirty="0">
              <a:latin typeface="Arial" panose="020B0604020202020204" pitchFamily="34" charset="0"/>
              <a:cs typeface="Arial" panose="020B0604020202020204" pitchFamily="34" charset="0"/>
            </a:endParaRPr>
          </a:p>
          <a:p>
            <a:pPr>
              <a:buFont typeface="Wingdings" panose="05000000000000000000" pitchFamily="2" charset="2"/>
              <a:buChar char="§"/>
            </a:pPr>
            <a:r>
              <a:rPr lang="en-GB" sz="2400" dirty="0">
                <a:solidFill>
                  <a:schemeClr val="tx1"/>
                </a:solidFill>
                <a:latin typeface="Arial" panose="020B0604020202020204" pitchFamily="34" charset="0"/>
                <a:cs typeface="Arial" panose="020B0604020202020204" pitchFamily="34" charset="0"/>
              </a:rPr>
              <a:t>If you are writing the literature review section of a dissertation or research paper,</a:t>
            </a:r>
          </a:p>
          <a:p>
            <a:pPr>
              <a:buFont typeface="Wingdings" panose="05000000000000000000" pitchFamily="2" charset="2"/>
              <a:buChar char="§"/>
            </a:pPr>
            <a:r>
              <a:rPr lang="en-GB" sz="2400" dirty="0">
                <a:solidFill>
                  <a:schemeClr val="tx1"/>
                </a:solidFill>
                <a:latin typeface="Arial" panose="020B0604020202020204" pitchFamily="34" charset="0"/>
                <a:cs typeface="Arial" panose="020B0604020202020204" pitchFamily="34" charset="0"/>
              </a:rPr>
              <a:t>You will search for literature related to your </a:t>
            </a:r>
            <a:r>
              <a:rPr lang="en-GB" sz="2400" dirty="0">
                <a:solidFill>
                  <a:schemeClr val="tx1"/>
                </a:solidFill>
                <a:latin typeface="Arial" panose="020B0604020202020204" pitchFamily="34" charset="0"/>
                <a:cs typeface="Arial" panose="020B0604020202020204" pitchFamily="34" charset="0"/>
                <a:hlinkClick r:id="rId3">
                  <a:extLst>
                    <a:ext uri="{A12FA001-AC4F-418D-AE19-62706E023703}">
                      <ahyp:hlinkClr xmlns:ahyp="http://schemas.microsoft.com/office/drawing/2018/hyperlinkcolor" val="tx"/>
                    </a:ext>
                  </a:extLst>
                </a:hlinkClick>
              </a:rPr>
              <a:t>research objectives</a:t>
            </a:r>
            <a:r>
              <a:rPr lang="en-GB" sz="2400" dirty="0">
                <a:solidFill>
                  <a:schemeClr val="tx1"/>
                </a:solidFill>
                <a:latin typeface="Arial" panose="020B0604020202020204" pitchFamily="34" charset="0"/>
                <a:cs typeface="Arial" panose="020B0604020202020204" pitchFamily="34" charset="0"/>
              </a:rPr>
              <a:t> and </a:t>
            </a:r>
            <a:r>
              <a:rPr lang="en-GB" sz="2400" dirty="0">
                <a:solidFill>
                  <a:schemeClr val="tx1"/>
                </a:solidFill>
                <a:latin typeface="Arial" panose="020B0604020202020204" pitchFamily="34" charset="0"/>
                <a:cs typeface="Arial" panose="020B0604020202020204" pitchFamily="34" charset="0"/>
                <a:hlinkClick r:id="rId4">
                  <a:extLst>
                    <a:ext uri="{A12FA001-AC4F-418D-AE19-62706E023703}">
                      <ahyp:hlinkClr xmlns:ahyp="http://schemas.microsoft.com/office/drawing/2018/hyperlinkcolor" val="tx"/>
                    </a:ext>
                  </a:extLst>
                </a:hlinkClick>
              </a:rPr>
              <a:t>questions</a:t>
            </a:r>
            <a:r>
              <a:rPr lang="en-GB" sz="2400" dirty="0">
                <a:solidFill>
                  <a:schemeClr val="tx1"/>
                </a:solidFill>
                <a:latin typeface="Arial" panose="020B0604020202020204" pitchFamily="34" charset="0"/>
                <a:cs typeface="Arial" panose="020B0604020202020204" pitchFamily="34" charset="0"/>
              </a:rPr>
              <a:t>.</a:t>
            </a:r>
          </a:p>
          <a:p>
            <a:pPr marL="0" indent="0">
              <a:buNone/>
            </a:pPr>
            <a:endParaRPr lang="en-GB" sz="24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580978607"/>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C1D0109-569E-4E35-90C6-76A49A687AA3}"/>
              </a:ext>
            </a:extLst>
          </p:cNvPr>
          <p:cNvSpPr>
            <a:spLocks noGrp="1"/>
          </p:cNvSpPr>
          <p:nvPr>
            <p:ph type="title"/>
          </p:nvPr>
        </p:nvSpPr>
        <p:spPr>
          <a:solidFill>
            <a:schemeClr val="accent1">
              <a:lumMod val="40000"/>
              <a:lumOff val="60000"/>
            </a:schemeClr>
          </a:solidFill>
        </p:spPr>
        <p:txBody>
          <a:bodyPr/>
          <a:lstStyle/>
          <a:p>
            <a:pPr algn="ctr"/>
            <a:r>
              <a:rPr lang="en-GB" b="1" dirty="0">
                <a:latin typeface="Arial" panose="020B0604020202020204" pitchFamily="34" charset="0"/>
                <a:cs typeface="Arial" panose="020B0604020202020204" pitchFamily="34" charset="0"/>
              </a:rPr>
              <a:t>Activity 2</a:t>
            </a:r>
          </a:p>
        </p:txBody>
      </p:sp>
      <p:sp>
        <p:nvSpPr>
          <p:cNvPr id="3" name="Content Placeholder 2">
            <a:extLst>
              <a:ext uri="{FF2B5EF4-FFF2-40B4-BE49-F238E27FC236}">
                <a16:creationId xmlns:a16="http://schemas.microsoft.com/office/drawing/2014/main" id="{C1493217-F497-42E3-8BF7-52098E0F27D7}"/>
              </a:ext>
            </a:extLst>
          </p:cNvPr>
          <p:cNvSpPr>
            <a:spLocks noGrp="1"/>
          </p:cNvSpPr>
          <p:nvPr>
            <p:ph idx="1"/>
          </p:nvPr>
        </p:nvSpPr>
        <p:spPr>
          <a:xfrm>
            <a:off x="1376098" y="2125266"/>
            <a:ext cx="6691685" cy="3468789"/>
          </a:xfrm>
        </p:spPr>
        <p:txBody>
          <a:bodyPr>
            <a:normAutofit lnSpcReduction="10000"/>
          </a:bodyPr>
          <a:lstStyle/>
          <a:p>
            <a:pPr marL="0" indent="0">
              <a:buNone/>
            </a:pPr>
            <a:r>
              <a:rPr lang="en-GB" sz="2400" dirty="0">
                <a:latin typeface="Arial" panose="020B0604020202020204" pitchFamily="34" charset="0"/>
                <a:cs typeface="Arial" panose="020B0604020202020204" pitchFamily="34" charset="0"/>
              </a:rPr>
              <a:t>Working in groups research the term </a:t>
            </a:r>
          </a:p>
          <a:p>
            <a:pPr marL="0" indent="0">
              <a:buNone/>
            </a:pPr>
            <a:endParaRPr lang="en-GB" sz="2400" dirty="0">
              <a:latin typeface="Arial" panose="020B0604020202020204" pitchFamily="34" charset="0"/>
              <a:cs typeface="Arial" panose="020B0604020202020204" pitchFamily="34" charset="0"/>
            </a:endParaRPr>
          </a:p>
          <a:p>
            <a:pPr>
              <a:buFont typeface="Wingdings" panose="05000000000000000000" pitchFamily="2" charset="2"/>
              <a:buChar char="§"/>
            </a:pPr>
            <a:r>
              <a:rPr lang="en-GB" sz="2400" dirty="0">
                <a:latin typeface="Arial" panose="020B0604020202020204" pitchFamily="34" charset="0"/>
                <a:cs typeface="Arial" panose="020B0604020202020204" pitchFamily="34" charset="0"/>
              </a:rPr>
              <a:t>Research aim</a:t>
            </a:r>
          </a:p>
          <a:p>
            <a:pPr>
              <a:buFont typeface="Wingdings" panose="05000000000000000000" pitchFamily="2" charset="2"/>
              <a:buChar char="§"/>
            </a:pPr>
            <a:r>
              <a:rPr lang="en-GB" sz="2400" dirty="0">
                <a:latin typeface="Arial" panose="020B0604020202020204" pitchFamily="34" charset="0"/>
                <a:cs typeface="Arial" panose="020B0604020202020204" pitchFamily="34" charset="0"/>
              </a:rPr>
              <a:t>Research objectives  </a:t>
            </a:r>
          </a:p>
          <a:p>
            <a:pPr marL="0" indent="0">
              <a:buNone/>
            </a:pPr>
            <a:endParaRPr lang="en-GB" sz="2400" dirty="0">
              <a:latin typeface="Arial" panose="020B0604020202020204" pitchFamily="34" charset="0"/>
              <a:cs typeface="Arial" panose="020B0604020202020204" pitchFamily="34" charset="0"/>
            </a:endParaRPr>
          </a:p>
          <a:p>
            <a:pPr marL="0" indent="0">
              <a:buNone/>
            </a:pPr>
            <a:endParaRPr lang="en-GB" sz="2400" dirty="0">
              <a:latin typeface="Arial" panose="020B0604020202020204" pitchFamily="34" charset="0"/>
              <a:cs typeface="Arial" panose="020B0604020202020204" pitchFamily="34" charset="0"/>
            </a:endParaRPr>
          </a:p>
          <a:p>
            <a:pPr marL="0" indent="0" algn="ctr">
              <a:buNone/>
            </a:pPr>
            <a:r>
              <a:rPr lang="en-GB" sz="2400" dirty="0">
                <a:latin typeface="Arial" panose="020B0604020202020204" pitchFamily="34" charset="0"/>
                <a:cs typeface="Arial" panose="020B0604020202020204" pitchFamily="34" charset="0"/>
              </a:rPr>
              <a:t>Feedback your findings to the whole class</a:t>
            </a:r>
          </a:p>
          <a:p>
            <a:pPr marL="0" indent="0" algn="ctr">
              <a:buNone/>
            </a:pPr>
            <a:r>
              <a:rPr lang="en-GB" sz="2400" b="1" dirty="0">
                <a:latin typeface="Arial" panose="020B0604020202020204" pitchFamily="34" charset="0"/>
                <a:cs typeface="Arial" panose="020B0604020202020204" pitchFamily="34" charset="0"/>
              </a:rPr>
              <a:t>10mins</a:t>
            </a:r>
          </a:p>
        </p:txBody>
      </p:sp>
    </p:spTree>
    <p:extLst>
      <p:ext uri="{BB962C8B-B14F-4D97-AF65-F5344CB8AC3E}">
        <p14:creationId xmlns:p14="http://schemas.microsoft.com/office/powerpoint/2010/main" val="3060571534"/>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58E4AD8-528B-40AC-B993-50FF3C6F97FA}"/>
              </a:ext>
            </a:extLst>
          </p:cNvPr>
          <p:cNvSpPr>
            <a:spLocks noGrp="1"/>
          </p:cNvSpPr>
          <p:nvPr>
            <p:ph type="title"/>
          </p:nvPr>
        </p:nvSpPr>
        <p:spPr/>
        <p:txBody>
          <a:bodyPr/>
          <a:lstStyle/>
          <a:p>
            <a:pPr algn="ctr"/>
            <a:r>
              <a:rPr lang="en-GB" b="1" dirty="0">
                <a:latin typeface="Arial" panose="020B0604020202020204" pitchFamily="34" charset="0"/>
                <a:cs typeface="Arial" panose="020B0604020202020204" pitchFamily="34" charset="0"/>
              </a:rPr>
              <a:t>Research aim </a:t>
            </a:r>
          </a:p>
        </p:txBody>
      </p:sp>
      <p:sp>
        <p:nvSpPr>
          <p:cNvPr id="3" name="Content Placeholder 2">
            <a:extLst>
              <a:ext uri="{FF2B5EF4-FFF2-40B4-BE49-F238E27FC236}">
                <a16:creationId xmlns:a16="http://schemas.microsoft.com/office/drawing/2014/main" id="{F3E1C92A-BA07-4B07-AE07-0ABC71588F7F}"/>
              </a:ext>
            </a:extLst>
          </p:cNvPr>
          <p:cNvSpPr>
            <a:spLocks noGrp="1"/>
          </p:cNvSpPr>
          <p:nvPr>
            <p:ph idx="1"/>
          </p:nvPr>
        </p:nvSpPr>
        <p:spPr/>
        <p:txBody>
          <a:bodyPr>
            <a:normAutofit/>
          </a:bodyPr>
          <a:lstStyle/>
          <a:p>
            <a:r>
              <a:rPr lang="en-GB" sz="2400" dirty="0">
                <a:latin typeface="Arial" panose="020B0604020202020204" pitchFamily="34" charset="0"/>
                <a:cs typeface="Arial" panose="020B0604020202020204" pitchFamily="34" charset="0"/>
              </a:rPr>
              <a:t>The aim is the overall purpose of your research. It is generally written in the below format:</a:t>
            </a:r>
          </a:p>
          <a:p>
            <a:endParaRPr lang="en-GB" sz="2400" dirty="0">
              <a:latin typeface="Arial" panose="020B0604020202020204" pitchFamily="34" charset="0"/>
              <a:cs typeface="Arial" panose="020B0604020202020204" pitchFamily="34" charset="0"/>
            </a:endParaRPr>
          </a:p>
          <a:p>
            <a:r>
              <a:rPr lang="en-GB" sz="2400" dirty="0">
                <a:latin typeface="Arial" panose="020B0604020202020204" pitchFamily="34" charset="0"/>
                <a:cs typeface="Arial" panose="020B0604020202020204" pitchFamily="34" charset="0"/>
              </a:rPr>
              <a:t>The aim of this study is to </a:t>
            </a:r>
            <a:r>
              <a:rPr lang="en-GB" sz="2400" b="1" dirty="0">
                <a:latin typeface="Arial" panose="020B0604020202020204" pitchFamily="34" charset="0"/>
                <a:cs typeface="Arial" panose="020B0604020202020204" pitchFamily="34" charset="0"/>
              </a:rPr>
              <a:t>determine</a:t>
            </a:r>
            <a:r>
              <a:rPr lang="en-GB" sz="2400" dirty="0">
                <a:latin typeface="Arial" panose="020B0604020202020204" pitchFamily="34" charset="0"/>
                <a:cs typeface="Arial" panose="020B0604020202020204" pitchFamily="34" charset="0"/>
              </a:rPr>
              <a:t>…</a:t>
            </a:r>
          </a:p>
          <a:p>
            <a:r>
              <a:rPr lang="en-GB" sz="2400" dirty="0">
                <a:latin typeface="Arial" panose="020B0604020202020204" pitchFamily="34" charset="0"/>
                <a:cs typeface="Arial" panose="020B0604020202020204" pitchFamily="34" charset="0"/>
              </a:rPr>
              <a:t>This project aims to </a:t>
            </a:r>
            <a:r>
              <a:rPr lang="en-GB" sz="2400" b="1" dirty="0">
                <a:latin typeface="Arial" panose="020B0604020202020204" pitchFamily="34" charset="0"/>
                <a:cs typeface="Arial" panose="020B0604020202020204" pitchFamily="34" charset="0"/>
              </a:rPr>
              <a:t>explore</a:t>
            </a:r>
            <a:r>
              <a:rPr lang="en-GB" sz="2400" dirty="0">
                <a:latin typeface="Arial" panose="020B0604020202020204" pitchFamily="34" charset="0"/>
                <a:cs typeface="Arial" panose="020B0604020202020204" pitchFamily="34" charset="0"/>
              </a:rPr>
              <a:t>…</a:t>
            </a:r>
          </a:p>
          <a:p>
            <a:r>
              <a:rPr lang="en-GB" sz="2400" dirty="0">
                <a:latin typeface="Arial" panose="020B0604020202020204" pitchFamily="34" charset="0"/>
                <a:cs typeface="Arial" panose="020B0604020202020204" pitchFamily="34" charset="0"/>
              </a:rPr>
              <a:t>This study aim to </a:t>
            </a:r>
            <a:r>
              <a:rPr lang="en-GB" sz="2400" b="1" dirty="0">
                <a:latin typeface="Arial" panose="020B0604020202020204" pitchFamily="34" charset="0"/>
                <a:cs typeface="Arial" panose="020B0604020202020204" pitchFamily="34" charset="0"/>
              </a:rPr>
              <a:t>investigate/examine</a:t>
            </a:r>
            <a:r>
              <a:rPr lang="en-GB" sz="2400" dirty="0">
                <a:latin typeface="Arial" panose="020B0604020202020204" pitchFamily="34" charset="0"/>
                <a:cs typeface="Arial" panose="020B0604020202020204" pitchFamily="34" charset="0"/>
              </a:rPr>
              <a:t>…</a:t>
            </a:r>
          </a:p>
          <a:p>
            <a:endParaRPr lang="en-GB" sz="2400" dirty="0">
              <a:latin typeface="Arial" panose="020B0604020202020204" pitchFamily="34" charset="0"/>
              <a:cs typeface="Arial" panose="020B0604020202020204" pitchFamily="34" charset="0"/>
            </a:endParaRPr>
          </a:p>
          <a:p>
            <a:endParaRPr lang="en-GB" sz="2400" dirty="0">
              <a:latin typeface="Arial" panose="020B0604020202020204" pitchFamily="34" charset="0"/>
              <a:cs typeface="Arial" panose="020B0604020202020204" pitchFamily="34" charset="0"/>
            </a:endParaRPr>
          </a:p>
          <a:p>
            <a:endParaRPr lang="en-GB" sz="2400" dirty="0">
              <a:latin typeface="Arial" panose="020B0604020202020204" pitchFamily="34" charset="0"/>
              <a:cs typeface="Arial" panose="020B0604020202020204" pitchFamily="34" charset="0"/>
            </a:endParaRPr>
          </a:p>
          <a:p>
            <a:pPr marL="0" indent="0">
              <a:buNone/>
            </a:pPr>
            <a:endParaRPr lang="en-GB" sz="2400" dirty="0">
              <a:latin typeface="Arial" panose="020B0604020202020204" pitchFamily="34" charset="0"/>
              <a:cs typeface="Arial" panose="020B0604020202020204" pitchFamily="34" charset="0"/>
            </a:endParaRPr>
          </a:p>
          <a:p>
            <a:pPr marL="0" indent="0">
              <a:buNone/>
            </a:pPr>
            <a:endParaRPr lang="en-GB" sz="2400" dirty="0">
              <a:latin typeface="Arial" panose="020B0604020202020204" pitchFamily="34" charset="0"/>
              <a:cs typeface="Arial" panose="020B0604020202020204" pitchFamily="34" charset="0"/>
            </a:endParaRPr>
          </a:p>
          <a:p>
            <a:pPr marL="0" indent="0">
              <a:buNone/>
            </a:pPr>
            <a:endParaRPr lang="en-GB" sz="24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812101456"/>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A759E27-7B6D-4562-921B-19B55B70C409}"/>
              </a:ext>
            </a:extLst>
          </p:cNvPr>
          <p:cNvSpPr>
            <a:spLocks noGrp="1"/>
          </p:cNvSpPr>
          <p:nvPr>
            <p:ph type="title"/>
          </p:nvPr>
        </p:nvSpPr>
        <p:spPr/>
        <p:txBody>
          <a:bodyPr/>
          <a:lstStyle/>
          <a:p>
            <a:pPr algn="ctr"/>
            <a:r>
              <a:rPr lang="en-GB" b="1" dirty="0">
                <a:latin typeface="Arial" panose="020B0604020202020204" pitchFamily="34" charset="0"/>
                <a:cs typeface="Arial" panose="020B0604020202020204" pitchFamily="34" charset="0"/>
              </a:rPr>
              <a:t>Research objectives </a:t>
            </a:r>
          </a:p>
        </p:txBody>
      </p:sp>
      <p:sp>
        <p:nvSpPr>
          <p:cNvPr id="3" name="Content Placeholder 2">
            <a:extLst>
              <a:ext uri="{FF2B5EF4-FFF2-40B4-BE49-F238E27FC236}">
                <a16:creationId xmlns:a16="http://schemas.microsoft.com/office/drawing/2014/main" id="{17BA587E-A180-48D2-8811-4CC59803B07F}"/>
              </a:ext>
            </a:extLst>
          </p:cNvPr>
          <p:cNvSpPr>
            <a:spLocks noGrp="1"/>
          </p:cNvSpPr>
          <p:nvPr>
            <p:ph idx="1"/>
          </p:nvPr>
        </p:nvSpPr>
        <p:spPr/>
        <p:txBody>
          <a:bodyPr>
            <a:normAutofit/>
          </a:bodyPr>
          <a:lstStyle/>
          <a:p>
            <a:pPr>
              <a:buFont typeface="Wingdings" panose="05000000000000000000" pitchFamily="2" charset="2"/>
              <a:buChar char="§"/>
            </a:pPr>
            <a:r>
              <a:rPr lang="en-GB" sz="2400" dirty="0">
                <a:latin typeface="Arial" panose="020B0604020202020204" pitchFamily="34" charset="0"/>
                <a:cs typeface="Arial" panose="020B0604020202020204" pitchFamily="34" charset="0"/>
              </a:rPr>
              <a:t>The objectives are the concrete steps you will take to achieve the aim: For example</a:t>
            </a:r>
          </a:p>
          <a:p>
            <a:pPr>
              <a:buFont typeface="Wingdings" panose="05000000000000000000" pitchFamily="2" charset="2"/>
              <a:buChar char="§"/>
            </a:pPr>
            <a:endParaRPr lang="en-GB" sz="2400" dirty="0">
              <a:latin typeface="Arial" panose="020B0604020202020204" pitchFamily="34" charset="0"/>
              <a:cs typeface="Arial" panose="020B0604020202020204" pitchFamily="34" charset="0"/>
            </a:endParaRPr>
          </a:p>
          <a:p>
            <a:pPr>
              <a:buFont typeface="Wingdings" panose="05000000000000000000" pitchFamily="2" charset="2"/>
              <a:buChar char="§"/>
            </a:pPr>
            <a:r>
              <a:rPr lang="en-GB" sz="2400" dirty="0">
                <a:latin typeface="Arial" panose="020B0604020202020204" pitchFamily="34" charset="0"/>
                <a:cs typeface="Arial" panose="020B0604020202020204" pitchFamily="34" charset="0"/>
              </a:rPr>
              <a:t>Qualitative methods will be used to </a:t>
            </a:r>
            <a:r>
              <a:rPr lang="en-GB" sz="2400" b="1" dirty="0">
                <a:latin typeface="Arial" panose="020B0604020202020204" pitchFamily="34" charset="0"/>
                <a:cs typeface="Arial" panose="020B0604020202020204" pitchFamily="34" charset="0"/>
              </a:rPr>
              <a:t>identify</a:t>
            </a:r>
            <a:r>
              <a:rPr lang="en-GB" sz="2400" dirty="0">
                <a:latin typeface="Arial" panose="020B0604020202020204" pitchFamily="34" charset="0"/>
                <a:cs typeface="Arial" panose="020B0604020202020204" pitchFamily="34" charset="0"/>
              </a:rPr>
              <a:t>…</a:t>
            </a:r>
          </a:p>
          <a:p>
            <a:pPr>
              <a:buFont typeface="Wingdings" panose="05000000000000000000" pitchFamily="2" charset="2"/>
              <a:buChar char="§"/>
            </a:pPr>
            <a:r>
              <a:rPr lang="en-GB" sz="2400" dirty="0">
                <a:latin typeface="Arial" panose="020B0604020202020204" pitchFamily="34" charset="0"/>
                <a:cs typeface="Arial" panose="020B0604020202020204" pitchFamily="34" charset="0"/>
              </a:rPr>
              <a:t>Surveys will be used to </a:t>
            </a:r>
            <a:r>
              <a:rPr lang="en-GB" sz="2400" b="1" dirty="0">
                <a:latin typeface="Arial" panose="020B0604020202020204" pitchFamily="34" charset="0"/>
                <a:cs typeface="Arial" panose="020B0604020202020204" pitchFamily="34" charset="0"/>
              </a:rPr>
              <a:t>collect</a:t>
            </a:r>
            <a:r>
              <a:rPr lang="en-GB" sz="2400" dirty="0">
                <a:latin typeface="Arial" panose="020B0604020202020204" pitchFamily="34" charset="0"/>
                <a:cs typeface="Arial" panose="020B0604020202020204" pitchFamily="34" charset="0"/>
              </a:rPr>
              <a:t>…</a:t>
            </a:r>
          </a:p>
          <a:p>
            <a:pPr>
              <a:buFont typeface="Wingdings" panose="05000000000000000000" pitchFamily="2" charset="2"/>
              <a:buChar char="§"/>
            </a:pPr>
            <a:r>
              <a:rPr lang="en-GB" sz="2400" dirty="0">
                <a:latin typeface="Arial" panose="020B0604020202020204" pitchFamily="34" charset="0"/>
                <a:cs typeface="Arial" panose="020B0604020202020204" pitchFamily="34" charset="0"/>
              </a:rPr>
              <a:t>Using statistical analysis, the research will </a:t>
            </a:r>
            <a:r>
              <a:rPr lang="en-GB" sz="2400" b="1" dirty="0">
                <a:latin typeface="Arial" panose="020B0604020202020204" pitchFamily="34" charset="0"/>
                <a:cs typeface="Arial" panose="020B0604020202020204" pitchFamily="34" charset="0"/>
              </a:rPr>
              <a:t>measure</a:t>
            </a:r>
            <a:r>
              <a:rPr lang="en-GB" sz="2400" dirty="0">
                <a:latin typeface="Arial" panose="020B0604020202020204" pitchFamily="34" charset="0"/>
                <a:cs typeface="Arial" panose="020B0604020202020204" pitchFamily="34" charset="0"/>
              </a:rPr>
              <a:t>…</a:t>
            </a:r>
          </a:p>
        </p:txBody>
      </p:sp>
    </p:spTree>
    <p:extLst>
      <p:ext uri="{BB962C8B-B14F-4D97-AF65-F5344CB8AC3E}">
        <p14:creationId xmlns:p14="http://schemas.microsoft.com/office/powerpoint/2010/main" val="419354345"/>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7366871-340F-CB4E-84FA-39D2D1A946F4}"/>
              </a:ext>
            </a:extLst>
          </p:cNvPr>
          <p:cNvSpPr>
            <a:spLocks noGrp="1"/>
          </p:cNvSpPr>
          <p:nvPr>
            <p:ph type="title"/>
          </p:nvPr>
        </p:nvSpPr>
        <p:spPr/>
        <p:txBody>
          <a:bodyPr/>
          <a:lstStyle/>
          <a:p>
            <a:pPr algn="ctr"/>
            <a:r>
              <a:rPr lang="en-US" b="1" dirty="0">
                <a:latin typeface="Arial" panose="020B0604020202020204" pitchFamily="34" charset="0"/>
                <a:cs typeface="Arial" panose="020B0604020202020204" pitchFamily="34" charset="0"/>
              </a:rPr>
              <a:t>Activity: 3</a:t>
            </a:r>
          </a:p>
        </p:txBody>
      </p:sp>
      <p:sp>
        <p:nvSpPr>
          <p:cNvPr id="3" name="Content Placeholder 2">
            <a:extLst>
              <a:ext uri="{FF2B5EF4-FFF2-40B4-BE49-F238E27FC236}">
                <a16:creationId xmlns:a16="http://schemas.microsoft.com/office/drawing/2014/main" id="{98DD4238-ECB6-6147-85D2-83D09195D6C6}"/>
              </a:ext>
            </a:extLst>
          </p:cNvPr>
          <p:cNvSpPr>
            <a:spLocks noGrp="1"/>
          </p:cNvSpPr>
          <p:nvPr>
            <p:ph idx="1"/>
          </p:nvPr>
        </p:nvSpPr>
        <p:spPr/>
        <p:txBody>
          <a:bodyPr/>
          <a:lstStyle/>
          <a:p>
            <a:pPr marL="0" indent="0">
              <a:buNone/>
            </a:pPr>
            <a:r>
              <a:rPr lang="en-US" dirty="0">
                <a:latin typeface="Arial" panose="020B0604020202020204" pitchFamily="34" charset="0"/>
                <a:cs typeface="Arial" panose="020B0604020202020204" pitchFamily="34" charset="0"/>
              </a:rPr>
              <a:t>Working independently and building upon the previous activity  (creating a question), </a:t>
            </a:r>
          </a:p>
          <a:p>
            <a:pPr marL="0" indent="0">
              <a:buNone/>
            </a:pPr>
            <a:endParaRPr lang="en-US" dirty="0">
              <a:latin typeface="Arial" panose="020B0604020202020204" pitchFamily="34" charset="0"/>
              <a:cs typeface="Arial" panose="020B0604020202020204" pitchFamily="34" charset="0"/>
            </a:endParaRPr>
          </a:p>
          <a:p>
            <a:pPr marL="0" indent="0" algn="ctr">
              <a:buNone/>
            </a:pPr>
            <a:r>
              <a:rPr lang="en-US" dirty="0">
                <a:latin typeface="Arial" panose="020B0604020202020204" pitchFamily="34" charset="0"/>
                <a:cs typeface="Arial" panose="020B0604020202020204" pitchFamily="34" charset="0"/>
              </a:rPr>
              <a:t>Attempt to write a research aim and objectives and </a:t>
            </a:r>
          </a:p>
          <a:p>
            <a:pPr marL="0" indent="0">
              <a:buNone/>
            </a:pPr>
            <a:endParaRPr lang="en-US" dirty="0">
              <a:latin typeface="Arial" panose="020B0604020202020204" pitchFamily="34" charset="0"/>
              <a:cs typeface="Arial" panose="020B0604020202020204" pitchFamily="34" charset="0"/>
            </a:endParaRPr>
          </a:p>
          <a:p>
            <a:pPr marL="0" indent="0">
              <a:buNone/>
            </a:pPr>
            <a:endParaRPr lang="en-US" dirty="0">
              <a:latin typeface="Arial" panose="020B0604020202020204" pitchFamily="34" charset="0"/>
              <a:cs typeface="Arial" panose="020B0604020202020204" pitchFamily="34" charset="0"/>
            </a:endParaRPr>
          </a:p>
          <a:p>
            <a:pPr marL="0" indent="0" algn="ctr">
              <a:buNone/>
            </a:pPr>
            <a:r>
              <a:rPr lang="en-US" b="1" dirty="0">
                <a:latin typeface="Arial" panose="020B0604020202020204" pitchFamily="34" charset="0"/>
                <a:cs typeface="Arial" panose="020B0604020202020204" pitchFamily="34" charset="0"/>
              </a:rPr>
              <a:t>Feedback your answers to the whole class. </a:t>
            </a:r>
          </a:p>
        </p:txBody>
      </p:sp>
    </p:spTree>
    <p:extLst>
      <p:ext uri="{BB962C8B-B14F-4D97-AF65-F5344CB8AC3E}">
        <p14:creationId xmlns:p14="http://schemas.microsoft.com/office/powerpoint/2010/main" val="3206759692"/>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FC37791-627B-424E-A070-50013772436B}"/>
              </a:ext>
            </a:extLst>
          </p:cNvPr>
          <p:cNvSpPr>
            <a:spLocks noGrp="1"/>
          </p:cNvSpPr>
          <p:nvPr>
            <p:ph type="title"/>
          </p:nvPr>
        </p:nvSpPr>
        <p:spPr/>
        <p:txBody>
          <a:bodyPr/>
          <a:lstStyle/>
          <a:p>
            <a:pPr algn="ctr"/>
            <a:r>
              <a:rPr lang="en-GB" b="1" dirty="0">
                <a:latin typeface="Arial" panose="020B0604020202020204" pitchFamily="34" charset="0"/>
                <a:cs typeface="Arial" panose="020B0604020202020204" pitchFamily="34" charset="0"/>
              </a:rPr>
              <a:t>Search for relevant literature</a:t>
            </a:r>
            <a:endParaRPr lang="en-GB" dirty="0"/>
          </a:p>
        </p:txBody>
      </p:sp>
      <p:sp>
        <p:nvSpPr>
          <p:cNvPr id="3" name="Content Placeholder 2">
            <a:extLst>
              <a:ext uri="{FF2B5EF4-FFF2-40B4-BE49-F238E27FC236}">
                <a16:creationId xmlns:a16="http://schemas.microsoft.com/office/drawing/2014/main" id="{E1471E9D-A912-4660-974E-D47ECA18D0B6}"/>
              </a:ext>
            </a:extLst>
          </p:cNvPr>
          <p:cNvSpPr>
            <a:spLocks noGrp="1"/>
          </p:cNvSpPr>
          <p:nvPr>
            <p:ph idx="1"/>
          </p:nvPr>
        </p:nvSpPr>
        <p:spPr/>
        <p:txBody>
          <a:bodyPr>
            <a:normAutofit/>
          </a:bodyPr>
          <a:lstStyle/>
          <a:p>
            <a:pPr>
              <a:buFont typeface="Wingdings" panose="05000000000000000000" pitchFamily="2" charset="2"/>
              <a:buChar char="§"/>
            </a:pPr>
            <a:r>
              <a:rPr lang="en-GB" sz="2400" dirty="0">
                <a:latin typeface="Arial" panose="020B0604020202020204" pitchFamily="34" charset="0"/>
                <a:cs typeface="Arial" panose="020B0604020202020204" pitchFamily="34" charset="0"/>
              </a:rPr>
              <a:t>If you are writing a literature review as a stand-alone assignment, you will have to choose a focus and develop a central question to direct your search. </a:t>
            </a:r>
          </a:p>
          <a:p>
            <a:pPr marL="0" indent="0">
              <a:buNone/>
            </a:pPr>
            <a:endParaRPr lang="en-GB" sz="2400" dirty="0">
              <a:latin typeface="Arial" panose="020B0604020202020204" pitchFamily="34" charset="0"/>
              <a:cs typeface="Arial" panose="020B0604020202020204" pitchFamily="34" charset="0"/>
            </a:endParaRPr>
          </a:p>
          <a:p>
            <a:pPr>
              <a:buFont typeface="Wingdings" panose="05000000000000000000" pitchFamily="2" charset="2"/>
              <a:buChar char="§"/>
            </a:pPr>
            <a:r>
              <a:rPr lang="en-GB" sz="2400" dirty="0">
                <a:latin typeface="Arial" panose="020B0604020202020204" pitchFamily="34" charset="0"/>
                <a:cs typeface="Arial" panose="020B0604020202020204" pitchFamily="34" charset="0"/>
              </a:rPr>
              <a:t>Unlike a dissertation research question, this question has to be answerable without collecting original data.</a:t>
            </a:r>
          </a:p>
          <a:p>
            <a:pPr marL="0" indent="0">
              <a:buNone/>
            </a:pPr>
            <a:endParaRPr lang="en-GB" sz="2400" dirty="0">
              <a:latin typeface="Arial" panose="020B0604020202020204" pitchFamily="34" charset="0"/>
              <a:cs typeface="Arial" panose="020B0604020202020204" pitchFamily="34" charset="0"/>
            </a:endParaRPr>
          </a:p>
          <a:p>
            <a:pPr>
              <a:buFont typeface="Wingdings" panose="05000000000000000000" pitchFamily="2" charset="2"/>
              <a:buChar char="§"/>
            </a:pPr>
            <a:r>
              <a:rPr lang="en-GB" sz="2400" dirty="0">
                <a:latin typeface="Arial" panose="020B0604020202020204" pitchFamily="34" charset="0"/>
                <a:cs typeface="Arial" panose="020B0604020202020204" pitchFamily="34" charset="0"/>
              </a:rPr>
              <a:t>You should be able to answer it based only on a review of existing publications.</a:t>
            </a:r>
          </a:p>
        </p:txBody>
      </p:sp>
    </p:spTree>
    <p:extLst>
      <p:ext uri="{BB962C8B-B14F-4D97-AF65-F5344CB8AC3E}">
        <p14:creationId xmlns:p14="http://schemas.microsoft.com/office/powerpoint/2010/main" val="769197113"/>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617E12B-EA23-4374-A253-ED3FE396BEC5}"/>
              </a:ext>
            </a:extLst>
          </p:cNvPr>
          <p:cNvSpPr>
            <a:spLocks noGrp="1"/>
          </p:cNvSpPr>
          <p:nvPr>
            <p:ph type="title"/>
          </p:nvPr>
        </p:nvSpPr>
        <p:spPr/>
        <p:txBody>
          <a:bodyPr/>
          <a:lstStyle/>
          <a:p>
            <a:pPr algn="ctr"/>
            <a:r>
              <a:rPr lang="en-GB" b="1" dirty="0">
                <a:latin typeface="Arial" panose="020B0604020202020204" pitchFamily="34" charset="0"/>
                <a:cs typeface="Arial" panose="020B0604020202020204" pitchFamily="34" charset="0"/>
              </a:rPr>
              <a:t>Search for relevant literature</a:t>
            </a:r>
            <a:endParaRPr lang="en-GB" dirty="0"/>
          </a:p>
        </p:txBody>
      </p:sp>
      <p:sp>
        <p:nvSpPr>
          <p:cNvPr id="3" name="Content Placeholder 2">
            <a:extLst>
              <a:ext uri="{FF2B5EF4-FFF2-40B4-BE49-F238E27FC236}">
                <a16:creationId xmlns:a16="http://schemas.microsoft.com/office/drawing/2014/main" id="{73603079-EB53-4ECF-B7F2-7FB2F093FF7D}"/>
              </a:ext>
            </a:extLst>
          </p:cNvPr>
          <p:cNvSpPr>
            <a:spLocks noGrp="1"/>
          </p:cNvSpPr>
          <p:nvPr>
            <p:ph idx="1"/>
          </p:nvPr>
        </p:nvSpPr>
        <p:spPr/>
        <p:txBody>
          <a:bodyPr>
            <a:normAutofit/>
          </a:bodyPr>
          <a:lstStyle/>
          <a:p>
            <a:pPr marL="0" indent="0">
              <a:buNone/>
            </a:pPr>
            <a:r>
              <a:rPr lang="en-GB" sz="2400" b="1" dirty="0">
                <a:latin typeface="Arial" panose="020B0604020202020204" pitchFamily="34" charset="0"/>
                <a:cs typeface="Arial" panose="020B0604020202020204" pitchFamily="34" charset="0"/>
              </a:rPr>
              <a:t>Examples of Research question</a:t>
            </a:r>
          </a:p>
          <a:p>
            <a:pPr marL="0" indent="0">
              <a:buNone/>
            </a:pPr>
            <a:endParaRPr lang="en-GB" sz="2400" b="1" dirty="0">
              <a:latin typeface="Arial" panose="020B0604020202020204" pitchFamily="34" charset="0"/>
              <a:cs typeface="Arial" panose="020B0604020202020204" pitchFamily="34" charset="0"/>
            </a:endParaRPr>
          </a:p>
          <a:p>
            <a:pPr>
              <a:buFont typeface="Wingdings" panose="05000000000000000000" pitchFamily="2" charset="2"/>
              <a:buChar char="§"/>
            </a:pPr>
            <a:r>
              <a:rPr lang="en-GB" sz="2400" dirty="0">
                <a:latin typeface="Arial" panose="020B0604020202020204" pitchFamily="34" charset="0"/>
                <a:cs typeface="Arial" panose="020B0604020202020204" pitchFamily="34" charset="0"/>
              </a:rPr>
              <a:t>What is the impact of social media on body image among Generation Z?</a:t>
            </a:r>
          </a:p>
          <a:p>
            <a:pPr marL="0" indent="0">
              <a:buNone/>
            </a:pPr>
            <a:endParaRPr lang="en-GB" sz="2400" dirty="0">
              <a:latin typeface="Arial" panose="020B0604020202020204" pitchFamily="34" charset="0"/>
              <a:cs typeface="Arial" panose="020B0604020202020204" pitchFamily="34" charset="0"/>
            </a:endParaRPr>
          </a:p>
          <a:p>
            <a:pPr>
              <a:buFont typeface="Wingdings" panose="05000000000000000000" pitchFamily="2" charset="2"/>
              <a:buChar char="§"/>
            </a:pPr>
            <a:r>
              <a:rPr lang="en-GB" sz="2400" dirty="0">
                <a:latin typeface="Arial" panose="020B0604020202020204" pitchFamily="34" charset="0"/>
                <a:cs typeface="Arial" panose="020B0604020202020204" pitchFamily="34" charset="0"/>
              </a:rPr>
              <a:t>What are the risk factors of obesity among teenagers?</a:t>
            </a:r>
          </a:p>
          <a:p>
            <a:pPr marL="0" indent="0">
              <a:buNone/>
            </a:pPr>
            <a:endParaRPr lang="en-GB" sz="2400" dirty="0">
              <a:latin typeface="Arial" panose="020B0604020202020204" pitchFamily="34" charset="0"/>
              <a:cs typeface="Arial" panose="020B0604020202020204" pitchFamily="34" charset="0"/>
            </a:endParaRPr>
          </a:p>
          <a:p>
            <a:pPr>
              <a:buFont typeface="Wingdings" panose="05000000000000000000" pitchFamily="2" charset="2"/>
              <a:buChar char="§"/>
            </a:pPr>
            <a:r>
              <a:rPr lang="en-GB" sz="2400" dirty="0">
                <a:latin typeface="Arial" panose="020B0604020202020204" pitchFamily="34" charset="0"/>
                <a:cs typeface="Arial" panose="020B0604020202020204" pitchFamily="34" charset="0"/>
              </a:rPr>
              <a:t>What is the impact of depression among adults?</a:t>
            </a:r>
          </a:p>
          <a:p>
            <a:pPr>
              <a:buFont typeface="Wingdings" panose="05000000000000000000" pitchFamily="2" charset="2"/>
              <a:buChar char="§"/>
            </a:pPr>
            <a:endParaRPr lang="en-GB" sz="24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33368540"/>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A679829-0D0F-4770-9601-568D2AD5495C}"/>
              </a:ext>
            </a:extLst>
          </p:cNvPr>
          <p:cNvSpPr>
            <a:spLocks noGrp="1"/>
          </p:cNvSpPr>
          <p:nvPr>
            <p:ph type="title"/>
          </p:nvPr>
        </p:nvSpPr>
        <p:spPr/>
        <p:txBody>
          <a:bodyPr/>
          <a:lstStyle/>
          <a:p>
            <a:pPr algn="ctr"/>
            <a:r>
              <a:rPr lang="en-GB" b="1" dirty="0">
                <a:latin typeface="Arial" panose="020B0604020202020204" pitchFamily="34" charset="0"/>
                <a:cs typeface="Arial" panose="020B0604020202020204" pitchFamily="34" charset="0"/>
              </a:rPr>
              <a:t>Make a list of keywords</a:t>
            </a:r>
          </a:p>
        </p:txBody>
      </p:sp>
      <p:sp>
        <p:nvSpPr>
          <p:cNvPr id="3" name="Content Placeholder 2">
            <a:extLst>
              <a:ext uri="{FF2B5EF4-FFF2-40B4-BE49-F238E27FC236}">
                <a16:creationId xmlns:a16="http://schemas.microsoft.com/office/drawing/2014/main" id="{58E56CC5-1BC7-44DE-89A1-526AD31470C9}"/>
              </a:ext>
            </a:extLst>
          </p:cNvPr>
          <p:cNvSpPr>
            <a:spLocks noGrp="1"/>
          </p:cNvSpPr>
          <p:nvPr>
            <p:ph idx="1"/>
          </p:nvPr>
        </p:nvSpPr>
        <p:spPr>
          <a:xfrm>
            <a:off x="914405" y="2356524"/>
            <a:ext cx="7600948" cy="3263502"/>
          </a:xfrm>
        </p:spPr>
        <p:txBody>
          <a:bodyPr>
            <a:normAutofit lnSpcReduction="10000"/>
          </a:bodyPr>
          <a:lstStyle/>
          <a:p>
            <a:pPr>
              <a:buFont typeface="Wingdings" panose="05000000000000000000" pitchFamily="2" charset="2"/>
              <a:buChar char="§"/>
            </a:pPr>
            <a:r>
              <a:rPr lang="en-GB" sz="2400" dirty="0">
                <a:latin typeface="Arial" panose="020B0604020202020204" pitchFamily="34" charset="0"/>
                <a:cs typeface="Arial" panose="020B0604020202020204" pitchFamily="34" charset="0"/>
              </a:rPr>
              <a:t>Start by creating a list of keywords related to your research topic. </a:t>
            </a:r>
          </a:p>
          <a:p>
            <a:pPr marL="0" indent="0">
              <a:buNone/>
            </a:pPr>
            <a:endParaRPr lang="en-GB" sz="2400" dirty="0">
              <a:latin typeface="Arial" panose="020B0604020202020204" pitchFamily="34" charset="0"/>
              <a:cs typeface="Arial" panose="020B0604020202020204" pitchFamily="34" charset="0"/>
            </a:endParaRPr>
          </a:p>
          <a:p>
            <a:pPr>
              <a:buFont typeface="Wingdings" panose="05000000000000000000" pitchFamily="2" charset="2"/>
              <a:buChar char="§"/>
            </a:pPr>
            <a:r>
              <a:rPr lang="en-GB" sz="2400" dirty="0">
                <a:latin typeface="Arial" panose="020B0604020202020204" pitchFamily="34" charset="0"/>
                <a:cs typeface="Arial" panose="020B0604020202020204" pitchFamily="34" charset="0"/>
              </a:rPr>
              <a:t>Include each of the key concepts or variables you are interested in, and list any synonyms and related terms. </a:t>
            </a:r>
          </a:p>
          <a:p>
            <a:pPr marL="0" indent="0">
              <a:buNone/>
            </a:pPr>
            <a:endParaRPr lang="en-GB" sz="2400" dirty="0">
              <a:latin typeface="Arial" panose="020B0604020202020204" pitchFamily="34" charset="0"/>
              <a:cs typeface="Arial" panose="020B0604020202020204" pitchFamily="34" charset="0"/>
            </a:endParaRPr>
          </a:p>
          <a:p>
            <a:pPr>
              <a:buFont typeface="Wingdings" panose="05000000000000000000" pitchFamily="2" charset="2"/>
              <a:buChar char="§"/>
            </a:pPr>
            <a:r>
              <a:rPr lang="en-GB" sz="2400" dirty="0">
                <a:latin typeface="Arial" panose="020B0604020202020204" pitchFamily="34" charset="0"/>
                <a:cs typeface="Arial" panose="020B0604020202020204" pitchFamily="34" charset="0"/>
              </a:rPr>
              <a:t>You can add to this list if you discover new keywords in the process of your literature search.</a:t>
            </a:r>
          </a:p>
        </p:txBody>
      </p:sp>
    </p:spTree>
    <p:extLst>
      <p:ext uri="{BB962C8B-B14F-4D97-AF65-F5344CB8AC3E}">
        <p14:creationId xmlns:p14="http://schemas.microsoft.com/office/powerpoint/2010/main" val="3793480728"/>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950BD3E-A45C-4556-9348-30036F4ECE15}"/>
              </a:ext>
            </a:extLst>
          </p:cNvPr>
          <p:cNvSpPr>
            <a:spLocks noGrp="1"/>
          </p:cNvSpPr>
          <p:nvPr>
            <p:ph type="title"/>
          </p:nvPr>
        </p:nvSpPr>
        <p:spPr/>
        <p:txBody>
          <a:bodyPr/>
          <a:lstStyle/>
          <a:p>
            <a:pPr algn="ctr"/>
            <a:r>
              <a:rPr lang="en-GB" b="1" dirty="0">
                <a:latin typeface="Arial" panose="020B0604020202020204" pitchFamily="34" charset="0"/>
                <a:cs typeface="Arial" panose="020B0604020202020204" pitchFamily="34" charset="0"/>
              </a:rPr>
              <a:t>Make a list of keywords</a:t>
            </a:r>
          </a:p>
        </p:txBody>
      </p:sp>
      <p:sp>
        <p:nvSpPr>
          <p:cNvPr id="3" name="Content Placeholder 2">
            <a:extLst>
              <a:ext uri="{FF2B5EF4-FFF2-40B4-BE49-F238E27FC236}">
                <a16:creationId xmlns:a16="http://schemas.microsoft.com/office/drawing/2014/main" id="{FD6E8553-13C4-46DE-BB71-DAAED60F94D0}"/>
              </a:ext>
            </a:extLst>
          </p:cNvPr>
          <p:cNvSpPr>
            <a:spLocks noGrp="1"/>
          </p:cNvSpPr>
          <p:nvPr>
            <p:ph idx="1"/>
          </p:nvPr>
        </p:nvSpPr>
        <p:spPr/>
        <p:txBody>
          <a:bodyPr>
            <a:normAutofit fontScale="92500" lnSpcReduction="10000"/>
          </a:bodyPr>
          <a:lstStyle/>
          <a:p>
            <a:pPr marL="0" indent="0">
              <a:buNone/>
            </a:pPr>
            <a:r>
              <a:rPr lang="en-GB" dirty="0">
                <a:latin typeface="Arial" panose="020B0604020202020204" pitchFamily="34" charset="0"/>
                <a:cs typeface="Arial" panose="020B0604020202020204" pitchFamily="34" charset="0"/>
              </a:rPr>
              <a:t>Keywords example for the research question example</a:t>
            </a:r>
          </a:p>
          <a:p>
            <a:pPr marL="0" indent="0">
              <a:buNone/>
            </a:pPr>
            <a:endParaRPr lang="en-GB" dirty="0">
              <a:latin typeface="Arial" panose="020B0604020202020204" pitchFamily="34" charset="0"/>
              <a:cs typeface="Arial" panose="020B0604020202020204" pitchFamily="34" charset="0"/>
            </a:endParaRPr>
          </a:p>
          <a:p>
            <a:pPr marL="0" indent="0">
              <a:buNone/>
            </a:pPr>
            <a:r>
              <a:rPr lang="en-GB" dirty="0">
                <a:latin typeface="Arial" panose="020B0604020202020204" pitchFamily="34" charset="0"/>
                <a:cs typeface="Arial" panose="020B0604020202020204" pitchFamily="34" charset="0"/>
              </a:rPr>
              <a:t>What is the impact of social media on body image among Generation Z?</a:t>
            </a:r>
          </a:p>
          <a:p>
            <a:pPr marL="0" indent="0">
              <a:buNone/>
            </a:pPr>
            <a:endParaRPr lang="en-GB" dirty="0">
              <a:latin typeface="Arial" panose="020B0604020202020204" pitchFamily="34" charset="0"/>
              <a:cs typeface="Arial" panose="020B0604020202020204" pitchFamily="34" charset="0"/>
            </a:endParaRPr>
          </a:p>
          <a:p>
            <a:pPr>
              <a:buFont typeface="Wingdings" panose="05000000000000000000" pitchFamily="2" charset="2"/>
              <a:buChar char="§"/>
            </a:pPr>
            <a:r>
              <a:rPr lang="en-GB" dirty="0">
                <a:latin typeface="Arial" panose="020B0604020202020204" pitchFamily="34" charset="0"/>
                <a:cs typeface="Arial" panose="020B0604020202020204" pitchFamily="34" charset="0"/>
              </a:rPr>
              <a:t>Social media, Facebook, Instagram, Twitter, Snapchat, </a:t>
            </a:r>
            <a:r>
              <a:rPr lang="en-GB" dirty="0" err="1">
                <a:latin typeface="Arial" panose="020B0604020202020204" pitchFamily="34" charset="0"/>
                <a:cs typeface="Arial" panose="020B0604020202020204" pitchFamily="34" charset="0"/>
              </a:rPr>
              <a:t>TikTok</a:t>
            </a:r>
            <a:endParaRPr lang="en-GB" dirty="0">
              <a:latin typeface="Arial" panose="020B0604020202020204" pitchFamily="34" charset="0"/>
              <a:cs typeface="Arial" panose="020B0604020202020204" pitchFamily="34" charset="0"/>
            </a:endParaRPr>
          </a:p>
          <a:p>
            <a:pPr>
              <a:buFont typeface="Wingdings" panose="05000000000000000000" pitchFamily="2" charset="2"/>
              <a:buChar char="§"/>
            </a:pPr>
            <a:r>
              <a:rPr lang="en-GB" dirty="0">
                <a:latin typeface="Arial" panose="020B0604020202020204" pitchFamily="34" charset="0"/>
                <a:cs typeface="Arial" panose="020B0604020202020204" pitchFamily="34" charset="0"/>
              </a:rPr>
              <a:t>Body image, self-perception, self-esteem, mental health</a:t>
            </a:r>
          </a:p>
          <a:p>
            <a:pPr>
              <a:buFont typeface="Wingdings" panose="05000000000000000000" pitchFamily="2" charset="2"/>
              <a:buChar char="§"/>
            </a:pPr>
            <a:r>
              <a:rPr lang="en-GB" dirty="0">
                <a:latin typeface="Arial" panose="020B0604020202020204" pitchFamily="34" charset="0"/>
                <a:cs typeface="Arial" panose="020B0604020202020204" pitchFamily="34" charset="0"/>
              </a:rPr>
              <a:t>Generation Z, teenagers, adolescents, youth</a:t>
            </a:r>
          </a:p>
          <a:p>
            <a:pPr>
              <a:buFont typeface="Wingdings" panose="05000000000000000000" pitchFamily="2" charset="2"/>
              <a:buChar char="§"/>
            </a:pPr>
            <a:endParaRPr lang="en-GB"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204487544"/>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950BD3E-A45C-4556-9348-30036F4ECE15}"/>
              </a:ext>
            </a:extLst>
          </p:cNvPr>
          <p:cNvSpPr>
            <a:spLocks noGrp="1"/>
          </p:cNvSpPr>
          <p:nvPr>
            <p:ph type="title"/>
          </p:nvPr>
        </p:nvSpPr>
        <p:spPr/>
        <p:txBody>
          <a:bodyPr/>
          <a:lstStyle/>
          <a:p>
            <a:pPr algn="ctr"/>
            <a:r>
              <a:rPr lang="en-GB" b="1" dirty="0">
                <a:latin typeface="Arial" panose="020B0604020202020204" pitchFamily="34" charset="0"/>
                <a:cs typeface="Arial" panose="020B0604020202020204" pitchFamily="34" charset="0"/>
              </a:rPr>
              <a:t>Search for relevant sources</a:t>
            </a:r>
          </a:p>
        </p:txBody>
      </p:sp>
      <p:sp>
        <p:nvSpPr>
          <p:cNvPr id="3" name="Content Placeholder 2">
            <a:extLst>
              <a:ext uri="{FF2B5EF4-FFF2-40B4-BE49-F238E27FC236}">
                <a16:creationId xmlns:a16="http://schemas.microsoft.com/office/drawing/2014/main" id="{FD6E8553-13C4-46DE-BB71-DAAED60F94D0}"/>
              </a:ext>
            </a:extLst>
          </p:cNvPr>
          <p:cNvSpPr>
            <a:spLocks noGrp="1"/>
          </p:cNvSpPr>
          <p:nvPr>
            <p:ph idx="1"/>
          </p:nvPr>
        </p:nvSpPr>
        <p:spPr>
          <a:xfrm>
            <a:off x="628652" y="2021515"/>
            <a:ext cx="7886700" cy="3705389"/>
          </a:xfrm>
        </p:spPr>
        <p:txBody>
          <a:bodyPr>
            <a:normAutofit fontScale="92500" lnSpcReduction="20000"/>
          </a:bodyPr>
          <a:lstStyle/>
          <a:p>
            <a:pPr marL="0" indent="0">
              <a:buNone/>
            </a:pPr>
            <a:r>
              <a:rPr lang="en-GB" sz="2400" dirty="0">
                <a:latin typeface="Arial" panose="020B0604020202020204" pitchFamily="34" charset="0"/>
                <a:cs typeface="Arial" panose="020B0604020202020204" pitchFamily="34" charset="0"/>
              </a:rPr>
              <a:t>Use your keywords to begin searching for sources using different </a:t>
            </a:r>
            <a:r>
              <a:rPr lang="en-GB" sz="2400" b="1" dirty="0">
                <a:latin typeface="Arial" panose="020B0604020202020204" pitchFamily="34" charset="0"/>
                <a:cs typeface="Arial" panose="020B0604020202020204" pitchFamily="34" charset="0"/>
              </a:rPr>
              <a:t>databases</a:t>
            </a:r>
            <a:r>
              <a:rPr lang="en-GB" sz="2400" dirty="0">
                <a:latin typeface="Arial" panose="020B0604020202020204" pitchFamily="34" charset="0"/>
                <a:cs typeface="Arial" panose="020B0604020202020204" pitchFamily="34" charset="0"/>
              </a:rPr>
              <a:t>. </a:t>
            </a:r>
          </a:p>
          <a:p>
            <a:pPr marL="0" indent="0">
              <a:buNone/>
            </a:pPr>
            <a:r>
              <a:rPr lang="en-GB" sz="2400" dirty="0">
                <a:latin typeface="Arial" panose="020B0604020202020204" pitchFamily="34" charset="0"/>
                <a:cs typeface="Arial" panose="020B0604020202020204" pitchFamily="34" charset="0"/>
              </a:rPr>
              <a:t>Some databases to search for journals and articles include:</a:t>
            </a:r>
          </a:p>
          <a:p>
            <a:pPr marL="0" indent="0">
              <a:buNone/>
            </a:pPr>
            <a:endParaRPr lang="en-GB" sz="2400" dirty="0">
              <a:latin typeface="Arial" panose="020B0604020202020204" pitchFamily="34" charset="0"/>
              <a:cs typeface="Arial" panose="020B0604020202020204" pitchFamily="34" charset="0"/>
            </a:endParaRPr>
          </a:p>
          <a:p>
            <a:pPr>
              <a:buFont typeface="Wingdings" panose="05000000000000000000" pitchFamily="2" charset="2"/>
              <a:buChar char="§"/>
            </a:pPr>
            <a:r>
              <a:rPr lang="en-GB" sz="2400" dirty="0">
                <a:latin typeface="Arial" panose="020B0604020202020204" pitchFamily="34" charset="0"/>
                <a:cs typeface="Arial" panose="020B0604020202020204" pitchFamily="34" charset="0"/>
              </a:rPr>
              <a:t>Your university’s library catalogue</a:t>
            </a:r>
          </a:p>
          <a:p>
            <a:pPr>
              <a:buFont typeface="Wingdings" panose="05000000000000000000" pitchFamily="2" charset="2"/>
              <a:buChar char="§"/>
            </a:pPr>
            <a:r>
              <a:rPr lang="en-GB" sz="2400" dirty="0">
                <a:latin typeface="Arial" panose="020B0604020202020204" pitchFamily="34" charset="0"/>
                <a:cs typeface="Arial" panose="020B0604020202020204" pitchFamily="34" charset="0"/>
              </a:rPr>
              <a:t>Google Scholar</a:t>
            </a:r>
          </a:p>
          <a:p>
            <a:pPr>
              <a:buFont typeface="Wingdings" panose="05000000000000000000" pitchFamily="2" charset="2"/>
              <a:buChar char="§"/>
            </a:pPr>
            <a:r>
              <a:rPr lang="en-GB" sz="2400" dirty="0">
                <a:latin typeface="Arial" panose="020B0604020202020204" pitchFamily="34" charset="0"/>
                <a:cs typeface="Arial" panose="020B0604020202020204" pitchFamily="34" charset="0"/>
              </a:rPr>
              <a:t>JSTOR</a:t>
            </a:r>
          </a:p>
          <a:p>
            <a:pPr>
              <a:buFont typeface="Wingdings" panose="05000000000000000000" pitchFamily="2" charset="2"/>
              <a:buChar char="§"/>
            </a:pPr>
            <a:r>
              <a:rPr lang="en-GB" sz="2400" dirty="0">
                <a:latin typeface="Arial" panose="020B0604020202020204" pitchFamily="34" charset="0"/>
                <a:cs typeface="Arial" panose="020B0604020202020204" pitchFamily="34" charset="0"/>
              </a:rPr>
              <a:t>EBSCO</a:t>
            </a:r>
          </a:p>
          <a:p>
            <a:pPr>
              <a:buFont typeface="Wingdings" panose="05000000000000000000" pitchFamily="2" charset="2"/>
              <a:buChar char="§"/>
            </a:pPr>
            <a:r>
              <a:rPr lang="en-GB" sz="2400" dirty="0">
                <a:latin typeface="Arial" panose="020B0604020202020204" pitchFamily="34" charset="0"/>
                <a:cs typeface="Arial" panose="020B0604020202020204" pitchFamily="34" charset="0"/>
              </a:rPr>
              <a:t>Medline (life sciences and biomedicine)</a:t>
            </a:r>
          </a:p>
          <a:p>
            <a:pPr>
              <a:buFont typeface="Wingdings" panose="05000000000000000000" pitchFamily="2" charset="2"/>
              <a:buChar char="§"/>
            </a:pPr>
            <a:r>
              <a:rPr lang="en-GB" sz="2400" dirty="0">
                <a:latin typeface="Arial" panose="020B0604020202020204" pitchFamily="34" charset="0"/>
                <a:cs typeface="Arial" panose="020B0604020202020204" pitchFamily="34" charset="0"/>
              </a:rPr>
              <a:t>PubMed</a:t>
            </a:r>
          </a:p>
        </p:txBody>
      </p:sp>
    </p:spTree>
    <p:extLst>
      <p:ext uri="{BB962C8B-B14F-4D97-AF65-F5344CB8AC3E}">
        <p14:creationId xmlns:p14="http://schemas.microsoft.com/office/powerpoint/2010/main" val="4021497341"/>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3332E25-28F2-4F81-BAAD-2542BDC42087}"/>
              </a:ext>
            </a:extLst>
          </p:cNvPr>
          <p:cNvSpPr>
            <a:spLocks noGrp="1"/>
          </p:cNvSpPr>
          <p:nvPr>
            <p:ph type="title"/>
          </p:nvPr>
        </p:nvSpPr>
        <p:spPr>
          <a:xfrm>
            <a:off x="628650" y="296740"/>
            <a:ext cx="7886700" cy="994169"/>
          </a:xfrm>
        </p:spPr>
        <p:txBody>
          <a:bodyPr/>
          <a:lstStyle/>
          <a:p>
            <a:pPr algn="ctr"/>
            <a:r>
              <a:rPr lang="en-GB" b="1" dirty="0">
                <a:latin typeface="Arial" panose="020B0604020202020204" pitchFamily="34" charset="0"/>
                <a:cs typeface="Arial" panose="020B0604020202020204" pitchFamily="34" charset="0"/>
              </a:rPr>
              <a:t>Search for relevant sources</a:t>
            </a:r>
            <a:endParaRPr lang="en-GB" dirty="0"/>
          </a:p>
        </p:txBody>
      </p:sp>
      <p:sp>
        <p:nvSpPr>
          <p:cNvPr id="3" name="Content Placeholder 2">
            <a:extLst>
              <a:ext uri="{FF2B5EF4-FFF2-40B4-BE49-F238E27FC236}">
                <a16:creationId xmlns:a16="http://schemas.microsoft.com/office/drawing/2014/main" id="{4818D206-F0E8-4170-84FD-C2C2B7E56468}"/>
              </a:ext>
            </a:extLst>
          </p:cNvPr>
          <p:cNvSpPr>
            <a:spLocks noGrp="1"/>
          </p:cNvSpPr>
          <p:nvPr>
            <p:ph idx="1"/>
          </p:nvPr>
        </p:nvSpPr>
        <p:spPr>
          <a:xfrm>
            <a:off x="734163" y="1147071"/>
            <a:ext cx="7886700" cy="3747977"/>
          </a:xfrm>
        </p:spPr>
        <p:txBody>
          <a:bodyPr>
            <a:noAutofit/>
          </a:bodyPr>
          <a:lstStyle/>
          <a:p>
            <a:pPr>
              <a:buFont typeface="Wingdings" panose="05000000000000000000" pitchFamily="2" charset="2"/>
              <a:buChar char="§"/>
            </a:pPr>
            <a:r>
              <a:rPr lang="en-GB" sz="2400" dirty="0">
                <a:latin typeface="Arial" panose="020B0604020202020204" pitchFamily="34" charset="0"/>
                <a:cs typeface="Arial" panose="020B0604020202020204" pitchFamily="34" charset="0"/>
              </a:rPr>
              <a:t>To search effectively for relevant sources you can make use of the technique called </a:t>
            </a:r>
            <a:r>
              <a:rPr lang="en-GB" sz="2400" b="1" dirty="0">
                <a:latin typeface="Arial" panose="020B0604020202020204" pitchFamily="34" charset="0"/>
                <a:cs typeface="Arial" panose="020B0604020202020204" pitchFamily="34" charset="0"/>
              </a:rPr>
              <a:t>Nesting/Boolean Operators</a:t>
            </a:r>
          </a:p>
          <a:p>
            <a:pPr>
              <a:buFont typeface="Wingdings" panose="05000000000000000000" pitchFamily="2" charset="2"/>
              <a:buChar char="§"/>
            </a:pPr>
            <a:r>
              <a:rPr lang="en-GB" sz="2400" dirty="0">
                <a:latin typeface="Arial" panose="020B0604020202020204" pitchFamily="34" charset="0"/>
                <a:cs typeface="Arial" panose="020B0604020202020204" pitchFamily="34" charset="0"/>
              </a:rPr>
              <a:t>When conducting research, often times your topic will have ideas or concepts that can be expressed in multiple ways. </a:t>
            </a:r>
          </a:p>
          <a:p>
            <a:pPr>
              <a:buFont typeface="Wingdings" panose="05000000000000000000" pitchFamily="2" charset="2"/>
              <a:buChar char="§"/>
            </a:pPr>
            <a:r>
              <a:rPr lang="en-GB" sz="2400" dirty="0">
                <a:latin typeface="Arial" panose="020B0604020202020204" pitchFamily="34" charset="0"/>
                <a:cs typeface="Arial" panose="020B0604020202020204" pitchFamily="34" charset="0"/>
              </a:rPr>
              <a:t>For example, </a:t>
            </a:r>
            <a:r>
              <a:rPr lang="en-GB" sz="2400" b="1" dirty="0">
                <a:latin typeface="Arial" panose="020B0604020202020204" pitchFamily="34" charset="0"/>
                <a:cs typeface="Arial" panose="020B0604020202020204" pitchFamily="34" charset="0"/>
              </a:rPr>
              <a:t>teenagers</a:t>
            </a:r>
            <a:r>
              <a:rPr lang="en-GB" sz="2400" dirty="0">
                <a:latin typeface="Arial" panose="020B0604020202020204" pitchFamily="34" charset="0"/>
                <a:cs typeface="Arial" panose="020B0604020202020204" pitchFamily="34" charset="0"/>
              </a:rPr>
              <a:t> might also be described as adolescents, youth, teens, or young adults. </a:t>
            </a:r>
          </a:p>
          <a:p>
            <a:pPr>
              <a:buFont typeface="Wingdings" panose="05000000000000000000" pitchFamily="2" charset="2"/>
              <a:buChar char="§"/>
            </a:pPr>
            <a:r>
              <a:rPr lang="en-GB" sz="2400" b="1" dirty="0">
                <a:latin typeface="Arial" panose="020B0604020202020204" pitchFamily="34" charset="0"/>
                <a:cs typeface="Arial" panose="020B0604020202020204" pitchFamily="34" charset="0"/>
              </a:rPr>
              <a:t>Higher education </a:t>
            </a:r>
            <a:r>
              <a:rPr lang="en-GB" sz="2400" dirty="0">
                <a:latin typeface="Arial" panose="020B0604020202020204" pitchFamily="34" charset="0"/>
                <a:cs typeface="Arial" panose="020B0604020202020204" pitchFamily="34" charset="0"/>
              </a:rPr>
              <a:t>might also be referred to as post-secondary education, tertiary education, colleges or universities. </a:t>
            </a:r>
          </a:p>
          <a:p>
            <a:pPr>
              <a:buFont typeface="Wingdings" panose="05000000000000000000" pitchFamily="2" charset="2"/>
              <a:buChar char="§"/>
            </a:pPr>
            <a:r>
              <a:rPr lang="en-GB" sz="2400" b="1" dirty="0">
                <a:latin typeface="Arial" panose="020B0604020202020204" pitchFamily="34" charset="0"/>
                <a:cs typeface="Arial" panose="020B0604020202020204" pitchFamily="34" charset="0"/>
              </a:rPr>
              <a:t>Online learning </a:t>
            </a:r>
            <a:r>
              <a:rPr lang="en-GB" sz="2400" dirty="0">
                <a:latin typeface="Arial" panose="020B0604020202020204" pitchFamily="34" charset="0"/>
                <a:cs typeface="Arial" panose="020B0604020202020204" pitchFamily="34" charset="0"/>
              </a:rPr>
              <a:t>might also be referred to as distance learning, virtual learning, e-learning, or even correspondence school.</a:t>
            </a:r>
          </a:p>
          <a:p>
            <a:endParaRPr lang="en-GB" b="1"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916008044"/>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12885A1-ACE4-43AE-A426-741D3EE62839}"/>
              </a:ext>
            </a:extLst>
          </p:cNvPr>
          <p:cNvSpPr>
            <a:spLocks noGrp="1"/>
          </p:cNvSpPr>
          <p:nvPr>
            <p:ph type="ctrTitle"/>
          </p:nvPr>
        </p:nvSpPr>
        <p:spPr>
          <a:xfrm>
            <a:off x="1143000" y="1838218"/>
            <a:ext cx="6858000" cy="1790699"/>
          </a:xfrm>
        </p:spPr>
        <p:txBody>
          <a:bodyPr>
            <a:normAutofit/>
          </a:bodyPr>
          <a:lstStyle/>
          <a:p>
            <a:r>
              <a:rPr lang="en-GB" sz="3600" b="1" i="1" dirty="0">
                <a:latin typeface="Arial" panose="020B0604020202020204" pitchFamily="34" charset="0"/>
                <a:cs typeface="Arial" panose="020B0604020202020204" pitchFamily="34" charset="0"/>
              </a:rPr>
              <a:t>What are Boolean Operators?</a:t>
            </a:r>
          </a:p>
        </p:txBody>
      </p:sp>
      <p:pic>
        <p:nvPicPr>
          <p:cNvPr id="3" name="Picture 2" descr="A picture containing vector graphics&#10;&#10;Description automatically generated">
            <a:extLst>
              <a:ext uri="{FF2B5EF4-FFF2-40B4-BE49-F238E27FC236}">
                <a16:creationId xmlns:a16="http://schemas.microsoft.com/office/drawing/2014/main" id="{4476EF2B-2B90-48DA-A8B4-E80C4CE0AE53}"/>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7412805" y="4164305"/>
            <a:ext cx="1731196" cy="1899435"/>
          </a:xfrm>
          <a:prstGeom prst="rect">
            <a:avLst/>
          </a:prstGeom>
        </p:spPr>
      </p:pic>
    </p:spTree>
    <p:extLst>
      <p:ext uri="{BB962C8B-B14F-4D97-AF65-F5344CB8AC3E}">
        <p14:creationId xmlns:p14="http://schemas.microsoft.com/office/powerpoint/2010/main" val="156688054"/>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CA7552D-EACF-4DC2-92ED-95D0B90B59E0}"/>
              </a:ext>
            </a:extLst>
          </p:cNvPr>
          <p:cNvSpPr>
            <a:spLocks noGrp="1"/>
          </p:cNvSpPr>
          <p:nvPr>
            <p:ph type="title"/>
          </p:nvPr>
        </p:nvSpPr>
        <p:spPr/>
        <p:txBody>
          <a:bodyPr/>
          <a:lstStyle/>
          <a:p>
            <a:pPr algn="ctr"/>
            <a:r>
              <a:rPr lang="en-GB" b="1" dirty="0">
                <a:latin typeface="Arial" panose="020B0604020202020204" pitchFamily="34" charset="0"/>
                <a:cs typeface="Arial" panose="020B0604020202020204" pitchFamily="34" charset="0"/>
              </a:rPr>
              <a:t>Boolean Operators</a:t>
            </a:r>
          </a:p>
        </p:txBody>
      </p:sp>
      <p:sp>
        <p:nvSpPr>
          <p:cNvPr id="3" name="Content Placeholder 2">
            <a:extLst>
              <a:ext uri="{FF2B5EF4-FFF2-40B4-BE49-F238E27FC236}">
                <a16:creationId xmlns:a16="http://schemas.microsoft.com/office/drawing/2014/main" id="{1109EC81-056B-4179-8FAC-A474BD424414}"/>
              </a:ext>
            </a:extLst>
          </p:cNvPr>
          <p:cNvSpPr>
            <a:spLocks noGrp="1"/>
          </p:cNvSpPr>
          <p:nvPr>
            <p:ph idx="1"/>
          </p:nvPr>
        </p:nvSpPr>
        <p:spPr/>
        <p:txBody>
          <a:bodyPr/>
          <a:lstStyle/>
          <a:p>
            <a:r>
              <a:rPr lang="en-GB" dirty="0">
                <a:latin typeface="Arial" panose="020B0604020202020204" pitchFamily="34" charset="0"/>
                <a:cs typeface="Arial" panose="020B0604020202020204" pitchFamily="34" charset="0"/>
              </a:rPr>
              <a:t>Library databases use Boolean operators to combine keywords in database searches. The Boolean Operators use the words </a:t>
            </a:r>
            <a:r>
              <a:rPr lang="en-GB" b="1" dirty="0">
                <a:latin typeface="Arial" panose="020B0604020202020204" pitchFamily="34" charset="0"/>
                <a:cs typeface="Arial" panose="020B0604020202020204" pitchFamily="34" charset="0"/>
              </a:rPr>
              <a:t>AND, OR, NOT </a:t>
            </a:r>
            <a:r>
              <a:rPr lang="en-GB" dirty="0">
                <a:latin typeface="Arial" panose="020B0604020202020204" pitchFamily="34" charset="0"/>
                <a:cs typeface="Arial" panose="020B0604020202020204" pitchFamily="34" charset="0"/>
              </a:rPr>
              <a:t>to combine keywords and thus broaden or narrow your search results. Here are some examples of these operators:</a:t>
            </a:r>
          </a:p>
          <a:p>
            <a:endParaRPr lang="en-GB" dirty="0">
              <a:latin typeface="Arial" panose="020B0604020202020204" pitchFamily="34" charset="0"/>
              <a:cs typeface="Arial" panose="020B0604020202020204" pitchFamily="34" charset="0"/>
            </a:endParaRPr>
          </a:p>
          <a:p>
            <a:r>
              <a:rPr lang="en-GB" dirty="0">
                <a:latin typeface="Arial" panose="020B0604020202020204" pitchFamily="34" charset="0"/>
                <a:cs typeface="Arial" panose="020B0604020202020204" pitchFamily="34" charset="0"/>
              </a:rPr>
              <a:t>Below is an image of a Venn Diagram illustrating the Boolean operator AND.</a:t>
            </a:r>
          </a:p>
        </p:txBody>
      </p:sp>
    </p:spTree>
    <p:extLst>
      <p:ext uri="{BB962C8B-B14F-4D97-AF65-F5344CB8AC3E}">
        <p14:creationId xmlns:p14="http://schemas.microsoft.com/office/powerpoint/2010/main" val="3889773858"/>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3">
            <a:extLst>
              <a:ext uri="{FF2B5EF4-FFF2-40B4-BE49-F238E27FC236}">
                <a16:creationId xmlns:a16="http://schemas.microsoft.com/office/drawing/2014/main" id="{D3787552-CA69-4DCA-82ED-2FE7AAC1D3CF}"/>
              </a:ext>
            </a:extLst>
          </p:cNvPr>
          <p:cNvPicPr>
            <a:picLocks noGrp="1" noChangeAspect="1"/>
          </p:cNvPicPr>
          <p:nvPr>
            <p:ph idx="1"/>
          </p:nvPr>
        </p:nvPicPr>
        <p:blipFill>
          <a:blip r:embed="rId2"/>
          <a:stretch>
            <a:fillRect/>
          </a:stretch>
        </p:blipFill>
        <p:spPr>
          <a:xfrm>
            <a:off x="978614" y="1274119"/>
            <a:ext cx="6449602" cy="2995646"/>
          </a:xfrm>
          <a:prstGeom prst="rect">
            <a:avLst/>
          </a:prstGeom>
        </p:spPr>
      </p:pic>
      <p:sp>
        <p:nvSpPr>
          <p:cNvPr id="6" name="TextBox 5">
            <a:extLst>
              <a:ext uri="{FF2B5EF4-FFF2-40B4-BE49-F238E27FC236}">
                <a16:creationId xmlns:a16="http://schemas.microsoft.com/office/drawing/2014/main" id="{054B47C7-48BB-4B1A-A9F5-B3F24107BC42}"/>
              </a:ext>
            </a:extLst>
          </p:cNvPr>
          <p:cNvSpPr txBox="1"/>
          <p:nvPr/>
        </p:nvSpPr>
        <p:spPr>
          <a:xfrm>
            <a:off x="809090" y="4409541"/>
            <a:ext cx="7690207" cy="1061829"/>
          </a:xfrm>
          <a:prstGeom prst="rect">
            <a:avLst/>
          </a:prstGeom>
          <a:noFill/>
        </p:spPr>
        <p:txBody>
          <a:bodyPr wrap="square">
            <a:spAutoFit/>
          </a:bodyPr>
          <a:lstStyle/>
          <a:p>
            <a:r>
              <a:rPr lang="en-GB" sz="2100" dirty="0">
                <a:latin typeface="Arial" panose="020B0604020202020204" pitchFamily="34" charset="0"/>
                <a:cs typeface="Arial" panose="020B0604020202020204" pitchFamily="34" charset="0"/>
              </a:rPr>
              <a:t>Using the Boolean Operator </a:t>
            </a:r>
            <a:r>
              <a:rPr lang="en-GB" sz="2100" b="1" dirty="0">
                <a:latin typeface="Arial" panose="020B0604020202020204" pitchFamily="34" charset="0"/>
                <a:cs typeface="Arial" panose="020B0604020202020204" pitchFamily="34" charset="0"/>
              </a:rPr>
              <a:t>AND</a:t>
            </a:r>
            <a:r>
              <a:rPr lang="en-GB" sz="2100" dirty="0">
                <a:latin typeface="Arial" panose="020B0604020202020204" pitchFamily="34" charset="0"/>
                <a:cs typeface="Arial" panose="020B0604020202020204" pitchFamily="34" charset="0"/>
              </a:rPr>
              <a:t> will narrow your search results. In this case, using </a:t>
            </a:r>
            <a:r>
              <a:rPr lang="en-GB" sz="2100" b="1" dirty="0">
                <a:latin typeface="Arial" panose="020B0604020202020204" pitchFamily="34" charset="0"/>
                <a:cs typeface="Arial" panose="020B0604020202020204" pitchFamily="34" charset="0"/>
              </a:rPr>
              <a:t>AND</a:t>
            </a:r>
            <a:r>
              <a:rPr lang="en-GB" sz="2100" dirty="0">
                <a:latin typeface="Arial" panose="020B0604020202020204" pitchFamily="34" charset="0"/>
                <a:cs typeface="Arial" panose="020B0604020202020204" pitchFamily="34" charset="0"/>
              </a:rPr>
              <a:t> will retrieve search results containing both keywords globalization and human rights.</a:t>
            </a:r>
          </a:p>
        </p:txBody>
      </p:sp>
    </p:spTree>
    <p:extLst>
      <p:ext uri="{BB962C8B-B14F-4D97-AF65-F5344CB8AC3E}">
        <p14:creationId xmlns:p14="http://schemas.microsoft.com/office/powerpoint/2010/main" val="379762711"/>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3">
            <a:extLst>
              <a:ext uri="{FF2B5EF4-FFF2-40B4-BE49-F238E27FC236}">
                <a16:creationId xmlns:a16="http://schemas.microsoft.com/office/drawing/2014/main" id="{E41062AD-6347-4973-B8BB-FB91F846303E}"/>
              </a:ext>
            </a:extLst>
          </p:cNvPr>
          <p:cNvPicPr>
            <a:picLocks noGrp="1" noChangeAspect="1"/>
          </p:cNvPicPr>
          <p:nvPr>
            <p:ph idx="1"/>
          </p:nvPr>
        </p:nvPicPr>
        <p:blipFill>
          <a:blip r:embed="rId2"/>
          <a:stretch>
            <a:fillRect/>
          </a:stretch>
        </p:blipFill>
        <p:spPr>
          <a:xfrm>
            <a:off x="1317661" y="1628181"/>
            <a:ext cx="6349429" cy="2750551"/>
          </a:xfrm>
          <a:prstGeom prst="rect">
            <a:avLst/>
          </a:prstGeom>
        </p:spPr>
      </p:pic>
      <p:sp>
        <p:nvSpPr>
          <p:cNvPr id="6" name="TextBox 5">
            <a:extLst>
              <a:ext uri="{FF2B5EF4-FFF2-40B4-BE49-F238E27FC236}">
                <a16:creationId xmlns:a16="http://schemas.microsoft.com/office/drawing/2014/main" id="{11228876-3A4D-41CF-8E80-5FBC5129D347}"/>
              </a:ext>
            </a:extLst>
          </p:cNvPr>
          <p:cNvSpPr txBox="1"/>
          <p:nvPr/>
        </p:nvSpPr>
        <p:spPr>
          <a:xfrm>
            <a:off x="446926" y="4529568"/>
            <a:ext cx="7595812" cy="1061829"/>
          </a:xfrm>
          <a:prstGeom prst="rect">
            <a:avLst/>
          </a:prstGeom>
          <a:noFill/>
        </p:spPr>
        <p:txBody>
          <a:bodyPr wrap="square">
            <a:spAutoFit/>
          </a:bodyPr>
          <a:lstStyle/>
          <a:p>
            <a:r>
              <a:rPr lang="en-GB" sz="2100" dirty="0">
                <a:latin typeface="Arial" panose="020B0604020202020204" pitchFamily="34" charset="0"/>
                <a:cs typeface="Arial" panose="020B0604020202020204" pitchFamily="34" charset="0"/>
              </a:rPr>
              <a:t>Using the Boolean Operator </a:t>
            </a:r>
            <a:r>
              <a:rPr lang="en-GB" sz="2100" b="1" dirty="0">
                <a:latin typeface="Arial" panose="020B0604020202020204" pitchFamily="34" charset="0"/>
                <a:cs typeface="Arial" panose="020B0604020202020204" pitchFamily="34" charset="0"/>
              </a:rPr>
              <a:t>OR</a:t>
            </a:r>
            <a:r>
              <a:rPr lang="en-GB" sz="2100" dirty="0">
                <a:latin typeface="Arial" panose="020B0604020202020204" pitchFamily="34" charset="0"/>
                <a:cs typeface="Arial" panose="020B0604020202020204" pitchFamily="34" charset="0"/>
              </a:rPr>
              <a:t> will broaden your search results. In this case, using </a:t>
            </a:r>
            <a:r>
              <a:rPr lang="en-GB" sz="2100" b="1" dirty="0">
                <a:latin typeface="Arial" panose="020B0604020202020204" pitchFamily="34" charset="0"/>
                <a:cs typeface="Arial" panose="020B0604020202020204" pitchFamily="34" charset="0"/>
              </a:rPr>
              <a:t>OR</a:t>
            </a:r>
            <a:r>
              <a:rPr lang="en-GB" sz="2100" dirty="0">
                <a:latin typeface="Arial" panose="020B0604020202020204" pitchFamily="34" charset="0"/>
                <a:cs typeface="Arial" panose="020B0604020202020204" pitchFamily="34" charset="0"/>
              </a:rPr>
              <a:t> will retrieve search results containing either the keywords globalization or human rights.</a:t>
            </a:r>
          </a:p>
        </p:txBody>
      </p:sp>
    </p:spTree>
    <p:extLst>
      <p:ext uri="{BB962C8B-B14F-4D97-AF65-F5344CB8AC3E}">
        <p14:creationId xmlns:p14="http://schemas.microsoft.com/office/powerpoint/2010/main" val="694473705"/>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3">
            <a:extLst>
              <a:ext uri="{FF2B5EF4-FFF2-40B4-BE49-F238E27FC236}">
                <a16:creationId xmlns:a16="http://schemas.microsoft.com/office/drawing/2014/main" id="{C2BC53BD-EA23-48D9-A234-DD0230ED34C5}"/>
              </a:ext>
            </a:extLst>
          </p:cNvPr>
          <p:cNvPicPr>
            <a:picLocks noGrp="1" noChangeAspect="1"/>
          </p:cNvPicPr>
          <p:nvPr>
            <p:ph idx="1"/>
          </p:nvPr>
        </p:nvPicPr>
        <p:blipFill>
          <a:blip r:embed="rId2"/>
          <a:stretch>
            <a:fillRect/>
          </a:stretch>
        </p:blipFill>
        <p:spPr>
          <a:xfrm>
            <a:off x="1085209" y="1152465"/>
            <a:ext cx="6973583" cy="2979673"/>
          </a:xfrm>
          <a:prstGeom prst="rect">
            <a:avLst/>
          </a:prstGeom>
        </p:spPr>
      </p:pic>
      <p:sp>
        <p:nvSpPr>
          <p:cNvPr id="6" name="TextBox 5">
            <a:extLst>
              <a:ext uri="{FF2B5EF4-FFF2-40B4-BE49-F238E27FC236}">
                <a16:creationId xmlns:a16="http://schemas.microsoft.com/office/drawing/2014/main" id="{A30DB7F4-9297-4B0D-945B-E8133CB7F037}"/>
              </a:ext>
            </a:extLst>
          </p:cNvPr>
          <p:cNvSpPr txBox="1"/>
          <p:nvPr/>
        </p:nvSpPr>
        <p:spPr>
          <a:xfrm>
            <a:off x="832207" y="4216899"/>
            <a:ext cx="7667090" cy="1384995"/>
          </a:xfrm>
          <a:prstGeom prst="rect">
            <a:avLst/>
          </a:prstGeom>
          <a:noFill/>
        </p:spPr>
        <p:txBody>
          <a:bodyPr wrap="square">
            <a:spAutoFit/>
          </a:bodyPr>
          <a:lstStyle/>
          <a:p>
            <a:r>
              <a:rPr lang="en-GB" sz="2100" dirty="0">
                <a:latin typeface="Arial" panose="020B0604020202020204" pitchFamily="34" charset="0"/>
                <a:cs typeface="Arial" panose="020B0604020202020204" pitchFamily="34" charset="0"/>
              </a:rPr>
              <a:t>Using the Boolean Operator </a:t>
            </a:r>
            <a:r>
              <a:rPr lang="en-GB" sz="2100" b="1" dirty="0">
                <a:latin typeface="Arial" panose="020B0604020202020204" pitchFamily="34" charset="0"/>
                <a:cs typeface="Arial" panose="020B0604020202020204" pitchFamily="34" charset="0"/>
              </a:rPr>
              <a:t>NOT</a:t>
            </a:r>
            <a:r>
              <a:rPr lang="en-GB" sz="2100" dirty="0">
                <a:latin typeface="Arial" panose="020B0604020202020204" pitchFamily="34" charset="0"/>
                <a:cs typeface="Arial" panose="020B0604020202020204" pitchFamily="34" charset="0"/>
              </a:rPr>
              <a:t> will narrow your search results. In this case, using </a:t>
            </a:r>
            <a:r>
              <a:rPr lang="en-GB" sz="2100" b="1" dirty="0">
                <a:latin typeface="Arial" panose="020B0604020202020204" pitchFamily="34" charset="0"/>
                <a:cs typeface="Arial" panose="020B0604020202020204" pitchFamily="34" charset="0"/>
              </a:rPr>
              <a:t>NOT</a:t>
            </a:r>
            <a:r>
              <a:rPr lang="en-GB" sz="2100" dirty="0">
                <a:latin typeface="Arial" panose="020B0604020202020204" pitchFamily="34" charset="0"/>
                <a:cs typeface="Arial" panose="020B0604020202020204" pitchFamily="34" charset="0"/>
              </a:rPr>
              <a:t> will retrieve search results containing the keyword globalization but will not retrieve search results containing the keyword human rights.</a:t>
            </a:r>
          </a:p>
        </p:txBody>
      </p:sp>
    </p:spTree>
    <p:extLst>
      <p:ext uri="{BB962C8B-B14F-4D97-AF65-F5344CB8AC3E}">
        <p14:creationId xmlns:p14="http://schemas.microsoft.com/office/powerpoint/2010/main" val="3877465861"/>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3332E25-28F2-4F81-BAAD-2542BDC42087}"/>
              </a:ext>
            </a:extLst>
          </p:cNvPr>
          <p:cNvSpPr>
            <a:spLocks noGrp="1"/>
          </p:cNvSpPr>
          <p:nvPr>
            <p:ph type="title"/>
          </p:nvPr>
        </p:nvSpPr>
        <p:spPr>
          <a:xfrm>
            <a:off x="659223" y="1067302"/>
            <a:ext cx="7886700" cy="994169"/>
          </a:xfrm>
        </p:spPr>
        <p:txBody>
          <a:bodyPr/>
          <a:lstStyle/>
          <a:p>
            <a:pPr algn="ctr"/>
            <a:r>
              <a:rPr lang="en-GB" b="1" dirty="0">
                <a:latin typeface="Arial" panose="020B0604020202020204" pitchFamily="34" charset="0"/>
                <a:cs typeface="Arial" panose="020B0604020202020204" pitchFamily="34" charset="0"/>
              </a:rPr>
              <a:t>Search for relevant sources</a:t>
            </a:r>
            <a:endParaRPr lang="en-GB" dirty="0"/>
          </a:p>
        </p:txBody>
      </p:sp>
      <p:sp>
        <p:nvSpPr>
          <p:cNvPr id="3" name="Content Placeholder 2">
            <a:extLst>
              <a:ext uri="{FF2B5EF4-FFF2-40B4-BE49-F238E27FC236}">
                <a16:creationId xmlns:a16="http://schemas.microsoft.com/office/drawing/2014/main" id="{4818D206-F0E8-4170-84FD-C2C2B7E56468}"/>
              </a:ext>
            </a:extLst>
          </p:cNvPr>
          <p:cNvSpPr>
            <a:spLocks noGrp="1"/>
          </p:cNvSpPr>
          <p:nvPr>
            <p:ph idx="1"/>
          </p:nvPr>
        </p:nvSpPr>
        <p:spPr>
          <a:xfrm>
            <a:off x="672518" y="2061470"/>
            <a:ext cx="7886700" cy="3263502"/>
          </a:xfrm>
        </p:spPr>
        <p:txBody>
          <a:bodyPr>
            <a:noAutofit/>
          </a:bodyPr>
          <a:lstStyle/>
          <a:p>
            <a:pPr algn="l"/>
            <a:r>
              <a:rPr lang="en-GB" sz="2400" dirty="0">
                <a:solidFill>
                  <a:schemeClr val="tx1"/>
                </a:solidFill>
                <a:latin typeface="Arial" panose="020B0604020202020204" pitchFamily="34" charset="0"/>
                <a:cs typeface="Arial" panose="020B0604020202020204" pitchFamily="34" charset="0"/>
              </a:rPr>
              <a:t>You can use Boolean operators to help narrow down your search:</a:t>
            </a:r>
          </a:p>
          <a:p>
            <a:pPr algn="l">
              <a:buFont typeface="Arial" panose="020B0604020202020204" pitchFamily="34" charset="0"/>
              <a:buChar char="•"/>
            </a:pPr>
            <a:r>
              <a:rPr lang="en-GB" sz="2400" b="1" dirty="0">
                <a:solidFill>
                  <a:schemeClr val="tx1"/>
                </a:solidFill>
                <a:latin typeface="Arial" panose="020B0604020202020204" pitchFamily="34" charset="0"/>
                <a:cs typeface="Arial" panose="020B0604020202020204" pitchFamily="34" charset="0"/>
              </a:rPr>
              <a:t>AND</a:t>
            </a:r>
            <a:r>
              <a:rPr lang="en-GB" sz="2400" dirty="0">
                <a:solidFill>
                  <a:schemeClr val="tx1"/>
                </a:solidFill>
                <a:latin typeface="Arial" panose="020B0604020202020204" pitchFamily="34" charset="0"/>
                <a:cs typeface="Arial" panose="020B0604020202020204" pitchFamily="34" charset="0"/>
              </a:rPr>
              <a:t> to find sources that contain more than one keyword (e.g. social media AND body image AND generation Z</a:t>
            </a:r>
          </a:p>
          <a:p>
            <a:pPr algn="l">
              <a:buFont typeface="Arial" panose="020B0604020202020204" pitchFamily="34" charset="0"/>
              <a:buChar char="•"/>
            </a:pPr>
            <a:r>
              <a:rPr lang="en-GB" sz="2400" b="1" dirty="0">
                <a:solidFill>
                  <a:schemeClr val="tx1"/>
                </a:solidFill>
                <a:latin typeface="Arial" panose="020B0604020202020204" pitchFamily="34" charset="0"/>
                <a:cs typeface="Arial" panose="020B0604020202020204" pitchFamily="34" charset="0"/>
              </a:rPr>
              <a:t>OR </a:t>
            </a:r>
            <a:r>
              <a:rPr lang="en-GB" sz="2400" dirty="0">
                <a:solidFill>
                  <a:schemeClr val="tx1"/>
                </a:solidFill>
                <a:latin typeface="Arial" panose="020B0604020202020204" pitchFamily="34" charset="0"/>
                <a:cs typeface="Arial" panose="020B0604020202020204" pitchFamily="34" charset="0"/>
              </a:rPr>
              <a:t>to find sources that contain one of a range of synonyms (e.g. generation Z OR teenagers OR adolescents)</a:t>
            </a:r>
          </a:p>
          <a:p>
            <a:pPr algn="l">
              <a:buFont typeface="Arial" panose="020B0604020202020204" pitchFamily="34" charset="0"/>
              <a:buChar char="•"/>
            </a:pPr>
            <a:r>
              <a:rPr lang="en-GB" sz="2400" b="1" dirty="0">
                <a:solidFill>
                  <a:schemeClr val="tx1"/>
                </a:solidFill>
                <a:latin typeface="Arial" panose="020B0604020202020204" pitchFamily="34" charset="0"/>
                <a:cs typeface="Arial" panose="020B0604020202020204" pitchFamily="34" charset="0"/>
              </a:rPr>
              <a:t>NOT</a:t>
            </a:r>
            <a:r>
              <a:rPr lang="en-GB" sz="2400" dirty="0">
                <a:solidFill>
                  <a:schemeClr val="tx1"/>
                </a:solidFill>
                <a:latin typeface="Arial" panose="020B0604020202020204" pitchFamily="34" charset="0"/>
                <a:cs typeface="Arial" panose="020B0604020202020204" pitchFamily="34" charset="0"/>
              </a:rPr>
              <a:t> to exclude results containing certain terms (e.g. apple NOT fruit)</a:t>
            </a:r>
          </a:p>
          <a:p>
            <a:endParaRPr lang="en-GB"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400044400"/>
      </p:ext>
    </p:extLst>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12885A1-ACE4-43AE-A426-741D3EE62839}"/>
              </a:ext>
            </a:extLst>
          </p:cNvPr>
          <p:cNvSpPr>
            <a:spLocks noGrp="1"/>
          </p:cNvSpPr>
          <p:nvPr>
            <p:ph type="ctrTitle"/>
          </p:nvPr>
        </p:nvSpPr>
        <p:spPr>
          <a:xfrm>
            <a:off x="1143000" y="1838218"/>
            <a:ext cx="6858000" cy="1790699"/>
          </a:xfrm>
        </p:spPr>
        <p:txBody>
          <a:bodyPr>
            <a:normAutofit/>
          </a:bodyPr>
          <a:lstStyle/>
          <a:p>
            <a:r>
              <a:rPr lang="en-GB" sz="3600" b="1" i="1" dirty="0">
                <a:latin typeface="Arial" panose="020B0604020202020204" pitchFamily="34" charset="0"/>
                <a:cs typeface="Arial" panose="020B0604020202020204" pitchFamily="34" charset="0"/>
              </a:rPr>
              <a:t>What is Nesting?</a:t>
            </a:r>
          </a:p>
        </p:txBody>
      </p:sp>
      <p:pic>
        <p:nvPicPr>
          <p:cNvPr id="3" name="Picture 2" descr="A picture containing vector graphics&#10;&#10;Description automatically generated">
            <a:extLst>
              <a:ext uri="{FF2B5EF4-FFF2-40B4-BE49-F238E27FC236}">
                <a16:creationId xmlns:a16="http://schemas.microsoft.com/office/drawing/2014/main" id="{4476EF2B-2B90-48DA-A8B4-E80C4CE0AE53}"/>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7412805" y="4164305"/>
            <a:ext cx="1731196" cy="1899435"/>
          </a:xfrm>
          <a:prstGeom prst="rect">
            <a:avLst/>
          </a:prstGeom>
        </p:spPr>
      </p:pic>
    </p:spTree>
    <p:extLst>
      <p:ext uri="{BB962C8B-B14F-4D97-AF65-F5344CB8AC3E}">
        <p14:creationId xmlns:p14="http://schemas.microsoft.com/office/powerpoint/2010/main" val="1502195437"/>
      </p:ext>
    </p:extLst>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691E51C-F15D-4F47-8045-299F5E5D2AAE}"/>
              </a:ext>
            </a:extLst>
          </p:cNvPr>
          <p:cNvSpPr>
            <a:spLocks noGrp="1"/>
          </p:cNvSpPr>
          <p:nvPr>
            <p:ph type="title"/>
          </p:nvPr>
        </p:nvSpPr>
        <p:spPr>
          <a:xfrm>
            <a:off x="671174" y="388057"/>
            <a:ext cx="7886700" cy="994169"/>
          </a:xfrm>
        </p:spPr>
        <p:txBody>
          <a:bodyPr/>
          <a:lstStyle/>
          <a:p>
            <a:pPr algn="ctr"/>
            <a:r>
              <a:rPr lang="en-GB" b="1" dirty="0">
                <a:latin typeface="Arial" panose="020B0604020202020204" pitchFamily="34" charset="0"/>
                <a:cs typeface="Arial" panose="020B0604020202020204" pitchFamily="34" charset="0"/>
              </a:rPr>
              <a:t>Nesting</a:t>
            </a:r>
          </a:p>
        </p:txBody>
      </p:sp>
      <p:sp>
        <p:nvSpPr>
          <p:cNvPr id="3" name="Content Placeholder 2">
            <a:extLst>
              <a:ext uri="{FF2B5EF4-FFF2-40B4-BE49-F238E27FC236}">
                <a16:creationId xmlns:a16="http://schemas.microsoft.com/office/drawing/2014/main" id="{022D9F4D-17F0-4A6A-B896-58A8B72EA066}"/>
              </a:ext>
            </a:extLst>
          </p:cNvPr>
          <p:cNvSpPr>
            <a:spLocks noGrp="1"/>
          </p:cNvSpPr>
          <p:nvPr>
            <p:ph idx="1"/>
          </p:nvPr>
        </p:nvSpPr>
        <p:spPr>
          <a:xfrm>
            <a:off x="659223" y="1865112"/>
            <a:ext cx="7886700" cy="3263502"/>
          </a:xfrm>
        </p:spPr>
        <p:txBody>
          <a:bodyPr>
            <a:noAutofit/>
          </a:bodyPr>
          <a:lstStyle/>
          <a:p>
            <a:r>
              <a:rPr lang="en-GB" sz="2400" dirty="0">
                <a:latin typeface="Arial" panose="020B0604020202020204" pitchFamily="34" charset="0"/>
                <a:cs typeface="Arial" panose="020B0604020202020204" pitchFamily="34" charset="0"/>
              </a:rPr>
              <a:t>To retrieve the broadest set of search results, you may include several variations of your search terms using the "nesting" approach. </a:t>
            </a:r>
          </a:p>
          <a:p>
            <a:r>
              <a:rPr lang="en-GB" sz="2400" dirty="0">
                <a:latin typeface="Arial" panose="020B0604020202020204" pitchFamily="34" charset="0"/>
                <a:cs typeface="Arial" panose="020B0604020202020204" pitchFamily="34" charset="0"/>
              </a:rPr>
              <a:t>Nesting uses parentheses ( ) to keep concepts that are alike together, and to tell the database to look for search terms in the parentheses first. </a:t>
            </a:r>
          </a:p>
          <a:p>
            <a:r>
              <a:rPr lang="en-GB" sz="2400" dirty="0">
                <a:latin typeface="Arial" panose="020B0604020202020204" pitchFamily="34" charset="0"/>
                <a:cs typeface="Arial" panose="020B0604020202020204" pitchFamily="34" charset="0"/>
              </a:rPr>
              <a:t>Nesting also uses the Boolean operator OR to connect like terms and the Boolean operator AND to connect the like terms to the rest of the search. </a:t>
            </a:r>
          </a:p>
          <a:p>
            <a:r>
              <a:rPr lang="en-GB" sz="2400" dirty="0">
                <a:latin typeface="Arial" panose="020B0604020202020204" pitchFamily="34" charset="0"/>
                <a:cs typeface="Arial" panose="020B0604020202020204" pitchFamily="34" charset="0"/>
              </a:rPr>
              <a:t>For example, in the nested search below, the database will first find any of the words in parentheses and then look for the second term depression.</a:t>
            </a:r>
          </a:p>
        </p:txBody>
      </p:sp>
    </p:spTree>
    <p:extLst>
      <p:ext uri="{BB962C8B-B14F-4D97-AF65-F5344CB8AC3E}">
        <p14:creationId xmlns:p14="http://schemas.microsoft.com/office/powerpoint/2010/main" val="2473981289"/>
      </p:ext>
    </p:extLst>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9517AFF-43F5-4B90-B106-DFB5B05F5337}"/>
              </a:ext>
            </a:extLst>
          </p:cNvPr>
          <p:cNvSpPr>
            <a:spLocks noGrp="1"/>
          </p:cNvSpPr>
          <p:nvPr>
            <p:ph type="title"/>
          </p:nvPr>
        </p:nvSpPr>
        <p:spPr/>
        <p:txBody>
          <a:bodyPr/>
          <a:lstStyle/>
          <a:p>
            <a:pPr algn="ctr"/>
            <a:r>
              <a:rPr lang="en-GB" b="1" dirty="0">
                <a:latin typeface="Arial" panose="020B0604020202020204" pitchFamily="34" charset="0"/>
                <a:cs typeface="Arial" panose="020B0604020202020204" pitchFamily="34" charset="0"/>
              </a:rPr>
              <a:t>Nesting</a:t>
            </a:r>
          </a:p>
        </p:txBody>
      </p:sp>
      <p:sp>
        <p:nvSpPr>
          <p:cNvPr id="3" name="Content Placeholder 2">
            <a:extLst>
              <a:ext uri="{FF2B5EF4-FFF2-40B4-BE49-F238E27FC236}">
                <a16:creationId xmlns:a16="http://schemas.microsoft.com/office/drawing/2014/main" id="{697EFCFE-D10D-4B8E-BFFD-55A10F6BED83}"/>
              </a:ext>
            </a:extLst>
          </p:cNvPr>
          <p:cNvSpPr>
            <a:spLocks noGrp="1"/>
          </p:cNvSpPr>
          <p:nvPr>
            <p:ph idx="1"/>
          </p:nvPr>
        </p:nvSpPr>
        <p:spPr/>
        <p:txBody>
          <a:bodyPr>
            <a:normAutofit lnSpcReduction="10000"/>
          </a:bodyPr>
          <a:lstStyle/>
          <a:p>
            <a:r>
              <a:rPr lang="en-GB" dirty="0">
                <a:latin typeface="Arial" panose="020B0604020202020204" pitchFamily="34" charset="0"/>
                <a:cs typeface="Arial" panose="020B0604020202020204" pitchFamily="34" charset="0"/>
              </a:rPr>
              <a:t>(teenager OR teen OR adolescent OR youth OR "young adult") and depression</a:t>
            </a:r>
          </a:p>
          <a:p>
            <a:endParaRPr lang="en-GB" dirty="0">
              <a:latin typeface="Arial" panose="020B0604020202020204" pitchFamily="34" charset="0"/>
              <a:cs typeface="Arial" panose="020B0604020202020204" pitchFamily="34" charset="0"/>
            </a:endParaRPr>
          </a:p>
          <a:p>
            <a:r>
              <a:rPr lang="en-GB" dirty="0">
                <a:latin typeface="Arial" panose="020B0604020202020204" pitchFamily="34" charset="0"/>
                <a:cs typeface="Arial" panose="020B0604020202020204" pitchFamily="34" charset="0"/>
              </a:rPr>
              <a:t>You may also use nesting when you are interested in two different aspects of a topic. For example, if you were looking for symptoms and treatments for schizophrenia, you might use a search like this:</a:t>
            </a:r>
          </a:p>
          <a:p>
            <a:endParaRPr lang="en-GB" dirty="0">
              <a:latin typeface="Arial" panose="020B0604020202020204" pitchFamily="34" charset="0"/>
              <a:cs typeface="Arial" panose="020B0604020202020204" pitchFamily="34" charset="0"/>
            </a:endParaRPr>
          </a:p>
          <a:p>
            <a:r>
              <a:rPr lang="en-GB" dirty="0">
                <a:latin typeface="Arial" panose="020B0604020202020204" pitchFamily="34" charset="0"/>
                <a:cs typeface="Arial" panose="020B0604020202020204" pitchFamily="34" charset="0"/>
              </a:rPr>
              <a:t>(symptoms OR treatments) AND schizophrenia </a:t>
            </a:r>
          </a:p>
        </p:txBody>
      </p:sp>
    </p:spTree>
    <p:extLst>
      <p:ext uri="{BB962C8B-B14F-4D97-AF65-F5344CB8AC3E}">
        <p14:creationId xmlns:p14="http://schemas.microsoft.com/office/powerpoint/2010/main" val="1974564070"/>
      </p:ext>
    </p:extLst>
  </p:cSld>
  <p:clrMapOvr>
    <a:masterClrMapping/>
  </p:clrMapOvr>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21BB411-A9BC-47C7-A879-6DC14BB857B7}"/>
              </a:ext>
            </a:extLst>
          </p:cNvPr>
          <p:cNvSpPr>
            <a:spLocks noGrp="1"/>
          </p:cNvSpPr>
          <p:nvPr>
            <p:ph type="ctrTitle"/>
          </p:nvPr>
        </p:nvSpPr>
        <p:spPr>
          <a:xfrm>
            <a:off x="1143000" y="1914778"/>
            <a:ext cx="6858000" cy="1790699"/>
          </a:xfrm>
        </p:spPr>
        <p:txBody>
          <a:bodyPr>
            <a:normAutofit/>
          </a:bodyPr>
          <a:lstStyle/>
          <a:p>
            <a:r>
              <a:rPr lang="en-GB" sz="3600" b="1" i="1" dirty="0">
                <a:latin typeface="Arial" panose="020B0604020202020204" pitchFamily="34" charset="0"/>
                <a:cs typeface="Arial" panose="020B0604020202020204" pitchFamily="34" charset="0"/>
              </a:rPr>
              <a:t>Why is nesting so important?</a:t>
            </a:r>
          </a:p>
        </p:txBody>
      </p:sp>
      <p:pic>
        <p:nvPicPr>
          <p:cNvPr id="4" name="Picture 3" descr="A picture containing vector graphics&#10;&#10;Description automatically generated">
            <a:extLst>
              <a:ext uri="{FF2B5EF4-FFF2-40B4-BE49-F238E27FC236}">
                <a16:creationId xmlns:a16="http://schemas.microsoft.com/office/drawing/2014/main" id="{39AE7D9A-348C-4CAC-BD2D-DB27B8388C9E}"/>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7412805" y="4124432"/>
            <a:ext cx="1731196" cy="1899435"/>
          </a:xfrm>
          <a:prstGeom prst="rect">
            <a:avLst/>
          </a:prstGeom>
        </p:spPr>
      </p:pic>
    </p:spTree>
    <p:extLst>
      <p:ext uri="{BB962C8B-B14F-4D97-AF65-F5344CB8AC3E}">
        <p14:creationId xmlns:p14="http://schemas.microsoft.com/office/powerpoint/2010/main" val="4182783367"/>
      </p:ext>
    </p:extLst>
  </p:cSld>
  <p:clrMapOvr>
    <a:masterClrMapping/>
  </p:clrMapOvr>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72DC590-CA95-415A-B450-CAEE4073066F}"/>
              </a:ext>
            </a:extLst>
          </p:cNvPr>
          <p:cNvSpPr>
            <a:spLocks noGrp="1"/>
          </p:cNvSpPr>
          <p:nvPr>
            <p:ph type="title"/>
          </p:nvPr>
        </p:nvSpPr>
        <p:spPr>
          <a:xfrm>
            <a:off x="691112" y="857251"/>
            <a:ext cx="7886700" cy="994169"/>
          </a:xfrm>
        </p:spPr>
        <p:txBody>
          <a:bodyPr/>
          <a:lstStyle/>
          <a:p>
            <a:pPr algn="ctr"/>
            <a:r>
              <a:rPr lang="en-GB" b="1" dirty="0">
                <a:latin typeface="Arial" panose="020B0604020202020204" pitchFamily="34" charset="0"/>
                <a:cs typeface="Arial" panose="020B0604020202020204" pitchFamily="34" charset="0"/>
              </a:rPr>
              <a:t>Nesting</a:t>
            </a:r>
          </a:p>
        </p:txBody>
      </p:sp>
      <p:sp>
        <p:nvSpPr>
          <p:cNvPr id="3" name="Content Placeholder 2">
            <a:extLst>
              <a:ext uri="{FF2B5EF4-FFF2-40B4-BE49-F238E27FC236}">
                <a16:creationId xmlns:a16="http://schemas.microsoft.com/office/drawing/2014/main" id="{5DE4938F-27A8-40E9-96B4-C0E7387D10F7}"/>
              </a:ext>
            </a:extLst>
          </p:cNvPr>
          <p:cNvSpPr>
            <a:spLocks noGrp="1"/>
          </p:cNvSpPr>
          <p:nvPr>
            <p:ph idx="1"/>
          </p:nvPr>
        </p:nvSpPr>
        <p:spPr>
          <a:xfrm>
            <a:off x="820038" y="1766333"/>
            <a:ext cx="7886700" cy="4082903"/>
          </a:xfrm>
        </p:spPr>
        <p:txBody>
          <a:bodyPr>
            <a:normAutofit fontScale="77500" lnSpcReduction="20000"/>
          </a:bodyPr>
          <a:lstStyle/>
          <a:p>
            <a:pPr>
              <a:buFont typeface="Wingdings" panose="05000000000000000000" pitchFamily="2" charset="2"/>
              <a:buChar char="§"/>
            </a:pPr>
            <a:r>
              <a:rPr lang="en-GB" sz="2475" dirty="0">
                <a:latin typeface="Arial" panose="020B0604020202020204" pitchFamily="34" charset="0"/>
                <a:cs typeface="Arial" panose="020B0604020202020204" pitchFamily="34" charset="0"/>
              </a:rPr>
              <a:t>Nesting helps to broadening our search </a:t>
            </a:r>
          </a:p>
          <a:p>
            <a:pPr>
              <a:buFont typeface="Wingdings" panose="05000000000000000000" pitchFamily="2" charset="2"/>
              <a:buChar char="§"/>
            </a:pPr>
            <a:r>
              <a:rPr lang="en-GB" sz="2475" dirty="0">
                <a:latin typeface="Arial" panose="020B0604020202020204" pitchFamily="34" charset="0"/>
                <a:cs typeface="Arial" panose="020B0604020202020204" pitchFamily="34" charset="0"/>
              </a:rPr>
              <a:t>Searches may yield vastly different results if the parentheses are omitted. </a:t>
            </a:r>
          </a:p>
          <a:p>
            <a:pPr>
              <a:buFont typeface="Wingdings" panose="05000000000000000000" pitchFamily="2" charset="2"/>
              <a:buChar char="§"/>
            </a:pPr>
            <a:r>
              <a:rPr lang="en-GB" sz="2475" dirty="0">
                <a:latin typeface="Arial" panose="020B0604020202020204" pitchFamily="34" charset="0"/>
                <a:cs typeface="Arial" panose="020B0604020202020204" pitchFamily="34" charset="0"/>
              </a:rPr>
              <a:t>Let’s take a look at an example with and without nesting to illustrate.</a:t>
            </a:r>
          </a:p>
          <a:p>
            <a:pPr>
              <a:buFont typeface="Wingdings" panose="05000000000000000000" pitchFamily="2" charset="2"/>
              <a:buChar char="§"/>
            </a:pPr>
            <a:endParaRPr lang="en-GB" sz="2475" dirty="0">
              <a:latin typeface="Arial" panose="020B0604020202020204" pitchFamily="34" charset="0"/>
              <a:cs typeface="Arial" panose="020B0604020202020204" pitchFamily="34" charset="0"/>
            </a:endParaRPr>
          </a:p>
          <a:p>
            <a:pPr>
              <a:buFont typeface="Wingdings" panose="05000000000000000000" pitchFamily="2" charset="2"/>
              <a:buChar char="§"/>
            </a:pPr>
            <a:r>
              <a:rPr lang="en-GB" sz="2475" dirty="0">
                <a:latin typeface="Arial" panose="020B0604020202020204" pitchFamily="34" charset="0"/>
                <a:cs typeface="Arial" panose="020B0604020202020204" pitchFamily="34" charset="0"/>
              </a:rPr>
              <a:t>“community college” AND (leadership OR administration)</a:t>
            </a:r>
          </a:p>
          <a:p>
            <a:pPr>
              <a:buFont typeface="Wingdings" panose="05000000000000000000" pitchFamily="2" charset="2"/>
              <a:buChar char="§"/>
            </a:pPr>
            <a:endParaRPr lang="en-GB" sz="2475" dirty="0">
              <a:latin typeface="Arial" panose="020B0604020202020204" pitchFamily="34" charset="0"/>
              <a:cs typeface="Arial" panose="020B0604020202020204" pitchFamily="34" charset="0"/>
            </a:endParaRPr>
          </a:p>
          <a:p>
            <a:pPr>
              <a:buFont typeface="Wingdings" panose="05000000000000000000" pitchFamily="2" charset="2"/>
              <a:buChar char="§"/>
            </a:pPr>
            <a:r>
              <a:rPr lang="en-GB" sz="2475" dirty="0">
                <a:latin typeface="Arial" panose="020B0604020202020204" pitchFamily="34" charset="0"/>
                <a:cs typeface="Arial" panose="020B0604020202020204" pitchFamily="34" charset="0"/>
              </a:rPr>
              <a:t>“community college” AND leadership OR administration</a:t>
            </a:r>
          </a:p>
          <a:p>
            <a:pPr>
              <a:buFont typeface="Wingdings" panose="05000000000000000000" pitchFamily="2" charset="2"/>
              <a:buChar char="§"/>
            </a:pPr>
            <a:endParaRPr lang="en-GB" sz="2475" dirty="0">
              <a:latin typeface="Arial" panose="020B0604020202020204" pitchFamily="34" charset="0"/>
              <a:cs typeface="Arial" panose="020B0604020202020204" pitchFamily="34" charset="0"/>
            </a:endParaRPr>
          </a:p>
          <a:p>
            <a:pPr>
              <a:buFont typeface="Wingdings" panose="05000000000000000000" pitchFamily="2" charset="2"/>
              <a:buChar char="§"/>
            </a:pPr>
            <a:r>
              <a:rPr lang="en-GB" sz="2475" dirty="0">
                <a:latin typeface="Arial" panose="020B0604020202020204" pitchFamily="34" charset="0"/>
                <a:cs typeface="Arial" panose="020B0604020202020204" pitchFamily="34" charset="0"/>
              </a:rPr>
              <a:t>In the first example, a search for “community college” AND (leadership OR administration) will yield records that deal with either community college leadership or community college administration. This is an effective search</a:t>
            </a:r>
            <a:r>
              <a:rPr lang="en-GB" dirty="0"/>
              <a:t>.</a:t>
            </a:r>
          </a:p>
        </p:txBody>
      </p:sp>
    </p:spTree>
    <p:extLst>
      <p:ext uri="{BB962C8B-B14F-4D97-AF65-F5344CB8AC3E}">
        <p14:creationId xmlns:p14="http://schemas.microsoft.com/office/powerpoint/2010/main" val="2581592618"/>
      </p:ext>
    </p:extLst>
  </p:cSld>
  <p:clrMapOvr>
    <a:masterClrMapping/>
  </p:clrMapOvr>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9C03382-28EA-4C92-877D-75EEA23AF171}"/>
              </a:ext>
            </a:extLst>
          </p:cNvPr>
          <p:cNvSpPr>
            <a:spLocks noGrp="1"/>
          </p:cNvSpPr>
          <p:nvPr>
            <p:ph type="title"/>
          </p:nvPr>
        </p:nvSpPr>
        <p:spPr/>
        <p:txBody>
          <a:bodyPr/>
          <a:lstStyle/>
          <a:p>
            <a:pPr algn="ctr"/>
            <a:r>
              <a:rPr lang="en-GB" b="1" dirty="0">
                <a:latin typeface="Arial" panose="020B0604020202020204" pitchFamily="34" charset="0"/>
                <a:cs typeface="Arial" panose="020B0604020202020204" pitchFamily="34" charset="0"/>
              </a:rPr>
              <a:t>Nesting</a:t>
            </a:r>
          </a:p>
        </p:txBody>
      </p:sp>
      <p:sp>
        <p:nvSpPr>
          <p:cNvPr id="3" name="Content Placeholder 2">
            <a:extLst>
              <a:ext uri="{FF2B5EF4-FFF2-40B4-BE49-F238E27FC236}">
                <a16:creationId xmlns:a16="http://schemas.microsoft.com/office/drawing/2014/main" id="{BF2DFB2D-B9AD-4B87-9E4A-298F0B0F1B50}"/>
              </a:ext>
            </a:extLst>
          </p:cNvPr>
          <p:cNvSpPr>
            <a:spLocks noGrp="1"/>
          </p:cNvSpPr>
          <p:nvPr>
            <p:ph idx="1"/>
          </p:nvPr>
        </p:nvSpPr>
        <p:spPr/>
        <p:txBody>
          <a:bodyPr>
            <a:normAutofit fontScale="92500" lnSpcReduction="10000"/>
          </a:bodyPr>
          <a:lstStyle/>
          <a:p>
            <a:pPr>
              <a:buFont typeface="Wingdings" panose="05000000000000000000" pitchFamily="2" charset="2"/>
              <a:buChar char="§"/>
            </a:pPr>
            <a:r>
              <a:rPr lang="en-GB" dirty="0">
                <a:latin typeface="Arial" panose="020B0604020202020204" pitchFamily="34" charset="0"/>
                <a:cs typeface="Arial" panose="020B0604020202020204" pitchFamily="34" charset="0"/>
              </a:rPr>
              <a:t>However, in the second example, a search for “community college” AND leadership OR administration (with parenthesis omitted) will yield records that deal with community college leadership, or deal with administration alone. </a:t>
            </a:r>
          </a:p>
          <a:p>
            <a:pPr marL="0" indent="0">
              <a:buNone/>
            </a:pPr>
            <a:endParaRPr lang="en-GB" dirty="0">
              <a:latin typeface="Arial" panose="020B0604020202020204" pitchFamily="34" charset="0"/>
              <a:cs typeface="Arial" panose="020B0604020202020204" pitchFamily="34" charset="0"/>
            </a:endParaRPr>
          </a:p>
          <a:p>
            <a:pPr>
              <a:buFont typeface="Wingdings" panose="05000000000000000000" pitchFamily="2" charset="2"/>
              <a:buChar char="§"/>
            </a:pPr>
            <a:r>
              <a:rPr lang="en-GB" dirty="0">
                <a:latin typeface="Arial" panose="020B0604020202020204" pitchFamily="34" charset="0"/>
                <a:cs typeface="Arial" panose="020B0604020202020204" pitchFamily="34" charset="0"/>
              </a:rPr>
              <a:t>In this example, we see that failure to include the parentheses disconnects the term “administration” from the rest of our search.</a:t>
            </a:r>
          </a:p>
          <a:p>
            <a:pPr>
              <a:buFont typeface="Wingdings" panose="05000000000000000000" pitchFamily="2" charset="2"/>
              <a:buChar char="§"/>
            </a:pPr>
            <a:r>
              <a:rPr lang="en-GB" dirty="0">
                <a:latin typeface="Arial" panose="020B0604020202020204" pitchFamily="34" charset="0"/>
                <a:cs typeface="Arial" panose="020B0604020202020204" pitchFamily="34" charset="0"/>
              </a:rPr>
              <a:t>This is likely to lead to an overwhelming number of irrelevant articles in your search results.</a:t>
            </a:r>
          </a:p>
        </p:txBody>
      </p:sp>
    </p:spTree>
    <p:extLst>
      <p:ext uri="{BB962C8B-B14F-4D97-AF65-F5344CB8AC3E}">
        <p14:creationId xmlns:p14="http://schemas.microsoft.com/office/powerpoint/2010/main" val="1372034970"/>
      </p:ext>
    </p:extLst>
  </p:cSld>
  <p:clrMapOvr>
    <a:masterClrMapping/>
  </p:clrMapOvr>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8E79860-08D7-4003-9564-80C8955EC6A8}"/>
              </a:ext>
            </a:extLst>
          </p:cNvPr>
          <p:cNvSpPr txBox="1">
            <a:spLocks noGrp="1"/>
          </p:cNvSpPr>
          <p:nvPr>
            <p:ph type="title"/>
          </p:nvPr>
        </p:nvSpPr>
        <p:spPr>
          <a:xfrm>
            <a:off x="628650" y="283372"/>
            <a:ext cx="7886700" cy="994169"/>
          </a:xfrm>
          <a:solidFill>
            <a:srgbClr val="B4C7E7"/>
          </a:solidFill>
        </p:spPr>
        <p:txBody>
          <a:bodyPr anchorCtr="1"/>
          <a:lstStyle/>
          <a:p>
            <a:pPr lvl="0" algn="ctr"/>
            <a:r>
              <a:rPr lang="en-GB" b="1" dirty="0">
                <a:latin typeface="Arial" panose="020B0604020202020204" pitchFamily="34" charset="0"/>
                <a:cs typeface="Arial" panose="020B0604020202020204" pitchFamily="34" charset="0"/>
              </a:rPr>
              <a:t>Activity </a:t>
            </a:r>
          </a:p>
        </p:txBody>
      </p:sp>
      <p:sp>
        <p:nvSpPr>
          <p:cNvPr id="3" name="Content Placeholder 2">
            <a:extLst>
              <a:ext uri="{FF2B5EF4-FFF2-40B4-BE49-F238E27FC236}">
                <a16:creationId xmlns:a16="http://schemas.microsoft.com/office/drawing/2014/main" id="{10C7E2E1-400A-4F39-9886-92B40CFD129B}"/>
              </a:ext>
            </a:extLst>
          </p:cNvPr>
          <p:cNvSpPr txBox="1">
            <a:spLocks noGrp="1"/>
          </p:cNvSpPr>
          <p:nvPr>
            <p:ph idx="1"/>
          </p:nvPr>
        </p:nvSpPr>
        <p:spPr>
          <a:xfrm>
            <a:off x="816825" y="2310200"/>
            <a:ext cx="7886700" cy="3416703"/>
          </a:xfrm>
        </p:spPr>
        <p:txBody>
          <a:bodyPr>
            <a:normAutofit fontScale="85000" lnSpcReduction="20000"/>
          </a:bodyPr>
          <a:lstStyle/>
          <a:p>
            <a:pPr marL="0" indent="0">
              <a:buNone/>
            </a:pPr>
            <a:r>
              <a:rPr lang="en-GB" sz="2400" dirty="0">
                <a:latin typeface="Arial" panose="020B0604020202020204" pitchFamily="34" charset="0"/>
                <a:cs typeface="Arial" panose="020B0604020202020204" pitchFamily="34" charset="0"/>
              </a:rPr>
              <a:t>Watch the video below then discuss</a:t>
            </a:r>
          </a:p>
          <a:p>
            <a:pPr marL="0" indent="0">
              <a:buNone/>
            </a:pPr>
            <a:endParaRPr lang="en-GB" sz="2400" dirty="0">
              <a:latin typeface="Arial" panose="020B0604020202020204" pitchFamily="34" charset="0"/>
              <a:cs typeface="Arial" panose="020B0604020202020204" pitchFamily="34" charset="0"/>
            </a:endParaRPr>
          </a:p>
          <a:p>
            <a:pPr marL="0" indent="0">
              <a:buNone/>
            </a:pPr>
            <a:endParaRPr lang="en-GB" sz="2400" dirty="0">
              <a:latin typeface="Arial" panose="020B0604020202020204" pitchFamily="34" charset="0"/>
              <a:cs typeface="Arial" panose="020B0604020202020204" pitchFamily="34" charset="0"/>
            </a:endParaRPr>
          </a:p>
          <a:p>
            <a:pPr marL="0" indent="0">
              <a:buNone/>
            </a:pPr>
            <a:endParaRPr lang="en-GB" b="0" i="0" dirty="0">
              <a:effectLst/>
              <a:latin typeface="Arial" panose="020B0604020202020204" pitchFamily="34" charset="0"/>
              <a:cs typeface="Arial" panose="020B0604020202020204" pitchFamily="34" charset="0"/>
            </a:endParaRPr>
          </a:p>
          <a:p>
            <a:pPr marL="0" indent="0" algn="ctr">
              <a:buNone/>
            </a:pPr>
            <a:r>
              <a:rPr lang="en-GB" b="0" i="0" dirty="0">
                <a:effectLst/>
                <a:latin typeface="Arial" panose="020B0604020202020204" pitchFamily="34" charset="0"/>
                <a:cs typeface="Arial" panose="020B0604020202020204" pitchFamily="34" charset="0"/>
                <a:hlinkClick r:id="rId3"/>
              </a:rPr>
              <a:t>https://www.youtube.com/watch?v=u0KVJ0lj8rw</a:t>
            </a:r>
            <a:endParaRPr lang="en-GB" b="0" i="0" dirty="0">
              <a:effectLst/>
              <a:latin typeface="Arial" panose="020B0604020202020204" pitchFamily="34" charset="0"/>
              <a:cs typeface="Arial" panose="020B0604020202020204" pitchFamily="34" charset="0"/>
            </a:endParaRPr>
          </a:p>
          <a:p>
            <a:pPr marL="0" indent="0">
              <a:buNone/>
            </a:pPr>
            <a:endParaRPr lang="en-GB" b="0" i="0" dirty="0">
              <a:effectLst/>
              <a:latin typeface="Arial" panose="020B0604020202020204" pitchFamily="34" charset="0"/>
              <a:cs typeface="Arial" panose="020B0604020202020204" pitchFamily="34" charset="0"/>
            </a:endParaRPr>
          </a:p>
          <a:p>
            <a:pPr lvl="0">
              <a:buFont typeface="Wingdings" panose="05000000000000000000" pitchFamily="2" charset="2"/>
              <a:buChar char="§"/>
            </a:pPr>
            <a:endParaRPr lang="en-GB" dirty="0">
              <a:latin typeface="Arial" panose="020B0604020202020204" pitchFamily="34" charset="0"/>
              <a:cs typeface="Arial" panose="020B0604020202020204" pitchFamily="34" charset="0"/>
            </a:endParaRPr>
          </a:p>
          <a:p>
            <a:pPr marL="0" indent="0" algn="ctr">
              <a:buNone/>
            </a:pPr>
            <a:endParaRPr lang="en-GB" dirty="0">
              <a:latin typeface="Arial" panose="020B0604020202020204" pitchFamily="34" charset="0"/>
              <a:cs typeface="Arial" panose="020B0604020202020204" pitchFamily="34" charset="0"/>
            </a:endParaRPr>
          </a:p>
          <a:p>
            <a:pPr marL="0" indent="0" algn="ctr">
              <a:buNone/>
            </a:pPr>
            <a:r>
              <a:rPr lang="en-GB" b="1" dirty="0">
                <a:latin typeface="Arial" panose="020B0604020202020204" pitchFamily="34" charset="0"/>
                <a:cs typeface="Arial" panose="020B0604020202020204" pitchFamily="34" charset="0"/>
              </a:rPr>
              <a:t>Feedback to the whole class</a:t>
            </a:r>
          </a:p>
          <a:p>
            <a:endParaRPr lang="en-GB"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494441437"/>
      </p:ext>
    </p:extLst>
  </p:cSld>
  <p:clrMapOvr>
    <a:masterClrMapping/>
  </p:clrMapOvr>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A4B8FE7-570E-4319-86E3-178BFA214107}"/>
              </a:ext>
            </a:extLst>
          </p:cNvPr>
          <p:cNvSpPr>
            <a:spLocks noGrp="1"/>
          </p:cNvSpPr>
          <p:nvPr>
            <p:ph type="title"/>
          </p:nvPr>
        </p:nvSpPr>
        <p:spPr/>
        <p:txBody>
          <a:bodyPr/>
          <a:lstStyle/>
          <a:p>
            <a:pPr algn="ctr"/>
            <a:r>
              <a:rPr lang="en-GB" b="1" dirty="0">
                <a:latin typeface="Arial" panose="020B0604020202020204" pitchFamily="34" charset="0"/>
                <a:cs typeface="Arial" panose="020B0604020202020204" pitchFamily="34" charset="0"/>
              </a:rPr>
              <a:t>Search for relevant sources</a:t>
            </a:r>
            <a:endParaRPr lang="en-GB" dirty="0"/>
          </a:p>
        </p:txBody>
      </p:sp>
      <p:sp>
        <p:nvSpPr>
          <p:cNvPr id="3" name="Content Placeholder 2">
            <a:extLst>
              <a:ext uri="{FF2B5EF4-FFF2-40B4-BE49-F238E27FC236}">
                <a16:creationId xmlns:a16="http://schemas.microsoft.com/office/drawing/2014/main" id="{47222ECE-DB2C-4D32-B57D-534F357A92AA}"/>
              </a:ext>
            </a:extLst>
          </p:cNvPr>
          <p:cNvSpPr>
            <a:spLocks noGrp="1"/>
          </p:cNvSpPr>
          <p:nvPr>
            <p:ph idx="1"/>
          </p:nvPr>
        </p:nvSpPr>
        <p:spPr/>
        <p:txBody>
          <a:bodyPr>
            <a:normAutofit/>
          </a:bodyPr>
          <a:lstStyle/>
          <a:p>
            <a:pPr algn="l"/>
            <a:r>
              <a:rPr lang="en-GB" sz="2400" dirty="0">
                <a:solidFill>
                  <a:schemeClr val="tx1"/>
                </a:solidFill>
                <a:latin typeface="Arial" panose="020B0604020202020204" pitchFamily="34" charset="0"/>
                <a:cs typeface="Arial" panose="020B0604020202020204" pitchFamily="34" charset="0"/>
              </a:rPr>
              <a:t>After the search, read the </a:t>
            </a:r>
            <a:r>
              <a:rPr lang="en-GB" sz="2400" dirty="0">
                <a:solidFill>
                  <a:schemeClr val="tx1"/>
                </a:solidFill>
                <a:latin typeface="Arial" panose="020B0604020202020204" pitchFamily="34" charset="0"/>
                <a:cs typeface="Arial" panose="020B0604020202020204" pitchFamily="34" charset="0"/>
                <a:hlinkClick r:id="rId3">
                  <a:extLst>
                    <a:ext uri="{A12FA001-AC4F-418D-AE19-62706E023703}">
                      <ahyp:hlinkClr xmlns:ahyp="http://schemas.microsoft.com/office/drawing/2018/hyperlinkcolor" val="tx"/>
                    </a:ext>
                  </a:extLst>
                </a:hlinkClick>
              </a:rPr>
              <a:t>abstract</a:t>
            </a:r>
            <a:r>
              <a:rPr lang="en-GB" sz="2400" dirty="0">
                <a:solidFill>
                  <a:schemeClr val="tx1"/>
                </a:solidFill>
                <a:latin typeface="Arial" panose="020B0604020202020204" pitchFamily="34" charset="0"/>
                <a:cs typeface="Arial" panose="020B0604020202020204" pitchFamily="34" charset="0"/>
              </a:rPr>
              <a:t> to find out whether an article is relevant to your question. </a:t>
            </a:r>
          </a:p>
          <a:p>
            <a:pPr algn="l"/>
            <a:r>
              <a:rPr lang="en-GB" sz="2400" dirty="0">
                <a:solidFill>
                  <a:schemeClr val="tx1"/>
                </a:solidFill>
                <a:latin typeface="Arial" panose="020B0604020202020204" pitchFamily="34" charset="0"/>
                <a:cs typeface="Arial" panose="020B0604020202020204" pitchFamily="34" charset="0"/>
              </a:rPr>
              <a:t>When you find a useful book or article, you can check the bibliography/reference list to find other relevant sources.</a:t>
            </a:r>
          </a:p>
          <a:p>
            <a:pPr algn="l"/>
            <a:r>
              <a:rPr lang="en-GB" sz="2400" dirty="0">
                <a:solidFill>
                  <a:schemeClr val="tx1"/>
                </a:solidFill>
                <a:latin typeface="Arial" panose="020B0604020202020204" pitchFamily="34" charset="0"/>
                <a:cs typeface="Arial" panose="020B0604020202020204" pitchFamily="34" charset="0"/>
              </a:rPr>
              <a:t>To identify the most important publications on your topic, take note of recurring citations.</a:t>
            </a:r>
          </a:p>
          <a:p>
            <a:pPr algn="l"/>
            <a:r>
              <a:rPr lang="en-GB" sz="2400" dirty="0">
                <a:solidFill>
                  <a:schemeClr val="tx1"/>
                </a:solidFill>
                <a:latin typeface="Arial" panose="020B0604020202020204" pitchFamily="34" charset="0"/>
                <a:cs typeface="Arial" panose="020B0604020202020204" pitchFamily="34" charset="0"/>
              </a:rPr>
              <a:t> If the same authors, books or articles keep appearing in your reading, make sure to seek them out.</a:t>
            </a:r>
          </a:p>
        </p:txBody>
      </p:sp>
    </p:spTree>
    <p:extLst>
      <p:ext uri="{BB962C8B-B14F-4D97-AF65-F5344CB8AC3E}">
        <p14:creationId xmlns:p14="http://schemas.microsoft.com/office/powerpoint/2010/main" val="1617460077"/>
      </p:ext>
    </p:extLst>
  </p:cSld>
  <p:clrMapOvr>
    <a:masterClrMapping/>
  </p:clrMapOvr>
</p:sld>
</file>

<file path=ppt/slides/slide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C1D0109-569E-4E35-90C6-76A49A687AA3}"/>
              </a:ext>
            </a:extLst>
          </p:cNvPr>
          <p:cNvSpPr>
            <a:spLocks noGrp="1"/>
          </p:cNvSpPr>
          <p:nvPr>
            <p:ph type="title"/>
          </p:nvPr>
        </p:nvSpPr>
        <p:spPr>
          <a:solidFill>
            <a:schemeClr val="accent1">
              <a:lumMod val="40000"/>
              <a:lumOff val="60000"/>
            </a:schemeClr>
          </a:solidFill>
        </p:spPr>
        <p:txBody>
          <a:bodyPr/>
          <a:lstStyle/>
          <a:p>
            <a:pPr algn="ctr"/>
            <a:r>
              <a:rPr lang="en-GB" b="1" dirty="0">
                <a:latin typeface="Arial" panose="020B0604020202020204" pitchFamily="34" charset="0"/>
                <a:cs typeface="Arial" panose="020B0604020202020204" pitchFamily="34" charset="0"/>
              </a:rPr>
              <a:t>Activity 4</a:t>
            </a:r>
          </a:p>
        </p:txBody>
      </p:sp>
      <p:sp>
        <p:nvSpPr>
          <p:cNvPr id="3" name="Content Placeholder 2">
            <a:extLst>
              <a:ext uri="{FF2B5EF4-FFF2-40B4-BE49-F238E27FC236}">
                <a16:creationId xmlns:a16="http://schemas.microsoft.com/office/drawing/2014/main" id="{C1493217-F497-42E3-8BF7-52098E0F27D7}"/>
              </a:ext>
            </a:extLst>
          </p:cNvPr>
          <p:cNvSpPr>
            <a:spLocks noGrp="1"/>
          </p:cNvSpPr>
          <p:nvPr>
            <p:ph idx="1"/>
          </p:nvPr>
        </p:nvSpPr>
        <p:spPr>
          <a:xfrm>
            <a:off x="1376098" y="2125266"/>
            <a:ext cx="6691685" cy="3263502"/>
          </a:xfrm>
        </p:spPr>
        <p:txBody>
          <a:bodyPr>
            <a:normAutofit fontScale="92500" lnSpcReduction="10000"/>
          </a:bodyPr>
          <a:lstStyle/>
          <a:p>
            <a:pPr marL="0" indent="0">
              <a:buNone/>
            </a:pPr>
            <a:r>
              <a:rPr lang="en-GB" sz="2400" dirty="0">
                <a:latin typeface="Arial" panose="020B0604020202020204" pitchFamily="34" charset="0"/>
                <a:cs typeface="Arial" panose="020B0604020202020204" pitchFamily="34" charset="0"/>
              </a:rPr>
              <a:t>Working in groups research the term </a:t>
            </a:r>
          </a:p>
          <a:p>
            <a:pPr marL="0" indent="0">
              <a:buNone/>
            </a:pPr>
            <a:endParaRPr lang="en-GB" sz="2400" dirty="0">
              <a:latin typeface="Arial" panose="020B0604020202020204" pitchFamily="34" charset="0"/>
              <a:cs typeface="Arial" panose="020B0604020202020204" pitchFamily="34" charset="0"/>
            </a:endParaRPr>
          </a:p>
          <a:p>
            <a:pPr algn="ctr">
              <a:buFont typeface="Wingdings" panose="05000000000000000000" pitchFamily="2" charset="2"/>
              <a:buChar char="§"/>
            </a:pPr>
            <a:r>
              <a:rPr lang="en-GB" sz="2400" b="1" dirty="0">
                <a:latin typeface="Arial" panose="020B0604020202020204" pitchFamily="34" charset="0"/>
                <a:cs typeface="Arial" panose="020B0604020202020204" pitchFamily="34" charset="0"/>
              </a:rPr>
              <a:t>Abstracts</a:t>
            </a:r>
          </a:p>
          <a:p>
            <a:pPr marL="0" indent="0">
              <a:buNone/>
            </a:pPr>
            <a:endParaRPr lang="en-GB" sz="2400" dirty="0">
              <a:latin typeface="Arial" panose="020B0604020202020204" pitchFamily="34" charset="0"/>
              <a:cs typeface="Arial" panose="020B0604020202020204" pitchFamily="34" charset="0"/>
            </a:endParaRPr>
          </a:p>
          <a:p>
            <a:pPr marL="0" indent="0">
              <a:buNone/>
            </a:pPr>
            <a:endParaRPr lang="en-GB" sz="2400" dirty="0">
              <a:latin typeface="Arial" panose="020B0604020202020204" pitchFamily="34" charset="0"/>
              <a:cs typeface="Arial" panose="020B0604020202020204" pitchFamily="34" charset="0"/>
            </a:endParaRPr>
          </a:p>
          <a:p>
            <a:pPr marL="0" indent="0" algn="ctr">
              <a:buNone/>
            </a:pPr>
            <a:r>
              <a:rPr lang="en-GB" sz="2400" dirty="0">
                <a:latin typeface="Arial" panose="020B0604020202020204" pitchFamily="34" charset="0"/>
                <a:cs typeface="Arial" panose="020B0604020202020204" pitchFamily="34" charset="0"/>
              </a:rPr>
              <a:t>Feedback your findings to the whole class</a:t>
            </a:r>
          </a:p>
          <a:p>
            <a:pPr marL="0" indent="0" algn="ctr">
              <a:buNone/>
            </a:pPr>
            <a:endParaRPr lang="en-GB" sz="2400" dirty="0">
              <a:latin typeface="Arial" panose="020B0604020202020204" pitchFamily="34" charset="0"/>
              <a:cs typeface="Arial" panose="020B0604020202020204" pitchFamily="34" charset="0"/>
            </a:endParaRPr>
          </a:p>
          <a:p>
            <a:pPr marL="0" indent="0" algn="ctr">
              <a:buNone/>
            </a:pPr>
            <a:r>
              <a:rPr lang="en-GB" sz="2400" b="1" dirty="0">
                <a:latin typeface="Arial" panose="020B0604020202020204" pitchFamily="34" charset="0"/>
                <a:cs typeface="Arial" panose="020B0604020202020204" pitchFamily="34" charset="0"/>
              </a:rPr>
              <a:t>5mins</a:t>
            </a:r>
          </a:p>
        </p:txBody>
      </p:sp>
    </p:spTree>
    <p:extLst>
      <p:ext uri="{BB962C8B-B14F-4D97-AF65-F5344CB8AC3E}">
        <p14:creationId xmlns:p14="http://schemas.microsoft.com/office/powerpoint/2010/main" val="1693816008"/>
      </p:ext>
    </p:extLst>
  </p:cSld>
  <p:clrMapOvr>
    <a:masterClrMapping/>
  </p:clrMapOvr>
</p:sld>
</file>

<file path=ppt/slides/slide5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72DF88B-4CB0-4994-88ED-6229852D4ED8}"/>
              </a:ext>
            </a:extLst>
          </p:cNvPr>
          <p:cNvSpPr>
            <a:spLocks noGrp="1"/>
          </p:cNvSpPr>
          <p:nvPr>
            <p:ph type="title"/>
          </p:nvPr>
        </p:nvSpPr>
        <p:spPr/>
        <p:txBody>
          <a:bodyPr/>
          <a:lstStyle/>
          <a:p>
            <a:pPr algn="ctr"/>
            <a:r>
              <a:rPr lang="en-GB" b="1" dirty="0">
                <a:latin typeface="Arial" panose="020B0604020202020204" pitchFamily="34" charset="0"/>
                <a:cs typeface="Arial" panose="020B0604020202020204" pitchFamily="34" charset="0"/>
              </a:rPr>
              <a:t>Abstracts</a:t>
            </a:r>
          </a:p>
        </p:txBody>
      </p:sp>
      <p:sp>
        <p:nvSpPr>
          <p:cNvPr id="3" name="Content Placeholder 2">
            <a:extLst>
              <a:ext uri="{FF2B5EF4-FFF2-40B4-BE49-F238E27FC236}">
                <a16:creationId xmlns:a16="http://schemas.microsoft.com/office/drawing/2014/main" id="{CF1F1A49-3C16-46B5-9E9D-16CDE721ABD9}"/>
              </a:ext>
            </a:extLst>
          </p:cNvPr>
          <p:cNvSpPr>
            <a:spLocks noGrp="1"/>
          </p:cNvSpPr>
          <p:nvPr>
            <p:ph idx="1"/>
          </p:nvPr>
        </p:nvSpPr>
        <p:spPr>
          <a:xfrm>
            <a:off x="628652" y="1973669"/>
            <a:ext cx="7886700" cy="3753235"/>
          </a:xfrm>
        </p:spPr>
        <p:txBody>
          <a:bodyPr>
            <a:normAutofit fontScale="70000" lnSpcReduction="20000"/>
          </a:bodyPr>
          <a:lstStyle/>
          <a:p>
            <a:r>
              <a:rPr lang="en-GB" dirty="0">
                <a:latin typeface="Arial" panose="020B0604020202020204" pitchFamily="34" charset="0"/>
                <a:cs typeface="Arial" panose="020B0604020202020204" pitchFamily="34" charset="0"/>
              </a:rPr>
              <a:t>An abstract is a short summary of a larger work, such as a dissertation or research paper. </a:t>
            </a:r>
          </a:p>
          <a:p>
            <a:r>
              <a:rPr lang="en-GB" dirty="0">
                <a:latin typeface="Arial" panose="020B0604020202020204" pitchFamily="34" charset="0"/>
                <a:cs typeface="Arial" panose="020B0604020202020204" pitchFamily="34" charset="0"/>
              </a:rPr>
              <a:t>The abstract concisely reports the aims and outcomes of your research so that readers know exactly what the paper is about.</a:t>
            </a:r>
          </a:p>
          <a:p>
            <a:r>
              <a:rPr lang="en-GB" dirty="0">
                <a:latin typeface="Arial" panose="020B0604020202020204" pitchFamily="34" charset="0"/>
                <a:cs typeface="Arial" panose="020B0604020202020204" pitchFamily="34" charset="0"/>
              </a:rPr>
              <a:t>Abstract is written at the very end, when you have completed the rest of the text. Always follow these four steps to achieve a good abstracts:</a:t>
            </a:r>
          </a:p>
          <a:p>
            <a:endParaRPr lang="en-GB" dirty="0">
              <a:latin typeface="Arial" panose="020B0604020202020204" pitchFamily="34" charset="0"/>
              <a:cs typeface="Arial" panose="020B0604020202020204" pitchFamily="34" charset="0"/>
            </a:endParaRPr>
          </a:p>
          <a:p>
            <a:r>
              <a:rPr lang="en-GB" dirty="0">
                <a:latin typeface="Arial" panose="020B0604020202020204" pitchFamily="34" charset="0"/>
                <a:cs typeface="Arial" panose="020B0604020202020204" pitchFamily="34" charset="0"/>
              </a:rPr>
              <a:t>State your research question and aims</a:t>
            </a:r>
          </a:p>
          <a:p>
            <a:r>
              <a:rPr lang="en-GB" dirty="0">
                <a:latin typeface="Arial" panose="020B0604020202020204" pitchFamily="34" charset="0"/>
                <a:cs typeface="Arial" panose="020B0604020202020204" pitchFamily="34" charset="0"/>
              </a:rPr>
              <a:t>Give a brief description of the methodology</a:t>
            </a:r>
          </a:p>
          <a:p>
            <a:r>
              <a:rPr lang="en-GB" dirty="0">
                <a:latin typeface="Arial" panose="020B0604020202020204" pitchFamily="34" charset="0"/>
                <a:cs typeface="Arial" panose="020B0604020202020204" pitchFamily="34" charset="0"/>
              </a:rPr>
              <a:t>Summarise your most significant findings or arguments</a:t>
            </a:r>
          </a:p>
          <a:p>
            <a:r>
              <a:rPr lang="en-GB" dirty="0">
                <a:latin typeface="Arial" panose="020B0604020202020204" pitchFamily="34" charset="0"/>
                <a:cs typeface="Arial" panose="020B0604020202020204" pitchFamily="34" charset="0"/>
              </a:rPr>
              <a:t>State your conclusion</a:t>
            </a:r>
          </a:p>
        </p:txBody>
      </p:sp>
    </p:spTree>
    <p:extLst>
      <p:ext uri="{BB962C8B-B14F-4D97-AF65-F5344CB8AC3E}">
        <p14:creationId xmlns:p14="http://schemas.microsoft.com/office/powerpoint/2010/main" val="3098786659"/>
      </p:ext>
    </p:extLst>
  </p:cSld>
  <p:clrMapOvr>
    <a:masterClrMapping/>
  </p:clrMapOvr>
</p:sld>
</file>

<file path=ppt/slides/slide5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2E165D5-C7BD-78C5-A6F4-8C73BFFE33F6}"/>
              </a:ext>
            </a:extLst>
          </p:cNvPr>
          <p:cNvSpPr>
            <a:spLocks noGrp="1"/>
          </p:cNvSpPr>
          <p:nvPr>
            <p:ph type="title"/>
          </p:nvPr>
        </p:nvSpPr>
        <p:spPr/>
        <p:txBody>
          <a:bodyPr/>
          <a:lstStyle/>
          <a:p>
            <a:pPr algn="ctr"/>
            <a:r>
              <a:rPr lang="en-GB" b="1" dirty="0">
                <a:latin typeface="Arial" panose="020B0604020202020204" pitchFamily="34" charset="0"/>
                <a:cs typeface="Arial" panose="020B0604020202020204" pitchFamily="34" charset="0"/>
              </a:rPr>
              <a:t>Abstracts</a:t>
            </a:r>
            <a:endParaRPr lang="en-GB" dirty="0"/>
          </a:p>
        </p:txBody>
      </p:sp>
      <p:graphicFrame>
        <p:nvGraphicFramePr>
          <p:cNvPr id="4" name="Rectangle 3">
            <a:extLst>
              <a:ext uri="{FF2B5EF4-FFF2-40B4-BE49-F238E27FC236}">
                <a16:creationId xmlns:a16="http://schemas.microsoft.com/office/drawing/2014/main" id="{CCED9C31-EABF-E7CE-7810-0F329F197997}"/>
              </a:ext>
            </a:extLst>
          </p:cNvPr>
          <p:cNvGraphicFramePr>
            <a:graphicFrameLocks noGrp="1"/>
          </p:cNvGraphicFramePr>
          <p:nvPr>
            <p:ph idx="1"/>
            <p:extLst>
              <p:ext uri="{D42A27DB-BD31-4B8C-83A1-F6EECF244321}">
                <p14:modId xmlns:p14="http://schemas.microsoft.com/office/powerpoint/2010/main" val="1030710006"/>
              </p:ext>
            </p:extLst>
          </p:nvPr>
        </p:nvGraphicFramePr>
        <p:xfrm>
          <a:off x="628650" y="2226469"/>
          <a:ext cx="7886700" cy="3263504"/>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963728926"/>
      </p:ext>
    </p:extLst>
  </p:cSld>
  <p:clrMapOvr>
    <a:masterClrMapping/>
  </p:clrMapOvr>
</p:sld>
</file>

<file path=ppt/slides/slide5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8E79860-08D7-4003-9564-80C8955EC6A8}"/>
              </a:ext>
            </a:extLst>
          </p:cNvPr>
          <p:cNvSpPr txBox="1">
            <a:spLocks noGrp="1"/>
          </p:cNvSpPr>
          <p:nvPr>
            <p:ph type="title"/>
          </p:nvPr>
        </p:nvSpPr>
        <p:spPr>
          <a:xfrm>
            <a:off x="628650" y="273847"/>
            <a:ext cx="7886700" cy="994169"/>
          </a:xfrm>
          <a:solidFill>
            <a:srgbClr val="B4C7E7"/>
          </a:solidFill>
        </p:spPr>
        <p:txBody>
          <a:bodyPr anchorCtr="1"/>
          <a:lstStyle/>
          <a:p>
            <a:pPr lvl="0" algn="ctr"/>
            <a:r>
              <a:rPr lang="en-GB" b="1" dirty="0">
                <a:latin typeface="Arial" panose="020B0604020202020204" pitchFamily="34" charset="0"/>
                <a:cs typeface="Arial" panose="020B0604020202020204" pitchFamily="34" charset="0"/>
              </a:rPr>
              <a:t>Activity </a:t>
            </a:r>
          </a:p>
        </p:txBody>
      </p:sp>
      <p:sp>
        <p:nvSpPr>
          <p:cNvPr id="3" name="Content Placeholder 2">
            <a:extLst>
              <a:ext uri="{FF2B5EF4-FFF2-40B4-BE49-F238E27FC236}">
                <a16:creationId xmlns:a16="http://schemas.microsoft.com/office/drawing/2014/main" id="{10C7E2E1-400A-4F39-9886-92B40CFD129B}"/>
              </a:ext>
            </a:extLst>
          </p:cNvPr>
          <p:cNvSpPr txBox="1">
            <a:spLocks noGrp="1"/>
          </p:cNvSpPr>
          <p:nvPr>
            <p:ph idx="1"/>
          </p:nvPr>
        </p:nvSpPr>
        <p:spPr>
          <a:xfrm>
            <a:off x="845400" y="1986350"/>
            <a:ext cx="7886700" cy="3416703"/>
          </a:xfrm>
        </p:spPr>
        <p:txBody>
          <a:bodyPr>
            <a:normAutofit fontScale="92500" lnSpcReduction="10000"/>
          </a:bodyPr>
          <a:lstStyle/>
          <a:p>
            <a:pPr marL="0" indent="0">
              <a:buNone/>
            </a:pPr>
            <a:r>
              <a:rPr lang="en-GB" sz="2400" dirty="0">
                <a:latin typeface="Arial" panose="020B0604020202020204" pitchFamily="34" charset="0"/>
                <a:cs typeface="Arial" panose="020B0604020202020204" pitchFamily="34" charset="0"/>
              </a:rPr>
              <a:t>Watch the video below then discuss</a:t>
            </a:r>
          </a:p>
          <a:p>
            <a:pPr marL="0" indent="0">
              <a:buNone/>
            </a:pPr>
            <a:endParaRPr lang="en-GB" sz="2400" dirty="0">
              <a:latin typeface="Arial" panose="020B0604020202020204" pitchFamily="34" charset="0"/>
              <a:cs typeface="Arial" panose="020B0604020202020204" pitchFamily="34" charset="0"/>
            </a:endParaRPr>
          </a:p>
          <a:p>
            <a:pPr marL="0" indent="0">
              <a:buNone/>
            </a:pPr>
            <a:endParaRPr lang="en-GB" sz="2400" dirty="0">
              <a:latin typeface="Arial" panose="020B0604020202020204" pitchFamily="34" charset="0"/>
              <a:cs typeface="Arial" panose="020B0604020202020204" pitchFamily="34" charset="0"/>
            </a:endParaRPr>
          </a:p>
          <a:p>
            <a:pPr lvl="0" algn="ctr">
              <a:buFont typeface="Wingdings" panose="05000000000000000000" pitchFamily="2" charset="2"/>
              <a:buChar char="§"/>
            </a:pPr>
            <a:r>
              <a:rPr lang="en-GB" dirty="0">
                <a:latin typeface="Arial" panose="020B0604020202020204" pitchFamily="34" charset="0"/>
                <a:cs typeface="Arial" panose="020B0604020202020204" pitchFamily="34" charset="0"/>
                <a:hlinkClick r:id="rId3"/>
              </a:rPr>
              <a:t>https://www.youtube.com/watch?v=lbCh94nJqIo</a:t>
            </a:r>
            <a:endParaRPr lang="en-GB" dirty="0">
              <a:latin typeface="Arial" panose="020B0604020202020204" pitchFamily="34" charset="0"/>
              <a:cs typeface="Arial" panose="020B0604020202020204" pitchFamily="34" charset="0"/>
            </a:endParaRPr>
          </a:p>
          <a:p>
            <a:pPr lvl="0">
              <a:buFont typeface="Wingdings" panose="05000000000000000000" pitchFamily="2" charset="2"/>
              <a:buChar char="§"/>
            </a:pPr>
            <a:endParaRPr lang="en-GB" dirty="0">
              <a:latin typeface="Arial" panose="020B0604020202020204" pitchFamily="34" charset="0"/>
              <a:cs typeface="Arial" panose="020B0604020202020204" pitchFamily="34" charset="0"/>
            </a:endParaRPr>
          </a:p>
          <a:p>
            <a:pPr marL="0" indent="0" algn="ctr">
              <a:buNone/>
            </a:pPr>
            <a:endParaRPr lang="en-GB" dirty="0">
              <a:latin typeface="Arial" panose="020B0604020202020204" pitchFamily="34" charset="0"/>
              <a:cs typeface="Arial" panose="020B0604020202020204" pitchFamily="34" charset="0"/>
            </a:endParaRPr>
          </a:p>
          <a:p>
            <a:pPr marL="0" indent="0" algn="ctr">
              <a:buNone/>
            </a:pPr>
            <a:r>
              <a:rPr lang="en-GB" b="1" dirty="0">
                <a:latin typeface="Arial" panose="020B0604020202020204" pitchFamily="34" charset="0"/>
                <a:cs typeface="Arial" panose="020B0604020202020204" pitchFamily="34" charset="0"/>
              </a:rPr>
              <a:t>Feedback what you have learnt to the whole class</a:t>
            </a:r>
          </a:p>
          <a:p>
            <a:endParaRPr lang="en-GB"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673596825"/>
      </p:ext>
    </p:extLst>
  </p:cSld>
  <p:clrMapOvr>
    <a:masterClrMapping/>
  </p:clrMapOvr>
</p:sld>
</file>

<file path=ppt/slides/slide5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C1D0109-569E-4E35-90C6-76A49A687AA3}"/>
              </a:ext>
            </a:extLst>
          </p:cNvPr>
          <p:cNvSpPr>
            <a:spLocks noGrp="1"/>
          </p:cNvSpPr>
          <p:nvPr>
            <p:ph type="title"/>
          </p:nvPr>
        </p:nvSpPr>
        <p:spPr>
          <a:xfrm>
            <a:off x="628650" y="955999"/>
            <a:ext cx="7886700" cy="994169"/>
          </a:xfrm>
          <a:solidFill>
            <a:schemeClr val="accent1">
              <a:lumMod val="40000"/>
              <a:lumOff val="60000"/>
            </a:schemeClr>
          </a:solidFill>
        </p:spPr>
        <p:txBody>
          <a:bodyPr/>
          <a:lstStyle/>
          <a:p>
            <a:pPr algn="ctr"/>
            <a:r>
              <a:rPr lang="en-GB" b="1" dirty="0">
                <a:latin typeface="Arial" panose="020B0604020202020204" pitchFamily="34" charset="0"/>
                <a:cs typeface="Arial" panose="020B0604020202020204" pitchFamily="34" charset="0"/>
              </a:rPr>
              <a:t>Activity </a:t>
            </a:r>
          </a:p>
        </p:txBody>
      </p:sp>
      <p:sp>
        <p:nvSpPr>
          <p:cNvPr id="3" name="Content Placeholder 2">
            <a:extLst>
              <a:ext uri="{FF2B5EF4-FFF2-40B4-BE49-F238E27FC236}">
                <a16:creationId xmlns:a16="http://schemas.microsoft.com/office/drawing/2014/main" id="{C1493217-F497-42E3-8BF7-52098E0F27D7}"/>
              </a:ext>
            </a:extLst>
          </p:cNvPr>
          <p:cNvSpPr>
            <a:spLocks noGrp="1"/>
          </p:cNvSpPr>
          <p:nvPr>
            <p:ph idx="1"/>
          </p:nvPr>
        </p:nvSpPr>
        <p:spPr>
          <a:xfrm>
            <a:off x="1325027" y="2293068"/>
            <a:ext cx="6691685" cy="3263502"/>
          </a:xfrm>
        </p:spPr>
        <p:txBody>
          <a:bodyPr>
            <a:noAutofit/>
          </a:bodyPr>
          <a:lstStyle/>
          <a:p>
            <a:pPr marL="0" indent="0">
              <a:buNone/>
            </a:pPr>
            <a:r>
              <a:rPr lang="en-GB" sz="1800" dirty="0">
                <a:latin typeface="Arial" panose="020B0604020202020204" pitchFamily="34" charset="0"/>
                <a:cs typeface="Arial" panose="020B0604020202020204" pitchFamily="34" charset="0"/>
              </a:rPr>
              <a:t>Working independently search for a journal article (preferably linked to one of the topic options for your assessment) and read the abstract section</a:t>
            </a:r>
          </a:p>
          <a:p>
            <a:pPr marL="0" indent="0">
              <a:buNone/>
            </a:pPr>
            <a:endParaRPr lang="en-GB" sz="1800" dirty="0">
              <a:latin typeface="Arial" panose="020B0604020202020204" pitchFamily="34" charset="0"/>
              <a:cs typeface="Arial" panose="020B0604020202020204" pitchFamily="34" charset="0"/>
            </a:endParaRPr>
          </a:p>
          <a:p>
            <a:pPr>
              <a:buFont typeface="Wingdings" panose="05000000000000000000" pitchFamily="2" charset="2"/>
              <a:buChar char="§"/>
            </a:pPr>
            <a:r>
              <a:rPr lang="en-GB" sz="1800" dirty="0">
                <a:latin typeface="Arial" panose="020B0604020202020204" pitchFamily="34" charset="0"/>
                <a:cs typeface="Arial" panose="020B0604020202020204" pitchFamily="34" charset="0"/>
              </a:rPr>
              <a:t>Read </a:t>
            </a:r>
            <a:r>
              <a:rPr lang="en-GB" sz="1800">
                <a:latin typeface="Arial" panose="020B0604020202020204" pitchFamily="34" charset="0"/>
                <a:cs typeface="Arial" panose="020B0604020202020204" pitchFamily="34" charset="0"/>
              </a:rPr>
              <a:t>the abstract</a:t>
            </a:r>
            <a:endParaRPr lang="en-GB" sz="1800" dirty="0">
              <a:latin typeface="Arial" panose="020B0604020202020204" pitchFamily="34" charset="0"/>
              <a:cs typeface="Arial" panose="020B0604020202020204" pitchFamily="34" charset="0"/>
            </a:endParaRPr>
          </a:p>
          <a:p>
            <a:pPr>
              <a:buFont typeface="Wingdings" panose="05000000000000000000" pitchFamily="2" charset="2"/>
              <a:buChar char="§"/>
            </a:pPr>
            <a:r>
              <a:rPr lang="en-GB" sz="1800" dirty="0">
                <a:latin typeface="Arial" panose="020B0604020202020204" pitchFamily="34" charset="0"/>
                <a:cs typeface="Arial" panose="020B0604020202020204" pitchFamily="34" charset="0"/>
              </a:rPr>
              <a:t>Identify the research aims.</a:t>
            </a:r>
          </a:p>
          <a:p>
            <a:pPr>
              <a:buFont typeface="Wingdings" panose="05000000000000000000" pitchFamily="2" charset="2"/>
              <a:buChar char="§"/>
            </a:pPr>
            <a:r>
              <a:rPr lang="en-GB" sz="1800" dirty="0">
                <a:latin typeface="Arial" panose="020B0604020202020204" pitchFamily="34" charset="0"/>
                <a:cs typeface="Arial" panose="020B0604020202020204" pitchFamily="34" charset="0"/>
              </a:rPr>
              <a:t>What methods were used?</a:t>
            </a:r>
          </a:p>
          <a:p>
            <a:pPr>
              <a:buFont typeface="Wingdings" panose="05000000000000000000" pitchFamily="2" charset="2"/>
              <a:buChar char="§"/>
            </a:pPr>
            <a:r>
              <a:rPr lang="en-GB" sz="1800" dirty="0">
                <a:latin typeface="Arial" panose="020B0604020202020204" pitchFamily="34" charset="0"/>
                <a:cs typeface="Arial" panose="020B0604020202020204" pitchFamily="34" charset="0"/>
              </a:rPr>
              <a:t>What were the most important findings?</a:t>
            </a:r>
          </a:p>
          <a:p>
            <a:pPr marL="0" indent="0">
              <a:buNone/>
            </a:pPr>
            <a:endParaRPr lang="en-GB" sz="1800" dirty="0">
              <a:latin typeface="Arial" panose="020B0604020202020204" pitchFamily="34" charset="0"/>
              <a:cs typeface="Arial" panose="020B0604020202020204" pitchFamily="34" charset="0"/>
            </a:endParaRPr>
          </a:p>
          <a:p>
            <a:pPr marL="0" indent="0" algn="ctr">
              <a:buNone/>
            </a:pPr>
            <a:r>
              <a:rPr lang="en-GB" sz="1800" dirty="0">
                <a:latin typeface="Arial" panose="020B0604020202020204" pitchFamily="34" charset="0"/>
                <a:cs typeface="Arial" panose="020B0604020202020204" pitchFamily="34" charset="0"/>
              </a:rPr>
              <a:t>Feedback your findings to the whole class</a:t>
            </a:r>
          </a:p>
          <a:p>
            <a:pPr marL="0" indent="0" algn="ctr">
              <a:buNone/>
            </a:pPr>
            <a:r>
              <a:rPr lang="en-GB" sz="1800" b="1" dirty="0">
                <a:latin typeface="Arial" panose="020B0604020202020204" pitchFamily="34" charset="0"/>
                <a:cs typeface="Arial" panose="020B0604020202020204" pitchFamily="34" charset="0"/>
              </a:rPr>
              <a:t>10mins</a:t>
            </a:r>
          </a:p>
        </p:txBody>
      </p:sp>
    </p:spTree>
    <p:extLst>
      <p:ext uri="{BB962C8B-B14F-4D97-AF65-F5344CB8AC3E}">
        <p14:creationId xmlns:p14="http://schemas.microsoft.com/office/powerpoint/2010/main" val="1155990058"/>
      </p:ext>
    </p:extLst>
  </p:cSld>
  <p:clrMapOvr>
    <a:masterClrMapping/>
  </p:clrMapOvr>
</p:sld>
</file>

<file path=ppt/slides/slide6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12885A1-ACE4-43AE-A426-741D3EE62839}"/>
              </a:ext>
            </a:extLst>
          </p:cNvPr>
          <p:cNvSpPr>
            <a:spLocks noGrp="1"/>
          </p:cNvSpPr>
          <p:nvPr>
            <p:ph type="ctrTitle"/>
          </p:nvPr>
        </p:nvSpPr>
        <p:spPr>
          <a:xfrm>
            <a:off x="1143000" y="1909989"/>
            <a:ext cx="6858000" cy="1790699"/>
          </a:xfrm>
        </p:spPr>
        <p:txBody>
          <a:bodyPr>
            <a:normAutofit/>
          </a:bodyPr>
          <a:lstStyle/>
          <a:p>
            <a:r>
              <a:rPr lang="en-GB" sz="3600" b="1" i="1" dirty="0">
                <a:latin typeface="Arial" panose="020B0604020202020204" pitchFamily="34" charset="0"/>
                <a:cs typeface="Arial" panose="020B0604020202020204" pitchFamily="34" charset="0"/>
              </a:rPr>
              <a:t>Step 2: Evaluate and select sources</a:t>
            </a:r>
          </a:p>
        </p:txBody>
      </p:sp>
    </p:spTree>
    <p:extLst>
      <p:ext uri="{BB962C8B-B14F-4D97-AF65-F5344CB8AC3E}">
        <p14:creationId xmlns:p14="http://schemas.microsoft.com/office/powerpoint/2010/main" val="575199561"/>
      </p:ext>
    </p:extLst>
  </p:cSld>
  <p:clrMapOvr>
    <a:masterClrMapping/>
  </p:clrMapOvr>
</p:sld>
</file>

<file path=ppt/slides/slide6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C1D0109-569E-4E35-90C6-76A49A687AA3}"/>
              </a:ext>
            </a:extLst>
          </p:cNvPr>
          <p:cNvSpPr>
            <a:spLocks noGrp="1"/>
          </p:cNvSpPr>
          <p:nvPr>
            <p:ph type="title"/>
          </p:nvPr>
        </p:nvSpPr>
        <p:spPr/>
        <p:txBody>
          <a:bodyPr/>
          <a:lstStyle/>
          <a:p>
            <a:pPr algn="ctr"/>
            <a:r>
              <a:rPr lang="en-GB" b="1" dirty="0">
                <a:latin typeface="Arial" panose="020B0604020202020204" pitchFamily="34" charset="0"/>
                <a:cs typeface="Arial" panose="020B0604020202020204" pitchFamily="34" charset="0"/>
              </a:rPr>
              <a:t>Evaluate and select sources</a:t>
            </a:r>
          </a:p>
        </p:txBody>
      </p:sp>
      <p:sp>
        <p:nvSpPr>
          <p:cNvPr id="3" name="Content Placeholder 2">
            <a:extLst>
              <a:ext uri="{FF2B5EF4-FFF2-40B4-BE49-F238E27FC236}">
                <a16:creationId xmlns:a16="http://schemas.microsoft.com/office/drawing/2014/main" id="{C1493217-F497-42E3-8BF7-52098E0F27D7}"/>
              </a:ext>
            </a:extLst>
          </p:cNvPr>
          <p:cNvSpPr>
            <a:spLocks noGrp="1"/>
          </p:cNvSpPr>
          <p:nvPr>
            <p:ph idx="1"/>
          </p:nvPr>
        </p:nvSpPr>
        <p:spPr>
          <a:xfrm>
            <a:off x="1012752" y="2125266"/>
            <a:ext cx="7055031" cy="3263502"/>
          </a:xfrm>
        </p:spPr>
        <p:txBody>
          <a:bodyPr>
            <a:normAutofit fontScale="92500" lnSpcReduction="20000"/>
          </a:bodyPr>
          <a:lstStyle/>
          <a:p>
            <a:pPr>
              <a:buFont typeface="Wingdings" panose="05000000000000000000" pitchFamily="2" charset="2"/>
              <a:buChar char="§"/>
            </a:pPr>
            <a:r>
              <a:rPr lang="en-GB" sz="2400" dirty="0">
                <a:latin typeface="Arial" panose="020B0604020202020204" pitchFamily="34" charset="0"/>
                <a:cs typeface="Arial" panose="020B0604020202020204" pitchFamily="34" charset="0"/>
              </a:rPr>
              <a:t>You probably won’t be able to read absolutely everything that has been written on the topic</a:t>
            </a:r>
          </a:p>
          <a:p>
            <a:pPr>
              <a:buFont typeface="Wingdings" panose="05000000000000000000" pitchFamily="2" charset="2"/>
              <a:buChar char="§"/>
            </a:pPr>
            <a:r>
              <a:rPr lang="en-GB" sz="2400" dirty="0">
                <a:latin typeface="Arial" panose="020B0604020202020204" pitchFamily="34" charset="0"/>
                <a:cs typeface="Arial" panose="020B0604020202020204" pitchFamily="34" charset="0"/>
              </a:rPr>
              <a:t>You will have to evaluate which sources are most relevant to your questions.</a:t>
            </a:r>
          </a:p>
          <a:p>
            <a:pPr>
              <a:buFont typeface="Wingdings" panose="05000000000000000000" pitchFamily="2" charset="2"/>
              <a:buChar char="§"/>
            </a:pPr>
            <a:endParaRPr lang="en-GB" sz="2400" dirty="0">
              <a:latin typeface="Arial" panose="020B0604020202020204" pitchFamily="34" charset="0"/>
              <a:cs typeface="Arial" panose="020B0604020202020204" pitchFamily="34" charset="0"/>
            </a:endParaRPr>
          </a:p>
          <a:p>
            <a:pPr marL="0" indent="0">
              <a:buNone/>
            </a:pPr>
            <a:r>
              <a:rPr lang="en-GB" sz="2400" dirty="0">
                <a:latin typeface="Arial" panose="020B0604020202020204" pitchFamily="34" charset="0"/>
                <a:cs typeface="Arial" panose="020B0604020202020204" pitchFamily="34" charset="0"/>
              </a:rPr>
              <a:t>Therefore, for each publication, ask yourself:</a:t>
            </a:r>
          </a:p>
          <a:p>
            <a:pPr>
              <a:buFont typeface="Wingdings" panose="05000000000000000000" pitchFamily="2" charset="2"/>
              <a:buChar char="§"/>
            </a:pPr>
            <a:endParaRPr lang="en-GB" sz="2400" dirty="0">
              <a:latin typeface="Arial" panose="020B0604020202020204" pitchFamily="34" charset="0"/>
              <a:cs typeface="Arial" panose="020B0604020202020204" pitchFamily="34" charset="0"/>
            </a:endParaRPr>
          </a:p>
          <a:p>
            <a:pPr>
              <a:buFont typeface="Wingdings" panose="05000000000000000000" pitchFamily="2" charset="2"/>
              <a:buChar char="§"/>
            </a:pPr>
            <a:r>
              <a:rPr lang="en-GB" sz="2400" dirty="0">
                <a:latin typeface="Arial" panose="020B0604020202020204" pitchFamily="34" charset="0"/>
                <a:cs typeface="Arial" panose="020B0604020202020204" pitchFamily="34" charset="0"/>
              </a:rPr>
              <a:t>What question or problem is the author addressing?</a:t>
            </a:r>
          </a:p>
          <a:p>
            <a:pPr>
              <a:buFont typeface="Wingdings" panose="05000000000000000000" pitchFamily="2" charset="2"/>
              <a:buChar char="§"/>
            </a:pPr>
            <a:r>
              <a:rPr lang="en-GB" sz="2400" dirty="0">
                <a:latin typeface="Arial" panose="020B0604020202020204" pitchFamily="34" charset="0"/>
                <a:cs typeface="Arial" panose="020B0604020202020204" pitchFamily="34" charset="0"/>
              </a:rPr>
              <a:t>What are the key concepts and how are they defined?</a:t>
            </a:r>
          </a:p>
        </p:txBody>
      </p:sp>
    </p:spTree>
    <p:extLst>
      <p:ext uri="{BB962C8B-B14F-4D97-AF65-F5344CB8AC3E}">
        <p14:creationId xmlns:p14="http://schemas.microsoft.com/office/powerpoint/2010/main" val="2743372489"/>
      </p:ext>
    </p:extLst>
  </p:cSld>
  <p:clrMapOvr>
    <a:masterClrMapping/>
  </p:clrMapOvr>
</p:sld>
</file>

<file path=ppt/slides/slide6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C1D0109-569E-4E35-90C6-76A49A687AA3}"/>
              </a:ext>
            </a:extLst>
          </p:cNvPr>
          <p:cNvSpPr>
            <a:spLocks noGrp="1"/>
          </p:cNvSpPr>
          <p:nvPr>
            <p:ph type="title"/>
          </p:nvPr>
        </p:nvSpPr>
        <p:spPr/>
        <p:txBody>
          <a:bodyPr/>
          <a:lstStyle/>
          <a:p>
            <a:pPr algn="ctr"/>
            <a:r>
              <a:rPr lang="en-GB" b="1" dirty="0">
                <a:latin typeface="Arial" panose="020B0604020202020204" pitchFamily="34" charset="0"/>
                <a:cs typeface="Arial" panose="020B0604020202020204" pitchFamily="34" charset="0"/>
              </a:rPr>
              <a:t>Evaluate and select sources</a:t>
            </a:r>
          </a:p>
        </p:txBody>
      </p:sp>
      <p:sp>
        <p:nvSpPr>
          <p:cNvPr id="3" name="Content Placeholder 2">
            <a:extLst>
              <a:ext uri="{FF2B5EF4-FFF2-40B4-BE49-F238E27FC236}">
                <a16:creationId xmlns:a16="http://schemas.microsoft.com/office/drawing/2014/main" id="{C1493217-F497-42E3-8BF7-52098E0F27D7}"/>
              </a:ext>
            </a:extLst>
          </p:cNvPr>
          <p:cNvSpPr>
            <a:spLocks noGrp="1"/>
          </p:cNvSpPr>
          <p:nvPr>
            <p:ph idx="1"/>
          </p:nvPr>
        </p:nvSpPr>
        <p:spPr>
          <a:xfrm>
            <a:off x="1012752" y="2125266"/>
            <a:ext cx="7055031" cy="3263502"/>
          </a:xfrm>
        </p:spPr>
        <p:txBody>
          <a:bodyPr>
            <a:normAutofit fontScale="85000" lnSpcReduction="10000"/>
          </a:bodyPr>
          <a:lstStyle/>
          <a:p>
            <a:pPr>
              <a:buFont typeface="Wingdings" panose="05000000000000000000" pitchFamily="2" charset="2"/>
              <a:buChar char="§"/>
            </a:pPr>
            <a:r>
              <a:rPr lang="en-GB" sz="2400" dirty="0">
                <a:latin typeface="Arial" panose="020B0604020202020204" pitchFamily="34" charset="0"/>
                <a:cs typeface="Arial" panose="020B0604020202020204" pitchFamily="34" charset="0"/>
              </a:rPr>
              <a:t>What are the key theories, models and methods? Does the research use established frameworks or take an innovative approach?</a:t>
            </a:r>
          </a:p>
          <a:p>
            <a:pPr>
              <a:buFont typeface="Wingdings" panose="05000000000000000000" pitchFamily="2" charset="2"/>
              <a:buChar char="§"/>
            </a:pPr>
            <a:r>
              <a:rPr lang="en-GB" sz="2400" dirty="0">
                <a:latin typeface="Arial" panose="020B0604020202020204" pitchFamily="34" charset="0"/>
                <a:cs typeface="Arial" panose="020B0604020202020204" pitchFamily="34" charset="0"/>
              </a:rPr>
              <a:t>What are the results and conclusions of the study?</a:t>
            </a:r>
          </a:p>
          <a:p>
            <a:pPr>
              <a:buFont typeface="Wingdings" panose="05000000000000000000" pitchFamily="2" charset="2"/>
              <a:buChar char="§"/>
            </a:pPr>
            <a:r>
              <a:rPr lang="en-GB" sz="2400" dirty="0">
                <a:latin typeface="Arial" panose="020B0604020202020204" pitchFamily="34" charset="0"/>
                <a:cs typeface="Arial" panose="020B0604020202020204" pitchFamily="34" charset="0"/>
              </a:rPr>
              <a:t>How does the publication relate to other literature in the field? Does it confirm, add to, or challenge established knowledge?</a:t>
            </a:r>
          </a:p>
          <a:p>
            <a:pPr>
              <a:buFont typeface="Wingdings" panose="05000000000000000000" pitchFamily="2" charset="2"/>
              <a:buChar char="§"/>
            </a:pPr>
            <a:r>
              <a:rPr lang="en-GB" sz="2400" dirty="0">
                <a:latin typeface="Arial" panose="020B0604020202020204" pitchFamily="34" charset="0"/>
                <a:cs typeface="Arial" panose="020B0604020202020204" pitchFamily="34" charset="0"/>
              </a:rPr>
              <a:t>How does the publication contribute to your understanding of the topic? What are its key insights and arguments?</a:t>
            </a:r>
          </a:p>
          <a:p>
            <a:pPr>
              <a:buFont typeface="Wingdings" panose="05000000000000000000" pitchFamily="2" charset="2"/>
              <a:buChar char="§"/>
            </a:pPr>
            <a:r>
              <a:rPr lang="en-GB" sz="2400" dirty="0">
                <a:latin typeface="Arial" panose="020B0604020202020204" pitchFamily="34" charset="0"/>
                <a:cs typeface="Arial" panose="020B0604020202020204" pitchFamily="34" charset="0"/>
              </a:rPr>
              <a:t>What are the strengths and weaknesses of the research?</a:t>
            </a:r>
          </a:p>
        </p:txBody>
      </p:sp>
    </p:spTree>
    <p:extLst>
      <p:ext uri="{BB962C8B-B14F-4D97-AF65-F5344CB8AC3E}">
        <p14:creationId xmlns:p14="http://schemas.microsoft.com/office/powerpoint/2010/main" val="1876929986"/>
      </p:ext>
    </p:extLst>
  </p:cSld>
  <p:clrMapOvr>
    <a:masterClrMapping/>
  </p:clrMapOvr>
</p:sld>
</file>

<file path=ppt/slides/slide6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C1D0109-569E-4E35-90C6-76A49A687AA3}"/>
              </a:ext>
            </a:extLst>
          </p:cNvPr>
          <p:cNvSpPr>
            <a:spLocks noGrp="1"/>
          </p:cNvSpPr>
          <p:nvPr>
            <p:ph type="title"/>
          </p:nvPr>
        </p:nvSpPr>
        <p:spPr/>
        <p:txBody>
          <a:bodyPr/>
          <a:lstStyle/>
          <a:p>
            <a:pPr algn="ctr"/>
            <a:r>
              <a:rPr lang="en-GB" b="1" dirty="0">
                <a:latin typeface="Arial" panose="020B0604020202020204" pitchFamily="34" charset="0"/>
                <a:cs typeface="Arial" panose="020B0604020202020204" pitchFamily="34" charset="0"/>
              </a:rPr>
              <a:t>Evaluate and select sources</a:t>
            </a:r>
          </a:p>
        </p:txBody>
      </p:sp>
      <p:sp>
        <p:nvSpPr>
          <p:cNvPr id="3" name="Content Placeholder 2">
            <a:extLst>
              <a:ext uri="{FF2B5EF4-FFF2-40B4-BE49-F238E27FC236}">
                <a16:creationId xmlns:a16="http://schemas.microsoft.com/office/drawing/2014/main" id="{C1493217-F497-42E3-8BF7-52098E0F27D7}"/>
              </a:ext>
            </a:extLst>
          </p:cNvPr>
          <p:cNvSpPr>
            <a:spLocks noGrp="1"/>
          </p:cNvSpPr>
          <p:nvPr>
            <p:ph idx="1"/>
          </p:nvPr>
        </p:nvSpPr>
        <p:spPr>
          <a:xfrm>
            <a:off x="1012752" y="2125266"/>
            <a:ext cx="7055031" cy="3263502"/>
          </a:xfrm>
        </p:spPr>
        <p:txBody>
          <a:bodyPr>
            <a:normAutofit lnSpcReduction="10000"/>
          </a:bodyPr>
          <a:lstStyle/>
          <a:p>
            <a:pPr>
              <a:buFont typeface="Wingdings" panose="05000000000000000000" pitchFamily="2" charset="2"/>
              <a:buChar char="§"/>
            </a:pPr>
            <a:r>
              <a:rPr lang="en-GB" sz="2400" dirty="0">
                <a:latin typeface="Arial" panose="020B0604020202020204" pitchFamily="34" charset="0"/>
                <a:cs typeface="Arial" panose="020B0604020202020204" pitchFamily="34" charset="0"/>
              </a:rPr>
              <a:t>Make sure the sources you use are </a:t>
            </a:r>
            <a:r>
              <a:rPr lang="en-GB" sz="2400" b="1" dirty="0">
                <a:latin typeface="Arial" panose="020B0604020202020204" pitchFamily="34" charset="0"/>
                <a:cs typeface="Arial" panose="020B0604020202020204" pitchFamily="34" charset="0"/>
              </a:rPr>
              <a:t>credible</a:t>
            </a:r>
            <a:r>
              <a:rPr lang="en-GB" sz="2400" dirty="0">
                <a:latin typeface="Arial" panose="020B0604020202020204" pitchFamily="34" charset="0"/>
                <a:cs typeface="Arial" panose="020B0604020202020204" pitchFamily="34" charset="0"/>
              </a:rPr>
              <a:t>, and make sure you read any landmark studies and major theories in your field of research.</a:t>
            </a:r>
          </a:p>
          <a:p>
            <a:pPr>
              <a:buFont typeface="Wingdings" panose="05000000000000000000" pitchFamily="2" charset="2"/>
              <a:buChar char="§"/>
            </a:pPr>
            <a:endParaRPr lang="en-GB" sz="2400" dirty="0">
              <a:latin typeface="Arial" panose="020B0604020202020204" pitchFamily="34" charset="0"/>
              <a:cs typeface="Arial" panose="020B0604020202020204" pitchFamily="34" charset="0"/>
            </a:endParaRPr>
          </a:p>
          <a:p>
            <a:pPr>
              <a:buFont typeface="Wingdings" panose="05000000000000000000" pitchFamily="2" charset="2"/>
              <a:buChar char="§"/>
            </a:pPr>
            <a:r>
              <a:rPr lang="en-GB" sz="2400" dirty="0">
                <a:latin typeface="Arial" panose="020B0604020202020204" pitchFamily="34" charset="0"/>
                <a:cs typeface="Arial" panose="020B0604020202020204" pitchFamily="34" charset="0"/>
              </a:rPr>
              <a:t>You can find out how many times an article has been cited on Google Scholar – a high citation count means the article has been influential in the field, and should certainly be included in your literature review.</a:t>
            </a:r>
          </a:p>
        </p:txBody>
      </p:sp>
    </p:spTree>
    <p:extLst>
      <p:ext uri="{BB962C8B-B14F-4D97-AF65-F5344CB8AC3E}">
        <p14:creationId xmlns:p14="http://schemas.microsoft.com/office/powerpoint/2010/main" val="631195697"/>
      </p:ext>
    </p:extLst>
  </p:cSld>
  <p:clrMapOvr>
    <a:masterClrMapping/>
  </p:clrMapOvr>
</p:sld>
</file>

<file path=ppt/slides/slide6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C1D0109-569E-4E35-90C6-76A49A687AA3}"/>
              </a:ext>
            </a:extLst>
          </p:cNvPr>
          <p:cNvSpPr>
            <a:spLocks noGrp="1"/>
          </p:cNvSpPr>
          <p:nvPr>
            <p:ph type="title"/>
          </p:nvPr>
        </p:nvSpPr>
        <p:spPr/>
        <p:txBody>
          <a:bodyPr/>
          <a:lstStyle/>
          <a:p>
            <a:pPr algn="ctr"/>
            <a:r>
              <a:rPr lang="en-GB" b="1" dirty="0">
                <a:latin typeface="Arial" panose="020B0604020202020204" pitchFamily="34" charset="0"/>
                <a:cs typeface="Arial" panose="020B0604020202020204" pitchFamily="34" charset="0"/>
              </a:rPr>
              <a:t>Evaluate and select sources</a:t>
            </a:r>
          </a:p>
        </p:txBody>
      </p:sp>
      <p:sp>
        <p:nvSpPr>
          <p:cNvPr id="3" name="Content Placeholder 2">
            <a:extLst>
              <a:ext uri="{FF2B5EF4-FFF2-40B4-BE49-F238E27FC236}">
                <a16:creationId xmlns:a16="http://schemas.microsoft.com/office/drawing/2014/main" id="{C1493217-F497-42E3-8BF7-52098E0F27D7}"/>
              </a:ext>
            </a:extLst>
          </p:cNvPr>
          <p:cNvSpPr>
            <a:spLocks noGrp="1"/>
          </p:cNvSpPr>
          <p:nvPr>
            <p:ph idx="1"/>
          </p:nvPr>
        </p:nvSpPr>
        <p:spPr>
          <a:xfrm>
            <a:off x="1012752" y="2125266"/>
            <a:ext cx="7055031" cy="3263502"/>
          </a:xfrm>
        </p:spPr>
        <p:txBody>
          <a:bodyPr>
            <a:normAutofit/>
          </a:bodyPr>
          <a:lstStyle/>
          <a:p>
            <a:pPr>
              <a:buFont typeface="Wingdings" panose="05000000000000000000" pitchFamily="2" charset="2"/>
              <a:buChar char="§"/>
            </a:pPr>
            <a:r>
              <a:rPr lang="en-GB" sz="2400" dirty="0">
                <a:latin typeface="Arial" panose="020B0604020202020204" pitchFamily="34" charset="0"/>
                <a:cs typeface="Arial" panose="020B0604020202020204" pitchFamily="34" charset="0"/>
              </a:rPr>
              <a:t>The scope of your review will depend on your topic and discipline: </a:t>
            </a:r>
          </a:p>
          <a:p>
            <a:pPr>
              <a:buFont typeface="Wingdings" panose="05000000000000000000" pitchFamily="2" charset="2"/>
              <a:buChar char="§"/>
            </a:pPr>
            <a:r>
              <a:rPr lang="en-GB" sz="2400" dirty="0">
                <a:latin typeface="Arial" panose="020B0604020202020204" pitchFamily="34" charset="0"/>
                <a:cs typeface="Arial" panose="020B0604020202020204" pitchFamily="34" charset="0"/>
              </a:rPr>
              <a:t>In the health/sciences you usually only review recent literature,</a:t>
            </a:r>
          </a:p>
          <a:p>
            <a:pPr>
              <a:buFont typeface="Wingdings" panose="05000000000000000000" pitchFamily="2" charset="2"/>
              <a:buChar char="§"/>
            </a:pPr>
            <a:r>
              <a:rPr lang="en-GB" sz="2400" dirty="0">
                <a:latin typeface="Arial" panose="020B0604020202020204" pitchFamily="34" charset="0"/>
                <a:cs typeface="Arial" panose="020B0604020202020204" pitchFamily="34" charset="0"/>
              </a:rPr>
              <a:t>But in the humanities you might take a long historical perspective (for example, to trace how a concept has changed in meaning over time).</a:t>
            </a:r>
          </a:p>
        </p:txBody>
      </p:sp>
    </p:spTree>
    <p:extLst>
      <p:ext uri="{BB962C8B-B14F-4D97-AF65-F5344CB8AC3E}">
        <p14:creationId xmlns:p14="http://schemas.microsoft.com/office/powerpoint/2010/main" val="2536668271"/>
      </p:ext>
    </p:extLst>
  </p:cSld>
  <p:clrMapOvr>
    <a:masterClrMapping/>
  </p:clrMapOvr>
</p:sld>
</file>

<file path=ppt/slides/slide6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FF1F08F-7C9F-49F0-8687-F7B407472989}"/>
              </a:ext>
            </a:extLst>
          </p:cNvPr>
          <p:cNvSpPr>
            <a:spLocks noGrp="1"/>
          </p:cNvSpPr>
          <p:nvPr>
            <p:ph type="title"/>
          </p:nvPr>
        </p:nvSpPr>
        <p:spPr/>
        <p:txBody>
          <a:bodyPr/>
          <a:lstStyle/>
          <a:p>
            <a:pPr algn="ctr"/>
            <a:r>
              <a:rPr lang="en-GB" b="1" i="0" dirty="0">
                <a:solidFill>
                  <a:schemeClr val="tx1"/>
                </a:solidFill>
                <a:effectLst/>
                <a:latin typeface="Arial" panose="020B0604020202020204" pitchFamily="34" charset="0"/>
                <a:cs typeface="Arial" panose="020B0604020202020204" pitchFamily="34" charset="0"/>
              </a:rPr>
              <a:t>Take notes and cite your sources</a:t>
            </a:r>
            <a:endParaRPr lang="en-GB" dirty="0">
              <a:solidFill>
                <a:schemeClr val="tx1"/>
              </a:solidFill>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64335E2C-A7E6-4063-BEEA-60D5C568C0A1}"/>
              </a:ext>
            </a:extLst>
          </p:cNvPr>
          <p:cNvSpPr>
            <a:spLocks noGrp="1"/>
          </p:cNvSpPr>
          <p:nvPr>
            <p:ph idx="1"/>
          </p:nvPr>
        </p:nvSpPr>
        <p:spPr>
          <a:xfrm>
            <a:off x="628652" y="1989617"/>
            <a:ext cx="7886700" cy="3827721"/>
          </a:xfrm>
        </p:spPr>
        <p:txBody>
          <a:bodyPr>
            <a:normAutofit fontScale="85000" lnSpcReduction="10000"/>
          </a:bodyPr>
          <a:lstStyle/>
          <a:p>
            <a:pPr>
              <a:buFont typeface="Wingdings" panose="05000000000000000000" pitchFamily="2" charset="2"/>
              <a:buChar char="§"/>
            </a:pPr>
            <a:r>
              <a:rPr lang="en-GB" b="0" i="0" dirty="0">
                <a:solidFill>
                  <a:schemeClr val="tx1"/>
                </a:solidFill>
                <a:effectLst/>
                <a:latin typeface="Arial" panose="020B0604020202020204" pitchFamily="34" charset="0"/>
                <a:cs typeface="Arial" panose="020B0604020202020204" pitchFamily="34" charset="0"/>
              </a:rPr>
              <a:t>As you read, you should also begin the writing process. </a:t>
            </a:r>
          </a:p>
          <a:p>
            <a:pPr>
              <a:buFont typeface="Wingdings" panose="05000000000000000000" pitchFamily="2" charset="2"/>
              <a:buChar char="§"/>
            </a:pPr>
            <a:r>
              <a:rPr lang="en-GB" b="0" i="0" dirty="0">
                <a:solidFill>
                  <a:schemeClr val="tx1"/>
                </a:solidFill>
                <a:effectLst/>
                <a:latin typeface="Arial" panose="020B0604020202020204" pitchFamily="34" charset="0"/>
                <a:cs typeface="Arial" panose="020B0604020202020204" pitchFamily="34" charset="0"/>
              </a:rPr>
              <a:t>Take notes of what you can later incorporate into the text of your literature review.</a:t>
            </a:r>
          </a:p>
          <a:p>
            <a:pPr>
              <a:buFont typeface="Wingdings" panose="05000000000000000000" pitchFamily="2" charset="2"/>
              <a:buChar char="§"/>
            </a:pPr>
            <a:r>
              <a:rPr lang="en-GB" dirty="0">
                <a:solidFill>
                  <a:schemeClr val="tx1"/>
                </a:solidFill>
                <a:latin typeface="Arial" panose="020B0604020202020204" pitchFamily="34" charset="0"/>
                <a:cs typeface="Arial" panose="020B0604020202020204" pitchFamily="34" charset="0"/>
              </a:rPr>
              <a:t>It is important to keep track of your sources with references to avoid plagiarism. </a:t>
            </a:r>
          </a:p>
          <a:p>
            <a:pPr>
              <a:buFont typeface="Wingdings" panose="05000000000000000000" pitchFamily="2" charset="2"/>
              <a:buChar char="§"/>
            </a:pPr>
            <a:r>
              <a:rPr lang="en-GB" dirty="0">
                <a:solidFill>
                  <a:schemeClr val="tx1"/>
                </a:solidFill>
                <a:latin typeface="Arial" panose="020B0604020202020204" pitchFamily="34" charset="0"/>
                <a:cs typeface="Arial" panose="020B0604020202020204" pitchFamily="34" charset="0"/>
              </a:rPr>
              <a:t>It can be helpful to make an annotated bibliography, where you compile full reference information and write a paragraph of summary and analysis for each source. </a:t>
            </a:r>
          </a:p>
          <a:p>
            <a:pPr>
              <a:buFont typeface="Wingdings" panose="05000000000000000000" pitchFamily="2" charset="2"/>
              <a:buChar char="§"/>
            </a:pPr>
            <a:r>
              <a:rPr lang="en-GB" dirty="0">
                <a:solidFill>
                  <a:schemeClr val="tx1"/>
                </a:solidFill>
                <a:latin typeface="Arial" panose="020B0604020202020204" pitchFamily="34" charset="0"/>
                <a:cs typeface="Arial" panose="020B0604020202020204" pitchFamily="34" charset="0"/>
              </a:rPr>
              <a:t>This helps you to remember what you read and saves time later in the process.</a:t>
            </a:r>
          </a:p>
        </p:txBody>
      </p:sp>
    </p:spTree>
    <p:extLst>
      <p:ext uri="{BB962C8B-B14F-4D97-AF65-F5344CB8AC3E}">
        <p14:creationId xmlns:p14="http://schemas.microsoft.com/office/powerpoint/2010/main" val="4015366463"/>
      </p:ext>
    </p:extLst>
  </p:cSld>
  <p:clrMapOvr>
    <a:masterClrMapping/>
  </p:clrMapOvr>
</p:sld>
</file>

<file path=ppt/slides/slide6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C1D0109-569E-4E35-90C6-76A49A687AA3}"/>
              </a:ext>
            </a:extLst>
          </p:cNvPr>
          <p:cNvSpPr>
            <a:spLocks noGrp="1"/>
          </p:cNvSpPr>
          <p:nvPr>
            <p:ph type="title"/>
          </p:nvPr>
        </p:nvSpPr>
        <p:spPr>
          <a:solidFill>
            <a:schemeClr val="accent1">
              <a:lumMod val="40000"/>
              <a:lumOff val="60000"/>
            </a:schemeClr>
          </a:solidFill>
        </p:spPr>
        <p:txBody>
          <a:bodyPr/>
          <a:lstStyle/>
          <a:p>
            <a:pPr algn="ctr"/>
            <a:r>
              <a:rPr lang="en-GB" b="1" dirty="0">
                <a:latin typeface="Arial" panose="020B0604020202020204" pitchFamily="34" charset="0"/>
                <a:cs typeface="Arial" panose="020B0604020202020204" pitchFamily="34" charset="0"/>
              </a:rPr>
              <a:t>Activity </a:t>
            </a:r>
          </a:p>
        </p:txBody>
      </p:sp>
      <p:sp>
        <p:nvSpPr>
          <p:cNvPr id="3" name="Content Placeholder 2">
            <a:extLst>
              <a:ext uri="{FF2B5EF4-FFF2-40B4-BE49-F238E27FC236}">
                <a16:creationId xmlns:a16="http://schemas.microsoft.com/office/drawing/2014/main" id="{C1493217-F497-42E3-8BF7-52098E0F27D7}"/>
              </a:ext>
            </a:extLst>
          </p:cNvPr>
          <p:cNvSpPr>
            <a:spLocks noGrp="1"/>
          </p:cNvSpPr>
          <p:nvPr>
            <p:ph idx="1"/>
          </p:nvPr>
        </p:nvSpPr>
        <p:spPr>
          <a:xfrm>
            <a:off x="935665" y="2125266"/>
            <a:ext cx="7579683" cy="3476763"/>
          </a:xfrm>
        </p:spPr>
        <p:txBody>
          <a:bodyPr>
            <a:normAutofit fontScale="92500" lnSpcReduction="20000"/>
          </a:bodyPr>
          <a:lstStyle/>
          <a:p>
            <a:pPr marL="0" indent="0">
              <a:buNone/>
            </a:pPr>
            <a:r>
              <a:rPr lang="en-GB" sz="2400" b="1" dirty="0">
                <a:latin typeface="Arial" panose="020B0604020202020204" pitchFamily="34" charset="0"/>
                <a:cs typeface="Arial" panose="020B0604020202020204" pitchFamily="34" charset="0"/>
              </a:rPr>
              <a:t>Working in groups research </a:t>
            </a:r>
          </a:p>
          <a:p>
            <a:pPr marL="0" indent="0">
              <a:buNone/>
            </a:pPr>
            <a:endParaRPr lang="en-GB" sz="2400" b="1" dirty="0">
              <a:latin typeface="Arial" panose="020B0604020202020204" pitchFamily="34" charset="0"/>
              <a:cs typeface="Arial" panose="020B0604020202020204" pitchFamily="34" charset="0"/>
            </a:endParaRPr>
          </a:p>
          <a:p>
            <a:pPr>
              <a:buFont typeface="Wingdings" panose="05000000000000000000" pitchFamily="2" charset="2"/>
              <a:buChar char="§"/>
            </a:pPr>
            <a:r>
              <a:rPr lang="en-GB" sz="2400" dirty="0">
                <a:latin typeface="Arial" panose="020B0604020202020204" pitchFamily="34" charset="0"/>
                <a:cs typeface="Arial" panose="020B0604020202020204" pitchFamily="34" charset="0"/>
              </a:rPr>
              <a:t>What determines the </a:t>
            </a:r>
            <a:r>
              <a:rPr lang="en-GB" sz="2400" b="1" dirty="0">
                <a:latin typeface="Arial" panose="020B0604020202020204" pitchFamily="34" charset="0"/>
                <a:cs typeface="Arial" panose="020B0604020202020204" pitchFamily="34" charset="0"/>
              </a:rPr>
              <a:t>credibility</a:t>
            </a:r>
            <a:r>
              <a:rPr lang="en-GB" sz="2400" dirty="0">
                <a:latin typeface="Arial" panose="020B0604020202020204" pitchFamily="34" charset="0"/>
                <a:cs typeface="Arial" panose="020B0604020202020204" pitchFamily="34" charset="0"/>
              </a:rPr>
              <a:t> of a </a:t>
            </a:r>
            <a:r>
              <a:rPr lang="en-GB" sz="2400" b="1" dirty="0">
                <a:latin typeface="Arial" panose="020B0604020202020204" pitchFamily="34" charset="0"/>
                <a:cs typeface="Arial" panose="020B0604020202020204" pitchFamily="34" charset="0"/>
              </a:rPr>
              <a:t>Journal article</a:t>
            </a:r>
            <a:r>
              <a:rPr lang="en-GB" sz="2400" dirty="0">
                <a:latin typeface="Arial" panose="020B0604020202020204" pitchFamily="34" charset="0"/>
                <a:cs typeface="Arial" panose="020B0604020202020204" pitchFamily="34" charset="0"/>
              </a:rPr>
              <a:t>?</a:t>
            </a:r>
          </a:p>
          <a:p>
            <a:pPr>
              <a:buFont typeface="Wingdings" panose="05000000000000000000" pitchFamily="2" charset="2"/>
              <a:buChar char="§"/>
            </a:pPr>
            <a:endParaRPr lang="en-GB" sz="2400" dirty="0">
              <a:latin typeface="Arial" panose="020B0604020202020204" pitchFamily="34" charset="0"/>
              <a:cs typeface="Arial" panose="020B0604020202020204" pitchFamily="34" charset="0"/>
            </a:endParaRPr>
          </a:p>
          <a:p>
            <a:pPr>
              <a:buFont typeface="Wingdings" panose="05000000000000000000" pitchFamily="2" charset="2"/>
              <a:buChar char="§"/>
            </a:pPr>
            <a:r>
              <a:rPr lang="en-GB" sz="2400" dirty="0">
                <a:latin typeface="Arial" panose="020B0604020202020204" pitchFamily="34" charset="0"/>
                <a:cs typeface="Arial" panose="020B0604020202020204" pitchFamily="34" charset="0"/>
              </a:rPr>
              <a:t>What determines the </a:t>
            </a:r>
            <a:r>
              <a:rPr lang="en-GB" sz="2400" b="1" dirty="0">
                <a:latin typeface="Arial" panose="020B0604020202020204" pitchFamily="34" charset="0"/>
                <a:cs typeface="Arial" panose="020B0604020202020204" pitchFamily="34" charset="0"/>
              </a:rPr>
              <a:t>credibility</a:t>
            </a:r>
            <a:r>
              <a:rPr lang="en-GB" sz="2400" dirty="0">
                <a:latin typeface="Arial" panose="020B0604020202020204" pitchFamily="34" charset="0"/>
                <a:cs typeface="Arial" panose="020B0604020202020204" pitchFamily="34" charset="0"/>
              </a:rPr>
              <a:t> of a </a:t>
            </a:r>
            <a:r>
              <a:rPr lang="en-GB" sz="2400" b="1" dirty="0">
                <a:latin typeface="Arial" panose="020B0604020202020204" pitchFamily="34" charset="0"/>
                <a:cs typeface="Arial" panose="020B0604020202020204" pitchFamily="34" charset="0"/>
              </a:rPr>
              <a:t>website</a:t>
            </a:r>
            <a:r>
              <a:rPr lang="en-GB" sz="2400" dirty="0">
                <a:latin typeface="Arial" panose="020B0604020202020204" pitchFamily="34" charset="0"/>
                <a:cs typeface="Arial" panose="020B0604020202020204" pitchFamily="34" charset="0"/>
              </a:rPr>
              <a:t>?</a:t>
            </a:r>
          </a:p>
          <a:p>
            <a:pPr marL="0" indent="0" algn="ctr">
              <a:buNone/>
            </a:pPr>
            <a:endParaRPr lang="en-GB" sz="2400" dirty="0">
              <a:latin typeface="Arial" panose="020B0604020202020204" pitchFamily="34" charset="0"/>
              <a:cs typeface="Arial" panose="020B0604020202020204" pitchFamily="34" charset="0"/>
            </a:endParaRPr>
          </a:p>
          <a:p>
            <a:pPr marL="0" indent="0">
              <a:buNone/>
            </a:pPr>
            <a:endParaRPr lang="en-GB" sz="2400" dirty="0">
              <a:latin typeface="Arial" panose="020B0604020202020204" pitchFamily="34" charset="0"/>
              <a:cs typeface="Arial" panose="020B0604020202020204" pitchFamily="34" charset="0"/>
            </a:endParaRPr>
          </a:p>
          <a:p>
            <a:pPr marL="0" indent="0" algn="ctr">
              <a:buNone/>
            </a:pPr>
            <a:r>
              <a:rPr lang="en-GB" sz="2400" dirty="0">
                <a:latin typeface="Arial" panose="020B0604020202020204" pitchFamily="34" charset="0"/>
                <a:cs typeface="Arial" panose="020B0604020202020204" pitchFamily="34" charset="0"/>
              </a:rPr>
              <a:t>Feedback your findings to the whole class</a:t>
            </a:r>
          </a:p>
          <a:p>
            <a:pPr marL="0" indent="0" algn="ctr">
              <a:buNone/>
            </a:pPr>
            <a:r>
              <a:rPr lang="en-GB" sz="2400" b="1" dirty="0">
                <a:latin typeface="Arial" panose="020B0604020202020204" pitchFamily="34" charset="0"/>
                <a:cs typeface="Arial" panose="020B0604020202020204" pitchFamily="34" charset="0"/>
              </a:rPr>
              <a:t>10mins</a:t>
            </a:r>
          </a:p>
        </p:txBody>
      </p:sp>
    </p:spTree>
    <p:extLst>
      <p:ext uri="{BB962C8B-B14F-4D97-AF65-F5344CB8AC3E}">
        <p14:creationId xmlns:p14="http://schemas.microsoft.com/office/powerpoint/2010/main" val="1909283568"/>
      </p:ext>
    </p:extLst>
  </p:cSld>
  <p:clrMapOvr>
    <a:masterClrMapping/>
  </p:clrMapOvr>
</p:sld>
</file>

<file path=ppt/slides/slide6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12885A1-ACE4-43AE-A426-741D3EE62839}"/>
              </a:ext>
            </a:extLst>
          </p:cNvPr>
          <p:cNvSpPr>
            <a:spLocks noGrp="1"/>
          </p:cNvSpPr>
          <p:nvPr>
            <p:ph type="ctrTitle"/>
          </p:nvPr>
        </p:nvSpPr>
        <p:spPr>
          <a:xfrm>
            <a:off x="1143000" y="1638301"/>
            <a:ext cx="6858000" cy="1790699"/>
          </a:xfrm>
        </p:spPr>
        <p:txBody>
          <a:bodyPr>
            <a:normAutofit/>
          </a:bodyPr>
          <a:lstStyle/>
          <a:p>
            <a:r>
              <a:rPr lang="en-GB" sz="3600" b="1" i="1" dirty="0">
                <a:latin typeface="Arial" panose="020B0604020202020204" pitchFamily="34" charset="0"/>
                <a:cs typeface="Arial" panose="020B0604020202020204" pitchFamily="34" charset="0"/>
              </a:rPr>
              <a:t>Evaluating Information </a:t>
            </a:r>
          </a:p>
        </p:txBody>
      </p:sp>
    </p:spTree>
    <p:extLst>
      <p:ext uri="{BB962C8B-B14F-4D97-AF65-F5344CB8AC3E}">
        <p14:creationId xmlns:p14="http://schemas.microsoft.com/office/powerpoint/2010/main" val="1608566748"/>
      </p:ext>
    </p:extLst>
  </p:cSld>
  <p:clrMapOvr>
    <a:masterClrMapping/>
  </p:clrMapOvr>
</p:sld>
</file>

<file path=ppt/slides/slide6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FF1F08F-7C9F-49F0-8687-F7B407472989}"/>
              </a:ext>
            </a:extLst>
          </p:cNvPr>
          <p:cNvSpPr>
            <a:spLocks noGrp="1"/>
          </p:cNvSpPr>
          <p:nvPr>
            <p:ph type="title"/>
          </p:nvPr>
        </p:nvSpPr>
        <p:spPr/>
        <p:txBody>
          <a:bodyPr/>
          <a:lstStyle/>
          <a:p>
            <a:pPr algn="ctr"/>
            <a:r>
              <a:rPr lang="en-GB" b="1" dirty="0">
                <a:solidFill>
                  <a:schemeClr val="tx1"/>
                </a:solidFill>
                <a:latin typeface="Arial" panose="020B0604020202020204" pitchFamily="34" charset="0"/>
                <a:cs typeface="Arial" panose="020B0604020202020204" pitchFamily="34" charset="0"/>
              </a:rPr>
              <a:t>Evaluating Information </a:t>
            </a:r>
          </a:p>
        </p:txBody>
      </p:sp>
      <p:sp>
        <p:nvSpPr>
          <p:cNvPr id="3" name="Content Placeholder 2">
            <a:extLst>
              <a:ext uri="{FF2B5EF4-FFF2-40B4-BE49-F238E27FC236}">
                <a16:creationId xmlns:a16="http://schemas.microsoft.com/office/drawing/2014/main" id="{64335E2C-A7E6-4063-BEEA-60D5C568C0A1}"/>
              </a:ext>
            </a:extLst>
          </p:cNvPr>
          <p:cNvSpPr>
            <a:spLocks noGrp="1"/>
          </p:cNvSpPr>
          <p:nvPr>
            <p:ph idx="1"/>
          </p:nvPr>
        </p:nvSpPr>
        <p:spPr>
          <a:xfrm>
            <a:off x="628652" y="1989617"/>
            <a:ext cx="7886700" cy="3827721"/>
          </a:xfrm>
        </p:spPr>
        <p:txBody>
          <a:bodyPr>
            <a:normAutofit/>
          </a:bodyPr>
          <a:lstStyle/>
          <a:p>
            <a:pPr>
              <a:buFont typeface="Wingdings" panose="05000000000000000000" pitchFamily="2" charset="2"/>
              <a:buChar char="§"/>
            </a:pPr>
            <a:r>
              <a:rPr lang="en-GB" b="0" i="0" dirty="0">
                <a:solidFill>
                  <a:schemeClr val="tx1"/>
                </a:solidFill>
                <a:effectLst/>
                <a:latin typeface="Arial" panose="020B0604020202020204" pitchFamily="34" charset="0"/>
                <a:cs typeface="Arial" panose="020B0604020202020204" pitchFamily="34" charset="0"/>
              </a:rPr>
              <a:t>A major part of the research process includes evaluating the sources of information you locate in your searches. </a:t>
            </a:r>
          </a:p>
          <a:p>
            <a:pPr>
              <a:buFont typeface="Wingdings" panose="05000000000000000000" pitchFamily="2" charset="2"/>
              <a:buChar char="§"/>
            </a:pPr>
            <a:r>
              <a:rPr lang="en-GB" b="0" i="0" dirty="0">
                <a:solidFill>
                  <a:schemeClr val="tx1"/>
                </a:solidFill>
                <a:effectLst/>
                <a:latin typeface="Arial" panose="020B0604020202020204" pitchFamily="34" charset="0"/>
                <a:cs typeface="Arial" panose="020B0604020202020204" pitchFamily="34" charset="0"/>
              </a:rPr>
              <a:t>In other words, this step includes searching for relevant information sources and deciding whether to keep and include those sources for your research or discard them in favour of newer, more reliable, higher quality sources.</a:t>
            </a:r>
          </a:p>
        </p:txBody>
      </p:sp>
    </p:spTree>
    <p:extLst>
      <p:ext uri="{BB962C8B-B14F-4D97-AF65-F5344CB8AC3E}">
        <p14:creationId xmlns:p14="http://schemas.microsoft.com/office/powerpoint/2010/main" val="2749508543"/>
      </p:ext>
    </p:extLst>
  </p:cSld>
  <p:clrMapOvr>
    <a:masterClrMapping/>
  </p:clrMapOvr>
</p:sld>
</file>

<file path=ppt/slides/slide6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5D3D82D-1481-4B53-A1FD-B26C9CB8E38B}"/>
              </a:ext>
            </a:extLst>
          </p:cNvPr>
          <p:cNvSpPr>
            <a:spLocks noGrp="1"/>
          </p:cNvSpPr>
          <p:nvPr>
            <p:ph type="title"/>
          </p:nvPr>
        </p:nvSpPr>
        <p:spPr/>
        <p:txBody>
          <a:bodyPr/>
          <a:lstStyle/>
          <a:p>
            <a:pPr algn="ctr"/>
            <a:r>
              <a:rPr lang="en-GB" b="1" dirty="0">
                <a:latin typeface="Arial" panose="020B0604020202020204" pitchFamily="34" charset="0"/>
                <a:cs typeface="Arial" panose="020B0604020202020204" pitchFamily="34" charset="0"/>
              </a:rPr>
              <a:t>Evaluation Criteria</a:t>
            </a:r>
          </a:p>
        </p:txBody>
      </p:sp>
      <p:sp>
        <p:nvSpPr>
          <p:cNvPr id="3" name="Content Placeholder 2">
            <a:extLst>
              <a:ext uri="{FF2B5EF4-FFF2-40B4-BE49-F238E27FC236}">
                <a16:creationId xmlns:a16="http://schemas.microsoft.com/office/drawing/2014/main" id="{655ECA1F-BEFF-4065-A22F-498BE0B76FA3}"/>
              </a:ext>
            </a:extLst>
          </p:cNvPr>
          <p:cNvSpPr>
            <a:spLocks noGrp="1"/>
          </p:cNvSpPr>
          <p:nvPr>
            <p:ph idx="1"/>
          </p:nvPr>
        </p:nvSpPr>
        <p:spPr>
          <a:xfrm>
            <a:off x="628652" y="2226470"/>
            <a:ext cx="7886700" cy="3608609"/>
          </a:xfrm>
        </p:spPr>
        <p:txBody>
          <a:bodyPr>
            <a:normAutofit fontScale="70000" lnSpcReduction="20000"/>
          </a:bodyPr>
          <a:lstStyle/>
          <a:p>
            <a:pPr marL="0" indent="0">
              <a:buNone/>
            </a:pPr>
            <a:r>
              <a:rPr lang="en-GB" b="0" i="0" dirty="0">
                <a:solidFill>
                  <a:schemeClr val="tx1"/>
                </a:solidFill>
                <a:effectLst/>
                <a:latin typeface="Arial" panose="020B0604020202020204" pitchFamily="34" charset="0"/>
              </a:rPr>
              <a:t>While other schools, universities, and libraries may present slight variations or additions, generally it is agreed upon that the basic components of evaluation criteria include the following:</a:t>
            </a:r>
          </a:p>
          <a:p>
            <a:pPr marL="0" indent="0">
              <a:buNone/>
            </a:pPr>
            <a:endParaRPr lang="en-GB" b="0" i="0" dirty="0">
              <a:solidFill>
                <a:schemeClr val="tx1"/>
              </a:solidFill>
              <a:effectLst/>
              <a:latin typeface="Arial" panose="020B0604020202020204" pitchFamily="34" charset="0"/>
            </a:endParaRPr>
          </a:p>
          <a:p>
            <a:pPr algn="l">
              <a:buFont typeface="+mj-lt"/>
              <a:buAutoNum type="arabicPeriod"/>
            </a:pPr>
            <a:r>
              <a:rPr lang="en-GB" b="1" i="0" dirty="0">
                <a:solidFill>
                  <a:schemeClr val="tx1"/>
                </a:solidFill>
                <a:effectLst/>
                <a:latin typeface="Arial" panose="020B0604020202020204" pitchFamily="34" charset="0"/>
              </a:rPr>
              <a:t>Currency </a:t>
            </a:r>
            <a:r>
              <a:rPr lang="en-GB" b="0" i="0" dirty="0">
                <a:solidFill>
                  <a:schemeClr val="tx1"/>
                </a:solidFill>
                <a:effectLst/>
                <a:latin typeface="Arial" panose="020B0604020202020204" pitchFamily="34" charset="0"/>
              </a:rPr>
              <a:t>- What is the publication date? Is the date relevant for the subject area/topic? Is it too old? Could a more recently published source provide new and/or different information?</a:t>
            </a:r>
          </a:p>
          <a:p>
            <a:pPr algn="l">
              <a:buFont typeface="+mj-lt"/>
              <a:buAutoNum type="arabicPeriod"/>
            </a:pPr>
            <a:r>
              <a:rPr lang="en-GB" b="1" i="0" dirty="0">
                <a:solidFill>
                  <a:schemeClr val="tx1"/>
                </a:solidFill>
                <a:effectLst/>
                <a:latin typeface="Arial" panose="020B0604020202020204" pitchFamily="34" charset="0"/>
              </a:rPr>
              <a:t>Authority &amp; Credentials</a:t>
            </a:r>
            <a:r>
              <a:rPr lang="en-GB" b="0" i="0" dirty="0">
                <a:solidFill>
                  <a:schemeClr val="tx1"/>
                </a:solidFill>
                <a:effectLst/>
                <a:latin typeface="Arial" panose="020B0604020202020204" pitchFamily="34" charset="0"/>
              </a:rPr>
              <a:t> – Who is the author and/or publisher? Is the author/publisher reputable or have an established reputation in the discipline and/or field? Does the author/publisher have specific expertise or knowledge to publish on this topic?</a:t>
            </a:r>
          </a:p>
          <a:p>
            <a:pPr algn="l">
              <a:buFont typeface="+mj-lt"/>
              <a:buAutoNum type="arabicPeriod"/>
            </a:pPr>
            <a:r>
              <a:rPr lang="en-GB" b="1" i="0" dirty="0">
                <a:solidFill>
                  <a:schemeClr val="tx1"/>
                </a:solidFill>
                <a:effectLst/>
                <a:latin typeface="Arial" panose="020B0604020202020204" pitchFamily="34" charset="0"/>
              </a:rPr>
              <a:t>Accuracy &amp; Reliability</a:t>
            </a:r>
            <a:r>
              <a:rPr lang="en-GB" b="0" i="0" dirty="0">
                <a:solidFill>
                  <a:schemeClr val="tx1"/>
                </a:solidFill>
                <a:effectLst/>
                <a:latin typeface="Arial" panose="020B0604020202020204" pitchFamily="34" charset="0"/>
              </a:rPr>
              <a:t> – Is the information or research accurate or valid? Can the same or similar information be verified by other sources?</a:t>
            </a:r>
          </a:p>
          <a:p>
            <a:endParaRPr lang="en-GB" dirty="0"/>
          </a:p>
        </p:txBody>
      </p:sp>
    </p:spTree>
    <p:extLst>
      <p:ext uri="{BB962C8B-B14F-4D97-AF65-F5344CB8AC3E}">
        <p14:creationId xmlns:p14="http://schemas.microsoft.com/office/powerpoint/2010/main" val="4172383571"/>
      </p:ext>
    </p:extLst>
  </p:cSld>
  <p:clrMapOvr>
    <a:masterClrMapping/>
  </p:clrMapOvr>
</p:sld>
</file>

<file path=ppt/slides/slide7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4C74BB9-EF24-4A4E-ADA0-B12BF41FBFBF}"/>
              </a:ext>
            </a:extLst>
          </p:cNvPr>
          <p:cNvSpPr>
            <a:spLocks noGrp="1"/>
          </p:cNvSpPr>
          <p:nvPr>
            <p:ph type="title"/>
          </p:nvPr>
        </p:nvSpPr>
        <p:spPr/>
        <p:txBody>
          <a:bodyPr/>
          <a:lstStyle/>
          <a:p>
            <a:pPr algn="ctr"/>
            <a:r>
              <a:rPr lang="en-GB" b="1" dirty="0">
                <a:latin typeface="Arial" panose="020B0604020202020204" pitchFamily="34" charset="0"/>
                <a:cs typeface="Arial" panose="020B0604020202020204" pitchFamily="34" charset="0"/>
              </a:rPr>
              <a:t>Evaluation Criteria</a:t>
            </a:r>
          </a:p>
        </p:txBody>
      </p:sp>
      <p:sp>
        <p:nvSpPr>
          <p:cNvPr id="3" name="Content Placeholder 2">
            <a:extLst>
              <a:ext uri="{FF2B5EF4-FFF2-40B4-BE49-F238E27FC236}">
                <a16:creationId xmlns:a16="http://schemas.microsoft.com/office/drawing/2014/main" id="{82ECD956-B30A-4574-963D-E7BB520AFA70}"/>
              </a:ext>
            </a:extLst>
          </p:cNvPr>
          <p:cNvSpPr>
            <a:spLocks noGrp="1"/>
          </p:cNvSpPr>
          <p:nvPr>
            <p:ph idx="1"/>
          </p:nvPr>
        </p:nvSpPr>
        <p:spPr>
          <a:xfrm>
            <a:off x="628652" y="2226470"/>
            <a:ext cx="7886700" cy="3570081"/>
          </a:xfrm>
        </p:spPr>
        <p:txBody>
          <a:bodyPr>
            <a:normAutofit fontScale="85000" lnSpcReduction="20000"/>
          </a:bodyPr>
          <a:lstStyle/>
          <a:p>
            <a:pPr marL="0" indent="0">
              <a:buNone/>
            </a:pPr>
            <a:r>
              <a:rPr lang="en-GB" b="1" i="0" dirty="0">
                <a:solidFill>
                  <a:schemeClr val="tx1"/>
                </a:solidFill>
                <a:effectLst/>
                <a:latin typeface="Arial" panose="020B0604020202020204" pitchFamily="34" charset="0"/>
              </a:rPr>
              <a:t>4.Audience </a:t>
            </a:r>
            <a:r>
              <a:rPr lang="en-GB" b="0" i="0" dirty="0">
                <a:solidFill>
                  <a:schemeClr val="tx1"/>
                </a:solidFill>
                <a:effectLst/>
                <a:latin typeface="Arial" panose="020B0604020202020204" pitchFamily="34" charset="0"/>
              </a:rPr>
              <a:t>– Who is the intended audience for the information? Is it written for a general readership, such as an article in a newspaper or magazine (popular sources)? Is it written for people who work in a specific industry (trade publications)? Is it written for a scholarly/academic audience (scholarly sources)?</a:t>
            </a:r>
          </a:p>
          <a:p>
            <a:pPr marL="0" indent="0">
              <a:buNone/>
            </a:pPr>
            <a:r>
              <a:rPr lang="en-GB" b="1" i="0" dirty="0">
                <a:solidFill>
                  <a:schemeClr val="tx1"/>
                </a:solidFill>
                <a:effectLst/>
                <a:latin typeface="Arial" panose="020B0604020202020204" pitchFamily="34" charset="0"/>
              </a:rPr>
              <a:t>5. Bias </a:t>
            </a:r>
            <a:r>
              <a:rPr lang="en-GB" b="0" i="0" dirty="0">
                <a:solidFill>
                  <a:schemeClr val="tx1"/>
                </a:solidFill>
                <a:effectLst/>
                <a:latin typeface="Arial" panose="020B0604020202020204" pitchFamily="34" charset="0"/>
              </a:rPr>
              <a:t>– Does the information express a specific point of view or opinion? Is the information written by an organization that supports a stated agenda? Is it based on factual evidence from research or experiment? Does the point of view affect the accuracy or reliability of the information?</a:t>
            </a:r>
          </a:p>
          <a:p>
            <a:endParaRPr lang="en-GB" dirty="0"/>
          </a:p>
        </p:txBody>
      </p:sp>
    </p:spTree>
    <p:extLst>
      <p:ext uri="{BB962C8B-B14F-4D97-AF65-F5344CB8AC3E}">
        <p14:creationId xmlns:p14="http://schemas.microsoft.com/office/powerpoint/2010/main" val="2721520465"/>
      </p:ext>
    </p:extLst>
  </p:cSld>
  <p:clrMapOvr>
    <a:masterClrMapping/>
  </p:clrMapOvr>
</p:sld>
</file>

<file path=ppt/slides/slide7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1A98402-8438-4BFC-8087-1267C8E2430E}"/>
              </a:ext>
            </a:extLst>
          </p:cNvPr>
          <p:cNvSpPr>
            <a:spLocks noGrp="1"/>
          </p:cNvSpPr>
          <p:nvPr>
            <p:ph type="title"/>
          </p:nvPr>
        </p:nvSpPr>
        <p:spPr/>
        <p:txBody>
          <a:bodyPr/>
          <a:lstStyle/>
          <a:p>
            <a:pPr algn="ctr"/>
            <a:r>
              <a:rPr lang="en-GB" b="1" dirty="0">
                <a:latin typeface="Arial" panose="020B0604020202020204" pitchFamily="34" charset="0"/>
                <a:cs typeface="Arial" panose="020B0604020202020204" pitchFamily="34" charset="0"/>
              </a:rPr>
              <a:t>Evaluation Criteria (CRAAP)</a:t>
            </a:r>
            <a:endParaRPr lang="en-GB" dirty="0"/>
          </a:p>
        </p:txBody>
      </p:sp>
      <p:pic>
        <p:nvPicPr>
          <p:cNvPr id="5" name="Content Placeholder 4">
            <a:extLst>
              <a:ext uri="{FF2B5EF4-FFF2-40B4-BE49-F238E27FC236}">
                <a16:creationId xmlns:a16="http://schemas.microsoft.com/office/drawing/2014/main" id="{8BAEF61F-3076-428E-B7A6-A3C9D068D39A}"/>
              </a:ext>
            </a:extLst>
          </p:cNvPr>
          <p:cNvPicPr>
            <a:picLocks noGrp="1" noChangeAspect="1"/>
          </p:cNvPicPr>
          <p:nvPr>
            <p:ph idx="1"/>
          </p:nvPr>
        </p:nvPicPr>
        <p:blipFill>
          <a:blip r:embed="rId2"/>
          <a:stretch>
            <a:fillRect/>
          </a:stretch>
        </p:blipFill>
        <p:spPr>
          <a:xfrm>
            <a:off x="628650" y="2268723"/>
            <a:ext cx="7886700" cy="3397103"/>
          </a:xfrm>
        </p:spPr>
      </p:pic>
    </p:spTree>
    <p:extLst>
      <p:ext uri="{BB962C8B-B14F-4D97-AF65-F5344CB8AC3E}">
        <p14:creationId xmlns:p14="http://schemas.microsoft.com/office/powerpoint/2010/main" val="2208934465"/>
      </p:ext>
    </p:extLst>
  </p:cSld>
  <p:clrMapOvr>
    <a:masterClrMapping/>
  </p:clrMapOvr>
</p:sld>
</file>

<file path=ppt/slides/slide7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5">
            <a:extLst>
              <a:ext uri="{FF2B5EF4-FFF2-40B4-BE49-F238E27FC236}">
                <a16:creationId xmlns:a16="http://schemas.microsoft.com/office/drawing/2014/main" id="{C1F3A8DE-0F00-40C5-B0FD-5A2D07E20CF9}"/>
              </a:ext>
            </a:extLst>
          </p:cNvPr>
          <p:cNvPicPr>
            <a:picLocks noChangeAspect="1"/>
          </p:cNvPicPr>
          <p:nvPr/>
        </p:nvPicPr>
        <p:blipFill>
          <a:blip r:embed="rId3"/>
          <a:stretch>
            <a:fillRect/>
          </a:stretch>
        </p:blipFill>
        <p:spPr>
          <a:xfrm>
            <a:off x="1509295" y="1883114"/>
            <a:ext cx="5964437" cy="3772010"/>
          </a:xfrm>
          <a:prstGeom prst="rect">
            <a:avLst/>
          </a:prstGeom>
        </p:spPr>
      </p:pic>
      <p:sp>
        <p:nvSpPr>
          <p:cNvPr id="2" name="TextBox 1">
            <a:extLst>
              <a:ext uri="{FF2B5EF4-FFF2-40B4-BE49-F238E27FC236}">
                <a16:creationId xmlns:a16="http://schemas.microsoft.com/office/drawing/2014/main" id="{4BAD8138-3796-4B31-A847-8A0447CF5A06}"/>
              </a:ext>
            </a:extLst>
          </p:cNvPr>
          <p:cNvSpPr txBox="1"/>
          <p:nvPr/>
        </p:nvSpPr>
        <p:spPr>
          <a:xfrm>
            <a:off x="1925706" y="998730"/>
            <a:ext cx="5413814" cy="553998"/>
          </a:xfrm>
          <a:prstGeom prst="rect">
            <a:avLst/>
          </a:prstGeom>
          <a:noFill/>
        </p:spPr>
        <p:txBody>
          <a:bodyPr wrap="square" rtlCol="0">
            <a:spAutoFit/>
          </a:bodyPr>
          <a:lstStyle/>
          <a:p>
            <a:pPr algn="ctr"/>
            <a:r>
              <a:rPr lang="en-GB" sz="3000" b="1" dirty="0">
                <a:latin typeface="Arial" panose="020B0604020202020204" pitchFamily="34" charset="0"/>
                <a:cs typeface="Arial" panose="020B0604020202020204" pitchFamily="34" charset="0"/>
              </a:rPr>
              <a:t>Evaluation Criteria (CRAAP)</a:t>
            </a:r>
          </a:p>
        </p:txBody>
      </p:sp>
    </p:spTree>
    <p:extLst>
      <p:ext uri="{BB962C8B-B14F-4D97-AF65-F5344CB8AC3E}">
        <p14:creationId xmlns:p14="http://schemas.microsoft.com/office/powerpoint/2010/main" val="3192376089"/>
      </p:ext>
    </p:extLst>
  </p:cSld>
  <p:clrMapOvr>
    <a:masterClrMapping/>
  </p:clrMapOvr>
</p:sld>
</file>

<file path=ppt/slides/slide7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12885A1-ACE4-43AE-A426-741D3EE62839}"/>
              </a:ext>
            </a:extLst>
          </p:cNvPr>
          <p:cNvSpPr>
            <a:spLocks noGrp="1"/>
          </p:cNvSpPr>
          <p:nvPr>
            <p:ph type="ctrTitle"/>
          </p:nvPr>
        </p:nvSpPr>
        <p:spPr>
          <a:xfrm>
            <a:off x="1143000" y="1638301"/>
            <a:ext cx="6858000" cy="1790699"/>
          </a:xfrm>
        </p:spPr>
        <p:txBody>
          <a:bodyPr>
            <a:normAutofit/>
          </a:bodyPr>
          <a:lstStyle/>
          <a:p>
            <a:r>
              <a:rPr lang="en-GB" sz="3600" b="1" i="1" dirty="0">
                <a:latin typeface="Arial" panose="020B0604020202020204" pitchFamily="34" charset="0"/>
                <a:cs typeface="Arial" panose="020B0604020202020204" pitchFamily="34" charset="0"/>
              </a:rPr>
              <a:t>Website Evaluation</a:t>
            </a:r>
          </a:p>
        </p:txBody>
      </p:sp>
    </p:spTree>
    <p:extLst>
      <p:ext uri="{BB962C8B-B14F-4D97-AF65-F5344CB8AC3E}">
        <p14:creationId xmlns:p14="http://schemas.microsoft.com/office/powerpoint/2010/main" val="1459229900"/>
      </p:ext>
    </p:extLst>
  </p:cSld>
  <p:clrMapOvr>
    <a:masterClrMapping/>
  </p:clrMapOvr>
</p:sld>
</file>

<file path=ppt/slides/slide7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1D3EB2B-7FEE-49EB-816A-ACC2ADBD516B}"/>
              </a:ext>
            </a:extLst>
          </p:cNvPr>
          <p:cNvSpPr>
            <a:spLocks noGrp="1"/>
          </p:cNvSpPr>
          <p:nvPr>
            <p:ph type="title"/>
          </p:nvPr>
        </p:nvSpPr>
        <p:spPr/>
        <p:txBody>
          <a:bodyPr/>
          <a:lstStyle/>
          <a:p>
            <a:pPr algn="ctr"/>
            <a:r>
              <a:rPr lang="en-GB" b="1" dirty="0">
                <a:latin typeface="Arial" panose="020B0604020202020204" pitchFamily="34" charset="0"/>
                <a:cs typeface="Arial" panose="020B0604020202020204" pitchFamily="34" charset="0"/>
              </a:rPr>
              <a:t>Website Evaluation</a:t>
            </a:r>
          </a:p>
        </p:txBody>
      </p:sp>
      <p:sp>
        <p:nvSpPr>
          <p:cNvPr id="3" name="Content Placeholder 2">
            <a:extLst>
              <a:ext uri="{FF2B5EF4-FFF2-40B4-BE49-F238E27FC236}">
                <a16:creationId xmlns:a16="http://schemas.microsoft.com/office/drawing/2014/main" id="{ED872C02-0AF9-4465-BE54-0FF6F8F43592}"/>
              </a:ext>
            </a:extLst>
          </p:cNvPr>
          <p:cNvSpPr>
            <a:spLocks noGrp="1"/>
          </p:cNvSpPr>
          <p:nvPr>
            <p:ph idx="1"/>
          </p:nvPr>
        </p:nvSpPr>
        <p:spPr>
          <a:xfrm>
            <a:off x="628650" y="1690689"/>
            <a:ext cx="7886700" cy="3263502"/>
          </a:xfrm>
        </p:spPr>
        <p:txBody>
          <a:bodyPr>
            <a:noAutofit/>
          </a:bodyPr>
          <a:lstStyle/>
          <a:p>
            <a:r>
              <a:rPr lang="en-GB" sz="2400" dirty="0">
                <a:latin typeface="Arial" panose="020B0604020202020204" pitchFamily="34" charset="0"/>
                <a:cs typeface="Arial" panose="020B0604020202020204" pitchFamily="34" charset="0"/>
              </a:rPr>
              <a:t>The internet has made it possible for anyone to publish web pages.</a:t>
            </a:r>
          </a:p>
          <a:p>
            <a:r>
              <a:rPr lang="en-GB" sz="2400" dirty="0">
                <a:latin typeface="Arial" panose="020B0604020202020204" pitchFamily="34" charset="0"/>
                <a:cs typeface="Arial" panose="020B0604020202020204" pitchFamily="34" charset="0"/>
              </a:rPr>
              <a:t>Most websites have not undergone a review process for inclusion in a collection, whereas the resources in the Library’s subscription databases have. </a:t>
            </a:r>
          </a:p>
          <a:p>
            <a:r>
              <a:rPr lang="en-GB" sz="2400" dirty="0">
                <a:latin typeface="Arial" panose="020B0604020202020204" pitchFamily="34" charset="0"/>
                <a:cs typeface="Arial" panose="020B0604020202020204" pitchFamily="34" charset="0"/>
              </a:rPr>
              <a:t>For these reasons, you should closely evaluate any Internet resources you find to ensure they contain balanced, factual information.</a:t>
            </a:r>
          </a:p>
          <a:p>
            <a:r>
              <a:rPr lang="en-GB" sz="2400" dirty="0">
                <a:latin typeface="Arial" panose="020B0604020202020204" pitchFamily="34" charset="0"/>
                <a:cs typeface="Arial" panose="020B0604020202020204" pitchFamily="34" charset="0"/>
              </a:rPr>
              <a:t>Reliable internet resources may include peer reviewed journal articles, government reports, conference papers, industry and professional standards, scientific papers, news reports, and quick facts and figures.</a:t>
            </a:r>
          </a:p>
        </p:txBody>
      </p:sp>
    </p:spTree>
    <p:extLst>
      <p:ext uri="{BB962C8B-B14F-4D97-AF65-F5344CB8AC3E}">
        <p14:creationId xmlns:p14="http://schemas.microsoft.com/office/powerpoint/2010/main" val="3860850493"/>
      </p:ext>
    </p:extLst>
  </p:cSld>
  <p:clrMapOvr>
    <a:masterClrMapping/>
  </p:clrMapOvr>
</p:sld>
</file>

<file path=ppt/slides/slide7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C8F2BB9-E26A-420E-BB5F-547451EB3A5D}"/>
              </a:ext>
            </a:extLst>
          </p:cNvPr>
          <p:cNvSpPr>
            <a:spLocks noGrp="1"/>
          </p:cNvSpPr>
          <p:nvPr>
            <p:ph type="title"/>
          </p:nvPr>
        </p:nvSpPr>
        <p:spPr/>
        <p:txBody>
          <a:bodyPr/>
          <a:lstStyle/>
          <a:p>
            <a:pPr algn="ctr"/>
            <a:r>
              <a:rPr lang="en-GB" b="1" dirty="0">
                <a:latin typeface="Arial" panose="020B0604020202020204" pitchFamily="34" charset="0"/>
                <a:cs typeface="Arial" panose="020B0604020202020204" pitchFamily="34" charset="0"/>
              </a:rPr>
              <a:t>Website Evaluation</a:t>
            </a:r>
          </a:p>
        </p:txBody>
      </p:sp>
      <p:sp>
        <p:nvSpPr>
          <p:cNvPr id="3" name="Content Placeholder 2">
            <a:extLst>
              <a:ext uri="{FF2B5EF4-FFF2-40B4-BE49-F238E27FC236}">
                <a16:creationId xmlns:a16="http://schemas.microsoft.com/office/drawing/2014/main" id="{A134ED76-60B5-4F96-95E1-8501CF57EB9E}"/>
              </a:ext>
            </a:extLst>
          </p:cNvPr>
          <p:cNvSpPr>
            <a:spLocks noGrp="1"/>
          </p:cNvSpPr>
          <p:nvPr>
            <p:ph idx="1"/>
          </p:nvPr>
        </p:nvSpPr>
        <p:spPr/>
        <p:txBody>
          <a:bodyPr>
            <a:normAutofit/>
          </a:bodyPr>
          <a:lstStyle/>
          <a:p>
            <a:r>
              <a:rPr lang="en-GB" sz="2400" dirty="0">
                <a:latin typeface="Arial" panose="020B0604020202020204" pitchFamily="34" charset="0"/>
                <a:cs typeface="Arial" panose="020B0604020202020204" pitchFamily="34" charset="0"/>
              </a:rPr>
              <a:t>However, keep in mind that just because a website is well presented does not mean that it contains accurate information.</a:t>
            </a:r>
          </a:p>
          <a:p>
            <a:r>
              <a:rPr lang="en-GB" sz="2400" dirty="0">
                <a:latin typeface="Arial" panose="020B0604020202020204" pitchFamily="34" charset="0"/>
                <a:cs typeface="Arial" panose="020B0604020202020204" pitchFamily="34" charset="0"/>
              </a:rPr>
              <a:t> Here are some criteria you can look for in Internet resources to determine whether or not they are reliable sources of information. </a:t>
            </a:r>
          </a:p>
          <a:p>
            <a:r>
              <a:rPr lang="en-GB" sz="2400" dirty="0">
                <a:latin typeface="Arial" panose="020B0604020202020204" pitchFamily="34" charset="0"/>
                <a:cs typeface="Arial" panose="020B0604020202020204" pitchFamily="34" charset="0"/>
              </a:rPr>
              <a:t>By addressing the questions below, you can reasonably determine if an Internet resource is a reliable source of information.</a:t>
            </a:r>
          </a:p>
        </p:txBody>
      </p:sp>
    </p:spTree>
    <p:extLst>
      <p:ext uri="{BB962C8B-B14F-4D97-AF65-F5344CB8AC3E}">
        <p14:creationId xmlns:p14="http://schemas.microsoft.com/office/powerpoint/2010/main" val="2549772918"/>
      </p:ext>
    </p:extLst>
  </p:cSld>
  <p:clrMapOvr>
    <a:masterClrMapping/>
  </p:clrMapOvr>
</p:sld>
</file>

<file path=ppt/slides/slide7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60EE5C0-54DF-4556-BEF6-A4AEF31657CF}"/>
              </a:ext>
            </a:extLst>
          </p:cNvPr>
          <p:cNvSpPr>
            <a:spLocks noGrp="1"/>
          </p:cNvSpPr>
          <p:nvPr>
            <p:ph type="title"/>
          </p:nvPr>
        </p:nvSpPr>
        <p:spPr/>
        <p:txBody>
          <a:bodyPr/>
          <a:lstStyle/>
          <a:p>
            <a:pPr algn="ctr"/>
            <a:r>
              <a:rPr lang="en-GB" b="1" dirty="0">
                <a:latin typeface="Arial" panose="020B0604020202020204" pitchFamily="34" charset="0"/>
                <a:cs typeface="Arial" panose="020B0604020202020204" pitchFamily="34" charset="0"/>
              </a:rPr>
              <a:t>Website Evaluation</a:t>
            </a:r>
            <a:endParaRPr lang="en-GB" dirty="0">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951C7607-6334-49D3-9E99-BCE43BC19FD1}"/>
              </a:ext>
            </a:extLst>
          </p:cNvPr>
          <p:cNvSpPr>
            <a:spLocks noGrp="1"/>
          </p:cNvSpPr>
          <p:nvPr>
            <p:ph idx="1"/>
          </p:nvPr>
        </p:nvSpPr>
        <p:spPr>
          <a:xfrm>
            <a:off x="638175" y="1577975"/>
            <a:ext cx="7886700" cy="4351338"/>
          </a:xfrm>
        </p:spPr>
        <p:txBody>
          <a:bodyPr>
            <a:noAutofit/>
          </a:bodyPr>
          <a:lstStyle/>
          <a:p>
            <a:r>
              <a:rPr lang="en-GB" sz="2400" dirty="0">
                <a:latin typeface="Arial" panose="020B0604020202020204" pitchFamily="34" charset="0"/>
                <a:cs typeface="Arial" panose="020B0604020202020204" pitchFamily="34" charset="0"/>
              </a:rPr>
              <a:t>Can you identify the author of an Internet resource? If so, what do you know about this author's education, work history, affiliations, additional publications, etc.?</a:t>
            </a:r>
          </a:p>
          <a:p>
            <a:r>
              <a:rPr lang="en-GB" sz="2400" dirty="0">
                <a:latin typeface="Arial" panose="020B0604020202020204" pitchFamily="34" charset="0"/>
                <a:cs typeface="Arial" panose="020B0604020202020204" pitchFamily="34" charset="0"/>
              </a:rPr>
              <a:t>Can you find the date the Internet resource was last updated or published?</a:t>
            </a:r>
          </a:p>
          <a:p>
            <a:r>
              <a:rPr lang="en-GB" sz="2400" dirty="0">
                <a:latin typeface="Arial" panose="020B0604020202020204" pitchFamily="34" charset="0"/>
                <a:cs typeface="Arial" panose="020B0604020202020204" pitchFamily="34" charset="0"/>
              </a:rPr>
              <a:t>Does the Internet resource cite the work of others?</a:t>
            </a:r>
          </a:p>
          <a:p>
            <a:r>
              <a:rPr lang="en-GB" sz="2400" dirty="0">
                <a:latin typeface="Arial" panose="020B0604020202020204" pitchFamily="34" charset="0"/>
                <a:cs typeface="Arial" panose="020B0604020202020204" pitchFamily="34" charset="0"/>
              </a:rPr>
              <a:t>Does the content of the resource seem balanced and scholarly, or is it biased?</a:t>
            </a:r>
          </a:p>
          <a:p>
            <a:r>
              <a:rPr lang="en-GB" sz="2400" dirty="0">
                <a:latin typeface="Arial" panose="020B0604020202020204" pitchFamily="34" charset="0"/>
                <a:cs typeface="Arial" panose="020B0604020202020204" pitchFamily="34" charset="0"/>
              </a:rPr>
              <a:t>Who published the Internet resource? Was the web page published by a business, university, government organization, or professional association?</a:t>
            </a:r>
          </a:p>
        </p:txBody>
      </p:sp>
    </p:spTree>
    <p:extLst>
      <p:ext uri="{BB962C8B-B14F-4D97-AF65-F5344CB8AC3E}">
        <p14:creationId xmlns:p14="http://schemas.microsoft.com/office/powerpoint/2010/main" val="870413358"/>
      </p:ext>
    </p:extLst>
  </p:cSld>
  <p:clrMapOvr>
    <a:masterClrMapping/>
  </p:clrMapOvr>
</p:sld>
</file>

<file path=ppt/slides/slide7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80DFE15-F4B4-4925-AB5E-344764B67F69}"/>
              </a:ext>
            </a:extLst>
          </p:cNvPr>
          <p:cNvSpPr>
            <a:spLocks noGrp="1"/>
          </p:cNvSpPr>
          <p:nvPr>
            <p:ph type="title"/>
          </p:nvPr>
        </p:nvSpPr>
        <p:spPr/>
        <p:txBody>
          <a:bodyPr/>
          <a:lstStyle/>
          <a:p>
            <a:pPr algn="ctr"/>
            <a:r>
              <a:rPr lang="en-GB" b="1" dirty="0">
                <a:latin typeface="Arial" panose="020B0604020202020204" pitchFamily="34" charset="0"/>
                <a:cs typeface="Arial" panose="020B0604020202020204" pitchFamily="34" charset="0"/>
              </a:rPr>
              <a:t>Website Evaluation</a:t>
            </a:r>
            <a:endParaRPr lang="en-GB" dirty="0">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5FEADCA4-7D9F-4414-92DE-9DC65718C759}"/>
              </a:ext>
            </a:extLst>
          </p:cNvPr>
          <p:cNvSpPr>
            <a:spLocks noGrp="1"/>
          </p:cNvSpPr>
          <p:nvPr>
            <p:ph idx="1"/>
          </p:nvPr>
        </p:nvSpPr>
        <p:spPr/>
        <p:txBody>
          <a:bodyPr>
            <a:normAutofit fontScale="92500" lnSpcReduction="20000"/>
          </a:bodyPr>
          <a:lstStyle/>
          <a:p>
            <a:r>
              <a:rPr lang="en-GB" dirty="0">
                <a:latin typeface="Arial" panose="020B0604020202020204" pitchFamily="34" charset="0"/>
                <a:cs typeface="Arial" panose="020B0604020202020204" pitchFamily="34" charset="0"/>
              </a:rPr>
              <a:t>What is the intended audience for the Internet resource?</a:t>
            </a:r>
          </a:p>
          <a:p>
            <a:r>
              <a:rPr lang="en-GB" dirty="0">
                <a:latin typeface="Arial" panose="020B0604020202020204" pitchFamily="34" charset="0"/>
                <a:cs typeface="Arial" panose="020B0604020202020204" pitchFamily="34" charset="0"/>
              </a:rPr>
              <a:t> Is it appropriate for university level research? </a:t>
            </a:r>
          </a:p>
          <a:p>
            <a:r>
              <a:rPr lang="en-GB" dirty="0">
                <a:latin typeface="Arial" panose="020B0604020202020204" pitchFamily="34" charset="0"/>
                <a:cs typeface="Arial" panose="020B0604020202020204" pitchFamily="34" charset="0"/>
              </a:rPr>
              <a:t>Or is it geared toward secondary education or a more general audience?</a:t>
            </a:r>
          </a:p>
          <a:p>
            <a:r>
              <a:rPr lang="en-GB" dirty="0">
                <a:latin typeface="Arial" panose="020B0604020202020204" pitchFamily="34" charset="0"/>
                <a:cs typeface="Arial" panose="020B0604020202020204" pitchFamily="34" charset="0"/>
              </a:rPr>
              <a:t>What is the domain of the Internet resource? If it ends in .org, .gov, or .</a:t>
            </a:r>
            <a:r>
              <a:rPr lang="en-GB" dirty="0" err="1">
                <a:latin typeface="Arial" panose="020B0604020202020204" pitchFamily="34" charset="0"/>
                <a:cs typeface="Arial" panose="020B0604020202020204" pitchFamily="34" charset="0"/>
              </a:rPr>
              <a:t>edu</a:t>
            </a:r>
            <a:r>
              <a:rPr lang="en-GB" dirty="0">
                <a:latin typeface="Arial" panose="020B0604020202020204" pitchFamily="34" charset="0"/>
                <a:cs typeface="Arial" panose="020B0604020202020204" pitchFamily="34" charset="0"/>
              </a:rPr>
              <a:t> it is more likely to be a scholarly source. If it ends in .com or </a:t>
            </a:r>
            <a:r>
              <a:rPr lang="en-GB" dirty="0" err="1">
                <a:latin typeface="Arial" panose="020B0604020202020204" pitchFamily="34" charset="0"/>
                <a:cs typeface="Arial" panose="020B0604020202020204" pitchFamily="34" charset="0"/>
              </a:rPr>
              <a:t>.net</a:t>
            </a:r>
            <a:r>
              <a:rPr lang="en-GB" dirty="0">
                <a:latin typeface="Arial" panose="020B0604020202020204" pitchFamily="34" charset="0"/>
                <a:cs typeface="Arial" panose="020B0604020202020204" pitchFamily="34" charset="0"/>
              </a:rPr>
              <a:t> it is less likely to be a scholarly source. </a:t>
            </a:r>
          </a:p>
          <a:p>
            <a:endParaRPr lang="en-GB" dirty="0">
              <a:latin typeface="Arial" panose="020B0604020202020204" pitchFamily="34" charset="0"/>
              <a:cs typeface="Arial" panose="020B0604020202020204" pitchFamily="34" charset="0"/>
            </a:endParaRPr>
          </a:p>
          <a:p>
            <a:r>
              <a:rPr lang="en-GB" dirty="0">
                <a:latin typeface="Arial" panose="020B0604020202020204" pitchFamily="34" charset="0"/>
                <a:cs typeface="Arial" panose="020B0604020202020204" pitchFamily="34" charset="0"/>
                <a:hlinkClick r:id="rId2"/>
              </a:rPr>
              <a:t>Domain Suffixes from the United States and around the World (pc.net)</a:t>
            </a:r>
            <a:endParaRPr lang="en-GB"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434702449"/>
      </p:ext>
    </p:extLst>
  </p:cSld>
  <p:clrMapOvr>
    <a:masterClrMapping/>
  </p:clrMapOvr>
</p:sld>
</file>

<file path=ppt/slides/slide7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12885A1-ACE4-43AE-A426-741D3EE62839}"/>
              </a:ext>
            </a:extLst>
          </p:cNvPr>
          <p:cNvSpPr>
            <a:spLocks noGrp="1"/>
          </p:cNvSpPr>
          <p:nvPr>
            <p:ph type="ctrTitle"/>
          </p:nvPr>
        </p:nvSpPr>
        <p:spPr>
          <a:xfrm>
            <a:off x="1143000" y="1638301"/>
            <a:ext cx="6858000" cy="1790699"/>
          </a:xfrm>
        </p:spPr>
        <p:txBody>
          <a:bodyPr>
            <a:normAutofit/>
          </a:bodyPr>
          <a:lstStyle/>
          <a:p>
            <a:r>
              <a:rPr lang="en-GB" sz="3600" b="1" i="1" dirty="0">
                <a:latin typeface="Arial" panose="020B0604020202020204" pitchFamily="34" charset="0"/>
                <a:cs typeface="Arial" panose="020B0604020202020204" pitchFamily="34" charset="0"/>
              </a:rPr>
              <a:t>Step 3: Identify themes, debates and gaps</a:t>
            </a:r>
          </a:p>
        </p:txBody>
      </p:sp>
    </p:spTree>
    <p:extLst>
      <p:ext uri="{BB962C8B-B14F-4D97-AF65-F5344CB8AC3E}">
        <p14:creationId xmlns:p14="http://schemas.microsoft.com/office/powerpoint/2010/main" val="1023901746"/>
      </p:ext>
    </p:extLst>
  </p:cSld>
  <p:clrMapOvr>
    <a:masterClrMapping/>
  </p:clrMapOvr>
</p:sld>
</file>

<file path=ppt/slides/slide7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FF1F08F-7C9F-49F0-8687-F7B407472989}"/>
              </a:ext>
            </a:extLst>
          </p:cNvPr>
          <p:cNvSpPr>
            <a:spLocks noGrp="1"/>
          </p:cNvSpPr>
          <p:nvPr>
            <p:ph type="title"/>
          </p:nvPr>
        </p:nvSpPr>
        <p:spPr/>
        <p:txBody>
          <a:bodyPr/>
          <a:lstStyle/>
          <a:p>
            <a:pPr algn="ctr"/>
            <a:r>
              <a:rPr lang="en-GB" b="1" i="0" dirty="0">
                <a:solidFill>
                  <a:schemeClr val="tx1"/>
                </a:solidFill>
                <a:effectLst/>
                <a:latin typeface="Arial" panose="020B0604020202020204" pitchFamily="34" charset="0"/>
                <a:cs typeface="Arial" panose="020B0604020202020204" pitchFamily="34" charset="0"/>
              </a:rPr>
              <a:t>Identify themes, debates and gaps</a:t>
            </a:r>
            <a:endParaRPr lang="en-GB" dirty="0">
              <a:solidFill>
                <a:schemeClr val="tx1"/>
              </a:solidFill>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64335E2C-A7E6-4063-BEEA-60D5C568C0A1}"/>
              </a:ext>
            </a:extLst>
          </p:cNvPr>
          <p:cNvSpPr>
            <a:spLocks noGrp="1"/>
          </p:cNvSpPr>
          <p:nvPr>
            <p:ph idx="1"/>
          </p:nvPr>
        </p:nvSpPr>
        <p:spPr>
          <a:xfrm>
            <a:off x="628652" y="1989617"/>
            <a:ext cx="7886700" cy="3827721"/>
          </a:xfrm>
        </p:spPr>
        <p:txBody>
          <a:bodyPr>
            <a:normAutofit fontScale="70000" lnSpcReduction="20000"/>
          </a:bodyPr>
          <a:lstStyle/>
          <a:p>
            <a:pPr>
              <a:buFont typeface="Wingdings" panose="05000000000000000000" pitchFamily="2" charset="2"/>
              <a:buChar char="§"/>
            </a:pPr>
            <a:r>
              <a:rPr lang="en-GB" b="0" i="0" dirty="0">
                <a:solidFill>
                  <a:schemeClr val="tx1"/>
                </a:solidFill>
                <a:effectLst/>
                <a:latin typeface="Arial" panose="020B0604020202020204" pitchFamily="34" charset="0"/>
                <a:cs typeface="Arial" panose="020B0604020202020204" pitchFamily="34" charset="0"/>
              </a:rPr>
              <a:t>To begin organising your literature review’s argument and structure, you need to understand the connections and relationships between the sources you have read.</a:t>
            </a:r>
          </a:p>
          <a:p>
            <a:pPr>
              <a:buFont typeface="Wingdings" panose="05000000000000000000" pitchFamily="2" charset="2"/>
              <a:buChar char="§"/>
            </a:pPr>
            <a:r>
              <a:rPr lang="en-GB" b="0" i="0" dirty="0">
                <a:solidFill>
                  <a:schemeClr val="tx1"/>
                </a:solidFill>
                <a:effectLst/>
                <a:latin typeface="Arial" panose="020B0604020202020204" pitchFamily="34" charset="0"/>
                <a:cs typeface="Arial" panose="020B0604020202020204" pitchFamily="34" charset="0"/>
              </a:rPr>
              <a:t> Based on your reading and notes, you can look for:</a:t>
            </a:r>
          </a:p>
          <a:p>
            <a:pPr>
              <a:buFont typeface="Wingdings" panose="05000000000000000000" pitchFamily="2" charset="2"/>
              <a:buChar char="§"/>
            </a:pPr>
            <a:r>
              <a:rPr lang="en-GB" b="1" dirty="0">
                <a:solidFill>
                  <a:schemeClr val="tx1"/>
                </a:solidFill>
                <a:latin typeface="Arial" panose="020B0604020202020204" pitchFamily="34" charset="0"/>
                <a:cs typeface="Arial" panose="020B0604020202020204" pitchFamily="34" charset="0"/>
              </a:rPr>
              <a:t>Trends and patterns (in theory, method or results): </a:t>
            </a:r>
            <a:r>
              <a:rPr lang="en-GB" dirty="0">
                <a:solidFill>
                  <a:schemeClr val="tx1"/>
                </a:solidFill>
                <a:latin typeface="Arial" panose="020B0604020202020204" pitchFamily="34" charset="0"/>
                <a:cs typeface="Arial" panose="020B0604020202020204" pitchFamily="34" charset="0"/>
              </a:rPr>
              <a:t>do certain approaches become more or less popular over time?</a:t>
            </a:r>
          </a:p>
          <a:p>
            <a:pPr>
              <a:buFont typeface="Wingdings" panose="05000000000000000000" pitchFamily="2" charset="2"/>
              <a:buChar char="§"/>
            </a:pPr>
            <a:r>
              <a:rPr lang="en-GB" b="1" dirty="0">
                <a:solidFill>
                  <a:schemeClr val="tx1"/>
                </a:solidFill>
                <a:latin typeface="Arial" panose="020B0604020202020204" pitchFamily="34" charset="0"/>
                <a:cs typeface="Arial" panose="020B0604020202020204" pitchFamily="34" charset="0"/>
              </a:rPr>
              <a:t>Themes</a:t>
            </a:r>
            <a:r>
              <a:rPr lang="en-GB" dirty="0">
                <a:solidFill>
                  <a:schemeClr val="tx1"/>
                </a:solidFill>
                <a:latin typeface="Arial" panose="020B0604020202020204" pitchFamily="34" charset="0"/>
                <a:cs typeface="Arial" panose="020B0604020202020204" pitchFamily="34" charset="0"/>
              </a:rPr>
              <a:t>: what questions or concepts recur across the literature?</a:t>
            </a:r>
          </a:p>
          <a:p>
            <a:pPr>
              <a:buFont typeface="Wingdings" panose="05000000000000000000" pitchFamily="2" charset="2"/>
              <a:buChar char="§"/>
            </a:pPr>
            <a:r>
              <a:rPr lang="en-GB" b="1" dirty="0">
                <a:solidFill>
                  <a:schemeClr val="tx1"/>
                </a:solidFill>
                <a:latin typeface="Arial" panose="020B0604020202020204" pitchFamily="34" charset="0"/>
                <a:cs typeface="Arial" panose="020B0604020202020204" pitchFamily="34" charset="0"/>
              </a:rPr>
              <a:t>Debates, conflicts and contradictions</a:t>
            </a:r>
            <a:r>
              <a:rPr lang="en-GB" dirty="0">
                <a:solidFill>
                  <a:schemeClr val="tx1"/>
                </a:solidFill>
                <a:latin typeface="Arial" panose="020B0604020202020204" pitchFamily="34" charset="0"/>
                <a:cs typeface="Arial" panose="020B0604020202020204" pitchFamily="34" charset="0"/>
              </a:rPr>
              <a:t>: where do sources disagree?</a:t>
            </a:r>
          </a:p>
          <a:p>
            <a:pPr>
              <a:buFont typeface="Wingdings" panose="05000000000000000000" pitchFamily="2" charset="2"/>
              <a:buChar char="§"/>
            </a:pPr>
            <a:r>
              <a:rPr lang="en-GB" b="1" dirty="0">
                <a:solidFill>
                  <a:schemeClr val="tx1"/>
                </a:solidFill>
                <a:latin typeface="Arial" panose="020B0604020202020204" pitchFamily="34" charset="0"/>
                <a:cs typeface="Arial" panose="020B0604020202020204" pitchFamily="34" charset="0"/>
              </a:rPr>
              <a:t>Pivotal publications</a:t>
            </a:r>
            <a:r>
              <a:rPr lang="en-GB" dirty="0">
                <a:solidFill>
                  <a:schemeClr val="tx1"/>
                </a:solidFill>
                <a:latin typeface="Arial" panose="020B0604020202020204" pitchFamily="34" charset="0"/>
                <a:cs typeface="Arial" panose="020B0604020202020204" pitchFamily="34" charset="0"/>
              </a:rPr>
              <a:t>: are there any influential theories or studies that changed the direction of the field?</a:t>
            </a:r>
          </a:p>
          <a:p>
            <a:pPr>
              <a:buFont typeface="Wingdings" panose="05000000000000000000" pitchFamily="2" charset="2"/>
              <a:buChar char="§"/>
            </a:pPr>
            <a:r>
              <a:rPr lang="en-GB" b="1" dirty="0">
                <a:solidFill>
                  <a:schemeClr val="tx1"/>
                </a:solidFill>
                <a:latin typeface="Arial" panose="020B0604020202020204" pitchFamily="34" charset="0"/>
                <a:cs typeface="Arial" panose="020B0604020202020204" pitchFamily="34" charset="0"/>
              </a:rPr>
              <a:t>Gaps:</a:t>
            </a:r>
            <a:r>
              <a:rPr lang="en-GB" dirty="0">
                <a:solidFill>
                  <a:schemeClr val="tx1"/>
                </a:solidFill>
                <a:latin typeface="Arial" panose="020B0604020202020204" pitchFamily="34" charset="0"/>
                <a:cs typeface="Arial" panose="020B0604020202020204" pitchFamily="34" charset="0"/>
              </a:rPr>
              <a:t> what is missing from the literature? Are there weaknesses that need to be addressed?</a:t>
            </a:r>
          </a:p>
        </p:txBody>
      </p:sp>
    </p:spTree>
    <p:extLst>
      <p:ext uri="{BB962C8B-B14F-4D97-AF65-F5344CB8AC3E}">
        <p14:creationId xmlns:p14="http://schemas.microsoft.com/office/powerpoint/2010/main" val="1241218639"/>
      </p:ext>
    </p:extLst>
  </p:cSld>
  <p:clrMapOvr>
    <a:masterClrMapping/>
  </p:clrMapOvr>
</p:sld>
</file>

<file path=ppt/slides/slide8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4A86E2C-1ACB-408D-B059-48C30838D7A1}"/>
              </a:ext>
            </a:extLst>
          </p:cNvPr>
          <p:cNvSpPr>
            <a:spLocks noGrp="1"/>
          </p:cNvSpPr>
          <p:nvPr>
            <p:ph type="title"/>
          </p:nvPr>
        </p:nvSpPr>
        <p:spPr/>
        <p:txBody>
          <a:bodyPr/>
          <a:lstStyle/>
          <a:p>
            <a:pPr algn="ctr"/>
            <a:r>
              <a:rPr lang="en-GB" b="1" i="0" dirty="0">
                <a:solidFill>
                  <a:schemeClr val="tx1"/>
                </a:solidFill>
                <a:effectLst/>
                <a:latin typeface="Arial" panose="020B0604020202020204" pitchFamily="34" charset="0"/>
                <a:cs typeface="Arial" panose="020B0604020202020204" pitchFamily="34" charset="0"/>
              </a:rPr>
              <a:t>Identify themes, debates and gaps</a:t>
            </a:r>
            <a:endParaRPr lang="en-GB" dirty="0"/>
          </a:p>
        </p:txBody>
      </p:sp>
      <p:sp>
        <p:nvSpPr>
          <p:cNvPr id="3" name="Content Placeholder 2">
            <a:extLst>
              <a:ext uri="{FF2B5EF4-FFF2-40B4-BE49-F238E27FC236}">
                <a16:creationId xmlns:a16="http://schemas.microsoft.com/office/drawing/2014/main" id="{D2488FAD-4592-4908-A850-8D92254B563B}"/>
              </a:ext>
            </a:extLst>
          </p:cNvPr>
          <p:cNvSpPr>
            <a:spLocks noGrp="1"/>
          </p:cNvSpPr>
          <p:nvPr>
            <p:ph idx="1"/>
          </p:nvPr>
        </p:nvSpPr>
        <p:spPr/>
        <p:txBody>
          <a:bodyPr>
            <a:normAutofit/>
          </a:bodyPr>
          <a:lstStyle/>
          <a:p>
            <a:r>
              <a:rPr lang="en-GB" sz="2400" dirty="0">
                <a:latin typeface="Arial" panose="020B0604020202020204" pitchFamily="34" charset="0"/>
                <a:cs typeface="Arial" panose="020B0604020202020204" pitchFamily="34" charset="0"/>
              </a:rPr>
              <a:t>This step will help you work out the structure of your literature review and (if applicable) show how your own research will contribute to existing knowledge.</a:t>
            </a:r>
          </a:p>
        </p:txBody>
      </p:sp>
    </p:spTree>
    <p:extLst>
      <p:ext uri="{BB962C8B-B14F-4D97-AF65-F5344CB8AC3E}">
        <p14:creationId xmlns:p14="http://schemas.microsoft.com/office/powerpoint/2010/main" val="3470505239"/>
      </p:ext>
    </p:extLst>
  </p:cSld>
  <p:clrMapOvr>
    <a:masterClrMapping/>
  </p:clrMapOvr>
</p:sld>
</file>

<file path=ppt/slides/slide8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21BB411-A9BC-47C7-A879-6DC14BB857B7}"/>
              </a:ext>
            </a:extLst>
          </p:cNvPr>
          <p:cNvSpPr>
            <a:spLocks noGrp="1"/>
          </p:cNvSpPr>
          <p:nvPr>
            <p:ph type="ctrTitle"/>
          </p:nvPr>
        </p:nvSpPr>
        <p:spPr>
          <a:xfrm>
            <a:off x="1089838" y="1638301"/>
            <a:ext cx="6964325" cy="1790699"/>
          </a:xfrm>
        </p:spPr>
        <p:txBody>
          <a:bodyPr>
            <a:normAutofit/>
          </a:bodyPr>
          <a:lstStyle/>
          <a:p>
            <a:r>
              <a:rPr lang="en-GB" sz="3600" b="1" i="1" dirty="0">
                <a:latin typeface="Arial" panose="020B0604020202020204" pitchFamily="34" charset="0"/>
                <a:cs typeface="Arial" panose="020B0604020202020204" pitchFamily="34" charset="0"/>
              </a:rPr>
              <a:t>What is a ‘gap in the literature? </a:t>
            </a:r>
          </a:p>
        </p:txBody>
      </p:sp>
      <p:pic>
        <p:nvPicPr>
          <p:cNvPr id="4" name="Picture 3" descr="A picture containing vector graphics&#10;&#10;Description automatically generated">
            <a:extLst>
              <a:ext uri="{FF2B5EF4-FFF2-40B4-BE49-F238E27FC236}">
                <a16:creationId xmlns:a16="http://schemas.microsoft.com/office/drawing/2014/main" id="{39AE7D9A-348C-4CAC-BD2D-DB27B8388C9E}"/>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7412805" y="4124432"/>
            <a:ext cx="1731196" cy="1899435"/>
          </a:xfrm>
          <a:prstGeom prst="rect">
            <a:avLst/>
          </a:prstGeom>
        </p:spPr>
      </p:pic>
    </p:spTree>
    <p:extLst>
      <p:ext uri="{BB962C8B-B14F-4D97-AF65-F5344CB8AC3E}">
        <p14:creationId xmlns:p14="http://schemas.microsoft.com/office/powerpoint/2010/main" val="1358201187"/>
      </p:ext>
    </p:extLst>
  </p:cSld>
  <p:clrMapOvr>
    <a:masterClrMapping/>
  </p:clrMapOvr>
</p:sld>
</file>

<file path=ppt/slides/slide8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4258E7C-04DC-4512-8EFD-D356859B4245}"/>
              </a:ext>
            </a:extLst>
          </p:cNvPr>
          <p:cNvSpPr>
            <a:spLocks noGrp="1"/>
          </p:cNvSpPr>
          <p:nvPr>
            <p:ph type="title"/>
          </p:nvPr>
        </p:nvSpPr>
        <p:spPr/>
        <p:txBody>
          <a:bodyPr/>
          <a:lstStyle/>
          <a:p>
            <a:pPr algn="ctr"/>
            <a:r>
              <a:rPr lang="en-GB" b="1" dirty="0">
                <a:latin typeface="Arial" panose="020B0604020202020204" pitchFamily="34" charset="0"/>
                <a:cs typeface="Arial" panose="020B0604020202020204" pitchFamily="34" charset="0"/>
              </a:rPr>
              <a:t>Gap in the literature </a:t>
            </a:r>
          </a:p>
        </p:txBody>
      </p:sp>
      <p:sp>
        <p:nvSpPr>
          <p:cNvPr id="3" name="Content Placeholder 2">
            <a:extLst>
              <a:ext uri="{FF2B5EF4-FFF2-40B4-BE49-F238E27FC236}">
                <a16:creationId xmlns:a16="http://schemas.microsoft.com/office/drawing/2014/main" id="{AB6F7A87-84A4-44E9-B41A-713FDE24815F}"/>
              </a:ext>
            </a:extLst>
          </p:cNvPr>
          <p:cNvSpPr>
            <a:spLocks noGrp="1"/>
          </p:cNvSpPr>
          <p:nvPr>
            <p:ph idx="1"/>
          </p:nvPr>
        </p:nvSpPr>
        <p:spPr/>
        <p:txBody>
          <a:bodyPr/>
          <a:lstStyle/>
          <a:p>
            <a:r>
              <a:rPr lang="en-GB" dirty="0">
                <a:latin typeface="Arial" panose="020B0604020202020204" pitchFamily="34" charset="0"/>
                <a:cs typeface="Arial" panose="020B0604020202020204" pitchFamily="34" charset="0"/>
              </a:rPr>
              <a:t>The gap, also considered the missing piece or pieces in the research literature, is the area that has not yet been explored or is under-explored. </a:t>
            </a:r>
          </a:p>
          <a:p>
            <a:r>
              <a:rPr lang="en-GB" dirty="0">
                <a:latin typeface="Arial" panose="020B0604020202020204" pitchFamily="34" charset="0"/>
                <a:cs typeface="Arial" panose="020B0604020202020204" pitchFamily="34" charset="0"/>
              </a:rPr>
              <a:t>This could be a population or sample (size, type, location, etc.), research method, data collection and/or analysis, or other research variables or conditions. </a:t>
            </a:r>
          </a:p>
        </p:txBody>
      </p:sp>
    </p:spTree>
    <p:extLst>
      <p:ext uri="{BB962C8B-B14F-4D97-AF65-F5344CB8AC3E}">
        <p14:creationId xmlns:p14="http://schemas.microsoft.com/office/powerpoint/2010/main" val="333119111"/>
      </p:ext>
    </p:extLst>
  </p:cSld>
  <p:clrMapOvr>
    <a:masterClrMapping/>
  </p:clrMapOvr>
</p:sld>
</file>

<file path=ppt/slides/slide8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21BB411-A9BC-47C7-A879-6DC14BB857B7}"/>
              </a:ext>
            </a:extLst>
          </p:cNvPr>
          <p:cNvSpPr>
            <a:spLocks noGrp="1"/>
          </p:cNvSpPr>
          <p:nvPr>
            <p:ph type="ctrTitle"/>
          </p:nvPr>
        </p:nvSpPr>
        <p:spPr>
          <a:xfrm>
            <a:off x="1089838" y="1638301"/>
            <a:ext cx="6964325" cy="1790699"/>
          </a:xfrm>
        </p:spPr>
        <p:txBody>
          <a:bodyPr>
            <a:normAutofit/>
          </a:bodyPr>
          <a:lstStyle/>
          <a:p>
            <a:r>
              <a:rPr lang="en-GB" sz="3600" b="1" i="1" dirty="0">
                <a:latin typeface="Arial" panose="020B0604020202020204" pitchFamily="34" charset="0"/>
                <a:cs typeface="Arial" panose="020B0604020202020204" pitchFamily="34" charset="0"/>
              </a:rPr>
              <a:t>How do you identify the gaps?  </a:t>
            </a:r>
          </a:p>
        </p:txBody>
      </p:sp>
      <p:pic>
        <p:nvPicPr>
          <p:cNvPr id="4" name="Picture 3" descr="A picture containing vector graphics&#10;&#10;Description automatically generated">
            <a:extLst>
              <a:ext uri="{FF2B5EF4-FFF2-40B4-BE49-F238E27FC236}">
                <a16:creationId xmlns:a16="http://schemas.microsoft.com/office/drawing/2014/main" id="{39AE7D9A-348C-4CAC-BD2D-DB27B8388C9E}"/>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7412805" y="4124432"/>
            <a:ext cx="1731196" cy="1899435"/>
          </a:xfrm>
          <a:prstGeom prst="rect">
            <a:avLst/>
          </a:prstGeom>
        </p:spPr>
      </p:pic>
    </p:spTree>
    <p:extLst>
      <p:ext uri="{BB962C8B-B14F-4D97-AF65-F5344CB8AC3E}">
        <p14:creationId xmlns:p14="http://schemas.microsoft.com/office/powerpoint/2010/main" val="200053218"/>
      </p:ext>
    </p:extLst>
  </p:cSld>
  <p:clrMapOvr>
    <a:masterClrMapping/>
  </p:clrMapOvr>
</p:sld>
</file>

<file path=ppt/slides/slide8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239C18F-4FC7-4C78-9A0A-B731365B5C2C}"/>
              </a:ext>
            </a:extLst>
          </p:cNvPr>
          <p:cNvSpPr>
            <a:spLocks noGrp="1"/>
          </p:cNvSpPr>
          <p:nvPr>
            <p:ph type="title"/>
          </p:nvPr>
        </p:nvSpPr>
        <p:spPr>
          <a:xfrm>
            <a:off x="635131" y="72895"/>
            <a:ext cx="7886700" cy="1325563"/>
          </a:xfrm>
        </p:spPr>
        <p:txBody>
          <a:bodyPr/>
          <a:lstStyle/>
          <a:p>
            <a:pPr algn="ctr"/>
            <a:r>
              <a:rPr lang="en-GB" b="1" dirty="0">
                <a:latin typeface="Arial" panose="020B0604020202020204" pitchFamily="34" charset="0"/>
                <a:cs typeface="Arial" panose="020B0604020202020204" pitchFamily="34" charset="0"/>
              </a:rPr>
              <a:t>Identification of the gaps in literature</a:t>
            </a:r>
          </a:p>
        </p:txBody>
      </p:sp>
      <p:sp>
        <p:nvSpPr>
          <p:cNvPr id="3" name="Content Placeholder 2">
            <a:extLst>
              <a:ext uri="{FF2B5EF4-FFF2-40B4-BE49-F238E27FC236}">
                <a16:creationId xmlns:a16="http://schemas.microsoft.com/office/drawing/2014/main" id="{BD8A2C3E-4845-4064-8B8E-9456C20AAB6A}"/>
              </a:ext>
            </a:extLst>
          </p:cNvPr>
          <p:cNvSpPr>
            <a:spLocks noGrp="1"/>
          </p:cNvSpPr>
          <p:nvPr>
            <p:ph idx="1"/>
          </p:nvPr>
        </p:nvSpPr>
        <p:spPr>
          <a:xfrm>
            <a:off x="773792" y="1718970"/>
            <a:ext cx="7886700" cy="4738391"/>
          </a:xfrm>
        </p:spPr>
        <p:txBody>
          <a:bodyPr>
            <a:noAutofit/>
          </a:bodyPr>
          <a:lstStyle/>
          <a:p>
            <a:pPr>
              <a:buFont typeface="Wingdings" panose="05000000000000000000" pitchFamily="2" charset="2"/>
              <a:buChar char="§"/>
            </a:pPr>
            <a:r>
              <a:rPr lang="en-GB" sz="2000" dirty="0">
                <a:latin typeface="Arial" panose="020B0604020202020204" pitchFamily="34" charset="0"/>
                <a:cs typeface="Arial" panose="020B0604020202020204" pitchFamily="34" charset="0"/>
              </a:rPr>
              <a:t>Conducting an exhaustive literature review is your first step. </a:t>
            </a:r>
          </a:p>
          <a:p>
            <a:pPr>
              <a:buFont typeface="Wingdings" panose="05000000000000000000" pitchFamily="2" charset="2"/>
              <a:buChar char="§"/>
            </a:pPr>
            <a:r>
              <a:rPr lang="en-GB" sz="2000" dirty="0">
                <a:latin typeface="Arial" panose="020B0604020202020204" pitchFamily="34" charset="0"/>
                <a:cs typeface="Arial" panose="020B0604020202020204" pitchFamily="34" charset="0"/>
              </a:rPr>
              <a:t>As you search for journal articles, you will need to read critically across the breadth of the literature to identify these gaps.</a:t>
            </a:r>
          </a:p>
          <a:p>
            <a:pPr>
              <a:buFont typeface="Wingdings" panose="05000000000000000000" pitchFamily="2" charset="2"/>
              <a:buChar char="§"/>
            </a:pPr>
            <a:r>
              <a:rPr lang="en-GB" sz="2000" dirty="0">
                <a:latin typeface="Arial" panose="020B0604020202020204" pitchFamily="34" charset="0"/>
                <a:cs typeface="Arial" panose="020B0604020202020204" pitchFamily="34" charset="0"/>
              </a:rPr>
              <a:t>Your goal should be to find a ‘space’ or opening for contributing new research. </a:t>
            </a:r>
          </a:p>
          <a:p>
            <a:pPr>
              <a:buFont typeface="Wingdings" panose="05000000000000000000" pitchFamily="2" charset="2"/>
              <a:buChar char="§"/>
            </a:pPr>
            <a:r>
              <a:rPr lang="en-GB" sz="2000" dirty="0">
                <a:latin typeface="Arial" panose="020B0604020202020204" pitchFamily="34" charset="0"/>
                <a:cs typeface="Arial" panose="020B0604020202020204" pitchFamily="34" charset="0"/>
              </a:rPr>
              <a:t>The first step is gathering a broad range of research articles on your topic. </a:t>
            </a:r>
          </a:p>
          <a:p>
            <a:pPr>
              <a:buFont typeface="Wingdings" panose="05000000000000000000" pitchFamily="2" charset="2"/>
              <a:buChar char="§"/>
            </a:pPr>
            <a:r>
              <a:rPr lang="en-GB" sz="2000" dirty="0">
                <a:latin typeface="Arial" panose="020B0604020202020204" pitchFamily="34" charset="0"/>
                <a:cs typeface="Arial" panose="020B0604020202020204" pitchFamily="34" charset="0"/>
              </a:rPr>
              <a:t>You may want to look for research that approaches the topic from a variety of methods – qualitative, quantitative, or mixed methods. </a:t>
            </a:r>
          </a:p>
          <a:p>
            <a:pPr>
              <a:buFont typeface="Wingdings" panose="05000000000000000000" pitchFamily="2" charset="2"/>
              <a:buChar char="§"/>
            </a:pPr>
            <a:r>
              <a:rPr lang="en-GB" sz="2000" dirty="0">
                <a:latin typeface="Arial" panose="020B0604020202020204" pitchFamily="34" charset="0"/>
                <a:cs typeface="Arial" panose="020B0604020202020204" pitchFamily="34" charset="0"/>
              </a:rPr>
              <a:t>Using the search technique called </a:t>
            </a:r>
            <a:r>
              <a:rPr lang="en-GB" sz="2000" dirty="0">
                <a:latin typeface="Arial" panose="020B0604020202020204" pitchFamily="34" charset="0"/>
                <a:cs typeface="Arial" panose="020B0604020202020204" pitchFamily="34" charset="0"/>
                <a:hlinkClick r:id="rId2"/>
              </a:rPr>
              <a:t>nesting</a:t>
            </a:r>
            <a:r>
              <a:rPr lang="en-GB" sz="2000" dirty="0">
                <a:solidFill>
                  <a:srgbClr val="0070C0"/>
                </a:solidFill>
                <a:effectLst/>
                <a:latin typeface="Arial" panose="020B0604020202020204" pitchFamily="34" charset="0"/>
                <a:cs typeface="Arial" panose="020B0604020202020204" pitchFamily="34" charset="0"/>
              </a:rPr>
              <a:t>, </a:t>
            </a:r>
            <a:r>
              <a:rPr lang="en-GB" sz="2000" dirty="0">
                <a:latin typeface="Arial" panose="020B0604020202020204" pitchFamily="34" charset="0"/>
                <a:cs typeface="Arial" panose="020B0604020202020204" pitchFamily="34" charset="0"/>
              </a:rPr>
              <a:t>you can add these words to your search and limit to the abstract of the articles to quickly identify research that uses different methods. </a:t>
            </a:r>
          </a:p>
        </p:txBody>
      </p:sp>
    </p:spTree>
    <p:extLst>
      <p:ext uri="{BB962C8B-B14F-4D97-AF65-F5344CB8AC3E}">
        <p14:creationId xmlns:p14="http://schemas.microsoft.com/office/powerpoint/2010/main" val="2460547902"/>
      </p:ext>
    </p:extLst>
  </p:cSld>
  <p:clrMapOvr>
    <a:masterClrMapping/>
  </p:clrMapOvr>
</p:sld>
</file>

<file path=ppt/slides/slide8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21BB411-A9BC-47C7-A879-6DC14BB857B7}"/>
              </a:ext>
            </a:extLst>
          </p:cNvPr>
          <p:cNvSpPr>
            <a:spLocks noGrp="1"/>
          </p:cNvSpPr>
          <p:nvPr>
            <p:ph type="ctrTitle"/>
          </p:nvPr>
        </p:nvSpPr>
        <p:spPr>
          <a:xfrm>
            <a:off x="1089838" y="1638301"/>
            <a:ext cx="6964325" cy="1790699"/>
          </a:xfrm>
        </p:spPr>
        <p:txBody>
          <a:bodyPr>
            <a:normAutofit/>
          </a:bodyPr>
          <a:lstStyle/>
          <a:p>
            <a:r>
              <a:rPr lang="en-GB" sz="3600" b="1" i="1" dirty="0">
                <a:latin typeface="Arial" panose="020B0604020202020204" pitchFamily="34" charset="0"/>
                <a:cs typeface="Arial" panose="020B0604020202020204" pitchFamily="34" charset="0"/>
              </a:rPr>
              <a:t>Where can you locate research gaps? </a:t>
            </a:r>
          </a:p>
        </p:txBody>
      </p:sp>
      <p:pic>
        <p:nvPicPr>
          <p:cNvPr id="4" name="Picture 3" descr="A picture containing vector graphics&#10;&#10;Description automatically generated">
            <a:extLst>
              <a:ext uri="{FF2B5EF4-FFF2-40B4-BE49-F238E27FC236}">
                <a16:creationId xmlns:a16="http://schemas.microsoft.com/office/drawing/2014/main" id="{39AE7D9A-348C-4CAC-BD2D-DB27B8388C9E}"/>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7412805" y="4124432"/>
            <a:ext cx="1731196" cy="1899435"/>
          </a:xfrm>
          <a:prstGeom prst="rect">
            <a:avLst/>
          </a:prstGeom>
        </p:spPr>
      </p:pic>
    </p:spTree>
    <p:extLst>
      <p:ext uri="{BB962C8B-B14F-4D97-AF65-F5344CB8AC3E}">
        <p14:creationId xmlns:p14="http://schemas.microsoft.com/office/powerpoint/2010/main" val="2363063884"/>
      </p:ext>
    </p:extLst>
  </p:cSld>
  <p:clrMapOvr>
    <a:masterClrMapping/>
  </p:clrMapOvr>
</p:sld>
</file>

<file path=ppt/slides/slide8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8714421-944F-438F-88C8-5DB007F5C4DB}"/>
              </a:ext>
            </a:extLst>
          </p:cNvPr>
          <p:cNvSpPr>
            <a:spLocks noGrp="1"/>
          </p:cNvSpPr>
          <p:nvPr>
            <p:ph type="title"/>
          </p:nvPr>
        </p:nvSpPr>
        <p:spPr>
          <a:xfrm>
            <a:off x="628650" y="157737"/>
            <a:ext cx="7886700" cy="1325563"/>
          </a:xfrm>
        </p:spPr>
        <p:txBody>
          <a:bodyPr/>
          <a:lstStyle/>
          <a:p>
            <a:pPr algn="ctr"/>
            <a:r>
              <a:rPr lang="en-GB" b="1" dirty="0">
                <a:latin typeface="Arial" panose="020B0604020202020204" pitchFamily="34" charset="0"/>
                <a:cs typeface="Arial" panose="020B0604020202020204" pitchFamily="34" charset="0"/>
              </a:rPr>
              <a:t>Locating research gaps</a:t>
            </a:r>
          </a:p>
        </p:txBody>
      </p:sp>
      <p:sp>
        <p:nvSpPr>
          <p:cNvPr id="3" name="Content Placeholder 2">
            <a:extLst>
              <a:ext uri="{FF2B5EF4-FFF2-40B4-BE49-F238E27FC236}">
                <a16:creationId xmlns:a16="http://schemas.microsoft.com/office/drawing/2014/main" id="{5CF51CBF-9FCD-4778-9D65-6FE59E23D673}"/>
              </a:ext>
            </a:extLst>
          </p:cNvPr>
          <p:cNvSpPr>
            <a:spLocks noGrp="1"/>
          </p:cNvSpPr>
          <p:nvPr>
            <p:ph idx="1"/>
          </p:nvPr>
        </p:nvSpPr>
        <p:spPr>
          <a:xfrm>
            <a:off x="770153" y="1483300"/>
            <a:ext cx="7886700" cy="3444866"/>
          </a:xfrm>
        </p:spPr>
        <p:txBody>
          <a:bodyPr>
            <a:noAutofit/>
          </a:bodyPr>
          <a:lstStyle/>
          <a:p>
            <a:r>
              <a:rPr lang="en-GB" dirty="0">
                <a:latin typeface="Arial" panose="020B0604020202020204" pitchFamily="34" charset="0"/>
                <a:cs typeface="Arial" panose="020B0604020202020204" pitchFamily="34" charset="0"/>
              </a:rPr>
              <a:t>As you begin to gather the literature, you will want to critically read for what has, and has not, been learned from the research. </a:t>
            </a:r>
          </a:p>
          <a:p>
            <a:r>
              <a:rPr lang="en-GB" dirty="0">
                <a:latin typeface="Arial" panose="020B0604020202020204" pitchFamily="34" charset="0"/>
                <a:cs typeface="Arial" panose="020B0604020202020204" pitchFamily="34" charset="0"/>
              </a:rPr>
              <a:t>Use the </a:t>
            </a:r>
            <a:r>
              <a:rPr lang="en-GB" b="1" dirty="0">
                <a:effectLst/>
                <a:latin typeface="Arial" panose="020B0604020202020204" pitchFamily="34" charset="0"/>
                <a:cs typeface="Arial" panose="020B0604020202020204" pitchFamily="34" charset="0"/>
              </a:rPr>
              <a:t>Discussion</a:t>
            </a:r>
            <a:r>
              <a:rPr lang="en-GB" dirty="0">
                <a:latin typeface="Arial" panose="020B0604020202020204" pitchFamily="34" charset="0"/>
                <a:cs typeface="Arial" panose="020B0604020202020204" pitchFamily="34" charset="0"/>
              </a:rPr>
              <a:t> and </a:t>
            </a:r>
            <a:r>
              <a:rPr lang="en-GB" b="1" dirty="0">
                <a:effectLst/>
                <a:latin typeface="Arial" panose="020B0604020202020204" pitchFamily="34" charset="0"/>
                <a:cs typeface="Arial" panose="020B0604020202020204" pitchFamily="34" charset="0"/>
              </a:rPr>
              <a:t>Future Research</a:t>
            </a:r>
            <a:r>
              <a:rPr lang="en-GB" dirty="0">
                <a:latin typeface="Arial" panose="020B0604020202020204" pitchFamily="34" charset="0"/>
                <a:cs typeface="Arial" panose="020B0604020202020204" pitchFamily="34" charset="0"/>
              </a:rPr>
              <a:t> sections of the articles to understand what the researchers have found and where they point out future or additional research areas.</a:t>
            </a:r>
          </a:p>
          <a:p>
            <a:r>
              <a:rPr lang="en-GB" dirty="0">
                <a:latin typeface="Arial" panose="020B0604020202020204" pitchFamily="34" charset="0"/>
                <a:cs typeface="Arial" panose="020B0604020202020204" pitchFamily="34" charset="0"/>
              </a:rPr>
              <a:t>Continue to ask critical questions of your topic – </a:t>
            </a:r>
            <a:r>
              <a:rPr lang="en-GB" b="1" dirty="0">
                <a:latin typeface="Arial" panose="020B0604020202020204" pitchFamily="34" charset="0"/>
                <a:cs typeface="Arial" panose="020B0604020202020204" pitchFamily="34" charset="0"/>
              </a:rPr>
              <a:t>who, what, when, where and how </a:t>
            </a:r>
            <a:r>
              <a:rPr lang="en-GB" dirty="0">
                <a:latin typeface="Arial" panose="020B0604020202020204" pitchFamily="34" charset="0"/>
                <a:cs typeface="Arial" panose="020B0604020202020204" pitchFamily="34" charset="0"/>
              </a:rPr>
              <a:t>– about the population or setting, conditions or variables, methods or analysis, and measurement or outcomes. </a:t>
            </a:r>
          </a:p>
        </p:txBody>
      </p:sp>
    </p:spTree>
    <p:extLst>
      <p:ext uri="{BB962C8B-B14F-4D97-AF65-F5344CB8AC3E}">
        <p14:creationId xmlns:p14="http://schemas.microsoft.com/office/powerpoint/2010/main" val="789212646"/>
      </p:ext>
    </p:extLst>
  </p:cSld>
  <p:clrMapOvr>
    <a:masterClrMapping/>
  </p:clrMapOvr>
</p:sld>
</file>

<file path=ppt/slides/slide8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20E9BF9-0E6F-42BA-B5C8-DD5D3FAB7C59}"/>
              </a:ext>
            </a:extLst>
          </p:cNvPr>
          <p:cNvSpPr>
            <a:spLocks noGrp="1"/>
          </p:cNvSpPr>
          <p:nvPr>
            <p:ph type="title"/>
          </p:nvPr>
        </p:nvSpPr>
        <p:spPr/>
        <p:txBody>
          <a:bodyPr/>
          <a:lstStyle/>
          <a:p>
            <a:pPr algn="ctr"/>
            <a:r>
              <a:rPr lang="en-GB" b="1" dirty="0">
                <a:latin typeface="Arial" panose="020B0604020202020204" pitchFamily="34" charset="0"/>
                <a:cs typeface="Arial" panose="020B0604020202020204" pitchFamily="34" charset="0"/>
              </a:rPr>
              <a:t>Locating research gaps</a:t>
            </a:r>
            <a:endParaRPr lang="en-GB" b="1" dirty="0"/>
          </a:p>
        </p:txBody>
      </p:sp>
      <p:sp>
        <p:nvSpPr>
          <p:cNvPr id="3" name="Content Placeholder 2">
            <a:extLst>
              <a:ext uri="{FF2B5EF4-FFF2-40B4-BE49-F238E27FC236}">
                <a16:creationId xmlns:a16="http://schemas.microsoft.com/office/drawing/2014/main" id="{DECB50F6-2767-4B55-9440-41765EF6D47A}"/>
              </a:ext>
            </a:extLst>
          </p:cNvPr>
          <p:cNvSpPr>
            <a:spLocks noGrp="1"/>
          </p:cNvSpPr>
          <p:nvPr>
            <p:ph idx="1"/>
          </p:nvPr>
        </p:nvSpPr>
        <p:spPr/>
        <p:txBody>
          <a:bodyPr>
            <a:normAutofit/>
          </a:bodyPr>
          <a:lstStyle/>
          <a:p>
            <a:r>
              <a:rPr lang="en-GB" sz="2400" dirty="0">
                <a:latin typeface="Arial" panose="020B0604020202020204" pitchFamily="34" charset="0"/>
                <a:cs typeface="Arial" panose="020B0604020202020204" pitchFamily="34" charset="0"/>
              </a:rPr>
              <a:t>Also consider what has not been explored in the study and what may be a possible ‘gap’ or opening for your potential research and contribution to the topic. </a:t>
            </a:r>
          </a:p>
          <a:p>
            <a:r>
              <a:rPr lang="en-GB" sz="2400" dirty="0">
                <a:latin typeface="Arial" panose="020B0604020202020204" pitchFamily="34" charset="0"/>
                <a:cs typeface="Arial" panose="020B0604020202020204" pitchFamily="34" charset="0"/>
              </a:rPr>
              <a:t>Use organisational tools such as charts or Venn diagrams to map out the research you find from scholarly articles. </a:t>
            </a:r>
          </a:p>
          <a:p>
            <a:r>
              <a:rPr lang="en-GB" sz="2400" dirty="0">
                <a:latin typeface="Arial" panose="020B0604020202020204" pitchFamily="34" charset="0"/>
                <a:cs typeface="Arial" panose="020B0604020202020204" pitchFamily="34" charset="0"/>
              </a:rPr>
              <a:t>These methods may be helpful to organise what information you have found and what is shared among the literature, as well as to identify what areas may be missing in the research.</a:t>
            </a:r>
          </a:p>
        </p:txBody>
      </p:sp>
    </p:spTree>
    <p:extLst>
      <p:ext uri="{BB962C8B-B14F-4D97-AF65-F5344CB8AC3E}">
        <p14:creationId xmlns:p14="http://schemas.microsoft.com/office/powerpoint/2010/main" val="786275168"/>
      </p:ext>
    </p:extLst>
  </p:cSld>
  <p:clrMapOvr>
    <a:masterClrMapping/>
  </p:clrMapOvr>
</p:sld>
</file>

<file path=ppt/slides/slide8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8E79860-08D7-4003-9564-80C8955EC6A8}"/>
              </a:ext>
            </a:extLst>
          </p:cNvPr>
          <p:cNvSpPr txBox="1">
            <a:spLocks noGrp="1"/>
          </p:cNvSpPr>
          <p:nvPr>
            <p:ph type="title"/>
          </p:nvPr>
        </p:nvSpPr>
        <p:spPr>
          <a:xfrm>
            <a:off x="713491" y="537209"/>
            <a:ext cx="7886700" cy="994169"/>
          </a:xfrm>
          <a:solidFill>
            <a:srgbClr val="B4C7E7"/>
          </a:solidFill>
        </p:spPr>
        <p:txBody>
          <a:bodyPr anchorCtr="1"/>
          <a:lstStyle/>
          <a:p>
            <a:pPr lvl="0" algn="ctr"/>
            <a:r>
              <a:rPr lang="en-GB" b="1" dirty="0">
                <a:latin typeface="Arial" panose="020B0604020202020204" pitchFamily="34" charset="0"/>
                <a:cs typeface="Arial" panose="020B0604020202020204" pitchFamily="34" charset="0"/>
              </a:rPr>
              <a:t>In Summary: Activity </a:t>
            </a:r>
          </a:p>
        </p:txBody>
      </p:sp>
      <p:sp>
        <p:nvSpPr>
          <p:cNvPr id="3" name="Content Placeholder 2">
            <a:extLst>
              <a:ext uri="{FF2B5EF4-FFF2-40B4-BE49-F238E27FC236}">
                <a16:creationId xmlns:a16="http://schemas.microsoft.com/office/drawing/2014/main" id="{10C7E2E1-400A-4F39-9886-92B40CFD129B}"/>
              </a:ext>
            </a:extLst>
          </p:cNvPr>
          <p:cNvSpPr txBox="1">
            <a:spLocks noGrp="1"/>
          </p:cNvSpPr>
          <p:nvPr>
            <p:ph idx="1"/>
          </p:nvPr>
        </p:nvSpPr>
        <p:spPr>
          <a:xfrm>
            <a:off x="807398" y="1904848"/>
            <a:ext cx="7886700" cy="4105427"/>
          </a:xfrm>
        </p:spPr>
        <p:txBody>
          <a:bodyPr>
            <a:normAutofit/>
          </a:bodyPr>
          <a:lstStyle/>
          <a:p>
            <a:pPr marL="0" indent="0">
              <a:buNone/>
            </a:pPr>
            <a:r>
              <a:rPr lang="en-GB" sz="2600" dirty="0">
                <a:latin typeface="Arial" panose="020B0604020202020204" pitchFamily="34" charset="0"/>
                <a:cs typeface="Arial" panose="020B0604020202020204" pitchFamily="34" charset="0"/>
              </a:rPr>
              <a:t>Watch the video below then discuss</a:t>
            </a:r>
          </a:p>
          <a:p>
            <a:pPr marL="0" indent="0">
              <a:buNone/>
            </a:pPr>
            <a:endParaRPr lang="en-GB" sz="2600" dirty="0">
              <a:latin typeface="Arial" panose="020B0604020202020204" pitchFamily="34" charset="0"/>
              <a:cs typeface="Arial" panose="020B0604020202020204" pitchFamily="34" charset="0"/>
            </a:endParaRPr>
          </a:p>
          <a:p>
            <a:pPr algn="ctr"/>
            <a:r>
              <a:rPr lang="en-GB" sz="2600" dirty="0">
                <a:latin typeface="Arial" panose="020B0604020202020204" pitchFamily="34" charset="0"/>
                <a:cs typeface="Arial" panose="020B0604020202020204" pitchFamily="34" charset="0"/>
                <a:hlinkClick r:id="rId3"/>
              </a:rPr>
              <a:t>https://www.youtube.com/watch?v=hMGdwIhiwzU</a:t>
            </a:r>
            <a:endParaRPr lang="en-GB" sz="2600" dirty="0">
              <a:latin typeface="Arial" panose="020B0604020202020204" pitchFamily="34" charset="0"/>
              <a:cs typeface="Arial" panose="020B0604020202020204" pitchFamily="34" charset="0"/>
            </a:endParaRPr>
          </a:p>
          <a:p>
            <a:pPr algn="ctr"/>
            <a:endParaRPr lang="en-GB" sz="2600" dirty="0">
              <a:latin typeface="Arial" panose="020B0604020202020204" pitchFamily="34" charset="0"/>
              <a:cs typeface="Arial" panose="020B0604020202020204" pitchFamily="34" charset="0"/>
            </a:endParaRPr>
          </a:p>
          <a:p>
            <a:pPr algn="ctr"/>
            <a:r>
              <a:rPr lang="en-GB" sz="2600" dirty="0">
                <a:latin typeface="Arial" panose="020B0604020202020204" pitchFamily="34" charset="0"/>
                <a:cs typeface="Arial" panose="020B0604020202020204" pitchFamily="34" charset="0"/>
                <a:hlinkClick r:id="rId4"/>
              </a:rPr>
              <a:t>https://www.youtube.com/watch?v=p2Tti_R_ADs</a:t>
            </a:r>
            <a:endParaRPr lang="en-GB" sz="2600" dirty="0">
              <a:latin typeface="Arial" panose="020B0604020202020204" pitchFamily="34" charset="0"/>
              <a:cs typeface="Arial" panose="020B0604020202020204" pitchFamily="34" charset="0"/>
            </a:endParaRPr>
          </a:p>
          <a:p>
            <a:pPr lvl="0">
              <a:buFont typeface="Wingdings" panose="05000000000000000000" pitchFamily="2" charset="2"/>
              <a:buChar char="§"/>
            </a:pPr>
            <a:endParaRPr lang="en-GB" sz="2600" dirty="0">
              <a:latin typeface="Arial" panose="020B0604020202020204" pitchFamily="34" charset="0"/>
              <a:cs typeface="Arial" panose="020B0604020202020204" pitchFamily="34" charset="0"/>
            </a:endParaRPr>
          </a:p>
          <a:p>
            <a:pPr marL="0" indent="0" algn="ctr">
              <a:buNone/>
            </a:pPr>
            <a:endParaRPr lang="en-GB" sz="2600" dirty="0">
              <a:latin typeface="Arial" panose="020B0604020202020204" pitchFamily="34" charset="0"/>
              <a:cs typeface="Arial" panose="020B0604020202020204" pitchFamily="34" charset="0"/>
            </a:endParaRPr>
          </a:p>
          <a:p>
            <a:pPr marL="0" indent="0" algn="ctr">
              <a:buNone/>
            </a:pPr>
            <a:r>
              <a:rPr lang="en-GB" sz="2600" b="1" dirty="0">
                <a:latin typeface="Arial" panose="020B0604020202020204" pitchFamily="34" charset="0"/>
                <a:cs typeface="Arial" panose="020B0604020202020204" pitchFamily="34" charset="0"/>
              </a:rPr>
              <a:t>Feedback to the whole class</a:t>
            </a:r>
          </a:p>
          <a:p>
            <a:endParaRPr lang="en-GB"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794376306"/>
      </p:ext>
    </p:extLst>
  </p:cSld>
  <p:clrMapOvr>
    <a:masterClrMapping/>
  </p:clrMapOvr>
</p:sld>
</file>

<file path=ppt/slides/slide8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12885A1-ACE4-43AE-A426-741D3EE62839}"/>
              </a:ext>
            </a:extLst>
          </p:cNvPr>
          <p:cNvSpPr>
            <a:spLocks noGrp="1"/>
          </p:cNvSpPr>
          <p:nvPr>
            <p:ph type="ctrTitle"/>
          </p:nvPr>
        </p:nvSpPr>
        <p:spPr>
          <a:xfrm>
            <a:off x="1143000" y="1527217"/>
            <a:ext cx="6858000" cy="1790699"/>
          </a:xfrm>
        </p:spPr>
        <p:txBody>
          <a:bodyPr>
            <a:normAutofit/>
          </a:bodyPr>
          <a:lstStyle/>
          <a:p>
            <a:r>
              <a:rPr lang="en-GB" sz="3600" b="1" i="1" dirty="0">
                <a:latin typeface="Arial" panose="020B0604020202020204" pitchFamily="34" charset="0"/>
                <a:cs typeface="Arial" panose="020B0604020202020204" pitchFamily="34" charset="0"/>
              </a:rPr>
              <a:t>Step 4: Outline your literature review’s structure</a:t>
            </a:r>
          </a:p>
        </p:txBody>
      </p:sp>
    </p:spTree>
    <p:extLst>
      <p:ext uri="{BB962C8B-B14F-4D97-AF65-F5344CB8AC3E}">
        <p14:creationId xmlns:p14="http://schemas.microsoft.com/office/powerpoint/2010/main" val="2118153742"/>
      </p:ext>
    </p:extLst>
  </p:cSld>
  <p:clrMapOvr>
    <a:masterClrMapping/>
  </p:clrMapOvr>
</p:sld>
</file>

<file path=ppt/slides/slide9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2FCF140-D84B-4617-823A-27F6F5997A3A}"/>
              </a:ext>
            </a:extLst>
          </p:cNvPr>
          <p:cNvSpPr>
            <a:spLocks noGrp="1"/>
          </p:cNvSpPr>
          <p:nvPr>
            <p:ph type="title"/>
          </p:nvPr>
        </p:nvSpPr>
        <p:spPr>
          <a:xfrm>
            <a:off x="369702" y="681037"/>
            <a:ext cx="8588450" cy="994169"/>
          </a:xfrm>
        </p:spPr>
        <p:txBody>
          <a:bodyPr>
            <a:normAutofit fontScale="90000"/>
          </a:bodyPr>
          <a:lstStyle/>
          <a:p>
            <a:pPr algn="ctr"/>
            <a:r>
              <a:rPr lang="en-GB" b="1" i="1" dirty="0">
                <a:latin typeface="Arial" panose="020B0604020202020204" pitchFamily="34" charset="0"/>
                <a:cs typeface="Arial" panose="020B0604020202020204" pitchFamily="34" charset="0"/>
              </a:rPr>
              <a:t>Outline your literature review’s structure</a:t>
            </a:r>
            <a:endParaRPr lang="en-GB" dirty="0"/>
          </a:p>
        </p:txBody>
      </p:sp>
      <p:sp>
        <p:nvSpPr>
          <p:cNvPr id="3" name="Content Placeholder 2">
            <a:extLst>
              <a:ext uri="{FF2B5EF4-FFF2-40B4-BE49-F238E27FC236}">
                <a16:creationId xmlns:a16="http://schemas.microsoft.com/office/drawing/2014/main" id="{CAC8C840-80D5-4A5D-83AD-BDD079E2DB9F}"/>
              </a:ext>
            </a:extLst>
          </p:cNvPr>
          <p:cNvSpPr>
            <a:spLocks noGrp="1"/>
          </p:cNvSpPr>
          <p:nvPr>
            <p:ph idx="1"/>
          </p:nvPr>
        </p:nvSpPr>
        <p:spPr/>
        <p:txBody>
          <a:bodyPr/>
          <a:lstStyle/>
          <a:p>
            <a:pPr algn="l"/>
            <a:r>
              <a:rPr lang="en-GB" b="0" i="0" dirty="0">
                <a:solidFill>
                  <a:schemeClr val="tx1"/>
                </a:solidFill>
                <a:effectLst/>
                <a:latin typeface="Arial" panose="020B0604020202020204" pitchFamily="34" charset="0"/>
                <a:cs typeface="Arial" panose="020B0604020202020204" pitchFamily="34" charset="0"/>
              </a:rPr>
              <a:t>There are various approaches to organising the body of a literature review. </a:t>
            </a:r>
          </a:p>
          <a:p>
            <a:pPr algn="l"/>
            <a:r>
              <a:rPr lang="en-GB" b="0" i="0" dirty="0">
                <a:solidFill>
                  <a:schemeClr val="tx1"/>
                </a:solidFill>
                <a:effectLst/>
                <a:latin typeface="Arial" panose="020B0604020202020204" pitchFamily="34" charset="0"/>
                <a:cs typeface="Arial" panose="020B0604020202020204" pitchFamily="34" charset="0"/>
              </a:rPr>
              <a:t>You should have a rough idea of your strategy before you start writing.</a:t>
            </a:r>
          </a:p>
          <a:p>
            <a:pPr algn="l"/>
            <a:r>
              <a:rPr lang="en-GB" b="0" i="0" dirty="0">
                <a:solidFill>
                  <a:schemeClr val="tx1"/>
                </a:solidFill>
                <a:effectLst/>
                <a:latin typeface="Arial" panose="020B0604020202020204" pitchFamily="34" charset="0"/>
                <a:cs typeface="Arial" panose="020B0604020202020204" pitchFamily="34" charset="0"/>
              </a:rPr>
              <a:t>Depending on the length of your literature review, you can combine several of these strategies </a:t>
            </a:r>
          </a:p>
          <a:p>
            <a:pPr algn="l"/>
            <a:r>
              <a:rPr lang="en-GB" b="0" i="0" dirty="0">
                <a:solidFill>
                  <a:schemeClr val="tx1"/>
                </a:solidFill>
                <a:effectLst/>
                <a:latin typeface="Arial" panose="020B0604020202020204" pitchFamily="34" charset="0"/>
                <a:cs typeface="Arial" panose="020B0604020202020204" pitchFamily="34" charset="0"/>
              </a:rPr>
              <a:t>(for example, your overall structure might be thematic, but each theme is discussed chronologically).</a:t>
            </a:r>
          </a:p>
        </p:txBody>
      </p:sp>
    </p:spTree>
    <p:extLst>
      <p:ext uri="{BB962C8B-B14F-4D97-AF65-F5344CB8AC3E}">
        <p14:creationId xmlns:p14="http://schemas.microsoft.com/office/powerpoint/2010/main" val="3688775377"/>
      </p:ext>
    </p:extLst>
  </p:cSld>
  <p:clrMapOvr>
    <a:masterClrMapping/>
  </p:clrMapOvr>
</p:sld>
</file>

<file path=ppt/slides/slide9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9378239-F2E0-429F-A271-AE15D9114BE3}"/>
              </a:ext>
            </a:extLst>
          </p:cNvPr>
          <p:cNvSpPr>
            <a:spLocks noGrp="1"/>
          </p:cNvSpPr>
          <p:nvPr>
            <p:ph type="title"/>
          </p:nvPr>
        </p:nvSpPr>
        <p:spPr/>
        <p:txBody>
          <a:bodyPr/>
          <a:lstStyle/>
          <a:p>
            <a:pPr algn="ctr"/>
            <a:r>
              <a:rPr lang="en-GB" b="1" i="0" dirty="0">
                <a:solidFill>
                  <a:schemeClr val="tx1"/>
                </a:solidFill>
                <a:effectLst/>
                <a:latin typeface="Arial" panose="020B0604020202020204" pitchFamily="34" charset="0"/>
                <a:cs typeface="Arial" panose="020B0604020202020204" pitchFamily="34" charset="0"/>
              </a:rPr>
              <a:t>Chronological</a:t>
            </a:r>
            <a:endParaRPr lang="en-GB" dirty="0">
              <a:solidFill>
                <a:schemeClr val="tx1"/>
              </a:solidFill>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66A8D634-8EB7-4781-9004-C49C98F0CC8B}"/>
              </a:ext>
            </a:extLst>
          </p:cNvPr>
          <p:cNvSpPr>
            <a:spLocks noGrp="1"/>
          </p:cNvSpPr>
          <p:nvPr>
            <p:ph idx="1"/>
          </p:nvPr>
        </p:nvSpPr>
        <p:spPr/>
        <p:txBody>
          <a:bodyPr/>
          <a:lstStyle/>
          <a:p>
            <a:pPr algn="l"/>
            <a:r>
              <a:rPr lang="en-GB" sz="2400" dirty="0">
                <a:solidFill>
                  <a:schemeClr val="tx1"/>
                </a:solidFill>
                <a:latin typeface="Arial" panose="020B0604020202020204" pitchFamily="34" charset="0"/>
                <a:cs typeface="Arial" panose="020B0604020202020204" pitchFamily="34" charset="0"/>
              </a:rPr>
              <a:t>The simplest approach is to trace the development of the topic over time. However, if you choose this strategy, be careful to avoid simply listing and summarising sources in order.</a:t>
            </a:r>
          </a:p>
          <a:p>
            <a:pPr algn="l"/>
            <a:r>
              <a:rPr lang="en-GB" sz="2400" dirty="0">
                <a:solidFill>
                  <a:schemeClr val="tx1"/>
                </a:solidFill>
                <a:latin typeface="Arial" panose="020B0604020202020204" pitchFamily="34" charset="0"/>
                <a:cs typeface="Arial" panose="020B0604020202020204" pitchFamily="34" charset="0"/>
              </a:rPr>
              <a:t>Try to analyse patterns, turning points and key debates that have shaped the direction of the field. Give your interpretation of how and why certain developments occurred.</a:t>
            </a:r>
          </a:p>
          <a:p>
            <a:endParaRPr lang="en-GB" dirty="0"/>
          </a:p>
        </p:txBody>
      </p:sp>
    </p:spTree>
    <p:extLst>
      <p:ext uri="{BB962C8B-B14F-4D97-AF65-F5344CB8AC3E}">
        <p14:creationId xmlns:p14="http://schemas.microsoft.com/office/powerpoint/2010/main" val="2033997240"/>
      </p:ext>
    </p:extLst>
  </p:cSld>
  <p:clrMapOvr>
    <a:masterClrMapping/>
  </p:clrMapOvr>
</p:sld>
</file>

<file path=ppt/slides/slide9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EE45CF0-F6DD-4202-85A3-9625B88C9CE6}"/>
              </a:ext>
            </a:extLst>
          </p:cNvPr>
          <p:cNvSpPr>
            <a:spLocks noGrp="1"/>
          </p:cNvSpPr>
          <p:nvPr>
            <p:ph type="title"/>
          </p:nvPr>
        </p:nvSpPr>
        <p:spPr/>
        <p:txBody>
          <a:bodyPr/>
          <a:lstStyle/>
          <a:p>
            <a:pPr algn="ctr"/>
            <a:r>
              <a:rPr lang="en-GB" b="1" i="0" dirty="0">
                <a:solidFill>
                  <a:schemeClr val="tx1"/>
                </a:solidFill>
                <a:effectLst/>
                <a:latin typeface="Arial" panose="020B0604020202020204" pitchFamily="34" charset="0"/>
                <a:cs typeface="Arial" panose="020B0604020202020204" pitchFamily="34" charset="0"/>
              </a:rPr>
              <a:t>Thematic</a:t>
            </a:r>
            <a:endParaRPr lang="en-GB" dirty="0">
              <a:solidFill>
                <a:schemeClr val="tx1"/>
              </a:solidFill>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48CA9246-ED8F-4C75-A34A-AECF8361B913}"/>
              </a:ext>
            </a:extLst>
          </p:cNvPr>
          <p:cNvSpPr>
            <a:spLocks noGrp="1"/>
          </p:cNvSpPr>
          <p:nvPr>
            <p:ph idx="1"/>
          </p:nvPr>
        </p:nvSpPr>
        <p:spPr/>
        <p:txBody>
          <a:bodyPr>
            <a:normAutofit/>
          </a:bodyPr>
          <a:lstStyle/>
          <a:p>
            <a:r>
              <a:rPr lang="en-GB" sz="2400" dirty="0">
                <a:latin typeface="Arial" panose="020B0604020202020204" pitchFamily="34" charset="0"/>
                <a:cs typeface="Arial" panose="020B0604020202020204" pitchFamily="34" charset="0"/>
              </a:rPr>
              <a:t>If you have found some recurring central themes, you can organise your literature review into subsections that address different aspects of the topic.</a:t>
            </a:r>
          </a:p>
          <a:p>
            <a:endParaRPr lang="en-GB" sz="2400" dirty="0">
              <a:latin typeface="Arial" panose="020B0604020202020204" pitchFamily="34" charset="0"/>
              <a:cs typeface="Arial" panose="020B0604020202020204" pitchFamily="34" charset="0"/>
            </a:endParaRPr>
          </a:p>
          <a:p>
            <a:r>
              <a:rPr lang="en-GB" sz="2400" dirty="0">
                <a:latin typeface="Arial" panose="020B0604020202020204" pitchFamily="34" charset="0"/>
                <a:cs typeface="Arial" panose="020B0604020202020204" pitchFamily="34" charset="0"/>
              </a:rPr>
              <a:t>For example, if you are reviewing literature about inequalities in migrant health outcomes, key themes might include </a:t>
            </a:r>
            <a:r>
              <a:rPr lang="en-GB" sz="2400" b="1" dirty="0">
                <a:latin typeface="Arial" panose="020B0604020202020204" pitchFamily="34" charset="0"/>
                <a:cs typeface="Arial" panose="020B0604020202020204" pitchFamily="34" charset="0"/>
              </a:rPr>
              <a:t>healthcare policy, language barriers, cultural attitudes, legal status, and economic access</a:t>
            </a:r>
            <a:r>
              <a:rPr lang="en-GB" sz="2400" dirty="0">
                <a:latin typeface="Arial" panose="020B0604020202020204" pitchFamily="34" charset="0"/>
                <a:cs typeface="Arial" panose="020B0604020202020204" pitchFamily="34" charset="0"/>
              </a:rPr>
              <a:t>.</a:t>
            </a:r>
          </a:p>
        </p:txBody>
      </p:sp>
    </p:spTree>
    <p:extLst>
      <p:ext uri="{BB962C8B-B14F-4D97-AF65-F5344CB8AC3E}">
        <p14:creationId xmlns:p14="http://schemas.microsoft.com/office/powerpoint/2010/main" val="2988297656"/>
      </p:ext>
    </p:extLst>
  </p:cSld>
  <p:clrMapOvr>
    <a:masterClrMapping/>
  </p:clrMapOvr>
</p:sld>
</file>

<file path=ppt/slides/slide9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90DE945-55EA-47D4-B259-84D07D088D2B}"/>
              </a:ext>
            </a:extLst>
          </p:cNvPr>
          <p:cNvSpPr>
            <a:spLocks noGrp="1"/>
          </p:cNvSpPr>
          <p:nvPr>
            <p:ph type="title"/>
          </p:nvPr>
        </p:nvSpPr>
        <p:spPr/>
        <p:txBody>
          <a:bodyPr/>
          <a:lstStyle/>
          <a:p>
            <a:pPr algn="ctr"/>
            <a:r>
              <a:rPr lang="en-GB" b="1" i="0" dirty="0">
                <a:solidFill>
                  <a:schemeClr val="tx1"/>
                </a:solidFill>
                <a:effectLst/>
                <a:latin typeface="Arial" panose="020B0604020202020204" pitchFamily="34" charset="0"/>
                <a:cs typeface="Arial" panose="020B0604020202020204" pitchFamily="34" charset="0"/>
              </a:rPr>
              <a:t>Methodological</a:t>
            </a:r>
            <a:endParaRPr lang="en-GB" dirty="0"/>
          </a:p>
        </p:txBody>
      </p:sp>
      <p:sp>
        <p:nvSpPr>
          <p:cNvPr id="3" name="Content Placeholder 2">
            <a:extLst>
              <a:ext uri="{FF2B5EF4-FFF2-40B4-BE49-F238E27FC236}">
                <a16:creationId xmlns:a16="http://schemas.microsoft.com/office/drawing/2014/main" id="{D2AFE44F-0557-4401-AF38-697B34510BAF}"/>
              </a:ext>
            </a:extLst>
          </p:cNvPr>
          <p:cNvSpPr>
            <a:spLocks noGrp="1"/>
          </p:cNvSpPr>
          <p:nvPr>
            <p:ph idx="1"/>
          </p:nvPr>
        </p:nvSpPr>
        <p:spPr/>
        <p:txBody>
          <a:bodyPr/>
          <a:lstStyle/>
          <a:p>
            <a:pPr algn="l"/>
            <a:r>
              <a:rPr lang="en-GB" b="0" i="0" dirty="0">
                <a:solidFill>
                  <a:schemeClr val="tx1"/>
                </a:solidFill>
                <a:effectLst/>
                <a:latin typeface="Arial" panose="020B0604020202020204" pitchFamily="34" charset="0"/>
                <a:cs typeface="Arial" panose="020B0604020202020204" pitchFamily="34" charset="0"/>
              </a:rPr>
              <a:t>If you draw your sources from different disciplines or fields that use a variety of </a:t>
            </a:r>
            <a:r>
              <a:rPr lang="en-GB" b="0" i="0" u="none" strike="noStrike" dirty="0">
                <a:solidFill>
                  <a:schemeClr val="tx1"/>
                </a:solidFill>
                <a:effectLst/>
                <a:latin typeface="Arial" panose="020B0604020202020204" pitchFamily="34" charset="0"/>
                <a:cs typeface="Arial" panose="020B0604020202020204" pitchFamily="34" charset="0"/>
                <a:hlinkClick r:id="rId2">
                  <a:extLst>
                    <a:ext uri="{A12FA001-AC4F-418D-AE19-62706E023703}">
                      <ahyp:hlinkClr xmlns:ahyp="http://schemas.microsoft.com/office/drawing/2018/hyperlinkcolor" val="tx"/>
                    </a:ext>
                  </a:extLst>
                </a:hlinkClick>
              </a:rPr>
              <a:t>research methods</a:t>
            </a:r>
            <a:r>
              <a:rPr lang="en-GB" b="0" i="0" dirty="0">
                <a:solidFill>
                  <a:schemeClr val="tx1"/>
                </a:solidFill>
                <a:effectLst/>
                <a:latin typeface="Arial" panose="020B0604020202020204" pitchFamily="34" charset="0"/>
                <a:cs typeface="Arial" panose="020B0604020202020204" pitchFamily="34" charset="0"/>
              </a:rPr>
              <a:t>, you might want to compare the results and conclusions that emerge from different approaches. For example:</a:t>
            </a:r>
          </a:p>
          <a:p>
            <a:pPr algn="l">
              <a:buFont typeface="Arial" panose="020B0604020202020204" pitchFamily="34" charset="0"/>
              <a:buChar char="•"/>
            </a:pPr>
            <a:r>
              <a:rPr lang="en-GB" b="0" i="0" dirty="0">
                <a:solidFill>
                  <a:schemeClr val="tx1"/>
                </a:solidFill>
                <a:effectLst/>
                <a:latin typeface="Arial" panose="020B0604020202020204" pitchFamily="34" charset="0"/>
                <a:cs typeface="Arial" panose="020B0604020202020204" pitchFamily="34" charset="0"/>
              </a:rPr>
              <a:t>Look at what results have emerged in </a:t>
            </a:r>
            <a:r>
              <a:rPr lang="en-GB" b="0" i="0" u="none" strike="noStrike" dirty="0">
                <a:solidFill>
                  <a:schemeClr val="tx1"/>
                </a:solidFill>
                <a:effectLst/>
                <a:latin typeface="Arial" panose="020B0604020202020204" pitchFamily="34" charset="0"/>
                <a:cs typeface="Arial" panose="020B0604020202020204" pitchFamily="34" charset="0"/>
                <a:hlinkClick r:id="rId3">
                  <a:extLst>
                    <a:ext uri="{A12FA001-AC4F-418D-AE19-62706E023703}">
                      <ahyp:hlinkClr xmlns:ahyp="http://schemas.microsoft.com/office/drawing/2018/hyperlinkcolor" val="tx"/>
                    </a:ext>
                  </a:extLst>
                </a:hlinkClick>
              </a:rPr>
              <a:t>qualitative versus quantitative research</a:t>
            </a:r>
            <a:endParaRPr lang="en-GB" b="0" i="0" dirty="0">
              <a:solidFill>
                <a:schemeClr val="tx1"/>
              </a:solidFill>
              <a:effectLst/>
              <a:latin typeface="Arial" panose="020B0604020202020204" pitchFamily="34" charset="0"/>
              <a:cs typeface="Arial" panose="020B0604020202020204" pitchFamily="34" charset="0"/>
            </a:endParaRPr>
          </a:p>
          <a:p>
            <a:pPr algn="l">
              <a:buFont typeface="Arial" panose="020B0604020202020204" pitchFamily="34" charset="0"/>
              <a:buChar char="•"/>
            </a:pPr>
            <a:r>
              <a:rPr lang="en-GB" b="0" i="0" dirty="0">
                <a:solidFill>
                  <a:schemeClr val="tx1"/>
                </a:solidFill>
                <a:effectLst/>
                <a:latin typeface="Arial" panose="020B0604020202020204" pitchFamily="34" charset="0"/>
                <a:cs typeface="Arial" panose="020B0604020202020204" pitchFamily="34" charset="0"/>
              </a:rPr>
              <a:t>Discuss how the topic has been approached by empirical versus theoretical scholarship</a:t>
            </a:r>
          </a:p>
          <a:p>
            <a:endParaRPr lang="en-GB" dirty="0"/>
          </a:p>
        </p:txBody>
      </p:sp>
    </p:spTree>
    <p:extLst>
      <p:ext uri="{BB962C8B-B14F-4D97-AF65-F5344CB8AC3E}">
        <p14:creationId xmlns:p14="http://schemas.microsoft.com/office/powerpoint/2010/main" val="3659643"/>
      </p:ext>
    </p:extLst>
  </p:cSld>
  <p:clrMapOvr>
    <a:masterClrMapping/>
  </p:clrMapOvr>
</p:sld>
</file>

<file path=ppt/slides/slide9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FF36E6B-D351-4B79-878C-78057EBA9C57}"/>
              </a:ext>
            </a:extLst>
          </p:cNvPr>
          <p:cNvSpPr>
            <a:spLocks noGrp="1"/>
          </p:cNvSpPr>
          <p:nvPr>
            <p:ph type="title"/>
          </p:nvPr>
        </p:nvSpPr>
        <p:spPr/>
        <p:txBody>
          <a:bodyPr/>
          <a:lstStyle/>
          <a:p>
            <a:pPr algn="ctr"/>
            <a:r>
              <a:rPr lang="en-GB" b="1" i="0" dirty="0">
                <a:solidFill>
                  <a:schemeClr val="tx1"/>
                </a:solidFill>
                <a:effectLst/>
                <a:latin typeface="Arial" panose="020B0604020202020204" pitchFamily="34" charset="0"/>
                <a:cs typeface="Arial" panose="020B0604020202020204" pitchFamily="34" charset="0"/>
              </a:rPr>
              <a:t>Theoretical</a:t>
            </a:r>
            <a:endParaRPr lang="en-GB" dirty="0"/>
          </a:p>
        </p:txBody>
      </p:sp>
      <p:sp>
        <p:nvSpPr>
          <p:cNvPr id="3" name="Content Placeholder 2">
            <a:extLst>
              <a:ext uri="{FF2B5EF4-FFF2-40B4-BE49-F238E27FC236}">
                <a16:creationId xmlns:a16="http://schemas.microsoft.com/office/drawing/2014/main" id="{134CC680-0F31-4B2F-BB3D-B3CDDB6F2201}"/>
              </a:ext>
            </a:extLst>
          </p:cNvPr>
          <p:cNvSpPr>
            <a:spLocks noGrp="1"/>
          </p:cNvSpPr>
          <p:nvPr>
            <p:ph idx="1"/>
          </p:nvPr>
        </p:nvSpPr>
        <p:spPr/>
        <p:txBody>
          <a:bodyPr/>
          <a:lstStyle/>
          <a:p>
            <a:pPr algn="l"/>
            <a:r>
              <a:rPr lang="en-GB" dirty="0">
                <a:solidFill>
                  <a:schemeClr val="tx1"/>
                </a:solidFill>
                <a:latin typeface="Arial" panose="020B0604020202020204" pitchFamily="34" charset="0"/>
                <a:cs typeface="Arial" panose="020B0604020202020204" pitchFamily="34" charset="0"/>
              </a:rPr>
              <a:t>A literature review is often the foundation for a </a:t>
            </a:r>
            <a:r>
              <a:rPr lang="en-GB" dirty="0">
                <a:solidFill>
                  <a:schemeClr val="tx1"/>
                </a:solidFill>
                <a:latin typeface="Arial" panose="020B0604020202020204" pitchFamily="34" charset="0"/>
                <a:cs typeface="Arial" panose="020B0604020202020204" pitchFamily="34" charset="0"/>
                <a:hlinkClick r:id="rId2">
                  <a:extLst>
                    <a:ext uri="{A12FA001-AC4F-418D-AE19-62706E023703}">
                      <ahyp:hlinkClr xmlns:ahyp="http://schemas.microsoft.com/office/drawing/2018/hyperlinkcolor" val="tx"/>
                    </a:ext>
                  </a:extLst>
                </a:hlinkClick>
              </a:rPr>
              <a:t>theoretical framework</a:t>
            </a:r>
            <a:r>
              <a:rPr lang="en-GB" dirty="0">
                <a:solidFill>
                  <a:schemeClr val="tx1"/>
                </a:solidFill>
                <a:latin typeface="Arial" panose="020B0604020202020204" pitchFamily="34" charset="0"/>
                <a:cs typeface="Arial" panose="020B0604020202020204" pitchFamily="34" charset="0"/>
              </a:rPr>
              <a:t>. </a:t>
            </a:r>
          </a:p>
          <a:p>
            <a:pPr algn="l"/>
            <a:r>
              <a:rPr lang="en-GB" dirty="0">
                <a:solidFill>
                  <a:schemeClr val="tx1"/>
                </a:solidFill>
                <a:latin typeface="Arial" panose="020B0604020202020204" pitchFamily="34" charset="0"/>
                <a:cs typeface="Arial" panose="020B0604020202020204" pitchFamily="34" charset="0"/>
              </a:rPr>
              <a:t>You can use it to discuss various theories, models, and definitions of key concepts.</a:t>
            </a:r>
          </a:p>
          <a:p>
            <a:pPr algn="l"/>
            <a:r>
              <a:rPr lang="en-GB" dirty="0">
                <a:solidFill>
                  <a:schemeClr val="tx1"/>
                </a:solidFill>
                <a:latin typeface="Arial" panose="020B0604020202020204" pitchFamily="34" charset="0"/>
                <a:cs typeface="Arial" panose="020B0604020202020204" pitchFamily="34" charset="0"/>
              </a:rPr>
              <a:t>You might argue for the relevance of a specific theoretical approach, or combine various theoretical concepts to create a framework for your research.</a:t>
            </a:r>
          </a:p>
          <a:p>
            <a:endParaRPr lang="en-GB" dirty="0"/>
          </a:p>
        </p:txBody>
      </p:sp>
    </p:spTree>
    <p:extLst>
      <p:ext uri="{BB962C8B-B14F-4D97-AF65-F5344CB8AC3E}">
        <p14:creationId xmlns:p14="http://schemas.microsoft.com/office/powerpoint/2010/main" val="3159309566"/>
      </p:ext>
    </p:extLst>
  </p:cSld>
  <p:clrMapOvr>
    <a:masterClrMapping/>
  </p:clrMapOvr>
</p:sld>
</file>

<file path=ppt/slides/slide9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921496" y="1098010"/>
            <a:ext cx="7592639" cy="773348"/>
          </a:xfrm>
        </p:spPr>
        <p:txBody>
          <a:bodyPr>
            <a:normAutofit fontScale="90000"/>
          </a:bodyPr>
          <a:lstStyle/>
          <a:p>
            <a:pPr algn="ctr"/>
            <a:r>
              <a:rPr lang="en-GB" b="1" dirty="0">
                <a:latin typeface="Arial" panose="020B0604020202020204" pitchFamily="34" charset="0"/>
                <a:cs typeface="Arial" panose="020B0604020202020204" pitchFamily="34" charset="0"/>
              </a:rPr>
              <a:t>Summary of How to Organise/Structure Literature reviews</a:t>
            </a:r>
          </a:p>
        </p:txBody>
      </p:sp>
      <p:graphicFrame>
        <p:nvGraphicFramePr>
          <p:cNvPr id="4" name="Table 4">
            <a:extLst>
              <a:ext uri="{FF2B5EF4-FFF2-40B4-BE49-F238E27FC236}">
                <a16:creationId xmlns:a16="http://schemas.microsoft.com/office/drawing/2014/main" id="{21BBFC05-3C45-455F-ABE1-E7DFB42A3FBC}"/>
              </a:ext>
            </a:extLst>
          </p:cNvPr>
          <p:cNvGraphicFramePr>
            <a:graphicFrameLocks noGrp="1"/>
          </p:cNvGraphicFramePr>
          <p:nvPr>
            <p:extLst>
              <p:ext uri="{D42A27DB-BD31-4B8C-83A1-F6EECF244321}">
                <p14:modId xmlns:p14="http://schemas.microsoft.com/office/powerpoint/2010/main" val="4099716032"/>
              </p:ext>
            </p:extLst>
          </p:nvPr>
        </p:nvGraphicFramePr>
        <p:xfrm>
          <a:off x="1153764" y="2547636"/>
          <a:ext cx="6836472" cy="3491223"/>
        </p:xfrm>
        <a:graphic>
          <a:graphicData uri="http://schemas.openxmlformats.org/drawingml/2006/table">
            <a:tbl>
              <a:tblPr firstRow="1" bandRow="1">
                <a:tableStyleId>{5C22544A-7EE6-4342-B048-85BDC9FD1C3A}</a:tableStyleId>
              </a:tblPr>
              <a:tblGrid>
                <a:gridCol w="1949310">
                  <a:extLst>
                    <a:ext uri="{9D8B030D-6E8A-4147-A177-3AD203B41FA5}">
                      <a16:colId xmlns:a16="http://schemas.microsoft.com/office/drawing/2014/main" val="2264365019"/>
                    </a:ext>
                  </a:extLst>
                </a:gridCol>
                <a:gridCol w="4887162">
                  <a:extLst>
                    <a:ext uri="{9D8B030D-6E8A-4147-A177-3AD203B41FA5}">
                      <a16:colId xmlns:a16="http://schemas.microsoft.com/office/drawing/2014/main" val="4208458339"/>
                    </a:ext>
                  </a:extLst>
                </a:gridCol>
              </a:tblGrid>
              <a:tr h="369983">
                <a:tc>
                  <a:txBody>
                    <a:bodyPr/>
                    <a:lstStyle/>
                    <a:p>
                      <a:r>
                        <a:rPr lang="en-GB" sz="1600" dirty="0">
                          <a:latin typeface="Arial" panose="020B0604020202020204" pitchFamily="34" charset="0"/>
                          <a:cs typeface="Arial" panose="020B0604020202020204" pitchFamily="34" charset="0"/>
                        </a:rPr>
                        <a:t>Types</a:t>
                      </a:r>
                    </a:p>
                  </a:txBody>
                  <a:tcPr marL="68580" marR="68580" marT="34290" marB="34290">
                    <a:solidFill>
                      <a:srgbClr val="1CA1A4"/>
                    </a:solidFill>
                  </a:tcPr>
                </a:tc>
                <a:tc>
                  <a:txBody>
                    <a:bodyPr/>
                    <a:lstStyle/>
                    <a:p>
                      <a:r>
                        <a:rPr lang="en-GB" sz="1600" dirty="0">
                          <a:latin typeface="Arial" panose="020B0604020202020204" pitchFamily="34" charset="0"/>
                          <a:cs typeface="Arial" panose="020B0604020202020204" pitchFamily="34" charset="0"/>
                        </a:rPr>
                        <a:t>Description</a:t>
                      </a:r>
                    </a:p>
                  </a:txBody>
                  <a:tcPr marL="68580" marR="68580" marT="34290" marB="34290">
                    <a:solidFill>
                      <a:srgbClr val="1CA1A4"/>
                    </a:solidFill>
                  </a:tcPr>
                </a:tc>
                <a:extLst>
                  <a:ext uri="{0D108BD9-81ED-4DB2-BD59-A6C34878D82A}">
                    <a16:rowId xmlns:a16="http://schemas.microsoft.com/office/drawing/2014/main" val="2912005796"/>
                  </a:ext>
                </a:extLst>
              </a:tr>
              <a:tr h="638600">
                <a:tc>
                  <a:txBody>
                    <a:bodyPr/>
                    <a:lstStyle/>
                    <a:p>
                      <a:r>
                        <a:rPr lang="en-GB" sz="1600" dirty="0">
                          <a:solidFill>
                            <a:schemeClr val="bg1"/>
                          </a:solidFill>
                          <a:latin typeface="Arial" panose="020B0604020202020204" pitchFamily="34" charset="0"/>
                          <a:cs typeface="Arial" panose="020B0604020202020204" pitchFamily="34" charset="0"/>
                        </a:rPr>
                        <a:t>Thematic</a:t>
                      </a:r>
                    </a:p>
                    <a:p>
                      <a:r>
                        <a:rPr lang="en-GB" sz="1600" dirty="0">
                          <a:solidFill>
                            <a:schemeClr val="bg1"/>
                          </a:solidFill>
                          <a:latin typeface="Arial" panose="020B0604020202020204" pitchFamily="34" charset="0"/>
                          <a:cs typeface="Arial" panose="020B0604020202020204" pitchFamily="34" charset="0"/>
                        </a:rPr>
                        <a:t>Literature review</a:t>
                      </a:r>
                    </a:p>
                  </a:txBody>
                  <a:tcPr marL="68580" marR="68580" marT="34290" marB="34290">
                    <a:solidFill>
                      <a:srgbClr val="1CA1A4"/>
                    </a:solidFill>
                  </a:tcPr>
                </a:tc>
                <a:tc>
                  <a:txBody>
                    <a:bodyPr/>
                    <a:lstStyle/>
                    <a:p>
                      <a:r>
                        <a:rPr lang="en-GB" sz="1600" dirty="0">
                          <a:solidFill>
                            <a:schemeClr val="bg1"/>
                          </a:solidFill>
                          <a:latin typeface="Arial" panose="020B0604020202020204" pitchFamily="34" charset="0"/>
                          <a:cs typeface="Arial" panose="020B0604020202020204" pitchFamily="34" charset="0"/>
                        </a:rPr>
                        <a:t>Reviews organised based on themes or theoretical concepts that are relevant to the topic being studied  </a:t>
                      </a:r>
                    </a:p>
                  </a:txBody>
                  <a:tcPr marL="68580" marR="68580" marT="34290" marB="34290">
                    <a:solidFill>
                      <a:srgbClr val="1CA1A4"/>
                    </a:solidFill>
                  </a:tcPr>
                </a:tc>
                <a:extLst>
                  <a:ext uri="{0D108BD9-81ED-4DB2-BD59-A6C34878D82A}">
                    <a16:rowId xmlns:a16="http://schemas.microsoft.com/office/drawing/2014/main" val="4017175505"/>
                  </a:ext>
                </a:extLst>
              </a:tr>
              <a:tr h="638600">
                <a:tc>
                  <a:txBody>
                    <a:bodyPr/>
                    <a:lstStyle/>
                    <a:p>
                      <a:r>
                        <a:rPr lang="en-GB" sz="1600" dirty="0">
                          <a:solidFill>
                            <a:schemeClr val="bg1"/>
                          </a:solidFill>
                          <a:latin typeface="Arial" panose="020B0604020202020204" pitchFamily="34" charset="0"/>
                          <a:cs typeface="Arial" panose="020B0604020202020204" pitchFamily="34" charset="0"/>
                        </a:rPr>
                        <a:t>Chronological </a:t>
                      </a:r>
                    </a:p>
                    <a:p>
                      <a:r>
                        <a:rPr lang="en-GB" sz="1600" dirty="0">
                          <a:solidFill>
                            <a:schemeClr val="bg1"/>
                          </a:solidFill>
                          <a:latin typeface="Arial" panose="020B0604020202020204" pitchFamily="34" charset="0"/>
                          <a:cs typeface="Arial" panose="020B0604020202020204" pitchFamily="34" charset="0"/>
                        </a:rPr>
                        <a:t>Literature review</a:t>
                      </a:r>
                    </a:p>
                  </a:txBody>
                  <a:tcPr marL="68580" marR="68580" marT="34290" marB="34290">
                    <a:solidFill>
                      <a:srgbClr val="1CA1A4"/>
                    </a:solidFill>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600" dirty="0">
                          <a:solidFill>
                            <a:schemeClr val="bg1"/>
                          </a:solidFill>
                          <a:latin typeface="Arial" panose="020B0604020202020204" pitchFamily="34" charset="0"/>
                          <a:cs typeface="Arial" panose="020B0604020202020204" pitchFamily="34" charset="0"/>
                        </a:rPr>
                        <a:t>Reviews based on progressive &amp; successive development of knowledge about a topic starting from the earliest to the latest</a:t>
                      </a:r>
                    </a:p>
                    <a:p>
                      <a:endParaRPr lang="en-GB" sz="1600" dirty="0">
                        <a:solidFill>
                          <a:schemeClr val="bg1"/>
                        </a:solidFill>
                        <a:latin typeface="Arial" panose="020B0604020202020204" pitchFamily="34" charset="0"/>
                        <a:cs typeface="Arial" panose="020B0604020202020204" pitchFamily="34" charset="0"/>
                      </a:endParaRPr>
                    </a:p>
                  </a:txBody>
                  <a:tcPr marL="68580" marR="68580" marT="34290" marB="34290">
                    <a:solidFill>
                      <a:srgbClr val="1CA1A4"/>
                    </a:solidFill>
                  </a:tcPr>
                </a:tc>
                <a:extLst>
                  <a:ext uri="{0D108BD9-81ED-4DB2-BD59-A6C34878D82A}">
                    <a16:rowId xmlns:a16="http://schemas.microsoft.com/office/drawing/2014/main" val="2570060331"/>
                  </a:ext>
                </a:extLst>
              </a:tr>
              <a:tr h="638600">
                <a:tc>
                  <a:txBody>
                    <a:bodyPr/>
                    <a:lstStyle/>
                    <a:p>
                      <a:r>
                        <a:rPr lang="en-GB" sz="1600" dirty="0">
                          <a:solidFill>
                            <a:schemeClr val="bg1"/>
                          </a:solidFill>
                          <a:latin typeface="Arial" panose="020B0604020202020204" pitchFamily="34" charset="0"/>
                          <a:cs typeface="Arial" panose="020B0604020202020204" pitchFamily="34" charset="0"/>
                        </a:rPr>
                        <a:t>Systematic </a:t>
                      </a:r>
                    </a:p>
                    <a:p>
                      <a:r>
                        <a:rPr lang="en-GB" sz="1600" dirty="0">
                          <a:solidFill>
                            <a:schemeClr val="bg1"/>
                          </a:solidFill>
                          <a:latin typeface="Arial" panose="020B0604020202020204" pitchFamily="34" charset="0"/>
                          <a:cs typeface="Arial" panose="020B0604020202020204" pitchFamily="34" charset="0"/>
                        </a:rPr>
                        <a:t>Literature review</a:t>
                      </a:r>
                    </a:p>
                  </a:txBody>
                  <a:tcPr marL="68580" marR="68580" marT="34290" marB="34290">
                    <a:solidFill>
                      <a:srgbClr val="1CA1A4"/>
                    </a:solidFill>
                  </a:tcPr>
                </a:tc>
                <a:tc>
                  <a:txBody>
                    <a:bodyPr/>
                    <a:lstStyle/>
                    <a:p>
                      <a:r>
                        <a:rPr lang="en-GB" sz="1600" dirty="0">
                          <a:solidFill>
                            <a:schemeClr val="bg1"/>
                          </a:solidFill>
                          <a:latin typeface="Arial" panose="020B0604020202020204" pitchFamily="34" charset="0"/>
                          <a:cs typeface="Arial" panose="020B0604020202020204" pitchFamily="34" charset="0"/>
                        </a:rPr>
                        <a:t>It is based on systematic method of collecting secondary data, then critically identify their findings to make new conclusions</a:t>
                      </a:r>
                    </a:p>
                  </a:txBody>
                  <a:tcPr marL="68580" marR="68580" marT="34290" marB="34290">
                    <a:solidFill>
                      <a:srgbClr val="1CA1A4"/>
                    </a:solidFill>
                  </a:tcPr>
                </a:tc>
                <a:extLst>
                  <a:ext uri="{0D108BD9-81ED-4DB2-BD59-A6C34878D82A}">
                    <a16:rowId xmlns:a16="http://schemas.microsoft.com/office/drawing/2014/main" val="3202325013"/>
                  </a:ext>
                </a:extLst>
              </a:tr>
              <a:tr h="638600">
                <a:tc>
                  <a:txBody>
                    <a:bodyPr/>
                    <a:lstStyle/>
                    <a:p>
                      <a:r>
                        <a:rPr lang="en-GB" sz="1600" dirty="0">
                          <a:solidFill>
                            <a:schemeClr val="bg1"/>
                          </a:solidFill>
                          <a:latin typeface="Arial" panose="020B0604020202020204" pitchFamily="34" charset="0"/>
                          <a:cs typeface="Arial" panose="020B0604020202020204" pitchFamily="34" charset="0"/>
                        </a:rPr>
                        <a:t>Methodological </a:t>
                      </a:r>
                    </a:p>
                    <a:p>
                      <a:r>
                        <a:rPr lang="en-GB" sz="1600" dirty="0">
                          <a:solidFill>
                            <a:schemeClr val="bg1"/>
                          </a:solidFill>
                          <a:latin typeface="Arial" panose="020B0604020202020204" pitchFamily="34" charset="0"/>
                          <a:cs typeface="Arial" panose="020B0604020202020204" pitchFamily="34" charset="0"/>
                        </a:rPr>
                        <a:t>Literature review</a:t>
                      </a:r>
                    </a:p>
                  </a:txBody>
                  <a:tcPr marL="68580" marR="68580" marT="34290" marB="34290">
                    <a:solidFill>
                      <a:srgbClr val="1CA1A4"/>
                    </a:solidFill>
                  </a:tcPr>
                </a:tc>
                <a:tc>
                  <a:txBody>
                    <a:bodyPr/>
                    <a:lstStyle/>
                    <a:p>
                      <a:r>
                        <a:rPr lang="en-GB" sz="1600" dirty="0">
                          <a:solidFill>
                            <a:schemeClr val="bg1"/>
                          </a:solidFill>
                          <a:latin typeface="Arial" panose="020B0604020202020204" pitchFamily="34" charset="0"/>
                          <a:cs typeface="Arial" panose="020B0604020202020204" pitchFamily="34" charset="0"/>
                        </a:rPr>
                        <a:t>Reviews based on the methods of research</a:t>
                      </a:r>
                    </a:p>
                  </a:txBody>
                  <a:tcPr marL="68580" marR="68580" marT="34290" marB="34290">
                    <a:solidFill>
                      <a:srgbClr val="1CA1A4"/>
                    </a:solidFill>
                  </a:tcPr>
                </a:tc>
                <a:extLst>
                  <a:ext uri="{0D108BD9-81ED-4DB2-BD59-A6C34878D82A}">
                    <a16:rowId xmlns:a16="http://schemas.microsoft.com/office/drawing/2014/main" val="3713839386"/>
                  </a:ext>
                </a:extLst>
              </a:tr>
            </a:tbl>
          </a:graphicData>
        </a:graphic>
      </p:graphicFrame>
    </p:spTree>
    <p:extLst>
      <p:ext uri="{BB962C8B-B14F-4D97-AF65-F5344CB8AC3E}">
        <p14:creationId xmlns:p14="http://schemas.microsoft.com/office/powerpoint/2010/main" val="1595085641"/>
      </p:ext>
    </p:extLst>
  </p:cSld>
  <p:clrMapOvr>
    <a:masterClrMapping/>
  </p:clrMapOvr>
</p:sld>
</file>

<file path=ppt/slides/slide9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8E79860-08D7-4003-9564-80C8955EC6A8}"/>
              </a:ext>
            </a:extLst>
          </p:cNvPr>
          <p:cNvSpPr txBox="1">
            <a:spLocks noGrp="1"/>
          </p:cNvSpPr>
          <p:nvPr>
            <p:ph type="title"/>
          </p:nvPr>
        </p:nvSpPr>
        <p:spPr>
          <a:xfrm>
            <a:off x="713491" y="556062"/>
            <a:ext cx="7886700" cy="994169"/>
          </a:xfrm>
          <a:solidFill>
            <a:srgbClr val="B4C7E7"/>
          </a:solidFill>
        </p:spPr>
        <p:txBody>
          <a:bodyPr anchorCtr="1"/>
          <a:lstStyle/>
          <a:p>
            <a:pPr lvl="0" algn="ctr"/>
            <a:r>
              <a:rPr lang="en-GB" b="1" dirty="0">
                <a:latin typeface="Arial" panose="020B0604020202020204" pitchFamily="34" charset="0"/>
                <a:cs typeface="Arial" panose="020B0604020202020204" pitchFamily="34" charset="0"/>
              </a:rPr>
              <a:t>Summary: Activity </a:t>
            </a:r>
          </a:p>
        </p:txBody>
      </p:sp>
      <p:sp>
        <p:nvSpPr>
          <p:cNvPr id="3" name="Content Placeholder 2">
            <a:extLst>
              <a:ext uri="{FF2B5EF4-FFF2-40B4-BE49-F238E27FC236}">
                <a16:creationId xmlns:a16="http://schemas.microsoft.com/office/drawing/2014/main" id="{10C7E2E1-400A-4F39-9886-92B40CFD129B}"/>
              </a:ext>
            </a:extLst>
          </p:cNvPr>
          <p:cNvSpPr txBox="1">
            <a:spLocks noGrp="1"/>
          </p:cNvSpPr>
          <p:nvPr>
            <p:ph idx="1"/>
          </p:nvPr>
        </p:nvSpPr>
        <p:spPr>
          <a:xfrm>
            <a:off x="816825" y="1989689"/>
            <a:ext cx="7886700" cy="3416703"/>
          </a:xfrm>
        </p:spPr>
        <p:txBody>
          <a:bodyPr>
            <a:normAutofit fontScale="92500"/>
          </a:bodyPr>
          <a:lstStyle/>
          <a:p>
            <a:pPr marL="0" indent="0">
              <a:buNone/>
            </a:pPr>
            <a:r>
              <a:rPr lang="en-GB" sz="2400" dirty="0">
                <a:latin typeface="Arial" panose="020B0604020202020204" pitchFamily="34" charset="0"/>
                <a:cs typeface="Arial" panose="020B0604020202020204" pitchFamily="34" charset="0"/>
              </a:rPr>
              <a:t>Watch the video below then discuss</a:t>
            </a:r>
          </a:p>
          <a:p>
            <a:pPr marL="0" indent="0">
              <a:buNone/>
            </a:pPr>
            <a:endParaRPr lang="en-GB" sz="2400" dirty="0">
              <a:latin typeface="Arial" panose="020B0604020202020204" pitchFamily="34" charset="0"/>
              <a:cs typeface="Arial" panose="020B0604020202020204" pitchFamily="34" charset="0"/>
            </a:endParaRPr>
          </a:p>
          <a:p>
            <a:pPr marL="0" indent="0">
              <a:buNone/>
            </a:pPr>
            <a:endParaRPr lang="en-GB" sz="2400" dirty="0">
              <a:latin typeface="Arial" panose="020B0604020202020204" pitchFamily="34" charset="0"/>
              <a:cs typeface="Arial" panose="020B0604020202020204" pitchFamily="34" charset="0"/>
            </a:endParaRPr>
          </a:p>
          <a:p>
            <a:pPr algn="ctr"/>
            <a:r>
              <a:rPr lang="en-GB" dirty="0">
                <a:latin typeface="Arial" panose="020B0604020202020204" pitchFamily="34" charset="0"/>
                <a:cs typeface="Arial" panose="020B0604020202020204" pitchFamily="34" charset="0"/>
                <a:hlinkClick r:id="rId3"/>
              </a:rPr>
              <a:t>https://www.youtube.com/watch?v=pOK1-H8Vafs</a:t>
            </a:r>
            <a:endParaRPr lang="en-GB" dirty="0">
              <a:latin typeface="Arial" panose="020B0604020202020204" pitchFamily="34" charset="0"/>
              <a:cs typeface="Arial" panose="020B0604020202020204" pitchFamily="34" charset="0"/>
            </a:endParaRPr>
          </a:p>
          <a:p>
            <a:endParaRPr lang="en-GB" dirty="0">
              <a:latin typeface="Arial" panose="020B0604020202020204" pitchFamily="34" charset="0"/>
              <a:cs typeface="Arial" panose="020B0604020202020204" pitchFamily="34" charset="0"/>
            </a:endParaRPr>
          </a:p>
          <a:p>
            <a:pPr marL="0" indent="0" algn="ctr">
              <a:buNone/>
            </a:pPr>
            <a:endParaRPr lang="en-GB" dirty="0">
              <a:latin typeface="Arial" panose="020B0604020202020204" pitchFamily="34" charset="0"/>
              <a:cs typeface="Arial" panose="020B0604020202020204" pitchFamily="34" charset="0"/>
            </a:endParaRPr>
          </a:p>
          <a:p>
            <a:pPr marL="0" indent="0" algn="ctr">
              <a:buNone/>
            </a:pPr>
            <a:r>
              <a:rPr lang="en-GB" b="1" dirty="0">
                <a:latin typeface="Arial" panose="020B0604020202020204" pitchFamily="34" charset="0"/>
                <a:cs typeface="Arial" panose="020B0604020202020204" pitchFamily="34" charset="0"/>
              </a:rPr>
              <a:t>Feedback to the whole class</a:t>
            </a:r>
          </a:p>
          <a:p>
            <a:endParaRPr lang="en-GB"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047894317"/>
      </p:ext>
    </p:extLst>
  </p:cSld>
  <p:clrMapOvr>
    <a:masterClrMapping/>
  </p:clrMapOvr>
</p:sld>
</file>

<file path=ppt/slides/slide9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12885A1-ACE4-43AE-A426-741D3EE62839}"/>
              </a:ext>
            </a:extLst>
          </p:cNvPr>
          <p:cNvSpPr>
            <a:spLocks noGrp="1"/>
          </p:cNvSpPr>
          <p:nvPr>
            <p:ph type="ctrTitle"/>
          </p:nvPr>
        </p:nvSpPr>
        <p:spPr>
          <a:xfrm>
            <a:off x="1143000" y="1726577"/>
            <a:ext cx="6858000" cy="1790699"/>
          </a:xfrm>
        </p:spPr>
        <p:txBody>
          <a:bodyPr>
            <a:normAutofit/>
          </a:bodyPr>
          <a:lstStyle/>
          <a:p>
            <a:r>
              <a:rPr lang="en-GB" sz="3600" b="1" i="1" dirty="0">
                <a:latin typeface="Arial" panose="020B0604020202020204" pitchFamily="34" charset="0"/>
                <a:cs typeface="Arial" panose="020B0604020202020204" pitchFamily="34" charset="0"/>
              </a:rPr>
              <a:t>Step 5: Write your literature review</a:t>
            </a:r>
          </a:p>
        </p:txBody>
      </p:sp>
    </p:spTree>
    <p:extLst>
      <p:ext uri="{BB962C8B-B14F-4D97-AF65-F5344CB8AC3E}">
        <p14:creationId xmlns:p14="http://schemas.microsoft.com/office/powerpoint/2010/main" val="4149262186"/>
      </p:ext>
    </p:extLst>
  </p:cSld>
  <p:clrMapOvr>
    <a:masterClrMapping/>
  </p:clrMapOvr>
</p:sld>
</file>

<file path=ppt/slides/slide9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FF36E6B-D351-4B79-878C-78057EBA9C57}"/>
              </a:ext>
            </a:extLst>
          </p:cNvPr>
          <p:cNvSpPr>
            <a:spLocks noGrp="1"/>
          </p:cNvSpPr>
          <p:nvPr>
            <p:ph type="title"/>
          </p:nvPr>
        </p:nvSpPr>
        <p:spPr/>
        <p:txBody>
          <a:bodyPr/>
          <a:lstStyle/>
          <a:p>
            <a:pPr algn="ctr"/>
            <a:r>
              <a:rPr lang="en-GB" b="1" i="0" dirty="0">
                <a:solidFill>
                  <a:schemeClr val="tx1"/>
                </a:solidFill>
                <a:effectLst/>
                <a:latin typeface="Arial" panose="020B0604020202020204" pitchFamily="34" charset="0"/>
                <a:cs typeface="Arial" panose="020B0604020202020204" pitchFamily="34" charset="0"/>
              </a:rPr>
              <a:t>Write your literature review</a:t>
            </a:r>
            <a:endParaRPr lang="en-GB" dirty="0"/>
          </a:p>
        </p:txBody>
      </p:sp>
      <p:sp>
        <p:nvSpPr>
          <p:cNvPr id="3" name="Content Placeholder 2">
            <a:extLst>
              <a:ext uri="{FF2B5EF4-FFF2-40B4-BE49-F238E27FC236}">
                <a16:creationId xmlns:a16="http://schemas.microsoft.com/office/drawing/2014/main" id="{134CC680-0F31-4B2F-BB3D-B3CDDB6F2201}"/>
              </a:ext>
            </a:extLst>
          </p:cNvPr>
          <p:cNvSpPr>
            <a:spLocks noGrp="1"/>
          </p:cNvSpPr>
          <p:nvPr>
            <p:ph idx="1"/>
          </p:nvPr>
        </p:nvSpPr>
        <p:spPr/>
        <p:txBody>
          <a:bodyPr>
            <a:normAutofit/>
          </a:bodyPr>
          <a:lstStyle/>
          <a:p>
            <a:pPr algn="l"/>
            <a:r>
              <a:rPr lang="en-GB" dirty="0">
                <a:solidFill>
                  <a:schemeClr val="tx1"/>
                </a:solidFill>
                <a:latin typeface="Arial" panose="020B0604020202020204" pitchFamily="34" charset="0"/>
                <a:cs typeface="Arial" panose="020B0604020202020204" pitchFamily="34" charset="0"/>
              </a:rPr>
              <a:t>Like any other academic text, your literature review should have </a:t>
            </a:r>
          </a:p>
          <a:p>
            <a:pPr algn="l"/>
            <a:r>
              <a:rPr lang="en-GB" dirty="0">
                <a:solidFill>
                  <a:schemeClr val="tx1"/>
                </a:solidFill>
                <a:latin typeface="Arial" panose="020B0604020202020204" pitchFamily="34" charset="0"/>
                <a:cs typeface="Arial" panose="020B0604020202020204" pitchFamily="34" charset="0"/>
              </a:rPr>
              <a:t>an introduction, </a:t>
            </a:r>
          </a:p>
          <a:p>
            <a:pPr algn="l"/>
            <a:r>
              <a:rPr lang="en-GB" dirty="0">
                <a:solidFill>
                  <a:schemeClr val="tx1"/>
                </a:solidFill>
                <a:latin typeface="Arial" panose="020B0604020202020204" pitchFamily="34" charset="0"/>
                <a:cs typeface="Arial" panose="020B0604020202020204" pitchFamily="34" charset="0"/>
              </a:rPr>
              <a:t>a main body, and </a:t>
            </a:r>
          </a:p>
          <a:p>
            <a:pPr algn="l"/>
            <a:r>
              <a:rPr lang="en-GB" dirty="0">
                <a:solidFill>
                  <a:schemeClr val="tx1"/>
                </a:solidFill>
                <a:latin typeface="Arial" panose="020B0604020202020204" pitchFamily="34" charset="0"/>
                <a:cs typeface="Arial" panose="020B0604020202020204" pitchFamily="34" charset="0"/>
              </a:rPr>
              <a:t>a conclusion. </a:t>
            </a:r>
          </a:p>
          <a:p>
            <a:pPr algn="l"/>
            <a:r>
              <a:rPr lang="en-GB" dirty="0">
                <a:solidFill>
                  <a:schemeClr val="tx1"/>
                </a:solidFill>
                <a:latin typeface="Arial" panose="020B0604020202020204" pitchFamily="34" charset="0"/>
                <a:cs typeface="Arial" panose="020B0604020202020204" pitchFamily="34" charset="0"/>
              </a:rPr>
              <a:t>What you include in each depends on the objective of your literature review.</a:t>
            </a:r>
            <a:endParaRPr lang="en-GB" dirty="0"/>
          </a:p>
        </p:txBody>
      </p:sp>
    </p:spTree>
    <p:extLst>
      <p:ext uri="{BB962C8B-B14F-4D97-AF65-F5344CB8AC3E}">
        <p14:creationId xmlns:p14="http://schemas.microsoft.com/office/powerpoint/2010/main" val="580185314"/>
      </p:ext>
    </p:extLst>
  </p:cSld>
  <p:clrMapOvr>
    <a:masterClrMapping/>
  </p:clrMapOvr>
</p:sld>
</file>

<file path=ppt/slides/slide9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FF36E6B-D351-4B79-878C-78057EBA9C57}"/>
              </a:ext>
            </a:extLst>
          </p:cNvPr>
          <p:cNvSpPr>
            <a:spLocks noGrp="1"/>
          </p:cNvSpPr>
          <p:nvPr>
            <p:ph type="title"/>
          </p:nvPr>
        </p:nvSpPr>
        <p:spPr/>
        <p:txBody>
          <a:bodyPr/>
          <a:lstStyle/>
          <a:p>
            <a:pPr algn="ctr"/>
            <a:r>
              <a:rPr lang="en-GB" b="1" i="0" dirty="0">
                <a:solidFill>
                  <a:schemeClr val="tx1"/>
                </a:solidFill>
                <a:effectLst/>
                <a:latin typeface="Arial" panose="020B0604020202020204" pitchFamily="34" charset="0"/>
                <a:cs typeface="Arial" panose="020B0604020202020204" pitchFamily="34" charset="0"/>
              </a:rPr>
              <a:t>Introduction</a:t>
            </a:r>
            <a:endParaRPr lang="en-GB" dirty="0"/>
          </a:p>
        </p:txBody>
      </p:sp>
      <p:sp>
        <p:nvSpPr>
          <p:cNvPr id="3" name="Content Placeholder 2">
            <a:extLst>
              <a:ext uri="{FF2B5EF4-FFF2-40B4-BE49-F238E27FC236}">
                <a16:creationId xmlns:a16="http://schemas.microsoft.com/office/drawing/2014/main" id="{134CC680-0F31-4B2F-BB3D-B3CDDB6F2201}"/>
              </a:ext>
            </a:extLst>
          </p:cNvPr>
          <p:cNvSpPr>
            <a:spLocks noGrp="1"/>
          </p:cNvSpPr>
          <p:nvPr>
            <p:ph idx="1"/>
          </p:nvPr>
        </p:nvSpPr>
        <p:spPr/>
        <p:txBody>
          <a:bodyPr/>
          <a:lstStyle/>
          <a:p>
            <a:pPr marL="0" indent="0">
              <a:buNone/>
            </a:pPr>
            <a:r>
              <a:rPr lang="en-GB" sz="2400" dirty="0">
                <a:solidFill>
                  <a:schemeClr val="tx1"/>
                </a:solidFill>
                <a:latin typeface="Arial" panose="020B0604020202020204" pitchFamily="34" charset="0"/>
                <a:cs typeface="Arial" panose="020B0604020202020204" pitchFamily="34" charset="0"/>
              </a:rPr>
              <a:t>The introduction should clearly establish the focus and purpose of the literature review.</a:t>
            </a:r>
          </a:p>
          <a:p>
            <a:pPr marL="0" indent="0">
              <a:buNone/>
            </a:pPr>
            <a:endParaRPr lang="en-GB" sz="2400" dirty="0">
              <a:solidFill>
                <a:schemeClr val="tx1"/>
              </a:solidFill>
              <a:latin typeface="Arial" panose="020B0604020202020204" pitchFamily="34" charset="0"/>
              <a:cs typeface="Arial" panose="020B0604020202020204" pitchFamily="34" charset="0"/>
            </a:endParaRPr>
          </a:p>
          <a:p>
            <a:pPr marL="0" indent="0" algn="ctr">
              <a:buNone/>
            </a:pPr>
            <a:r>
              <a:rPr lang="en-GB" b="1" i="0" dirty="0">
                <a:solidFill>
                  <a:schemeClr val="tx1"/>
                </a:solidFill>
                <a:effectLst/>
                <a:latin typeface="Arial" panose="020B0604020202020204" pitchFamily="34" charset="0"/>
                <a:cs typeface="Arial" panose="020B0604020202020204" pitchFamily="34" charset="0"/>
              </a:rPr>
              <a:t>Stand-alone literature review</a:t>
            </a:r>
          </a:p>
          <a:p>
            <a:pPr algn="l">
              <a:buFont typeface="Wingdings" panose="05000000000000000000" pitchFamily="2" charset="2"/>
              <a:buChar char="§"/>
            </a:pPr>
            <a:r>
              <a:rPr lang="en-GB" b="0" i="0" dirty="0">
                <a:solidFill>
                  <a:schemeClr val="tx1"/>
                </a:solidFill>
                <a:effectLst/>
                <a:latin typeface="Arial" panose="020B0604020202020204" pitchFamily="34" charset="0"/>
                <a:cs typeface="Arial" panose="020B0604020202020204" pitchFamily="34" charset="0"/>
              </a:rPr>
              <a:t>If you are writing a stand-alone paper, give some background on the topic and its importance, discuss the scope of the literature you will review (for example, the time period of your sources), and state your objective. What new insight will you draw from the literature?</a:t>
            </a:r>
          </a:p>
          <a:p>
            <a:pPr algn="l"/>
            <a:endParaRPr lang="en-GB" dirty="0"/>
          </a:p>
        </p:txBody>
      </p:sp>
    </p:spTree>
    <p:extLst>
      <p:ext uri="{BB962C8B-B14F-4D97-AF65-F5344CB8AC3E}">
        <p14:creationId xmlns:p14="http://schemas.microsoft.com/office/powerpoint/2010/main" val="1475909690"/>
      </p:ext>
    </p:extLst>
  </p:cSld>
  <p:clrMapOvr>
    <a:masterClrMapping/>
  </p:clrMapOvr>
</p:sld>
</file>

<file path=ppt/slides/slide10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4476187-A6E5-46EC-A2FE-30C2B9EE9426}"/>
              </a:ext>
            </a:extLst>
          </p:cNvPr>
          <p:cNvSpPr>
            <a:spLocks noGrp="1"/>
          </p:cNvSpPr>
          <p:nvPr>
            <p:ph type="title"/>
          </p:nvPr>
        </p:nvSpPr>
        <p:spPr/>
        <p:txBody>
          <a:bodyPr/>
          <a:lstStyle/>
          <a:p>
            <a:pPr algn="ctr"/>
            <a:r>
              <a:rPr lang="en-GB" b="1" i="0" dirty="0">
                <a:solidFill>
                  <a:schemeClr val="tx1"/>
                </a:solidFill>
                <a:effectLst/>
                <a:latin typeface="Arial" panose="020B0604020202020204" pitchFamily="34" charset="0"/>
                <a:cs typeface="Arial" panose="020B0604020202020204" pitchFamily="34" charset="0"/>
              </a:rPr>
              <a:t>Introduction</a:t>
            </a:r>
            <a:endParaRPr lang="en-GB" dirty="0"/>
          </a:p>
        </p:txBody>
      </p:sp>
      <p:sp>
        <p:nvSpPr>
          <p:cNvPr id="3" name="Content Placeholder 2">
            <a:extLst>
              <a:ext uri="{FF2B5EF4-FFF2-40B4-BE49-F238E27FC236}">
                <a16:creationId xmlns:a16="http://schemas.microsoft.com/office/drawing/2014/main" id="{3C578A8F-9728-4A44-8232-7F85111E8BD0}"/>
              </a:ext>
            </a:extLst>
          </p:cNvPr>
          <p:cNvSpPr>
            <a:spLocks noGrp="1"/>
          </p:cNvSpPr>
          <p:nvPr>
            <p:ph idx="1"/>
          </p:nvPr>
        </p:nvSpPr>
        <p:spPr/>
        <p:txBody>
          <a:bodyPr/>
          <a:lstStyle/>
          <a:p>
            <a:pPr marL="0" indent="0">
              <a:buNone/>
            </a:pPr>
            <a:r>
              <a:rPr lang="en-GB" sz="2400" b="1" dirty="0">
                <a:solidFill>
                  <a:schemeClr val="tx1"/>
                </a:solidFill>
                <a:latin typeface="Arial" panose="020B0604020202020204" pitchFamily="34" charset="0"/>
                <a:cs typeface="Arial" panose="020B0604020202020204" pitchFamily="34" charset="0"/>
              </a:rPr>
              <a:t>Dissertation literature review</a:t>
            </a:r>
          </a:p>
          <a:p>
            <a:pPr algn="l">
              <a:buFont typeface="Wingdings" panose="05000000000000000000" pitchFamily="2" charset="2"/>
              <a:buChar char="§"/>
            </a:pPr>
            <a:r>
              <a:rPr lang="en-GB" sz="2400" dirty="0">
                <a:solidFill>
                  <a:schemeClr val="tx1"/>
                </a:solidFill>
                <a:latin typeface="Arial" panose="020B0604020202020204" pitchFamily="34" charset="0"/>
                <a:cs typeface="Arial" panose="020B0604020202020204" pitchFamily="34" charset="0"/>
              </a:rPr>
              <a:t>If you are writing the literature review as part of your dissertation or thesis, reiterate your central problem or research question and give a brief summary of the scholarly context. You can emphasise the timeliness of the topic (“many recent studies have focused on the problem of x”) or highlight a gap in the literature (“while there has been much research on x, few researchers have taken y into consideration”).</a:t>
            </a:r>
          </a:p>
          <a:p>
            <a:endParaRPr lang="en-GB" dirty="0"/>
          </a:p>
        </p:txBody>
      </p:sp>
    </p:spTree>
    <p:extLst>
      <p:ext uri="{BB962C8B-B14F-4D97-AF65-F5344CB8AC3E}">
        <p14:creationId xmlns:p14="http://schemas.microsoft.com/office/powerpoint/2010/main" val="1307014100"/>
      </p:ext>
    </p:extLst>
  </p:cSld>
  <p:clrMapOvr>
    <a:masterClrMapping/>
  </p:clrMapOvr>
</p:sld>
</file>

<file path=ppt/slides/slide10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4476187-A6E5-46EC-A2FE-30C2B9EE9426}"/>
              </a:ext>
            </a:extLst>
          </p:cNvPr>
          <p:cNvSpPr>
            <a:spLocks noGrp="1"/>
          </p:cNvSpPr>
          <p:nvPr>
            <p:ph type="title"/>
          </p:nvPr>
        </p:nvSpPr>
        <p:spPr/>
        <p:txBody>
          <a:bodyPr/>
          <a:lstStyle/>
          <a:p>
            <a:pPr algn="ctr"/>
            <a:r>
              <a:rPr lang="en-GB" b="1" i="0" dirty="0">
                <a:solidFill>
                  <a:schemeClr val="tx1"/>
                </a:solidFill>
                <a:effectLst/>
                <a:latin typeface="Arial" panose="020B0604020202020204" pitchFamily="34" charset="0"/>
                <a:cs typeface="Arial" panose="020B0604020202020204" pitchFamily="34" charset="0"/>
              </a:rPr>
              <a:t>Body</a:t>
            </a:r>
            <a:endParaRPr lang="en-GB" dirty="0">
              <a:solidFill>
                <a:schemeClr val="tx1"/>
              </a:solidFill>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3C578A8F-9728-4A44-8232-7F85111E8BD0}"/>
              </a:ext>
            </a:extLst>
          </p:cNvPr>
          <p:cNvSpPr>
            <a:spLocks noGrp="1"/>
          </p:cNvSpPr>
          <p:nvPr>
            <p:ph idx="1"/>
          </p:nvPr>
        </p:nvSpPr>
        <p:spPr/>
        <p:txBody>
          <a:bodyPr/>
          <a:lstStyle/>
          <a:p>
            <a:pPr marL="0" indent="0">
              <a:buNone/>
            </a:pPr>
            <a:r>
              <a:rPr lang="en-GB" i="0" dirty="0">
                <a:solidFill>
                  <a:schemeClr val="tx1"/>
                </a:solidFill>
                <a:effectLst/>
                <a:latin typeface="Arial" panose="020B0604020202020204" pitchFamily="34" charset="0"/>
                <a:cs typeface="Arial" panose="020B0604020202020204" pitchFamily="34" charset="0"/>
              </a:rPr>
              <a:t>Depending on the length of your literature review, you might want to divide the body into subsections. </a:t>
            </a:r>
          </a:p>
          <a:p>
            <a:pPr marL="0" indent="0">
              <a:buNone/>
            </a:pPr>
            <a:r>
              <a:rPr lang="en-GB" i="0" dirty="0">
                <a:solidFill>
                  <a:schemeClr val="tx1"/>
                </a:solidFill>
                <a:effectLst/>
                <a:latin typeface="Arial" panose="020B0604020202020204" pitchFamily="34" charset="0"/>
                <a:cs typeface="Arial" panose="020B0604020202020204" pitchFamily="34" charset="0"/>
              </a:rPr>
              <a:t>You can use a subheading for each theme, time period, or methodological approach.</a:t>
            </a:r>
            <a:endParaRPr lang="en-GB" dirty="0">
              <a:solidFill>
                <a:schemeClr val="tx1"/>
              </a:solidFill>
            </a:endParaRPr>
          </a:p>
        </p:txBody>
      </p:sp>
    </p:spTree>
    <p:extLst>
      <p:ext uri="{BB962C8B-B14F-4D97-AF65-F5344CB8AC3E}">
        <p14:creationId xmlns:p14="http://schemas.microsoft.com/office/powerpoint/2010/main" val="2498000719"/>
      </p:ext>
    </p:extLst>
  </p:cSld>
  <p:clrMapOvr>
    <a:masterClrMapping/>
  </p:clrMapOvr>
</p:sld>
</file>

<file path=ppt/slides/slide10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9D1CC3D-9B3D-4AAD-8E50-738057942911}"/>
              </a:ext>
            </a:extLst>
          </p:cNvPr>
          <p:cNvSpPr>
            <a:spLocks noGrp="1"/>
          </p:cNvSpPr>
          <p:nvPr>
            <p:ph type="title"/>
          </p:nvPr>
        </p:nvSpPr>
        <p:spPr>
          <a:xfrm>
            <a:off x="628650" y="423618"/>
            <a:ext cx="7886700" cy="994169"/>
          </a:xfrm>
        </p:spPr>
        <p:txBody>
          <a:bodyPr/>
          <a:lstStyle/>
          <a:p>
            <a:pPr algn="ctr"/>
            <a:r>
              <a:rPr lang="en-GB" b="1" dirty="0">
                <a:latin typeface="Arial" panose="020B0604020202020204" pitchFamily="34" charset="0"/>
                <a:cs typeface="Arial" panose="020B0604020202020204" pitchFamily="34" charset="0"/>
              </a:rPr>
              <a:t>Body</a:t>
            </a:r>
          </a:p>
        </p:txBody>
      </p:sp>
      <p:sp>
        <p:nvSpPr>
          <p:cNvPr id="3" name="Content Placeholder 2">
            <a:extLst>
              <a:ext uri="{FF2B5EF4-FFF2-40B4-BE49-F238E27FC236}">
                <a16:creationId xmlns:a16="http://schemas.microsoft.com/office/drawing/2014/main" id="{AE919D84-E786-42CE-AD03-0531B678FE81}"/>
              </a:ext>
            </a:extLst>
          </p:cNvPr>
          <p:cNvSpPr>
            <a:spLocks noGrp="1"/>
          </p:cNvSpPr>
          <p:nvPr>
            <p:ph idx="1"/>
          </p:nvPr>
        </p:nvSpPr>
        <p:spPr>
          <a:xfrm>
            <a:off x="835861" y="1539063"/>
            <a:ext cx="7886700" cy="3779874"/>
          </a:xfrm>
        </p:spPr>
        <p:txBody>
          <a:bodyPr>
            <a:noAutofit/>
          </a:bodyPr>
          <a:lstStyle/>
          <a:p>
            <a:pPr marL="0" indent="0">
              <a:buNone/>
            </a:pPr>
            <a:r>
              <a:rPr lang="en-GB" sz="2400" b="0" i="0" dirty="0">
                <a:solidFill>
                  <a:schemeClr val="tx1"/>
                </a:solidFill>
                <a:effectLst/>
                <a:latin typeface="Arial" panose="020B0604020202020204" pitchFamily="34" charset="0"/>
                <a:cs typeface="Arial" panose="020B0604020202020204" pitchFamily="34" charset="0"/>
              </a:rPr>
              <a:t>As you write, make sure to follow these tips:</a:t>
            </a:r>
          </a:p>
          <a:p>
            <a:pPr algn="l">
              <a:buFont typeface="Wingdings" panose="05000000000000000000" pitchFamily="2" charset="2"/>
              <a:buChar char="§"/>
            </a:pPr>
            <a:r>
              <a:rPr lang="en-GB" sz="2400" b="1" i="0" dirty="0">
                <a:solidFill>
                  <a:schemeClr val="tx1"/>
                </a:solidFill>
                <a:effectLst/>
                <a:latin typeface="Arial" panose="020B0604020202020204" pitchFamily="34" charset="0"/>
                <a:cs typeface="Arial" panose="020B0604020202020204" pitchFamily="34" charset="0"/>
              </a:rPr>
              <a:t>Summarise and synthesise:</a:t>
            </a:r>
            <a:r>
              <a:rPr lang="en-GB" sz="2400" b="0" i="0" dirty="0">
                <a:solidFill>
                  <a:schemeClr val="tx1"/>
                </a:solidFill>
                <a:effectLst/>
                <a:latin typeface="Arial" panose="020B0604020202020204" pitchFamily="34" charset="0"/>
                <a:cs typeface="Arial" panose="020B0604020202020204" pitchFamily="34" charset="0"/>
              </a:rPr>
              <a:t> give an overview of the main points of each source and combine them into a coherent whole.</a:t>
            </a:r>
          </a:p>
          <a:p>
            <a:pPr algn="l">
              <a:buFont typeface="Wingdings" panose="05000000000000000000" pitchFamily="2" charset="2"/>
              <a:buChar char="§"/>
            </a:pPr>
            <a:r>
              <a:rPr lang="en-GB" sz="2400" b="1" i="0" dirty="0">
                <a:solidFill>
                  <a:schemeClr val="tx1"/>
                </a:solidFill>
                <a:effectLst/>
                <a:latin typeface="Arial" panose="020B0604020202020204" pitchFamily="34" charset="0"/>
                <a:cs typeface="Arial" panose="020B0604020202020204" pitchFamily="34" charset="0"/>
              </a:rPr>
              <a:t>Analyse and interpret:</a:t>
            </a:r>
            <a:r>
              <a:rPr lang="en-GB" sz="2400" b="0" i="0" dirty="0">
                <a:solidFill>
                  <a:schemeClr val="tx1"/>
                </a:solidFill>
                <a:effectLst/>
                <a:latin typeface="Arial" panose="020B0604020202020204" pitchFamily="34" charset="0"/>
                <a:cs typeface="Arial" panose="020B0604020202020204" pitchFamily="34" charset="0"/>
              </a:rPr>
              <a:t> don’t just paraphrase other researchers – add your own interpretations, discussing the significance of findings in relation to the literature as a whole.</a:t>
            </a:r>
          </a:p>
          <a:p>
            <a:pPr algn="l">
              <a:buFont typeface="Wingdings" panose="05000000000000000000" pitchFamily="2" charset="2"/>
              <a:buChar char="§"/>
            </a:pPr>
            <a:r>
              <a:rPr lang="en-GB" sz="2400" b="1" i="0" dirty="0">
                <a:solidFill>
                  <a:schemeClr val="tx1"/>
                </a:solidFill>
                <a:effectLst/>
                <a:latin typeface="Arial" panose="020B0604020202020204" pitchFamily="34" charset="0"/>
                <a:cs typeface="Arial" panose="020B0604020202020204" pitchFamily="34" charset="0"/>
              </a:rPr>
              <a:t>Critically evaluate:</a:t>
            </a:r>
            <a:r>
              <a:rPr lang="en-GB" sz="2400" b="0" i="0" dirty="0">
                <a:solidFill>
                  <a:schemeClr val="tx1"/>
                </a:solidFill>
                <a:effectLst/>
                <a:latin typeface="Arial" panose="020B0604020202020204" pitchFamily="34" charset="0"/>
                <a:cs typeface="Arial" panose="020B0604020202020204" pitchFamily="34" charset="0"/>
              </a:rPr>
              <a:t> mention the strengths and weaknesses of your sources.</a:t>
            </a:r>
          </a:p>
          <a:p>
            <a:pPr algn="l">
              <a:buFont typeface="Wingdings" panose="05000000000000000000" pitchFamily="2" charset="2"/>
              <a:buChar char="§"/>
            </a:pPr>
            <a:r>
              <a:rPr lang="en-GB" sz="2400" b="1" i="0" dirty="0">
                <a:solidFill>
                  <a:schemeClr val="tx1"/>
                </a:solidFill>
                <a:effectLst/>
                <a:latin typeface="Arial" panose="020B0604020202020204" pitchFamily="34" charset="0"/>
                <a:cs typeface="Arial" panose="020B0604020202020204" pitchFamily="34" charset="0"/>
              </a:rPr>
              <a:t>Write in well-structured paragraphs:</a:t>
            </a:r>
            <a:r>
              <a:rPr lang="en-GB" sz="2400" b="0" i="0" dirty="0">
                <a:solidFill>
                  <a:schemeClr val="tx1"/>
                </a:solidFill>
                <a:effectLst/>
                <a:latin typeface="Arial" panose="020B0604020202020204" pitchFamily="34" charset="0"/>
                <a:cs typeface="Arial" panose="020B0604020202020204" pitchFamily="34" charset="0"/>
              </a:rPr>
              <a:t> use </a:t>
            </a:r>
            <a:r>
              <a:rPr lang="en-GB" sz="2400" b="0" i="0" u="none" strike="noStrike" dirty="0">
                <a:solidFill>
                  <a:schemeClr val="tx1"/>
                </a:solidFill>
                <a:effectLst/>
                <a:latin typeface="Arial" panose="020B0604020202020204" pitchFamily="34" charset="0"/>
                <a:cs typeface="Arial" panose="020B0604020202020204" pitchFamily="34" charset="0"/>
                <a:hlinkClick r:id="rId3">
                  <a:extLst>
                    <a:ext uri="{A12FA001-AC4F-418D-AE19-62706E023703}">
                      <ahyp:hlinkClr xmlns:ahyp="http://schemas.microsoft.com/office/drawing/2018/hyperlinkcolor" val="tx"/>
                    </a:ext>
                  </a:extLst>
                </a:hlinkClick>
              </a:rPr>
              <a:t>transitions</a:t>
            </a:r>
            <a:r>
              <a:rPr lang="en-GB" sz="2400" b="0" i="0" dirty="0">
                <a:solidFill>
                  <a:schemeClr val="tx1"/>
                </a:solidFill>
                <a:effectLst/>
                <a:latin typeface="Arial" panose="020B0604020202020204" pitchFamily="34" charset="0"/>
                <a:cs typeface="Arial" panose="020B0604020202020204" pitchFamily="34" charset="0"/>
              </a:rPr>
              <a:t> and </a:t>
            </a:r>
            <a:r>
              <a:rPr lang="en-GB" sz="2400" b="0" i="0" u="none" strike="noStrike" dirty="0">
                <a:solidFill>
                  <a:schemeClr val="tx1"/>
                </a:solidFill>
                <a:effectLst/>
                <a:latin typeface="Arial" panose="020B0604020202020204" pitchFamily="34" charset="0"/>
                <a:cs typeface="Arial" panose="020B0604020202020204" pitchFamily="34" charset="0"/>
                <a:hlinkClick r:id="rId4">
                  <a:extLst>
                    <a:ext uri="{A12FA001-AC4F-418D-AE19-62706E023703}">
                      <ahyp:hlinkClr xmlns:ahyp="http://schemas.microsoft.com/office/drawing/2018/hyperlinkcolor" val="tx"/>
                    </a:ext>
                  </a:extLst>
                </a:hlinkClick>
              </a:rPr>
              <a:t>topic sentences</a:t>
            </a:r>
            <a:r>
              <a:rPr lang="en-GB" sz="2400" b="0" i="0" dirty="0">
                <a:solidFill>
                  <a:schemeClr val="tx1"/>
                </a:solidFill>
                <a:effectLst/>
                <a:latin typeface="Arial" panose="020B0604020202020204" pitchFamily="34" charset="0"/>
                <a:cs typeface="Arial" panose="020B0604020202020204" pitchFamily="34" charset="0"/>
              </a:rPr>
              <a:t> to draw connections, comparisons and contrasts.</a:t>
            </a:r>
          </a:p>
        </p:txBody>
      </p:sp>
    </p:spTree>
    <p:extLst>
      <p:ext uri="{BB962C8B-B14F-4D97-AF65-F5344CB8AC3E}">
        <p14:creationId xmlns:p14="http://schemas.microsoft.com/office/powerpoint/2010/main" val="808015008"/>
      </p:ext>
    </p:extLst>
  </p:cSld>
  <p:clrMapOvr>
    <a:masterClrMapping/>
  </p:clrMapOvr>
</p:sld>
</file>

<file path=ppt/slides/slide10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D79E757-813F-4197-A939-92FAC46A48BD}"/>
              </a:ext>
            </a:extLst>
          </p:cNvPr>
          <p:cNvSpPr>
            <a:spLocks noGrp="1"/>
          </p:cNvSpPr>
          <p:nvPr>
            <p:ph type="title"/>
          </p:nvPr>
        </p:nvSpPr>
        <p:spPr/>
        <p:txBody>
          <a:bodyPr/>
          <a:lstStyle/>
          <a:p>
            <a:pPr algn="ctr"/>
            <a:r>
              <a:rPr lang="en-GB" b="1" i="0" dirty="0">
                <a:effectLst/>
                <a:latin typeface="Arial" panose="020B0604020202020204" pitchFamily="34" charset="0"/>
                <a:cs typeface="Arial" panose="020B0604020202020204" pitchFamily="34" charset="0"/>
              </a:rPr>
              <a:t>Conclusion</a:t>
            </a:r>
            <a:endParaRPr lang="en-GB" dirty="0">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55F63C5A-FE1F-4891-BE7F-8D34E70D5678}"/>
              </a:ext>
            </a:extLst>
          </p:cNvPr>
          <p:cNvSpPr>
            <a:spLocks noGrp="1"/>
          </p:cNvSpPr>
          <p:nvPr>
            <p:ph idx="1"/>
          </p:nvPr>
        </p:nvSpPr>
        <p:spPr/>
        <p:txBody>
          <a:bodyPr>
            <a:normAutofit/>
          </a:bodyPr>
          <a:lstStyle/>
          <a:p>
            <a:r>
              <a:rPr lang="en-GB" dirty="0">
                <a:latin typeface="Arial" panose="020B0604020202020204" pitchFamily="34" charset="0"/>
                <a:cs typeface="Arial" panose="020B0604020202020204" pitchFamily="34" charset="0"/>
              </a:rPr>
              <a:t>In the conclusion, you should summarise the key findings you have taken from the literature and emphasise their significance.</a:t>
            </a:r>
          </a:p>
          <a:p>
            <a:pPr marL="0" indent="0">
              <a:buNone/>
            </a:pPr>
            <a:r>
              <a:rPr lang="en-GB" b="1" dirty="0">
                <a:latin typeface="Arial" panose="020B0604020202020204" pitchFamily="34" charset="0"/>
                <a:cs typeface="Arial" panose="020B0604020202020204" pitchFamily="34" charset="0"/>
              </a:rPr>
              <a:t>Stand-alone literature review</a:t>
            </a:r>
          </a:p>
          <a:p>
            <a:r>
              <a:rPr lang="en-GB" dirty="0">
                <a:latin typeface="Arial" panose="020B0604020202020204" pitchFamily="34" charset="0"/>
                <a:cs typeface="Arial" panose="020B0604020202020204" pitchFamily="34" charset="0"/>
              </a:rPr>
              <a:t>If you are writing a stand-alone paper, you can discuss the overall implications of the literature or make suggestions for future research based on the gaps you have identified.</a:t>
            </a:r>
          </a:p>
        </p:txBody>
      </p:sp>
    </p:spTree>
    <p:extLst>
      <p:ext uri="{BB962C8B-B14F-4D97-AF65-F5344CB8AC3E}">
        <p14:creationId xmlns:p14="http://schemas.microsoft.com/office/powerpoint/2010/main" val="2917263237"/>
      </p:ext>
    </p:extLst>
  </p:cSld>
  <p:clrMapOvr>
    <a:masterClrMapping/>
  </p:clrMapOvr>
</p:sld>
</file>

<file path=ppt/slides/slide10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8E79860-08D7-4003-9564-80C8955EC6A8}"/>
              </a:ext>
            </a:extLst>
          </p:cNvPr>
          <p:cNvSpPr txBox="1">
            <a:spLocks noGrp="1"/>
          </p:cNvSpPr>
          <p:nvPr>
            <p:ph type="title"/>
          </p:nvPr>
        </p:nvSpPr>
        <p:spPr>
          <a:xfrm>
            <a:off x="756957" y="416853"/>
            <a:ext cx="7886700" cy="994169"/>
          </a:xfrm>
          <a:solidFill>
            <a:srgbClr val="B4C7E7"/>
          </a:solidFill>
        </p:spPr>
        <p:txBody>
          <a:bodyPr anchorCtr="1"/>
          <a:lstStyle/>
          <a:p>
            <a:pPr lvl="0" algn="ctr"/>
            <a:r>
              <a:rPr lang="en-GB" b="1" dirty="0">
                <a:latin typeface="Arial" panose="020B0604020202020204" pitchFamily="34" charset="0"/>
                <a:cs typeface="Arial" panose="020B0604020202020204" pitchFamily="34" charset="0"/>
              </a:rPr>
              <a:t>Summary: Activity </a:t>
            </a:r>
          </a:p>
        </p:txBody>
      </p:sp>
      <p:sp>
        <p:nvSpPr>
          <p:cNvPr id="3" name="Content Placeholder 2">
            <a:extLst>
              <a:ext uri="{FF2B5EF4-FFF2-40B4-BE49-F238E27FC236}">
                <a16:creationId xmlns:a16="http://schemas.microsoft.com/office/drawing/2014/main" id="{10C7E2E1-400A-4F39-9886-92B40CFD129B}"/>
              </a:ext>
            </a:extLst>
          </p:cNvPr>
          <p:cNvSpPr txBox="1">
            <a:spLocks noGrp="1"/>
          </p:cNvSpPr>
          <p:nvPr>
            <p:ph idx="1"/>
          </p:nvPr>
        </p:nvSpPr>
        <p:spPr>
          <a:xfrm>
            <a:off x="816825" y="1825799"/>
            <a:ext cx="7886700" cy="4282769"/>
          </a:xfrm>
        </p:spPr>
        <p:txBody>
          <a:bodyPr>
            <a:normAutofit fontScale="55000" lnSpcReduction="20000"/>
          </a:bodyPr>
          <a:lstStyle/>
          <a:p>
            <a:pPr marL="0" indent="0">
              <a:buNone/>
            </a:pPr>
            <a:r>
              <a:rPr lang="en-GB" sz="3825" dirty="0">
                <a:latin typeface="Arial" panose="020B0604020202020204" pitchFamily="34" charset="0"/>
                <a:cs typeface="Arial" panose="020B0604020202020204" pitchFamily="34" charset="0"/>
              </a:rPr>
              <a:t>Watch the video below then discuss</a:t>
            </a:r>
          </a:p>
          <a:p>
            <a:pPr marL="0" indent="0">
              <a:buNone/>
            </a:pPr>
            <a:endParaRPr lang="en-GB" sz="3825" dirty="0">
              <a:latin typeface="Arial" panose="020B0604020202020204" pitchFamily="34" charset="0"/>
              <a:cs typeface="Arial" panose="020B0604020202020204" pitchFamily="34" charset="0"/>
            </a:endParaRPr>
          </a:p>
          <a:p>
            <a:pPr marL="0" indent="0">
              <a:buNone/>
            </a:pPr>
            <a:endParaRPr lang="en-GB" sz="3825" dirty="0">
              <a:latin typeface="Arial" panose="020B0604020202020204" pitchFamily="34" charset="0"/>
              <a:cs typeface="Arial" panose="020B0604020202020204" pitchFamily="34" charset="0"/>
            </a:endParaRPr>
          </a:p>
          <a:p>
            <a:pPr marL="0" indent="0" algn="ctr">
              <a:buNone/>
            </a:pPr>
            <a:r>
              <a:rPr lang="en-GB" sz="3825" dirty="0">
                <a:latin typeface="Arial" panose="020B0604020202020204" pitchFamily="34" charset="0"/>
                <a:cs typeface="Arial" panose="020B0604020202020204" pitchFamily="34" charset="0"/>
                <a:hlinkClick r:id="rId3"/>
              </a:rPr>
              <a:t>https://www.youtube.com/watch?v=zIYC6zG265E</a:t>
            </a:r>
            <a:endParaRPr lang="en-GB" sz="3825" dirty="0">
              <a:latin typeface="Arial" panose="020B0604020202020204" pitchFamily="34" charset="0"/>
              <a:cs typeface="Arial" panose="020B0604020202020204" pitchFamily="34" charset="0"/>
            </a:endParaRPr>
          </a:p>
          <a:p>
            <a:pPr marL="0" indent="0" algn="ctr">
              <a:buNone/>
            </a:pPr>
            <a:endParaRPr lang="en-GB" sz="3825" dirty="0">
              <a:latin typeface="Arial" panose="020B0604020202020204" pitchFamily="34" charset="0"/>
              <a:cs typeface="Arial" panose="020B0604020202020204" pitchFamily="34" charset="0"/>
            </a:endParaRPr>
          </a:p>
          <a:p>
            <a:pPr marL="0" indent="0" algn="ctr">
              <a:buNone/>
            </a:pPr>
            <a:r>
              <a:rPr lang="en-GB" sz="3825" dirty="0">
                <a:latin typeface="Arial" panose="020B0604020202020204" pitchFamily="34" charset="0"/>
                <a:cs typeface="Arial" panose="020B0604020202020204" pitchFamily="34" charset="0"/>
                <a:hlinkClick r:id="rId4"/>
              </a:rPr>
              <a:t>https://www.youtube.com/watch?v=BgNehPgFiyc</a:t>
            </a:r>
            <a:endParaRPr lang="en-GB" sz="3825" dirty="0">
              <a:latin typeface="Arial" panose="020B0604020202020204" pitchFamily="34" charset="0"/>
              <a:cs typeface="Arial" panose="020B0604020202020204" pitchFamily="34" charset="0"/>
            </a:endParaRPr>
          </a:p>
          <a:p>
            <a:pPr marL="0" indent="0">
              <a:buNone/>
            </a:pPr>
            <a:endParaRPr lang="en-GB" sz="3375" dirty="0">
              <a:latin typeface="Arial" panose="020B0604020202020204" pitchFamily="34" charset="0"/>
              <a:cs typeface="Arial" panose="020B0604020202020204" pitchFamily="34" charset="0"/>
            </a:endParaRPr>
          </a:p>
          <a:p>
            <a:pPr marL="0" indent="0">
              <a:buNone/>
            </a:pPr>
            <a:endParaRPr lang="en-GB" sz="3375" dirty="0">
              <a:latin typeface="Arial" panose="020B0604020202020204" pitchFamily="34" charset="0"/>
              <a:cs typeface="Arial" panose="020B0604020202020204" pitchFamily="34" charset="0"/>
            </a:endParaRPr>
          </a:p>
          <a:p>
            <a:pPr marL="0" indent="0">
              <a:buNone/>
            </a:pPr>
            <a:endParaRPr lang="en-GB" sz="3375" dirty="0">
              <a:latin typeface="Arial" panose="020B0604020202020204" pitchFamily="34" charset="0"/>
              <a:cs typeface="Arial" panose="020B0604020202020204" pitchFamily="34" charset="0"/>
            </a:endParaRPr>
          </a:p>
          <a:p>
            <a:pPr lvl="0">
              <a:buFont typeface="Wingdings" panose="05000000000000000000" pitchFamily="2" charset="2"/>
              <a:buChar char="§"/>
            </a:pPr>
            <a:endParaRPr lang="en-GB" sz="3375" dirty="0">
              <a:latin typeface="Arial" panose="020B0604020202020204" pitchFamily="34" charset="0"/>
              <a:cs typeface="Arial" panose="020B0604020202020204" pitchFamily="34" charset="0"/>
            </a:endParaRPr>
          </a:p>
          <a:p>
            <a:pPr lvl="0">
              <a:buFont typeface="Wingdings" panose="05000000000000000000" pitchFamily="2" charset="2"/>
              <a:buChar char="§"/>
            </a:pPr>
            <a:endParaRPr lang="en-GB" sz="2700" dirty="0">
              <a:latin typeface="Arial" panose="020B0604020202020204" pitchFamily="34" charset="0"/>
              <a:cs typeface="Arial" panose="020B0604020202020204" pitchFamily="34" charset="0"/>
            </a:endParaRPr>
          </a:p>
          <a:p>
            <a:pPr marL="0" indent="0" algn="ctr">
              <a:buNone/>
            </a:pPr>
            <a:r>
              <a:rPr lang="en-GB" sz="3825" b="1" dirty="0">
                <a:latin typeface="Arial" panose="020B0604020202020204" pitchFamily="34" charset="0"/>
                <a:cs typeface="Arial" panose="020B0604020202020204" pitchFamily="34" charset="0"/>
              </a:rPr>
              <a:t>Feedback to the whole class</a:t>
            </a:r>
          </a:p>
          <a:p>
            <a:endParaRPr lang="en-GB"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823334880"/>
      </p:ext>
    </p:extLst>
  </p:cSld>
  <p:clrMapOvr>
    <a:masterClrMapping/>
  </p:clrMapOvr>
</p:sld>
</file>

<file path=ppt/slides/slide10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Picture 6">
            <a:extLst>
              <a:ext uri="{FF2B5EF4-FFF2-40B4-BE49-F238E27FC236}">
                <a16:creationId xmlns:a16="http://schemas.microsoft.com/office/drawing/2014/main" id="{2859AEAC-874A-485E-BF08-C31855E1D1AD}"/>
              </a:ext>
            </a:extLst>
          </p:cNvPr>
          <p:cNvPicPr>
            <a:picLocks noChangeAspect="1"/>
          </p:cNvPicPr>
          <p:nvPr/>
        </p:nvPicPr>
        <p:blipFill rotWithShape="1">
          <a:blip r:embed="rId3"/>
          <a:srcRect t="3985"/>
          <a:stretch/>
        </p:blipFill>
        <p:spPr>
          <a:xfrm>
            <a:off x="942680" y="659978"/>
            <a:ext cx="6909848" cy="5043237"/>
          </a:xfrm>
          <a:prstGeom prst="rect">
            <a:avLst/>
          </a:prstGeom>
        </p:spPr>
      </p:pic>
    </p:spTree>
    <p:extLst>
      <p:ext uri="{BB962C8B-B14F-4D97-AF65-F5344CB8AC3E}">
        <p14:creationId xmlns:p14="http://schemas.microsoft.com/office/powerpoint/2010/main" val="1101279190"/>
      </p:ext>
    </p:extLst>
  </p:cSld>
  <p:clrMapOvr>
    <a:masterClrMapping/>
  </p:clrMapOvr>
</p:sld>
</file>

<file path=ppt/slides/slide10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99621" y="570964"/>
            <a:ext cx="8380428" cy="461460"/>
          </a:xfrm>
        </p:spPr>
        <p:txBody>
          <a:bodyPr>
            <a:normAutofit fontScale="90000"/>
          </a:bodyPr>
          <a:lstStyle/>
          <a:p>
            <a:r>
              <a:rPr lang="en-GB" b="1" dirty="0">
                <a:latin typeface="Arial" panose="020B0604020202020204" pitchFamily="34" charset="0"/>
                <a:cs typeface="Arial" panose="020B0604020202020204" pitchFamily="34" charset="0"/>
              </a:rPr>
              <a:t>Structuring your literature review</a:t>
            </a:r>
            <a:endParaRPr lang="en-GB" b="1" dirty="0"/>
          </a:p>
        </p:txBody>
      </p:sp>
      <p:sp>
        <p:nvSpPr>
          <p:cNvPr id="3" name="Content Placeholder 2"/>
          <p:cNvSpPr>
            <a:spLocks noGrp="1"/>
          </p:cNvSpPr>
          <p:nvPr>
            <p:ph idx="1"/>
          </p:nvPr>
        </p:nvSpPr>
        <p:spPr>
          <a:xfrm>
            <a:off x="1439652" y="1650879"/>
            <a:ext cx="4171922" cy="461460"/>
          </a:xfrm>
        </p:spPr>
        <p:txBody>
          <a:bodyPr>
            <a:normAutofit lnSpcReduction="10000"/>
          </a:bodyPr>
          <a:lstStyle/>
          <a:p>
            <a:pPr>
              <a:buFont typeface="Wingdings" panose="05000000000000000000" pitchFamily="2" charset="2"/>
              <a:buChar char="§"/>
            </a:pPr>
            <a:r>
              <a:rPr lang="en-GB" dirty="0">
                <a:latin typeface="Arial" panose="020B0604020202020204" pitchFamily="34" charset="0"/>
                <a:cs typeface="Arial" panose="020B0604020202020204" pitchFamily="34" charset="0"/>
              </a:rPr>
              <a:t>The funnel approach </a:t>
            </a:r>
          </a:p>
          <a:p>
            <a:pPr marL="0" indent="0">
              <a:buClr>
                <a:srgbClr val="C00000"/>
              </a:buClr>
              <a:buNone/>
            </a:pPr>
            <a:endParaRPr lang="en-GB" dirty="0"/>
          </a:p>
        </p:txBody>
      </p:sp>
      <p:sp>
        <p:nvSpPr>
          <p:cNvPr id="5" name="TextBox 4">
            <a:extLst>
              <a:ext uri="{FF2B5EF4-FFF2-40B4-BE49-F238E27FC236}">
                <a16:creationId xmlns:a16="http://schemas.microsoft.com/office/drawing/2014/main" id="{CF46862D-56DB-4D12-BB47-02F44F63D00F}"/>
              </a:ext>
            </a:extLst>
          </p:cNvPr>
          <p:cNvSpPr txBox="1"/>
          <p:nvPr/>
        </p:nvSpPr>
        <p:spPr>
          <a:xfrm>
            <a:off x="1543050" y="2518240"/>
            <a:ext cx="1782198" cy="461665"/>
          </a:xfrm>
          <a:prstGeom prst="rect">
            <a:avLst/>
          </a:prstGeom>
          <a:noFill/>
        </p:spPr>
        <p:txBody>
          <a:bodyPr wrap="square" rtlCol="0">
            <a:spAutoFit/>
          </a:bodyPr>
          <a:lstStyle/>
          <a:p>
            <a:r>
              <a:rPr lang="en-GB" sz="1200" dirty="0">
                <a:latin typeface="Arial" panose="020B0604020202020204" pitchFamily="34" charset="0"/>
                <a:cs typeface="Arial" panose="020B0604020202020204" pitchFamily="34" charset="0"/>
              </a:rPr>
              <a:t>Distantly related to your work</a:t>
            </a:r>
          </a:p>
        </p:txBody>
      </p:sp>
      <p:pic>
        <p:nvPicPr>
          <p:cNvPr id="6" name="Picture 5">
            <a:extLst>
              <a:ext uri="{FF2B5EF4-FFF2-40B4-BE49-F238E27FC236}">
                <a16:creationId xmlns:a16="http://schemas.microsoft.com/office/drawing/2014/main" id="{10404B65-5C3F-465E-BA7E-6D81BEC10B90}"/>
              </a:ext>
            </a:extLst>
          </p:cNvPr>
          <p:cNvPicPr>
            <a:picLocks noChangeAspect="1"/>
          </p:cNvPicPr>
          <p:nvPr/>
        </p:nvPicPr>
        <p:blipFill>
          <a:blip r:embed="rId3" cstate="print"/>
          <a:stretch>
            <a:fillRect/>
          </a:stretch>
        </p:blipFill>
        <p:spPr>
          <a:xfrm>
            <a:off x="3486151" y="2305886"/>
            <a:ext cx="2329547" cy="2476935"/>
          </a:xfrm>
          <a:prstGeom prst="rect">
            <a:avLst/>
          </a:prstGeom>
        </p:spPr>
      </p:pic>
      <p:sp>
        <p:nvSpPr>
          <p:cNvPr id="7" name="TextBox 6">
            <a:extLst>
              <a:ext uri="{FF2B5EF4-FFF2-40B4-BE49-F238E27FC236}">
                <a16:creationId xmlns:a16="http://schemas.microsoft.com/office/drawing/2014/main" id="{CAAC983D-B054-4CEA-A494-CCAA91464F03}"/>
              </a:ext>
            </a:extLst>
          </p:cNvPr>
          <p:cNvSpPr txBox="1"/>
          <p:nvPr/>
        </p:nvSpPr>
        <p:spPr>
          <a:xfrm>
            <a:off x="6021642" y="2356222"/>
            <a:ext cx="1782198" cy="830997"/>
          </a:xfrm>
          <a:prstGeom prst="rect">
            <a:avLst/>
          </a:prstGeom>
          <a:noFill/>
        </p:spPr>
        <p:txBody>
          <a:bodyPr wrap="square" rtlCol="0">
            <a:spAutoFit/>
          </a:bodyPr>
          <a:lstStyle/>
          <a:p>
            <a:pPr algn="r"/>
            <a:r>
              <a:rPr lang="en-GB" sz="1200" dirty="0">
                <a:latin typeface="Arial" panose="020B0604020202020204" pitchFamily="34" charset="0"/>
                <a:cs typeface="Arial" panose="020B0604020202020204" pitchFamily="34" charset="0"/>
              </a:rPr>
              <a:t>Background, more to do with your topic area than your research question</a:t>
            </a:r>
          </a:p>
        </p:txBody>
      </p:sp>
      <p:sp>
        <p:nvSpPr>
          <p:cNvPr id="8" name="TextBox 7">
            <a:extLst>
              <a:ext uri="{FF2B5EF4-FFF2-40B4-BE49-F238E27FC236}">
                <a16:creationId xmlns:a16="http://schemas.microsoft.com/office/drawing/2014/main" id="{0DDD6738-6127-4475-B77E-A7EE47848A3D}"/>
              </a:ext>
            </a:extLst>
          </p:cNvPr>
          <p:cNvSpPr txBox="1"/>
          <p:nvPr/>
        </p:nvSpPr>
        <p:spPr>
          <a:xfrm>
            <a:off x="1498007" y="3112306"/>
            <a:ext cx="1782198" cy="646331"/>
          </a:xfrm>
          <a:prstGeom prst="rect">
            <a:avLst/>
          </a:prstGeom>
          <a:noFill/>
        </p:spPr>
        <p:txBody>
          <a:bodyPr wrap="square" rtlCol="0">
            <a:spAutoFit/>
          </a:bodyPr>
          <a:lstStyle/>
          <a:p>
            <a:r>
              <a:rPr lang="en-GB" sz="1200" dirty="0">
                <a:latin typeface="Arial" panose="020B0604020202020204" pitchFamily="34" charset="0"/>
                <a:cs typeface="Arial" panose="020B0604020202020204" pitchFamily="34" charset="0"/>
              </a:rPr>
              <a:t>Closer to what you are doing but not matching directly</a:t>
            </a:r>
          </a:p>
        </p:txBody>
      </p:sp>
      <p:sp>
        <p:nvSpPr>
          <p:cNvPr id="9" name="TextBox 8">
            <a:extLst>
              <a:ext uri="{FF2B5EF4-FFF2-40B4-BE49-F238E27FC236}">
                <a16:creationId xmlns:a16="http://schemas.microsoft.com/office/drawing/2014/main" id="{793D0D86-5E2C-4B54-93B6-913D02D8BBEC}"/>
              </a:ext>
            </a:extLst>
          </p:cNvPr>
          <p:cNvSpPr txBox="1"/>
          <p:nvPr/>
        </p:nvSpPr>
        <p:spPr>
          <a:xfrm>
            <a:off x="5982270" y="3220318"/>
            <a:ext cx="1776084" cy="830997"/>
          </a:xfrm>
          <a:prstGeom prst="rect">
            <a:avLst/>
          </a:prstGeom>
          <a:noFill/>
        </p:spPr>
        <p:txBody>
          <a:bodyPr wrap="square" rtlCol="0">
            <a:spAutoFit/>
          </a:bodyPr>
          <a:lstStyle/>
          <a:p>
            <a:pPr algn="r"/>
            <a:r>
              <a:rPr lang="en-GB" sz="1200" dirty="0">
                <a:latin typeface="Arial" panose="020B0604020202020204" pitchFamily="34" charset="0"/>
                <a:cs typeface="Arial" panose="020B0604020202020204" pitchFamily="34" charset="0"/>
              </a:rPr>
              <a:t>Narrow categories; you may find you are dealing with sources in more detail</a:t>
            </a:r>
          </a:p>
        </p:txBody>
      </p:sp>
      <p:sp>
        <p:nvSpPr>
          <p:cNvPr id="10" name="TextBox 9">
            <a:extLst>
              <a:ext uri="{FF2B5EF4-FFF2-40B4-BE49-F238E27FC236}">
                <a16:creationId xmlns:a16="http://schemas.microsoft.com/office/drawing/2014/main" id="{375E46DA-32E1-47A7-A9BF-80EF0C36254A}"/>
              </a:ext>
            </a:extLst>
          </p:cNvPr>
          <p:cNvSpPr txBox="1"/>
          <p:nvPr/>
        </p:nvSpPr>
        <p:spPr>
          <a:xfrm>
            <a:off x="1525999" y="3814384"/>
            <a:ext cx="1782198" cy="646331"/>
          </a:xfrm>
          <a:prstGeom prst="rect">
            <a:avLst/>
          </a:prstGeom>
          <a:noFill/>
        </p:spPr>
        <p:txBody>
          <a:bodyPr wrap="square" rtlCol="0">
            <a:spAutoFit/>
          </a:bodyPr>
          <a:lstStyle/>
          <a:p>
            <a:r>
              <a:rPr lang="en-GB" sz="1200" dirty="0">
                <a:latin typeface="Arial" panose="020B0604020202020204" pitchFamily="34" charset="0"/>
                <a:cs typeface="Arial" panose="020B0604020202020204" pitchFamily="34" charset="0"/>
              </a:rPr>
              <a:t>Research that is particularly pertinent to your work</a:t>
            </a:r>
          </a:p>
        </p:txBody>
      </p:sp>
      <p:sp>
        <p:nvSpPr>
          <p:cNvPr id="11" name="TextBox 10">
            <a:extLst>
              <a:ext uri="{FF2B5EF4-FFF2-40B4-BE49-F238E27FC236}">
                <a16:creationId xmlns:a16="http://schemas.microsoft.com/office/drawing/2014/main" id="{7A173349-45DF-4FA6-8337-0E43DF2B6B6E}"/>
              </a:ext>
            </a:extLst>
          </p:cNvPr>
          <p:cNvSpPr txBox="1"/>
          <p:nvPr/>
        </p:nvSpPr>
        <p:spPr>
          <a:xfrm>
            <a:off x="5974267" y="4084413"/>
            <a:ext cx="1782198" cy="1015663"/>
          </a:xfrm>
          <a:prstGeom prst="rect">
            <a:avLst/>
          </a:prstGeom>
          <a:noFill/>
        </p:spPr>
        <p:txBody>
          <a:bodyPr wrap="square" rtlCol="0">
            <a:spAutoFit/>
          </a:bodyPr>
          <a:lstStyle/>
          <a:p>
            <a:pPr algn="r"/>
            <a:r>
              <a:rPr lang="en-GB" sz="1200" dirty="0">
                <a:latin typeface="Arial" panose="020B0604020202020204" pitchFamily="34" charset="0"/>
                <a:cs typeface="Arial" panose="020B0604020202020204" pitchFamily="34" charset="0"/>
              </a:rPr>
              <a:t>Categories close to your research; you may find you are looking at a few key papers in detail</a:t>
            </a:r>
          </a:p>
        </p:txBody>
      </p:sp>
      <p:sp>
        <p:nvSpPr>
          <p:cNvPr id="12" name="Rectangle 11">
            <a:extLst>
              <a:ext uri="{FF2B5EF4-FFF2-40B4-BE49-F238E27FC236}">
                <a16:creationId xmlns:a16="http://schemas.microsoft.com/office/drawing/2014/main" id="{ABE06A09-3867-49D9-9DB8-5EFB04606819}"/>
              </a:ext>
            </a:extLst>
          </p:cNvPr>
          <p:cNvSpPr/>
          <p:nvPr/>
        </p:nvSpPr>
        <p:spPr bwMode="auto">
          <a:xfrm>
            <a:off x="3280206" y="4815620"/>
            <a:ext cx="2587939" cy="287567"/>
          </a:xfrm>
          <a:prstGeom prst="rect">
            <a:avLst/>
          </a:prstGeom>
          <a:noFill/>
          <a:ln w="9525" cap="flat" cmpd="sng" algn="ctr">
            <a:solidFill>
              <a:schemeClr val="tx1"/>
            </a:solidFill>
            <a:prstDash val="solid"/>
            <a:round/>
            <a:headEnd type="none" w="med" len="med"/>
            <a:tailEnd type="none" w="med" len="med"/>
          </a:ln>
          <a:effectLst/>
        </p:spPr>
        <p:txBody>
          <a:bodyPr vert="horz" wrap="square" lIns="0" tIns="0" rIns="0" bIns="0" numCol="1" rtlCol="0" anchor="t" anchorCtr="0" compatLnSpc="1">
            <a:prstTxWarp prst="textNoShape">
              <a:avLst/>
            </a:prstTxWarp>
          </a:bodyPr>
          <a:lstStyle/>
          <a:p>
            <a:pPr algn="ctr" fontAlgn="base">
              <a:spcBef>
                <a:spcPct val="20000"/>
              </a:spcBef>
              <a:spcAft>
                <a:spcPct val="0"/>
              </a:spcAft>
            </a:pPr>
            <a:r>
              <a:rPr lang="en-GB" sz="1200" dirty="0">
                <a:latin typeface="Arial" charset="0"/>
              </a:rPr>
              <a:t>Your study/current research issues</a:t>
            </a:r>
          </a:p>
        </p:txBody>
      </p:sp>
      <p:cxnSp>
        <p:nvCxnSpPr>
          <p:cNvPr id="13" name="Straight Arrow Connector 12">
            <a:extLst>
              <a:ext uri="{FF2B5EF4-FFF2-40B4-BE49-F238E27FC236}">
                <a16:creationId xmlns:a16="http://schemas.microsoft.com/office/drawing/2014/main" id="{0895CC30-3190-445F-B520-E48CD61E5CFF}"/>
              </a:ext>
            </a:extLst>
          </p:cNvPr>
          <p:cNvCxnSpPr/>
          <p:nvPr/>
        </p:nvCxnSpPr>
        <p:spPr bwMode="auto">
          <a:xfrm flipV="1">
            <a:off x="2117700" y="2788269"/>
            <a:ext cx="1374181" cy="8165"/>
          </a:xfrm>
          <a:prstGeom prst="straightConnector1">
            <a:avLst/>
          </a:prstGeom>
          <a:noFill/>
          <a:ln w="9525" cap="flat" cmpd="sng" algn="ctr">
            <a:solidFill>
              <a:srgbClr val="000000"/>
            </a:solidFill>
            <a:prstDash val="solid"/>
            <a:round/>
            <a:headEnd type="none" w="med" len="med"/>
            <a:tailEnd type="arrow"/>
          </a:ln>
          <a:effectLst/>
        </p:spPr>
      </p:cxnSp>
      <p:cxnSp>
        <p:nvCxnSpPr>
          <p:cNvPr id="14" name="Straight Arrow Connector 13">
            <a:extLst>
              <a:ext uri="{FF2B5EF4-FFF2-40B4-BE49-F238E27FC236}">
                <a16:creationId xmlns:a16="http://schemas.microsoft.com/office/drawing/2014/main" id="{857798D8-CB72-4730-933D-B94A4EA804C8}"/>
              </a:ext>
            </a:extLst>
          </p:cNvPr>
          <p:cNvCxnSpPr/>
          <p:nvPr/>
        </p:nvCxnSpPr>
        <p:spPr bwMode="auto">
          <a:xfrm rot="10800000">
            <a:off x="5677267" y="2788269"/>
            <a:ext cx="594000" cy="1191"/>
          </a:xfrm>
          <a:prstGeom prst="straightConnector1">
            <a:avLst/>
          </a:prstGeom>
          <a:noFill/>
          <a:ln w="9525" cap="flat" cmpd="sng" algn="ctr">
            <a:solidFill>
              <a:srgbClr val="000000"/>
            </a:solidFill>
            <a:prstDash val="solid"/>
            <a:round/>
            <a:headEnd type="none" w="med" len="med"/>
            <a:tailEnd type="arrow"/>
          </a:ln>
          <a:effectLst/>
        </p:spPr>
      </p:cxnSp>
      <p:cxnSp>
        <p:nvCxnSpPr>
          <p:cNvPr id="15" name="Straight Arrow Connector 14">
            <a:extLst>
              <a:ext uri="{FF2B5EF4-FFF2-40B4-BE49-F238E27FC236}">
                <a16:creationId xmlns:a16="http://schemas.microsoft.com/office/drawing/2014/main" id="{DE640EBC-CBDD-46BE-8DC2-A4C78CA826A0}"/>
              </a:ext>
            </a:extLst>
          </p:cNvPr>
          <p:cNvCxnSpPr/>
          <p:nvPr/>
        </p:nvCxnSpPr>
        <p:spPr bwMode="auto">
          <a:xfrm flipV="1">
            <a:off x="2207482" y="3598360"/>
            <a:ext cx="1608434" cy="15973"/>
          </a:xfrm>
          <a:prstGeom prst="straightConnector1">
            <a:avLst/>
          </a:prstGeom>
          <a:noFill/>
          <a:ln w="9525" cap="flat" cmpd="sng" algn="ctr">
            <a:solidFill>
              <a:srgbClr val="000000"/>
            </a:solidFill>
            <a:prstDash val="solid"/>
            <a:round/>
            <a:headEnd type="none" w="med" len="med"/>
            <a:tailEnd type="arrow"/>
          </a:ln>
          <a:effectLst/>
        </p:spPr>
      </p:cxnSp>
      <p:cxnSp>
        <p:nvCxnSpPr>
          <p:cNvPr id="16" name="Straight Arrow Connector 15">
            <a:extLst>
              <a:ext uri="{FF2B5EF4-FFF2-40B4-BE49-F238E27FC236}">
                <a16:creationId xmlns:a16="http://schemas.microsoft.com/office/drawing/2014/main" id="{E63EA062-759A-449F-A787-C1F692098EF7}"/>
              </a:ext>
            </a:extLst>
          </p:cNvPr>
          <p:cNvCxnSpPr/>
          <p:nvPr/>
        </p:nvCxnSpPr>
        <p:spPr bwMode="auto">
          <a:xfrm rot="10800000">
            <a:off x="5415901" y="3544354"/>
            <a:ext cx="810090" cy="1191"/>
          </a:xfrm>
          <a:prstGeom prst="straightConnector1">
            <a:avLst/>
          </a:prstGeom>
          <a:noFill/>
          <a:ln w="9525" cap="flat" cmpd="sng" algn="ctr">
            <a:solidFill>
              <a:srgbClr val="000000"/>
            </a:solidFill>
            <a:prstDash val="solid"/>
            <a:round/>
            <a:headEnd type="none" w="med" len="med"/>
            <a:tailEnd type="arrow"/>
          </a:ln>
          <a:effectLst/>
        </p:spPr>
      </p:cxnSp>
      <p:cxnSp>
        <p:nvCxnSpPr>
          <p:cNvPr id="17" name="Straight Arrow Connector 16">
            <a:extLst>
              <a:ext uri="{FF2B5EF4-FFF2-40B4-BE49-F238E27FC236}">
                <a16:creationId xmlns:a16="http://schemas.microsoft.com/office/drawing/2014/main" id="{E5AB46BD-1B60-49EE-AB30-5CD29BBBB9F8}"/>
              </a:ext>
            </a:extLst>
          </p:cNvPr>
          <p:cNvCxnSpPr/>
          <p:nvPr/>
        </p:nvCxnSpPr>
        <p:spPr bwMode="auto">
          <a:xfrm>
            <a:off x="3167844" y="4408449"/>
            <a:ext cx="918102" cy="1191"/>
          </a:xfrm>
          <a:prstGeom prst="straightConnector1">
            <a:avLst/>
          </a:prstGeom>
          <a:noFill/>
          <a:ln w="9525" cap="flat" cmpd="sng" algn="ctr">
            <a:solidFill>
              <a:srgbClr val="000000"/>
            </a:solidFill>
            <a:prstDash val="solid"/>
            <a:round/>
            <a:headEnd type="none" w="med" len="med"/>
            <a:tailEnd type="arrow"/>
          </a:ln>
          <a:effectLst/>
        </p:spPr>
      </p:cxnSp>
      <p:cxnSp>
        <p:nvCxnSpPr>
          <p:cNvPr id="18" name="Straight Arrow Connector 17">
            <a:extLst>
              <a:ext uri="{FF2B5EF4-FFF2-40B4-BE49-F238E27FC236}">
                <a16:creationId xmlns:a16="http://schemas.microsoft.com/office/drawing/2014/main" id="{D4B524F2-B88B-4882-9F1D-185BDF6C9C77}"/>
              </a:ext>
            </a:extLst>
          </p:cNvPr>
          <p:cNvCxnSpPr/>
          <p:nvPr/>
        </p:nvCxnSpPr>
        <p:spPr bwMode="auto">
          <a:xfrm rot="10800000">
            <a:off x="4944553" y="4462455"/>
            <a:ext cx="1296144" cy="1191"/>
          </a:xfrm>
          <a:prstGeom prst="straightConnector1">
            <a:avLst/>
          </a:prstGeom>
          <a:noFill/>
          <a:ln w="9525" cap="flat" cmpd="sng" algn="ctr">
            <a:solidFill>
              <a:srgbClr val="000000"/>
            </a:solidFill>
            <a:prstDash val="solid"/>
            <a:round/>
            <a:headEnd type="none" w="med" len="med"/>
            <a:tailEnd type="arrow"/>
          </a:ln>
          <a:effectLst/>
        </p:spPr>
      </p:cxnSp>
      <p:sp>
        <p:nvSpPr>
          <p:cNvPr id="19" name="TextBox 18">
            <a:extLst>
              <a:ext uri="{FF2B5EF4-FFF2-40B4-BE49-F238E27FC236}">
                <a16:creationId xmlns:a16="http://schemas.microsoft.com/office/drawing/2014/main" id="{DEC27EDD-1B27-4349-BDB0-A7511A2F972D}"/>
              </a:ext>
            </a:extLst>
          </p:cNvPr>
          <p:cNvSpPr txBox="1"/>
          <p:nvPr/>
        </p:nvSpPr>
        <p:spPr>
          <a:xfrm>
            <a:off x="3626896" y="2313218"/>
            <a:ext cx="2151796" cy="461665"/>
          </a:xfrm>
          <a:prstGeom prst="rect">
            <a:avLst/>
          </a:prstGeom>
          <a:noFill/>
        </p:spPr>
        <p:txBody>
          <a:bodyPr wrap="square" rtlCol="0">
            <a:spAutoFit/>
          </a:bodyPr>
          <a:lstStyle/>
          <a:p>
            <a:pPr algn="ctr"/>
            <a:r>
              <a:rPr lang="en-GB" sz="1200" dirty="0">
                <a:solidFill>
                  <a:srgbClr val="000000"/>
                </a:solidFill>
                <a:latin typeface="Arial"/>
              </a:rPr>
              <a:t>Introduction (scope and structure)</a:t>
            </a:r>
          </a:p>
        </p:txBody>
      </p:sp>
      <p:pic>
        <p:nvPicPr>
          <p:cNvPr id="4" name="Picture 3">
            <a:extLst>
              <a:ext uri="{FF2B5EF4-FFF2-40B4-BE49-F238E27FC236}">
                <a16:creationId xmlns:a16="http://schemas.microsoft.com/office/drawing/2014/main" id="{4621AF46-5E58-5A90-A071-EFBC1E29138B}"/>
              </a:ext>
            </a:extLst>
          </p:cNvPr>
          <p:cNvPicPr>
            <a:picLocks noChangeAspect="1"/>
          </p:cNvPicPr>
          <p:nvPr/>
        </p:nvPicPr>
        <p:blipFill>
          <a:blip r:embed="rId4">
            <a:duotone>
              <a:schemeClr val="accent4">
                <a:shade val="45000"/>
                <a:satMod val="135000"/>
              </a:schemeClr>
              <a:prstClr val="white"/>
            </a:duotone>
          </a:blip>
          <a:stretch>
            <a:fillRect/>
          </a:stretch>
        </p:blipFill>
        <p:spPr>
          <a:xfrm>
            <a:off x="7803840" y="4338515"/>
            <a:ext cx="1466938" cy="2600857"/>
          </a:xfrm>
          <a:prstGeom prst="rect">
            <a:avLst/>
          </a:prstGeom>
          <a:ln>
            <a:noFill/>
          </a:ln>
          <a:effectLst>
            <a:softEdge rad="112500"/>
          </a:effectLst>
        </p:spPr>
      </p:pic>
    </p:spTree>
    <p:extLst>
      <p:ext uri="{BB962C8B-B14F-4D97-AF65-F5344CB8AC3E}">
        <p14:creationId xmlns:p14="http://schemas.microsoft.com/office/powerpoint/2010/main" val="4014724090"/>
      </p:ext>
    </p:extLst>
  </p:cSld>
  <p:clrMapOvr>
    <a:masterClrMapping/>
  </p:clrMapOvr>
</p:sld>
</file>

<file path=ppt/slides/slide10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91882" y="538944"/>
            <a:ext cx="8229600" cy="800100"/>
          </a:xfrm>
        </p:spPr>
        <p:txBody>
          <a:bodyPr>
            <a:normAutofit fontScale="90000"/>
          </a:bodyPr>
          <a:lstStyle/>
          <a:p>
            <a:pPr algn="ctr"/>
            <a:r>
              <a:rPr lang="en-GB" b="1" dirty="0">
                <a:latin typeface="Arial" panose="020B0604020202020204" pitchFamily="34" charset="0"/>
                <a:cs typeface="Arial" panose="020B0604020202020204" pitchFamily="34" charset="0"/>
              </a:rPr>
              <a:t>Critical writing in a literature review</a:t>
            </a:r>
          </a:p>
        </p:txBody>
      </p:sp>
      <p:sp>
        <p:nvSpPr>
          <p:cNvPr id="4" name="Content Placeholder 2"/>
          <p:cNvSpPr>
            <a:spLocks noGrp="1"/>
          </p:cNvSpPr>
          <p:nvPr>
            <p:ph idx="1"/>
          </p:nvPr>
        </p:nvSpPr>
        <p:spPr>
          <a:xfrm>
            <a:off x="802255" y="1875934"/>
            <a:ext cx="7808854" cy="4133622"/>
          </a:xfrm>
        </p:spPr>
        <p:txBody>
          <a:bodyPr>
            <a:normAutofit fontScale="92500" lnSpcReduction="10000"/>
          </a:bodyPr>
          <a:lstStyle/>
          <a:p>
            <a:pPr>
              <a:buFont typeface="Wingdings" panose="05000000000000000000" pitchFamily="2" charset="2"/>
              <a:buChar char="§"/>
            </a:pPr>
            <a:r>
              <a:rPr lang="en-GB" sz="1800" dirty="0">
                <a:latin typeface="Arial" panose="020B0604020202020204" pitchFamily="34" charset="0"/>
                <a:cs typeface="Arial" panose="020B0604020202020204" pitchFamily="34" charset="0"/>
              </a:rPr>
              <a:t>Comparing and contrasting different theories, concepts etc and indicating the position you are taking for your own work</a:t>
            </a:r>
          </a:p>
          <a:p>
            <a:pPr>
              <a:buFont typeface="Wingdings" panose="05000000000000000000" pitchFamily="2" charset="2"/>
              <a:buChar char="§"/>
            </a:pPr>
            <a:r>
              <a:rPr lang="en-GB" sz="1800" dirty="0">
                <a:latin typeface="Arial" panose="020B0604020202020204" pitchFamily="34" charset="0"/>
                <a:cs typeface="Arial" panose="020B0604020202020204" pitchFamily="34" charset="0"/>
              </a:rPr>
              <a:t>Showing how limitations in others work creates a research gap for you. </a:t>
            </a:r>
          </a:p>
          <a:p>
            <a:pPr>
              <a:buFont typeface="Wingdings" panose="05000000000000000000" pitchFamily="2" charset="2"/>
              <a:buChar char="§"/>
            </a:pPr>
            <a:r>
              <a:rPr lang="en-GB" sz="1800" dirty="0">
                <a:latin typeface="Arial" panose="020B0604020202020204" pitchFamily="34" charset="0"/>
                <a:cs typeface="Arial" panose="020B0604020202020204" pitchFamily="34" charset="0"/>
              </a:rPr>
              <a:t>Strategic and selective referencing to support the underpinning arguments which form the basis of your research</a:t>
            </a:r>
          </a:p>
          <a:p>
            <a:pPr>
              <a:buFont typeface="Wingdings" panose="05000000000000000000" pitchFamily="2" charset="2"/>
              <a:buChar char="§"/>
            </a:pPr>
            <a:r>
              <a:rPr lang="en-GB" sz="1800" dirty="0">
                <a:latin typeface="Arial" panose="020B0604020202020204" pitchFamily="34" charset="0"/>
                <a:cs typeface="Arial" panose="020B0604020202020204" pitchFamily="34" charset="0"/>
              </a:rPr>
              <a:t>Synthesising and reformulating arguments from various sources to create new/more developed point of view</a:t>
            </a:r>
          </a:p>
          <a:p>
            <a:pPr>
              <a:buFont typeface="Wingdings" panose="05000000000000000000" pitchFamily="2" charset="2"/>
              <a:buChar char="§"/>
            </a:pPr>
            <a:r>
              <a:rPr lang="en-GB" sz="1800" dirty="0">
                <a:latin typeface="Arial" panose="020B0604020202020204" pitchFamily="34" charset="0"/>
                <a:cs typeface="Arial" panose="020B0604020202020204" pitchFamily="34" charset="0"/>
              </a:rPr>
              <a:t>Agreeing with/defending a point of view or finding</a:t>
            </a:r>
          </a:p>
          <a:p>
            <a:pPr>
              <a:buFont typeface="Wingdings" panose="05000000000000000000" pitchFamily="2" charset="2"/>
              <a:buChar char="§"/>
            </a:pPr>
            <a:r>
              <a:rPr lang="en-GB" sz="1800" dirty="0">
                <a:latin typeface="Arial" panose="020B0604020202020204" pitchFamily="34" charset="0"/>
                <a:cs typeface="Arial" panose="020B0604020202020204" pitchFamily="34" charset="0"/>
              </a:rPr>
              <a:t>Accepting current viewpoints have some strengths but qualifying your position by highlighting weaknesses</a:t>
            </a:r>
          </a:p>
          <a:p>
            <a:pPr>
              <a:buFont typeface="Wingdings" panose="05000000000000000000" pitchFamily="2" charset="2"/>
              <a:buChar char="§"/>
            </a:pPr>
            <a:r>
              <a:rPr lang="en-GB" sz="1800" dirty="0">
                <a:latin typeface="Arial" panose="020B0604020202020204" pitchFamily="34" charset="0"/>
                <a:cs typeface="Arial" panose="020B0604020202020204" pitchFamily="34" charset="0"/>
              </a:rPr>
              <a:t>Rejecting a point of view with reasons (e.g. Lack of evidence)</a:t>
            </a:r>
          </a:p>
          <a:p>
            <a:pPr>
              <a:buFont typeface="Wingdings" panose="05000000000000000000" pitchFamily="2" charset="2"/>
              <a:buChar char="§"/>
            </a:pPr>
            <a:r>
              <a:rPr lang="en-GB" sz="1800" dirty="0">
                <a:latin typeface="Arial" panose="020B0604020202020204" pitchFamily="34" charset="0"/>
                <a:cs typeface="Arial" panose="020B0604020202020204" pitchFamily="34" charset="0"/>
              </a:rPr>
              <a:t>Making connections between sources</a:t>
            </a:r>
          </a:p>
          <a:p>
            <a:pPr>
              <a:buNone/>
            </a:pPr>
            <a:br>
              <a:rPr lang="en-GB" sz="1050" dirty="0">
                <a:latin typeface="Arial" panose="020B0604020202020204" pitchFamily="34" charset="0"/>
                <a:cs typeface="Arial" panose="020B0604020202020204" pitchFamily="34" charset="0"/>
              </a:rPr>
            </a:br>
            <a:r>
              <a:rPr lang="en-GB" sz="1050" dirty="0">
                <a:latin typeface="Arial" panose="020B0604020202020204" pitchFamily="34" charset="0"/>
                <a:cs typeface="Arial" panose="020B0604020202020204" pitchFamily="34" charset="0"/>
              </a:rPr>
              <a:t>Adapted from RIDLEY, D 2008. </a:t>
            </a:r>
            <a:r>
              <a:rPr lang="en-GB" sz="1050" i="1" dirty="0">
                <a:latin typeface="Arial" panose="020B0604020202020204" pitchFamily="34" charset="0"/>
                <a:cs typeface="Arial" panose="020B0604020202020204" pitchFamily="34" charset="0"/>
              </a:rPr>
              <a:t>The literature review: a step-by- step guide for students</a:t>
            </a:r>
            <a:r>
              <a:rPr lang="en-GB" sz="1050" dirty="0">
                <a:latin typeface="Arial" panose="020B0604020202020204" pitchFamily="34" charset="0"/>
                <a:cs typeface="Arial" panose="020B0604020202020204" pitchFamily="34" charset="0"/>
              </a:rPr>
              <a:t>.  London: Sage</a:t>
            </a:r>
          </a:p>
        </p:txBody>
      </p:sp>
    </p:spTree>
    <p:extLst>
      <p:ext uri="{BB962C8B-B14F-4D97-AF65-F5344CB8AC3E}">
        <p14:creationId xmlns:p14="http://schemas.microsoft.com/office/powerpoint/2010/main" val="4156781173"/>
      </p:ext>
    </p:extLst>
  </p:cSld>
  <p:clrMapOvr>
    <a:masterClrMapping/>
  </p:clrMapOvr>
</p:sld>
</file>

<file path=ppt/slides/slide10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39365" y="488800"/>
            <a:ext cx="8531258" cy="526926"/>
          </a:xfrm>
        </p:spPr>
        <p:txBody>
          <a:bodyPr>
            <a:noAutofit/>
          </a:bodyPr>
          <a:lstStyle/>
          <a:p>
            <a:r>
              <a:rPr lang="en-GB" sz="3200" b="1" dirty="0">
                <a:latin typeface="Arial" panose="020B0604020202020204" pitchFamily="34" charset="0"/>
                <a:cs typeface="Arial" panose="020B0604020202020204" pitchFamily="34" charset="0"/>
              </a:rPr>
              <a:t>Critical writing of a literature review can include…</a:t>
            </a:r>
          </a:p>
        </p:txBody>
      </p:sp>
      <p:sp>
        <p:nvSpPr>
          <p:cNvPr id="3" name="Content Placeholder 2"/>
          <p:cNvSpPr>
            <a:spLocks noGrp="1"/>
          </p:cNvSpPr>
          <p:nvPr>
            <p:ph idx="1"/>
          </p:nvPr>
        </p:nvSpPr>
        <p:spPr>
          <a:xfrm>
            <a:off x="1476323" y="5455787"/>
            <a:ext cx="6156684" cy="386487"/>
          </a:xfrm>
        </p:spPr>
        <p:txBody>
          <a:bodyPr>
            <a:normAutofit fontScale="25000" lnSpcReduction="20000"/>
          </a:bodyPr>
          <a:lstStyle/>
          <a:p>
            <a:pPr>
              <a:buClr>
                <a:srgbClr val="C00000"/>
              </a:buClr>
            </a:pPr>
            <a:endParaRPr lang="en-US" dirty="0"/>
          </a:p>
          <a:p>
            <a:pPr>
              <a:buClr>
                <a:srgbClr val="C00000"/>
              </a:buClr>
            </a:pPr>
            <a:endParaRPr lang="en-US" dirty="0"/>
          </a:p>
          <a:p>
            <a:pPr marL="0" indent="0">
              <a:buClr>
                <a:srgbClr val="C00000"/>
              </a:buClr>
              <a:buNone/>
            </a:pPr>
            <a:endParaRPr lang="en-US" sz="4800" dirty="0">
              <a:latin typeface="Arial" panose="020B0604020202020204" pitchFamily="34" charset="0"/>
              <a:cs typeface="Arial" panose="020B0604020202020204" pitchFamily="34" charset="0"/>
            </a:endParaRPr>
          </a:p>
          <a:p>
            <a:pPr marL="0" indent="0">
              <a:buClr>
                <a:srgbClr val="C00000"/>
              </a:buClr>
              <a:buNone/>
            </a:pPr>
            <a:r>
              <a:rPr lang="en-US" sz="4800" dirty="0">
                <a:latin typeface="Arial" panose="020B0604020202020204" pitchFamily="34" charset="0"/>
                <a:cs typeface="Arial" panose="020B0604020202020204" pitchFamily="34" charset="0"/>
              </a:rPr>
              <a:t>Adapted from Moon, cited in Cottrell 1999:23</a:t>
            </a:r>
          </a:p>
        </p:txBody>
      </p:sp>
      <p:graphicFrame>
        <p:nvGraphicFramePr>
          <p:cNvPr id="5" name="Table 5">
            <a:extLst>
              <a:ext uri="{FF2B5EF4-FFF2-40B4-BE49-F238E27FC236}">
                <a16:creationId xmlns:a16="http://schemas.microsoft.com/office/drawing/2014/main" id="{F52A92E2-E249-4A74-A6EB-6EFC9B0642ED}"/>
              </a:ext>
            </a:extLst>
          </p:cNvPr>
          <p:cNvGraphicFramePr>
            <a:graphicFrameLocks noGrp="1"/>
          </p:cNvGraphicFramePr>
          <p:nvPr>
            <p:extLst>
              <p:ext uri="{D42A27DB-BD31-4B8C-83A1-F6EECF244321}">
                <p14:modId xmlns:p14="http://schemas.microsoft.com/office/powerpoint/2010/main" val="1542403393"/>
              </p:ext>
            </p:extLst>
          </p:nvPr>
        </p:nvGraphicFramePr>
        <p:xfrm>
          <a:off x="999241" y="1469511"/>
          <a:ext cx="7164372" cy="3935679"/>
        </p:xfrm>
        <a:graphic>
          <a:graphicData uri="http://schemas.openxmlformats.org/drawingml/2006/table">
            <a:tbl>
              <a:tblPr firstRow="1" bandRow="1">
                <a:tableStyleId>{5C22544A-7EE6-4342-B048-85BDC9FD1C3A}</a:tableStyleId>
              </a:tblPr>
              <a:tblGrid>
                <a:gridCol w="3582186">
                  <a:extLst>
                    <a:ext uri="{9D8B030D-6E8A-4147-A177-3AD203B41FA5}">
                      <a16:colId xmlns:a16="http://schemas.microsoft.com/office/drawing/2014/main" val="2779210479"/>
                    </a:ext>
                  </a:extLst>
                </a:gridCol>
                <a:gridCol w="3582186">
                  <a:extLst>
                    <a:ext uri="{9D8B030D-6E8A-4147-A177-3AD203B41FA5}">
                      <a16:colId xmlns:a16="http://schemas.microsoft.com/office/drawing/2014/main" val="897297978"/>
                    </a:ext>
                  </a:extLst>
                </a:gridCol>
              </a:tblGrid>
              <a:tr h="384793">
                <a:tc>
                  <a:txBody>
                    <a:bodyPr/>
                    <a:lstStyle/>
                    <a:p>
                      <a:r>
                        <a:rPr lang="en-GB" sz="1600" dirty="0">
                          <a:latin typeface="Arial" panose="020B0604020202020204" pitchFamily="34" charset="0"/>
                          <a:cs typeface="Arial" panose="020B0604020202020204" pitchFamily="34" charset="0"/>
                        </a:rPr>
                        <a:t>Descriptive writing </a:t>
                      </a:r>
                    </a:p>
                  </a:txBody>
                  <a:tcPr marL="68580" marR="68580" marT="34290" marB="34290"/>
                </a:tc>
                <a:tc>
                  <a:txBody>
                    <a:bodyPr/>
                    <a:lstStyle/>
                    <a:p>
                      <a:r>
                        <a:rPr lang="en-GB" sz="1600" dirty="0">
                          <a:latin typeface="Arial" panose="020B0604020202020204" pitchFamily="34" charset="0"/>
                          <a:cs typeface="Arial" panose="020B0604020202020204" pitchFamily="34" charset="0"/>
                        </a:rPr>
                        <a:t>Critical /Analytical writing</a:t>
                      </a:r>
                    </a:p>
                  </a:txBody>
                  <a:tcPr marL="68580" marR="68580" marT="34290" marB="34290"/>
                </a:tc>
                <a:extLst>
                  <a:ext uri="{0D108BD9-81ED-4DB2-BD59-A6C34878D82A}">
                    <a16:rowId xmlns:a16="http://schemas.microsoft.com/office/drawing/2014/main" val="2090728420"/>
                  </a:ext>
                </a:extLst>
              </a:tr>
              <a:tr h="384793">
                <a:tc>
                  <a:txBody>
                    <a:bodyPr/>
                    <a:lstStyle/>
                    <a:p>
                      <a:r>
                        <a:rPr lang="en-GB" sz="1600" dirty="0">
                          <a:latin typeface="Arial" panose="020B0604020202020204" pitchFamily="34" charset="0"/>
                          <a:cs typeface="Arial" panose="020B0604020202020204" pitchFamily="34" charset="0"/>
                        </a:rPr>
                        <a:t>States what happened </a:t>
                      </a:r>
                    </a:p>
                  </a:txBody>
                  <a:tcPr marL="68580" marR="68580" marT="34290" marB="34290"/>
                </a:tc>
                <a:tc>
                  <a:txBody>
                    <a:bodyPr/>
                    <a:lstStyle/>
                    <a:p>
                      <a:r>
                        <a:rPr lang="en-GB" sz="1600" dirty="0">
                          <a:latin typeface="Arial" panose="020B0604020202020204" pitchFamily="34" charset="0"/>
                          <a:cs typeface="Arial" panose="020B0604020202020204" pitchFamily="34" charset="0"/>
                        </a:rPr>
                        <a:t>Identifies the significance</a:t>
                      </a:r>
                    </a:p>
                  </a:txBody>
                  <a:tcPr marL="68580" marR="68580" marT="34290" marB="34290"/>
                </a:tc>
                <a:extLst>
                  <a:ext uri="{0D108BD9-81ED-4DB2-BD59-A6C34878D82A}">
                    <a16:rowId xmlns:a16="http://schemas.microsoft.com/office/drawing/2014/main" val="468852532"/>
                  </a:ext>
                </a:extLst>
              </a:tr>
              <a:tr h="384793">
                <a:tc>
                  <a:txBody>
                    <a:bodyPr/>
                    <a:lstStyle/>
                    <a:p>
                      <a:r>
                        <a:rPr lang="en-US" sz="1600" dirty="0">
                          <a:latin typeface="Arial" panose="020B0604020202020204" pitchFamily="34" charset="0"/>
                          <a:cs typeface="Arial" panose="020B0604020202020204" pitchFamily="34" charset="0"/>
                        </a:rPr>
                        <a:t>States what something is like </a:t>
                      </a:r>
                      <a:endParaRPr lang="en-GB" sz="1600" dirty="0">
                        <a:latin typeface="Arial" panose="020B0604020202020204" pitchFamily="34" charset="0"/>
                        <a:cs typeface="Arial" panose="020B0604020202020204" pitchFamily="34" charset="0"/>
                      </a:endParaRPr>
                    </a:p>
                  </a:txBody>
                  <a:tcPr marL="68580" marR="68580" marT="34290" marB="34290"/>
                </a:tc>
                <a:tc>
                  <a:txBody>
                    <a:bodyPr/>
                    <a:lstStyle/>
                    <a:p>
                      <a:r>
                        <a:rPr lang="en-US" sz="1600" dirty="0">
                          <a:latin typeface="Arial" panose="020B0604020202020204" pitchFamily="34" charset="0"/>
                          <a:cs typeface="Arial" panose="020B0604020202020204" pitchFamily="34" charset="0"/>
                        </a:rPr>
                        <a:t>Evaluates (judges the value) strengths and weaknesses</a:t>
                      </a:r>
                      <a:endParaRPr lang="en-GB" sz="1600" dirty="0">
                        <a:latin typeface="Arial" panose="020B0604020202020204" pitchFamily="34" charset="0"/>
                        <a:cs typeface="Arial" panose="020B0604020202020204" pitchFamily="34" charset="0"/>
                      </a:endParaRPr>
                    </a:p>
                  </a:txBody>
                  <a:tcPr marL="68580" marR="68580" marT="34290" marB="34290"/>
                </a:tc>
                <a:extLst>
                  <a:ext uri="{0D108BD9-81ED-4DB2-BD59-A6C34878D82A}">
                    <a16:rowId xmlns:a16="http://schemas.microsoft.com/office/drawing/2014/main" val="3156601838"/>
                  </a:ext>
                </a:extLst>
              </a:tr>
              <a:tr h="384793">
                <a:tc>
                  <a:txBody>
                    <a:bodyPr/>
                    <a:lstStyle/>
                    <a:p>
                      <a:r>
                        <a:rPr lang="en-US" sz="1600" dirty="0">
                          <a:latin typeface="Arial" panose="020B0604020202020204" pitchFamily="34" charset="0"/>
                          <a:cs typeface="Arial" panose="020B0604020202020204" pitchFamily="34" charset="0"/>
                        </a:rPr>
                        <a:t>Gives the story so far </a:t>
                      </a:r>
                      <a:endParaRPr lang="en-GB" sz="1600" dirty="0">
                        <a:latin typeface="Arial" panose="020B0604020202020204" pitchFamily="34" charset="0"/>
                        <a:cs typeface="Arial" panose="020B0604020202020204" pitchFamily="34" charset="0"/>
                      </a:endParaRPr>
                    </a:p>
                  </a:txBody>
                  <a:tcPr marL="68580" marR="68580" marT="34290" marB="34290"/>
                </a:tc>
                <a:tc>
                  <a:txBody>
                    <a:bodyPr/>
                    <a:lstStyle/>
                    <a:p>
                      <a:r>
                        <a:rPr lang="en-US" sz="1600" dirty="0">
                          <a:latin typeface="Arial" panose="020B0604020202020204" pitchFamily="34" charset="0"/>
                          <a:cs typeface="Arial" panose="020B0604020202020204" pitchFamily="34" charset="0"/>
                        </a:rPr>
                        <a:t>Weighs one piece of information against another </a:t>
                      </a:r>
                      <a:endParaRPr lang="en-GB" sz="1600" dirty="0">
                        <a:latin typeface="Arial" panose="020B0604020202020204" pitchFamily="34" charset="0"/>
                        <a:cs typeface="Arial" panose="020B0604020202020204" pitchFamily="34" charset="0"/>
                      </a:endParaRPr>
                    </a:p>
                  </a:txBody>
                  <a:tcPr marL="68580" marR="68580" marT="34290" marB="34290"/>
                </a:tc>
                <a:extLst>
                  <a:ext uri="{0D108BD9-81ED-4DB2-BD59-A6C34878D82A}">
                    <a16:rowId xmlns:a16="http://schemas.microsoft.com/office/drawing/2014/main" val="1330612888"/>
                  </a:ext>
                </a:extLst>
              </a:tr>
              <a:tr h="384793">
                <a:tc>
                  <a:txBody>
                    <a:bodyPr/>
                    <a:lstStyle/>
                    <a:p>
                      <a:r>
                        <a:rPr lang="en-US" sz="1600" dirty="0">
                          <a:latin typeface="Arial" panose="020B0604020202020204" pitchFamily="34" charset="0"/>
                          <a:cs typeface="Arial" panose="020B0604020202020204" pitchFamily="34" charset="0"/>
                        </a:rPr>
                        <a:t>Explains what a theory says </a:t>
                      </a:r>
                      <a:endParaRPr lang="en-GB" sz="1600" dirty="0">
                        <a:latin typeface="Arial" panose="020B0604020202020204" pitchFamily="34" charset="0"/>
                        <a:cs typeface="Arial" panose="020B0604020202020204" pitchFamily="34" charset="0"/>
                      </a:endParaRPr>
                    </a:p>
                  </a:txBody>
                  <a:tcPr marL="68580" marR="68580" marT="34290" marB="34290"/>
                </a:tc>
                <a:tc>
                  <a:txBody>
                    <a:bodyPr/>
                    <a:lstStyle/>
                    <a:p>
                      <a:r>
                        <a:rPr lang="en-US" sz="1600" dirty="0">
                          <a:latin typeface="Arial" panose="020B0604020202020204" pitchFamily="34" charset="0"/>
                          <a:cs typeface="Arial" panose="020B0604020202020204" pitchFamily="34" charset="0"/>
                        </a:rPr>
                        <a:t>Shows why something is relevant or suitable </a:t>
                      </a:r>
                      <a:endParaRPr lang="en-GB" sz="1600" dirty="0">
                        <a:latin typeface="Arial" panose="020B0604020202020204" pitchFamily="34" charset="0"/>
                        <a:cs typeface="Arial" panose="020B0604020202020204" pitchFamily="34" charset="0"/>
                      </a:endParaRPr>
                    </a:p>
                  </a:txBody>
                  <a:tcPr marL="68580" marR="68580" marT="34290" marB="34290"/>
                </a:tc>
                <a:extLst>
                  <a:ext uri="{0D108BD9-81ED-4DB2-BD59-A6C34878D82A}">
                    <a16:rowId xmlns:a16="http://schemas.microsoft.com/office/drawing/2014/main" val="2370277059"/>
                  </a:ext>
                </a:extLst>
              </a:tr>
              <a:tr h="384793">
                <a:tc>
                  <a:txBody>
                    <a:bodyPr/>
                    <a:lstStyle/>
                    <a:p>
                      <a:r>
                        <a:rPr lang="en-GB" sz="1600" dirty="0">
                          <a:latin typeface="Arial" panose="020B0604020202020204" pitchFamily="34" charset="0"/>
                          <a:cs typeface="Arial" panose="020B0604020202020204" pitchFamily="34" charset="0"/>
                        </a:rPr>
                        <a:t>States the different components </a:t>
                      </a:r>
                    </a:p>
                  </a:txBody>
                  <a:tcPr marL="68580" marR="68580" marT="34290" marB="34290"/>
                </a:tc>
                <a:tc>
                  <a:txBody>
                    <a:bodyPr/>
                    <a:lstStyle/>
                    <a:p>
                      <a:r>
                        <a:rPr lang="en-US" sz="1600" dirty="0">
                          <a:latin typeface="Arial" panose="020B0604020202020204" pitchFamily="34" charset="0"/>
                          <a:cs typeface="Arial" panose="020B0604020202020204" pitchFamily="34" charset="0"/>
                        </a:rPr>
                        <a:t>Weighs up the importance of component parts </a:t>
                      </a:r>
                      <a:endParaRPr lang="en-GB" sz="1600" dirty="0">
                        <a:latin typeface="Arial" panose="020B0604020202020204" pitchFamily="34" charset="0"/>
                        <a:cs typeface="Arial" panose="020B0604020202020204" pitchFamily="34" charset="0"/>
                      </a:endParaRPr>
                    </a:p>
                  </a:txBody>
                  <a:tcPr marL="68580" marR="68580" marT="34290" marB="34290"/>
                </a:tc>
                <a:extLst>
                  <a:ext uri="{0D108BD9-81ED-4DB2-BD59-A6C34878D82A}">
                    <a16:rowId xmlns:a16="http://schemas.microsoft.com/office/drawing/2014/main" val="3888072122"/>
                  </a:ext>
                </a:extLst>
              </a:tr>
              <a:tr h="384793">
                <a:tc>
                  <a:txBody>
                    <a:bodyPr/>
                    <a:lstStyle/>
                    <a:p>
                      <a:r>
                        <a:rPr lang="en-GB" sz="1600" dirty="0">
                          <a:latin typeface="Arial" panose="020B0604020202020204" pitchFamily="34" charset="0"/>
                          <a:cs typeface="Arial" panose="020B0604020202020204" pitchFamily="34" charset="0"/>
                        </a:rPr>
                        <a:t>States links between items</a:t>
                      </a:r>
                    </a:p>
                  </a:txBody>
                  <a:tcPr marL="68580" marR="68580" marT="34290" marB="34290"/>
                </a:tc>
                <a:tc>
                  <a:txBody>
                    <a:bodyPr/>
                    <a:lstStyle/>
                    <a:p>
                      <a:r>
                        <a:rPr lang="en-US" sz="1600" dirty="0">
                          <a:latin typeface="Arial" panose="020B0604020202020204" pitchFamily="34" charset="0"/>
                          <a:cs typeface="Arial" panose="020B0604020202020204" pitchFamily="34" charset="0"/>
                        </a:rPr>
                        <a:t>Shows the relevance of links between pieces of information </a:t>
                      </a:r>
                      <a:endParaRPr lang="en-GB" sz="1600" dirty="0">
                        <a:latin typeface="Arial" panose="020B0604020202020204" pitchFamily="34" charset="0"/>
                        <a:cs typeface="Arial" panose="020B0604020202020204" pitchFamily="34" charset="0"/>
                      </a:endParaRPr>
                    </a:p>
                  </a:txBody>
                  <a:tcPr marL="68580" marR="68580" marT="34290" marB="34290"/>
                </a:tc>
                <a:extLst>
                  <a:ext uri="{0D108BD9-81ED-4DB2-BD59-A6C34878D82A}">
                    <a16:rowId xmlns:a16="http://schemas.microsoft.com/office/drawing/2014/main" val="1451449909"/>
                  </a:ext>
                </a:extLst>
              </a:tr>
              <a:tr h="384793">
                <a:tc>
                  <a:txBody>
                    <a:bodyPr/>
                    <a:lstStyle/>
                    <a:p>
                      <a:r>
                        <a:rPr lang="en-GB" sz="1600" dirty="0">
                          <a:latin typeface="Arial" panose="020B0604020202020204" pitchFamily="34" charset="0"/>
                          <a:cs typeface="Arial" panose="020B0604020202020204" pitchFamily="34" charset="0"/>
                        </a:rPr>
                        <a:t>Gives information</a:t>
                      </a:r>
                    </a:p>
                  </a:txBody>
                  <a:tcPr marL="68580" marR="68580" marT="34290" marB="34290"/>
                </a:tc>
                <a:tc>
                  <a:txBody>
                    <a:bodyPr/>
                    <a:lstStyle/>
                    <a:p>
                      <a:r>
                        <a:rPr lang="en-GB" sz="1600" dirty="0">
                          <a:latin typeface="Arial" panose="020B0604020202020204" pitchFamily="34" charset="0"/>
                          <a:cs typeface="Arial" panose="020B0604020202020204" pitchFamily="34" charset="0"/>
                        </a:rPr>
                        <a:t>Draws conclusions</a:t>
                      </a:r>
                    </a:p>
                  </a:txBody>
                  <a:tcPr marL="68580" marR="68580" marT="34290" marB="34290"/>
                </a:tc>
                <a:extLst>
                  <a:ext uri="{0D108BD9-81ED-4DB2-BD59-A6C34878D82A}">
                    <a16:rowId xmlns:a16="http://schemas.microsoft.com/office/drawing/2014/main" val="1610856946"/>
                  </a:ext>
                </a:extLst>
              </a:tr>
            </a:tbl>
          </a:graphicData>
        </a:graphic>
      </p:graphicFrame>
    </p:spTree>
    <p:extLst>
      <p:ext uri="{BB962C8B-B14F-4D97-AF65-F5344CB8AC3E}">
        <p14:creationId xmlns:p14="http://schemas.microsoft.com/office/powerpoint/2010/main" val="1474993354"/>
      </p:ext>
    </p:extLst>
  </p:cSld>
  <p:clrMapOvr>
    <a:masterClrMapping/>
  </p:clrMapOvr>
</p:sld>
</file>

<file path=ppt/slides/slide10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257425" y="407138"/>
            <a:ext cx="4629150" cy="600075"/>
          </a:xfrm>
        </p:spPr>
        <p:txBody>
          <a:bodyPr>
            <a:noAutofit/>
          </a:bodyPr>
          <a:lstStyle/>
          <a:p>
            <a:pPr algn="ctr"/>
            <a:r>
              <a:rPr lang="en-GB" sz="4000" b="1" dirty="0">
                <a:latin typeface="Arial" panose="020B0604020202020204" pitchFamily="34" charset="0"/>
                <a:cs typeface="Arial" panose="020B0604020202020204" pitchFamily="34" charset="0"/>
              </a:rPr>
              <a:t>Common Errors</a:t>
            </a:r>
          </a:p>
        </p:txBody>
      </p:sp>
      <p:sp>
        <p:nvSpPr>
          <p:cNvPr id="3" name="Content Placeholder 2"/>
          <p:cNvSpPr>
            <a:spLocks noGrp="1"/>
          </p:cNvSpPr>
          <p:nvPr>
            <p:ph idx="1"/>
          </p:nvPr>
        </p:nvSpPr>
        <p:spPr>
          <a:xfrm>
            <a:off x="475941" y="1760076"/>
            <a:ext cx="7338990" cy="2432876"/>
          </a:xfrm>
        </p:spPr>
        <p:txBody>
          <a:bodyPr>
            <a:noAutofit/>
          </a:bodyPr>
          <a:lstStyle/>
          <a:p>
            <a:pPr>
              <a:buFont typeface="Wingdings" panose="05000000000000000000" pitchFamily="2" charset="2"/>
              <a:buChar char="§"/>
              <a:defRPr/>
            </a:pPr>
            <a:r>
              <a:rPr lang="en-US" sz="2400" dirty="0">
                <a:latin typeface="Arial" panose="020B0604020202020204" pitchFamily="34" charset="0"/>
                <a:cs typeface="Arial" panose="020B0604020202020204" pitchFamily="34" charset="0"/>
              </a:rPr>
              <a:t>Review isn’t logically </a:t>
            </a:r>
            <a:r>
              <a:rPr lang="en-US" sz="2400" dirty="0" err="1">
                <a:latin typeface="Arial" panose="020B0604020202020204" pitchFamily="34" charset="0"/>
                <a:cs typeface="Arial" panose="020B0604020202020204" pitchFamily="34" charset="0"/>
              </a:rPr>
              <a:t>organised</a:t>
            </a:r>
            <a:endParaRPr lang="en-US" sz="2400" dirty="0">
              <a:latin typeface="Arial" panose="020B0604020202020204" pitchFamily="34" charset="0"/>
              <a:cs typeface="Arial" panose="020B0604020202020204" pitchFamily="34" charset="0"/>
            </a:endParaRPr>
          </a:p>
          <a:p>
            <a:pPr>
              <a:buFont typeface="Wingdings" panose="05000000000000000000" pitchFamily="2" charset="2"/>
              <a:buChar char="§"/>
              <a:defRPr/>
            </a:pPr>
            <a:r>
              <a:rPr lang="en-US" sz="2400" dirty="0">
                <a:latin typeface="Arial" panose="020B0604020202020204" pitchFamily="34" charset="0"/>
                <a:cs typeface="Arial" panose="020B0604020202020204" pitchFamily="34" charset="0"/>
              </a:rPr>
              <a:t>Review doesn’t relate literature to the study</a:t>
            </a:r>
          </a:p>
          <a:p>
            <a:pPr>
              <a:buFont typeface="Wingdings" panose="05000000000000000000" pitchFamily="2" charset="2"/>
              <a:buChar char="§"/>
              <a:defRPr/>
            </a:pPr>
            <a:r>
              <a:rPr lang="en-US" sz="2400" dirty="0">
                <a:latin typeface="Arial" panose="020B0604020202020204" pitchFamily="34" charset="0"/>
                <a:cs typeface="Arial" panose="020B0604020202020204" pitchFamily="34" charset="0"/>
              </a:rPr>
              <a:t>Too few references or outdated references cited</a:t>
            </a:r>
          </a:p>
          <a:p>
            <a:pPr>
              <a:buFont typeface="Wingdings" panose="05000000000000000000" pitchFamily="2" charset="2"/>
              <a:buChar char="§"/>
              <a:defRPr/>
            </a:pPr>
            <a:r>
              <a:rPr lang="en-US" sz="2400" dirty="0">
                <a:latin typeface="Arial" panose="020B0604020202020204" pitchFamily="34" charset="0"/>
                <a:cs typeface="Arial" panose="020B0604020202020204" pitchFamily="34" charset="0"/>
              </a:rPr>
              <a:t>Review reads like a series of disjointed summaries</a:t>
            </a:r>
          </a:p>
          <a:p>
            <a:pPr>
              <a:buFont typeface="Wingdings" panose="05000000000000000000" pitchFamily="2" charset="2"/>
              <a:buChar char="§"/>
              <a:defRPr/>
            </a:pPr>
            <a:r>
              <a:rPr lang="en-US" sz="2400" dirty="0">
                <a:latin typeface="Arial" panose="020B0604020202020204" pitchFamily="34" charset="0"/>
                <a:cs typeface="Arial" panose="020B0604020202020204" pitchFamily="34" charset="0"/>
              </a:rPr>
              <a:t>Review doesn’t argue a point</a:t>
            </a:r>
          </a:p>
          <a:p>
            <a:pPr>
              <a:buFont typeface="Wingdings" panose="05000000000000000000" pitchFamily="2" charset="2"/>
              <a:buChar char="§"/>
              <a:defRPr/>
            </a:pPr>
            <a:r>
              <a:rPr lang="en-US" sz="2400" dirty="0">
                <a:latin typeface="Arial" panose="020B0604020202020204" pitchFamily="34" charset="0"/>
                <a:cs typeface="Arial" panose="020B0604020202020204" pitchFamily="34" charset="0"/>
              </a:rPr>
              <a:t>No real evidence of critical consideration</a:t>
            </a:r>
          </a:p>
          <a:p>
            <a:pPr marL="342900" indent="-342900">
              <a:defRPr/>
            </a:pPr>
            <a:endParaRPr lang="en-US" sz="1800" dirty="0">
              <a:latin typeface="Calibri" panose="020F0502020204030204" pitchFamily="34" charset="0"/>
              <a:cs typeface="Calibri" panose="020F0502020204030204" pitchFamily="34" charset="0"/>
            </a:endParaRPr>
          </a:p>
        </p:txBody>
      </p:sp>
      <p:pic>
        <p:nvPicPr>
          <p:cNvPr id="17410" name="Picture 2" descr="http://parrysongs.co.uk/go/wp-content/uploads/2009/09/homer-simpson-doh.jpg"/>
          <p:cNvPicPr>
            <a:picLocks noChangeAspect="1" noChangeArrowheads="1"/>
          </p:cNvPicPr>
          <p:nvPr/>
        </p:nvPicPr>
        <p:blipFill>
          <a:blip r:embed="rId2" cstate="print"/>
          <a:srcRect/>
          <a:stretch>
            <a:fillRect/>
          </a:stretch>
        </p:blipFill>
        <p:spPr bwMode="auto">
          <a:xfrm>
            <a:off x="7109039" y="3429000"/>
            <a:ext cx="1411784" cy="1993835"/>
          </a:xfrm>
          <a:prstGeom prst="rect">
            <a:avLst/>
          </a:prstGeom>
          <a:noFill/>
        </p:spPr>
      </p:pic>
    </p:spTree>
    <p:extLst>
      <p:ext uri="{BB962C8B-B14F-4D97-AF65-F5344CB8AC3E}">
        <p14:creationId xmlns:p14="http://schemas.microsoft.com/office/powerpoint/2010/main" val="2431432360"/>
      </p:ext>
    </p:extLst>
  </p:cSld>
  <p:clrMapOvr>
    <a:masterClrMapping/>
  </p:clrMapOvr>
</p:sld>
</file>

<file path=ppt/slides/slide1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473E5C9-F605-4797-8C21-D7C097AEF94C}"/>
              </a:ext>
            </a:extLst>
          </p:cNvPr>
          <p:cNvSpPr>
            <a:spLocks noGrp="1"/>
          </p:cNvSpPr>
          <p:nvPr>
            <p:ph type="title"/>
          </p:nvPr>
        </p:nvSpPr>
        <p:spPr>
          <a:xfrm>
            <a:off x="628650" y="2351183"/>
            <a:ext cx="7886700" cy="994169"/>
          </a:xfrm>
        </p:spPr>
        <p:txBody>
          <a:bodyPr>
            <a:normAutofit fontScale="90000"/>
          </a:bodyPr>
          <a:lstStyle/>
          <a:p>
            <a:pPr algn="ctr"/>
            <a:r>
              <a:rPr lang="en-GB" b="1" i="1" dirty="0">
                <a:latin typeface="Arial" panose="020B0604020202020204" pitchFamily="34" charset="0"/>
                <a:cs typeface="Arial" panose="020B0604020202020204" pitchFamily="34" charset="0"/>
              </a:rPr>
              <a:t>What are the types of Literature Review</a:t>
            </a:r>
          </a:p>
        </p:txBody>
      </p:sp>
      <p:pic>
        <p:nvPicPr>
          <p:cNvPr id="3" name="Picture 2" descr="A picture containing vector graphics&#10;&#10;Description automatically generated">
            <a:extLst>
              <a:ext uri="{FF2B5EF4-FFF2-40B4-BE49-F238E27FC236}">
                <a16:creationId xmlns:a16="http://schemas.microsoft.com/office/drawing/2014/main" id="{5B3B89C9-DCAC-5BD4-109F-B5F87126A536}"/>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7412805" y="4101315"/>
            <a:ext cx="1731196" cy="1899435"/>
          </a:xfrm>
          <a:prstGeom prst="rect">
            <a:avLst/>
          </a:prstGeom>
        </p:spPr>
      </p:pic>
    </p:spTree>
    <p:extLst>
      <p:ext uri="{BB962C8B-B14F-4D97-AF65-F5344CB8AC3E}">
        <p14:creationId xmlns:p14="http://schemas.microsoft.com/office/powerpoint/2010/main" val="1547989309"/>
      </p:ext>
    </p:extLst>
  </p:cSld>
  <p:clrMapOvr>
    <a:masterClrMapping/>
  </p:clrMapOvr>
</p:sld>
</file>

<file path=ppt/slides/slide1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CF14E2B-1199-44EF-9EB8-E6964731EA63}"/>
              </a:ext>
            </a:extLst>
          </p:cNvPr>
          <p:cNvSpPr>
            <a:spLocks noGrp="1"/>
          </p:cNvSpPr>
          <p:nvPr>
            <p:ph type="title"/>
          </p:nvPr>
        </p:nvSpPr>
        <p:spPr>
          <a:xfrm>
            <a:off x="855038" y="698706"/>
            <a:ext cx="7384311" cy="421962"/>
          </a:xfrm>
        </p:spPr>
        <p:txBody>
          <a:bodyPr>
            <a:noAutofit/>
          </a:bodyPr>
          <a:lstStyle/>
          <a:p>
            <a:pPr algn="ctr"/>
            <a:r>
              <a:rPr lang="en-GB" b="1" dirty="0">
                <a:solidFill>
                  <a:schemeClr val="tx1"/>
                </a:solidFill>
                <a:latin typeface="Arial" panose="020B0604020202020204" pitchFamily="34" charset="0"/>
                <a:cs typeface="Arial" panose="020B0604020202020204" pitchFamily="34" charset="0"/>
              </a:rPr>
              <a:t>Types of Literature Review</a:t>
            </a:r>
          </a:p>
        </p:txBody>
      </p:sp>
      <p:sp>
        <p:nvSpPr>
          <p:cNvPr id="3" name="Content Placeholder 2">
            <a:extLst>
              <a:ext uri="{FF2B5EF4-FFF2-40B4-BE49-F238E27FC236}">
                <a16:creationId xmlns:a16="http://schemas.microsoft.com/office/drawing/2014/main" id="{F1975A84-7F18-4B29-BA74-AB61F898FDAB}"/>
              </a:ext>
            </a:extLst>
          </p:cNvPr>
          <p:cNvSpPr>
            <a:spLocks noGrp="1"/>
          </p:cNvSpPr>
          <p:nvPr>
            <p:ph idx="1"/>
          </p:nvPr>
        </p:nvSpPr>
        <p:spPr>
          <a:xfrm>
            <a:off x="1102635" y="1755426"/>
            <a:ext cx="7241659" cy="4070338"/>
          </a:xfrm>
        </p:spPr>
        <p:txBody>
          <a:bodyPr anchor="ctr">
            <a:normAutofit fontScale="85000" lnSpcReduction="20000"/>
          </a:bodyPr>
          <a:lstStyle/>
          <a:p>
            <a:pPr marL="0" indent="0" algn="just">
              <a:lnSpc>
                <a:spcPct val="150000"/>
              </a:lnSpc>
              <a:spcAft>
                <a:spcPts val="600"/>
              </a:spcAft>
              <a:buNone/>
            </a:pPr>
            <a:r>
              <a:rPr lang="en-GB" sz="3300" dirty="0">
                <a:latin typeface="Arial" panose="020B0604020202020204" pitchFamily="34" charset="0"/>
                <a:ea typeface="Calibri" panose="020F0502020204030204" pitchFamily="34" charset="0"/>
                <a:cs typeface="Arial" panose="020B0604020202020204" pitchFamily="34" charset="0"/>
              </a:rPr>
              <a:t>There are four types of literature reviews</a:t>
            </a:r>
          </a:p>
          <a:p>
            <a:pPr marL="0" indent="0" algn="just">
              <a:lnSpc>
                <a:spcPct val="150000"/>
              </a:lnSpc>
              <a:spcAft>
                <a:spcPts val="600"/>
              </a:spcAft>
              <a:buNone/>
            </a:pPr>
            <a:endParaRPr lang="en-GB" sz="3300" dirty="0">
              <a:latin typeface="Arial" panose="020B0604020202020204" pitchFamily="34" charset="0"/>
              <a:ea typeface="Calibri" panose="020F0502020204030204" pitchFamily="34" charset="0"/>
              <a:cs typeface="Arial" panose="020B0604020202020204" pitchFamily="34" charset="0"/>
            </a:endParaRPr>
          </a:p>
          <a:p>
            <a:r>
              <a:rPr lang="en-GB" sz="3300" dirty="0">
                <a:latin typeface="Arial" panose="020B0604020202020204" pitchFamily="34" charset="0"/>
                <a:cs typeface="Arial" panose="020B0604020202020204" pitchFamily="34" charset="0"/>
              </a:rPr>
              <a:t>Traditional/Narrative Literature Review</a:t>
            </a:r>
          </a:p>
          <a:p>
            <a:r>
              <a:rPr lang="en-GB" sz="3300" dirty="0">
                <a:latin typeface="Arial" panose="020B0604020202020204" pitchFamily="34" charset="0"/>
                <a:cs typeface="Arial" panose="020B0604020202020204" pitchFamily="34" charset="0"/>
              </a:rPr>
              <a:t>Systematic Literature Review</a:t>
            </a:r>
          </a:p>
          <a:p>
            <a:r>
              <a:rPr lang="en-GB" sz="3300" dirty="0">
                <a:latin typeface="Arial" panose="020B0604020202020204" pitchFamily="34" charset="0"/>
                <a:cs typeface="Arial" panose="020B0604020202020204" pitchFamily="34" charset="0"/>
              </a:rPr>
              <a:t>Meta-analysis</a:t>
            </a:r>
          </a:p>
          <a:p>
            <a:pPr marL="0" indent="0">
              <a:buNone/>
            </a:pPr>
            <a:r>
              <a:rPr lang="en-GB" sz="3300" dirty="0">
                <a:solidFill>
                  <a:srgbClr val="FFFFFF"/>
                </a:solidFill>
                <a:latin typeface="Arial" panose="020B0604020202020204" pitchFamily="34" charset="0"/>
                <a:cs typeface="Arial" panose="020B0604020202020204" pitchFamily="34" charset="0"/>
              </a:rPr>
              <a:t>  </a:t>
            </a:r>
          </a:p>
          <a:p>
            <a:pPr marL="0" indent="0">
              <a:buNone/>
            </a:pPr>
            <a:endParaRPr lang="en-GB" sz="1500" dirty="0">
              <a:solidFill>
                <a:srgbClr val="FFFFFF"/>
              </a:solidFill>
            </a:endParaRPr>
          </a:p>
          <a:p>
            <a:pPr marL="0" indent="0">
              <a:buNone/>
            </a:pPr>
            <a:r>
              <a:rPr lang="en-GB" sz="1500" dirty="0">
                <a:solidFill>
                  <a:srgbClr val="FFFFFF"/>
                </a:solidFill>
              </a:rPr>
              <a:t>                                                                                                            </a:t>
            </a:r>
            <a:r>
              <a:rPr lang="en-GB" dirty="0">
                <a:effectLst/>
                <a:latin typeface="Arial" panose="020B0604020202020204" pitchFamily="34" charset="0"/>
                <a:ea typeface="Calibri" panose="020F0502020204030204" pitchFamily="34" charset="0"/>
                <a:cs typeface="Arial" panose="020B0604020202020204" pitchFamily="34" charset="0"/>
              </a:rPr>
              <a:t>(Cronin et al., 2008)</a:t>
            </a:r>
            <a:endParaRPr lang="en-GB" dirty="0">
              <a:solidFill>
                <a:srgbClr val="FFFFFF"/>
              </a:solidFill>
            </a:endParaRPr>
          </a:p>
        </p:txBody>
      </p:sp>
    </p:spTree>
    <p:extLst>
      <p:ext uri="{BB962C8B-B14F-4D97-AF65-F5344CB8AC3E}">
        <p14:creationId xmlns:p14="http://schemas.microsoft.com/office/powerpoint/2010/main" val="1283406299"/>
      </p:ext>
    </p:extLst>
  </p:cSld>
  <p:clrMapOvr>
    <a:masterClrMapping/>
  </p:clrMapOvr>
</p:sld>
</file>

<file path=ppt/slides/slide1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473E5C9-F605-4797-8C21-D7C097AEF94C}"/>
              </a:ext>
            </a:extLst>
          </p:cNvPr>
          <p:cNvSpPr>
            <a:spLocks noGrp="1"/>
          </p:cNvSpPr>
          <p:nvPr>
            <p:ph type="title"/>
          </p:nvPr>
        </p:nvSpPr>
        <p:spPr>
          <a:xfrm>
            <a:off x="628650" y="2558518"/>
            <a:ext cx="7886700" cy="994169"/>
          </a:xfrm>
        </p:spPr>
        <p:txBody>
          <a:bodyPr>
            <a:normAutofit fontScale="90000"/>
          </a:bodyPr>
          <a:lstStyle/>
          <a:p>
            <a:pPr algn="ctr"/>
            <a:r>
              <a:rPr lang="en-GB" b="1" i="1" dirty="0">
                <a:latin typeface="Arial" panose="020B0604020202020204" pitchFamily="34" charset="0"/>
                <a:cs typeface="Arial" panose="020B0604020202020204" pitchFamily="34" charset="0"/>
              </a:rPr>
              <a:t>What is a Systematic Review?</a:t>
            </a:r>
          </a:p>
        </p:txBody>
      </p:sp>
      <p:pic>
        <p:nvPicPr>
          <p:cNvPr id="3" name="Picture 2" descr="A picture containing vector graphics&#10;&#10;Description automatically generated">
            <a:extLst>
              <a:ext uri="{FF2B5EF4-FFF2-40B4-BE49-F238E27FC236}">
                <a16:creationId xmlns:a16="http://schemas.microsoft.com/office/drawing/2014/main" id="{EE1F670E-76ED-C554-817D-5E1DB730BCA6}"/>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7412805" y="4101315"/>
            <a:ext cx="1731196" cy="1899435"/>
          </a:xfrm>
          <a:prstGeom prst="rect">
            <a:avLst/>
          </a:prstGeom>
        </p:spPr>
      </p:pic>
    </p:spTree>
    <p:extLst>
      <p:ext uri="{BB962C8B-B14F-4D97-AF65-F5344CB8AC3E}">
        <p14:creationId xmlns:p14="http://schemas.microsoft.com/office/powerpoint/2010/main" val="1386447893"/>
      </p:ext>
    </p:extLst>
  </p:cSld>
  <p:clrMapOvr>
    <a:masterClrMapping/>
  </p:clrMapOvr>
</p:sld>
</file>

<file path=ppt/slides/slide1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0698601-FC8E-49D1-B6B8-CAD02EDFB099}"/>
              </a:ext>
            </a:extLst>
          </p:cNvPr>
          <p:cNvSpPr>
            <a:spLocks noGrp="1"/>
          </p:cNvSpPr>
          <p:nvPr>
            <p:ph type="title"/>
          </p:nvPr>
        </p:nvSpPr>
        <p:spPr>
          <a:xfrm>
            <a:off x="628650" y="670824"/>
            <a:ext cx="7886700" cy="994169"/>
          </a:xfrm>
        </p:spPr>
        <p:txBody>
          <a:bodyPr/>
          <a:lstStyle/>
          <a:p>
            <a:pPr algn="ctr"/>
            <a:r>
              <a:rPr lang="en-GB" b="1" dirty="0">
                <a:latin typeface="Arial" panose="020B0604020202020204" pitchFamily="34" charset="0"/>
                <a:cs typeface="Arial" panose="020B0604020202020204" pitchFamily="34" charset="0"/>
              </a:rPr>
              <a:t>Systematic Review</a:t>
            </a:r>
          </a:p>
        </p:txBody>
      </p:sp>
      <p:sp>
        <p:nvSpPr>
          <p:cNvPr id="3" name="Content Placeholder 2">
            <a:extLst>
              <a:ext uri="{FF2B5EF4-FFF2-40B4-BE49-F238E27FC236}">
                <a16:creationId xmlns:a16="http://schemas.microsoft.com/office/drawing/2014/main" id="{288603F8-E3EB-485A-A78A-5546B38C6F58}"/>
              </a:ext>
            </a:extLst>
          </p:cNvPr>
          <p:cNvSpPr>
            <a:spLocks noGrp="1"/>
          </p:cNvSpPr>
          <p:nvPr>
            <p:ph idx="1"/>
          </p:nvPr>
        </p:nvSpPr>
        <p:spPr>
          <a:xfrm>
            <a:off x="1209450" y="2204926"/>
            <a:ext cx="6908509" cy="3333308"/>
          </a:xfrm>
        </p:spPr>
        <p:txBody>
          <a:bodyPr>
            <a:normAutofit/>
          </a:bodyPr>
          <a:lstStyle/>
          <a:p>
            <a:pPr>
              <a:buFont typeface="Wingdings" panose="05000000000000000000" pitchFamily="2" charset="2"/>
              <a:buChar char="§"/>
            </a:pPr>
            <a:r>
              <a:rPr lang="en-GB" dirty="0">
                <a:latin typeface="Arial" panose="020B0604020202020204" pitchFamily="34" charset="0"/>
                <a:cs typeface="Arial" panose="020B0604020202020204" pitchFamily="34" charset="0"/>
              </a:rPr>
              <a:t>A  systematic review is a review of a clearly formulated question that uses systematic and reproducible methods to identify, select and critically appraise all relevant research, and to collect and analyse data from the studies that are included in the review</a:t>
            </a:r>
          </a:p>
          <a:p>
            <a:pPr marL="0" indent="0">
              <a:buNone/>
            </a:pPr>
            <a:endParaRPr lang="en-GB" sz="2400" dirty="0">
              <a:latin typeface="Arial" panose="020B0604020202020204" pitchFamily="34" charset="0"/>
              <a:cs typeface="Arial" panose="020B0604020202020204" pitchFamily="34" charset="0"/>
            </a:endParaRPr>
          </a:p>
        </p:txBody>
      </p:sp>
      <p:sp>
        <p:nvSpPr>
          <p:cNvPr id="5" name="TextBox 4">
            <a:extLst>
              <a:ext uri="{FF2B5EF4-FFF2-40B4-BE49-F238E27FC236}">
                <a16:creationId xmlns:a16="http://schemas.microsoft.com/office/drawing/2014/main" id="{5EE980D6-CDA8-4BC2-A6DA-BB7BFAB9D347}"/>
              </a:ext>
            </a:extLst>
          </p:cNvPr>
          <p:cNvSpPr txBox="1"/>
          <p:nvPr/>
        </p:nvSpPr>
        <p:spPr>
          <a:xfrm>
            <a:off x="5244502" y="5538234"/>
            <a:ext cx="3270848" cy="415498"/>
          </a:xfrm>
          <a:prstGeom prst="rect">
            <a:avLst/>
          </a:prstGeom>
          <a:noFill/>
        </p:spPr>
        <p:txBody>
          <a:bodyPr wrap="square">
            <a:spAutoFit/>
          </a:bodyPr>
          <a:lstStyle/>
          <a:p>
            <a:r>
              <a:rPr lang="en-GB" sz="2100" dirty="0">
                <a:latin typeface="Arial" panose="020B0604020202020204" pitchFamily="34" charset="0"/>
                <a:cs typeface="Arial" panose="020B0604020202020204" pitchFamily="34" charset="0"/>
              </a:rPr>
              <a:t>Wood and Hedges, 2019</a:t>
            </a:r>
          </a:p>
        </p:txBody>
      </p:sp>
    </p:spTree>
    <p:extLst>
      <p:ext uri="{BB962C8B-B14F-4D97-AF65-F5344CB8AC3E}">
        <p14:creationId xmlns:p14="http://schemas.microsoft.com/office/powerpoint/2010/main" val="1125035253"/>
      </p:ext>
    </p:extLst>
  </p:cSld>
  <p:clrMapOvr>
    <a:masterClrMapping/>
  </p:clrMapOvr>
</p:sld>
</file>

<file path=ppt/slides/slide1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AC8E512-C9CA-4DFF-99FC-79CF66862B96}"/>
              </a:ext>
            </a:extLst>
          </p:cNvPr>
          <p:cNvSpPr>
            <a:spLocks noGrp="1"/>
          </p:cNvSpPr>
          <p:nvPr>
            <p:ph type="title"/>
          </p:nvPr>
        </p:nvSpPr>
        <p:spPr/>
        <p:txBody>
          <a:bodyPr/>
          <a:lstStyle/>
          <a:p>
            <a:pPr algn="ctr"/>
            <a:r>
              <a:rPr lang="en-GB" b="1" dirty="0">
                <a:latin typeface="Arial" panose="020B0604020202020204" pitchFamily="34" charset="0"/>
                <a:cs typeface="Arial" panose="020B0604020202020204" pitchFamily="34" charset="0"/>
              </a:rPr>
              <a:t>Systematic Review</a:t>
            </a:r>
          </a:p>
        </p:txBody>
      </p:sp>
      <p:sp>
        <p:nvSpPr>
          <p:cNvPr id="3" name="Content Placeholder 2">
            <a:extLst>
              <a:ext uri="{FF2B5EF4-FFF2-40B4-BE49-F238E27FC236}">
                <a16:creationId xmlns:a16="http://schemas.microsoft.com/office/drawing/2014/main" id="{B38A3E83-FEEB-4CFE-8253-0425B8E8738B}"/>
              </a:ext>
            </a:extLst>
          </p:cNvPr>
          <p:cNvSpPr>
            <a:spLocks noGrp="1"/>
          </p:cNvSpPr>
          <p:nvPr>
            <p:ph idx="1"/>
          </p:nvPr>
        </p:nvSpPr>
        <p:spPr/>
        <p:txBody>
          <a:bodyPr>
            <a:normAutofit/>
          </a:bodyPr>
          <a:lstStyle/>
          <a:p>
            <a:r>
              <a:rPr lang="en-GB" sz="2400" dirty="0">
                <a:solidFill>
                  <a:srgbClr val="333333"/>
                </a:solidFill>
                <a:latin typeface="Arial" panose="020B0604020202020204" pitchFamily="34" charset="0"/>
              </a:rPr>
              <a:t>A systematic review is a high-level overview of primary research on a particular research question that systematically identifies, selects, evaluates, and synthesises all high quality research evidence relevant to that question in order to answer it. </a:t>
            </a:r>
          </a:p>
          <a:p>
            <a:r>
              <a:rPr lang="en-GB" sz="2400" dirty="0">
                <a:solidFill>
                  <a:srgbClr val="333333"/>
                </a:solidFill>
                <a:latin typeface="Arial" panose="020B0604020202020204" pitchFamily="34" charset="0"/>
              </a:rPr>
              <a:t>In other words, it provides an </a:t>
            </a:r>
            <a:r>
              <a:rPr lang="en-GB" sz="2400" b="1" dirty="0">
                <a:solidFill>
                  <a:srgbClr val="333333"/>
                </a:solidFill>
                <a:latin typeface="Arial" panose="020B0604020202020204" pitchFamily="34" charset="0"/>
              </a:rPr>
              <a:t>exhaustive summary </a:t>
            </a:r>
            <a:r>
              <a:rPr lang="en-GB" sz="2400" dirty="0">
                <a:solidFill>
                  <a:srgbClr val="333333"/>
                </a:solidFill>
                <a:latin typeface="Arial" panose="020B0604020202020204" pitchFamily="34" charset="0"/>
              </a:rPr>
              <a:t>of scholarly literature related to a particular research topic or question.</a:t>
            </a:r>
            <a:endParaRPr lang="en-GB" sz="2400" dirty="0"/>
          </a:p>
        </p:txBody>
      </p:sp>
    </p:spTree>
    <p:extLst>
      <p:ext uri="{BB962C8B-B14F-4D97-AF65-F5344CB8AC3E}">
        <p14:creationId xmlns:p14="http://schemas.microsoft.com/office/powerpoint/2010/main" val="2066463607"/>
      </p:ext>
    </p:extLst>
  </p:cSld>
  <p:clrMapOvr>
    <a:masterClrMapping/>
  </p:clrMapOvr>
</p:sld>
</file>

<file path=ppt/slides/slide1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DABF9D1-772F-4136-9CD2-EDA353A322B2}"/>
              </a:ext>
            </a:extLst>
          </p:cNvPr>
          <p:cNvSpPr>
            <a:spLocks noGrp="1"/>
          </p:cNvSpPr>
          <p:nvPr>
            <p:ph type="title"/>
          </p:nvPr>
        </p:nvSpPr>
        <p:spPr/>
        <p:txBody>
          <a:bodyPr/>
          <a:lstStyle/>
          <a:p>
            <a:pPr algn="ctr"/>
            <a:r>
              <a:rPr lang="en-GB" b="1" dirty="0">
                <a:latin typeface="Arial" panose="020B0604020202020204" pitchFamily="34" charset="0"/>
                <a:cs typeface="Arial" panose="020B0604020202020204" pitchFamily="34" charset="0"/>
              </a:rPr>
              <a:t>Systematic Review</a:t>
            </a:r>
          </a:p>
        </p:txBody>
      </p:sp>
      <p:sp>
        <p:nvSpPr>
          <p:cNvPr id="3" name="Content Placeholder 2">
            <a:extLst>
              <a:ext uri="{FF2B5EF4-FFF2-40B4-BE49-F238E27FC236}">
                <a16:creationId xmlns:a16="http://schemas.microsoft.com/office/drawing/2014/main" id="{F847954E-5E8C-4FE0-9C3E-2E1A8FD341C6}"/>
              </a:ext>
            </a:extLst>
          </p:cNvPr>
          <p:cNvSpPr>
            <a:spLocks noGrp="1"/>
          </p:cNvSpPr>
          <p:nvPr>
            <p:ph idx="1"/>
          </p:nvPr>
        </p:nvSpPr>
        <p:spPr/>
        <p:txBody>
          <a:bodyPr>
            <a:normAutofit/>
          </a:bodyPr>
          <a:lstStyle/>
          <a:p>
            <a:r>
              <a:rPr lang="en-GB" sz="2400" dirty="0">
                <a:solidFill>
                  <a:srgbClr val="333333"/>
                </a:solidFill>
                <a:latin typeface="Arial" panose="020B0604020202020204" pitchFamily="34" charset="0"/>
              </a:rPr>
              <a:t>A systematic review is often written by a panel of experts after reviewing all the information from both published and unpublished studies. </a:t>
            </a:r>
          </a:p>
          <a:p>
            <a:r>
              <a:rPr lang="en-GB" sz="2400" dirty="0">
                <a:solidFill>
                  <a:srgbClr val="333333"/>
                </a:solidFill>
                <a:latin typeface="Arial" panose="020B0604020202020204" pitchFamily="34" charset="0"/>
              </a:rPr>
              <a:t>The </a:t>
            </a:r>
            <a:r>
              <a:rPr lang="en-GB" sz="2400" b="1" dirty="0">
                <a:solidFill>
                  <a:srgbClr val="333333"/>
                </a:solidFill>
                <a:latin typeface="Arial" panose="020B0604020202020204" pitchFamily="34" charset="0"/>
              </a:rPr>
              <a:t>comprehensive</a:t>
            </a:r>
            <a:r>
              <a:rPr lang="en-GB" sz="2400" dirty="0">
                <a:solidFill>
                  <a:srgbClr val="333333"/>
                </a:solidFill>
                <a:latin typeface="Arial" panose="020B0604020202020204" pitchFamily="34" charset="0"/>
              </a:rPr>
              <a:t> nature of a systematic review distinguishes it from traditional literature reviews which typically examine a much smaller set of research evidence and present it from a single author’s perspective.</a:t>
            </a:r>
            <a:endParaRPr lang="en-GB" sz="2400" dirty="0"/>
          </a:p>
        </p:txBody>
      </p:sp>
    </p:spTree>
    <p:extLst>
      <p:ext uri="{BB962C8B-B14F-4D97-AF65-F5344CB8AC3E}">
        <p14:creationId xmlns:p14="http://schemas.microsoft.com/office/powerpoint/2010/main" val="2653013161"/>
      </p:ext>
    </p:extLst>
  </p:cSld>
  <p:clrMapOvr>
    <a:masterClrMapping/>
  </p:clrMapOvr>
</p:sld>
</file>

<file path=ppt/slides/slide1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8353C32-E11B-4A26-9CD6-EEA35EBD223F}"/>
              </a:ext>
            </a:extLst>
          </p:cNvPr>
          <p:cNvSpPr>
            <a:spLocks noGrp="1"/>
          </p:cNvSpPr>
          <p:nvPr>
            <p:ph type="title"/>
          </p:nvPr>
        </p:nvSpPr>
        <p:spPr/>
        <p:txBody>
          <a:bodyPr/>
          <a:lstStyle/>
          <a:p>
            <a:pPr algn="ctr"/>
            <a:r>
              <a:rPr lang="en-GB" b="1" dirty="0">
                <a:latin typeface="Arial" panose="020B0604020202020204" pitchFamily="34" charset="0"/>
                <a:cs typeface="Arial" panose="020B0604020202020204" pitchFamily="34" charset="0"/>
              </a:rPr>
              <a:t>Systematic Review</a:t>
            </a:r>
            <a:endParaRPr lang="en-GB" dirty="0">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B364E834-E0A4-4B6E-A30D-DF6575D8289D}"/>
              </a:ext>
            </a:extLst>
          </p:cNvPr>
          <p:cNvSpPr>
            <a:spLocks noGrp="1"/>
          </p:cNvSpPr>
          <p:nvPr>
            <p:ph idx="1"/>
          </p:nvPr>
        </p:nvSpPr>
        <p:spPr/>
        <p:txBody>
          <a:bodyPr>
            <a:normAutofit/>
          </a:bodyPr>
          <a:lstStyle/>
          <a:p>
            <a:r>
              <a:rPr lang="en-GB" dirty="0">
                <a:latin typeface="Arial" panose="020B0604020202020204" pitchFamily="34" charset="0"/>
                <a:cs typeface="Arial" panose="020B0604020202020204" pitchFamily="34" charset="0"/>
              </a:rPr>
              <a:t>Systematic reviews originated in the biomedical field and currently form the basis of decision-making in Evidence-Based Treatment (EBT) and evidence-based behavioural practice (EBBP). </a:t>
            </a:r>
          </a:p>
        </p:txBody>
      </p:sp>
    </p:spTree>
    <p:extLst>
      <p:ext uri="{BB962C8B-B14F-4D97-AF65-F5344CB8AC3E}">
        <p14:creationId xmlns:p14="http://schemas.microsoft.com/office/powerpoint/2010/main" val="1496651961"/>
      </p:ext>
    </p:extLst>
  </p:cSld>
  <p:clrMapOvr>
    <a:masterClrMapping/>
  </p:clrMapOvr>
</p:sld>
</file>

<file path=ppt/slides/slide1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473E5C9-F605-4797-8C21-D7C097AEF94C}"/>
              </a:ext>
            </a:extLst>
          </p:cNvPr>
          <p:cNvSpPr>
            <a:spLocks noGrp="1"/>
          </p:cNvSpPr>
          <p:nvPr>
            <p:ph type="title"/>
          </p:nvPr>
        </p:nvSpPr>
        <p:spPr>
          <a:xfrm>
            <a:off x="628650" y="2558518"/>
            <a:ext cx="7886700" cy="994169"/>
          </a:xfrm>
        </p:spPr>
        <p:txBody>
          <a:bodyPr>
            <a:normAutofit fontScale="90000"/>
          </a:bodyPr>
          <a:lstStyle/>
          <a:p>
            <a:pPr algn="ctr"/>
            <a:r>
              <a:rPr lang="en-GB" b="1" i="1" dirty="0">
                <a:latin typeface="Arial" panose="020B0604020202020204" pitchFamily="34" charset="0"/>
                <a:cs typeface="Arial" panose="020B0604020202020204" pitchFamily="34" charset="0"/>
              </a:rPr>
              <a:t>What are the advantages of a systematic review?</a:t>
            </a:r>
          </a:p>
        </p:txBody>
      </p:sp>
      <p:pic>
        <p:nvPicPr>
          <p:cNvPr id="3" name="Picture 2" descr="A picture containing vector graphics&#10;&#10;Description automatically generated">
            <a:extLst>
              <a:ext uri="{FF2B5EF4-FFF2-40B4-BE49-F238E27FC236}">
                <a16:creationId xmlns:a16="http://schemas.microsoft.com/office/drawing/2014/main" id="{9E357F88-2618-C8AB-3415-FCF92A5C866A}"/>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7412805" y="4101315"/>
            <a:ext cx="1731196" cy="1899435"/>
          </a:xfrm>
          <a:prstGeom prst="rect">
            <a:avLst/>
          </a:prstGeom>
        </p:spPr>
      </p:pic>
    </p:spTree>
    <p:extLst>
      <p:ext uri="{BB962C8B-B14F-4D97-AF65-F5344CB8AC3E}">
        <p14:creationId xmlns:p14="http://schemas.microsoft.com/office/powerpoint/2010/main" val="3013128112"/>
      </p:ext>
    </p:extLst>
  </p:cSld>
  <p:clrMapOvr>
    <a:masterClrMapping/>
  </p:clrMapOvr>
</p:sld>
</file>

<file path=ppt/slides/slide1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E0870B8-D064-48E6-847A-ADF17E083204}"/>
              </a:ext>
            </a:extLst>
          </p:cNvPr>
          <p:cNvSpPr>
            <a:spLocks noGrp="1"/>
          </p:cNvSpPr>
          <p:nvPr>
            <p:ph type="title"/>
          </p:nvPr>
        </p:nvSpPr>
        <p:spPr/>
        <p:txBody>
          <a:bodyPr/>
          <a:lstStyle/>
          <a:p>
            <a:pPr algn="ctr"/>
            <a:r>
              <a:rPr lang="en-GB" b="1" dirty="0">
                <a:latin typeface="Arial" panose="020B0604020202020204" pitchFamily="34" charset="0"/>
                <a:cs typeface="Arial" panose="020B0604020202020204" pitchFamily="34" charset="0"/>
              </a:rPr>
              <a:t>Advantages of systematic review</a:t>
            </a:r>
          </a:p>
        </p:txBody>
      </p:sp>
      <p:sp>
        <p:nvSpPr>
          <p:cNvPr id="3" name="Content Placeholder 2">
            <a:extLst>
              <a:ext uri="{FF2B5EF4-FFF2-40B4-BE49-F238E27FC236}">
                <a16:creationId xmlns:a16="http://schemas.microsoft.com/office/drawing/2014/main" id="{6FBBDEFF-1E39-4CD7-808A-6644FB5E8A41}"/>
              </a:ext>
            </a:extLst>
          </p:cNvPr>
          <p:cNvSpPr>
            <a:spLocks noGrp="1"/>
          </p:cNvSpPr>
          <p:nvPr>
            <p:ph idx="1"/>
          </p:nvPr>
        </p:nvSpPr>
        <p:spPr/>
        <p:txBody>
          <a:bodyPr>
            <a:normAutofit/>
          </a:bodyPr>
          <a:lstStyle/>
          <a:p>
            <a:r>
              <a:rPr lang="en-GB" dirty="0">
                <a:latin typeface="Arial" panose="020B0604020202020204" pitchFamily="34" charset="0"/>
                <a:cs typeface="Arial" panose="020B0604020202020204" pitchFamily="34" charset="0"/>
              </a:rPr>
              <a:t>Effectively summarises the evidence to support and Inform clinical decision making.</a:t>
            </a:r>
          </a:p>
          <a:p>
            <a:r>
              <a:rPr lang="en-GB" dirty="0">
                <a:latin typeface="Arial" panose="020B0604020202020204" pitchFamily="34" charset="0"/>
                <a:cs typeface="Arial" panose="020B0604020202020204" pitchFamily="34" charset="0"/>
              </a:rPr>
              <a:t>Provide strong evidence regarding benefits or harms of a particular intervention. </a:t>
            </a:r>
          </a:p>
          <a:p>
            <a:r>
              <a:rPr lang="en-GB" dirty="0">
                <a:latin typeface="Arial" panose="020B0604020202020204" pitchFamily="34" charset="0"/>
                <a:cs typeface="Arial" panose="020B0604020202020204" pitchFamily="34" charset="0"/>
              </a:rPr>
              <a:t>Highlight areas that requires further primary studies. </a:t>
            </a:r>
          </a:p>
          <a:p>
            <a:r>
              <a:rPr lang="en-GB" dirty="0">
                <a:latin typeface="Arial" panose="020B0604020202020204" pitchFamily="34" charset="0"/>
                <a:cs typeface="Arial" panose="020B0604020202020204" pitchFamily="34" charset="0"/>
              </a:rPr>
              <a:t>Refine and reduce large amounts of data and information into one document, clinical decisions</a:t>
            </a:r>
          </a:p>
        </p:txBody>
      </p:sp>
    </p:spTree>
    <p:extLst>
      <p:ext uri="{BB962C8B-B14F-4D97-AF65-F5344CB8AC3E}">
        <p14:creationId xmlns:p14="http://schemas.microsoft.com/office/powerpoint/2010/main" val="1085445771"/>
      </p:ext>
    </p:extLst>
  </p:cSld>
  <p:clrMapOvr>
    <a:masterClrMapping/>
  </p:clrMapOvr>
</p:sld>
</file>

<file path=ppt/slides/slide1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C1D0109-569E-4E35-90C6-76A49A687AA3}"/>
              </a:ext>
            </a:extLst>
          </p:cNvPr>
          <p:cNvSpPr>
            <a:spLocks noGrp="1"/>
          </p:cNvSpPr>
          <p:nvPr>
            <p:ph type="title"/>
          </p:nvPr>
        </p:nvSpPr>
        <p:spPr>
          <a:xfrm>
            <a:off x="628650" y="444247"/>
            <a:ext cx="7886700" cy="994169"/>
          </a:xfrm>
        </p:spPr>
        <p:txBody>
          <a:bodyPr/>
          <a:lstStyle/>
          <a:p>
            <a:pPr algn="ctr"/>
            <a:r>
              <a:rPr lang="en-GB" b="1" dirty="0">
                <a:latin typeface="Arial" panose="020B0604020202020204" pitchFamily="34" charset="0"/>
                <a:cs typeface="Arial" panose="020B0604020202020204" pitchFamily="34" charset="0"/>
              </a:rPr>
              <a:t>Activity </a:t>
            </a:r>
          </a:p>
        </p:txBody>
      </p:sp>
      <p:sp>
        <p:nvSpPr>
          <p:cNvPr id="3" name="Content Placeholder 2">
            <a:extLst>
              <a:ext uri="{FF2B5EF4-FFF2-40B4-BE49-F238E27FC236}">
                <a16:creationId xmlns:a16="http://schemas.microsoft.com/office/drawing/2014/main" id="{C1493217-F497-42E3-8BF7-52098E0F27D7}"/>
              </a:ext>
            </a:extLst>
          </p:cNvPr>
          <p:cNvSpPr>
            <a:spLocks noGrp="1"/>
          </p:cNvSpPr>
          <p:nvPr>
            <p:ph idx="1"/>
          </p:nvPr>
        </p:nvSpPr>
        <p:spPr>
          <a:xfrm>
            <a:off x="1336225" y="1909957"/>
            <a:ext cx="6691685" cy="3263502"/>
          </a:xfrm>
        </p:spPr>
        <p:txBody>
          <a:bodyPr>
            <a:normAutofit fontScale="92500" lnSpcReduction="10000"/>
          </a:bodyPr>
          <a:lstStyle/>
          <a:p>
            <a:pPr marL="0" indent="0">
              <a:buNone/>
            </a:pPr>
            <a:r>
              <a:rPr lang="en-GB" sz="2400" dirty="0">
                <a:latin typeface="Arial" panose="020B0604020202020204" pitchFamily="34" charset="0"/>
                <a:cs typeface="Arial" panose="020B0604020202020204" pitchFamily="34" charset="0"/>
              </a:rPr>
              <a:t>Working in groups look for a systematic review paper related to a specific health topic.</a:t>
            </a:r>
          </a:p>
          <a:p>
            <a:pPr>
              <a:buFont typeface="Wingdings" panose="05000000000000000000" pitchFamily="2" charset="2"/>
              <a:buChar char="§"/>
            </a:pPr>
            <a:endParaRPr lang="en-GB" sz="2400" dirty="0">
              <a:latin typeface="Arial" panose="020B0604020202020204" pitchFamily="34" charset="0"/>
              <a:cs typeface="Arial" panose="020B0604020202020204" pitchFamily="34" charset="0"/>
            </a:endParaRPr>
          </a:p>
          <a:p>
            <a:pPr>
              <a:buFont typeface="Wingdings" panose="05000000000000000000" pitchFamily="2" charset="2"/>
              <a:buChar char="§"/>
            </a:pPr>
            <a:r>
              <a:rPr lang="en-GB" sz="2400" dirty="0">
                <a:latin typeface="Arial" panose="020B0604020202020204" pitchFamily="34" charset="0"/>
                <a:cs typeface="Arial" panose="020B0604020202020204" pitchFamily="34" charset="0"/>
              </a:rPr>
              <a:t>Research the aim and the findings of the systematic review and the databases that were used to search for relevant articles</a:t>
            </a:r>
          </a:p>
          <a:p>
            <a:pPr marL="0" indent="0">
              <a:buNone/>
            </a:pPr>
            <a:endParaRPr lang="en-GB" sz="2400" dirty="0">
              <a:latin typeface="Arial" panose="020B0604020202020204" pitchFamily="34" charset="0"/>
              <a:cs typeface="Arial" panose="020B0604020202020204" pitchFamily="34" charset="0"/>
            </a:endParaRPr>
          </a:p>
          <a:p>
            <a:pPr>
              <a:buFont typeface="Wingdings" panose="05000000000000000000" pitchFamily="2" charset="2"/>
              <a:buChar char="§"/>
            </a:pPr>
            <a:endParaRPr lang="en-GB" sz="2400" dirty="0">
              <a:latin typeface="Arial" panose="020B0604020202020204" pitchFamily="34" charset="0"/>
              <a:cs typeface="Arial" panose="020B0604020202020204" pitchFamily="34" charset="0"/>
            </a:endParaRPr>
          </a:p>
          <a:p>
            <a:pPr marL="0" indent="0" algn="ctr">
              <a:buNone/>
            </a:pPr>
            <a:r>
              <a:rPr lang="en-GB" sz="2400" b="1" dirty="0">
                <a:latin typeface="Arial" panose="020B0604020202020204" pitchFamily="34" charset="0"/>
                <a:cs typeface="Arial" panose="020B0604020202020204" pitchFamily="34" charset="0"/>
              </a:rPr>
              <a:t>Feedback your findings to the whole class</a:t>
            </a:r>
          </a:p>
          <a:p>
            <a:endParaRPr lang="en-GB" sz="24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725494906"/>
      </p:ext>
    </p:extLst>
  </p:cSld>
  <p:clrMapOvr>
    <a:masterClrMapping/>
  </p:clrMapOvr>
</p:sld>
</file>

<file path=ppt/slides/slide1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B33D9A5-E6AD-4B58-9B6D-88D757DB3D1B}"/>
              </a:ext>
            </a:extLst>
          </p:cNvPr>
          <p:cNvSpPr>
            <a:spLocks noGrp="1"/>
          </p:cNvSpPr>
          <p:nvPr>
            <p:ph type="title"/>
          </p:nvPr>
        </p:nvSpPr>
        <p:spPr/>
        <p:txBody>
          <a:bodyPr/>
          <a:lstStyle/>
          <a:p>
            <a:r>
              <a:rPr lang="en-GB" b="1" dirty="0">
                <a:latin typeface="Arial" panose="020B0604020202020204" pitchFamily="34" charset="0"/>
                <a:cs typeface="Arial" panose="020B0604020202020204" pitchFamily="34" charset="0"/>
              </a:rPr>
              <a:t>For example</a:t>
            </a:r>
          </a:p>
        </p:txBody>
      </p:sp>
      <p:sp>
        <p:nvSpPr>
          <p:cNvPr id="3" name="Content Placeholder 2">
            <a:extLst>
              <a:ext uri="{FF2B5EF4-FFF2-40B4-BE49-F238E27FC236}">
                <a16:creationId xmlns:a16="http://schemas.microsoft.com/office/drawing/2014/main" id="{78527D72-67BD-4043-AD7C-8CFB7495FDC2}"/>
              </a:ext>
            </a:extLst>
          </p:cNvPr>
          <p:cNvSpPr>
            <a:spLocks noGrp="1"/>
          </p:cNvSpPr>
          <p:nvPr>
            <p:ph idx="1"/>
          </p:nvPr>
        </p:nvSpPr>
        <p:spPr/>
        <p:txBody>
          <a:bodyPr/>
          <a:lstStyle/>
          <a:p>
            <a:r>
              <a:rPr lang="en-GB" dirty="0">
                <a:latin typeface="Arial" panose="020B0604020202020204" pitchFamily="34" charset="0"/>
                <a:cs typeface="Arial" panose="020B0604020202020204" pitchFamily="34" charset="0"/>
              </a:rPr>
              <a:t>Association of domestic abuse and depression </a:t>
            </a:r>
          </a:p>
          <a:p>
            <a:r>
              <a:rPr lang="en-GB" dirty="0">
                <a:latin typeface="Arial" panose="020B0604020202020204" pitchFamily="34" charset="0"/>
                <a:cs typeface="Arial" panose="020B0604020202020204" pitchFamily="34" charset="0"/>
                <a:hlinkClick r:id="rId2"/>
              </a:rPr>
              <a:t>https://www.ncbi.nlm.nih.gov/pmc/articles/PMC6970613/</a:t>
            </a:r>
            <a:endParaRPr lang="en-GB" dirty="0">
              <a:latin typeface="Arial" panose="020B0604020202020204" pitchFamily="34" charset="0"/>
              <a:cs typeface="Arial" panose="020B0604020202020204" pitchFamily="34" charset="0"/>
            </a:endParaRPr>
          </a:p>
          <a:p>
            <a:endParaRPr lang="en-GB" dirty="0">
              <a:latin typeface="Arial" panose="020B0604020202020204" pitchFamily="34" charset="0"/>
              <a:cs typeface="Arial" panose="020B0604020202020204" pitchFamily="34" charset="0"/>
            </a:endParaRPr>
          </a:p>
          <a:p>
            <a:r>
              <a:rPr lang="en-GB" dirty="0">
                <a:latin typeface="Arial" panose="020B0604020202020204" pitchFamily="34" charset="0"/>
                <a:cs typeface="Arial" panose="020B0604020202020204" pitchFamily="34" charset="0"/>
              </a:rPr>
              <a:t>Association of fish consumption and the risk of dementia</a:t>
            </a:r>
          </a:p>
          <a:p>
            <a:endParaRPr lang="en-GB" dirty="0">
              <a:latin typeface="Arial" panose="020B0604020202020204" pitchFamily="34" charset="0"/>
              <a:cs typeface="Arial" panose="020B0604020202020204" pitchFamily="34" charset="0"/>
            </a:endParaRPr>
          </a:p>
          <a:p>
            <a:r>
              <a:rPr lang="en-GB" dirty="0">
                <a:latin typeface="Arial" panose="020B0604020202020204" pitchFamily="34" charset="0"/>
                <a:cs typeface="Arial" panose="020B0604020202020204" pitchFamily="34" charset="0"/>
              </a:rPr>
              <a:t>Association of vegetable consumption and the risk of stroke</a:t>
            </a:r>
          </a:p>
        </p:txBody>
      </p:sp>
    </p:spTree>
    <p:extLst>
      <p:ext uri="{BB962C8B-B14F-4D97-AF65-F5344CB8AC3E}">
        <p14:creationId xmlns:p14="http://schemas.microsoft.com/office/powerpoint/2010/main" val="4211000615"/>
      </p:ext>
    </p:extLst>
  </p:cSld>
  <p:clrMapOvr>
    <a:masterClrMapping/>
  </p:clrMapOvr>
</p:sld>
</file>

<file path=ppt/slides/slide1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473E5C9-F605-4797-8C21-D7C097AEF94C}"/>
              </a:ext>
            </a:extLst>
          </p:cNvPr>
          <p:cNvSpPr>
            <a:spLocks noGrp="1"/>
          </p:cNvSpPr>
          <p:nvPr>
            <p:ph type="title"/>
          </p:nvPr>
        </p:nvSpPr>
        <p:spPr>
          <a:xfrm>
            <a:off x="628650" y="2558518"/>
            <a:ext cx="7886700" cy="994169"/>
          </a:xfrm>
        </p:spPr>
        <p:txBody>
          <a:bodyPr/>
          <a:lstStyle/>
          <a:p>
            <a:pPr algn="ctr"/>
            <a:r>
              <a:rPr lang="en-GB" b="1" i="1" dirty="0">
                <a:latin typeface="Arial" panose="020B0604020202020204" pitchFamily="34" charset="0"/>
                <a:cs typeface="Arial" panose="020B0604020202020204" pitchFamily="34" charset="0"/>
              </a:rPr>
              <a:t>What is a Meta-analysis?</a:t>
            </a:r>
          </a:p>
        </p:txBody>
      </p:sp>
      <p:pic>
        <p:nvPicPr>
          <p:cNvPr id="3" name="Picture 2" descr="A picture containing vector graphics&#10;&#10;Description automatically generated">
            <a:extLst>
              <a:ext uri="{FF2B5EF4-FFF2-40B4-BE49-F238E27FC236}">
                <a16:creationId xmlns:a16="http://schemas.microsoft.com/office/drawing/2014/main" id="{691B4EF2-A6B7-308A-847D-15BD751D6544}"/>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7412805" y="4101315"/>
            <a:ext cx="1731196" cy="1899435"/>
          </a:xfrm>
          <a:prstGeom prst="rect">
            <a:avLst/>
          </a:prstGeom>
        </p:spPr>
      </p:pic>
    </p:spTree>
    <p:extLst>
      <p:ext uri="{BB962C8B-B14F-4D97-AF65-F5344CB8AC3E}">
        <p14:creationId xmlns:p14="http://schemas.microsoft.com/office/powerpoint/2010/main" val="1847831538"/>
      </p:ext>
    </p:extLst>
  </p:cSld>
  <p:clrMapOvr>
    <a:masterClrMapping/>
  </p:clrMapOvr>
</p:sld>
</file>

<file path=ppt/slides/slide1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0554CE2D-0B85-4EB2-8ED0-5A079B92CCE9}"/>
              </a:ext>
            </a:extLst>
          </p:cNvPr>
          <p:cNvSpPr>
            <a:spLocks noGrp="1"/>
          </p:cNvSpPr>
          <p:nvPr>
            <p:ph idx="1"/>
          </p:nvPr>
        </p:nvSpPr>
        <p:spPr/>
        <p:txBody>
          <a:bodyPr>
            <a:normAutofit fontScale="92500"/>
          </a:bodyPr>
          <a:lstStyle/>
          <a:p>
            <a:r>
              <a:rPr lang="en-GB" dirty="0">
                <a:latin typeface="Arial" panose="020B0604020202020204" pitchFamily="34" charset="0"/>
                <a:cs typeface="Arial" panose="020B0604020202020204" pitchFamily="34" charset="0"/>
              </a:rPr>
              <a:t>A meta-analysis is a statistical analysis that combines the results of multiple scientific studies. </a:t>
            </a:r>
          </a:p>
          <a:p>
            <a:r>
              <a:rPr lang="en-GB" dirty="0">
                <a:latin typeface="Arial" panose="020B0604020202020204" pitchFamily="34" charset="0"/>
                <a:cs typeface="Arial" panose="020B0604020202020204" pitchFamily="34" charset="0"/>
              </a:rPr>
              <a:t>Meta-analysis can be performed when there are multiple scientific studies addressing the same question, with each individual study reporting measurements that are expected to have some degree of error. </a:t>
            </a:r>
          </a:p>
          <a:p>
            <a:r>
              <a:rPr lang="en-GB" dirty="0">
                <a:latin typeface="Arial" panose="020B0604020202020204" pitchFamily="34" charset="0"/>
                <a:cs typeface="Arial" panose="020B0604020202020204" pitchFamily="34" charset="0"/>
              </a:rPr>
              <a:t>The aim then is to use approaches from statistics to derive a pooled estimate closest to the unknown common truth based on how this error is perceived. </a:t>
            </a:r>
          </a:p>
        </p:txBody>
      </p:sp>
      <p:sp>
        <p:nvSpPr>
          <p:cNvPr id="4" name="TextBox 3">
            <a:extLst>
              <a:ext uri="{FF2B5EF4-FFF2-40B4-BE49-F238E27FC236}">
                <a16:creationId xmlns:a16="http://schemas.microsoft.com/office/drawing/2014/main" id="{110A1B77-7B2A-4794-9F9F-237A866027EE}"/>
              </a:ext>
            </a:extLst>
          </p:cNvPr>
          <p:cNvSpPr txBox="1"/>
          <p:nvPr/>
        </p:nvSpPr>
        <p:spPr>
          <a:xfrm>
            <a:off x="2285358" y="568107"/>
            <a:ext cx="4573284" cy="600164"/>
          </a:xfrm>
          <a:prstGeom prst="rect">
            <a:avLst/>
          </a:prstGeom>
          <a:noFill/>
        </p:spPr>
        <p:txBody>
          <a:bodyPr wrap="square">
            <a:spAutoFit/>
          </a:bodyPr>
          <a:lstStyle/>
          <a:p>
            <a:pPr algn="ctr"/>
            <a:r>
              <a:rPr lang="en-GB" sz="3300" b="1" dirty="0">
                <a:latin typeface="Arial" panose="020B0604020202020204" pitchFamily="34" charset="0"/>
                <a:cs typeface="Arial" panose="020B0604020202020204" pitchFamily="34" charset="0"/>
              </a:rPr>
              <a:t>Meta-analysis</a:t>
            </a:r>
          </a:p>
        </p:txBody>
      </p:sp>
    </p:spTree>
    <p:extLst>
      <p:ext uri="{BB962C8B-B14F-4D97-AF65-F5344CB8AC3E}">
        <p14:creationId xmlns:p14="http://schemas.microsoft.com/office/powerpoint/2010/main" val="2202969313"/>
      </p:ext>
    </p:extLst>
  </p:cSld>
  <p:clrMapOvr>
    <a:masterClrMapping/>
  </p:clrMapOvr>
</p:sld>
</file>

<file path=ppt/slides/slide1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3D5ED7B-7824-4DEF-8951-3DB6AAF0C887}"/>
              </a:ext>
            </a:extLst>
          </p:cNvPr>
          <p:cNvSpPr>
            <a:spLocks noGrp="1"/>
          </p:cNvSpPr>
          <p:nvPr>
            <p:ph type="title"/>
          </p:nvPr>
        </p:nvSpPr>
        <p:spPr/>
        <p:txBody>
          <a:bodyPr/>
          <a:lstStyle/>
          <a:p>
            <a:pPr algn="ctr"/>
            <a:r>
              <a:rPr lang="en-GB" b="1" dirty="0">
                <a:latin typeface="Arial" panose="020B0604020202020204" pitchFamily="34" charset="0"/>
                <a:cs typeface="Arial" panose="020B0604020202020204" pitchFamily="34" charset="0"/>
              </a:rPr>
              <a:t>Meta-analysis</a:t>
            </a:r>
          </a:p>
        </p:txBody>
      </p:sp>
      <p:sp>
        <p:nvSpPr>
          <p:cNvPr id="3" name="Content Placeholder 2">
            <a:extLst>
              <a:ext uri="{FF2B5EF4-FFF2-40B4-BE49-F238E27FC236}">
                <a16:creationId xmlns:a16="http://schemas.microsoft.com/office/drawing/2014/main" id="{3F7F9D74-4081-4AA2-AEE9-5D089423D278}"/>
              </a:ext>
            </a:extLst>
          </p:cNvPr>
          <p:cNvSpPr>
            <a:spLocks noGrp="1"/>
          </p:cNvSpPr>
          <p:nvPr>
            <p:ph idx="1"/>
          </p:nvPr>
        </p:nvSpPr>
        <p:spPr/>
        <p:txBody>
          <a:bodyPr/>
          <a:lstStyle/>
          <a:p>
            <a:r>
              <a:rPr lang="en-GB" dirty="0">
                <a:latin typeface="Arial" panose="020B0604020202020204" pitchFamily="34" charset="0"/>
                <a:cs typeface="Arial" panose="020B0604020202020204" pitchFamily="34" charset="0"/>
              </a:rPr>
              <a:t>Meta-analysis involves the combination or pooling of all the reported numerical data from the identified studies in a systematic literature review (</a:t>
            </a:r>
            <a:r>
              <a:rPr lang="en-GB" dirty="0" err="1">
                <a:latin typeface="Arial" panose="020B0604020202020204" pitchFamily="34" charset="0"/>
                <a:cs typeface="Arial" panose="020B0604020202020204" pitchFamily="34" charset="0"/>
              </a:rPr>
              <a:t>Liberati</a:t>
            </a:r>
            <a:r>
              <a:rPr lang="en-GB" dirty="0">
                <a:latin typeface="Arial" panose="020B0604020202020204" pitchFamily="34" charset="0"/>
                <a:cs typeface="Arial" panose="020B0604020202020204" pitchFamily="34" charset="0"/>
              </a:rPr>
              <a:t> et al., 2009; </a:t>
            </a:r>
            <a:r>
              <a:rPr lang="en-GB" dirty="0" err="1">
                <a:latin typeface="Arial" panose="020B0604020202020204" pitchFamily="34" charset="0"/>
                <a:cs typeface="Arial" panose="020B0604020202020204" pitchFamily="34" charset="0"/>
              </a:rPr>
              <a:t>Siddaway</a:t>
            </a:r>
            <a:r>
              <a:rPr lang="en-GB" dirty="0">
                <a:latin typeface="Arial" panose="020B0604020202020204" pitchFamily="34" charset="0"/>
                <a:cs typeface="Arial" panose="020B0604020202020204" pitchFamily="34" charset="0"/>
              </a:rPr>
              <a:t>, Wood and Hedges, 2019).</a:t>
            </a:r>
          </a:p>
          <a:p>
            <a:r>
              <a:rPr lang="en-GB" dirty="0">
                <a:latin typeface="Arial" panose="020B0604020202020204" pitchFamily="34" charset="0"/>
                <a:cs typeface="Arial" panose="020B0604020202020204" pitchFamily="34" charset="0"/>
              </a:rPr>
              <a:t>Meta-analysis results can improve the effect estimate of the risk factors of a particular disease and resolve differences that could arise from inconsistent study results (Cooper, 2016).</a:t>
            </a:r>
          </a:p>
        </p:txBody>
      </p:sp>
    </p:spTree>
    <p:extLst>
      <p:ext uri="{BB962C8B-B14F-4D97-AF65-F5344CB8AC3E}">
        <p14:creationId xmlns:p14="http://schemas.microsoft.com/office/powerpoint/2010/main" val="1459630677"/>
      </p:ext>
    </p:extLst>
  </p:cSld>
  <p:clrMapOvr>
    <a:masterClrMapping/>
  </p:clrMapOvr>
</p:sld>
</file>

<file path=ppt/slides/slide1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481AC98-BF24-4603-B81D-F29C80CDC0D3}"/>
              </a:ext>
            </a:extLst>
          </p:cNvPr>
          <p:cNvSpPr txBox="1">
            <a:spLocks noGrp="1"/>
          </p:cNvSpPr>
          <p:nvPr>
            <p:ph type="title"/>
          </p:nvPr>
        </p:nvSpPr>
        <p:spPr>
          <a:xfrm>
            <a:off x="628650" y="348204"/>
            <a:ext cx="7886700" cy="994169"/>
          </a:xfrm>
        </p:spPr>
        <p:txBody>
          <a:bodyPr anchorCtr="1">
            <a:normAutofit fontScale="90000"/>
          </a:bodyPr>
          <a:lstStyle/>
          <a:p>
            <a:pPr lvl="0" algn="ctr"/>
            <a:br>
              <a:rPr lang="en-GB" sz="2175" b="1" dirty="0"/>
            </a:br>
            <a:r>
              <a:rPr lang="en-GB" sz="4000" b="1" dirty="0">
                <a:latin typeface="Arial" panose="020B0604020202020204" pitchFamily="34" charset="0"/>
                <a:cs typeface="Arial" panose="020B0604020202020204" pitchFamily="34" charset="0"/>
              </a:rPr>
              <a:t>In summary: Existing Academic Literature </a:t>
            </a:r>
            <a:br>
              <a:rPr lang="en-GB" sz="2175" b="1" dirty="0"/>
            </a:br>
            <a:br>
              <a:rPr lang="en-GB" sz="975" b="1" dirty="0"/>
            </a:br>
            <a:endParaRPr lang="en-GB" sz="975" b="1" dirty="0"/>
          </a:p>
        </p:txBody>
      </p:sp>
      <p:pic>
        <p:nvPicPr>
          <p:cNvPr id="3" name="Content Placeholder 4">
            <a:extLst>
              <a:ext uri="{FF2B5EF4-FFF2-40B4-BE49-F238E27FC236}">
                <a16:creationId xmlns:a16="http://schemas.microsoft.com/office/drawing/2014/main" id="{ED743F23-F28D-4F5C-BAF2-C3F97FBEE48C}"/>
              </a:ext>
            </a:extLst>
          </p:cNvPr>
          <p:cNvPicPr>
            <a:picLocks noGrp="1" noChangeAspect="1"/>
          </p:cNvPicPr>
          <p:nvPr>
            <p:ph idx="1"/>
          </p:nvPr>
        </p:nvPicPr>
        <p:blipFill>
          <a:blip r:embed="rId3"/>
          <a:stretch>
            <a:fillRect/>
          </a:stretch>
        </p:blipFill>
        <p:spPr>
          <a:xfrm>
            <a:off x="1047964" y="1879701"/>
            <a:ext cx="7204753" cy="3983660"/>
          </a:xfrm>
        </p:spPr>
      </p:pic>
    </p:spTree>
  </p:cSld>
  <p:clrMapOvr>
    <a:masterClrMapping/>
  </p:clrMapOvr>
</p:sld>
</file>

<file path=ppt/slides/slide1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C1D0109-569E-4E35-90C6-76A49A687AA3}"/>
              </a:ext>
            </a:extLst>
          </p:cNvPr>
          <p:cNvSpPr>
            <a:spLocks noGrp="1"/>
          </p:cNvSpPr>
          <p:nvPr>
            <p:ph type="title"/>
          </p:nvPr>
        </p:nvSpPr>
        <p:spPr>
          <a:xfrm>
            <a:off x="628650" y="690372"/>
            <a:ext cx="7886700" cy="994169"/>
          </a:xfrm>
        </p:spPr>
        <p:txBody>
          <a:bodyPr/>
          <a:lstStyle/>
          <a:p>
            <a:pPr algn="ctr"/>
            <a:r>
              <a:rPr lang="en-GB" b="1" dirty="0">
                <a:latin typeface="Arial" panose="020B0604020202020204" pitchFamily="34" charset="0"/>
                <a:cs typeface="Arial" panose="020B0604020202020204" pitchFamily="34" charset="0"/>
              </a:rPr>
              <a:t>Activity </a:t>
            </a:r>
          </a:p>
        </p:txBody>
      </p:sp>
      <p:sp>
        <p:nvSpPr>
          <p:cNvPr id="3" name="Content Placeholder 2">
            <a:extLst>
              <a:ext uri="{FF2B5EF4-FFF2-40B4-BE49-F238E27FC236}">
                <a16:creationId xmlns:a16="http://schemas.microsoft.com/office/drawing/2014/main" id="{C1493217-F497-42E3-8BF7-52098E0F27D7}"/>
              </a:ext>
            </a:extLst>
          </p:cNvPr>
          <p:cNvSpPr>
            <a:spLocks noGrp="1"/>
          </p:cNvSpPr>
          <p:nvPr>
            <p:ph idx="1"/>
          </p:nvPr>
        </p:nvSpPr>
        <p:spPr>
          <a:xfrm>
            <a:off x="1336225" y="1909957"/>
            <a:ext cx="6691685" cy="3263502"/>
          </a:xfrm>
        </p:spPr>
        <p:txBody>
          <a:bodyPr>
            <a:normAutofit lnSpcReduction="10000"/>
          </a:bodyPr>
          <a:lstStyle/>
          <a:p>
            <a:pPr>
              <a:buFont typeface="Wingdings" panose="05000000000000000000" pitchFamily="2" charset="2"/>
              <a:buChar char="§"/>
            </a:pPr>
            <a:endParaRPr lang="en-GB" sz="2400" dirty="0">
              <a:latin typeface="Arial" panose="020B0604020202020204" pitchFamily="34" charset="0"/>
              <a:cs typeface="Arial" panose="020B0604020202020204" pitchFamily="34" charset="0"/>
            </a:endParaRPr>
          </a:p>
          <a:p>
            <a:pPr marL="0" indent="0">
              <a:buNone/>
            </a:pPr>
            <a:r>
              <a:rPr lang="en-GB" sz="2400" dirty="0">
                <a:latin typeface="Arial" panose="020B0604020202020204" pitchFamily="34" charset="0"/>
                <a:cs typeface="Arial" panose="020B0604020202020204" pitchFamily="34" charset="0"/>
              </a:rPr>
              <a:t>Watch the video below then discuss and</a:t>
            </a:r>
          </a:p>
          <a:p>
            <a:pPr>
              <a:buFont typeface="Wingdings" panose="05000000000000000000" pitchFamily="2" charset="2"/>
              <a:buChar char="§"/>
            </a:pPr>
            <a:endParaRPr lang="en-GB" sz="2400" dirty="0">
              <a:latin typeface="Arial" panose="020B0604020202020204" pitchFamily="34" charset="0"/>
              <a:cs typeface="Arial" panose="020B0604020202020204" pitchFamily="34" charset="0"/>
            </a:endParaRPr>
          </a:p>
          <a:p>
            <a:pPr>
              <a:buFont typeface="Wingdings" panose="05000000000000000000" pitchFamily="2" charset="2"/>
              <a:buChar char="§"/>
            </a:pPr>
            <a:r>
              <a:rPr lang="en-GB" sz="2400" dirty="0">
                <a:solidFill>
                  <a:schemeClr val="tx1"/>
                </a:solidFill>
                <a:latin typeface="Arial" panose="020B0604020202020204" pitchFamily="34" charset="0"/>
                <a:cs typeface="Arial" panose="020B0604020202020204" pitchFamily="34" charset="0"/>
                <a:hlinkClick r:id="rId3"/>
              </a:rPr>
              <a:t>https://www.youtube.com/watch?v=Jd3gFT0-C4s</a:t>
            </a:r>
            <a:endParaRPr lang="en-GB" sz="2400" dirty="0">
              <a:solidFill>
                <a:schemeClr val="tx1"/>
              </a:solidFill>
              <a:latin typeface="Arial" panose="020B0604020202020204" pitchFamily="34" charset="0"/>
              <a:cs typeface="Arial" panose="020B0604020202020204" pitchFamily="34" charset="0"/>
            </a:endParaRPr>
          </a:p>
          <a:p>
            <a:pPr>
              <a:buFont typeface="Wingdings" panose="05000000000000000000" pitchFamily="2" charset="2"/>
              <a:buChar char="§"/>
            </a:pPr>
            <a:endParaRPr lang="en-GB" sz="2400" dirty="0">
              <a:solidFill>
                <a:schemeClr val="tx1"/>
              </a:solidFill>
              <a:latin typeface="Arial" panose="020B0604020202020204" pitchFamily="34" charset="0"/>
              <a:cs typeface="Arial" panose="020B0604020202020204" pitchFamily="34" charset="0"/>
            </a:endParaRPr>
          </a:p>
          <a:p>
            <a:pPr marL="0" indent="0">
              <a:buNone/>
            </a:pPr>
            <a:endParaRPr lang="en-GB" sz="2400" dirty="0">
              <a:latin typeface="Arial" panose="020B0604020202020204" pitchFamily="34" charset="0"/>
              <a:cs typeface="Arial" panose="020B0604020202020204" pitchFamily="34" charset="0"/>
            </a:endParaRPr>
          </a:p>
          <a:p>
            <a:pPr marL="0" indent="0" algn="ctr">
              <a:buNone/>
            </a:pPr>
            <a:r>
              <a:rPr lang="en-GB" sz="2400" dirty="0">
                <a:latin typeface="Arial" panose="020B0604020202020204" pitchFamily="34" charset="0"/>
                <a:cs typeface="Arial" panose="020B0604020202020204" pitchFamily="34" charset="0"/>
              </a:rPr>
              <a:t>Feedback your findings to the whole class</a:t>
            </a:r>
          </a:p>
          <a:p>
            <a:endParaRPr lang="en-GB" sz="24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391335463"/>
      </p:ext>
    </p:extLst>
  </p:cSld>
  <p:clrMapOvr>
    <a:masterClrMapping/>
  </p:clrMapOvr>
</p:sld>
</file>

<file path=ppt/slides/slide1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5009182-AA5C-4403-8DE5-D2F9C73B609A}"/>
              </a:ext>
            </a:extLst>
          </p:cNvPr>
          <p:cNvSpPr txBox="1">
            <a:spLocks noGrp="1"/>
          </p:cNvSpPr>
          <p:nvPr>
            <p:ph type="title"/>
          </p:nvPr>
        </p:nvSpPr>
        <p:spPr>
          <a:solidFill>
            <a:srgbClr val="8FAADC"/>
          </a:solidFill>
        </p:spPr>
        <p:txBody>
          <a:bodyPr anchorCtr="1"/>
          <a:lstStyle/>
          <a:p>
            <a:pPr lvl="0" algn="ctr"/>
            <a:r>
              <a:rPr lang="en-GB" b="1" dirty="0">
                <a:latin typeface="Arial" panose="020B0604020202020204" pitchFamily="34" charset="0"/>
                <a:cs typeface="Arial" panose="020B0604020202020204" pitchFamily="34" charset="0"/>
              </a:rPr>
              <a:t>References</a:t>
            </a:r>
          </a:p>
        </p:txBody>
      </p:sp>
      <p:sp>
        <p:nvSpPr>
          <p:cNvPr id="3" name="Content Placeholder 2">
            <a:extLst>
              <a:ext uri="{FF2B5EF4-FFF2-40B4-BE49-F238E27FC236}">
                <a16:creationId xmlns:a16="http://schemas.microsoft.com/office/drawing/2014/main" id="{95546167-452B-4AC7-9AF6-9E9D49512C16}"/>
              </a:ext>
            </a:extLst>
          </p:cNvPr>
          <p:cNvSpPr txBox="1">
            <a:spLocks noGrp="1"/>
          </p:cNvSpPr>
          <p:nvPr>
            <p:ph idx="1"/>
          </p:nvPr>
        </p:nvSpPr>
        <p:spPr/>
        <p:txBody>
          <a:bodyPr>
            <a:normAutofit fontScale="92500"/>
          </a:bodyPr>
          <a:lstStyle/>
          <a:p>
            <a:pPr marL="0" indent="0">
              <a:buNone/>
            </a:pPr>
            <a:r>
              <a:rPr lang="en-GB" dirty="0">
                <a:latin typeface="Arial" panose="020B0604020202020204" pitchFamily="34" charset="0"/>
                <a:cs typeface="Arial" panose="020B0604020202020204" pitchFamily="34" charset="0"/>
              </a:rPr>
              <a:t>Creswell JW, Creswell JD. (2017). </a:t>
            </a:r>
            <a:r>
              <a:rPr lang="en-GB" i="1" dirty="0">
                <a:latin typeface="Arial" panose="020B0604020202020204" pitchFamily="34" charset="0"/>
                <a:cs typeface="Arial" panose="020B0604020202020204" pitchFamily="34" charset="0"/>
              </a:rPr>
              <a:t>Research design: qualitative, quantitative and mixed method approaches</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Edn</a:t>
            </a:r>
            <a:r>
              <a:rPr lang="en-GB" dirty="0">
                <a:latin typeface="Arial" panose="020B0604020202020204" pitchFamily="34" charset="0"/>
                <a:cs typeface="Arial" panose="020B0604020202020204" pitchFamily="34" charset="0"/>
              </a:rPr>
              <a:t>: 5</a:t>
            </a:r>
            <a:r>
              <a:rPr lang="en-GB" baseline="30000" dirty="0">
                <a:latin typeface="Arial" panose="020B0604020202020204" pitchFamily="34" charset="0"/>
                <a:cs typeface="Arial" panose="020B0604020202020204" pitchFamily="34" charset="0"/>
              </a:rPr>
              <a:t>th</a:t>
            </a:r>
            <a:r>
              <a:rPr lang="en-GB" dirty="0">
                <a:latin typeface="Arial" panose="020B0604020202020204" pitchFamily="34" charset="0"/>
                <a:cs typeface="Arial" panose="020B0604020202020204" pitchFamily="34" charset="0"/>
              </a:rPr>
              <a:t>). Sage Publications Inc: London</a:t>
            </a:r>
            <a:r>
              <a:rPr lang="en-GB" i="1" dirty="0">
                <a:latin typeface="Arial" panose="020B0604020202020204" pitchFamily="34" charset="0"/>
                <a:cs typeface="Arial" panose="020B0604020202020204" pitchFamily="34" charset="0"/>
              </a:rPr>
              <a:t>.</a:t>
            </a:r>
          </a:p>
          <a:p>
            <a:pPr marL="0" indent="0">
              <a:buNone/>
            </a:pPr>
            <a:r>
              <a:rPr lang="en-GB" dirty="0">
                <a:latin typeface="Arial" panose="020B0604020202020204" pitchFamily="34" charset="0"/>
                <a:cs typeface="Arial" panose="020B0604020202020204" pitchFamily="34" charset="0"/>
              </a:rPr>
              <a:t>Creswell, J.W. (2008). </a:t>
            </a:r>
            <a:r>
              <a:rPr lang="en-GB" i="1" dirty="0">
                <a:latin typeface="Arial" panose="020B0604020202020204" pitchFamily="34" charset="0"/>
                <a:cs typeface="Arial" panose="020B0604020202020204" pitchFamily="34" charset="0"/>
              </a:rPr>
              <a:t>Educational Research: Planning, conducting, and evaluating quantitative and qualitative research </a:t>
            </a:r>
            <a:r>
              <a:rPr lang="en-GB" dirty="0">
                <a:latin typeface="Arial" panose="020B0604020202020204" pitchFamily="34" charset="0"/>
                <a:cs typeface="Arial" panose="020B0604020202020204" pitchFamily="34" charset="0"/>
              </a:rPr>
              <a:t>(3rd ed.). Upper Saddle River: Pearson</a:t>
            </a:r>
          </a:p>
          <a:p>
            <a:pPr marL="0" indent="0">
              <a:buNone/>
            </a:pPr>
            <a:r>
              <a:rPr lang="en-GB" dirty="0">
                <a:latin typeface="Arial" panose="020B0604020202020204" pitchFamily="34" charset="0"/>
                <a:cs typeface="Arial" panose="020B0604020202020204" pitchFamily="34" charset="0"/>
              </a:rPr>
              <a:t>Maxwell JA. (2012). </a:t>
            </a:r>
            <a:r>
              <a:rPr lang="en-GB" i="1" dirty="0">
                <a:latin typeface="Arial" panose="020B0604020202020204" pitchFamily="34" charset="0"/>
                <a:cs typeface="Arial" panose="020B0604020202020204" pitchFamily="34" charset="0"/>
              </a:rPr>
              <a:t>Qualitative Research Design: An Interactive Approach: 41 (Applied Social Research Methods</a:t>
            </a:r>
            <a:r>
              <a:rPr lang="en-GB" dirty="0">
                <a:latin typeface="Arial" panose="020B0604020202020204" pitchFamily="34" charset="0"/>
                <a:cs typeface="Arial" panose="020B0604020202020204" pitchFamily="34" charset="0"/>
              </a:rPr>
              <a:t>). Sage Publications Inc: London.</a:t>
            </a:r>
          </a:p>
          <a:p>
            <a:pPr marL="0" indent="0">
              <a:buNone/>
            </a:pPr>
            <a:endParaRPr lang="en-GB" dirty="0">
              <a:latin typeface="Arial" panose="020B0604020202020204" pitchFamily="34" charset="0"/>
              <a:cs typeface="Arial" panose="020B0604020202020204" pitchFamily="34" charset="0"/>
            </a:endParaRPr>
          </a:p>
        </p:txBody>
      </p:sp>
    </p:spTree>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TotalTime>0</TotalTime>
  <Words>6745</Words>
  <Application>Microsoft Office PowerPoint</Application>
  <PresentationFormat>On-screen Show (4:3)</PresentationFormat>
  <Paragraphs>741</Paragraphs>
  <Slides>126</Slides>
  <Notes>50</Notes>
  <HiddenSlides>0</HiddenSlides>
  <MMClips>0</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126</vt:i4>
      </vt:variant>
    </vt:vector>
  </HeadingPairs>
  <TitlesOfParts>
    <vt:vector size="134" baseType="lpstr">
      <vt:lpstr>Inter</vt:lpstr>
      <vt:lpstr>Arial</vt:lpstr>
      <vt:lpstr>Calibri</vt:lpstr>
      <vt:lpstr>Calibri Light</vt:lpstr>
      <vt:lpstr>Constantia</vt:lpstr>
      <vt:lpstr>Times New Roman</vt:lpstr>
      <vt:lpstr>Wingdings</vt:lpstr>
      <vt:lpstr>Office Theme</vt:lpstr>
      <vt:lpstr>PRACTICE-BASED RESEARCH </vt:lpstr>
      <vt:lpstr>Learning outcomes</vt:lpstr>
      <vt:lpstr>Module Summary</vt:lpstr>
      <vt:lpstr>Aims of the Session</vt:lpstr>
      <vt:lpstr>What is a literature review?</vt:lpstr>
      <vt:lpstr> Literature Review</vt:lpstr>
      <vt:lpstr> Literature Review</vt:lpstr>
      <vt:lpstr>When is a literature review written?</vt:lpstr>
      <vt:lpstr>Literature review</vt:lpstr>
      <vt:lpstr>Literature review</vt:lpstr>
      <vt:lpstr>Literature Review</vt:lpstr>
      <vt:lpstr>Activity </vt:lpstr>
      <vt:lpstr>Research Question</vt:lpstr>
      <vt:lpstr>A good research question …</vt:lpstr>
      <vt:lpstr>Research Question</vt:lpstr>
      <vt:lpstr>How can a good research question be formulated ? </vt:lpstr>
      <vt:lpstr>Formulating a good research question </vt:lpstr>
      <vt:lpstr>Example: </vt:lpstr>
      <vt:lpstr>Summary: Activity </vt:lpstr>
      <vt:lpstr>Activity</vt:lpstr>
      <vt:lpstr>Activity </vt:lpstr>
      <vt:lpstr>Why write a literature review?</vt:lpstr>
      <vt:lpstr>Significance of literature review</vt:lpstr>
      <vt:lpstr>Significance of literature review</vt:lpstr>
      <vt:lpstr>Note</vt:lpstr>
      <vt:lpstr>Activity </vt:lpstr>
      <vt:lpstr>There are five main steps in the process of writing a literature review</vt:lpstr>
      <vt:lpstr>Steps to Write a Literature Review</vt:lpstr>
      <vt:lpstr>Step 1:Search for relevant literature</vt:lpstr>
      <vt:lpstr>Search for relevant literature</vt:lpstr>
      <vt:lpstr>Activity 2</vt:lpstr>
      <vt:lpstr>Research aim </vt:lpstr>
      <vt:lpstr>Research objectives </vt:lpstr>
      <vt:lpstr>Activity: 3</vt:lpstr>
      <vt:lpstr>Search for relevant literature</vt:lpstr>
      <vt:lpstr>Search for relevant literature</vt:lpstr>
      <vt:lpstr>Make a list of keywords</vt:lpstr>
      <vt:lpstr>Make a list of keywords</vt:lpstr>
      <vt:lpstr>Search for relevant sources</vt:lpstr>
      <vt:lpstr>Search for relevant sources</vt:lpstr>
      <vt:lpstr>What are Boolean Operators?</vt:lpstr>
      <vt:lpstr>Boolean Operators</vt:lpstr>
      <vt:lpstr>PowerPoint Presentation</vt:lpstr>
      <vt:lpstr>PowerPoint Presentation</vt:lpstr>
      <vt:lpstr>PowerPoint Presentation</vt:lpstr>
      <vt:lpstr>Search for relevant sources</vt:lpstr>
      <vt:lpstr>What is Nesting?</vt:lpstr>
      <vt:lpstr>Nesting</vt:lpstr>
      <vt:lpstr>Nesting</vt:lpstr>
      <vt:lpstr>Why is nesting so important?</vt:lpstr>
      <vt:lpstr>Nesting</vt:lpstr>
      <vt:lpstr>Nesting</vt:lpstr>
      <vt:lpstr>Activity </vt:lpstr>
      <vt:lpstr>Search for relevant sources</vt:lpstr>
      <vt:lpstr>Activity 4</vt:lpstr>
      <vt:lpstr>Abstracts</vt:lpstr>
      <vt:lpstr>Abstracts</vt:lpstr>
      <vt:lpstr>Activity </vt:lpstr>
      <vt:lpstr>Activity </vt:lpstr>
      <vt:lpstr>Step 2: Evaluate and select sources</vt:lpstr>
      <vt:lpstr>Evaluate and select sources</vt:lpstr>
      <vt:lpstr>Evaluate and select sources</vt:lpstr>
      <vt:lpstr>Evaluate and select sources</vt:lpstr>
      <vt:lpstr>Evaluate and select sources</vt:lpstr>
      <vt:lpstr>Take notes and cite your sources</vt:lpstr>
      <vt:lpstr>Activity </vt:lpstr>
      <vt:lpstr>Evaluating Information </vt:lpstr>
      <vt:lpstr>Evaluating Information </vt:lpstr>
      <vt:lpstr>Evaluation Criteria</vt:lpstr>
      <vt:lpstr>Evaluation Criteria</vt:lpstr>
      <vt:lpstr>Evaluation Criteria (CRAAP)</vt:lpstr>
      <vt:lpstr>PowerPoint Presentation</vt:lpstr>
      <vt:lpstr>Website Evaluation</vt:lpstr>
      <vt:lpstr>Website Evaluation</vt:lpstr>
      <vt:lpstr>Website Evaluation</vt:lpstr>
      <vt:lpstr>Website Evaluation</vt:lpstr>
      <vt:lpstr>Website Evaluation</vt:lpstr>
      <vt:lpstr>Step 3: Identify themes, debates and gaps</vt:lpstr>
      <vt:lpstr>Identify themes, debates and gaps</vt:lpstr>
      <vt:lpstr>Identify themes, debates and gaps</vt:lpstr>
      <vt:lpstr>What is a ‘gap in the literature? </vt:lpstr>
      <vt:lpstr>Gap in the literature </vt:lpstr>
      <vt:lpstr>How do you identify the gaps?  </vt:lpstr>
      <vt:lpstr>Identification of the gaps in literature</vt:lpstr>
      <vt:lpstr>Where can you locate research gaps? </vt:lpstr>
      <vt:lpstr>Locating research gaps</vt:lpstr>
      <vt:lpstr>Locating research gaps</vt:lpstr>
      <vt:lpstr>In Summary: Activity </vt:lpstr>
      <vt:lpstr>Step 4: Outline your literature review’s structure</vt:lpstr>
      <vt:lpstr>Outline your literature review’s structure</vt:lpstr>
      <vt:lpstr>Chronological</vt:lpstr>
      <vt:lpstr>Thematic</vt:lpstr>
      <vt:lpstr>Methodological</vt:lpstr>
      <vt:lpstr>Theoretical</vt:lpstr>
      <vt:lpstr>Summary of How to Organise/Structure Literature reviews</vt:lpstr>
      <vt:lpstr>Summary: Activity </vt:lpstr>
      <vt:lpstr>Step 5: Write your literature review</vt:lpstr>
      <vt:lpstr>Write your literature review</vt:lpstr>
      <vt:lpstr>Introduction</vt:lpstr>
      <vt:lpstr>Introduction</vt:lpstr>
      <vt:lpstr>Body</vt:lpstr>
      <vt:lpstr>Body</vt:lpstr>
      <vt:lpstr>Conclusion</vt:lpstr>
      <vt:lpstr>Summary: Activity </vt:lpstr>
      <vt:lpstr>PowerPoint Presentation</vt:lpstr>
      <vt:lpstr>Structuring your literature review</vt:lpstr>
      <vt:lpstr>Critical writing in a literature review</vt:lpstr>
      <vt:lpstr>Critical writing of a literature review can include…</vt:lpstr>
      <vt:lpstr>Common Errors</vt:lpstr>
      <vt:lpstr>What are the types of Literature Review</vt:lpstr>
      <vt:lpstr>Types of Literature Review</vt:lpstr>
      <vt:lpstr>What is a Systematic Review?</vt:lpstr>
      <vt:lpstr>Systematic Review</vt:lpstr>
      <vt:lpstr>Systematic Review</vt:lpstr>
      <vt:lpstr>Systematic Review</vt:lpstr>
      <vt:lpstr>Systematic Review</vt:lpstr>
      <vt:lpstr>What are the advantages of a systematic review?</vt:lpstr>
      <vt:lpstr>Advantages of systematic review</vt:lpstr>
      <vt:lpstr>Activity </vt:lpstr>
      <vt:lpstr>For example</vt:lpstr>
      <vt:lpstr>What is a Meta-analysis?</vt:lpstr>
      <vt:lpstr>PowerPoint Presentation</vt:lpstr>
      <vt:lpstr>Meta-analysis</vt:lpstr>
      <vt:lpstr> In summary: Existing Academic Literature   </vt:lpstr>
      <vt:lpstr>Activity </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Welcome Back to Project</dc:title>
  <dc:creator>Lynne Susan Baines</dc:creator>
  <cp:lastModifiedBy>Aishat Bakre</cp:lastModifiedBy>
  <cp:revision>257</cp:revision>
  <cp:lastPrinted>2021-11-15T11:09:44Z</cp:lastPrinted>
  <dcterms:created xsi:type="dcterms:W3CDTF">2020-04-22T12:34:26Z</dcterms:created>
  <dcterms:modified xsi:type="dcterms:W3CDTF">2023-01-29T11:42:36Z</dcterms:modified>
</cp:coreProperties>
</file>