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6" r:id="rId18"/>
    <p:sldId id="277" r:id="rId19"/>
    <p:sldId id="278" r:id="rId20"/>
    <p:sldId id="274" r:id="rId21"/>
    <p:sldId id="275" r:id="rId22"/>
  </p:sldIdLst>
  <p:sldSz cx="9144000" cy="6858000" type="screen4x3"/>
  <p:notesSz cx="6858000" cy="9144000"/>
  <p:defaultTextStyle>
    <a:defPPr>
      <a:defRPr lang="en-GB"/>
    </a:defPPr>
    <a:lvl1pPr algn="just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just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just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just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just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C4CD1-246E-4635-BCD5-0FD56450110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20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E8B5F-CE2C-4790-88F8-ACAC61BC474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76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E81E6-6844-4D43-8983-B9BB870256E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323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AF9C1-AD97-4A4C-9F24-0FD3667C125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939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57A74-62D7-4595-B59C-AC524EF5719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577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7D7CD-6129-482B-8DAB-04F72B98FF2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057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95E6E-0AB8-4A00-8774-995093C304D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746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9292F-C5D6-4FE3-8502-FED2FE8EA22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164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A13A2-D178-4938-95F3-5DA88BB00CA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794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EC54A-C28E-4851-829B-B0957B35D3F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412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D67B0-F15B-4452-AA2F-850EA62A266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197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  <a:cs typeface="Arial" charset="0"/>
              </a:defRPr>
            </a:lvl1pPr>
          </a:lstStyle>
          <a:p>
            <a:endParaRPr lang="en-GB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Arial" charset="0"/>
              </a:defRPr>
            </a:lvl1pPr>
          </a:lstStyle>
          <a:p>
            <a:endParaRPr lang="en-GB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Arial" charset="0"/>
              </a:defRPr>
            </a:lvl1pPr>
          </a:lstStyle>
          <a:p>
            <a:fld id="{F49A8FA4-915A-4790-B096-B3949E67A2D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6" name="Picture 12" descr="Slide1_0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1088"/>
            <a:ext cx="91440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Quantitative Analysis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Data Analysis</a:t>
            </a:r>
          </a:p>
          <a:p>
            <a:pPr>
              <a:lnSpc>
                <a:spcPct val="80000"/>
              </a:lnSpc>
            </a:pPr>
            <a:endParaRPr lang="en-GB" sz="2400" dirty="0"/>
          </a:p>
          <a:p>
            <a:pPr>
              <a:lnSpc>
                <a:spcPct val="80000"/>
              </a:lnSpc>
            </a:pPr>
            <a:r>
              <a:rPr lang="en-GB" sz="2400" dirty="0" smtClean="0"/>
              <a:t>Prof John Rees (SSU), </a:t>
            </a:r>
          </a:p>
          <a:p>
            <a:pPr>
              <a:lnSpc>
                <a:spcPct val="80000"/>
              </a:lnSpc>
            </a:pPr>
            <a:r>
              <a:rPr lang="en-GB" sz="2400" dirty="0" smtClean="0"/>
              <a:t>Dr </a:t>
            </a:r>
            <a:r>
              <a:rPr lang="en-GB" sz="2400" dirty="0"/>
              <a:t>Richard J </a:t>
            </a:r>
            <a:r>
              <a:rPr lang="en-GB" sz="2400" dirty="0" smtClean="0"/>
              <a:t>Self (Derby University)</a:t>
            </a:r>
            <a:endParaRPr lang="en-GB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Purpose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To detect patterns</a:t>
            </a:r>
          </a:p>
          <a:p>
            <a:r>
              <a:rPr lang="en-GB"/>
              <a:t>To draw conclusions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Techniques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/>
              <a:t>Simple Techniques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Tables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Charts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Graphs</a:t>
            </a:r>
          </a:p>
          <a:p>
            <a:pPr>
              <a:lnSpc>
                <a:spcPct val="90000"/>
              </a:lnSpc>
            </a:pPr>
            <a:r>
              <a:rPr lang="en-GB" sz="2800"/>
              <a:t>Descriptive statistics to identify patterns better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Averages and ranges</a:t>
            </a:r>
          </a:p>
          <a:p>
            <a:pPr>
              <a:lnSpc>
                <a:spcPct val="90000"/>
              </a:lnSpc>
            </a:pPr>
            <a:r>
              <a:rPr lang="en-GB" sz="2800"/>
              <a:t>Complex statistics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Large surveys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Correlation detection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Proving the existence of the patterns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Choice of Technique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Choice of analysis technique affects</a:t>
            </a:r>
          </a:p>
          <a:p>
            <a:pPr lvl="1"/>
            <a:r>
              <a:rPr lang="en-GB"/>
              <a:t>Design of experiment</a:t>
            </a:r>
          </a:p>
          <a:p>
            <a:pPr lvl="1"/>
            <a:r>
              <a:rPr lang="en-GB"/>
              <a:t>Type of data to be generated</a:t>
            </a:r>
          </a:p>
          <a:p>
            <a:pPr lvl="1"/>
            <a:r>
              <a:rPr lang="en-GB"/>
              <a:t>Quantity of data to  be generated</a:t>
            </a:r>
          </a:p>
          <a:p>
            <a:pPr lvl="1"/>
            <a:r>
              <a:rPr lang="en-GB"/>
              <a:t>Software to be used to analyse data</a:t>
            </a:r>
          </a:p>
          <a:p>
            <a:r>
              <a:rPr lang="en-GB"/>
              <a:t>Read chapter 17 of Oates carefully</a:t>
            </a:r>
          </a:p>
          <a:p>
            <a:pPr lvl="1"/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Types of Data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000"/>
              <a:t>Nominal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Male = 1, female = 2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No arithmetic can be used</a:t>
            </a:r>
          </a:p>
          <a:p>
            <a:pPr>
              <a:lnSpc>
                <a:spcPct val="80000"/>
              </a:lnSpc>
            </a:pPr>
            <a:r>
              <a:rPr lang="en-GB" sz="2000"/>
              <a:t>Ordinal (ranked data)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Quantitative scale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Sequence but not scale of difference</a:t>
            </a:r>
          </a:p>
          <a:p>
            <a:pPr lvl="2">
              <a:lnSpc>
                <a:spcPct val="80000"/>
              </a:lnSpc>
            </a:pPr>
            <a:r>
              <a:rPr lang="en-GB" sz="1600"/>
              <a:t>Examination results, 1</a:t>
            </a:r>
            <a:r>
              <a:rPr lang="en-GB" sz="1600" baseline="30000"/>
              <a:t>st</a:t>
            </a:r>
            <a:r>
              <a:rPr lang="en-GB" sz="1600"/>
              <a:t> 2</a:t>
            </a:r>
            <a:r>
              <a:rPr lang="en-GB" sz="1600" baseline="30000"/>
              <a:t>nd</a:t>
            </a:r>
            <a:r>
              <a:rPr lang="en-GB" sz="1600"/>
              <a:t>, 3</a:t>
            </a:r>
            <a:r>
              <a:rPr lang="en-GB" sz="1600" baseline="30000"/>
              <a:t>rd</a:t>
            </a:r>
            <a:r>
              <a:rPr lang="en-GB" sz="1600"/>
              <a:t> etc.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No arithmetic can be used</a:t>
            </a:r>
          </a:p>
          <a:p>
            <a:pPr>
              <a:lnSpc>
                <a:spcPct val="80000"/>
              </a:lnSpc>
            </a:pPr>
            <a:r>
              <a:rPr lang="en-GB" sz="2000"/>
              <a:t>Interval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Measurements (eg dates)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Addition and subtraction only</a:t>
            </a:r>
          </a:p>
          <a:p>
            <a:pPr>
              <a:lnSpc>
                <a:spcPct val="80000"/>
              </a:lnSpc>
            </a:pPr>
            <a:r>
              <a:rPr lang="en-GB" sz="2000"/>
              <a:t>Ratio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True measurements with a true zero</a:t>
            </a:r>
          </a:p>
          <a:p>
            <a:pPr lvl="2">
              <a:lnSpc>
                <a:spcPct val="80000"/>
              </a:lnSpc>
            </a:pPr>
            <a:r>
              <a:rPr lang="en-GB" sz="1600"/>
              <a:t>Height, weight, age, AC frequency</a:t>
            </a:r>
          </a:p>
          <a:p>
            <a:pPr lvl="1">
              <a:lnSpc>
                <a:spcPct val="80000"/>
              </a:lnSpc>
            </a:pPr>
            <a:r>
              <a:rPr lang="en-GB" sz="1800"/>
              <a:t>All basic arithmetic possible</a:t>
            </a:r>
          </a:p>
          <a:p>
            <a:pPr>
              <a:lnSpc>
                <a:spcPct val="80000"/>
              </a:lnSpc>
            </a:pPr>
            <a:endParaRPr lang="en-GB"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Descriptive Statistics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/>
              <a:t>Central tendency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Mean, mode, median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Distribution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Range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Minimum to maximum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Beware of extreme values</a:t>
            </a:r>
          </a:p>
          <a:p>
            <a:pPr lvl="3">
              <a:lnSpc>
                <a:spcPct val="80000"/>
              </a:lnSpc>
            </a:pPr>
            <a:r>
              <a:rPr lang="en-GB" sz="1800" dirty="0"/>
              <a:t>1, 3, 7, 9, 11, 12, 12, 19</a:t>
            </a:r>
            <a:r>
              <a:rPr lang="en-GB" sz="1800" dirty="0" smtClean="0"/>
              <a:t>, </a:t>
            </a:r>
            <a:r>
              <a:rPr lang="en-GB" sz="1800" b="1" dirty="0" smtClean="0">
                <a:solidFill>
                  <a:srgbClr val="FF6600"/>
                </a:solidFill>
              </a:rPr>
              <a:t>39 </a:t>
            </a:r>
          </a:p>
          <a:p>
            <a:pPr lvl="3">
              <a:lnSpc>
                <a:spcPct val="80000"/>
              </a:lnSpc>
            </a:pPr>
            <a:r>
              <a:rPr lang="en-GB" sz="1800" b="1" dirty="0" smtClean="0">
                <a:solidFill>
                  <a:srgbClr val="FF6600"/>
                </a:solidFill>
              </a:rPr>
              <a:t>(</a:t>
            </a:r>
            <a:r>
              <a:rPr lang="en-GB" sz="1800" b="1" dirty="0">
                <a:solidFill>
                  <a:srgbClr val="FF6600"/>
                </a:solidFill>
              </a:rPr>
              <a:t>range </a:t>
            </a:r>
            <a:r>
              <a:rPr lang="en-GB" sz="1800" b="1" dirty="0" smtClean="0">
                <a:solidFill>
                  <a:srgbClr val="FF6600"/>
                </a:solidFill>
              </a:rPr>
              <a:t>is 38 </a:t>
            </a:r>
            <a:r>
              <a:rPr lang="en-GB" sz="1800" b="1" dirty="0">
                <a:solidFill>
                  <a:srgbClr val="FF6600"/>
                </a:solidFill>
              </a:rPr>
              <a:t>but most between 1 and 19)</a:t>
            </a:r>
          </a:p>
          <a:p>
            <a:pPr lvl="1">
              <a:lnSpc>
                <a:spcPct val="80000"/>
              </a:lnSpc>
            </a:pPr>
            <a:r>
              <a:rPr lang="en-GB" sz="2400" dirty="0" err="1"/>
              <a:t>Fractiles</a:t>
            </a:r>
            <a:endParaRPr lang="en-GB" sz="2400" dirty="0"/>
          </a:p>
          <a:p>
            <a:pPr lvl="2">
              <a:lnSpc>
                <a:spcPct val="80000"/>
              </a:lnSpc>
            </a:pPr>
            <a:r>
              <a:rPr lang="en-GB" sz="2000" dirty="0"/>
              <a:t>Contain equal numbers of observations</a:t>
            </a:r>
          </a:p>
          <a:p>
            <a:pPr lvl="3">
              <a:lnSpc>
                <a:spcPct val="80000"/>
              </a:lnSpc>
            </a:pPr>
            <a:r>
              <a:rPr lang="en-GB" sz="1800" dirty="0"/>
              <a:t>Median = two equal halves</a:t>
            </a:r>
          </a:p>
          <a:p>
            <a:pPr lvl="3">
              <a:lnSpc>
                <a:spcPct val="80000"/>
              </a:lnSpc>
            </a:pPr>
            <a:r>
              <a:rPr lang="en-GB" sz="1800" dirty="0"/>
              <a:t>Quartiles – 4 even groups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Standard deviation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Variability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Relationship Statistics (1)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Correlation</a:t>
            </a:r>
          </a:p>
          <a:p>
            <a:pPr lvl="1"/>
            <a:r>
              <a:rPr lang="en-GB" sz="2400"/>
              <a:t>Strength of relationships between two variables</a:t>
            </a:r>
          </a:p>
          <a:p>
            <a:pPr lvl="1"/>
            <a:r>
              <a:rPr lang="en-GB" sz="2400"/>
              <a:t>Spearman’s rank correlation coefficient</a:t>
            </a:r>
          </a:p>
          <a:p>
            <a:pPr lvl="2"/>
            <a:r>
              <a:rPr lang="en-GB"/>
              <a:t>Ordinal data</a:t>
            </a:r>
          </a:p>
          <a:p>
            <a:pPr lvl="1"/>
            <a:r>
              <a:rPr lang="en-GB" sz="2400"/>
              <a:t>Pearson’s product moment correlation coefficient</a:t>
            </a:r>
          </a:p>
          <a:p>
            <a:pPr lvl="2"/>
            <a:r>
              <a:rPr lang="en-GB"/>
              <a:t>Interval and ratio data</a:t>
            </a:r>
          </a:p>
          <a:p>
            <a:pPr lvl="1"/>
            <a:r>
              <a:rPr lang="en-GB" sz="2400" b="1">
                <a:solidFill>
                  <a:srgbClr val="FF6600"/>
                </a:solidFill>
              </a:rPr>
              <a:t>N.B. Correlation does not necessarily mean causality!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Relationship Statistics (2)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Null Hypothesis</a:t>
            </a:r>
          </a:p>
          <a:p>
            <a:pPr lvl="1"/>
            <a:r>
              <a:rPr lang="en-GB" sz="2400"/>
              <a:t>Assume no relationship is present in the data, any apparent relationship is assumed to be chance</a:t>
            </a:r>
          </a:p>
          <a:p>
            <a:pPr lvl="1"/>
            <a:r>
              <a:rPr lang="en-GB" sz="2400"/>
              <a:t>Statistical tests can estimate the probability that the perceived relationship is due to change</a:t>
            </a:r>
          </a:p>
          <a:p>
            <a:pPr lvl="2"/>
            <a:r>
              <a:rPr lang="en-GB"/>
              <a:t>Probability (of chance relationship) p compared to 1 in 20</a:t>
            </a:r>
          </a:p>
          <a:p>
            <a:pPr lvl="3"/>
            <a:r>
              <a:rPr lang="en-GB"/>
              <a:t>If p &gt;  0.05 then chance and Null hypothesis is proved</a:t>
            </a:r>
          </a:p>
          <a:p>
            <a:pPr lvl="3"/>
            <a:r>
              <a:rPr lang="en-GB"/>
              <a:t>If p &lt; 0.05 then not chance and correlation is statistically significant</a:t>
            </a:r>
          </a:p>
          <a:p>
            <a:pPr lvl="2"/>
            <a:r>
              <a:rPr lang="en-GB"/>
              <a:t>Use Chi-square test and t-tests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Interpretation of Data Analysis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Don’t just analyse, interpret them,</a:t>
            </a:r>
          </a:p>
          <a:p>
            <a:pPr lvl="1">
              <a:lnSpc>
                <a:spcPct val="90000"/>
              </a:lnSpc>
            </a:pPr>
            <a:r>
              <a:rPr lang="en-GB"/>
              <a:t>What do they mean?</a:t>
            </a:r>
          </a:p>
          <a:p>
            <a:pPr lvl="1">
              <a:lnSpc>
                <a:spcPct val="90000"/>
              </a:lnSpc>
            </a:pPr>
            <a:r>
              <a:rPr lang="en-GB"/>
              <a:t>What do they show?</a:t>
            </a:r>
          </a:p>
          <a:p>
            <a:pPr lvl="1">
              <a:lnSpc>
                <a:spcPct val="90000"/>
              </a:lnSpc>
            </a:pPr>
            <a:r>
              <a:rPr lang="en-GB"/>
              <a:t>What do they imply?</a:t>
            </a:r>
          </a:p>
          <a:p>
            <a:pPr lvl="1">
              <a:lnSpc>
                <a:spcPct val="90000"/>
              </a:lnSpc>
            </a:pPr>
            <a:r>
              <a:rPr lang="en-GB"/>
              <a:t>How do they relate to other research (Literature review)</a:t>
            </a:r>
          </a:p>
          <a:p>
            <a:pPr lvl="1">
              <a:lnSpc>
                <a:spcPct val="90000"/>
              </a:lnSpc>
            </a:pPr>
            <a:r>
              <a:rPr lang="en-GB"/>
              <a:t>What do you consider to be important?</a:t>
            </a:r>
          </a:p>
          <a:p>
            <a:pPr lvl="1">
              <a:lnSpc>
                <a:spcPct val="90000"/>
              </a:lnSpc>
            </a:pPr>
            <a:r>
              <a:rPr lang="en-GB"/>
              <a:t>Why are they important?</a:t>
            </a:r>
          </a:p>
          <a:p>
            <a:pPr lvl="1">
              <a:lnSpc>
                <a:spcPct val="90000"/>
              </a:lnSpc>
            </a:pPr>
            <a:r>
              <a:rPr lang="en-GB"/>
              <a:t>What is their relevance?</a:t>
            </a:r>
          </a:p>
          <a:p>
            <a:pPr lvl="1">
              <a:lnSpc>
                <a:spcPct val="90000"/>
              </a:lnSpc>
            </a:pPr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Impact on your </a:t>
            </a:r>
            <a:r>
              <a:rPr lang="en-GB" dirty="0" smtClean="0"/>
              <a:t>BSc </a:t>
            </a:r>
            <a:r>
              <a:rPr lang="en-GB" dirty="0"/>
              <a:t>Project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Design and structure of the final project (if data related)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en-GB"/>
              <a:t>The Research Process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50825" y="1268413"/>
            <a:ext cx="1439863" cy="954087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Experiences and Motivation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61925" y="4824413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Literature Review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067175" y="1628775"/>
            <a:ext cx="1439863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Survey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051050" y="3878263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Conceptual Framework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006600" y="2438400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Research Question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067175" y="2205038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Design and Creation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4076700" y="3114675"/>
            <a:ext cx="1439863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Experiment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032250" y="3789363"/>
            <a:ext cx="1439863" cy="4048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Case Study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4032250" y="4464050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Action Research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3986213" y="5454650"/>
            <a:ext cx="1584325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Ethnography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122738" y="1042988"/>
            <a:ext cx="1439862" cy="4048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Strategies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967412" y="1223963"/>
            <a:ext cx="1439863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Data Generation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7812088" y="1943100"/>
            <a:ext cx="1081087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Data Analysis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5967413" y="2079625"/>
            <a:ext cx="1439862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Interviews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5967413" y="2979738"/>
            <a:ext cx="1439862" cy="4048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Observation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5967413" y="3698875"/>
            <a:ext cx="1439862" cy="679450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Question-naires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6011863" y="4733925"/>
            <a:ext cx="1439862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Documents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7542213" y="2798763"/>
            <a:ext cx="1439862" cy="404812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Quantitative</a:t>
            </a:r>
          </a:p>
        </p:txBody>
      </p: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7542213" y="4149725"/>
            <a:ext cx="1439862" cy="404813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rgbClr val="FF0000"/>
                </a:solidFill>
              </a:rPr>
              <a:t>Qualitative</a:t>
            </a:r>
          </a:p>
        </p:txBody>
      </p:sp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6551613" y="5815013"/>
            <a:ext cx="1890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b="1">
                <a:solidFill>
                  <a:schemeClr val="hlink"/>
                </a:solidFill>
              </a:rPr>
              <a:t>Oates, 2006, p33</a:t>
            </a:r>
          </a:p>
        </p:txBody>
      </p:sp>
      <p:sp>
        <p:nvSpPr>
          <p:cNvPr id="14359" name="Line 23"/>
          <p:cNvSpPr>
            <a:spLocks noChangeShapeType="1"/>
          </p:cNvSpPr>
          <p:nvPr/>
        </p:nvSpPr>
        <p:spPr bwMode="auto">
          <a:xfrm>
            <a:off x="1150938" y="2259013"/>
            <a:ext cx="855662" cy="495300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4360" name="Line 24"/>
          <p:cNvSpPr>
            <a:spLocks noChangeShapeType="1"/>
          </p:cNvSpPr>
          <p:nvPr/>
        </p:nvSpPr>
        <p:spPr bwMode="auto">
          <a:xfrm flipV="1">
            <a:off x="1062038" y="3114675"/>
            <a:ext cx="944562" cy="1709738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4361" name="Line 25"/>
          <p:cNvSpPr>
            <a:spLocks noChangeShapeType="1"/>
          </p:cNvSpPr>
          <p:nvPr/>
        </p:nvSpPr>
        <p:spPr bwMode="auto">
          <a:xfrm flipV="1">
            <a:off x="1601788" y="4554538"/>
            <a:ext cx="809625" cy="809625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Likely Types of Project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For Most Technical </a:t>
            </a:r>
            <a:r>
              <a:rPr lang="en-GB" dirty="0" smtClean="0"/>
              <a:t>BSc </a:t>
            </a:r>
            <a:r>
              <a:rPr lang="en-GB" dirty="0"/>
              <a:t>Programmes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Design and build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Experiment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Simulate (can be both of the above)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Unusual but not uncommon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 smtClean="0"/>
              <a:t>Survey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/>
              <a:t>Case </a:t>
            </a:r>
            <a:r>
              <a:rPr lang="en-GB" dirty="0" smtClean="0"/>
              <a:t>study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Need </a:t>
            </a:r>
            <a:r>
              <a:rPr lang="en-GB" dirty="0"/>
              <a:t>to ensure level is </a:t>
            </a:r>
            <a:r>
              <a:rPr lang="en-GB" dirty="0" smtClean="0"/>
              <a:t>degree appropriate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Workplace sourced projects?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Discussion Task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Based on your own </a:t>
            </a:r>
            <a:r>
              <a:rPr lang="en-GB" dirty="0" smtClean="0"/>
              <a:t>HND/BSc </a:t>
            </a:r>
            <a:r>
              <a:rPr lang="en-GB" dirty="0"/>
              <a:t>Programme, in groups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To what extent is your workplace evidence-driven?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To what extent does your job require quantitative data analysis, and, if not used commonly, how might such an approach change your work?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Pick one project, and discuss how quantitative data analysis might be beneficial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Experiments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Experimentation can be based on </a:t>
            </a:r>
          </a:p>
          <a:p>
            <a:pPr lvl="1"/>
            <a:r>
              <a:rPr lang="en-GB"/>
              <a:t>Design and build</a:t>
            </a:r>
          </a:p>
          <a:p>
            <a:pPr lvl="1"/>
            <a:r>
              <a:rPr lang="en-GB"/>
              <a:t>Simulations</a:t>
            </a:r>
          </a:p>
          <a:p>
            <a:pPr lvl="1"/>
            <a:r>
              <a:rPr lang="en-GB"/>
              <a:t>Survey</a:t>
            </a:r>
          </a:p>
          <a:p>
            <a:pPr lvl="1"/>
            <a:r>
              <a:rPr lang="en-GB"/>
              <a:t>Situational observation</a:t>
            </a:r>
          </a:p>
          <a:p>
            <a:pPr lvl="1"/>
            <a:r>
              <a:rPr lang="en-GB"/>
              <a:t>Data analysis from existing data</a:t>
            </a:r>
          </a:p>
          <a:p>
            <a:pPr lvl="1"/>
            <a:r>
              <a:rPr lang="en-GB"/>
              <a:t>Inferencing</a:t>
            </a:r>
          </a:p>
          <a:p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Some Basics:  Best Fit</a:t>
            </a:r>
          </a:p>
        </p:txBody>
      </p:sp>
      <p:grpSp>
        <p:nvGrpSpPr>
          <p:cNvPr id="18436" name="Group 4"/>
          <p:cNvGrpSpPr>
            <a:grpSpLocks noChangeAspect="1"/>
          </p:cNvGrpSpPr>
          <p:nvPr/>
        </p:nvGrpSpPr>
        <p:grpSpPr bwMode="auto">
          <a:xfrm>
            <a:off x="971550" y="1543050"/>
            <a:ext cx="6769100" cy="4060825"/>
            <a:chOff x="2362" y="8512"/>
            <a:chExt cx="7200" cy="4320"/>
          </a:xfrm>
        </p:grpSpPr>
        <p:sp>
          <p:nvSpPr>
            <p:cNvPr id="18437" name="AutoShape 5"/>
            <p:cNvSpPr>
              <a:spLocks noChangeAspect="1" noChangeArrowheads="1"/>
            </p:cNvSpPr>
            <p:nvPr/>
          </p:nvSpPr>
          <p:spPr bwMode="auto">
            <a:xfrm>
              <a:off x="2362" y="8512"/>
              <a:ext cx="720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38" name="Line 6"/>
            <p:cNvSpPr>
              <a:spLocks noChangeShapeType="1"/>
            </p:cNvSpPr>
            <p:nvPr/>
          </p:nvSpPr>
          <p:spPr bwMode="auto">
            <a:xfrm flipH="1">
              <a:off x="3144" y="8884"/>
              <a:ext cx="13" cy="36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39" name="Line 7"/>
            <p:cNvSpPr>
              <a:spLocks noChangeShapeType="1"/>
            </p:cNvSpPr>
            <p:nvPr/>
          </p:nvSpPr>
          <p:spPr bwMode="auto">
            <a:xfrm>
              <a:off x="3144" y="12561"/>
              <a:ext cx="532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40" name="Oval 8"/>
            <p:cNvSpPr>
              <a:spLocks noChangeArrowheads="1"/>
            </p:cNvSpPr>
            <p:nvPr/>
          </p:nvSpPr>
          <p:spPr bwMode="auto">
            <a:xfrm>
              <a:off x="4548" y="11417"/>
              <a:ext cx="123" cy="12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441" name="Oval 9"/>
            <p:cNvSpPr>
              <a:spLocks noChangeArrowheads="1"/>
            </p:cNvSpPr>
            <p:nvPr/>
          </p:nvSpPr>
          <p:spPr bwMode="auto">
            <a:xfrm>
              <a:off x="6108" y="11184"/>
              <a:ext cx="123" cy="12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442" name="Oval 10"/>
            <p:cNvSpPr>
              <a:spLocks noChangeArrowheads="1"/>
            </p:cNvSpPr>
            <p:nvPr/>
          </p:nvSpPr>
          <p:spPr bwMode="auto">
            <a:xfrm>
              <a:off x="6900" y="9910"/>
              <a:ext cx="123" cy="12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443" name="Line 11"/>
            <p:cNvSpPr>
              <a:spLocks noChangeShapeType="1"/>
            </p:cNvSpPr>
            <p:nvPr/>
          </p:nvSpPr>
          <p:spPr bwMode="auto">
            <a:xfrm flipV="1">
              <a:off x="4418" y="9793"/>
              <a:ext cx="3261" cy="22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 flipH="1" flipV="1">
              <a:off x="5964" y="11002"/>
              <a:ext cx="208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5534" y="11340"/>
              <a:ext cx="1248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r>
                <a:rPr lang="en-GB" sz="1200">
                  <a:latin typeface="Arial" charset="0"/>
                </a:rPr>
                <a:t>R</a:t>
              </a:r>
              <a:r>
                <a:rPr lang="en-GB" sz="1200" baseline="-25000">
                  <a:latin typeface="Arial" charset="0"/>
                </a:rPr>
                <a:t>2 = </a:t>
              </a:r>
              <a:r>
                <a:rPr lang="en-GB" sz="1200">
                  <a:latin typeface="Arial" charset="0"/>
                </a:rPr>
                <a:t>R(x</a:t>
              </a:r>
              <a:r>
                <a:rPr lang="en-GB" sz="1200" baseline="-25000">
                  <a:latin typeface="Arial" charset="0"/>
                </a:rPr>
                <a:t>2</a:t>
              </a:r>
              <a:r>
                <a:rPr lang="en-GB" sz="1200">
                  <a:latin typeface="Arial" charset="0"/>
                </a:rPr>
                <a:t>, y</a:t>
              </a:r>
              <a:r>
                <a:rPr lang="en-GB" sz="1200" baseline="-25000">
                  <a:latin typeface="Arial" charset="0"/>
                </a:rPr>
                <a:t>2</a:t>
              </a:r>
              <a:r>
                <a:rPr lang="en-GB" sz="1200">
                  <a:latin typeface="Arial" charset="0"/>
                </a:rPr>
                <a:t>)</a:t>
              </a:r>
              <a:endParaRPr lang="en-GB">
                <a:latin typeface="Arial" charset="0"/>
              </a:endParaRPr>
            </a:p>
          </p:txBody>
        </p:sp>
        <p:sp>
          <p:nvSpPr>
            <p:cNvPr id="18446" name="Line 14"/>
            <p:cNvSpPr>
              <a:spLocks noChangeShapeType="1"/>
            </p:cNvSpPr>
            <p:nvPr/>
          </p:nvSpPr>
          <p:spPr bwMode="auto">
            <a:xfrm flipV="1">
              <a:off x="5769" y="11132"/>
              <a:ext cx="247" cy="2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47" name="Text Box 15"/>
            <p:cNvSpPr txBox="1">
              <a:spLocks noChangeArrowheads="1"/>
            </p:cNvSpPr>
            <p:nvPr/>
          </p:nvSpPr>
          <p:spPr bwMode="auto">
            <a:xfrm>
              <a:off x="6211" y="10833"/>
              <a:ext cx="493" cy="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endParaRPr lang="en-US">
                <a:latin typeface="Arial" charset="0"/>
              </a:endParaRPr>
            </a:p>
          </p:txBody>
        </p:sp>
        <p:sp>
          <p:nvSpPr>
            <p:cNvPr id="18448" name="Text Box 16"/>
            <p:cNvSpPr txBox="1">
              <a:spLocks noChangeArrowheads="1"/>
            </p:cNvSpPr>
            <p:nvPr/>
          </p:nvSpPr>
          <p:spPr bwMode="auto">
            <a:xfrm>
              <a:off x="6977" y="9455"/>
              <a:ext cx="1248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r>
                <a:rPr lang="en-GB" sz="1200">
                  <a:latin typeface="Arial" charset="0"/>
                </a:rPr>
                <a:t>R</a:t>
              </a:r>
              <a:r>
                <a:rPr lang="en-GB" sz="1200" baseline="-25000">
                  <a:latin typeface="Arial" charset="0"/>
                </a:rPr>
                <a:t>3</a:t>
              </a:r>
              <a:r>
                <a:rPr lang="en-GB" sz="1200">
                  <a:latin typeface="Arial" charset="0"/>
                </a:rPr>
                <a:t>=R (x</a:t>
              </a:r>
              <a:r>
                <a:rPr lang="en-GB" sz="1200" baseline="-25000">
                  <a:latin typeface="Arial" charset="0"/>
                </a:rPr>
                <a:t>3, </a:t>
              </a:r>
              <a:r>
                <a:rPr lang="en-GB" sz="1200">
                  <a:latin typeface="Arial" charset="0"/>
                </a:rPr>
                <a:t>y</a:t>
              </a:r>
              <a:r>
                <a:rPr lang="en-GB" sz="1200" baseline="-25000">
                  <a:latin typeface="Arial" charset="0"/>
                </a:rPr>
                <a:t>3</a:t>
              </a:r>
              <a:r>
                <a:rPr lang="en-GB" sz="1200">
                  <a:latin typeface="Arial" charset="0"/>
                </a:rPr>
                <a:t>)</a:t>
              </a:r>
              <a:endParaRPr lang="en-GB">
                <a:latin typeface="Arial" charset="0"/>
              </a:endParaRPr>
            </a:p>
          </p:txBody>
        </p:sp>
        <p:sp>
          <p:nvSpPr>
            <p:cNvPr id="18449" name="Line 17"/>
            <p:cNvSpPr>
              <a:spLocks noChangeShapeType="1"/>
            </p:cNvSpPr>
            <p:nvPr/>
          </p:nvSpPr>
          <p:spPr bwMode="auto">
            <a:xfrm>
              <a:off x="6951" y="9975"/>
              <a:ext cx="169" cy="1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50" name="Text Box 18"/>
            <p:cNvSpPr txBox="1">
              <a:spLocks noChangeArrowheads="1"/>
            </p:cNvSpPr>
            <p:nvPr/>
          </p:nvSpPr>
          <p:spPr bwMode="auto">
            <a:xfrm>
              <a:off x="4560" y="10951"/>
              <a:ext cx="1248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r>
                <a:rPr lang="en-GB" sz="1200">
                  <a:latin typeface="Arial" charset="0"/>
                </a:rPr>
                <a:t>R</a:t>
              </a:r>
              <a:r>
                <a:rPr lang="en-GB" sz="1200" baseline="-25000">
                  <a:latin typeface="Arial" charset="0"/>
                </a:rPr>
                <a:t>1</a:t>
              </a:r>
              <a:r>
                <a:rPr lang="en-GB" sz="1200">
                  <a:latin typeface="Arial" charset="0"/>
                </a:rPr>
                <a:t>= R(x</a:t>
              </a:r>
              <a:r>
                <a:rPr lang="en-GB" sz="1200" baseline="-25000">
                  <a:latin typeface="Arial" charset="0"/>
                </a:rPr>
                <a:t>1</a:t>
              </a:r>
              <a:r>
                <a:rPr lang="en-GB" sz="1200">
                  <a:latin typeface="Arial" charset="0"/>
                </a:rPr>
                <a:t>,y</a:t>
              </a:r>
              <a:r>
                <a:rPr lang="en-GB" sz="1200" baseline="-25000">
                  <a:latin typeface="Arial" charset="0"/>
                </a:rPr>
                <a:t>1</a:t>
              </a:r>
              <a:r>
                <a:rPr lang="en-GB" sz="1200">
                  <a:latin typeface="Arial" charset="0"/>
                </a:rPr>
                <a:t>)</a:t>
              </a:r>
              <a:endParaRPr lang="en-GB">
                <a:latin typeface="Arial" charset="0"/>
              </a:endParaRPr>
            </a:p>
          </p:txBody>
        </p:sp>
        <p:sp>
          <p:nvSpPr>
            <p:cNvPr id="18451" name="Line 19"/>
            <p:cNvSpPr>
              <a:spLocks noChangeShapeType="1"/>
            </p:cNvSpPr>
            <p:nvPr/>
          </p:nvSpPr>
          <p:spPr bwMode="auto">
            <a:xfrm flipH="1">
              <a:off x="7107" y="9806"/>
              <a:ext cx="130" cy="2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52" name="Line 20"/>
            <p:cNvSpPr>
              <a:spLocks noChangeShapeType="1"/>
            </p:cNvSpPr>
            <p:nvPr/>
          </p:nvSpPr>
          <p:spPr bwMode="auto">
            <a:xfrm>
              <a:off x="4612" y="11482"/>
              <a:ext cx="208" cy="3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53" name="Line 21"/>
            <p:cNvSpPr>
              <a:spLocks noChangeShapeType="1"/>
            </p:cNvSpPr>
            <p:nvPr/>
          </p:nvSpPr>
          <p:spPr bwMode="auto">
            <a:xfrm flipH="1">
              <a:off x="4781" y="11287"/>
              <a:ext cx="104" cy="29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468313" y="5445125"/>
            <a:ext cx="7346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n-GB"/>
              <a:t>Distance of each point from the line is r, rn2 = xn2 +yn2 for each point (xn, yn)</a:t>
            </a:r>
            <a:r>
              <a:rPr lang="en-GB" b="1"/>
              <a:t> 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539750" y="5734050"/>
            <a:ext cx="2836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457200" algn="r"/>
                <a:tab pos="787400" algn="l"/>
                <a:tab pos="6337300" algn="r"/>
              </a:tabLst>
            </a:pPr>
            <a:r>
              <a:rPr lang="en-GB"/>
              <a:t>Total error = (R1 + R2 + R3)</a:t>
            </a:r>
          </a:p>
        </p:txBody>
      </p:sp>
      <p:sp>
        <p:nvSpPr>
          <p:cNvPr id="18456" name="Text Box 24"/>
          <p:cNvSpPr txBox="1">
            <a:spLocks noChangeArrowheads="1"/>
          </p:cNvSpPr>
          <p:nvPr/>
        </p:nvSpPr>
        <p:spPr bwMode="auto">
          <a:xfrm>
            <a:off x="1384300" y="1373188"/>
            <a:ext cx="2397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GB">
                <a:latin typeface="Garamond" pitchFamily="18" charset="0"/>
              </a:rPr>
              <a:t>Method of Least Squares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Some Basics – Cluster Comparison</a:t>
            </a:r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1116013" y="24209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1116013" y="4437063"/>
            <a:ext cx="2663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4716463" y="24209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4716463" y="4437063"/>
            <a:ext cx="2663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763713" y="33575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2124075" y="3429000"/>
            <a:ext cx="71438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2124075" y="3716338"/>
            <a:ext cx="71438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484438" y="3860800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2339975" y="4005263"/>
            <a:ext cx="71438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1979613" y="35734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2195513" y="37893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1979613" y="3860800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2555875" y="4076700"/>
            <a:ext cx="71438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499" name="Oval 19"/>
          <p:cNvSpPr>
            <a:spLocks noChangeArrowheads="1"/>
          </p:cNvSpPr>
          <p:nvPr/>
        </p:nvSpPr>
        <p:spPr bwMode="auto">
          <a:xfrm>
            <a:off x="2484438" y="35734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0" name="Oval 20"/>
          <p:cNvSpPr>
            <a:spLocks noChangeArrowheads="1"/>
          </p:cNvSpPr>
          <p:nvPr/>
        </p:nvSpPr>
        <p:spPr bwMode="auto">
          <a:xfrm>
            <a:off x="5507038" y="3284538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1" name="Oval 21"/>
          <p:cNvSpPr>
            <a:spLocks noChangeArrowheads="1"/>
          </p:cNvSpPr>
          <p:nvPr/>
        </p:nvSpPr>
        <p:spPr bwMode="auto">
          <a:xfrm>
            <a:off x="5867400" y="3355975"/>
            <a:ext cx="71438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2" name="Oval 22"/>
          <p:cNvSpPr>
            <a:spLocks noChangeArrowheads="1"/>
          </p:cNvSpPr>
          <p:nvPr/>
        </p:nvSpPr>
        <p:spPr bwMode="auto">
          <a:xfrm>
            <a:off x="5867400" y="3643313"/>
            <a:ext cx="71438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3" name="Oval 23"/>
          <p:cNvSpPr>
            <a:spLocks noChangeArrowheads="1"/>
          </p:cNvSpPr>
          <p:nvPr/>
        </p:nvSpPr>
        <p:spPr bwMode="auto">
          <a:xfrm>
            <a:off x="6227763" y="3787775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4" name="Oval 24"/>
          <p:cNvSpPr>
            <a:spLocks noChangeArrowheads="1"/>
          </p:cNvSpPr>
          <p:nvPr/>
        </p:nvSpPr>
        <p:spPr bwMode="auto">
          <a:xfrm>
            <a:off x="6083300" y="3932238"/>
            <a:ext cx="71438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5" name="Oval 25"/>
          <p:cNvSpPr>
            <a:spLocks noChangeArrowheads="1"/>
          </p:cNvSpPr>
          <p:nvPr/>
        </p:nvSpPr>
        <p:spPr bwMode="auto">
          <a:xfrm>
            <a:off x="5722938" y="3500438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6" name="Oval 26"/>
          <p:cNvSpPr>
            <a:spLocks noChangeArrowheads="1"/>
          </p:cNvSpPr>
          <p:nvPr/>
        </p:nvSpPr>
        <p:spPr bwMode="auto">
          <a:xfrm>
            <a:off x="5938838" y="3716338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7" name="Oval 27"/>
          <p:cNvSpPr>
            <a:spLocks noChangeArrowheads="1"/>
          </p:cNvSpPr>
          <p:nvPr/>
        </p:nvSpPr>
        <p:spPr bwMode="auto">
          <a:xfrm>
            <a:off x="5722938" y="3787775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8" name="Oval 28"/>
          <p:cNvSpPr>
            <a:spLocks noChangeArrowheads="1"/>
          </p:cNvSpPr>
          <p:nvPr/>
        </p:nvSpPr>
        <p:spPr bwMode="auto">
          <a:xfrm>
            <a:off x="6299200" y="4003675"/>
            <a:ext cx="71438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09" name="Oval 29"/>
          <p:cNvSpPr>
            <a:spLocks noChangeArrowheads="1"/>
          </p:cNvSpPr>
          <p:nvPr/>
        </p:nvSpPr>
        <p:spPr bwMode="auto">
          <a:xfrm>
            <a:off x="6227763" y="3500438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0" name="Oval 30"/>
          <p:cNvSpPr>
            <a:spLocks noChangeArrowheads="1"/>
          </p:cNvSpPr>
          <p:nvPr/>
        </p:nvSpPr>
        <p:spPr bwMode="auto">
          <a:xfrm>
            <a:off x="5938838" y="4003675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1" name="Oval 31"/>
          <p:cNvSpPr>
            <a:spLocks noChangeArrowheads="1"/>
          </p:cNvSpPr>
          <p:nvPr/>
        </p:nvSpPr>
        <p:spPr bwMode="auto">
          <a:xfrm>
            <a:off x="5651500" y="4005263"/>
            <a:ext cx="71438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2" name="Oval 32"/>
          <p:cNvSpPr>
            <a:spLocks noChangeArrowheads="1"/>
          </p:cNvSpPr>
          <p:nvPr/>
        </p:nvSpPr>
        <p:spPr bwMode="auto">
          <a:xfrm>
            <a:off x="6227763" y="4149725"/>
            <a:ext cx="71437" cy="71438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3" name="Oval 33"/>
          <p:cNvSpPr>
            <a:spLocks noChangeArrowheads="1"/>
          </p:cNvSpPr>
          <p:nvPr/>
        </p:nvSpPr>
        <p:spPr bwMode="auto">
          <a:xfrm>
            <a:off x="1763713" y="31416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4" name="Oval 34"/>
          <p:cNvSpPr>
            <a:spLocks noChangeArrowheads="1"/>
          </p:cNvSpPr>
          <p:nvPr/>
        </p:nvSpPr>
        <p:spPr bwMode="auto">
          <a:xfrm>
            <a:off x="1979613" y="33575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5" name="Oval 35"/>
          <p:cNvSpPr>
            <a:spLocks noChangeArrowheads="1"/>
          </p:cNvSpPr>
          <p:nvPr/>
        </p:nvSpPr>
        <p:spPr bwMode="auto">
          <a:xfrm>
            <a:off x="2195513" y="3573463"/>
            <a:ext cx="71437" cy="71437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20516" name="Text Box 36"/>
          <p:cNvSpPr txBox="1">
            <a:spLocks noChangeArrowheads="1"/>
          </p:cNvSpPr>
          <p:nvPr/>
        </p:nvSpPr>
        <p:spPr bwMode="auto">
          <a:xfrm>
            <a:off x="808038" y="5189538"/>
            <a:ext cx="31273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GB">
                <a:latin typeface="Garamond" pitchFamily="18" charset="0"/>
              </a:rPr>
              <a:t>How similar are the two clusters?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Analytical Measures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/>
              <a:t>Regression analysis</a:t>
            </a:r>
          </a:p>
          <a:p>
            <a:r>
              <a:rPr lang="en-GB" sz="2800"/>
              <a:t>Linear distance</a:t>
            </a:r>
          </a:p>
          <a:p>
            <a:r>
              <a:rPr lang="en-GB" sz="2800"/>
              <a:t>Least square difference</a:t>
            </a:r>
          </a:p>
          <a:p>
            <a:r>
              <a:rPr lang="en-GB" sz="2800"/>
              <a:t>Centroid, moments of area</a:t>
            </a:r>
          </a:p>
          <a:p>
            <a:r>
              <a:rPr lang="en-GB" sz="2800"/>
              <a:t>Fisher’s linear discriminant</a:t>
            </a:r>
          </a:p>
          <a:p>
            <a:r>
              <a:rPr lang="en-GB" sz="2800"/>
              <a:t>Mahalanobis distance</a:t>
            </a:r>
          </a:p>
          <a:p>
            <a:r>
              <a:rPr lang="en-GB" sz="2800"/>
              <a:t>…and a whole pile of increasingly exotic stuff which few understand and fewer really use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Other Measures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/>
              <a:t>Artificial neural networks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Back propagation</a:t>
            </a:r>
          </a:p>
          <a:p>
            <a:pPr lvl="1">
              <a:lnSpc>
                <a:spcPct val="90000"/>
              </a:lnSpc>
            </a:pPr>
            <a:endParaRPr lang="en-GB" sz="2400"/>
          </a:p>
          <a:p>
            <a:pPr>
              <a:lnSpc>
                <a:spcPct val="90000"/>
              </a:lnSpc>
            </a:pPr>
            <a:r>
              <a:rPr lang="en-GB" sz="2800"/>
              <a:t>Genetic algorithms</a:t>
            </a:r>
          </a:p>
          <a:p>
            <a:pPr lvl="1">
              <a:lnSpc>
                <a:spcPct val="90000"/>
              </a:lnSpc>
            </a:pPr>
            <a:r>
              <a:rPr lang="en-GB" sz="2400"/>
              <a:t>Iterative solutions which finish at an established precision or change of step </a:t>
            </a:r>
          </a:p>
          <a:p>
            <a:pPr>
              <a:lnSpc>
                <a:spcPct val="90000"/>
              </a:lnSpc>
            </a:pPr>
            <a:endParaRPr lang="en-GB" sz="2800"/>
          </a:p>
          <a:p>
            <a:pPr>
              <a:lnSpc>
                <a:spcPct val="90000"/>
              </a:lnSpc>
            </a:pPr>
            <a:r>
              <a:rPr lang="en-GB" sz="2800"/>
              <a:t>Adaptive learning algorithms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/>
          </a:p>
          <a:p>
            <a:pPr>
              <a:lnSpc>
                <a:spcPct val="90000"/>
              </a:lnSpc>
            </a:pPr>
            <a:r>
              <a:rPr lang="en-GB" sz="2800"/>
              <a:t>Fuzzy reasoning (probabilisitic/possibilistic)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 What?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These are tools</a:t>
            </a:r>
          </a:p>
          <a:p>
            <a:r>
              <a:rPr lang="en-GB"/>
              <a:t>Use them as such, don’t do sums by hand</a:t>
            </a:r>
          </a:p>
          <a:p>
            <a:pPr lvl="1"/>
            <a:r>
              <a:rPr lang="en-GB"/>
              <a:t>but need to know enough to interpret the results!</a:t>
            </a:r>
          </a:p>
          <a:p>
            <a:pPr lvl="1"/>
            <a:r>
              <a:rPr lang="en-GB"/>
              <a:t>And to spot errors, non-convergences, etc.</a:t>
            </a:r>
          </a:p>
          <a:p>
            <a:r>
              <a:rPr lang="en-GB"/>
              <a:t>Part of the forward skills base for data-driven management and KM</a:t>
            </a:r>
          </a:p>
          <a:p>
            <a:r>
              <a:rPr lang="en-GB"/>
              <a:t>Same things in AI and data mining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Some Basics - Distributions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42672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575"/>
            <a:ext cx="42672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19113" y="5189538"/>
            <a:ext cx="5013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CC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algn="l"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457200" algn="r"/>
                <a:tab pos="787400" algn="l"/>
                <a:tab pos="6337300" algn="r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buFontTx/>
              <a:buAutoNum type="arabicPeriod"/>
            </a:pPr>
            <a:r>
              <a:rPr lang="en-GB">
                <a:latin typeface="Garamond" pitchFamily="18" charset="0"/>
              </a:rPr>
              <a:t>How similar are the distributions?  </a:t>
            </a:r>
          </a:p>
          <a:p>
            <a:pPr algn="just">
              <a:buFontTx/>
              <a:buAutoNum type="arabicPeriod"/>
            </a:pPr>
            <a:r>
              <a:rPr lang="en-GB">
                <a:latin typeface="Garamond" pitchFamily="18" charset="0"/>
              </a:rPr>
              <a:t>How similar is the distribution to a standard form?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Measures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Basic parameters</a:t>
            </a:r>
          </a:p>
          <a:p>
            <a:pPr lvl="1"/>
            <a:r>
              <a:rPr lang="en-GB"/>
              <a:t>Mean</a:t>
            </a:r>
          </a:p>
          <a:p>
            <a:pPr lvl="1"/>
            <a:r>
              <a:rPr lang="en-GB"/>
              <a:t>Standard deviation</a:t>
            </a:r>
          </a:p>
          <a:p>
            <a:pPr lvl="1"/>
            <a:r>
              <a:rPr lang="en-GB"/>
              <a:t>Variance</a:t>
            </a:r>
          </a:p>
          <a:p>
            <a:pPr lvl="1"/>
            <a:r>
              <a:rPr lang="en-GB"/>
              <a:t>Skew</a:t>
            </a:r>
          </a:p>
          <a:p>
            <a:r>
              <a:rPr lang="en-GB"/>
              <a:t>Shape</a:t>
            </a:r>
          </a:p>
          <a:p>
            <a:r>
              <a:rPr lang="en-GB"/>
              <a:t>Normalisation for scaling and measurement errors is common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8100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>
            <a:tab pos="457200" algn="r"/>
            <a:tab pos="787400" algn="l"/>
            <a:tab pos="6337300" algn="r"/>
          </a:tabLst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8100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>
            <a:tab pos="457200" algn="r"/>
            <a:tab pos="787400" algn="l"/>
            <a:tab pos="6337300" algn="r"/>
          </a:tabLst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791</Words>
  <Application>Microsoft Office PowerPoint</Application>
  <PresentationFormat>On-screen Show (4:3)</PresentationFormat>
  <Paragraphs>173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Quantitative Analysis</vt:lpstr>
      <vt:lpstr>Purpose</vt:lpstr>
      <vt:lpstr>Techniques</vt:lpstr>
      <vt:lpstr>Choice of Technique</vt:lpstr>
      <vt:lpstr>Types of Data</vt:lpstr>
      <vt:lpstr>Descriptive Statistics</vt:lpstr>
      <vt:lpstr>Relationship Statistics (1)</vt:lpstr>
      <vt:lpstr>Relationship Statistics (2)</vt:lpstr>
      <vt:lpstr>Interpretation of Data Analysis</vt:lpstr>
      <vt:lpstr>Impact on your BSc Project</vt:lpstr>
      <vt:lpstr>The Research Process</vt:lpstr>
      <vt:lpstr>Likely Types of Project</vt:lpstr>
      <vt:lpstr>Discussion Task</vt:lpstr>
      <vt:lpstr>Experiments</vt:lpstr>
      <vt:lpstr>Some Basics:  Best Fit</vt:lpstr>
      <vt:lpstr>Some Basics – Cluster Comparison</vt:lpstr>
      <vt:lpstr>Analytical Measures</vt:lpstr>
      <vt:lpstr>Other Measures</vt:lpstr>
      <vt:lpstr>So What?</vt:lpstr>
      <vt:lpstr>Some Basics - Distributions</vt:lpstr>
      <vt:lpstr>Measures</vt:lpstr>
    </vt:vector>
  </TitlesOfParts>
  <Company>Southampton Solent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Quantitative Analysis</dc:title>
  <dc:creator>Administrator</dc:creator>
  <cp:lastModifiedBy>Rees, John</cp:lastModifiedBy>
  <cp:revision>7</cp:revision>
  <dcterms:created xsi:type="dcterms:W3CDTF">2008-01-23T08:38:49Z</dcterms:created>
  <dcterms:modified xsi:type="dcterms:W3CDTF">2015-09-23T08:01:14Z</dcterms:modified>
</cp:coreProperties>
</file>