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579"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79"/>
  </p:normalViewPr>
  <p:slideViewPr>
    <p:cSldViewPr snapToGrid="0" snapToObjects="1">
      <p:cViewPr>
        <p:scale>
          <a:sx n="96" d="100"/>
          <a:sy n="96" d="100"/>
        </p:scale>
        <p:origin x="24" y="344"/>
      </p:cViewPr>
      <p:guideLst/>
    </p:cSldViewPr>
  </p:slideViewPr>
  <p:notesTextViewPr>
    <p:cViewPr>
      <p:scale>
        <a:sx n="1" d="1"/>
        <a:sy n="1" d="1"/>
      </p:scale>
      <p:origin x="0" y="0"/>
    </p:cViewPr>
  </p:notesTextViewPr>
  <p:notesViewPr>
    <p:cSldViewPr snapToGrid="0" snapToObjects="1">
      <p:cViewPr varScale="1">
        <p:scale>
          <a:sx n="84" d="100"/>
          <a:sy n="84" d="100"/>
        </p:scale>
        <p:origin x="3960"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viewProps" Target="viewProps.xml" /><Relationship Id="rId5" Type="http://schemas.openxmlformats.org/officeDocument/2006/relationships/presProps" Target="presProps.xml" /><Relationship Id="rId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040B99-9BDD-CA4E-B92E-E28C5F56624E}" type="datetimeFigureOut">
              <a:rPr lang="en-RO" smtClean="0"/>
              <a:t>11/05/2021</a:t>
            </a:fld>
            <a:endParaRPr lang="en-RO"/>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34C1CF-14F5-8F4A-B8E2-E5516C96F4DA}" type="slidenum">
              <a:rPr lang="en-RO" smtClean="0"/>
              <a:t>‹#›</a:t>
            </a:fld>
            <a:endParaRPr lang="en-RO"/>
          </a:p>
        </p:txBody>
      </p:sp>
    </p:spTree>
    <p:extLst>
      <p:ext uri="{BB962C8B-B14F-4D97-AF65-F5344CB8AC3E}">
        <p14:creationId xmlns:p14="http://schemas.microsoft.com/office/powerpoint/2010/main" val="41121628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RO" dirty="0"/>
          </a:p>
        </p:txBody>
      </p:sp>
      <p:sp>
        <p:nvSpPr>
          <p:cNvPr id="4" name="Slide Number Placeholder 3"/>
          <p:cNvSpPr>
            <a:spLocks noGrp="1"/>
          </p:cNvSpPr>
          <p:nvPr>
            <p:ph type="sldNum" sz="quarter" idx="5"/>
          </p:nvPr>
        </p:nvSpPr>
        <p:spPr/>
        <p:txBody>
          <a:bodyPr/>
          <a:lstStyle/>
          <a:p>
            <a:fld id="{0634C1CF-14F5-8F4A-B8E2-E5516C96F4DA}" type="slidenum">
              <a:rPr lang="en-RO" smtClean="0"/>
              <a:t>1</a:t>
            </a:fld>
            <a:endParaRPr lang="en-RO"/>
          </a:p>
        </p:txBody>
      </p:sp>
    </p:spTree>
    <p:extLst>
      <p:ext uri="{BB962C8B-B14F-4D97-AF65-F5344CB8AC3E}">
        <p14:creationId xmlns:p14="http://schemas.microsoft.com/office/powerpoint/2010/main" val="39199369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RO" dirty="0"/>
          </a:p>
        </p:txBody>
      </p:sp>
      <p:sp>
        <p:nvSpPr>
          <p:cNvPr id="4" name="Slide Number Placeholder 3"/>
          <p:cNvSpPr>
            <a:spLocks noGrp="1"/>
          </p:cNvSpPr>
          <p:nvPr>
            <p:ph type="sldNum" sz="quarter" idx="5"/>
          </p:nvPr>
        </p:nvSpPr>
        <p:spPr/>
        <p:txBody>
          <a:bodyPr/>
          <a:lstStyle/>
          <a:p>
            <a:fld id="{0634C1CF-14F5-8F4A-B8E2-E5516C96F4DA}" type="slidenum">
              <a:rPr lang="en-RO" smtClean="0"/>
              <a:t>2</a:t>
            </a:fld>
            <a:endParaRPr lang="en-RO"/>
          </a:p>
        </p:txBody>
      </p:sp>
    </p:spTree>
    <p:extLst>
      <p:ext uri="{BB962C8B-B14F-4D97-AF65-F5344CB8AC3E}">
        <p14:creationId xmlns:p14="http://schemas.microsoft.com/office/powerpoint/2010/main" val="33927084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11/5/2021</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232406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pPr/>
              <a:t>11/5/2021</a:t>
            </a:fld>
            <a:endParaRPr lang="en-US"/>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2350908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t>11/5/2021</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35888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6969C88-B244-455D-A017-012B25B1ACDD}" type="datetimeFigureOut">
              <a:rPr lang="en-US" smtClean="0"/>
              <a:pPr/>
              <a:t>11/5/2021</a:t>
            </a:fld>
            <a:endParaRPr lang="en-US"/>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1459487978"/>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6969C88-B244-455D-A017-012B25B1ACDD}" type="datetimeFigureOut">
              <a:rPr lang="en-US" smtClean="0"/>
              <a:pPr/>
              <a:t>11/5/2021</a:t>
            </a:fld>
            <a:endParaRPr lang="en-US"/>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1958798103"/>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6969C88-B244-455D-A017-012B25B1ACDD}" type="datetimeFigureOut">
              <a:rPr lang="en-US" smtClean="0"/>
              <a:t>11/5/2021</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20701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969C88-B244-455D-A017-012B25B1ACDD}" type="datetimeFigureOut">
              <a:rPr lang="en-US" smtClean="0"/>
              <a:t>11/5/2021</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35328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pPr/>
              <a:t>11/5/2021</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2798659249"/>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pPr/>
              <a:t>11/5/2021</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2882858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11/5/2021</a:t>
            </a:fld>
            <a:endParaRPr lang="en-US"/>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26695076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11/5/2021</a:t>
            </a:fld>
            <a:endParaRPr lang="en-US"/>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7CE569E-9B7C-4CB9-AB80-C0841F922CFF}"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500177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pPr/>
              <a:t>11/5/2021</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35639709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pPr/>
              <a:t>11/5/2021</a:t>
            </a:fld>
            <a:endParaRPr lang="en-US"/>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7CE569E-9B7C-4CB9-AB80-C0841F922CFF}"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366951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pPr/>
              <a:t>11/5/2021</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13564522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pPr/>
              <a:t>11/5/2021</a:t>
            </a:fld>
            <a:endParaRPr lang="en-US"/>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19599423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pPr/>
              <a:t>11/5/2021</a:t>
            </a:fld>
            <a:endParaRPr lang="en-US"/>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3778172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6969C88-B244-455D-A017-012B25B1ACDD}" type="datetimeFigureOut">
              <a:rPr lang="en-US" smtClean="0"/>
              <a:pPr/>
              <a:t>11/5/2021</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260820538"/>
      </p:ext>
    </p:extLst>
  </p:cSld>
  <p:clrMap bg1="lt1" tx1="dk1" bg2="lt2" tx2="dk2" accent1="accent1" accent2="accent2" accent3="accent3" accent4="accent4" accent5="accent5" accent6="accent6" hlink="hlink" folHlink="folHlink"/>
  <p:sldLayoutIdLst>
    <p:sldLayoutId id="2147484580" r:id="rId1"/>
    <p:sldLayoutId id="2147484581" r:id="rId2"/>
    <p:sldLayoutId id="2147484582" r:id="rId3"/>
    <p:sldLayoutId id="2147484583" r:id="rId4"/>
    <p:sldLayoutId id="2147484584" r:id="rId5"/>
    <p:sldLayoutId id="2147484585" r:id="rId6"/>
    <p:sldLayoutId id="2147484586" r:id="rId7"/>
    <p:sldLayoutId id="2147484587" r:id="rId8"/>
    <p:sldLayoutId id="2147484588" r:id="rId9"/>
    <p:sldLayoutId id="2147484589" r:id="rId10"/>
    <p:sldLayoutId id="2147484590" r:id="rId11"/>
    <p:sldLayoutId id="2147484591" r:id="rId12"/>
    <p:sldLayoutId id="2147484592" r:id="rId13"/>
    <p:sldLayoutId id="2147484593" r:id="rId14"/>
    <p:sldLayoutId id="2147484594" r:id="rId15"/>
    <p:sldLayoutId id="2147484595"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hyperlink" Target="https://www.anascreccatravel.com/trip-advisor-2019-certificate-of-excellence/" TargetMode="External" /><Relationship Id="rId3" Type="http://schemas.openxmlformats.org/officeDocument/2006/relationships/hyperlink" Target="mailto:trinityhotels@gmail.com" TargetMode="External" /><Relationship Id="rId7"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8.xml" /><Relationship Id="rId6" Type="http://schemas.openxmlformats.org/officeDocument/2006/relationships/hyperlink" Target="https://creativecommons.org/licenses/by-sa/3.0/" TargetMode="External" /><Relationship Id="rId5" Type="http://schemas.openxmlformats.org/officeDocument/2006/relationships/hyperlink" Target="http://en.wikipedia.org/wiki/4_star_general" TargetMode="External" /><Relationship Id="rId10" Type="http://schemas.openxmlformats.org/officeDocument/2006/relationships/hyperlink" Target="https://www.atlanttaxi.cz/project/hotel-trinity/" TargetMode="External" /><Relationship Id="rId4" Type="http://schemas.openxmlformats.org/officeDocument/2006/relationships/image" Target="../media/image1.png" /><Relationship Id="rId9" Type="http://schemas.openxmlformats.org/officeDocument/2006/relationships/image" Target="../media/image3.png"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8.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01C1D-C62D-F940-85E3-DECA79CBDC92}"/>
              </a:ext>
            </a:extLst>
          </p:cNvPr>
          <p:cNvSpPr>
            <a:spLocks noGrp="1"/>
          </p:cNvSpPr>
          <p:nvPr>
            <p:ph type="title"/>
          </p:nvPr>
        </p:nvSpPr>
        <p:spPr>
          <a:xfrm>
            <a:off x="8116921" y="2446638"/>
            <a:ext cx="3770279" cy="1744362"/>
          </a:xfrm>
        </p:spPr>
        <p:txBody>
          <a:bodyPr>
            <a:normAutofit/>
          </a:bodyPr>
          <a:lstStyle/>
          <a:p>
            <a:pPr algn="l"/>
            <a:r>
              <a:rPr lang="en-RO" sz="4400" dirty="0"/>
              <a:t> </a:t>
            </a:r>
          </a:p>
        </p:txBody>
      </p:sp>
      <p:sp>
        <p:nvSpPr>
          <p:cNvPr id="36" name="TextBox 35">
            <a:extLst>
              <a:ext uri="{FF2B5EF4-FFF2-40B4-BE49-F238E27FC236}">
                <a16:creationId xmlns:a16="http://schemas.microsoft.com/office/drawing/2014/main" id="{25982010-B3AC-1D42-8D6E-62A4A489AE17}"/>
              </a:ext>
            </a:extLst>
          </p:cNvPr>
          <p:cNvSpPr txBox="1"/>
          <p:nvPr/>
        </p:nvSpPr>
        <p:spPr>
          <a:xfrm flipH="1">
            <a:off x="0" y="4997270"/>
            <a:ext cx="3093873" cy="1969770"/>
          </a:xfrm>
          <a:prstGeom prst="rect">
            <a:avLst/>
          </a:prstGeom>
          <a:noFill/>
        </p:spPr>
        <p:txBody>
          <a:bodyPr wrap="square" rtlCol="0">
            <a:spAutoFit/>
          </a:bodyPr>
          <a:lstStyle/>
          <a:p>
            <a:endParaRPr lang="en-RO" sz="1400" dirty="0"/>
          </a:p>
          <a:p>
            <a:endParaRPr lang="en-RO" sz="1200" dirty="0">
              <a:latin typeface="Arial" panose="020B0604020202020204" pitchFamily="34" charset="0"/>
              <a:cs typeface="Arial" panose="020B0604020202020204" pitchFamily="34" charset="0"/>
            </a:endParaRPr>
          </a:p>
          <a:p>
            <a:endParaRPr lang="en-RO" sz="1200" dirty="0">
              <a:latin typeface="Arial" panose="020B0604020202020204" pitchFamily="34" charset="0"/>
              <a:cs typeface="Arial" panose="020B0604020202020204" pitchFamily="34" charset="0"/>
            </a:endParaRPr>
          </a:p>
          <a:p>
            <a:endParaRPr lang="en-RO" sz="1200" dirty="0">
              <a:latin typeface="Arial" panose="020B0604020202020204" pitchFamily="34" charset="0"/>
              <a:cs typeface="Arial" panose="020B0604020202020204" pitchFamily="34" charset="0"/>
            </a:endParaRPr>
          </a:p>
          <a:p>
            <a:endParaRPr lang="en-RO" sz="1200" dirty="0">
              <a:latin typeface="Arial" panose="020B0604020202020204" pitchFamily="34" charset="0"/>
              <a:cs typeface="Arial" panose="020B0604020202020204" pitchFamily="34" charset="0"/>
            </a:endParaRPr>
          </a:p>
          <a:p>
            <a:r>
              <a:rPr lang="en-RO" sz="1200" dirty="0">
                <a:latin typeface="Arial" panose="020B0604020202020204" pitchFamily="34" charset="0"/>
                <a:cs typeface="Arial" panose="020B0604020202020204" pitchFamily="34" charset="0"/>
              </a:rPr>
              <a:t>Trinity Hotel,</a:t>
            </a:r>
          </a:p>
          <a:p>
            <a:r>
              <a:rPr lang="en-RO" sz="1200" dirty="0">
                <a:latin typeface="Arial" panose="020B0604020202020204" pitchFamily="34" charset="0"/>
                <a:cs typeface="Arial" panose="020B0604020202020204" pitchFamily="34" charset="0"/>
              </a:rPr>
              <a:t> Telephone: 0774356827 / 0771298365</a:t>
            </a:r>
          </a:p>
          <a:p>
            <a:r>
              <a:rPr lang="en-RO" sz="1200" dirty="0">
                <a:latin typeface="Arial" panose="020B0604020202020204" pitchFamily="34" charset="0"/>
                <a:cs typeface="Arial" panose="020B0604020202020204" pitchFamily="34" charset="0"/>
              </a:rPr>
              <a:t>Email adress: </a:t>
            </a:r>
            <a:r>
              <a:rPr lang="en-RO" sz="1200" dirty="0">
                <a:latin typeface="Arial" panose="020B0604020202020204" pitchFamily="34" charset="0"/>
                <a:cs typeface="Arial" panose="020B0604020202020204" pitchFamily="34" charset="0"/>
                <a:hlinkClick r:id="rId3"/>
              </a:rPr>
              <a:t>trinityhotels@gmail.co</a:t>
            </a:r>
            <a:r>
              <a:rPr lang="en-RO" sz="1200" dirty="0">
                <a:latin typeface="Arial" panose="020B0604020202020204" pitchFamily="34" charset="0"/>
                <a:cs typeface="Arial" panose="020B0604020202020204" pitchFamily="34" charset="0"/>
              </a:rPr>
              <a:t>m</a:t>
            </a:r>
            <a:endParaRPr lang="en-RO" sz="1400" dirty="0"/>
          </a:p>
          <a:p>
            <a:r>
              <a:rPr lang="en-RO" sz="1200" dirty="0">
                <a:latin typeface="Arial" panose="020B0604020202020204" pitchFamily="34" charset="0"/>
                <a:cs typeface="Arial" panose="020B0604020202020204" pitchFamily="34" charset="0"/>
              </a:rPr>
              <a:t>Facebook: Trinity Hotel on Coast</a:t>
            </a:r>
          </a:p>
          <a:p>
            <a:endParaRPr lang="en-RO" sz="1200" dirty="0">
              <a:latin typeface="Arial" panose="020B0604020202020204" pitchFamily="34" charset="0"/>
              <a:cs typeface="Arial" panose="020B0604020202020204" pitchFamily="34" charset="0"/>
            </a:endParaRPr>
          </a:p>
        </p:txBody>
      </p:sp>
      <p:pic>
        <p:nvPicPr>
          <p:cNvPr id="38" name="Picture 37" descr="A picture containing clipart&#10;&#10;Description automatically generated">
            <a:extLst>
              <a:ext uri="{FF2B5EF4-FFF2-40B4-BE49-F238E27FC236}">
                <a16:creationId xmlns:a16="http://schemas.microsoft.com/office/drawing/2014/main" id="{0D926DCB-F946-B642-96CB-5DA8D8201795}"/>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0" y="0"/>
            <a:ext cx="3093873" cy="691183"/>
          </a:xfrm>
          <a:prstGeom prst="rect">
            <a:avLst/>
          </a:prstGeom>
        </p:spPr>
      </p:pic>
      <p:sp>
        <p:nvSpPr>
          <p:cNvPr id="39" name="TextBox 38">
            <a:extLst>
              <a:ext uri="{FF2B5EF4-FFF2-40B4-BE49-F238E27FC236}">
                <a16:creationId xmlns:a16="http://schemas.microsoft.com/office/drawing/2014/main" id="{B21CBD70-A766-5F4A-9756-6FF774B7C1EB}"/>
              </a:ext>
            </a:extLst>
          </p:cNvPr>
          <p:cNvSpPr txBox="1"/>
          <p:nvPr/>
        </p:nvSpPr>
        <p:spPr>
          <a:xfrm>
            <a:off x="170349" y="856631"/>
            <a:ext cx="3810000" cy="230832"/>
          </a:xfrm>
          <a:prstGeom prst="rect">
            <a:avLst/>
          </a:prstGeom>
          <a:noFill/>
        </p:spPr>
        <p:txBody>
          <a:bodyPr wrap="square" rtlCol="0">
            <a:spAutoFit/>
          </a:bodyPr>
          <a:lstStyle/>
          <a:p>
            <a:r>
              <a:rPr lang="en-RO" sz="900" dirty="0">
                <a:hlinkClick r:id="rId5" tooltip="http://en.wikipedia.org/wiki/4_star_general"/>
              </a:rPr>
              <a:t>This Photo</a:t>
            </a:r>
            <a:r>
              <a:rPr lang="en-RO" sz="900" dirty="0"/>
              <a:t> by Unknown Author is licensed under </a:t>
            </a:r>
            <a:r>
              <a:rPr lang="en-RO" sz="900" dirty="0">
                <a:hlinkClick r:id="rId6" tooltip="https://creativecommons.org/licenses/by-sa/3.0/"/>
              </a:rPr>
              <a:t>CC BY-SA</a:t>
            </a:r>
            <a:endParaRPr lang="en-RO" sz="900" dirty="0"/>
          </a:p>
        </p:txBody>
      </p:sp>
      <p:pic>
        <p:nvPicPr>
          <p:cNvPr id="52" name="Picture 51" descr="Logo, circle&#10;&#10;Description automatically generated">
            <a:extLst>
              <a:ext uri="{FF2B5EF4-FFF2-40B4-BE49-F238E27FC236}">
                <a16:creationId xmlns:a16="http://schemas.microsoft.com/office/drawing/2014/main" id="{8947D526-DB6F-8E44-98E0-D9770AA2DF62}"/>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1057836" y="5906530"/>
            <a:ext cx="1134164" cy="951470"/>
          </a:xfrm>
          <a:prstGeom prst="rect">
            <a:avLst/>
          </a:prstGeom>
        </p:spPr>
      </p:pic>
      <p:sp>
        <p:nvSpPr>
          <p:cNvPr id="67" name="TextBox 66">
            <a:extLst>
              <a:ext uri="{FF2B5EF4-FFF2-40B4-BE49-F238E27FC236}">
                <a16:creationId xmlns:a16="http://schemas.microsoft.com/office/drawing/2014/main" id="{F9FB917C-5888-CA4E-ADE9-1519B0BCD367}"/>
              </a:ext>
            </a:extLst>
          </p:cNvPr>
          <p:cNvSpPr txBox="1"/>
          <p:nvPr/>
        </p:nvSpPr>
        <p:spPr>
          <a:xfrm>
            <a:off x="0" y="633739"/>
            <a:ext cx="12192000" cy="8740854"/>
          </a:xfrm>
          <a:prstGeom prst="rect">
            <a:avLst/>
          </a:prstGeom>
          <a:noFill/>
        </p:spPr>
        <p:txBody>
          <a:bodyPr wrap="square" rtlCol="0">
            <a:spAutoFit/>
          </a:bodyPr>
          <a:lstStyle/>
          <a:p>
            <a:r>
              <a:rPr lang="en-RO" sz="2400" dirty="0">
                <a:latin typeface="Arial" panose="020B0604020202020204" pitchFamily="34" charset="0"/>
                <a:cs typeface="Arial" panose="020B0604020202020204" pitchFamily="34" charset="0"/>
              </a:rPr>
              <a:t>                                                     Trinity Hotel Menu</a:t>
            </a:r>
          </a:p>
          <a:p>
            <a:endParaRPr lang="en-RO" sz="2400" dirty="0">
              <a:latin typeface="Arial" panose="020B0604020202020204" pitchFamily="34" charset="0"/>
              <a:cs typeface="Arial" panose="020B0604020202020204" pitchFamily="34" charset="0"/>
            </a:endParaRPr>
          </a:p>
          <a:p>
            <a:r>
              <a:rPr lang="en-RO" dirty="0">
                <a:latin typeface="Arial" panose="020B0604020202020204" pitchFamily="34" charset="0"/>
                <a:cs typeface="Arial" panose="020B0604020202020204" pitchFamily="34" charset="0"/>
              </a:rPr>
              <a:t>Morning Bites…</a:t>
            </a:r>
          </a:p>
          <a:p>
            <a:endParaRPr lang="en-RO" sz="1600" dirty="0">
              <a:latin typeface="Arial" panose="020B0604020202020204" pitchFamily="34" charset="0"/>
              <a:cs typeface="Arial" panose="020B0604020202020204" pitchFamily="34" charset="0"/>
            </a:endParaRPr>
          </a:p>
          <a:p>
            <a:r>
              <a:rPr lang="en-RO" sz="1600" dirty="0">
                <a:latin typeface="Arial" panose="020B0604020202020204" pitchFamily="34" charset="0"/>
                <a:cs typeface="Arial" panose="020B0604020202020204" pitchFamily="34" charset="0"/>
              </a:rPr>
              <a:t>Full English Breakfast (beans, bacon, sausage, hash brown, eg, toast)      E, M                                                    17,00</a:t>
            </a:r>
          </a:p>
          <a:p>
            <a:r>
              <a:rPr lang="en-RO" sz="1600" dirty="0">
                <a:latin typeface="Arial" panose="020B0604020202020204" pitchFamily="34" charset="0"/>
                <a:cs typeface="Arial" panose="020B0604020202020204" pitchFamily="34" charset="0"/>
              </a:rPr>
              <a:t>Omlette (plain, cheese, onion, ham or tomatoes)  E                                                                                               14,00</a:t>
            </a:r>
          </a:p>
          <a:p>
            <a:r>
              <a:rPr lang="en-RO" sz="1600" dirty="0">
                <a:latin typeface="Arial" panose="020B0604020202020204" pitchFamily="34" charset="0"/>
                <a:cs typeface="Arial" panose="020B0604020202020204" pitchFamily="34" charset="0"/>
              </a:rPr>
              <a:t>Pancakes with forest fruits and a choice of Chocolate or Honey Yougurt  M                                                           12,00  </a:t>
            </a:r>
          </a:p>
          <a:p>
            <a:r>
              <a:rPr lang="en-RO" sz="1600" dirty="0">
                <a:latin typeface="Arial" panose="020B0604020202020204" pitchFamily="34" charset="0"/>
                <a:cs typeface="Arial" panose="020B0604020202020204" pitchFamily="34" charset="0"/>
              </a:rPr>
              <a:t>Poridge/ Oat/ Nesquick (choice of Cow milk, skimmed/ normal, Soya milk, Oat milk or Almond milk)                      8,00</a:t>
            </a:r>
          </a:p>
          <a:p>
            <a:endParaRPr lang="en-RO" sz="1600" dirty="0">
              <a:latin typeface="Arial" panose="020B0604020202020204" pitchFamily="34" charset="0"/>
              <a:cs typeface="Arial" panose="020B0604020202020204" pitchFamily="34" charset="0"/>
            </a:endParaRPr>
          </a:p>
          <a:p>
            <a:r>
              <a:rPr lang="en-RO" sz="1600" dirty="0">
                <a:latin typeface="Arial" panose="020B0604020202020204" pitchFamily="34" charset="0"/>
                <a:cs typeface="Arial" panose="020B0604020202020204" pitchFamily="34" charset="0"/>
              </a:rPr>
              <a:t>      </a:t>
            </a:r>
          </a:p>
          <a:p>
            <a:endParaRPr lang="en-RO" sz="1600" dirty="0">
              <a:latin typeface="Arial" panose="020B0604020202020204" pitchFamily="34" charset="0"/>
              <a:cs typeface="Arial" panose="020B0604020202020204" pitchFamily="34" charset="0"/>
            </a:endParaRPr>
          </a:p>
          <a:p>
            <a:r>
              <a:rPr lang="en-RO" dirty="0">
                <a:latin typeface="Arial" panose="020B0604020202020204" pitchFamily="34" charset="0"/>
                <a:cs typeface="Arial" panose="020B0604020202020204" pitchFamily="34" charset="0"/>
              </a:rPr>
              <a:t> Appetizers:                                       Salads:</a:t>
            </a:r>
          </a:p>
          <a:p>
            <a:endParaRPr lang="en-RO" sz="1600" dirty="0">
              <a:latin typeface="Arial" panose="020B0604020202020204" pitchFamily="34" charset="0"/>
              <a:cs typeface="Arial" panose="020B0604020202020204" pitchFamily="34" charset="0"/>
            </a:endParaRPr>
          </a:p>
          <a:p>
            <a:r>
              <a:rPr lang="en-RO" sz="1600" dirty="0">
                <a:latin typeface="Arial" panose="020B0604020202020204" pitchFamily="34" charset="0"/>
                <a:cs typeface="Arial" panose="020B0604020202020204" pitchFamily="34" charset="0"/>
              </a:rPr>
              <a:t>Kalamari  F                8,00               Chicken Salad (romaine salad, grilled chicken breast, olives, onion, dressing)  M, M        17,00                        </a:t>
            </a:r>
          </a:p>
          <a:p>
            <a:r>
              <a:rPr lang="en-RO" sz="1600" dirty="0">
                <a:latin typeface="Arial" panose="020B0604020202020204" pitchFamily="34" charset="0"/>
                <a:cs typeface="Arial" panose="020B0604020202020204" pitchFamily="34" charset="0"/>
              </a:rPr>
              <a:t>King Prawn   F           7,00               Caesar Salad (romaine salad, anchovy, olives, anchovy dressing)   F               M, F         17,00</a:t>
            </a:r>
          </a:p>
          <a:p>
            <a:r>
              <a:rPr lang="en-RO" sz="1600" dirty="0">
                <a:latin typeface="Arial" panose="020B0604020202020204" pitchFamily="34" charset="0"/>
                <a:cs typeface="Arial" panose="020B0604020202020204" pitchFamily="34" charset="0"/>
              </a:rPr>
              <a:t>Tava Mushrooms       6,00              Greek Salad (tomatoes, spring onion, cucumber, feta cheese, olives, green paper) M      15,00</a:t>
            </a:r>
          </a:p>
          <a:p>
            <a:r>
              <a:rPr lang="en-RO" sz="1600" dirty="0">
                <a:latin typeface="Arial" panose="020B0604020202020204" pitchFamily="34" charset="0"/>
                <a:cs typeface="Arial" panose="020B0604020202020204" pitchFamily="34" charset="0"/>
              </a:rPr>
              <a:t>Insalata Caprese       8,00               </a:t>
            </a:r>
          </a:p>
          <a:p>
            <a:r>
              <a:rPr lang="en-RO" sz="1600" dirty="0">
                <a:latin typeface="Arial" panose="020B0604020202020204" pitchFamily="34" charset="0"/>
                <a:cs typeface="Arial" panose="020B0604020202020204" pitchFamily="34" charset="0"/>
              </a:rPr>
              <a:t>                 </a:t>
            </a:r>
          </a:p>
          <a:p>
            <a:r>
              <a:rPr lang="en-RO" dirty="0">
                <a:latin typeface="Arial" panose="020B0604020202020204" pitchFamily="34" charset="0"/>
                <a:cs typeface="Arial" panose="020B0604020202020204" pitchFamily="34" charset="0"/>
              </a:rPr>
              <a:t>                                                   Soups:                                       </a:t>
            </a:r>
          </a:p>
          <a:p>
            <a:r>
              <a:rPr lang="en-RO" sz="2400" dirty="0">
                <a:latin typeface="Arial" panose="020B0604020202020204" pitchFamily="34" charset="0"/>
                <a:cs typeface="Arial" panose="020B0604020202020204" pitchFamily="34" charset="0"/>
              </a:rPr>
              <a:t>                                          </a:t>
            </a:r>
            <a:r>
              <a:rPr lang="en-RO" sz="1600" dirty="0">
                <a:latin typeface="Arial" panose="020B0604020202020204" pitchFamily="34" charset="0"/>
                <a:cs typeface="Arial" panose="020B0604020202020204" pitchFamily="34" charset="0"/>
              </a:rPr>
              <a:t>Chicken soup M       8,00                                   </a:t>
            </a:r>
            <a:endParaRPr lang="en-RO" sz="2400" dirty="0">
              <a:latin typeface="Arial" panose="020B0604020202020204" pitchFamily="34" charset="0"/>
              <a:cs typeface="Arial" panose="020B0604020202020204" pitchFamily="34" charset="0"/>
            </a:endParaRPr>
          </a:p>
          <a:p>
            <a:r>
              <a:rPr lang="en-RO" sz="1600" dirty="0">
                <a:latin typeface="Arial" panose="020B0604020202020204" pitchFamily="34" charset="0"/>
                <a:cs typeface="Arial" panose="020B0604020202020204" pitchFamily="34" charset="0"/>
              </a:rPr>
              <a:t>                                                               Lintle soup            5,00                                               </a:t>
            </a:r>
            <a:r>
              <a:rPr lang="en-RO" sz="1200" dirty="0">
                <a:latin typeface="Arial" panose="020B0604020202020204" pitchFamily="34" charset="0"/>
                <a:cs typeface="Arial" panose="020B0604020202020204" pitchFamily="34" charset="0"/>
              </a:rPr>
              <a:t>Allergens:- M- meat   M- milk</a:t>
            </a:r>
          </a:p>
          <a:p>
            <a:r>
              <a:rPr lang="en-RO" sz="1600" dirty="0">
                <a:latin typeface="Arial" panose="020B0604020202020204" pitchFamily="34" charset="0"/>
                <a:cs typeface="Arial" panose="020B0604020202020204" pitchFamily="34" charset="0"/>
              </a:rPr>
              <a:t>                                                                                                                                    </a:t>
            </a:r>
            <a:r>
              <a:rPr lang="en-RO" sz="1200" dirty="0">
                <a:latin typeface="Arial" panose="020B0604020202020204" pitchFamily="34" charset="0"/>
                <a:cs typeface="Arial" panose="020B0604020202020204" pitchFamily="34" charset="0"/>
              </a:rPr>
              <a:t>                               F- fish       E- egg</a:t>
            </a:r>
            <a:endParaRPr lang="en-RO" sz="2400" dirty="0">
              <a:latin typeface="Arial" panose="020B0604020202020204" pitchFamily="34" charset="0"/>
              <a:cs typeface="Arial" panose="020B0604020202020204" pitchFamily="34" charset="0"/>
            </a:endParaRPr>
          </a:p>
          <a:p>
            <a:r>
              <a:rPr lang="en-RO" sz="1200" dirty="0">
                <a:latin typeface="Arial" panose="020B0604020202020204" pitchFamily="34" charset="0"/>
                <a:cs typeface="Arial" panose="020B0604020202020204" pitchFamily="34" charset="0"/>
              </a:rPr>
              <a:t>Opening program: Mon-Sat: 08:00-23:00, Su: 09:00-22:00</a:t>
            </a:r>
            <a:r>
              <a:rPr lang="en-RO" sz="2400" dirty="0">
                <a:latin typeface="Arial" panose="020B0604020202020204" pitchFamily="34" charset="0"/>
                <a:cs typeface="Arial" panose="020B0604020202020204" pitchFamily="34" charset="0"/>
              </a:rPr>
              <a:t>                                       </a:t>
            </a:r>
          </a:p>
          <a:p>
            <a:endParaRPr lang="en-RO" sz="2400" dirty="0">
              <a:latin typeface="Arial" panose="020B0604020202020204" pitchFamily="34" charset="0"/>
              <a:cs typeface="Arial" panose="020B0604020202020204" pitchFamily="34" charset="0"/>
            </a:endParaRPr>
          </a:p>
          <a:p>
            <a:endParaRPr lang="en-RO" sz="2400" dirty="0">
              <a:latin typeface="Arial" panose="020B0604020202020204" pitchFamily="34" charset="0"/>
              <a:cs typeface="Arial" panose="020B0604020202020204" pitchFamily="34" charset="0"/>
            </a:endParaRPr>
          </a:p>
          <a:p>
            <a:endParaRPr lang="en-RO" sz="2400" dirty="0">
              <a:latin typeface="Arial" panose="020B0604020202020204" pitchFamily="34" charset="0"/>
              <a:cs typeface="Arial" panose="020B0604020202020204" pitchFamily="34" charset="0"/>
            </a:endParaRPr>
          </a:p>
          <a:p>
            <a:endParaRPr lang="en-RO" sz="2400" dirty="0">
              <a:latin typeface="Arial" panose="020B0604020202020204" pitchFamily="34" charset="0"/>
              <a:cs typeface="Arial" panose="020B0604020202020204" pitchFamily="34" charset="0"/>
            </a:endParaRPr>
          </a:p>
          <a:p>
            <a:endParaRPr lang="en-RO" sz="2400" dirty="0">
              <a:latin typeface="Arial" panose="020B0604020202020204" pitchFamily="34" charset="0"/>
              <a:cs typeface="Arial" panose="020B0604020202020204" pitchFamily="34" charset="0"/>
            </a:endParaRPr>
          </a:p>
          <a:p>
            <a:endParaRPr lang="en-RO" sz="2400" dirty="0">
              <a:latin typeface="Arial" panose="020B0604020202020204" pitchFamily="34" charset="0"/>
              <a:cs typeface="Arial" panose="020B0604020202020204" pitchFamily="34" charset="0"/>
            </a:endParaRPr>
          </a:p>
        </p:txBody>
      </p:sp>
      <p:sp>
        <p:nvSpPr>
          <p:cNvPr id="71" name="TextBox 70">
            <a:extLst>
              <a:ext uri="{FF2B5EF4-FFF2-40B4-BE49-F238E27FC236}">
                <a16:creationId xmlns:a16="http://schemas.microsoft.com/office/drawing/2014/main" id="{AA201457-A5BC-454D-AF5E-62B08D0D2D0D}"/>
              </a:ext>
            </a:extLst>
          </p:cNvPr>
          <p:cNvSpPr txBox="1"/>
          <p:nvPr/>
        </p:nvSpPr>
        <p:spPr>
          <a:xfrm>
            <a:off x="822960" y="1737360"/>
            <a:ext cx="184731" cy="369332"/>
          </a:xfrm>
          <a:prstGeom prst="rect">
            <a:avLst/>
          </a:prstGeom>
          <a:noFill/>
        </p:spPr>
        <p:txBody>
          <a:bodyPr wrap="none" rtlCol="0">
            <a:spAutoFit/>
          </a:bodyPr>
          <a:lstStyle/>
          <a:p>
            <a:endParaRPr lang="en-RO" dirty="0"/>
          </a:p>
        </p:txBody>
      </p:sp>
      <p:sp>
        <p:nvSpPr>
          <p:cNvPr id="75" name="TextBox 74">
            <a:extLst>
              <a:ext uri="{FF2B5EF4-FFF2-40B4-BE49-F238E27FC236}">
                <a16:creationId xmlns:a16="http://schemas.microsoft.com/office/drawing/2014/main" id="{5EA210DD-E96B-F048-90C5-95504CE9348A}"/>
              </a:ext>
            </a:extLst>
          </p:cNvPr>
          <p:cNvSpPr txBox="1"/>
          <p:nvPr/>
        </p:nvSpPr>
        <p:spPr>
          <a:xfrm>
            <a:off x="2862470" y="3220278"/>
            <a:ext cx="8627165" cy="2277547"/>
          </a:xfrm>
          <a:prstGeom prst="rect">
            <a:avLst/>
          </a:prstGeom>
          <a:noFill/>
        </p:spPr>
        <p:txBody>
          <a:bodyPr wrap="square" rtlCol="0">
            <a:spAutoFit/>
          </a:bodyPr>
          <a:lstStyle/>
          <a:p>
            <a:r>
              <a:rPr lang="en-RO" dirty="0"/>
              <a:t>         </a:t>
            </a:r>
            <a:r>
              <a:rPr lang="en-RO" dirty="0">
                <a:latin typeface="Arial" panose="020B0604020202020204" pitchFamily="34" charset="0"/>
                <a:cs typeface="Arial" panose="020B0604020202020204" pitchFamily="34" charset="0"/>
              </a:rPr>
              <a:t>Appetizer ~ Soups ~ Salads</a:t>
            </a:r>
          </a:p>
          <a:p>
            <a:r>
              <a:rPr lang="en-RO" dirty="0"/>
              <a:t>            </a:t>
            </a:r>
          </a:p>
          <a:p>
            <a:r>
              <a:rPr lang="en-RO" dirty="0"/>
              <a:t>                  </a:t>
            </a:r>
          </a:p>
          <a:p>
            <a:endParaRPr lang="en-RO" dirty="0"/>
          </a:p>
          <a:p>
            <a:endParaRPr lang="en-RO" sz="1600" dirty="0">
              <a:latin typeface="Arial" panose="020B0604020202020204" pitchFamily="34" charset="0"/>
              <a:cs typeface="Arial" panose="020B0604020202020204" pitchFamily="34" charset="0"/>
            </a:endParaRPr>
          </a:p>
          <a:p>
            <a:r>
              <a:rPr lang="en-RO" dirty="0"/>
              <a:t>       </a:t>
            </a:r>
          </a:p>
          <a:p>
            <a:endParaRPr lang="en-RO" dirty="0"/>
          </a:p>
          <a:p>
            <a:r>
              <a:rPr lang="en-RO" dirty="0"/>
              <a:t>                                    	 </a:t>
            </a:r>
          </a:p>
        </p:txBody>
      </p:sp>
      <p:sp>
        <p:nvSpPr>
          <p:cNvPr id="84" name="TextBox 83">
            <a:extLst>
              <a:ext uri="{FF2B5EF4-FFF2-40B4-BE49-F238E27FC236}">
                <a16:creationId xmlns:a16="http://schemas.microsoft.com/office/drawing/2014/main" id="{5EE77906-7E13-8840-B956-FA1909F7BC67}"/>
              </a:ext>
            </a:extLst>
          </p:cNvPr>
          <p:cNvSpPr txBox="1"/>
          <p:nvPr/>
        </p:nvSpPr>
        <p:spPr>
          <a:xfrm>
            <a:off x="8295862" y="0"/>
            <a:ext cx="3591338" cy="584775"/>
          </a:xfrm>
          <a:prstGeom prst="rect">
            <a:avLst/>
          </a:prstGeom>
          <a:noFill/>
        </p:spPr>
        <p:txBody>
          <a:bodyPr wrap="square" rtlCol="0">
            <a:spAutoFit/>
          </a:bodyPr>
          <a:lstStyle/>
          <a:p>
            <a:r>
              <a:rPr lang="en-RO" sz="1600" dirty="0">
                <a:latin typeface="Arial" panose="020B0604020202020204" pitchFamily="34" charset="0"/>
                <a:cs typeface="Arial" panose="020B0604020202020204" pitchFamily="34" charset="0"/>
              </a:rPr>
              <a:t>Student Name: Diana Macaran</a:t>
            </a:r>
          </a:p>
          <a:p>
            <a:r>
              <a:rPr lang="en-RO" sz="1600" dirty="0">
                <a:latin typeface="Arial" panose="020B0604020202020204" pitchFamily="34" charset="0"/>
                <a:cs typeface="Arial" panose="020B0604020202020204" pitchFamily="34" charset="0"/>
              </a:rPr>
              <a:t>Student ID Number: 2016802</a:t>
            </a:r>
          </a:p>
        </p:txBody>
      </p:sp>
      <p:pic>
        <p:nvPicPr>
          <p:cNvPr id="88" name="Picture 87" descr="Logo, company name&#10;&#10;Description automatically generated">
            <a:extLst>
              <a:ext uri="{FF2B5EF4-FFF2-40B4-BE49-F238E27FC236}">
                <a16:creationId xmlns:a16="http://schemas.microsoft.com/office/drawing/2014/main" id="{F94F4522-BD1E-6D43-B153-397DE0703A20}"/>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10757801" y="633739"/>
            <a:ext cx="1222477" cy="1222477"/>
          </a:xfrm>
          <a:prstGeom prst="rect">
            <a:avLst/>
          </a:prstGeom>
        </p:spPr>
      </p:pic>
    </p:spTree>
    <p:extLst>
      <p:ext uri="{BB962C8B-B14F-4D97-AF65-F5344CB8AC3E}">
        <p14:creationId xmlns:p14="http://schemas.microsoft.com/office/powerpoint/2010/main" val="42675948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33" name="Group 132">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34"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5"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36"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7"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38"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39"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40"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41"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42"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43"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44"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45"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47" name="Group 146">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48"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49"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50"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51"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2"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53"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54"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55"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56"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57"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58"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59"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61" name="Rectangle 160">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63"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165" name="Rectangle 164">
            <a:extLst>
              <a:ext uri="{FF2B5EF4-FFF2-40B4-BE49-F238E27FC236}">
                <a16:creationId xmlns:a16="http://schemas.microsoft.com/office/drawing/2014/main" id="{008ED74B-06F2-4BD5-838F-1AAD0033E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67" name="Group 166">
            <a:extLst>
              <a:ext uri="{FF2B5EF4-FFF2-40B4-BE49-F238E27FC236}">
                <a16:creationId xmlns:a16="http://schemas.microsoft.com/office/drawing/2014/main" id="{E9F586E1-75B5-49B8-9A21-DD14CA0F69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02" name="Freeform 11">
              <a:extLst>
                <a:ext uri="{FF2B5EF4-FFF2-40B4-BE49-F238E27FC236}">
                  <a16:creationId xmlns:a16="http://schemas.microsoft.com/office/drawing/2014/main" id="{8ECF1231-6B06-42A7-9653-F6A738AAC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69" name="Freeform 12">
              <a:extLst>
                <a:ext uri="{FF2B5EF4-FFF2-40B4-BE49-F238E27FC236}">
                  <a16:creationId xmlns:a16="http://schemas.microsoft.com/office/drawing/2014/main" id="{DD0D424C-4930-4745-B075-4AF5691E3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70" name="Freeform 13">
              <a:extLst>
                <a:ext uri="{FF2B5EF4-FFF2-40B4-BE49-F238E27FC236}">
                  <a16:creationId xmlns:a16="http://schemas.microsoft.com/office/drawing/2014/main" id="{8CD110D4-7970-4333-ACA2-F5A0DFCE9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71" name="Freeform 14">
              <a:extLst>
                <a:ext uri="{FF2B5EF4-FFF2-40B4-BE49-F238E27FC236}">
                  <a16:creationId xmlns:a16="http://schemas.microsoft.com/office/drawing/2014/main" id="{94C2DE85-6DF9-48B6-AC63-963A5224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72" name="Freeform 15">
              <a:extLst>
                <a:ext uri="{FF2B5EF4-FFF2-40B4-BE49-F238E27FC236}">
                  <a16:creationId xmlns:a16="http://schemas.microsoft.com/office/drawing/2014/main" id="{2B527314-243D-423D-9285-A30290D18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3" name="Freeform 16">
              <a:extLst>
                <a:ext uri="{FF2B5EF4-FFF2-40B4-BE49-F238E27FC236}">
                  <a16:creationId xmlns:a16="http://schemas.microsoft.com/office/drawing/2014/main" id="{857798C9-0A62-400E-B105-429ABFC4D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74" name="Freeform 17">
              <a:extLst>
                <a:ext uri="{FF2B5EF4-FFF2-40B4-BE49-F238E27FC236}">
                  <a16:creationId xmlns:a16="http://schemas.microsoft.com/office/drawing/2014/main" id="{40E214F1-D642-41FF-8FBB-F1484108E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5" name="Freeform 18">
              <a:extLst>
                <a:ext uri="{FF2B5EF4-FFF2-40B4-BE49-F238E27FC236}">
                  <a16:creationId xmlns:a16="http://schemas.microsoft.com/office/drawing/2014/main" id="{24EBEFE9-8F4F-41C2-9022-FF9730C4E0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76" name="Freeform 19">
              <a:extLst>
                <a:ext uri="{FF2B5EF4-FFF2-40B4-BE49-F238E27FC236}">
                  <a16:creationId xmlns:a16="http://schemas.microsoft.com/office/drawing/2014/main" id="{389BEA2F-6457-431A-941E-840A670CA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77" name="Freeform 20">
              <a:extLst>
                <a:ext uri="{FF2B5EF4-FFF2-40B4-BE49-F238E27FC236}">
                  <a16:creationId xmlns:a16="http://schemas.microsoft.com/office/drawing/2014/main" id="{D32D9258-EB54-414B-A2D5-45833956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78" name="Freeform 21">
              <a:extLst>
                <a:ext uri="{FF2B5EF4-FFF2-40B4-BE49-F238E27FC236}">
                  <a16:creationId xmlns:a16="http://schemas.microsoft.com/office/drawing/2014/main" id="{495967EF-C4BF-4A5F-90E5-A603A6654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79" name="Freeform 22">
              <a:extLst>
                <a:ext uri="{FF2B5EF4-FFF2-40B4-BE49-F238E27FC236}">
                  <a16:creationId xmlns:a16="http://schemas.microsoft.com/office/drawing/2014/main" id="{253675EB-03CE-4B59-BEBD-4D0D98710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BAECE050-2095-DE43-AD78-A3F4B4FB10EF}"/>
              </a:ext>
            </a:extLst>
          </p:cNvPr>
          <p:cNvSpPr>
            <a:spLocks noGrp="1"/>
          </p:cNvSpPr>
          <p:nvPr>
            <p:ph type="title"/>
          </p:nvPr>
        </p:nvSpPr>
        <p:spPr>
          <a:xfrm>
            <a:off x="2592925" y="624110"/>
            <a:ext cx="8911687" cy="1280890"/>
          </a:xfrm>
        </p:spPr>
        <p:txBody>
          <a:bodyPr vert="horz" lIns="91440" tIns="45720" rIns="91440" bIns="45720" rtlCol="0" anchor="t">
            <a:normAutofit/>
          </a:bodyPr>
          <a:lstStyle/>
          <a:p>
            <a:pPr>
              <a:lnSpc>
                <a:spcPct val="90000"/>
              </a:lnSpc>
            </a:pPr>
            <a:r>
              <a:rPr lang="en-US" sz="2800" dirty="0"/>
              <a:t> </a:t>
            </a:r>
            <a:br>
              <a:rPr lang="en-US" sz="2800" dirty="0"/>
            </a:br>
            <a:br>
              <a:rPr lang="en-US" sz="2800" dirty="0"/>
            </a:br>
            <a:endParaRPr lang="en-US" sz="2800" dirty="0"/>
          </a:p>
        </p:txBody>
      </p:sp>
      <p:grpSp>
        <p:nvGrpSpPr>
          <p:cNvPr id="181" name="Group 180">
            <a:extLst>
              <a:ext uri="{FF2B5EF4-FFF2-40B4-BE49-F238E27FC236}">
                <a16:creationId xmlns:a16="http://schemas.microsoft.com/office/drawing/2014/main" id="{F9CAF6A1-77C7-4ABC-9E4A-E74A8DB16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03" name="Freeform 27">
              <a:extLst>
                <a:ext uri="{FF2B5EF4-FFF2-40B4-BE49-F238E27FC236}">
                  <a16:creationId xmlns:a16="http://schemas.microsoft.com/office/drawing/2014/main" id="{6B3F65AF-943F-4D0E-B890-AA058F48B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83" name="Freeform 28">
              <a:extLst>
                <a:ext uri="{FF2B5EF4-FFF2-40B4-BE49-F238E27FC236}">
                  <a16:creationId xmlns:a16="http://schemas.microsoft.com/office/drawing/2014/main" id="{660B5807-5995-44AD-9E16-10337DC8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84" name="Freeform 29">
              <a:extLst>
                <a:ext uri="{FF2B5EF4-FFF2-40B4-BE49-F238E27FC236}">
                  <a16:creationId xmlns:a16="http://schemas.microsoft.com/office/drawing/2014/main" id="{E80AC2A9-A86D-45A4-B218-B52F22B3E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85" name="Freeform 30">
              <a:extLst>
                <a:ext uri="{FF2B5EF4-FFF2-40B4-BE49-F238E27FC236}">
                  <a16:creationId xmlns:a16="http://schemas.microsoft.com/office/drawing/2014/main" id="{2DB7D344-D8A0-46BE-8BD4-70DEC451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86" name="Freeform 31">
              <a:extLst>
                <a:ext uri="{FF2B5EF4-FFF2-40B4-BE49-F238E27FC236}">
                  <a16:creationId xmlns:a16="http://schemas.microsoft.com/office/drawing/2014/main" id="{90B7E18B-6B64-4711-94DE-715DE0CB7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87" name="Freeform 32">
              <a:extLst>
                <a:ext uri="{FF2B5EF4-FFF2-40B4-BE49-F238E27FC236}">
                  <a16:creationId xmlns:a16="http://schemas.microsoft.com/office/drawing/2014/main" id="{7CCF1B9C-A47F-4AC1-8164-F13CD4288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88" name="Freeform 33">
              <a:extLst>
                <a:ext uri="{FF2B5EF4-FFF2-40B4-BE49-F238E27FC236}">
                  <a16:creationId xmlns:a16="http://schemas.microsoft.com/office/drawing/2014/main" id="{A7694E0F-733F-4E78-A250-B7840DA0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9" name="Freeform 34">
              <a:extLst>
                <a:ext uri="{FF2B5EF4-FFF2-40B4-BE49-F238E27FC236}">
                  <a16:creationId xmlns:a16="http://schemas.microsoft.com/office/drawing/2014/main" id="{7DE4B38A-BCE4-48FC-9109-41F73413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0" name="Freeform 35">
              <a:extLst>
                <a:ext uri="{FF2B5EF4-FFF2-40B4-BE49-F238E27FC236}">
                  <a16:creationId xmlns:a16="http://schemas.microsoft.com/office/drawing/2014/main" id="{36605C57-20A9-46A2-A6DB-2EA83ADC9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91" name="Freeform 36">
              <a:extLst>
                <a:ext uri="{FF2B5EF4-FFF2-40B4-BE49-F238E27FC236}">
                  <a16:creationId xmlns:a16="http://schemas.microsoft.com/office/drawing/2014/main" id="{23EFA4B2-9313-4409-9BAE-FC04D2AF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92" name="Freeform 37">
              <a:extLst>
                <a:ext uri="{FF2B5EF4-FFF2-40B4-BE49-F238E27FC236}">
                  <a16:creationId xmlns:a16="http://schemas.microsoft.com/office/drawing/2014/main" id="{C8A794CC-8846-4A65-8227-1001468DB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93" name="Freeform 38">
              <a:extLst>
                <a:ext uri="{FF2B5EF4-FFF2-40B4-BE49-F238E27FC236}">
                  <a16:creationId xmlns:a16="http://schemas.microsoft.com/office/drawing/2014/main" id="{87046215-2C6C-4EFD-9689-6EBF98CA9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95" name="Rectangle 194">
            <a:extLst>
              <a:ext uri="{FF2B5EF4-FFF2-40B4-BE49-F238E27FC236}">
                <a16:creationId xmlns:a16="http://schemas.microsoft.com/office/drawing/2014/main" id="{CC9387DA-2D8E-4E5D-BD65-274370B65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97" name="Freeform 11">
            <a:extLst>
              <a:ext uri="{FF2B5EF4-FFF2-40B4-BE49-F238E27FC236}">
                <a16:creationId xmlns:a16="http://schemas.microsoft.com/office/drawing/2014/main" id="{18BFC65B-9706-4EE1-8B75-FEEC1C530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B1E092D3-871E-924A-895A-AB9A6DC5B403}"/>
              </a:ext>
            </a:extLst>
          </p:cNvPr>
          <p:cNvSpPr>
            <a:spLocks noGrp="1"/>
          </p:cNvSpPr>
          <p:nvPr>
            <p:ph idx="1"/>
          </p:nvPr>
        </p:nvSpPr>
        <p:spPr>
          <a:xfrm>
            <a:off x="8534400" y="4717774"/>
            <a:ext cx="2970212" cy="2128300"/>
          </a:xfrm>
        </p:spPr>
        <p:txBody>
          <a:bodyPr vert="horz" lIns="91440" tIns="45720" rIns="91440" bIns="45720" rtlCol="0">
            <a:normAutofit/>
          </a:bodyPr>
          <a:lstStyle/>
          <a:p>
            <a:pPr marL="0" indent="0"/>
            <a:endParaRPr lang="en-US" sz="2000" dirty="0">
              <a:latin typeface="Arial" panose="020B0604020202020204" pitchFamily="34" charset="0"/>
              <a:cs typeface="Arial" panose="020B0604020202020204" pitchFamily="34" charset="0"/>
            </a:endParaRPr>
          </a:p>
          <a:p>
            <a:pPr marL="0" indent="0"/>
            <a:endParaRPr lang="en-US" dirty="0"/>
          </a:p>
          <a:p>
            <a:pPr marL="0" indent="0"/>
            <a:endParaRPr lang="en-US" dirty="0"/>
          </a:p>
          <a:p>
            <a:pPr marL="0" indent="0"/>
            <a:endParaRPr lang="en-US" dirty="0"/>
          </a:p>
          <a:p>
            <a:pPr marL="0" indent="0"/>
            <a:endParaRPr lang="en-US" dirty="0"/>
          </a:p>
          <a:p>
            <a:pPr marL="0" indent="0"/>
            <a:endParaRPr lang="en-US" dirty="0"/>
          </a:p>
          <a:p>
            <a:pPr marL="0" indent="0"/>
            <a:endParaRPr lang="en-US" dirty="0"/>
          </a:p>
          <a:p>
            <a:pPr marL="0" indent="0"/>
            <a:endParaRPr lang="en-US" dirty="0"/>
          </a:p>
          <a:p>
            <a:pPr marL="0" indent="0"/>
            <a:endParaRPr lang="en-US" dirty="0"/>
          </a:p>
          <a:p>
            <a:pPr marL="0" indent="0"/>
            <a:endParaRPr lang="en-US" dirty="0"/>
          </a:p>
          <a:p>
            <a:pPr marL="0" indent="0"/>
            <a:endParaRPr lang="en-US" dirty="0"/>
          </a:p>
          <a:p>
            <a:pPr marL="0" indent="0"/>
            <a:endParaRPr lang="en-US" dirty="0"/>
          </a:p>
          <a:p>
            <a:pPr marL="0" indent="0"/>
            <a:endParaRPr lang="en-US" dirty="0"/>
          </a:p>
          <a:p>
            <a:pPr marL="0" indent="0"/>
            <a:endParaRPr lang="en-US" dirty="0"/>
          </a:p>
          <a:p>
            <a:pPr marL="0" indent="0"/>
            <a:endParaRPr lang="en-US" dirty="0"/>
          </a:p>
          <a:p>
            <a:pPr marL="0" indent="0"/>
            <a:endParaRPr lang="en-US" dirty="0"/>
          </a:p>
          <a:p>
            <a:pPr marL="0" indent="0"/>
            <a:endParaRPr lang="en-US" dirty="0"/>
          </a:p>
          <a:p>
            <a:pPr marL="0" indent="0">
              <a:buNone/>
            </a:pPr>
            <a:endParaRPr lang="en-US" dirty="0"/>
          </a:p>
        </p:txBody>
      </p:sp>
      <p:sp>
        <p:nvSpPr>
          <p:cNvPr id="7" name="TextBox 6">
            <a:extLst>
              <a:ext uri="{FF2B5EF4-FFF2-40B4-BE49-F238E27FC236}">
                <a16:creationId xmlns:a16="http://schemas.microsoft.com/office/drawing/2014/main" id="{0BA98348-0A91-D242-89CF-F15CFD1057A5}"/>
              </a:ext>
            </a:extLst>
          </p:cNvPr>
          <p:cNvSpPr txBox="1"/>
          <p:nvPr/>
        </p:nvSpPr>
        <p:spPr>
          <a:xfrm>
            <a:off x="260770" y="144444"/>
            <a:ext cx="11884455" cy="2092881"/>
          </a:xfrm>
          <a:prstGeom prst="rect">
            <a:avLst/>
          </a:prstGeom>
          <a:noFill/>
        </p:spPr>
        <p:txBody>
          <a:bodyPr wrap="square" rtlCol="0">
            <a:spAutoFit/>
          </a:bodyPr>
          <a:lstStyle/>
          <a:p>
            <a:r>
              <a:rPr lang="en-RO" dirty="0">
                <a:latin typeface="Arial" panose="020B0604020202020204" pitchFamily="34" charset="0"/>
                <a:cs typeface="Arial" panose="020B0604020202020204" pitchFamily="34" charset="0"/>
              </a:rPr>
              <a:t>Roasts &amp; grills</a:t>
            </a:r>
            <a:r>
              <a:rPr lang="en-RO" dirty="0"/>
              <a:t>                                                             </a:t>
            </a:r>
            <a:r>
              <a:rPr lang="en-RO" dirty="0">
                <a:latin typeface="Arial" panose="020B0604020202020204" pitchFamily="34" charset="0"/>
                <a:cs typeface="Arial" panose="020B0604020202020204" pitchFamily="34" charset="0"/>
              </a:rPr>
              <a:t>Steaks:                                        Seafood    </a:t>
            </a:r>
            <a:endParaRPr lang="en-RO" dirty="0"/>
          </a:p>
          <a:p>
            <a:r>
              <a:rPr lang="en-RO" sz="1600" dirty="0">
                <a:latin typeface="Arial" panose="020B0604020202020204" pitchFamily="34" charset="0"/>
                <a:cs typeface="Arial" panose="020B0604020202020204" pitchFamily="34" charset="0"/>
              </a:rPr>
              <a:t>   Grilled Ib    eriko pork cutlet   20,00                    Sirloin Steak on the bone 225gm  30,00      Catfish 25gm                  20,00</a:t>
            </a:r>
            <a:r>
              <a:rPr lang="en-RO" sz="1600" dirty="0">
                <a:latin typeface="ACADEMY ENGRAVED LET PLAIN:1.0" panose="02000000000000000000" pitchFamily="2" charset="0"/>
                <a:cs typeface="Arial" panose="020B0604020202020204" pitchFamily="34" charset="0"/>
              </a:rPr>
              <a:t>               asted apple, wilted greens                                  10 days aged Himalayan Salt                       breaded and fried two sides</a:t>
            </a:r>
          </a:p>
          <a:p>
            <a:endParaRPr lang="en-RO" sz="1600" dirty="0">
              <a:latin typeface="Arial" panose="020B0604020202020204" pitchFamily="34" charset="0"/>
              <a:cs typeface="Arial" panose="020B0604020202020204" pitchFamily="34" charset="0"/>
            </a:endParaRPr>
          </a:p>
          <a:p>
            <a:r>
              <a:rPr lang="en-RO" sz="1600" dirty="0">
                <a:latin typeface="Arial" panose="020B0604020202020204" pitchFamily="34" charset="0"/>
                <a:cs typeface="Arial" panose="020B0604020202020204" pitchFamily="34" charset="0"/>
              </a:rPr>
              <a:t>Roasted British Chicken Breast  19,00                             Fillet of beef 225gm           35,00       Grilled Salmon 25gm    25,00             25,00                                                                              </a:t>
            </a:r>
            <a:r>
              <a:rPr lang="en-RO" sz="1600" dirty="0">
                <a:latin typeface="ACADEMY ENGRAVED LET PLAIN:1.0" panose="02000000000000000000" pitchFamily="2" charset="0"/>
                <a:cs typeface="Arial" panose="020B0604020202020204" pitchFamily="34" charset="0"/>
              </a:rPr>
              <a:t>prime centre cut, gras fed                   with vegetables and lemon juice</a:t>
            </a:r>
            <a:endParaRPr lang="en-RO" sz="1600" dirty="0">
              <a:latin typeface="Arial" panose="020B0604020202020204" pitchFamily="34" charset="0"/>
              <a:cs typeface="Arial" panose="020B0604020202020204" pitchFamily="34" charset="0"/>
            </a:endParaRPr>
          </a:p>
          <a:p>
            <a:r>
              <a:rPr lang="en-RO" sz="1600" dirty="0">
                <a:latin typeface="Arial" panose="020B0604020202020204" pitchFamily="34" charset="0"/>
                <a:cs typeface="Arial" panose="020B0604020202020204" pitchFamily="34" charset="0"/>
              </a:rPr>
              <a:t> </a:t>
            </a:r>
            <a:r>
              <a:rPr lang="en-RO" sz="1600" dirty="0">
                <a:latin typeface="ACADEMY ENGRAVED LET PLAIN:1.0" panose="02000000000000000000" pitchFamily="2" charset="0"/>
                <a:cs typeface="Arial" panose="020B0604020202020204" pitchFamily="34" charset="0"/>
              </a:rPr>
              <a:t>butternut squash, frigatelli and mojo verde                                                             </a:t>
            </a:r>
            <a:endParaRPr lang="en-RO" sz="1600" dirty="0">
              <a:latin typeface="Arial" panose="020B0604020202020204" pitchFamily="34" charset="0"/>
              <a:cs typeface="Arial" panose="020B0604020202020204" pitchFamily="34" charset="0"/>
            </a:endParaRPr>
          </a:p>
          <a:p>
            <a:r>
              <a:rPr lang="en-RO" sz="1600" dirty="0">
                <a:latin typeface="Arial" panose="020B0604020202020204" pitchFamily="34" charset="0"/>
                <a:cs typeface="Arial" panose="020B0604020202020204" pitchFamily="34" charset="0"/>
              </a:rPr>
              <a:t>Beef Burger with french fries and salad 17,00</a:t>
            </a:r>
          </a:p>
        </p:txBody>
      </p:sp>
      <p:sp>
        <p:nvSpPr>
          <p:cNvPr id="57" name="TextBox 56">
            <a:extLst>
              <a:ext uri="{FF2B5EF4-FFF2-40B4-BE49-F238E27FC236}">
                <a16:creationId xmlns:a16="http://schemas.microsoft.com/office/drawing/2014/main" id="{20847DFB-DD3B-C348-B3AA-F2B69EEC64EE}"/>
              </a:ext>
            </a:extLst>
          </p:cNvPr>
          <p:cNvSpPr txBox="1"/>
          <p:nvPr/>
        </p:nvSpPr>
        <p:spPr>
          <a:xfrm>
            <a:off x="283530" y="3897316"/>
            <a:ext cx="4367983" cy="369332"/>
          </a:xfrm>
          <a:prstGeom prst="rect">
            <a:avLst/>
          </a:prstGeom>
          <a:noFill/>
        </p:spPr>
        <p:txBody>
          <a:bodyPr wrap="square" rtlCol="0">
            <a:spAutoFit/>
          </a:bodyPr>
          <a:lstStyle/>
          <a:p>
            <a:r>
              <a:rPr lang="en-RO" dirty="0">
                <a:latin typeface="Arial" panose="020B0604020202020204" pitchFamily="34" charset="0"/>
                <a:cs typeface="Arial" panose="020B0604020202020204" pitchFamily="34" charset="0"/>
              </a:rPr>
              <a:t> </a:t>
            </a:r>
            <a:endParaRPr lang="en-RO" sz="1600" dirty="0">
              <a:latin typeface="Arial" panose="020B0604020202020204" pitchFamily="34" charset="0"/>
              <a:cs typeface="Arial" panose="020B0604020202020204" pitchFamily="34" charset="0"/>
            </a:endParaRPr>
          </a:p>
        </p:txBody>
      </p:sp>
      <p:sp>
        <p:nvSpPr>
          <p:cNvPr id="60" name="TextBox 59">
            <a:extLst>
              <a:ext uri="{FF2B5EF4-FFF2-40B4-BE49-F238E27FC236}">
                <a16:creationId xmlns:a16="http://schemas.microsoft.com/office/drawing/2014/main" id="{5EA7530D-9594-A64C-B93F-70EDE2F3DD6D}"/>
              </a:ext>
            </a:extLst>
          </p:cNvPr>
          <p:cNvSpPr txBox="1"/>
          <p:nvPr/>
        </p:nvSpPr>
        <p:spPr>
          <a:xfrm>
            <a:off x="256307" y="2476504"/>
            <a:ext cx="4527728" cy="1692771"/>
          </a:xfrm>
          <a:prstGeom prst="rect">
            <a:avLst/>
          </a:prstGeom>
          <a:noFill/>
        </p:spPr>
        <p:txBody>
          <a:bodyPr wrap="square" rtlCol="0">
            <a:spAutoFit/>
          </a:bodyPr>
          <a:lstStyle/>
          <a:p>
            <a:r>
              <a:rPr lang="en-RO" dirty="0">
                <a:latin typeface="Arial" panose="020B0604020202020204" pitchFamily="34" charset="0"/>
                <a:cs typeface="Arial" panose="020B0604020202020204" pitchFamily="34" charset="0"/>
              </a:rPr>
              <a:t>White wines                  Glass  Bottles   </a:t>
            </a:r>
          </a:p>
          <a:p>
            <a:r>
              <a:rPr lang="en-RO" dirty="0">
                <a:latin typeface="Arial" panose="020B0604020202020204" pitchFamily="34" charset="0"/>
                <a:cs typeface="Arial" panose="020B0604020202020204" pitchFamily="34" charset="0"/>
              </a:rPr>
              <a:t>                                     </a:t>
            </a:r>
            <a:r>
              <a:rPr lang="en-RO" dirty="0">
                <a:latin typeface="ACADEMY ENGRAVED LET PLAIN:1.0" panose="02000000000000000000" pitchFamily="2" charset="0"/>
                <a:cs typeface="Arial" panose="020B0604020202020204" pitchFamily="34" charset="0"/>
              </a:rPr>
              <a:t>250ml</a:t>
            </a:r>
            <a:endParaRPr lang="en-RO" dirty="0">
              <a:latin typeface="Arial" panose="020B0604020202020204" pitchFamily="34" charset="0"/>
              <a:cs typeface="Arial" panose="020B0604020202020204" pitchFamily="34" charset="0"/>
            </a:endParaRPr>
          </a:p>
          <a:p>
            <a:r>
              <a:rPr lang="en-RO" sz="1600" dirty="0">
                <a:latin typeface="Arial" panose="020B0604020202020204" pitchFamily="34" charset="0"/>
                <a:cs typeface="Arial" panose="020B0604020202020204" pitchFamily="34" charset="0"/>
              </a:rPr>
              <a:t>Pinot Grigio, Chardonnay  10,00    30,00</a:t>
            </a:r>
          </a:p>
          <a:p>
            <a:endParaRPr lang="en-RO" sz="1600" dirty="0">
              <a:latin typeface="Arial" panose="020B0604020202020204" pitchFamily="34" charset="0"/>
              <a:cs typeface="Arial" panose="020B0604020202020204" pitchFamily="34" charset="0"/>
            </a:endParaRPr>
          </a:p>
          <a:p>
            <a:r>
              <a:rPr lang="en-RO" dirty="0">
                <a:latin typeface="Arial" panose="020B0604020202020204" pitchFamily="34" charset="0"/>
                <a:cs typeface="Arial" panose="020B0604020202020204" pitchFamily="34" charset="0"/>
              </a:rPr>
              <a:t>Red wines</a:t>
            </a:r>
          </a:p>
          <a:p>
            <a:r>
              <a:rPr lang="en-RO" sz="1600" dirty="0">
                <a:latin typeface="Arial" panose="020B0604020202020204" pitchFamily="34" charset="0"/>
                <a:cs typeface="Arial" panose="020B0604020202020204" pitchFamily="34" charset="0"/>
              </a:rPr>
              <a:t>Malbec, Black Shiraz         10,00  30,00</a:t>
            </a:r>
          </a:p>
        </p:txBody>
      </p:sp>
      <p:sp>
        <p:nvSpPr>
          <p:cNvPr id="61" name="TextBox 60">
            <a:extLst>
              <a:ext uri="{FF2B5EF4-FFF2-40B4-BE49-F238E27FC236}">
                <a16:creationId xmlns:a16="http://schemas.microsoft.com/office/drawing/2014/main" id="{EE26DBC6-910D-FC4A-ADA3-063509AF7EF5}"/>
              </a:ext>
            </a:extLst>
          </p:cNvPr>
          <p:cNvSpPr txBox="1"/>
          <p:nvPr/>
        </p:nvSpPr>
        <p:spPr>
          <a:xfrm>
            <a:off x="5176934" y="2291837"/>
            <a:ext cx="4059831" cy="1477328"/>
          </a:xfrm>
          <a:prstGeom prst="rect">
            <a:avLst/>
          </a:prstGeom>
          <a:noFill/>
        </p:spPr>
        <p:txBody>
          <a:bodyPr wrap="square" rtlCol="0">
            <a:spAutoFit/>
          </a:bodyPr>
          <a:lstStyle/>
          <a:p>
            <a:r>
              <a:rPr lang="en-RO" dirty="0">
                <a:latin typeface="Arial" panose="020B0604020202020204" pitchFamily="34" charset="0"/>
                <a:cs typeface="Arial" panose="020B0604020202020204" pitchFamily="34" charset="0"/>
              </a:rPr>
              <a:t>Still &amp; Spring Water      6,00  </a:t>
            </a:r>
          </a:p>
          <a:p>
            <a:r>
              <a:rPr lang="en-RO" dirty="0">
                <a:latin typeface="Arial" panose="020B0604020202020204" pitchFamily="34" charset="0"/>
                <a:cs typeface="Arial" panose="020B0604020202020204" pitchFamily="34" charset="0"/>
              </a:rPr>
              <a:t>   </a:t>
            </a:r>
            <a:r>
              <a:rPr lang="en-RO" dirty="0">
                <a:latin typeface="ACADEMY ENGRAVED LET PLAIN:1.0" panose="02000000000000000000" pitchFamily="2" charset="0"/>
                <a:cs typeface="Arial" panose="020B0604020202020204" pitchFamily="34" charset="0"/>
              </a:rPr>
              <a:t>750ml</a:t>
            </a:r>
            <a:r>
              <a:rPr lang="en-RO" dirty="0">
                <a:latin typeface="Arial" panose="020B0604020202020204" pitchFamily="34" charset="0"/>
                <a:cs typeface="Arial" panose="020B0604020202020204" pitchFamily="34" charset="0"/>
              </a:rPr>
              <a:t> </a:t>
            </a:r>
          </a:p>
          <a:p>
            <a:r>
              <a:rPr lang="en-RO" dirty="0">
                <a:latin typeface="Arial" panose="020B0604020202020204" pitchFamily="34" charset="0"/>
                <a:cs typeface="Arial" panose="020B0604020202020204" pitchFamily="34" charset="0"/>
              </a:rPr>
              <a:t>Fanta, Coke, Diet Coke, Sprite 3,50</a:t>
            </a:r>
          </a:p>
          <a:p>
            <a:r>
              <a:rPr lang="en-RO" dirty="0">
                <a:latin typeface="Arial" panose="020B0604020202020204" pitchFamily="34" charset="0"/>
                <a:cs typeface="Arial" panose="020B0604020202020204" pitchFamily="34" charset="0"/>
              </a:rPr>
              <a:t>    </a:t>
            </a:r>
            <a:r>
              <a:rPr lang="en-RO" dirty="0">
                <a:latin typeface="ACADEMY ENGRAVED LET PLAIN:1.0" panose="02000000000000000000" pitchFamily="2" charset="0"/>
                <a:cs typeface="Arial" panose="020B0604020202020204" pitchFamily="34" charset="0"/>
              </a:rPr>
              <a:t>250ml</a:t>
            </a:r>
          </a:p>
          <a:p>
            <a:endParaRPr lang="en-RO" dirty="0">
              <a:latin typeface="Arial" panose="020B0604020202020204" pitchFamily="34" charset="0"/>
              <a:cs typeface="Arial" panose="020B0604020202020204" pitchFamily="34" charset="0"/>
            </a:endParaRPr>
          </a:p>
        </p:txBody>
      </p:sp>
      <p:sp>
        <p:nvSpPr>
          <p:cNvPr id="62" name="TextBox 61">
            <a:extLst>
              <a:ext uri="{FF2B5EF4-FFF2-40B4-BE49-F238E27FC236}">
                <a16:creationId xmlns:a16="http://schemas.microsoft.com/office/drawing/2014/main" id="{074C9D93-BEAC-5642-9402-CAE6515C9982}"/>
              </a:ext>
            </a:extLst>
          </p:cNvPr>
          <p:cNvSpPr txBox="1"/>
          <p:nvPr/>
        </p:nvSpPr>
        <p:spPr>
          <a:xfrm>
            <a:off x="8892209" y="2291837"/>
            <a:ext cx="2831888" cy="584775"/>
          </a:xfrm>
          <a:prstGeom prst="rect">
            <a:avLst/>
          </a:prstGeom>
          <a:noFill/>
        </p:spPr>
        <p:txBody>
          <a:bodyPr wrap="square" rtlCol="0">
            <a:spAutoFit/>
          </a:bodyPr>
          <a:lstStyle/>
          <a:p>
            <a:r>
              <a:rPr lang="en-RO" sz="1600" dirty="0">
                <a:latin typeface="Arial" panose="020B0604020202020204" pitchFamily="34" charset="0"/>
                <a:cs typeface="Arial" panose="020B0604020202020204" pitchFamily="34" charset="0"/>
              </a:rPr>
              <a:t>Peroni, Heineken beer  5,00</a:t>
            </a:r>
          </a:p>
          <a:p>
            <a:r>
              <a:rPr lang="en-RO" sz="1600" dirty="0">
                <a:latin typeface="Arial" panose="020B0604020202020204" pitchFamily="34" charset="0"/>
                <a:cs typeface="Arial" panose="020B0604020202020204" pitchFamily="34" charset="0"/>
              </a:rPr>
              <a:t>   </a:t>
            </a:r>
            <a:r>
              <a:rPr lang="en-RO" sz="1600" dirty="0">
                <a:latin typeface="ACADEMY ENGRAVED LET PLAIN:1.0" panose="02000000000000000000" pitchFamily="2" charset="0"/>
                <a:cs typeface="Arial" panose="020B0604020202020204" pitchFamily="34" charset="0"/>
              </a:rPr>
              <a:t>250ml</a:t>
            </a:r>
            <a:endParaRPr lang="en-RO" sz="1600" dirty="0">
              <a:latin typeface="Arial" panose="020B0604020202020204" pitchFamily="34" charset="0"/>
              <a:cs typeface="Arial" panose="020B0604020202020204" pitchFamily="34" charset="0"/>
            </a:endParaRPr>
          </a:p>
        </p:txBody>
      </p:sp>
      <p:sp>
        <p:nvSpPr>
          <p:cNvPr id="90" name="TextBox 89">
            <a:extLst>
              <a:ext uri="{FF2B5EF4-FFF2-40B4-BE49-F238E27FC236}">
                <a16:creationId xmlns:a16="http://schemas.microsoft.com/office/drawing/2014/main" id="{22AAA8F7-D36D-6E46-83F9-F35C9EE019E1}"/>
              </a:ext>
            </a:extLst>
          </p:cNvPr>
          <p:cNvSpPr txBox="1"/>
          <p:nvPr/>
        </p:nvSpPr>
        <p:spPr>
          <a:xfrm>
            <a:off x="283530" y="4401044"/>
            <a:ext cx="3890905" cy="584775"/>
          </a:xfrm>
          <a:prstGeom prst="rect">
            <a:avLst/>
          </a:prstGeom>
          <a:noFill/>
        </p:spPr>
        <p:txBody>
          <a:bodyPr wrap="square" rtlCol="0">
            <a:spAutoFit/>
          </a:bodyPr>
          <a:lstStyle/>
          <a:p>
            <a:r>
              <a:rPr lang="en-RO" sz="1600" dirty="0">
                <a:latin typeface="Arial" panose="020B0604020202020204" pitchFamily="34" charset="0"/>
                <a:cs typeface="Arial" panose="020B0604020202020204" pitchFamily="34" charset="0"/>
              </a:rPr>
              <a:t>For Desert Menu, ask one of our staff members.</a:t>
            </a:r>
          </a:p>
        </p:txBody>
      </p:sp>
      <p:sp>
        <p:nvSpPr>
          <p:cNvPr id="92" name="TextBox 91">
            <a:extLst>
              <a:ext uri="{FF2B5EF4-FFF2-40B4-BE49-F238E27FC236}">
                <a16:creationId xmlns:a16="http://schemas.microsoft.com/office/drawing/2014/main" id="{9EA32DE2-0196-854F-8BC5-D619A9F4D240}"/>
              </a:ext>
            </a:extLst>
          </p:cNvPr>
          <p:cNvSpPr txBox="1"/>
          <p:nvPr/>
        </p:nvSpPr>
        <p:spPr>
          <a:xfrm>
            <a:off x="205245" y="4996497"/>
            <a:ext cx="11436465" cy="1815882"/>
          </a:xfrm>
          <a:prstGeom prst="rect">
            <a:avLst/>
          </a:prstGeom>
          <a:noFill/>
        </p:spPr>
        <p:txBody>
          <a:bodyPr wrap="square" rtlCol="0">
            <a:spAutoFit/>
          </a:bodyPr>
          <a:lstStyle/>
          <a:p>
            <a:endParaRPr lang="en-RO" sz="1400" dirty="0"/>
          </a:p>
          <a:p>
            <a:r>
              <a:rPr lang="en-RO" sz="1400" dirty="0"/>
              <a:t>Vegetarian (V) and Vegan (Vg) menu available on request.</a:t>
            </a:r>
          </a:p>
          <a:p>
            <a:r>
              <a:rPr lang="en-RO" sz="1400" dirty="0"/>
              <a:t>Please, before you order, always inform your server if you have any allergies or intolerances. Not all ingredients are listed on the menu so we can not guarantee the total absence of allergens.</a:t>
            </a:r>
          </a:p>
          <a:p>
            <a:r>
              <a:rPr lang="en-RO" sz="1400" dirty="0"/>
              <a:t>Due to Covid-19 pandemic, social distancing between the tables is required, face covering around the restaurant as well, hands washed. We accept only card payments.</a:t>
            </a:r>
          </a:p>
          <a:p>
            <a:r>
              <a:rPr lang="en-RO" sz="1400" dirty="0"/>
              <a:t>A service charge of 7% from your total will be deducted from your bill.</a:t>
            </a:r>
          </a:p>
          <a:p>
            <a:endParaRPr lang="en-RO" sz="1400" dirty="0"/>
          </a:p>
        </p:txBody>
      </p:sp>
    </p:spTree>
    <p:extLst>
      <p:ext uri="{BB962C8B-B14F-4D97-AF65-F5344CB8AC3E}">
        <p14:creationId xmlns:p14="http://schemas.microsoft.com/office/powerpoint/2010/main" val="88272003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Presentation580" id="{DC140C87-B1F0-644F-918E-68C92576FF97}" vid="{84E20830-D76B-A542-8BDB-6BC1539840E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1735</TotalTime>
  <Words>487</Words>
  <Application>Microsoft Office PowerPoint</Application>
  <PresentationFormat>Widescreen</PresentationFormat>
  <Paragraphs>92</Paragraphs>
  <Slides>2</Slides>
  <Notes>2</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Wisp</vt:lpstr>
      <vt:lpstr>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yasser saleh</dc:creator>
  <cp:lastModifiedBy>Diana Macaran</cp:lastModifiedBy>
  <cp:revision>16</cp:revision>
  <dcterms:created xsi:type="dcterms:W3CDTF">2021-11-03T18:01:40Z</dcterms:created>
  <dcterms:modified xsi:type="dcterms:W3CDTF">2021-11-04T23:23:55Z</dcterms:modified>
</cp:coreProperties>
</file>