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4"/>
  </p:sldMasterIdLst>
  <p:notesMasterIdLst>
    <p:notesMasterId r:id="rId18"/>
  </p:notesMasterIdLst>
  <p:sldIdLst>
    <p:sldId id="268" r:id="rId5"/>
    <p:sldId id="257" r:id="rId6"/>
    <p:sldId id="258" r:id="rId7"/>
    <p:sldId id="259" r:id="rId8"/>
    <p:sldId id="260" r:id="rId9"/>
    <p:sldId id="269" r:id="rId10"/>
    <p:sldId id="271" r:id="rId11"/>
    <p:sldId id="263" r:id="rId12"/>
    <p:sldId id="264" r:id="rId13"/>
    <p:sldId id="266" r:id="rId14"/>
    <p:sldId id="267"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792" autoAdjust="0"/>
  </p:normalViewPr>
  <p:slideViewPr>
    <p:cSldViewPr snapToGrid="0">
      <p:cViewPr varScale="1">
        <p:scale>
          <a:sx n="51" d="100"/>
          <a:sy n="51" d="100"/>
        </p:scale>
        <p:origin x="12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421C5D-7A67-41FE-9DD6-32F70D4D1F7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410FCF8-D78F-4F04-8460-558FADCEE71F}">
      <dgm:prSet custT="1"/>
      <dgm:spPr/>
      <dgm:t>
        <a:bodyPr/>
        <a:lstStyle/>
        <a:p>
          <a:r>
            <a:rPr lang="en-GB" sz="1800" b="1" dirty="0"/>
            <a:t>0.16% of the UK prison population </a:t>
          </a:r>
          <a:r>
            <a:rPr lang="en-GB" sz="1800" b="1" i="0" dirty="0"/>
            <a:t>(</a:t>
          </a:r>
          <a:r>
            <a:rPr lang="en-GB" sz="1800" b="1" i="0" dirty="0" err="1"/>
            <a:t>TransActual</a:t>
          </a:r>
          <a:r>
            <a:rPr lang="en-GB" sz="1800" b="1" i="0" dirty="0"/>
            <a:t> 2026).</a:t>
          </a:r>
          <a:endParaRPr lang="en-US" sz="1800" b="1" dirty="0"/>
        </a:p>
      </dgm:t>
    </dgm:pt>
    <dgm:pt modelId="{5426F55D-0971-4011-AD1F-02F602D62020}" type="parTrans" cxnId="{06C1A720-5505-4CED-ACE5-0A741EA2C10B}">
      <dgm:prSet/>
      <dgm:spPr/>
      <dgm:t>
        <a:bodyPr/>
        <a:lstStyle/>
        <a:p>
          <a:endParaRPr lang="en-US"/>
        </a:p>
      </dgm:t>
    </dgm:pt>
    <dgm:pt modelId="{33A9EF17-6B4D-4DD1-8371-5E96E5226F09}" type="sibTrans" cxnId="{06C1A720-5505-4CED-ACE5-0A741EA2C10B}">
      <dgm:prSet/>
      <dgm:spPr/>
      <dgm:t>
        <a:bodyPr/>
        <a:lstStyle/>
        <a:p>
          <a:endParaRPr lang="en-US"/>
        </a:p>
      </dgm:t>
    </dgm:pt>
    <dgm:pt modelId="{634AC0F7-7690-4624-BB09-44176E6135E1}">
      <dgm:prSet custT="1"/>
      <dgm:spPr/>
      <dgm:t>
        <a:bodyPr/>
        <a:lstStyle/>
        <a:p>
          <a:r>
            <a:rPr lang="en-GB" sz="1800" b="1" dirty="0"/>
            <a:t>64% of public and private prisons in England and Wales had 1 or more transgender prisoners </a:t>
          </a:r>
          <a:r>
            <a:rPr lang="en-GB" sz="1800" b="1" i="0" dirty="0"/>
            <a:t>(Ministry of Justice 2024).</a:t>
          </a:r>
          <a:endParaRPr lang="en-US" sz="1800" b="1" dirty="0"/>
        </a:p>
      </dgm:t>
    </dgm:pt>
    <dgm:pt modelId="{00459A3A-DF41-4CC1-B502-0785710D7C7C}" type="parTrans" cxnId="{FE20044F-9E8C-44B9-B143-34A147DDB700}">
      <dgm:prSet/>
      <dgm:spPr/>
      <dgm:t>
        <a:bodyPr/>
        <a:lstStyle/>
        <a:p>
          <a:endParaRPr lang="en-US"/>
        </a:p>
      </dgm:t>
    </dgm:pt>
    <dgm:pt modelId="{BBBBD52F-CF7C-4FCB-B219-9FE864079D4F}" type="sibTrans" cxnId="{FE20044F-9E8C-44B9-B143-34A147DDB700}">
      <dgm:prSet/>
      <dgm:spPr/>
      <dgm:t>
        <a:bodyPr/>
        <a:lstStyle/>
        <a:p>
          <a:endParaRPr lang="en-US"/>
        </a:p>
      </dgm:t>
    </dgm:pt>
    <dgm:pt modelId="{9685FF31-760C-4722-9202-CA0D4D566D21}">
      <dgm:prSet custT="1"/>
      <dgm:spPr/>
      <dgm:t>
        <a:bodyPr/>
        <a:lstStyle/>
        <a:p>
          <a:r>
            <a:rPr lang="en-GB" sz="1800" b="1" dirty="0"/>
            <a:t>Transgender women offenders are no longer placed in women’s prisons </a:t>
          </a:r>
          <a:r>
            <a:rPr lang="en-GB" sz="1800" b="1" i="0" dirty="0"/>
            <a:t>(Gov.UK 2023).</a:t>
          </a:r>
          <a:endParaRPr lang="en-US" sz="1800" b="1" dirty="0"/>
        </a:p>
      </dgm:t>
    </dgm:pt>
    <dgm:pt modelId="{D1174FAD-A392-4153-B04B-3AA9743A2303}" type="parTrans" cxnId="{C9098DA0-28C8-46EC-800A-7744CE11A443}">
      <dgm:prSet/>
      <dgm:spPr/>
      <dgm:t>
        <a:bodyPr/>
        <a:lstStyle/>
        <a:p>
          <a:endParaRPr lang="en-US"/>
        </a:p>
      </dgm:t>
    </dgm:pt>
    <dgm:pt modelId="{024632BB-4185-4F19-B765-F07452223BA8}" type="sibTrans" cxnId="{C9098DA0-28C8-46EC-800A-7744CE11A443}">
      <dgm:prSet/>
      <dgm:spPr/>
      <dgm:t>
        <a:bodyPr/>
        <a:lstStyle/>
        <a:p>
          <a:endParaRPr lang="en-US"/>
        </a:p>
      </dgm:t>
    </dgm:pt>
    <dgm:pt modelId="{D1CB0B3C-2798-4FC6-BD93-61C3A9F3FACA}" type="pres">
      <dgm:prSet presAssocID="{71421C5D-7A67-41FE-9DD6-32F70D4D1F7A}" presName="vert0" presStyleCnt="0">
        <dgm:presLayoutVars>
          <dgm:dir/>
          <dgm:animOne val="branch"/>
          <dgm:animLvl val="lvl"/>
        </dgm:presLayoutVars>
      </dgm:prSet>
      <dgm:spPr/>
    </dgm:pt>
    <dgm:pt modelId="{5523F1D0-7A6F-47AC-9DDF-8939C3E1A03E}" type="pres">
      <dgm:prSet presAssocID="{3410FCF8-D78F-4F04-8460-558FADCEE71F}" presName="thickLine" presStyleLbl="alignNode1" presStyleIdx="0" presStyleCnt="3"/>
      <dgm:spPr/>
    </dgm:pt>
    <dgm:pt modelId="{7B9D1980-A77D-419A-9470-3A0346BD6ACE}" type="pres">
      <dgm:prSet presAssocID="{3410FCF8-D78F-4F04-8460-558FADCEE71F}" presName="horz1" presStyleCnt="0"/>
      <dgm:spPr/>
    </dgm:pt>
    <dgm:pt modelId="{E19FFE44-CA9B-41A1-90C3-A53C5DE13C4A}" type="pres">
      <dgm:prSet presAssocID="{3410FCF8-D78F-4F04-8460-558FADCEE71F}" presName="tx1" presStyleLbl="revTx" presStyleIdx="0" presStyleCnt="3"/>
      <dgm:spPr/>
    </dgm:pt>
    <dgm:pt modelId="{6AEFDC89-4E84-406F-AE93-783E66CE76CA}" type="pres">
      <dgm:prSet presAssocID="{3410FCF8-D78F-4F04-8460-558FADCEE71F}" presName="vert1" presStyleCnt="0"/>
      <dgm:spPr/>
    </dgm:pt>
    <dgm:pt modelId="{6DB20F2C-0720-4469-86CF-6AF8A9993730}" type="pres">
      <dgm:prSet presAssocID="{634AC0F7-7690-4624-BB09-44176E6135E1}" presName="thickLine" presStyleLbl="alignNode1" presStyleIdx="1" presStyleCnt="3" custLinFactNeighborX="-2223" custLinFactNeighborY="-42636"/>
      <dgm:spPr/>
    </dgm:pt>
    <dgm:pt modelId="{C38FDD81-BD18-46E8-A791-DADA272F1F40}" type="pres">
      <dgm:prSet presAssocID="{634AC0F7-7690-4624-BB09-44176E6135E1}" presName="horz1" presStyleCnt="0"/>
      <dgm:spPr/>
    </dgm:pt>
    <dgm:pt modelId="{1DD79823-7209-41E9-8DE0-CF0A64D796EB}" type="pres">
      <dgm:prSet presAssocID="{634AC0F7-7690-4624-BB09-44176E6135E1}" presName="tx1" presStyleLbl="revTx" presStyleIdx="1" presStyleCnt="3" custLinFactNeighborX="0" custLinFactNeighborY="-42653"/>
      <dgm:spPr/>
    </dgm:pt>
    <dgm:pt modelId="{52FEEDBB-4B87-445C-93E4-04125DE2CCBD}" type="pres">
      <dgm:prSet presAssocID="{634AC0F7-7690-4624-BB09-44176E6135E1}" presName="vert1" presStyleCnt="0"/>
      <dgm:spPr/>
    </dgm:pt>
    <dgm:pt modelId="{F5DCE7D3-7784-4796-9CF2-3CE06BBF7A87}" type="pres">
      <dgm:prSet presAssocID="{9685FF31-760C-4722-9202-CA0D4D566D21}" presName="thickLine" presStyleLbl="alignNode1" presStyleIdx="2" presStyleCnt="3"/>
      <dgm:spPr/>
    </dgm:pt>
    <dgm:pt modelId="{514D6E39-1DBA-4A29-ADFA-95721590C29F}" type="pres">
      <dgm:prSet presAssocID="{9685FF31-760C-4722-9202-CA0D4D566D21}" presName="horz1" presStyleCnt="0"/>
      <dgm:spPr/>
    </dgm:pt>
    <dgm:pt modelId="{C6D811BA-A237-4527-A586-ED0482C5144B}" type="pres">
      <dgm:prSet presAssocID="{9685FF31-760C-4722-9202-CA0D4D566D21}" presName="tx1" presStyleLbl="revTx" presStyleIdx="2" presStyleCnt="3"/>
      <dgm:spPr/>
    </dgm:pt>
    <dgm:pt modelId="{737F0FC4-B956-4B7C-8E47-9E7BA432CD34}" type="pres">
      <dgm:prSet presAssocID="{9685FF31-760C-4722-9202-CA0D4D566D21}" presName="vert1" presStyleCnt="0"/>
      <dgm:spPr/>
    </dgm:pt>
  </dgm:ptLst>
  <dgm:cxnLst>
    <dgm:cxn modelId="{06C1A720-5505-4CED-ACE5-0A741EA2C10B}" srcId="{71421C5D-7A67-41FE-9DD6-32F70D4D1F7A}" destId="{3410FCF8-D78F-4F04-8460-558FADCEE71F}" srcOrd="0" destOrd="0" parTransId="{5426F55D-0971-4011-AD1F-02F602D62020}" sibTransId="{33A9EF17-6B4D-4DD1-8371-5E96E5226F09}"/>
    <dgm:cxn modelId="{90961A68-266D-4A0C-8D03-E93676851716}" type="presOf" srcId="{71421C5D-7A67-41FE-9DD6-32F70D4D1F7A}" destId="{D1CB0B3C-2798-4FC6-BD93-61C3A9F3FACA}" srcOrd="0" destOrd="0" presId="urn:microsoft.com/office/officeart/2008/layout/LinedList"/>
    <dgm:cxn modelId="{D9B4C049-C688-435F-8440-31CE5D237C56}" type="presOf" srcId="{9685FF31-760C-4722-9202-CA0D4D566D21}" destId="{C6D811BA-A237-4527-A586-ED0482C5144B}" srcOrd="0" destOrd="0" presId="urn:microsoft.com/office/officeart/2008/layout/LinedList"/>
    <dgm:cxn modelId="{FE20044F-9E8C-44B9-B143-34A147DDB700}" srcId="{71421C5D-7A67-41FE-9DD6-32F70D4D1F7A}" destId="{634AC0F7-7690-4624-BB09-44176E6135E1}" srcOrd="1" destOrd="0" parTransId="{00459A3A-DF41-4CC1-B502-0785710D7C7C}" sibTransId="{BBBBD52F-CF7C-4FCB-B219-9FE864079D4F}"/>
    <dgm:cxn modelId="{C9098DA0-28C8-46EC-800A-7744CE11A443}" srcId="{71421C5D-7A67-41FE-9DD6-32F70D4D1F7A}" destId="{9685FF31-760C-4722-9202-CA0D4D566D21}" srcOrd="2" destOrd="0" parTransId="{D1174FAD-A392-4153-B04B-3AA9743A2303}" sibTransId="{024632BB-4185-4F19-B765-F07452223BA8}"/>
    <dgm:cxn modelId="{1F3D5DB0-AC37-478E-92C3-5F5BB0E53643}" type="presOf" srcId="{634AC0F7-7690-4624-BB09-44176E6135E1}" destId="{1DD79823-7209-41E9-8DE0-CF0A64D796EB}" srcOrd="0" destOrd="0" presId="urn:microsoft.com/office/officeart/2008/layout/LinedList"/>
    <dgm:cxn modelId="{E860D4DF-F755-4CA7-98D8-46C43E84BB9C}" type="presOf" srcId="{3410FCF8-D78F-4F04-8460-558FADCEE71F}" destId="{E19FFE44-CA9B-41A1-90C3-A53C5DE13C4A}" srcOrd="0" destOrd="0" presId="urn:microsoft.com/office/officeart/2008/layout/LinedList"/>
    <dgm:cxn modelId="{A904D61F-978C-4543-A272-39BFC69097B4}" type="presParOf" srcId="{D1CB0B3C-2798-4FC6-BD93-61C3A9F3FACA}" destId="{5523F1D0-7A6F-47AC-9DDF-8939C3E1A03E}" srcOrd="0" destOrd="0" presId="urn:microsoft.com/office/officeart/2008/layout/LinedList"/>
    <dgm:cxn modelId="{2117AB38-321E-4F15-994D-8B21273B3A59}" type="presParOf" srcId="{D1CB0B3C-2798-4FC6-BD93-61C3A9F3FACA}" destId="{7B9D1980-A77D-419A-9470-3A0346BD6ACE}" srcOrd="1" destOrd="0" presId="urn:microsoft.com/office/officeart/2008/layout/LinedList"/>
    <dgm:cxn modelId="{FC18AB1F-7F54-4515-A6E9-9DFEA8467D24}" type="presParOf" srcId="{7B9D1980-A77D-419A-9470-3A0346BD6ACE}" destId="{E19FFE44-CA9B-41A1-90C3-A53C5DE13C4A}" srcOrd="0" destOrd="0" presId="urn:microsoft.com/office/officeart/2008/layout/LinedList"/>
    <dgm:cxn modelId="{F9FB06CE-9C95-49BF-A13B-5385DA41F86B}" type="presParOf" srcId="{7B9D1980-A77D-419A-9470-3A0346BD6ACE}" destId="{6AEFDC89-4E84-406F-AE93-783E66CE76CA}" srcOrd="1" destOrd="0" presId="urn:microsoft.com/office/officeart/2008/layout/LinedList"/>
    <dgm:cxn modelId="{D827B7AF-08BE-49F4-A4C1-04D1732A90B6}" type="presParOf" srcId="{D1CB0B3C-2798-4FC6-BD93-61C3A9F3FACA}" destId="{6DB20F2C-0720-4469-86CF-6AF8A9993730}" srcOrd="2" destOrd="0" presId="urn:microsoft.com/office/officeart/2008/layout/LinedList"/>
    <dgm:cxn modelId="{A91DC325-4775-43D4-A922-643C1BAFEA61}" type="presParOf" srcId="{D1CB0B3C-2798-4FC6-BD93-61C3A9F3FACA}" destId="{C38FDD81-BD18-46E8-A791-DADA272F1F40}" srcOrd="3" destOrd="0" presId="urn:microsoft.com/office/officeart/2008/layout/LinedList"/>
    <dgm:cxn modelId="{1FB3AAFE-6D57-428D-8060-A6620BA2DA34}" type="presParOf" srcId="{C38FDD81-BD18-46E8-A791-DADA272F1F40}" destId="{1DD79823-7209-41E9-8DE0-CF0A64D796EB}" srcOrd="0" destOrd="0" presId="urn:microsoft.com/office/officeart/2008/layout/LinedList"/>
    <dgm:cxn modelId="{B6926A82-BD10-4508-BE83-96BBE2AA8D71}" type="presParOf" srcId="{C38FDD81-BD18-46E8-A791-DADA272F1F40}" destId="{52FEEDBB-4B87-445C-93E4-04125DE2CCBD}" srcOrd="1" destOrd="0" presId="urn:microsoft.com/office/officeart/2008/layout/LinedList"/>
    <dgm:cxn modelId="{BC98FEB2-31EE-458D-BE9B-1F0775A1B098}" type="presParOf" srcId="{D1CB0B3C-2798-4FC6-BD93-61C3A9F3FACA}" destId="{F5DCE7D3-7784-4796-9CF2-3CE06BBF7A87}" srcOrd="4" destOrd="0" presId="urn:microsoft.com/office/officeart/2008/layout/LinedList"/>
    <dgm:cxn modelId="{88A37FCF-0B71-42AE-8E2D-5CA379245E91}" type="presParOf" srcId="{D1CB0B3C-2798-4FC6-BD93-61C3A9F3FACA}" destId="{514D6E39-1DBA-4A29-ADFA-95721590C29F}" srcOrd="5" destOrd="0" presId="urn:microsoft.com/office/officeart/2008/layout/LinedList"/>
    <dgm:cxn modelId="{B89AB205-5AE0-462C-A879-2BA77619091E}" type="presParOf" srcId="{514D6E39-1DBA-4A29-ADFA-95721590C29F}" destId="{C6D811BA-A237-4527-A586-ED0482C5144B}" srcOrd="0" destOrd="0" presId="urn:microsoft.com/office/officeart/2008/layout/LinedList"/>
    <dgm:cxn modelId="{ADA57289-ED8A-4A5E-A61D-F3C474C6C55D}" type="presParOf" srcId="{514D6E39-1DBA-4A29-ADFA-95721590C29F}" destId="{737F0FC4-B956-4B7C-8E47-9E7BA432CD3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2AF1A5-AB9F-454F-9359-69295B430324}"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E94B2B24-E352-4671-87D3-EFA458126D70}">
      <dgm:prSet custT="1"/>
      <dgm:spPr/>
      <dgm:t>
        <a:bodyPr/>
        <a:lstStyle/>
        <a:p>
          <a:r>
            <a:rPr lang="en-GB" sz="1800" b="1" dirty="0"/>
            <a:t>Treatment access delays (Van Hout. Kewley. and Hillis 2020).</a:t>
          </a:r>
          <a:endParaRPr lang="en-US" sz="1800" b="1" dirty="0"/>
        </a:p>
      </dgm:t>
    </dgm:pt>
    <dgm:pt modelId="{CEF2E1C4-96F7-4544-8B0B-63D4EDA52F17}" type="parTrans" cxnId="{10A81104-D455-4AF0-BFE4-629A709FD742}">
      <dgm:prSet/>
      <dgm:spPr/>
      <dgm:t>
        <a:bodyPr/>
        <a:lstStyle/>
        <a:p>
          <a:endParaRPr lang="en-US"/>
        </a:p>
      </dgm:t>
    </dgm:pt>
    <dgm:pt modelId="{74679F5B-72FB-478C-AA58-6C2F00011B8D}" type="sibTrans" cxnId="{10A81104-D455-4AF0-BFE4-629A709FD742}">
      <dgm:prSet/>
      <dgm:spPr/>
      <dgm:t>
        <a:bodyPr/>
        <a:lstStyle/>
        <a:p>
          <a:endParaRPr lang="en-US"/>
        </a:p>
      </dgm:t>
    </dgm:pt>
    <dgm:pt modelId="{631B3981-9C09-46EB-A4E5-199101299035}">
      <dgm:prSet custT="1"/>
      <dgm:spPr/>
      <dgm:t>
        <a:bodyPr/>
        <a:lstStyle/>
        <a:p>
          <a:r>
            <a:rPr lang="en-GB" sz="1700" b="1" dirty="0"/>
            <a:t>They are often placed in facilities based on the sex they were assigned at birth (Gupta, </a:t>
          </a:r>
          <a:r>
            <a:rPr lang="en-GB" sz="1700" b="1" dirty="0" err="1"/>
            <a:t>Moondra</a:t>
          </a:r>
          <a:r>
            <a:rPr lang="en-GB" sz="1700" b="1" dirty="0"/>
            <a:t>, and Meena, 2025).</a:t>
          </a:r>
          <a:endParaRPr lang="en-US" sz="1700" b="1" dirty="0"/>
        </a:p>
      </dgm:t>
    </dgm:pt>
    <dgm:pt modelId="{64C80992-10DA-4FC4-9644-5DC18272CEE8}" type="parTrans" cxnId="{23A41F2A-332A-47A5-B9CC-55A72918F5A9}">
      <dgm:prSet/>
      <dgm:spPr/>
      <dgm:t>
        <a:bodyPr/>
        <a:lstStyle/>
        <a:p>
          <a:endParaRPr lang="en-US"/>
        </a:p>
      </dgm:t>
    </dgm:pt>
    <dgm:pt modelId="{F255FB4B-E98F-4A90-8F17-1DBB057559C3}" type="sibTrans" cxnId="{23A41F2A-332A-47A5-B9CC-55A72918F5A9}">
      <dgm:prSet/>
      <dgm:spPr/>
      <dgm:t>
        <a:bodyPr/>
        <a:lstStyle/>
        <a:p>
          <a:endParaRPr lang="en-US"/>
        </a:p>
      </dgm:t>
    </dgm:pt>
    <dgm:pt modelId="{EFAD9725-2C46-40E8-A0B0-3CFA94DEA527}">
      <dgm:prSet/>
      <dgm:spPr/>
      <dgm:t>
        <a:bodyPr/>
        <a:lstStyle/>
        <a:p>
          <a:r>
            <a:rPr lang="en-GB" b="1" dirty="0"/>
            <a:t>Transgenders in the prison system suffer from poor access to showering facilities (Translucent 2025).</a:t>
          </a:r>
          <a:endParaRPr lang="en-US" b="1" dirty="0"/>
        </a:p>
      </dgm:t>
    </dgm:pt>
    <dgm:pt modelId="{9EBB623D-7C87-476C-AFC8-7EB1E2E2A781}" type="parTrans" cxnId="{B04BEA14-3230-4665-A123-D53DC34E8840}">
      <dgm:prSet/>
      <dgm:spPr/>
      <dgm:t>
        <a:bodyPr/>
        <a:lstStyle/>
        <a:p>
          <a:endParaRPr lang="en-US"/>
        </a:p>
      </dgm:t>
    </dgm:pt>
    <dgm:pt modelId="{542FF27F-A534-4FE6-BFC6-0002853757A2}" type="sibTrans" cxnId="{B04BEA14-3230-4665-A123-D53DC34E8840}">
      <dgm:prSet/>
      <dgm:spPr/>
      <dgm:t>
        <a:bodyPr/>
        <a:lstStyle/>
        <a:p>
          <a:endParaRPr lang="en-US"/>
        </a:p>
      </dgm:t>
    </dgm:pt>
    <dgm:pt modelId="{F4491025-568C-4208-84D0-04DC14F4DF3A}">
      <dgm:prSet/>
      <dgm:spPr/>
      <dgm:t>
        <a:bodyPr/>
        <a:lstStyle/>
        <a:p>
          <a:r>
            <a:rPr lang="en-GB" b="1" dirty="0"/>
            <a:t>HIV and STD (</a:t>
          </a:r>
          <a:r>
            <a:rPr lang="en-GB" b="1" dirty="0" err="1"/>
            <a:t>Jae,Valerie</a:t>
          </a:r>
          <a:r>
            <a:rPr lang="en-GB" b="1" dirty="0"/>
            <a:t> 2017).</a:t>
          </a:r>
          <a:endParaRPr lang="en-US" b="1" dirty="0"/>
        </a:p>
      </dgm:t>
    </dgm:pt>
    <dgm:pt modelId="{FEC97B25-4359-4ED3-B1B4-37AAC6D30D18}" type="parTrans" cxnId="{BE01D7B5-2473-4A53-8FC2-FECEDA138FC5}">
      <dgm:prSet/>
      <dgm:spPr/>
      <dgm:t>
        <a:bodyPr/>
        <a:lstStyle/>
        <a:p>
          <a:endParaRPr lang="en-US"/>
        </a:p>
      </dgm:t>
    </dgm:pt>
    <dgm:pt modelId="{547BC47D-08B9-4188-93C6-4E45632303C4}" type="sibTrans" cxnId="{BE01D7B5-2473-4A53-8FC2-FECEDA138FC5}">
      <dgm:prSet/>
      <dgm:spPr/>
      <dgm:t>
        <a:bodyPr/>
        <a:lstStyle/>
        <a:p>
          <a:endParaRPr lang="en-US"/>
        </a:p>
      </dgm:t>
    </dgm:pt>
    <dgm:pt modelId="{6D01E49A-E79F-4E5D-A86A-485DBE7D904A}" type="pres">
      <dgm:prSet presAssocID="{5F2AF1A5-AB9F-454F-9359-69295B430324}" presName="vert0" presStyleCnt="0">
        <dgm:presLayoutVars>
          <dgm:dir/>
          <dgm:animOne val="branch"/>
          <dgm:animLvl val="lvl"/>
        </dgm:presLayoutVars>
      </dgm:prSet>
      <dgm:spPr/>
    </dgm:pt>
    <dgm:pt modelId="{75CF284D-7541-4EE2-AF6D-929942319437}" type="pres">
      <dgm:prSet presAssocID="{E94B2B24-E352-4671-87D3-EFA458126D70}" presName="thickLine" presStyleLbl="alignNode1" presStyleIdx="0" presStyleCnt="4"/>
      <dgm:spPr/>
    </dgm:pt>
    <dgm:pt modelId="{7045CC2A-C84E-498D-B166-1348054A0461}" type="pres">
      <dgm:prSet presAssocID="{E94B2B24-E352-4671-87D3-EFA458126D70}" presName="horz1" presStyleCnt="0"/>
      <dgm:spPr/>
    </dgm:pt>
    <dgm:pt modelId="{E1EAC47C-8978-4533-B5DF-D27BB10EABDC}" type="pres">
      <dgm:prSet presAssocID="{E94B2B24-E352-4671-87D3-EFA458126D70}" presName="tx1" presStyleLbl="revTx" presStyleIdx="0" presStyleCnt="4"/>
      <dgm:spPr/>
    </dgm:pt>
    <dgm:pt modelId="{E907E74F-85D1-4869-84DA-5E0ABBE7966E}" type="pres">
      <dgm:prSet presAssocID="{E94B2B24-E352-4671-87D3-EFA458126D70}" presName="vert1" presStyleCnt="0"/>
      <dgm:spPr/>
    </dgm:pt>
    <dgm:pt modelId="{1D80B389-E485-4DC4-B725-8A48DB46D16C}" type="pres">
      <dgm:prSet presAssocID="{631B3981-9C09-46EB-A4E5-199101299035}" presName="thickLine" presStyleLbl="alignNode1" presStyleIdx="1" presStyleCnt="4"/>
      <dgm:spPr/>
    </dgm:pt>
    <dgm:pt modelId="{CF99DF5F-27C1-4DCE-AEE5-C07BD54BB6ED}" type="pres">
      <dgm:prSet presAssocID="{631B3981-9C09-46EB-A4E5-199101299035}" presName="horz1" presStyleCnt="0"/>
      <dgm:spPr/>
    </dgm:pt>
    <dgm:pt modelId="{0D97ECAC-2304-40DD-B2CF-00005F6C8C3C}" type="pres">
      <dgm:prSet presAssocID="{631B3981-9C09-46EB-A4E5-199101299035}" presName="tx1" presStyleLbl="revTx" presStyleIdx="1" presStyleCnt="4"/>
      <dgm:spPr/>
    </dgm:pt>
    <dgm:pt modelId="{707B8F6F-DF21-4CA6-97D1-24D8B1055C35}" type="pres">
      <dgm:prSet presAssocID="{631B3981-9C09-46EB-A4E5-199101299035}" presName="vert1" presStyleCnt="0"/>
      <dgm:spPr/>
    </dgm:pt>
    <dgm:pt modelId="{A8CF5624-F1DF-4DE1-BF68-0CE94D1D1A25}" type="pres">
      <dgm:prSet presAssocID="{EFAD9725-2C46-40E8-A0B0-3CFA94DEA527}" presName="thickLine" presStyleLbl="alignNode1" presStyleIdx="2" presStyleCnt="4"/>
      <dgm:spPr/>
    </dgm:pt>
    <dgm:pt modelId="{E6986663-E6C1-4A80-8C9E-5CDE8F7F8727}" type="pres">
      <dgm:prSet presAssocID="{EFAD9725-2C46-40E8-A0B0-3CFA94DEA527}" presName="horz1" presStyleCnt="0"/>
      <dgm:spPr/>
    </dgm:pt>
    <dgm:pt modelId="{41244B7B-3772-4F3F-8380-D1EC50E1E080}" type="pres">
      <dgm:prSet presAssocID="{EFAD9725-2C46-40E8-A0B0-3CFA94DEA527}" presName="tx1" presStyleLbl="revTx" presStyleIdx="2" presStyleCnt="4"/>
      <dgm:spPr/>
    </dgm:pt>
    <dgm:pt modelId="{3278E15A-3578-4931-9EDC-7F1A14BCA6FA}" type="pres">
      <dgm:prSet presAssocID="{EFAD9725-2C46-40E8-A0B0-3CFA94DEA527}" presName="vert1" presStyleCnt="0"/>
      <dgm:spPr/>
    </dgm:pt>
    <dgm:pt modelId="{6E4C89B6-C476-4EA8-BEE9-2B1900FEADD5}" type="pres">
      <dgm:prSet presAssocID="{F4491025-568C-4208-84D0-04DC14F4DF3A}" presName="thickLine" presStyleLbl="alignNode1" presStyleIdx="3" presStyleCnt="4"/>
      <dgm:spPr/>
    </dgm:pt>
    <dgm:pt modelId="{FAECF944-E955-4060-84AB-0C70AACE75F6}" type="pres">
      <dgm:prSet presAssocID="{F4491025-568C-4208-84D0-04DC14F4DF3A}" presName="horz1" presStyleCnt="0"/>
      <dgm:spPr/>
    </dgm:pt>
    <dgm:pt modelId="{35C2E161-F813-441F-9D1C-8977FE3F506C}" type="pres">
      <dgm:prSet presAssocID="{F4491025-568C-4208-84D0-04DC14F4DF3A}" presName="tx1" presStyleLbl="revTx" presStyleIdx="3" presStyleCnt="4"/>
      <dgm:spPr/>
    </dgm:pt>
    <dgm:pt modelId="{FDABBBE7-0699-41AE-AB78-EC4301003750}" type="pres">
      <dgm:prSet presAssocID="{F4491025-568C-4208-84D0-04DC14F4DF3A}" presName="vert1" presStyleCnt="0"/>
      <dgm:spPr/>
    </dgm:pt>
  </dgm:ptLst>
  <dgm:cxnLst>
    <dgm:cxn modelId="{10A81104-D455-4AF0-BFE4-629A709FD742}" srcId="{5F2AF1A5-AB9F-454F-9359-69295B430324}" destId="{E94B2B24-E352-4671-87D3-EFA458126D70}" srcOrd="0" destOrd="0" parTransId="{CEF2E1C4-96F7-4544-8B0B-63D4EDA52F17}" sibTransId="{74679F5B-72FB-478C-AA58-6C2F00011B8D}"/>
    <dgm:cxn modelId="{B04BEA14-3230-4665-A123-D53DC34E8840}" srcId="{5F2AF1A5-AB9F-454F-9359-69295B430324}" destId="{EFAD9725-2C46-40E8-A0B0-3CFA94DEA527}" srcOrd="2" destOrd="0" parTransId="{9EBB623D-7C87-476C-AFC8-7EB1E2E2A781}" sibTransId="{542FF27F-A534-4FE6-BFC6-0002853757A2}"/>
    <dgm:cxn modelId="{23A41F2A-332A-47A5-B9CC-55A72918F5A9}" srcId="{5F2AF1A5-AB9F-454F-9359-69295B430324}" destId="{631B3981-9C09-46EB-A4E5-199101299035}" srcOrd="1" destOrd="0" parTransId="{64C80992-10DA-4FC4-9644-5DC18272CEE8}" sibTransId="{F255FB4B-E98F-4A90-8F17-1DBB057559C3}"/>
    <dgm:cxn modelId="{D106C83D-D5B7-4605-BC2E-0E79E3A5D6A8}" type="presOf" srcId="{5F2AF1A5-AB9F-454F-9359-69295B430324}" destId="{6D01E49A-E79F-4E5D-A86A-485DBE7D904A}" srcOrd="0" destOrd="0" presId="urn:microsoft.com/office/officeart/2008/layout/LinedList"/>
    <dgm:cxn modelId="{7200A669-E20B-4B09-8987-C4E3A1A37643}" type="presOf" srcId="{F4491025-568C-4208-84D0-04DC14F4DF3A}" destId="{35C2E161-F813-441F-9D1C-8977FE3F506C}" srcOrd="0" destOrd="0" presId="urn:microsoft.com/office/officeart/2008/layout/LinedList"/>
    <dgm:cxn modelId="{D8FB4377-ECA3-4F24-A8DF-A8473F3D5474}" type="presOf" srcId="{631B3981-9C09-46EB-A4E5-199101299035}" destId="{0D97ECAC-2304-40DD-B2CF-00005F6C8C3C}" srcOrd="0" destOrd="0" presId="urn:microsoft.com/office/officeart/2008/layout/LinedList"/>
    <dgm:cxn modelId="{AD6A6379-9CE2-493F-B6D8-36638957543C}" type="presOf" srcId="{E94B2B24-E352-4671-87D3-EFA458126D70}" destId="{E1EAC47C-8978-4533-B5DF-D27BB10EABDC}" srcOrd="0" destOrd="0" presId="urn:microsoft.com/office/officeart/2008/layout/LinedList"/>
    <dgm:cxn modelId="{4FFC27A6-44B9-4CDE-A3DA-8A8C2E8AE6EC}" type="presOf" srcId="{EFAD9725-2C46-40E8-A0B0-3CFA94DEA527}" destId="{41244B7B-3772-4F3F-8380-D1EC50E1E080}" srcOrd="0" destOrd="0" presId="urn:microsoft.com/office/officeart/2008/layout/LinedList"/>
    <dgm:cxn modelId="{BE01D7B5-2473-4A53-8FC2-FECEDA138FC5}" srcId="{5F2AF1A5-AB9F-454F-9359-69295B430324}" destId="{F4491025-568C-4208-84D0-04DC14F4DF3A}" srcOrd="3" destOrd="0" parTransId="{FEC97B25-4359-4ED3-B1B4-37AAC6D30D18}" sibTransId="{547BC47D-08B9-4188-93C6-4E45632303C4}"/>
    <dgm:cxn modelId="{E5533DA8-F359-4208-B51F-1DA0540887AF}" type="presParOf" srcId="{6D01E49A-E79F-4E5D-A86A-485DBE7D904A}" destId="{75CF284D-7541-4EE2-AF6D-929942319437}" srcOrd="0" destOrd="0" presId="urn:microsoft.com/office/officeart/2008/layout/LinedList"/>
    <dgm:cxn modelId="{2289ADA5-8BDC-401A-9899-63EDA96FF672}" type="presParOf" srcId="{6D01E49A-E79F-4E5D-A86A-485DBE7D904A}" destId="{7045CC2A-C84E-498D-B166-1348054A0461}" srcOrd="1" destOrd="0" presId="urn:microsoft.com/office/officeart/2008/layout/LinedList"/>
    <dgm:cxn modelId="{695EEEAC-7697-4BE7-8C12-01047A900CB6}" type="presParOf" srcId="{7045CC2A-C84E-498D-B166-1348054A0461}" destId="{E1EAC47C-8978-4533-B5DF-D27BB10EABDC}" srcOrd="0" destOrd="0" presId="urn:microsoft.com/office/officeart/2008/layout/LinedList"/>
    <dgm:cxn modelId="{E7D48D55-F34E-4711-9EC2-BA5035AC5D8E}" type="presParOf" srcId="{7045CC2A-C84E-498D-B166-1348054A0461}" destId="{E907E74F-85D1-4869-84DA-5E0ABBE7966E}" srcOrd="1" destOrd="0" presId="urn:microsoft.com/office/officeart/2008/layout/LinedList"/>
    <dgm:cxn modelId="{542AA148-E966-4261-80A8-8E1650DD7203}" type="presParOf" srcId="{6D01E49A-E79F-4E5D-A86A-485DBE7D904A}" destId="{1D80B389-E485-4DC4-B725-8A48DB46D16C}" srcOrd="2" destOrd="0" presId="urn:microsoft.com/office/officeart/2008/layout/LinedList"/>
    <dgm:cxn modelId="{75BD8857-327D-4425-A3C9-38DCFBF30B7A}" type="presParOf" srcId="{6D01E49A-E79F-4E5D-A86A-485DBE7D904A}" destId="{CF99DF5F-27C1-4DCE-AEE5-C07BD54BB6ED}" srcOrd="3" destOrd="0" presId="urn:microsoft.com/office/officeart/2008/layout/LinedList"/>
    <dgm:cxn modelId="{8F1C1C50-FF5A-4080-8201-52CD00E09E25}" type="presParOf" srcId="{CF99DF5F-27C1-4DCE-AEE5-C07BD54BB6ED}" destId="{0D97ECAC-2304-40DD-B2CF-00005F6C8C3C}" srcOrd="0" destOrd="0" presId="urn:microsoft.com/office/officeart/2008/layout/LinedList"/>
    <dgm:cxn modelId="{4E95317E-3814-40A8-A5AE-E0C0B3A8EF96}" type="presParOf" srcId="{CF99DF5F-27C1-4DCE-AEE5-C07BD54BB6ED}" destId="{707B8F6F-DF21-4CA6-97D1-24D8B1055C35}" srcOrd="1" destOrd="0" presId="urn:microsoft.com/office/officeart/2008/layout/LinedList"/>
    <dgm:cxn modelId="{43690383-3F62-4E22-ACF4-F668BF397F88}" type="presParOf" srcId="{6D01E49A-E79F-4E5D-A86A-485DBE7D904A}" destId="{A8CF5624-F1DF-4DE1-BF68-0CE94D1D1A25}" srcOrd="4" destOrd="0" presId="urn:microsoft.com/office/officeart/2008/layout/LinedList"/>
    <dgm:cxn modelId="{9335D179-5B00-48DD-AC9A-62F85BA550DC}" type="presParOf" srcId="{6D01E49A-E79F-4E5D-A86A-485DBE7D904A}" destId="{E6986663-E6C1-4A80-8C9E-5CDE8F7F8727}" srcOrd="5" destOrd="0" presId="urn:microsoft.com/office/officeart/2008/layout/LinedList"/>
    <dgm:cxn modelId="{1FB6898B-462F-454D-B890-1CBEE6E848BF}" type="presParOf" srcId="{E6986663-E6C1-4A80-8C9E-5CDE8F7F8727}" destId="{41244B7B-3772-4F3F-8380-D1EC50E1E080}" srcOrd="0" destOrd="0" presId="urn:microsoft.com/office/officeart/2008/layout/LinedList"/>
    <dgm:cxn modelId="{C5B7B909-43BE-4E8F-81B2-4CE6B5246B7A}" type="presParOf" srcId="{E6986663-E6C1-4A80-8C9E-5CDE8F7F8727}" destId="{3278E15A-3578-4931-9EDC-7F1A14BCA6FA}" srcOrd="1" destOrd="0" presId="urn:microsoft.com/office/officeart/2008/layout/LinedList"/>
    <dgm:cxn modelId="{C185962A-E894-44AC-A1F6-6D11D35579B3}" type="presParOf" srcId="{6D01E49A-E79F-4E5D-A86A-485DBE7D904A}" destId="{6E4C89B6-C476-4EA8-BEE9-2B1900FEADD5}" srcOrd="6" destOrd="0" presId="urn:microsoft.com/office/officeart/2008/layout/LinedList"/>
    <dgm:cxn modelId="{DDFB3875-E6F9-4C0D-9ECD-C4F932E3981E}" type="presParOf" srcId="{6D01E49A-E79F-4E5D-A86A-485DBE7D904A}" destId="{FAECF944-E955-4060-84AB-0C70AACE75F6}" srcOrd="7" destOrd="0" presId="urn:microsoft.com/office/officeart/2008/layout/LinedList"/>
    <dgm:cxn modelId="{216CDC8B-6AEF-4EE8-96B2-359CCD409E25}" type="presParOf" srcId="{FAECF944-E955-4060-84AB-0C70AACE75F6}" destId="{35C2E161-F813-441F-9D1C-8977FE3F506C}" srcOrd="0" destOrd="0" presId="urn:microsoft.com/office/officeart/2008/layout/LinedList"/>
    <dgm:cxn modelId="{6D1B764B-583A-433C-8AAE-42BE1F662C64}" type="presParOf" srcId="{FAECF944-E955-4060-84AB-0C70AACE75F6}" destId="{FDABBBE7-0699-41AE-AB78-EC430100375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23F1D0-7A6F-47AC-9DDF-8939C3E1A03E}">
      <dsp:nvSpPr>
        <dsp:cNvPr id="0" name=""/>
        <dsp:cNvSpPr/>
      </dsp:nvSpPr>
      <dsp:spPr>
        <a:xfrm>
          <a:off x="0" y="2584"/>
          <a:ext cx="49801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9FFE44-CA9B-41A1-90C3-A53C5DE13C4A}">
      <dsp:nvSpPr>
        <dsp:cNvPr id="0" name=""/>
        <dsp:cNvSpPr/>
      </dsp:nvSpPr>
      <dsp:spPr>
        <a:xfrm>
          <a:off x="0" y="2584"/>
          <a:ext cx="4980167" cy="1762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0.16% of the UK prison population </a:t>
          </a:r>
          <a:r>
            <a:rPr lang="en-GB" sz="1800" b="1" i="0" kern="1200" dirty="0"/>
            <a:t>(</a:t>
          </a:r>
          <a:r>
            <a:rPr lang="en-GB" sz="1800" b="1" i="0" kern="1200" dirty="0" err="1"/>
            <a:t>TransActual</a:t>
          </a:r>
          <a:r>
            <a:rPr lang="en-GB" sz="1800" b="1" i="0" kern="1200" dirty="0"/>
            <a:t> 2026).</a:t>
          </a:r>
          <a:endParaRPr lang="en-US" sz="1800" b="1" kern="1200" dirty="0"/>
        </a:p>
      </dsp:txBody>
      <dsp:txXfrm>
        <a:off x="0" y="2584"/>
        <a:ext cx="4980167" cy="1762359"/>
      </dsp:txXfrm>
    </dsp:sp>
    <dsp:sp modelId="{6DB20F2C-0720-4469-86CF-6AF8A9993730}">
      <dsp:nvSpPr>
        <dsp:cNvPr id="0" name=""/>
        <dsp:cNvSpPr/>
      </dsp:nvSpPr>
      <dsp:spPr>
        <a:xfrm>
          <a:off x="0" y="1013544"/>
          <a:ext cx="49801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D79823-7209-41E9-8DE0-CF0A64D796EB}">
      <dsp:nvSpPr>
        <dsp:cNvPr id="0" name=""/>
        <dsp:cNvSpPr/>
      </dsp:nvSpPr>
      <dsp:spPr>
        <a:xfrm>
          <a:off x="0" y="1013244"/>
          <a:ext cx="4980167" cy="1762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64% of public and private prisons in England and Wales had 1 or more transgender prisoners </a:t>
          </a:r>
          <a:r>
            <a:rPr lang="en-GB" sz="1800" b="1" i="0" kern="1200" dirty="0"/>
            <a:t>(Ministry of Justice 2024).</a:t>
          </a:r>
          <a:endParaRPr lang="en-US" sz="1800" b="1" kern="1200" dirty="0"/>
        </a:p>
      </dsp:txBody>
      <dsp:txXfrm>
        <a:off x="0" y="1013244"/>
        <a:ext cx="4980167" cy="1762359"/>
      </dsp:txXfrm>
    </dsp:sp>
    <dsp:sp modelId="{F5DCE7D3-7784-4796-9CF2-3CE06BBF7A87}">
      <dsp:nvSpPr>
        <dsp:cNvPr id="0" name=""/>
        <dsp:cNvSpPr/>
      </dsp:nvSpPr>
      <dsp:spPr>
        <a:xfrm>
          <a:off x="0" y="3527303"/>
          <a:ext cx="498016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811BA-A237-4527-A586-ED0482C5144B}">
      <dsp:nvSpPr>
        <dsp:cNvPr id="0" name=""/>
        <dsp:cNvSpPr/>
      </dsp:nvSpPr>
      <dsp:spPr>
        <a:xfrm>
          <a:off x="0" y="3527303"/>
          <a:ext cx="4980167" cy="1762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Transgender women offenders are no longer placed in women’s prisons </a:t>
          </a:r>
          <a:r>
            <a:rPr lang="en-GB" sz="1800" b="1" i="0" kern="1200" dirty="0"/>
            <a:t>(Gov.UK 2023).</a:t>
          </a:r>
          <a:endParaRPr lang="en-US" sz="1800" b="1" kern="1200" dirty="0"/>
        </a:p>
      </dsp:txBody>
      <dsp:txXfrm>
        <a:off x="0" y="3527303"/>
        <a:ext cx="4980167" cy="17623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CF284D-7541-4EE2-AF6D-929942319437}">
      <dsp:nvSpPr>
        <dsp:cNvPr id="0" name=""/>
        <dsp:cNvSpPr/>
      </dsp:nvSpPr>
      <dsp:spPr>
        <a:xfrm>
          <a:off x="0" y="0"/>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AC47C-8978-4533-B5DF-D27BB10EABDC}">
      <dsp:nvSpPr>
        <dsp:cNvPr id="0" name=""/>
        <dsp:cNvSpPr/>
      </dsp:nvSpPr>
      <dsp:spPr>
        <a:xfrm>
          <a:off x="0" y="0"/>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Treatment access delays (Van Hout. Kewley. and Hillis 2020).</a:t>
          </a:r>
          <a:endParaRPr lang="en-US" sz="1800" b="1" kern="1200" dirty="0"/>
        </a:p>
      </dsp:txBody>
      <dsp:txXfrm>
        <a:off x="0" y="0"/>
        <a:ext cx="6819827" cy="1144603"/>
      </dsp:txXfrm>
    </dsp:sp>
    <dsp:sp modelId="{1D80B389-E485-4DC4-B725-8A48DB46D16C}">
      <dsp:nvSpPr>
        <dsp:cNvPr id="0" name=""/>
        <dsp:cNvSpPr/>
      </dsp:nvSpPr>
      <dsp:spPr>
        <a:xfrm>
          <a:off x="0" y="1144603"/>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97ECAC-2304-40DD-B2CF-00005F6C8C3C}">
      <dsp:nvSpPr>
        <dsp:cNvPr id="0" name=""/>
        <dsp:cNvSpPr/>
      </dsp:nvSpPr>
      <dsp:spPr>
        <a:xfrm>
          <a:off x="0" y="1144603"/>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dirty="0"/>
            <a:t>They are often placed in facilities based on the sex they were assigned at birth (Gupta, </a:t>
          </a:r>
          <a:r>
            <a:rPr lang="en-GB" sz="1700" b="1" kern="1200" dirty="0" err="1"/>
            <a:t>Moondra</a:t>
          </a:r>
          <a:r>
            <a:rPr lang="en-GB" sz="1700" b="1" kern="1200" dirty="0"/>
            <a:t>, and Meena, 2025).</a:t>
          </a:r>
          <a:endParaRPr lang="en-US" sz="1700" b="1" kern="1200" dirty="0"/>
        </a:p>
      </dsp:txBody>
      <dsp:txXfrm>
        <a:off x="0" y="1144603"/>
        <a:ext cx="6819827" cy="1144603"/>
      </dsp:txXfrm>
    </dsp:sp>
    <dsp:sp modelId="{A8CF5624-F1DF-4DE1-BF68-0CE94D1D1A25}">
      <dsp:nvSpPr>
        <dsp:cNvPr id="0" name=""/>
        <dsp:cNvSpPr/>
      </dsp:nvSpPr>
      <dsp:spPr>
        <a:xfrm>
          <a:off x="0" y="2289207"/>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244B7B-3772-4F3F-8380-D1EC50E1E080}">
      <dsp:nvSpPr>
        <dsp:cNvPr id="0" name=""/>
        <dsp:cNvSpPr/>
      </dsp:nvSpPr>
      <dsp:spPr>
        <a:xfrm>
          <a:off x="0" y="2289207"/>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Transgenders in the prison system suffer from poor access to showering facilities (Translucent 2025).</a:t>
          </a:r>
          <a:endParaRPr lang="en-US" sz="1900" b="1" kern="1200" dirty="0"/>
        </a:p>
      </dsp:txBody>
      <dsp:txXfrm>
        <a:off x="0" y="2289207"/>
        <a:ext cx="6819827" cy="1144603"/>
      </dsp:txXfrm>
    </dsp:sp>
    <dsp:sp modelId="{6E4C89B6-C476-4EA8-BEE9-2B1900FEADD5}">
      <dsp:nvSpPr>
        <dsp:cNvPr id="0" name=""/>
        <dsp:cNvSpPr/>
      </dsp:nvSpPr>
      <dsp:spPr>
        <a:xfrm>
          <a:off x="0" y="3433811"/>
          <a:ext cx="6819827"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C2E161-F813-441F-9D1C-8977FE3F506C}">
      <dsp:nvSpPr>
        <dsp:cNvPr id="0" name=""/>
        <dsp:cNvSpPr/>
      </dsp:nvSpPr>
      <dsp:spPr>
        <a:xfrm>
          <a:off x="0" y="3433811"/>
          <a:ext cx="6819827" cy="11446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dirty="0"/>
            <a:t>HIV and STD (</a:t>
          </a:r>
          <a:r>
            <a:rPr lang="en-GB" sz="1900" b="1" kern="1200" dirty="0" err="1"/>
            <a:t>Jae,Valerie</a:t>
          </a:r>
          <a:r>
            <a:rPr lang="en-GB" sz="1900" b="1" kern="1200" dirty="0"/>
            <a:t> 2017).</a:t>
          </a:r>
          <a:endParaRPr lang="en-US" sz="1900" b="1" kern="1200" dirty="0"/>
        </a:p>
      </dsp:txBody>
      <dsp:txXfrm>
        <a:off x="0" y="3433811"/>
        <a:ext cx="6819827" cy="114460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F3E628-ABD0-40B3-9D4D-5A0F8C58F629}"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EF55A1-8F0D-47AE-85A8-50145E1D75C2}" type="slidenum">
              <a:rPr lang="en-GB" smtClean="0"/>
              <a:t>‹#›</a:t>
            </a:fld>
            <a:endParaRPr lang="en-GB"/>
          </a:p>
        </p:txBody>
      </p:sp>
    </p:spTree>
    <p:extLst>
      <p:ext uri="{BB962C8B-B14F-4D97-AF65-F5344CB8AC3E}">
        <p14:creationId xmlns:p14="http://schemas.microsoft.com/office/powerpoint/2010/main" val="1101788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F55A1-8F0D-47AE-85A8-50145E1D75C2}" type="slidenum">
              <a:rPr lang="en-GB" smtClean="0"/>
              <a:t>3</a:t>
            </a:fld>
            <a:endParaRPr lang="en-GB"/>
          </a:p>
        </p:txBody>
      </p:sp>
    </p:spTree>
    <p:extLst>
      <p:ext uri="{BB962C8B-B14F-4D97-AF65-F5344CB8AC3E}">
        <p14:creationId xmlns:p14="http://schemas.microsoft.com/office/powerpoint/2010/main" val="274065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F55A1-8F0D-47AE-85A8-50145E1D75C2}" type="slidenum">
              <a:rPr lang="en-GB" smtClean="0"/>
              <a:t>4</a:t>
            </a:fld>
            <a:endParaRPr lang="en-GB"/>
          </a:p>
        </p:txBody>
      </p:sp>
    </p:spTree>
    <p:extLst>
      <p:ext uri="{BB962C8B-B14F-4D97-AF65-F5344CB8AC3E}">
        <p14:creationId xmlns:p14="http://schemas.microsoft.com/office/powerpoint/2010/main" val="1732006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F55A1-8F0D-47AE-85A8-50145E1D75C2}" type="slidenum">
              <a:rPr lang="en-GB" smtClean="0"/>
              <a:t>5</a:t>
            </a:fld>
            <a:endParaRPr lang="en-GB"/>
          </a:p>
        </p:txBody>
      </p:sp>
    </p:spTree>
    <p:extLst>
      <p:ext uri="{BB962C8B-B14F-4D97-AF65-F5344CB8AC3E}">
        <p14:creationId xmlns:p14="http://schemas.microsoft.com/office/powerpoint/2010/main" val="4041803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F55A1-8F0D-47AE-85A8-50145E1D75C2}" type="slidenum">
              <a:rPr lang="en-GB" smtClean="0"/>
              <a:t>6</a:t>
            </a:fld>
            <a:endParaRPr lang="en-GB"/>
          </a:p>
        </p:txBody>
      </p:sp>
    </p:spTree>
    <p:extLst>
      <p:ext uri="{BB962C8B-B14F-4D97-AF65-F5344CB8AC3E}">
        <p14:creationId xmlns:p14="http://schemas.microsoft.com/office/powerpoint/2010/main" val="3078552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EF55A1-8F0D-47AE-85A8-50145E1D75C2}" type="slidenum">
              <a:rPr lang="en-GB" smtClean="0"/>
              <a:t>13</a:t>
            </a:fld>
            <a:endParaRPr lang="en-GB"/>
          </a:p>
        </p:txBody>
      </p:sp>
    </p:spTree>
    <p:extLst>
      <p:ext uri="{BB962C8B-B14F-4D97-AF65-F5344CB8AC3E}">
        <p14:creationId xmlns:p14="http://schemas.microsoft.com/office/powerpoint/2010/main" val="1574997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2/25/2026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303038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2/25/2026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79660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2/25/2026</a:t>
            </a:fld>
            <a:endParaRPr lang="en-US" dirty="0"/>
          </a:p>
        </p:txBody>
      </p:sp>
    </p:spTree>
    <p:extLst>
      <p:ext uri="{BB962C8B-B14F-4D97-AF65-F5344CB8AC3E}">
        <p14:creationId xmlns:p14="http://schemas.microsoft.com/office/powerpoint/2010/main" val="883888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2/25/2026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04947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2/25/2026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08467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2/25/2026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06594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2/25/2026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131992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2/25/2026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633275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2/25/2026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25547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2/25/2026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8709649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2/25/2026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7158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2/25/2026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43531294"/>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3" r:id="rId6"/>
    <p:sldLayoutId id="2147483808" r:id="rId7"/>
    <p:sldLayoutId id="2147483804" r:id="rId8"/>
    <p:sldLayoutId id="2147483805" r:id="rId9"/>
    <p:sldLayoutId id="2147483806" r:id="rId10"/>
    <p:sldLayoutId id="2147483807"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sv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roquest.com/docview/2597476950?accountid=130472&amp;parentSessionId=Ph11FhdnnPmpu5Kx2aO6hc6Kl5M4IefRDWcF5Mr2ySc%3D&amp;pq-origsite=primo&amp;sourcetype=Scholarly%20Journals" TargetMode="External"/><Relationship Id="rId7" Type="http://schemas.openxmlformats.org/officeDocument/2006/relationships/hyperlink" Target="https://www.proquest.com/docview/1877753942?accountid=130472&amp;parentSessionId=rgqPcgSSbS7hUcZ2Dph206AWwDHh0r0vKr6F2Y3GPb8%3D&amp;pq-origsite=primo&amp;sourcetype=Scholarly%20Journals" TargetMode="External"/><Relationship Id="rId2" Type="http://schemas.openxmlformats.org/officeDocument/2006/relationships/hyperlink" Target="https://pmc.ncbi.nlm.nih.gov/articles/PMC6830990/" TargetMode="External"/><Relationship Id="rId1" Type="http://schemas.openxmlformats.org/officeDocument/2006/relationships/slideLayout" Target="../slideLayouts/slideLayout2.xml"/><Relationship Id="rId6" Type="http://schemas.openxmlformats.org/officeDocument/2006/relationships/hyperlink" Target="https://journals.sagepub.com/doi/10.1177/09710973251382361?icid=int.sj-abstract.similar-articles.2" TargetMode="External"/><Relationship Id="rId5" Type="http://schemas.openxmlformats.org/officeDocument/2006/relationships/hyperlink" Target="https://www.gov.uk/government/news/new-transgender-prisoner-policy-comes-into-force" TargetMode="External"/><Relationship Id="rId4" Type="http://schemas.openxmlformats.org/officeDocument/2006/relationships/hyperlink" Target="https://www.catch-22.org.uk/resources/the-challenges-of-being-transgender-in-prison/"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tandfonline.com/doi/full/10.1080/26895269.2020.1772937" TargetMode="External"/><Relationship Id="rId3" Type="http://schemas.openxmlformats.org/officeDocument/2006/relationships/hyperlink" Target="https://research-ebsco-com.uwtsd.idm.oclc.org/c/onvpsy/viewer/pdf/ozkpomclvn?route=details" TargetMode="External"/><Relationship Id="rId7" Type="http://schemas.openxmlformats.org/officeDocument/2006/relationships/hyperlink" Target="https://www.undp.org/sites/g/files/zskgke326/files/2023-03/UNDP-TH-the-mapping-of-good-practices-for-the-management-of-transgender-prisoners.pdf" TargetMode="External"/><Relationship Id="rId2" Type="http://schemas.openxmlformats.org/officeDocument/2006/relationships/hyperlink" Target="https://assets.publishing.service.gov.uk/media/67360999f6920bfb5abc7b80/2024_11_14_The_Care_and_Management_of_Individuals_who_are_Transgender_PF.pdf" TargetMode="External"/><Relationship Id="rId1" Type="http://schemas.openxmlformats.org/officeDocument/2006/relationships/slideLayout" Target="../slideLayouts/slideLayout2.xml"/><Relationship Id="rId6" Type="http://schemas.openxmlformats.org/officeDocument/2006/relationships/hyperlink" Target="https://translucent.org.uk/transgender-people-crime-and-prisons/" TargetMode="External"/><Relationship Id="rId5" Type="http://schemas.openxmlformats.org/officeDocument/2006/relationships/hyperlink" Target="https://transactual.org.uk/facts-about-trans-lives/" TargetMode="External"/><Relationship Id="rId4" Type="http://schemas.openxmlformats.org/officeDocument/2006/relationships/hyperlink" Target="https://www.crimeandjustice.org.uk/sites/default/files/PSJ%20233,%20Transgender%20prisoners.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AF50A80E-5DCB-4320-9947-73BF2D6F0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4E9C9717-43F9-44EA-9215-3F2D15B1C7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E66004D1-3DCE-405F-9046-6DE912409E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D1319957-918B-4BBC-B357-957813808C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4" name="Rectangle 23">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6" name="Freeform: Shape 25">
            <a:extLst>
              <a:ext uri="{FF2B5EF4-FFF2-40B4-BE49-F238E27FC236}">
                <a16:creationId xmlns:a16="http://schemas.microsoft.com/office/drawing/2014/main" id="{F624CBFB-D803-467F-960F-B6A30F821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C9266F8-20E2-1747-7BFF-86600A49B9D7}"/>
              </a:ext>
            </a:extLst>
          </p:cNvPr>
          <p:cNvSpPr>
            <a:spLocks noGrp="1"/>
          </p:cNvSpPr>
          <p:nvPr>
            <p:ph type="title"/>
          </p:nvPr>
        </p:nvSpPr>
        <p:spPr>
          <a:xfrm>
            <a:off x="1895992" y="847638"/>
            <a:ext cx="8868354" cy="3963956"/>
          </a:xfrm>
        </p:spPr>
        <p:txBody>
          <a:bodyPr vert="horz" lIns="109728" tIns="109728" rIns="109728" bIns="91440" rtlCol="0" anchor="b">
            <a:normAutofit fontScale="90000"/>
          </a:bodyPr>
          <a:lstStyle/>
          <a:p>
            <a:pPr algn="ctr">
              <a:lnSpc>
                <a:spcPct val="110000"/>
              </a:lnSpc>
            </a:pPr>
            <a:r>
              <a:rPr lang="en-US" sz="6600" dirty="0">
                <a:solidFill>
                  <a:schemeClr val="tx1">
                    <a:lumMod val="85000"/>
                    <a:lumOff val="15000"/>
                  </a:schemeClr>
                </a:solidFill>
              </a:rPr>
              <a:t>Gender, race, religion and crime (BMLC6007)</a:t>
            </a:r>
            <a:br>
              <a:rPr lang="en-GB" dirty="0"/>
            </a:br>
            <a:r>
              <a:rPr lang="en-US" sz="6600" dirty="0">
                <a:solidFill>
                  <a:schemeClr val="tx1">
                    <a:lumMod val="85000"/>
                    <a:lumOff val="15000"/>
                  </a:schemeClr>
                </a:solidFill>
              </a:rPr>
              <a:t> </a:t>
            </a:r>
          </a:p>
        </p:txBody>
      </p:sp>
      <p:sp>
        <p:nvSpPr>
          <p:cNvPr id="28" name="Freeform: Shape 27">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03C85561-90D2-4AFA-B2C5-F2D61D86C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2" name="Freeform: Shape 31">
            <a:extLst>
              <a:ext uri="{FF2B5EF4-FFF2-40B4-BE49-F238E27FC236}">
                <a16:creationId xmlns:a16="http://schemas.microsoft.com/office/drawing/2014/main" id="{9026B71D-5A6F-48FE-AC6A-D7AAA018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D4005479-ED23-C8FA-7A94-9F869ED35D7D}"/>
              </a:ext>
            </a:extLst>
          </p:cNvPr>
          <p:cNvSpPr>
            <a:spLocks noGrp="1"/>
          </p:cNvSpPr>
          <p:nvPr>
            <p:ph idx="1"/>
          </p:nvPr>
        </p:nvSpPr>
        <p:spPr>
          <a:xfrm>
            <a:off x="2853544" y="4068018"/>
            <a:ext cx="6953250" cy="1524066"/>
          </a:xfrm>
        </p:spPr>
        <p:txBody>
          <a:bodyPr vert="horz" lIns="109728" tIns="109728" rIns="109728" bIns="91440" rtlCol="0" anchor="t">
            <a:normAutofit/>
          </a:bodyPr>
          <a:lstStyle/>
          <a:p>
            <a:pPr algn="ctr">
              <a:lnSpc>
                <a:spcPct val="130000"/>
              </a:lnSpc>
            </a:pPr>
            <a:r>
              <a:rPr lang="en-US" sz="3600" b="1" i="1" dirty="0">
                <a:solidFill>
                  <a:schemeClr val="tx1">
                    <a:lumMod val="85000"/>
                    <a:lumOff val="15000"/>
                  </a:schemeClr>
                </a:solidFill>
                <a:latin typeface="Andalus" panose="02020603050405020304" pitchFamily="18" charset="-78"/>
                <a:cs typeface="Andalus" panose="02020603050405020304" pitchFamily="18" charset="-78"/>
              </a:rPr>
              <a:t>AHMAD HABIB 2317248</a:t>
            </a:r>
          </a:p>
        </p:txBody>
      </p:sp>
    </p:spTree>
    <p:extLst>
      <p:ext uri="{BB962C8B-B14F-4D97-AF65-F5344CB8AC3E}">
        <p14:creationId xmlns:p14="http://schemas.microsoft.com/office/powerpoint/2010/main" val="2576420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68A7757-0108-49A7-B73D-5E16DC6D6D5A}"/>
              </a:ext>
            </a:extLst>
          </p:cNvPr>
          <p:cNvSpPr>
            <a:spLocks noGrp="1"/>
          </p:cNvSpPr>
          <p:nvPr>
            <p:ph type="title"/>
          </p:nvPr>
        </p:nvSpPr>
        <p:spPr>
          <a:xfrm>
            <a:off x="992518" y="267548"/>
            <a:ext cx="5400816" cy="2225131"/>
          </a:xfrm>
        </p:spPr>
        <p:txBody>
          <a:bodyPr vert="horz" lIns="109728" tIns="109728" rIns="109728" bIns="91440" rtlCol="0" anchor="b">
            <a:normAutofit/>
          </a:bodyPr>
          <a:lstStyle/>
          <a:p>
            <a:pPr>
              <a:lnSpc>
                <a:spcPct val="120000"/>
              </a:lnSpc>
            </a:pPr>
            <a:r>
              <a:rPr lang="en-US" sz="2800" dirty="0"/>
              <a:t>The challenges that transgender people face in the prison system </a:t>
            </a:r>
          </a:p>
        </p:txBody>
      </p:sp>
      <p:sp>
        <p:nvSpPr>
          <p:cNvPr id="4" name="TextBox 3">
            <a:extLst>
              <a:ext uri="{FF2B5EF4-FFF2-40B4-BE49-F238E27FC236}">
                <a16:creationId xmlns:a16="http://schemas.microsoft.com/office/drawing/2014/main" id="{64A5E1C9-6344-3F6F-0691-9CE66304AEDD}"/>
              </a:ext>
            </a:extLst>
          </p:cNvPr>
          <p:cNvSpPr txBox="1"/>
          <p:nvPr/>
        </p:nvSpPr>
        <p:spPr>
          <a:xfrm>
            <a:off x="1121530" y="2763837"/>
            <a:ext cx="5271804" cy="3651250"/>
          </a:xfrm>
          <a:prstGeom prst="rect">
            <a:avLst/>
          </a:prstGeom>
        </p:spPr>
        <p:txBody>
          <a:bodyPr vert="horz" lIns="109728" tIns="109728" rIns="109728" bIns="91440" rtlCol="0">
            <a:normAutofit/>
          </a:bodyPr>
          <a:lstStyle/>
          <a:p>
            <a:pPr>
              <a:lnSpc>
                <a:spcPct val="140000"/>
              </a:lnSpc>
              <a:spcBef>
                <a:spcPts val="930"/>
              </a:spcBef>
              <a:buFont typeface="Corbel" panose="020B0503020204020204" pitchFamily="34" charset="0"/>
            </a:pPr>
            <a:r>
              <a:rPr lang="en-US" sz="2400" b="1" spc="150" dirty="0">
                <a:solidFill>
                  <a:schemeClr val="tx1">
                    <a:lumMod val="75000"/>
                    <a:lumOff val="25000"/>
                  </a:schemeClr>
                </a:solidFill>
              </a:rPr>
              <a:t>1: Placement and Safety</a:t>
            </a:r>
          </a:p>
          <a:p>
            <a:pPr>
              <a:lnSpc>
                <a:spcPct val="140000"/>
              </a:lnSpc>
              <a:spcBef>
                <a:spcPts val="930"/>
              </a:spcBef>
              <a:buFont typeface="Corbel" panose="020B0503020204020204" pitchFamily="34" charset="0"/>
            </a:pPr>
            <a:r>
              <a:rPr lang="en-US" sz="2400" b="1" spc="150" dirty="0">
                <a:solidFill>
                  <a:schemeClr val="tx1">
                    <a:lumMod val="75000"/>
                    <a:lumOff val="25000"/>
                  </a:schemeClr>
                </a:solidFill>
              </a:rPr>
              <a:t>2: Health and medical treatment</a:t>
            </a:r>
          </a:p>
          <a:p>
            <a:pPr>
              <a:lnSpc>
                <a:spcPct val="140000"/>
              </a:lnSpc>
              <a:spcBef>
                <a:spcPts val="930"/>
              </a:spcBef>
              <a:buFont typeface="Corbel" panose="020B0503020204020204" pitchFamily="34" charset="0"/>
            </a:pPr>
            <a:r>
              <a:rPr lang="en-US" sz="2400" b="1" spc="150" dirty="0">
                <a:solidFill>
                  <a:schemeClr val="tx1">
                    <a:lumMod val="75000"/>
                    <a:lumOff val="25000"/>
                  </a:schemeClr>
                </a:solidFill>
              </a:rPr>
              <a:t>3: Mental health </a:t>
            </a:r>
          </a:p>
          <a:p>
            <a:pPr>
              <a:lnSpc>
                <a:spcPct val="140000"/>
              </a:lnSpc>
              <a:spcBef>
                <a:spcPts val="930"/>
              </a:spcBef>
              <a:buFont typeface="Corbel" panose="020B0503020204020204" pitchFamily="34" charset="0"/>
            </a:pPr>
            <a:r>
              <a:rPr lang="en-US" sz="2400" b="1" spc="150" dirty="0">
                <a:solidFill>
                  <a:schemeClr val="tx1">
                    <a:lumMod val="75000"/>
                    <a:lumOff val="25000"/>
                  </a:schemeClr>
                </a:solidFill>
              </a:rPr>
              <a:t>4: Discrimination</a:t>
            </a:r>
          </a:p>
          <a:p>
            <a:pPr>
              <a:lnSpc>
                <a:spcPct val="140000"/>
              </a:lnSpc>
              <a:spcBef>
                <a:spcPts val="930"/>
              </a:spcBef>
              <a:buFont typeface="Corbel" panose="020B0503020204020204" pitchFamily="34" charset="0"/>
            </a:pPr>
            <a:endParaRPr lang="en-US" spc="150" dirty="0">
              <a:solidFill>
                <a:schemeClr val="tx1">
                  <a:lumMod val="75000"/>
                  <a:lumOff val="25000"/>
                </a:schemeClr>
              </a:solidFill>
            </a:endParaRPr>
          </a:p>
        </p:txBody>
      </p:sp>
      <p:sp>
        <p:nvSpPr>
          <p:cNvPr id="107" name="Freeform: Shape 106">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9" name="Freeform: Shape 108">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1" name="Freeform: Shape 110">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Chicken wire close-up">
            <a:extLst>
              <a:ext uri="{FF2B5EF4-FFF2-40B4-BE49-F238E27FC236}">
                <a16:creationId xmlns:a16="http://schemas.microsoft.com/office/drawing/2014/main" id="{954025AA-91F9-DA24-69F7-754FDCFF6C34}"/>
              </a:ext>
            </a:extLst>
          </p:cNvPr>
          <p:cNvPicPr>
            <a:picLocks noChangeAspect="1"/>
          </p:cNvPicPr>
          <p:nvPr/>
        </p:nvPicPr>
        <p:blipFill>
          <a:blip r:embed="rId2"/>
          <a:srcRect l="23126" r="28323" b="-1"/>
          <a:stretch>
            <a:fillRect/>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25511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7" name="Rectangle 1096">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6" name="Picture 2" descr="Transgender prisoners: system failure? - BBC News">
            <a:extLst>
              <a:ext uri="{FF2B5EF4-FFF2-40B4-BE49-F238E27FC236}">
                <a16:creationId xmlns:a16="http://schemas.microsoft.com/office/drawing/2014/main" id="{EBFC65E5-9E53-3BC0-9E49-E4E11ADD7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8413"/>
          <a:stretch>
            <a:fillRect/>
          </a:stretch>
        </p:blipFill>
        <p:spPr bwMode="auto">
          <a:xfrm>
            <a:off x="-245143" y="10"/>
            <a:ext cx="7456976" cy="6857990"/>
          </a:xfrm>
          <a:prstGeom prst="rect">
            <a:avLst/>
          </a:prstGeom>
          <a:noFill/>
          <a:extLst>
            <a:ext uri="{909E8E84-426E-40DD-AFC4-6F175D3DCCD1}">
              <a14:hiddenFill xmlns:a14="http://schemas.microsoft.com/office/drawing/2010/main">
                <a:solidFill>
                  <a:srgbClr val="FFFFFF"/>
                </a:solidFill>
              </a14:hiddenFill>
            </a:ext>
          </a:extLst>
        </p:spPr>
      </p:pic>
      <p:sp>
        <p:nvSpPr>
          <p:cNvPr id="1099" name="Freeform: Shape 1098">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101" name="Freeform: Shape 1100">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03" name="Freeform: Shape 110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5F7E433-1EE7-D771-5DF9-3314851C3A26}"/>
              </a:ext>
            </a:extLst>
          </p:cNvPr>
          <p:cNvSpPr>
            <a:spLocks noGrp="1"/>
          </p:cNvSpPr>
          <p:nvPr>
            <p:ph type="title"/>
          </p:nvPr>
        </p:nvSpPr>
        <p:spPr>
          <a:xfrm>
            <a:off x="7211831" y="292692"/>
            <a:ext cx="4891555" cy="1273061"/>
          </a:xfrm>
        </p:spPr>
        <p:txBody>
          <a:bodyPr vert="horz" lIns="109728" tIns="109728" rIns="109728" bIns="91440" rtlCol="0" anchor="b">
            <a:noAutofit/>
          </a:bodyPr>
          <a:lstStyle/>
          <a:p>
            <a:r>
              <a:rPr lang="en-US" sz="3600" dirty="0"/>
              <a:t>Placement and safety</a:t>
            </a:r>
          </a:p>
        </p:txBody>
      </p:sp>
      <p:graphicFrame>
        <p:nvGraphicFramePr>
          <p:cNvPr id="1105" name="Content Placeholder 1055">
            <a:extLst>
              <a:ext uri="{FF2B5EF4-FFF2-40B4-BE49-F238E27FC236}">
                <a16:creationId xmlns:a16="http://schemas.microsoft.com/office/drawing/2014/main" id="{DC3DAAE3-C97F-34AA-4E1D-66D6B3D13BC0}"/>
              </a:ext>
            </a:extLst>
          </p:cNvPr>
          <p:cNvGraphicFramePr>
            <a:graphicFrameLocks noGrp="1"/>
          </p:cNvGraphicFramePr>
          <p:nvPr>
            <p:ph idx="1"/>
            <p:extLst>
              <p:ext uri="{D42A27DB-BD31-4B8C-83A1-F6EECF244321}">
                <p14:modId xmlns:p14="http://schemas.microsoft.com/office/powerpoint/2010/main" val="1954539872"/>
              </p:ext>
            </p:extLst>
          </p:nvPr>
        </p:nvGraphicFramePr>
        <p:xfrm>
          <a:off x="7211833" y="1565752"/>
          <a:ext cx="4980167" cy="52922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844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3" name="Rectangle 92">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5" name="Freeform: Shape 94">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7" name="Freeform: Shape 96">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9" name="Freeform: Shape 98">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9FB3A9DA-CDFD-DB3B-8DFB-A23DD28EBB10}"/>
              </a:ext>
            </a:extLst>
          </p:cNvPr>
          <p:cNvSpPr>
            <a:spLocks noGrp="1"/>
          </p:cNvSpPr>
          <p:nvPr>
            <p:ph type="title"/>
          </p:nvPr>
        </p:nvSpPr>
        <p:spPr>
          <a:xfrm>
            <a:off x="992518" y="442913"/>
            <a:ext cx="5185645" cy="1639888"/>
          </a:xfrm>
        </p:spPr>
        <p:txBody>
          <a:bodyPr vert="horz" lIns="109728" tIns="109728" rIns="109728" bIns="91440" rtlCol="0" anchor="b">
            <a:normAutofit/>
          </a:bodyPr>
          <a:lstStyle/>
          <a:p>
            <a:r>
              <a:rPr lang="en-US" dirty="0"/>
              <a:t>Health and medical treatment</a:t>
            </a:r>
          </a:p>
        </p:txBody>
      </p:sp>
      <p:pic>
        <p:nvPicPr>
          <p:cNvPr id="7" name="Graphic 6" descr="Medical">
            <a:extLst>
              <a:ext uri="{FF2B5EF4-FFF2-40B4-BE49-F238E27FC236}">
                <a16:creationId xmlns:a16="http://schemas.microsoft.com/office/drawing/2014/main" id="{EF61938C-EBCA-945B-419C-D126A183E06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37967" y="1934660"/>
            <a:ext cx="2988679" cy="2988679"/>
          </a:xfrm>
          <a:prstGeom prst="rect">
            <a:avLst/>
          </a:prstGeom>
        </p:spPr>
      </p:pic>
      <p:graphicFrame>
        <p:nvGraphicFramePr>
          <p:cNvPr id="61" name="TextBox 3">
            <a:extLst>
              <a:ext uri="{FF2B5EF4-FFF2-40B4-BE49-F238E27FC236}">
                <a16:creationId xmlns:a16="http://schemas.microsoft.com/office/drawing/2014/main" id="{3BB36FDB-76AD-BA8C-E219-108614BD4DD1}"/>
              </a:ext>
            </a:extLst>
          </p:cNvPr>
          <p:cNvGraphicFramePr/>
          <p:nvPr>
            <p:extLst>
              <p:ext uri="{D42A27DB-BD31-4B8C-83A1-F6EECF244321}">
                <p14:modId xmlns:p14="http://schemas.microsoft.com/office/powerpoint/2010/main" val="1171172109"/>
              </p:ext>
            </p:extLst>
          </p:nvPr>
        </p:nvGraphicFramePr>
        <p:xfrm>
          <a:off x="452938" y="2082801"/>
          <a:ext cx="6819827" cy="457841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07930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01" name="Rectangle 2100">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2102" name="Group 2101">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2096" name="Freeform: Shape 2095">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03" name="Freeform: Shape 210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98" name="Freeform: Shape 2097">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2050" name="Picture 2">
            <a:extLst>
              <a:ext uri="{FF2B5EF4-FFF2-40B4-BE49-F238E27FC236}">
                <a16:creationId xmlns:a16="http://schemas.microsoft.com/office/drawing/2014/main" id="{383431EC-034C-707F-F991-0AD3FE573BD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2901"/>
          <a:stretch>
            <a:fillRect/>
          </a:stretch>
        </p:blipFill>
        <p:spPr bwMode="auto">
          <a:xfrm>
            <a:off x="86330" y="388307"/>
            <a:ext cx="3970667" cy="54864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B69EDB8-7E1C-A42D-785E-AA0BED11278D}"/>
              </a:ext>
            </a:extLst>
          </p:cNvPr>
          <p:cNvSpPr txBox="1"/>
          <p:nvPr/>
        </p:nvSpPr>
        <p:spPr>
          <a:xfrm>
            <a:off x="5425958" y="237995"/>
            <a:ext cx="6766042" cy="6513534"/>
          </a:xfrm>
          <a:prstGeom prst="rect">
            <a:avLst/>
          </a:prstGeom>
        </p:spPr>
        <p:txBody>
          <a:bodyPr vert="horz" lIns="109728" tIns="109728" rIns="109728" bIns="91440" rtlCol="0">
            <a:normAutofit fontScale="85000" lnSpcReduction="10000"/>
          </a:bodyPr>
          <a:lstStyle/>
          <a:p>
            <a:pPr indent="-285750">
              <a:lnSpc>
                <a:spcPct val="130000"/>
              </a:lnSpc>
              <a:spcBef>
                <a:spcPts val="930"/>
              </a:spcBef>
              <a:buFont typeface="Corbel" panose="020B0503020204020204" pitchFamily="34" charset="0"/>
              <a:buChar char="•"/>
            </a:pPr>
            <a:r>
              <a:rPr lang="en-US" sz="3100" b="1" spc="150" dirty="0">
                <a:solidFill>
                  <a:schemeClr val="tx1">
                    <a:lumMod val="75000"/>
                    <a:lumOff val="25000"/>
                  </a:schemeClr>
                </a:solidFill>
              </a:rPr>
              <a:t>Difficulties to get clothing, makeup and other things to be able to express their gender identity and to be proud of their selves (Marchi, et al 2024). </a:t>
            </a:r>
          </a:p>
          <a:p>
            <a:pPr>
              <a:lnSpc>
                <a:spcPct val="130000"/>
              </a:lnSpc>
              <a:spcBef>
                <a:spcPts val="930"/>
              </a:spcBef>
            </a:pPr>
            <a:endParaRPr lang="en-US" sz="3100" b="1" spc="150" dirty="0">
              <a:solidFill>
                <a:schemeClr val="tx1">
                  <a:lumMod val="75000"/>
                  <a:lumOff val="25000"/>
                </a:schemeClr>
              </a:solidFill>
            </a:endParaRPr>
          </a:p>
          <a:p>
            <a:pPr indent="-285750">
              <a:lnSpc>
                <a:spcPct val="130000"/>
              </a:lnSpc>
              <a:spcBef>
                <a:spcPts val="930"/>
              </a:spcBef>
              <a:buFont typeface="Corbel" panose="020B0503020204020204" pitchFamily="34" charset="0"/>
              <a:buChar char="•"/>
            </a:pPr>
            <a:r>
              <a:rPr lang="en-US" sz="3100" b="1" spc="150" dirty="0">
                <a:solidFill>
                  <a:schemeClr val="tx1">
                    <a:lumMod val="75000"/>
                    <a:lumOff val="25000"/>
                  </a:schemeClr>
                </a:solidFill>
              </a:rPr>
              <a:t> Being placed in a different prison can create risk of self-harm, self-isolation and pressure to hide their gender identity (Prison service journal 2017).</a:t>
            </a:r>
          </a:p>
          <a:p>
            <a:pPr>
              <a:lnSpc>
                <a:spcPct val="130000"/>
              </a:lnSpc>
              <a:spcBef>
                <a:spcPts val="930"/>
              </a:spcBef>
              <a:buFont typeface="Corbel" panose="020B0503020204020204" pitchFamily="34" charset="0"/>
            </a:pPr>
            <a:endParaRPr lang="en-US" sz="1500" spc="150" dirty="0">
              <a:solidFill>
                <a:schemeClr val="tx1">
                  <a:lumMod val="75000"/>
                  <a:lumOff val="25000"/>
                </a:schemeClr>
              </a:solidFill>
            </a:endParaRPr>
          </a:p>
          <a:p>
            <a:pPr>
              <a:lnSpc>
                <a:spcPct val="130000"/>
              </a:lnSpc>
              <a:spcBef>
                <a:spcPts val="930"/>
              </a:spcBef>
              <a:buFont typeface="Corbel" panose="020B0503020204020204" pitchFamily="34" charset="0"/>
            </a:pPr>
            <a:endParaRPr lang="en-US" sz="1500" spc="150" dirty="0">
              <a:solidFill>
                <a:schemeClr val="tx1">
                  <a:lumMod val="75000"/>
                  <a:lumOff val="25000"/>
                </a:schemeClr>
              </a:solidFill>
            </a:endParaRPr>
          </a:p>
        </p:txBody>
      </p:sp>
    </p:spTree>
    <p:extLst>
      <p:ext uri="{BB962C8B-B14F-4D97-AF65-F5344CB8AC3E}">
        <p14:creationId xmlns:p14="http://schemas.microsoft.com/office/powerpoint/2010/main" val="2255119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49E1BD09-EA43-49C6-1F26-001737AE7DC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4122"/>
          <a:stretch>
            <a:fillRect/>
          </a:stretch>
        </p:blipFill>
        <p:spPr bwMode="auto">
          <a:xfrm>
            <a:off x="-175371" y="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06AACF9-D95D-7ED7-CDF8-132F6579B03B}"/>
              </a:ext>
            </a:extLst>
          </p:cNvPr>
          <p:cNvSpPr txBox="1"/>
          <p:nvPr/>
        </p:nvSpPr>
        <p:spPr>
          <a:xfrm>
            <a:off x="2392459" y="3191004"/>
            <a:ext cx="9624170" cy="3785652"/>
          </a:xfrm>
          <a:prstGeom prst="rect">
            <a:avLst/>
          </a:prstGeom>
          <a:noFill/>
        </p:spPr>
        <p:txBody>
          <a:bodyPr wrap="square" rtlCol="0">
            <a:spAutoFit/>
          </a:bodyPr>
          <a:lstStyle/>
          <a:p>
            <a:pPr marL="285750" indent="-285750">
              <a:buFont typeface="Arial" panose="020B0604020202020204" pitchFamily="34" charset="0"/>
              <a:buChar char="•"/>
            </a:pPr>
            <a:r>
              <a:rPr lang="en-GB" sz="2000" b="1" dirty="0"/>
              <a:t>Harassment to transgender people, physical and sexual assault</a:t>
            </a:r>
          </a:p>
          <a:p>
            <a:pPr marL="285750" indent="-285750">
              <a:buFont typeface="Arial" panose="020B0604020202020204" pitchFamily="34" charset="0"/>
              <a:buChar char="•"/>
            </a:pPr>
            <a:r>
              <a:rPr lang="en-GB" sz="2000" b="1" dirty="0"/>
              <a:t>Double punishment</a:t>
            </a:r>
          </a:p>
          <a:p>
            <a:r>
              <a:rPr lang="en-GB" sz="2000" b="1" dirty="0"/>
              <a:t>On December 30, 2016, Jenny Swift, a transgender prisoner in the UK, was found dead in her cell while on remand in a male prison. Her requests to be transferred to a female prison was rejected due to her lack of a Gender Recognition Certificate, which led to her being treated as a male. Therefore she refused to wear the male prison uniform, faced harassment from both prison staff and prisoners , and was denied continued hormone treatment, contributing to her depression which caused the death.</a:t>
            </a:r>
          </a:p>
          <a:p>
            <a:endParaRPr lang="en-GB" sz="2000" b="1" dirty="0"/>
          </a:p>
          <a:p>
            <a:r>
              <a:rPr lang="en-GB" sz="2000" b="1" dirty="0"/>
              <a:t>(</a:t>
            </a:r>
            <a:r>
              <a:rPr lang="en-GB" sz="2000" b="1" dirty="0" err="1"/>
              <a:t>Brömdal</a:t>
            </a:r>
            <a:r>
              <a:rPr lang="en-GB" sz="2000" b="1" dirty="0"/>
              <a:t>, et al 2018). (Claire Van Hout, Des 2021).  </a:t>
            </a:r>
          </a:p>
        </p:txBody>
      </p:sp>
    </p:spTree>
    <p:extLst>
      <p:ext uri="{BB962C8B-B14F-4D97-AF65-F5344CB8AC3E}">
        <p14:creationId xmlns:p14="http://schemas.microsoft.com/office/powerpoint/2010/main" val="194385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CB51C5-8E0C-1830-80B4-641337442D3A}"/>
              </a:ext>
            </a:extLst>
          </p:cNvPr>
          <p:cNvSpPr>
            <a:spLocks noGrp="1"/>
          </p:cNvSpPr>
          <p:nvPr>
            <p:ph type="title"/>
          </p:nvPr>
        </p:nvSpPr>
        <p:spPr>
          <a:xfrm>
            <a:off x="350728" y="0"/>
            <a:ext cx="11949831" cy="676405"/>
          </a:xfrm>
        </p:spPr>
        <p:txBody>
          <a:bodyPr anchor="b">
            <a:normAutofit fontScale="90000"/>
          </a:bodyPr>
          <a:lstStyle/>
          <a:p>
            <a:pPr>
              <a:lnSpc>
                <a:spcPct val="120000"/>
              </a:lnSpc>
            </a:pPr>
            <a:r>
              <a:rPr lang="en-GB" sz="3000" dirty="0"/>
              <a:t>How can these challenges be addressed?</a:t>
            </a:r>
          </a:p>
        </p:txBody>
      </p:sp>
      <p:sp>
        <p:nvSpPr>
          <p:cNvPr id="3" name="Content Placeholder 2">
            <a:extLst>
              <a:ext uri="{FF2B5EF4-FFF2-40B4-BE49-F238E27FC236}">
                <a16:creationId xmlns:a16="http://schemas.microsoft.com/office/drawing/2014/main" id="{4909A5C5-2CC1-F17E-7678-6BFBF79B3DBF}"/>
              </a:ext>
            </a:extLst>
          </p:cNvPr>
          <p:cNvSpPr>
            <a:spLocks noGrp="1"/>
          </p:cNvSpPr>
          <p:nvPr>
            <p:ph idx="1"/>
          </p:nvPr>
        </p:nvSpPr>
        <p:spPr>
          <a:xfrm>
            <a:off x="0" y="822390"/>
            <a:ext cx="12191847" cy="6035609"/>
          </a:xfrm>
        </p:spPr>
        <p:txBody>
          <a:bodyPr>
            <a:normAutofit/>
          </a:bodyPr>
          <a:lstStyle/>
          <a:p>
            <a:pPr marL="285750" indent="-285750" fontAlgn="base">
              <a:lnSpc>
                <a:spcPct val="130000"/>
              </a:lnSpc>
              <a:buFont typeface="Arial" panose="020B0604020202020204" pitchFamily="34" charset="0"/>
              <a:buChar char="•"/>
            </a:pPr>
            <a:r>
              <a:rPr lang="en-GB" b="1" dirty="0"/>
              <a:t>Management of transgender prisoners affects the entire community, including the criminal justice system and health sectors so that must be considered seriously.</a:t>
            </a:r>
          </a:p>
          <a:p>
            <a:pPr marL="285750" indent="-285750" fontAlgn="base">
              <a:lnSpc>
                <a:spcPct val="130000"/>
              </a:lnSpc>
              <a:buFont typeface="Arial" panose="020B0604020202020204" pitchFamily="34" charset="0"/>
              <a:buChar char="•"/>
            </a:pPr>
            <a:r>
              <a:rPr lang="en-GB" b="1" dirty="0"/>
              <a:t>Self-identification as transgender should be permitted without medical validation, and policies must reflect this.  </a:t>
            </a:r>
          </a:p>
          <a:p>
            <a:pPr marL="285750" indent="-285750" fontAlgn="base">
              <a:lnSpc>
                <a:spcPct val="130000"/>
              </a:lnSpc>
              <a:buFont typeface="Arial" panose="020B0604020202020204" pitchFamily="34" charset="0"/>
              <a:buChar char="•"/>
            </a:pPr>
            <a:r>
              <a:rPr lang="en-GB" b="1" dirty="0"/>
              <a:t>Preferred names pronouns and gender identity should be respected in all communications, and all times through use of the person’s preferred name and gender pronouns by all staff, including custody and medical staff. </a:t>
            </a:r>
          </a:p>
          <a:p>
            <a:pPr marL="285750" indent="-285750" fontAlgn="base">
              <a:lnSpc>
                <a:spcPct val="130000"/>
              </a:lnSpc>
              <a:buFont typeface="Arial" panose="020B0604020202020204" pitchFamily="34" charset="0"/>
              <a:buChar char="•"/>
            </a:pPr>
            <a:r>
              <a:rPr lang="en-GB" b="1" dirty="0"/>
              <a:t>Access to bathrooms and showers should prioritise transgender prisoners' dignity and safety, with privacy measures if private facilities are lacking. </a:t>
            </a:r>
          </a:p>
          <a:p>
            <a:pPr marL="285750" indent="-285750" fontAlgn="base">
              <a:lnSpc>
                <a:spcPct val="130000"/>
              </a:lnSpc>
              <a:buFont typeface="Arial" panose="020B0604020202020204" pitchFamily="34" charset="0"/>
              <a:buChar char="•"/>
            </a:pPr>
            <a:r>
              <a:rPr lang="en-GB" b="1" dirty="0"/>
              <a:t>Confidentiality regarding personal and health information of transgender prisoners must be enforced to protect privacy.  </a:t>
            </a:r>
          </a:p>
          <a:p>
            <a:pPr marL="285750" indent="-285750" fontAlgn="base">
              <a:lnSpc>
                <a:spcPct val="130000"/>
              </a:lnSpc>
              <a:buFont typeface="Arial" panose="020B0604020202020204" pitchFamily="34" charset="0"/>
              <a:buChar char="•"/>
            </a:pPr>
            <a:r>
              <a:rPr lang="en-GB" b="1" dirty="0"/>
              <a:t>Access to gender-affirming clothing and commodities should be facilitated, including gender-neutral purchasing options </a:t>
            </a:r>
          </a:p>
          <a:p>
            <a:pPr fontAlgn="base">
              <a:lnSpc>
                <a:spcPct val="130000"/>
              </a:lnSpc>
            </a:pPr>
            <a:r>
              <a:rPr lang="en-GB" b="1" dirty="0"/>
              <a:t>(UNDP 2020) (Catch22 2024)</a:t>
            </a:r>
          </a:p>
          <a:p>
            <a:pPr>
              <a:lnSpc>
                <a:spcPct val="130000"/>
              </a:lnSpc>
            </a:pPr>
            <a:endParaRPr lang="en-GB" sz="900" dirty="0"/>
          </a:p>
        </p:txBody>
      </p:sp>
    </p:spTree>
    <p:extLst>
      <p:ext uri="{BB962C8B-B14F-4D97-AF65-F5344CB8AC3E}">
        <p14:creationId xmlns:p14="http://schemas.microsoft.com/office/powerpoint/2010/main" val="118461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477C937-3ECC-0B99-0205-1F772383BCC7}"/>
              </a:ext>
            </a:extLst>
          </p:cNvPr>
          <p:cNvSpPr>
            <a:spLocks noGrp="1"/>
          </p:cNvSpPr>
          <p:nvPr>
            <p:ph type="title"/>
          </p:nvPr>
        </p:nvSpPr>
        <p:spPr>
          <a:xfrm>
            <a:off x="402921" y="0"/>
            <a:ext cx="9632515" cy="764088"/>
          </a:xfrm>
        </p:spPr>
        <p:txBody>
          <a:bodyPr anchor="b">
            <a:normAutofit fontScale="90000"/>
          </a:bodyPr>
          <a:lstStyle/>
          <a:p>
            <a:r>
              <a:rPr lang="en-GB" dirty="0"/>
              <a:t>More solutions</a:t>
            </a:r>
          </a:p>
        </p:txBody>
      </p:sp>
      <p:sp>
        <p:nvSpPr>
          <p:cNvPr id="3" name="Content Placeholder 2">
            <a:extLst>
              <a:ext uri="{FF2B5EF4-FFF2-40B4-BE49-F238E27FC236}">
                <a16:creationId xmlns:a16="http://schemas.microsoft.com/office/drawing/2014/main" id="{926A67D6-642A-E8D9-6685-FD6532F5590D}"/>
              </a:ext>
            </a:extLst>
          </p:cNvPr>
          <p:cNvSpPr>
            <a:spLocks noGrp="1"/>
          </p:cNvSpPr>
          <p:nvPr>
            <p:ph idx="1"/>
          </p:nvPr>
        </p:nvSpPr>
        <p:spPr>
          <a:xfrm>
            <a:off x="65498" y="764088"/>
            <a:ext cx="12022118" cy="6093912"/>
          </a:xfrm>
        </p:spPr>
        <p:txBody>
          <a:bodyPr>
            <a:normAutofit lnSpcReduction="10000"/>
          </a:bodyPr>
          <a:lstStyle/>
          <a:p>
            <a:pPr marL="285750" indent="-285750" fontAlgn="base">
              <a:lnSpc>
                <a:spcPct val="130000"/>
              </a:lnSpc>
              <a:buFont typeface="Arial" panose="020B0604020202020204" pitchFamily="34" charset="0"/>
              <a:buChar char="•"/>
            </a:pPr>
            <a:r>
              <a:rPr lang="en-GB" b="1" dirty="0"/>
              <a:t>Health care in prisons must mirror or exceed community standards and involve external health professionals for transgender needs.</a:t>
            </a:r>
          </a:p>
          <a:p>
            <a:pPr marL="285750" indent="-285750" fontAlgn="base">
              <a:lnSpc>
                <a:spcPct val="130000"/>
              </a:lnSpc>
              <a:buFont typeface="Arial" panose="020B0604020202020204" pitchFamily="34" charset="0"/>
              <a:buChar char="•"/>
            </a:pPr>
            <a:r>
              <a:rPr lang="en-GB" b="1" dirty="0"/>
              <a:t> Acknowledgment and facilitation of hormone therapy are essential </a:t>
            </a:r>
          </a:p>
          <a:p>
            <a:pPr marL="285750" indent="-285750" fontAlgn="base">
              <a:lnSpc>
                <a:spcPct val="130000"/>
              </a:lnSpc>
              <a:buFont typeface="Arial" panose="020B0604020202020204" pitchFamily="34" charset="0"/>
              <a:buChar char="•"/>
            </a:pPr>
            <a:r>
              <a:rPr lang="en-GB" b="1" dirty="0"/>
              <a:t>Comprehensive HIV prevention and care services must be available to transgender prisoners, linked to national health programs. </a:t>
            </a:r>
          </a:p>
          <a:p>
            <a:pPr marL="285750" indent="-285750" fontAlgn="base">
              <a:lnSpc>
                <a:spcPct val="130000"/>
              </a:lnSpc>
              <a:buFont typeface="Arial" panose="020B0604020202020204" pitchFamily="34" charset="0"/>
              <a:buChar char="•"/>
            </a:pPr>
            <a:r>
              <a:rPr lang="en-GB" b="1" dirty="0"/>
              <a:t>Accessible and confidential complaints mechanisms should be established to protect prisoners from retaliation when reporting issues. </a:t>
            </a:r>
          </a:p>
          <a:p>
            <a:pPr marL="285750" indent="-285750" fontAlgn="base">
              <a:lnSpc>
                <a:spcPct val="130000"/>
              </a:lnSpc>
              <a:buFont typeface="Arial" panose="020B0604020202020204" pitchFamily="34" charset="0"/>
              <a:buChar char="•"/>
            </a:pPr>
            <a:r>
              <a:rPr lang="en-GB" b="1" dirty="0"/>
              <a:t>Regular staff training is crucial to equip prison workers with the skills to support transgender prisoners effectively and to combat discrimination, and Staff need to be prepared and trained to handle the complex situations that transgender prisoners will face.</a:t>
            </a:r>
          </a:p>
          <a:p>
            <a:pPr marL="285750" indent="-285750" fontAlgn="base">
              <a:lnSpc>
                <a:spcPct val="130000"/>
              </a:lnSpc>
              <a:buFont typeface="Arial" panose="020B0604020202020204" pitchFamily="34" charset="0"/>
              <a:buChar char="•"/>
            </a:pPr>
            <a:r>
              <a:rPr lang="en-GB" b="1" dirty="0"/>
              <a:t>All staff should be held accountable to adhering to gender-affirming policies, procedures and practices that ensure that transgender women are treated with fairness, dignity and respect. </a:t>
            </a:r>
          </a:p>
          <a:p>
            <a:pPr fontAlgn="base"/>
            <a:r>
              <a:rPr lang="en-GB" b="1" dirty="0" err="1"/>
              <a:t>Jae,Valerie</a:t>
            </a:r>
            <a:r>
              <a:rPr lang="en-GB" b="1" dirty="0"/>
              <a:t> 2017 </a:t>
            </a:r>
          </a:p>
          <a:p>
            <a:pPr marL="285750" indent="-285750" fontAlgn="base">
              <a:lnSpc>
                <a:spcPct val="130000"/>
              </a:lnSpc>
              <a:buFont typeface="Arial" panose="020B0604020202020204" pitchFamily="34" charset="0"/>
              <a:buChar char="•"/>
            </a:pPr>
            <a:endParaRPr lang="en-GB" sz="1400" b="1" dirty="0"/>
          </a:p>
          <a:p>
            <a:pPr>
              <a:lnSpc>
                <a:spcPct val="130000"/>
              </a:lnSpc>
            </a:pPr>
            <a:endParaRPr lang="en-GB" sz="600" dirty="0"/>
          </a:p>
        </p:txBody>
      </p:sp>
    </p:spTree>
    <p:extLst>
      <p:ext uri="{BB962C8B-B14F-4D97-AF65-F5344CB8AC3E}">
        <p14:creationId xmlns:p14="http://schemas.microsoft.com/office/powerpoint/2010/main" val="2681889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Pen placed on top of a signature line">
            <a:extLst>
              <a:ext uri="{FF2B5EF4-FFF2-40B4-BE49-F238E27FC236}">
                <a16:creationId xmlns:a16="http://schemas.microsoft.com/office/drawing/2014/main" id="{1E68FD3A-D567-CC27-45C3-D2EEFD3A272A}"/>
              </a:ext>
            </a:extLst>
          </p:cNvPr>
          <p:cNvPicPr>
            <a:picLocks noChangeAspect="1"/>
          </p:cNvPicPr>
          <p:nvPr/>
        </p:nvPicPr>
        <p:blipFill>
          <a:blip r:embed="rId2"/>
          <a:srcRect l="25226" r="1" b="1"/>
          <a:stretch>
            <a:fillRect/>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27" name="Freeform: Shape 2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9" name="Freeform: Shape 2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E375228-427B-9338-56FA-0CD599729046}"/>
              </a:ext>
            </a:extLst>
          </p:cNvPr>
          <p:cNvSpPr>
            <a:spLocks noGrp="1"/>
          </p:cNvSpPr>
          <p:nvPr>
            <p:ph type="title"/>
          </p:nvPr>
        </p:nvSpPr>
        <p:spPr>
          <a:xfrm>
            <a:off x="1180531" y="1346268"/>
            <a:ext cx="5274860" cy="3066706"/>
          </a:xfrm>
        </p:spPr>
        <p:txBody>
          <a:bodyPr vert="horz" lIns="109728" tIns="109728" rIns="109728" bIns="91440" rtlCol="0" anchor="b">
            <a:normAutofit/>
          </a:bodyPr>
          <a:lstStyle/>
          <a:p>
            <a:pPr>
              <a:lnSpc>
                <a:spcPct val="120000"/>
              </a:lnSpc>
            </a:pPr>
            <a:r>
              <a:rPr lang="en-US" sz="6000" dirty="0">
                <a:solidFill>
                  <a:schemeClr val="tx1">
                    <a:lumMod val="85000"/>
                    <a:lumOff val="15000"/>
                  </a:schemeClr>
                </a:solidFill>
              </a:rPr>
              <a:t>Conclusion</a:t>
            </a:r>
          </a:p>
        </p:txBody>
      </p:sp>
    </p:spTree>
    <p:extLst>
      <p:ext uri="{BB962C8B-B14F-4D97-AF65-F5344CB8AC3E}">
        <p14:creationId xmlns:p14="http://schemas.microsoft.com/office/powerpoint/2010/main" val="17209724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B2777-4282-3B70-76E7-16433663FF22}"/>
              </a:ext>
            </a:extLst>
          </p:cNvPr>
          <p:cNvSpPr>
            <a:spLocks noGrp="1"/>
          </p:cNvSpPr>
          <p:nvPr>
            <p:ph type="title"/>
          </p:nvPr>
        </p:nvSpPr>
        <p:spPr>
          <a:xfrm>
            <a:off x="0" y="0"/>
            <a:ext cx="8770571" cy="653143"/>
          </a:xfrm>
        </p:spPr>
        <p:txBody>
          <a:bodyPr>
            <a:normAutofit fontScale="90000"/>
          </a:bodyPr>
          <a:lstStyle/>
          <a:p>
            <a:r>
              <a:rPr lang="en-GB" sz="2000" dirty="0"/>
              <a:t>References</a:t>
            </a:r>
            <a:r>
              <a:rPr lang="en-GB" dirty="0"/>
              <a:t> </a:t>
            </a:r>
          </a:p>
        </p:txBody>
      </p:sp>
      <p:sp>
        <p:nvSpPr>
          <p:cNvPr id="3" name="Content Placeholder 2">
            <a:extLst>
              <a:ext uri="{FF2B5EF4-FFF2-40B4-BE49-F238E27FC236}">
                <a16:creationId xmlns:a16="http://schemas.microsoft.com/office/drawing/2014/main" id="{720178FE-B5E3-53F7-92D1-CED6C7B1A24B}"/>
              </a:ext>
            </a:extLst>
          </p:cNvPr>
          <p:cNvSpPr>
            <a:spLocks noGrp="1"/>
          </p:cNvSpPr>
          <p:nvPr>
            <p:ph idx="1"/>
          </p:nvPr>
        </p:nvSpPr>
        <p:spPr>
          <a:xfrm>
            <a:off x="-1" y="511628"/>
            <a:ext cx="12192001" cy="6346372"/>
          </a:xfrm>
        </p:spPr>
        <p:txBody>
          <a:bodyPr>
            <a:normAutofit fontScale="70000" lnSpcReduction="20000"/>
          </a:bodyPr>
          <a:lstStyle/>
          <a:p>
            <a:pPr marL="285750" indent="-285750">
              <a:buFont typeface="Arial" panose="020B0604020202020204" pitchFamily="34" charset="0"/>
              <a:buChar char="•"/>
            </a:pPr>
            <a:r>
              <a:rPr lang="en-GB" b="1" dirty="0" err="1"/>
              <a:t>Brömdal</a:t>
            </a:r>
            <a:r>
              <a:rPr lang="en-GB" b="1" dirty="0"/>
              <a:t>, A et al (2018). ‘Experiences of transgender prisoners and their knowledge, attitudes, and practices regarding sexual </a:t>
            </a:r>
            <a:r>
              <a:rPr lang="en-GB" b="1" dirty="0" err="1"/>
              <a:t>behaviors</a:t>
            </a:r>
            <a:r>
              <a:rPr lang="en-GB" b="1" dirty="0"/>
              <a:t> and HIV/STIs: A systematic review’. </a:t>
            </a:r>
            <a:r>
              <a:rPr lang="en-GB" b="1" i="1" dirty="0"/>
              <a:t>The international journal of transgenderism </a:t>
            </a:r>
            <a:r>
              <a:rPr lang="en-GB" b="1" dirty="0"/>
              <a:t>vol. 20. Available at: </a:t>
            </a:r>
            <a:r>
              <a:rPr lang="en-GB" b="1" u="sng" dirty="0">
                <a:hlinkClick r:id="rId2"/>
              </a:rPr>
              <a:t>https://pmc.ncbi.nlm.nih.gov/articles/PMC6830990/</a:t>
            </a:r>
            <a:r>
              <a:rPr lang="en-GB" b="1" dirty="0"/>
              <a:t> (Accessed: 16/02/2024).</a:t>
            </a:r>
          </a:p>
          <a:p>
            <a:pPr marL="285750" indent="-285750">
              <a:buFont typeface="Arial" panose="020B0604020202020204" pitchFamily="34" charset="0"/>
              <a:buChar char="•"/>
            </a:pPr>
            <a:r>
              <a:rPr lang="en-GB" b="1" dirty="0"/>
              <a:t>Claire Van Hout, M. Des, C (2021).  ‘The “double punishment” of transgender prisoners: a human rights-based commentary on placement and conditions of detention’.</a:t>
            </a:r>
            <a:r>
              <a:rPr lang="en-GB" b="1" i="1" dirty="0"/>
              <a:t> International Journal of Prisoner Health.</a:t>
            </a:r>
            <a:r>
              <a:rPr lang="en-GB" b="1" dirty="0"/>
              <a:t> Bingley Vol. 17, </a:t>
            </a:r>
            <a:r>
              <a:rPr lang="en-GB" b="1" dirty="0" err="1"/>
              <a:t>Iss</a:t>
            </a:r>
            <a:r>
              <a:rPr lang="en-GB" b="1" dirty="0"/>
              <a:t>. 4. Available at: </a:t>
            </a:r>
            <a:r>
              <a:rPr lang="en-GB" b="1" u="sng" dirty="0">
                <a:hlinkClick r:id="rId3"/>
              </a:rPr>
              <a:t>https://www.proquest.com/docview/2597476950?accountid=130472&amp;parentSessionId=Ph11FhdnnPmpu5Kx2aO6hc6Kl5M4IefRDWcF5Mr2ySc%3D&amp;pq-origsite=primo&amp;sourcetype=Scholarly%20Journals</a:t>
            </a:r>
            <a:r>
              <a:rPr lang="en-GB" b="1" dirty="0"/>
              <a:t> (Accessed: 22/02/2026). </a:t>
            </a:r>
          </a:p>
          <a:p>
            <a:pPr marL="285750" indent="-285750">
              <a:buFont typeface="Arial" panose="020B0604020202020204" pitchFamily="34" charset="0"/>
              <a:buChar char="•"/>
            </a:pPr>
            <a:r>
              <a:rPr lang="en-GB" b="1" dirty="0"/>
              <a:t>Catch22 (2024). </a:t>
            </a:r>
            <a:r>
              <a:rPr lang="en-GB" b="1" i="1" dirty="0"/>
              <a:t>The challenges of being transgender in prison. </a:t>
            </a:r>
            <a:r>
              <a:rPr lang="en-GB" b="1" dirty="0"/>
              <a:t>Available at: </a:t>
            </a:r>
            <a:r>
              <a:rPr lang="en-GB" b="1" u="sng" dirty="0">
                <a:hlinkClick r:id="rId4"/>
              </a:rPr>
              <a:t>https://www.catch-22.org.uk/resources/the-challenges-of-being-transgender-in-prison/</a:t>
            </a:r>
            <a:r>
              <a:rPr lang="en-GB" b="1" dirty="0"/>
              <a:t> (Accessed: 24/02/2026).</a:t>
            </a:r>
          </a:p>
          <a:p>
            <a:pPr marL="285750" indent="-285750">
              <a:buFont typeface="Arial" panose="020B0604020202020204" pitchFamily="34" charset="0"/>
              <a:buChar char="•"/>
            </a:pPr>
            <a:r>
              <a:rPr lang="en-GB" b="1" dirty="0"/>
              <a:t>Gov.UK (2023)</a:t>
            </a:r>
            <a:r>
              <a:rPr lang="en-GB" b="1" i="1" dirty="0"/>
              <a:t>. New transgender prisoner policy comes into force</a:t>
            </a:r>
            <a:r>
              <a:rPr lang="en-GB" b="1" dirty="0"/>
              <a:t>. Available at: </a:t>
            </a:r>
            <a:r>
              <a:rPr lang="en-GB" b="1" u="sng" dirty="0">
                <a:hlinkClick r:id="rId5"/>
              </a:rPr>
              <a:t>https://www.gov.uk/government/news/new-transgender-prisoner-policy-comes-into-force</a:t>
            </a:r>
            <a:r>
              <a:rPr lang="en-GB" b="1" dirty="0"/>
              <a:t> (Accessed: 16/02/2026). </a:t>
            </a:r>
          </a:p>
          <a:p>
            <a:pPr marL="285750" indent="-285750">
              <a:buFont typeface="Arial" panose="020B0604020202020204" pitchFamily="34" charset="0"/>
              <a:buChar char="•"/>
            </a:pPr>
            <a:r>
              <a:rPr lang="en-GB" b="1" dirty="0"/>
              <a:t>Gupta A, </a:t>
            </a:r>
            <a:r>
              <a:rPr lang="en-GB" b="1" dirty="0" err="1"/>
              <a:t>Moondra</a:t>
            </a:r>
            <a:r>
              <a:rPr lang="en-GB" b="1" dirty="0"/>
              <a:t> A, Meena S (2025). ‘Rights of Transgender During Taking Custody Which Question Their Dignity: A Review’. </a:t>
            </a:r>
            <a:r>
              <a:rPr lang="en-GB" b="1" i="1" dirty="0"/>
              <a:t>Journal of Indian Academy of Forensic Medicine</a:t>
            </a:r>
            <a:r>
              <a:rPr lang="en-GB" b="1" dirty="0"/>
              <a:t>. Volume 47, Issue 2. Available at: </a:t>
            </a:r>
            <a:r>
              <a:rPr lang="en-GB" b="1" u="sng" dirty="0">
                <a:hlinkClick r:id="rId6"/>
              </a:rPr>
              <a:t>https://journals.sagepub.com/doi/10.1177/09710973251382361?icid=int.sj-abstract.similar-articles.2</a:t>
            </a:r>
            <a:r>
              <a:rPr lang="en-GB" b="1" dirty="0"/>
              <a:t> (Accessed: 20/02/2026). </a:t>
            </a:r>
          </a:p>
          <a:p>
            <a:pPr marL="285750" indent="-285750">
              <a:buFont typeface="Arial" panose="020B0604020202020204" pitchFamily="34" charset="0"/>
              <a:buChar char="•"/>
            </a:pPr>
            <a:r>
              <a:rPr lang="en-GB" b="1" dirty="0"/>
              <a:t>Jae, S. Valerie, J (2017). ‘Challenges and opportunities for gender-affirming healthcare for transgender women in prison’. </a:t>
            </a:r>
            <a:r>
              <a:rPr lang="en-GB" b="1" i="1" dirty="0"/>
              <a:t>International Journal of Prisoner Health. </a:t>
            </a:r>
            <a:r>
              <a:rPr lang="en-GB" b="1" dirty="0"/>
              <a:t>13(1), 32-40.  Available at: </a:t>
            </a:r>
            <a:r>
              <a:rPr lang="en-GB" b="1" u="sng" dirty="0">
                <a:hlinkClick r:id="rId7"/>
              </a:rPr>
              <a:t>https://www.proquest.com/docview/1877753942?accountid=130472&amp;parentSessionId=rgqPcgSSbS7hUcZ2Dph206AWwDHh0r0vKr6F2Y3GPb8%3D&amp;pq-origsite=primo&amp;sourcetype=Scholarly%20Journals</a:t>
            </a:r>
            <a:r>
              <a:rPr lang="en-GB" b="1" dirty="0"/>
              <a:t> (Accessed: 20/02/2026).  </a:t>
            </a:r>
          </a:p>
          <a:p>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75823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9C0C86-EDB3-94F7-C0C0-D1395F6D2B43}"/>
              </a:ext>
            </a:extLst>
          </p:cNvPr>
          <p:cNvSpPr>
            <a:spLocks noGrp="1"/>
          </p:cNvSpPr>
          <p:nvPr>
            <p:ph idx="1"/>
          </p:nvPr>
        </p:nvSpPr>
        <p:spPr>
          <a:xfrm>
            <a:off x="0" y="0"/>
            <a:ext cx="12192000" cy="6770913"/>
          </a:xfrm>
        </p:spPr>
        <p:txBody>
          <a:bodyPr>
            <a:normAutofit fontScale="62500" lnSpcReduction="20000"/>
          </a:bodyPr>
          <a:lstStyle/>
          <a:p>
            <a:pPr marL="285750" indent="-285750">
              <a:buFont typeface="Arial" panose="020B0604020202020204" pitchFamily="34" charset="0"/>
              <a:buChar char="•"/>
            </a:pPr>
            <a:r>
              <a:rPr lang="en-GB" sz="2200" b="1" dirty="0"/>
              <a:t>Ministry of Justice (2024).</a:t>
            </a:r>
            <a:r>
              <a:rPr lang="en-GB" sz="2200" b="1" i="1" dirty="0"/>
              <a:t> The Care and Management of Individuals who are Transgender</a:t>
            </a:r>
            <a:r>
              <a:rPr lang="en-GB" sz="2200" b="1" dirty="0"/>
              <a:t>. Available at: </a:t>
            </a:r>
            <a:r>
              <a:rPr lang="en-GB" sz="2200" b="1" u="sng" dirty="0">
                <a:hlinkClick r:id="rId2"/>
              </a:rPr>
              <a:t>https://assets.publishing.service.gov.uk/media/67360999f6920bfb5abc7b80/2024_11_14_The_Care_and_Management_of_Individuals_who_are_Transgender_PF.pdf</a:t>
            </a:r>
            <a:r>
              <a:rPr lang="en-GB" sz="2200" b="1" dirty="0"/>
              <a:t> (Accessed: 16/02/2026).</a:t>
            </a:r>
          </a:p>
          <a:p>
            <a:pPr marL="285750" indent="-285750">
              <a:buFont typeface="Arial" panose="020B0604020202020204" pitchFamily="34" charset="0"/>
              <a:buChar char="•"/>
            </a:pPr>
            <a:r>
              <a:rPr lang="en-GB" sz="2200" b="1" dirty="0"/>
              <a:t>Marchi, M. et al. (2024) ‘Mental health of transgender people in prison: a systematic review and meta-analysis’, </a:t>
            </a:r>
            <a:r>
              <a:rPr lang="en-GB" sz="2200" b="1" i="1" dirty="0"/>
              <a:t>International Review of Psychiatry</a:t>
            </a:r>
            <a:r>
              <a:rPr lang="en-GB" sz="2200" b="1" dirty="0"/>
              <a:t>, 36(7), pp. 714–728. Available at: </a:t>
            </a:r>
            <a:r>
              <a:rPr lang="en-GB" sz="2200" b="1" u="sng" dirty="0">
                <a:hlinkClick r:id="rId3"/>
              </a:rPr>
              <a:t>https://research-ebsco-com.uwtsd.idm.oclc.org/c/onvpsy/viewer/pdf/ozkpomclvn?route=details</a:t>
            </a:r>
            <a:r>
              <a:rPr lang="en-GB" sz="2200" b="1" dirty="0"/>
              <a:t> (Accessed: 21/02/2026).  </a:t>
            </a:r>
          </a:p>
          <a:p>
            <a:pPr marL="285750" indent="-285750">
              <a:buFont typeface="Arial" panose="020B0604020202020204" pitchFamily="34" charset="0"/>
              <a:buChar char="•"/>
            </a:pPr>
            <a:r>
              <a:rPr lang="en-GB" sz="2200" b="1" dirty="0"/>
              <a:t>Prison service journal (2017).</a:t>
            </a:r>
            <a:r>
              <a:rPr lang="en-GB" sz="2200" b="1" i="1" dirty="0"/>
              <a:t> A Literature Review of Transgender</a:t>
            </a:r>
            <a:r>
              <a:rPr lang="en-GB" sz="2200" b="1" dirty="0"/>
              <a:t> </a:t>
            </a:r>
            <a:r>
              <a:rPr lang="en-GB" sz="2200" b="1" i="1" dirty="0"/>
              <a:t>People in Prison</a:t>
            </a:r>
            <a:r>
              <a:rPr lang="en-GB" sz="2200" b="1" dirty="0"/>
              <a:t>. Available at: </a:t>
            </a:r>
            <a:r>
              <a:rPr lang="en-GB" sz="2200" b="1" u="sng" dirty="0">
                <a:hlinkClick r:id="rId4"/>
              </a:rPr>
              <a:t>https://www.crimeandjustice.org.uk/sites/default/files/PSJ%20233,%20Transgender%20prisoners.pdf</a:t>
            </a:r>
            <a:r>
              <a:rPr lang="en-GB" sz="2200" b="1" dirty="0"/>
              <a:t> (Accessed: 16/02/2026). </a:t>
            </a:r>
          </a:p>
          <a:p>
            <a:pPr marL="285750" indent="-285750">
              <a:buFont typeface="Arial" panose="020B0604020202020204" pitchFamily="34" charset="0"/>
              <a:buChar char="•"/>
            </a:pPr>
            <a:r>
              <a:rPr lang="en-GB" sz="2200" b="1" dirty="0" err="1"/>
              <a:t>TransActual</a:t>
            </a:r>
            <a:r>
              <a:rPr lang="en-GB" sz="2200" b="1" dirty="0"/>
              <a:t> (2026). </a:t>
            </a:r>
            <a:r>
              <a:rPr lang="en-GB" sz="2200" b="1" i="1" dirty="0"/>
              <a:t>Facts About Trans Lives</a:t>
            </a:r>
            <a:r>
              <a:rPr lang="en-GB" sz="2200" b="1" dirty="0"/>
              <a:t>. Available at: </a:t>
            </a:r>
            <a:r>
              <a:rPr lang="en-GB" sz="2200" b="1" u="sng" dirty="0">
                <a:hlinkClick r:id="rId5"/>
              </a:rPr>
              <a:t>https://transactual.org.uk/facts-about-trans-lives/</a:t>
            </a:r>
            <a:r>
              <a:rPr lang="en-GB" sz="2200" b="1" dirty="0"/>
              <a:t> (Accessed: 16/02/2026). </a:t>
            </a:r>
          </a:p>
          <a:p>
            <a:pPr marL="285750" indent="-285750">
              <a:buFont typeface="Arial" panose="020B0604020202020204" pitchFamily="34" charset="0"/>
              <a:buChar char="•"/>
            </a:pPr>
            <a:r>
              <a:rPr lang="en-GB" sz="2200" b="1" dirty="0"/>
              <a:t>Translucent (2025). </a:t>
            </a:r>
            <a:r>
              <a:rPr lang="en-GB" sz="2200" b="1" i="1" dirty="0"/>
              <a:t>Transgender People, Crime and Prisons – Briefing Note</a:t>
            </a:r>
            <a:r>
              <a:rPr lang="en-GB" sz="2200" b="1" dirty="0"/>
              <a:t>. Available at: </a:t>
            </a:r>
            <a:r>
              <a:rPr lang="en-GB" sz="2200" b="1" u="sng" dirty="0">
                <a:hlinkClick r:id="rId6"/>
              </a:rPr>
              <a:t>https://translucent.org.uk/transgender-people-crime-and-prisons/</a:t>
            </a:r>
            <a:r>
              <a:rPr lang="en-GB" sz="2200" b="1" dirty="0"/>
              <a:t> (Accessed: 17/02/2026). </a:t>
            </a:r>
          </a:p>
          <a:p>
            <a:pPr marL="285750" indent="-285750">
              <a:buFont typeface="Arial" panose="020B0604020202020204" pitchFamily="34" charset="0"/>
              <a:buChar char="•"/>
            </a:pPr>
            <a:r>
              <a:rPr lang="en-GB" sz="2200" b="1" dirty="0"/>
              <a:t>UNDP (2020). </a:t>
            </a:r>
            <a:r>
              <a:rPr lang="en-GB" sz="2200" b="1" i="1" dirty="0"/>
              <a:t>MAPPING OF GOOD PRACTICES FOR THE MANAGEMENT OF TRANSGENDER PRISONERS.</a:t>
            </a:r>
            <a:r>
              <a:rPr lang="en-GB" sz="2200" b="1" dirty="0"/>
              <a:t> Available at: </a:t>
            </a:r>
            <a:r>
              <a:rPr lang="en-GB" sz="2200" b="1" u="sng" dirty="0">
                <a:hlinkClick r:id="rId7"/>
              </a:rPr>
              <a:t>https://www.undp.org/sites/g/files/zskgke326/files/2023-03/UNDP-TH-the-mapping-of-good-practices-for-the-management-of-transgender-prisoners.pdf</a:t>
            </a:r>
            <a:r>
              <a:rPr lang="en-GB" sz="2200" b="1" dirty="0"/>
              <a:t> (Accessed: 24/02/2026). </a:t>
            </a:r>
          </a:p>
          <a:p>
            <a:pPr marL="285750" indent="-285750">
              <a:buFont typeface="Arial" panose="020B0604020202020204" pitchFamily="34" charset="0"/>
              <a:buChar char="•"/>
            </a:pPr>
            <a:r>
              <a:rPr lang="en-GB" sz="2200" b="1" dirty="0"/>
              <a:t>Van Hout, M. C., Kewley, S. and Hillis, A. (2020) ‘Contemporary transgender health experience and health situation in prisons: A scoping review of extant published literature (2000–2019)’, </a:t>
            </a:r>
            <a:r>
              <a:rPr lang="en-GB" sz="2200" b="1" i="1" dirty="0"/>
              <a:t>International Journal of Transgender Health</a:t>
            </a:r>
            <a:r>
              <a:rPr lang="en-GB" sz="2200" b="1" dirty="0"/>
              <a:t>, 21(3), pp. 258–306. Available at: </a:t>
            </a:r>
            <a:r>
              <a:rPr lang="en-GB" sz="2200" b="1" u="sng" dirty="0">
                <a:hlinkClick r:id="rId8"/>
              </a:rPr>
              <a:t>https://www.tandfonline.com/doi/full/10.1080/26895269.2020.1772937</a:t>
            </a:r>
            <a:r>
              <a:rPr lang="en-GB" sz="2200" b="1" dirty="0"/>
              <a:t> (Accessed: 19/02/2026).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fontAlgn="base"/>
            <a:endParaRPr lang="en-GB" dirty="0"/>
          </a:p>
          <a:p>
            <a:endParaRPr lang="en-GB" dirty="0"/>
          </a:p>
        </p:txBody>
      </p:sp>
    </p:spTree>
    <p:extLst>
      <p:ext uri="{BB962C8B-B14F-4D97-AF65-F5344CB8AC3E}">
        <p14:creationId xmlns:p14="http://schemas.microsoft.com/office/powerpoint/2010/main" val="22484341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680B4-76A7-D655-7AD9-D3CB98C72C8E}"/>
              </a:ext>
            </a:extLst>
          </p:cNvPr>
          <p:cNvSpPr>
            <a:spLocks noGrp="1"/>
          </p:cNvSpPr>
          <p:nvPr>
            <p:ph type="title"/>
          </p:nvPr>
        </p:nvSpPr>
        <p:spPr>
          <a:xfrm>
            <a:off x="0" y="0"/>
            <a:ext cx="11899726" cy="613775"/>
          </a:xfrm>
        </p:spPr>
        <p:txBody>
          <a:bodyPr>
            <a:normAutofit fontScale="90000"/>
          </a:bodyPr>
          <a:lstStyle/>
          <a:p>
            <a:r>
              <a:rPr lang="en-GB" dirty="0"/>
              <a:t>Research timeline </a:t>
            </a:r>
          </a:p>
        </p:txBody>
      </p:sp>
      <p:sp>
        <p:nvSpPr>
          <p:cNvPr id="3" name="Content Placeholder 2">
            <a:extLst>
              <a:ext uri="{FF2B5EF4-FFF2-40B4-BE49-F238E27FC236}">
                <a16:creationId xmlns:a16="http://schemas.microsoft.com/office/drawing/2014/main" id="{0872494F-7276-447E-FC9E-F02F89F7D94A}"/>
              </a:ext>
            </a:extLst>
          </p:cNvPr>
          <p:cNvSpPr>
            <a:spLocks noGrp="1"/>
          </p:cNvSpPr>
          <p:nvPr>
            <p:ph idx="1"/>
          </p:nvPr>
        </p:nvSpPr>
        <p:spPr>
          <a:xfrm>
            <a:off x="0" y="413359"/>
            <a:ext cx="12192000" cy="6444641"/>
          </a:xfrm>
        </p:spPr>
        <p:txBody>
          <a:bodyPr>
            <a:normAutofit fontScale="92500"/>
          </a:bodyPr>
          <a:lstStyle/>
          <a:p>
            <a:r>
              <a:rPr lang="en-GB" b="1" dirty="0"/>
              <a:t>Background : I accessed my initial reading from journal articles, blogs, and credible website such as GOV websites to take relevant information I need for the presentation.</a:t>
            </a:r>
          </a:p>
          <a:p>
            <a:endParaRPr lang="en-GB" b="1" dirty="0"/>
          </a:p>
          <a:p>
            <a:r>
              <a:rPr lang="en-GB" b="1" dirty="0"/>
              <a:t>Planning: I focused on what is needed for the presentation, I did a structure for the presentation and picked the relevant information from relevant sources only</a:t>
            </a:r>
          </a:p>
          <a:p>
            <a:r>
              <a:rPr lang="en-GB" b="1" dirty="0"/>
              <a:t>Structure: Journal articles and blogs were the most relevant sources I picked and read from to prepare for the presentation</a:t>
            </a:r>
          </a:p>
          <a:p>
            <a:r>
              <a:rPr lang="en-GB" b="1" dirty="0"/>
              <a:t>Wider reading: I only used journal articles, blogs, GOV websites (Ministry of Justice), and did not use additional sources.</a:t>
            </a:r>
          </a:p>
          <a:p>
            <a:r>
              <a:rPr lang="en-GB" b="1" dirty="0"/>
              <a:t>Reflection/challenges: the only challenge I faced is most of articles talk about prisons system in general not only the UK prisons, next time I will be more careful with the keywords within my research.</a:t>
            </a:r>
          </a:p>
          <a:p>
            <a:r>
              <a:rPr lang="en-GB" b="1" dirty="0"/>
              <a:t>I confirm that I have not presented any AI generated text as my own work. I confirm I have copies of my drafts, notes, and other resources I used which I may be asked to provide in evidence. </a:t>
            </a:r>
          </a:p>
          <a:p>
            <a:endParaRPr lang="en-GB" dirty="0"/>
          </a:p>
        </p:txBody>
      </p:sp>
    </p:spTree>
    <p:extLst>
      <p:ext uri="{BB962C8B-B14F-4D97-AF65-F5344CB8AC3E}">
        <p14:creationId xmlns:p14="http://schemas.microsoft.com/office/powerpoint/2010/main" val="2083768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Freeform: Shape 31">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6" name="Freeform: Shape 35">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8" name="Freeform: Shape 37">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0" name="Freeform: Shape 39">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2" name="Freeform: Shape 41">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4" name="Freeform: Shape 43">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6" name="Freeform: Shape 45">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48" name="Rectangle 47">
            <a:extLst>
              <a:ext uri="{FF2B5EF4-FFF2-40B4-BE49-F238E27FC236}">
                <a16:creationId xmlns:a16="http://schemas.microsoft.com/office/drawing/2014/main" id="{AC8EEB0F-BA72-49AC-956F-331B60FDE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Yellow question mark">
            <a:extLst>
              <a:ext uri="{FF2B5EF4-FFF2-40B4-BE49-F238E27FC236}">
                <a16:creationId xmlns:a16="http://schemas.microsoft.com/office/drawing/2014/main" id="{EAEE8300-30F7-4DBE-D742-AF4FF0FB6F07}"/>
              </a:ext>
            </a:extLst>
          </p:cNvPr>
          <p:cNvPicPr>
            <a:picLocks noChangeAspect="1"/>
          </p:cNvPicPr>
          <p:nvPr/>
        </p:nvPicPr>
        <p:blipFill>
          <a:blip r:embed="rId3"/>
          <a:srcRect r="-1" b="6226"/>
          <a:stretch>
            <a:fillRect/>
          </a:stretch>
        </p:blipFill>
        <p:spPr>
          <a:xfrm>
            <a:off x="1524" y="10"/>
            <a:ext cx="12188952" cy="6857990"/>
          </a:xfrm>
          <a:prstGeom prst="rect">
            <a:avLst/>
          </a:prstGeom>
        </p:spPr>
      </p:pic>
      <p:sp>
        <p:nvSpPr>
          <p:cNvPr id="50" name="Freeform: Shape 49">
            <a:extLst>
              <a:ext uri="{FF2B5EF4-FFF2-40B4-BE49-F238E27FC236}">
                <a16:creationId xmlns:a16="http://schemas.microsoft.com/office/drawing/2014/main" id="{228A581D-1BC9-4759-AB42-F7685630E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260035"/>
            <a:ext cx="5959692" cy="3597965"/>
          </a:xfrm>
          <a:custGeom>
            <a:avLst/>
            <a:gdLst>
              <a:gd name="connsiteX0" fmla="*/ 3008109 w 5959692"/>
              <a:gd name="connsiteY0" fmla="*/ 42 h 3560169"/>
              <a:gd name="connsiteX1" fmla="*/ 4702247 w 5959692"/>
              <a:gd name="connsiteY1" fmla="*/ 626282 h 3560169"/>
              <a:gd name="connsiteX2" fmla="*/ 5069411 w 5959692"/>
              <a:gd name="connsiteY2" fmla="*/ 865826 h 3560169"/>
              <a:gd name="connsiteX3" fmla="*/ 5895906 w 5959692"/>
              <a:gd name="connsiteY3" fmla="*/ 1594994 h 3560169"/>
              <a:gd name="connsiteX4" fmla="*/ 5959691 w 5959692"/>
              <a:gd name="connsiteY4" fmla="*/ 1728783 h 3560169"/>
              <a:gd name="connsiteX5" fmla="*/ 5959692 w 5959692"/>
              <a:gd name="connsiteY5" fmla="*/ 3560169 h 3560169"/>
              <a:gd name="connsiteX6" fmla="*/ 635 w 5959692"/>
              <a:gd name="connsiteY6" fmla="*/ 3560169 h 3560169"/>
              <a:gd name="connsiteX7" fmla="*/ 0 w 5959692"/>
              <a:gd name="connsiteY7" fmla="*/ 3534810 h 3560169"/>
              <a:gd name="connsiteX8" fmla="*/ 56896 w 5959692"/>
              <a:gd name="connsiteY8" fmla="*/ 3142342 h 3560169"/>
              <a:gd name="connsiteX9" fmla="*/ 605568 w 5959692"/>
              <a:gd name="connsiteY9" fmla="*/ 1932853 h 3560169"/>
              <a:gd name="connsiteX10" fmla="*/ 736162 w 5959692"/>
              <a:gd name="connsiteY10" fmla="*/ 1690788 h 3560169"/>
              <a:gd name="connsiteX11" fmla="*/ 2021319 w 5959692"/>
              <a:gd name="connsiteY11" fmla="*/ 209863 h 3560169"/>
              <a:gd name="connsiteX12" fmla="*/ 3008109 w 5959692"/>
              <a:gd name="connsiteY12" fmla="*/ 42 h 3560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87CE1C1F-C9E2-4C83-BA54-D7BC5D521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 y="3406833"/>
            <a:ext cx="5724034" cy="3451167"/>
          </a:xfrm>
          <a:custGeom>
            <a:avLst/>
            <a:gdLst>
              <a:gd name="connsiteX0" fmla="*/ 2808622 w 5724034"/>
              <a:gd name="connsiteY0" fmla="*/ 207 h 3451167"/>
              <a:gd name="connsiteX1" fmla="*/ 4400004 w 5724034"/>
              <a:gd name="connsiteY1" fmla="*/ 607462 h 3451167"/>
              <a:gd name="connsiteX2" fmla="*/ 4745277 w 5724034"/>
              <a:gd name="connsiteY2" fmla="*/ 837612 h 3451167"/>
              <a:gd name="connsiteX3" fmla="*/ 5584627 w 5724034"/>
              <a:gd name="connsiteY3" fmla="*/ 1665805 h 3451167"/>
              <a:gd name="connsiteX4" fmla="*/ 5682689 w 5724034"/>
              <a:gd name="connsiteY4" fmla="*/ 1947596 h 3451167"/>
              <a:gd name="connsiteX5" fmla="*/ 5724034 w 5724034"/>
              <a:gd name="connsiteY5" fmla="*/ 2133764 h 3451167"/>
              <a:gd name="connsiteX6" fmla="*/ 5724034 w 5724034"/>
              <a:gd name="connsiteY6" fmla="*/ 3254784 h 3451167"/>
              <a:gd name="connsiteX7" fmla="*/ 5682668 w 5724034"/>
              <a:gd name="connsiteY7" fmla="*/ 3451167 h 3451167"/>
              <a:gd name="connsiteX8" fmla="*/ 3398 w 5724034"/>
              <a:gd name="connsiteY8" fmla="*/ 3451167 h 3451167"/>
              <a:gd name="connsiteX9" fmla="*/ 0 w 5724034"/>
              <a:gd name="connsiteY9" fmla="*/ 3332475 h 3451167"/>
              <a:gd name="connsiteX10" fmla="*/ 51930 w 5724034"/>
              <a:gd name="connsiteY10" fmla="*/ 2960389 h 3451167"/>
              <a:gd name="connsiteX11" fmla="*/ 562146 w 5724034"/>
              <a:gd name="connsiteY11" fmla="*/ 1816544 h 3451167"/>
              <a:gd name="connsiteX12" fmla="*/ 683754 w 5724034"/>
              <a:gd name="connsiteY12" fmla="*/ 1587775 h 3451167"/>
              <a:gd name="connsiteX13" fmla="*/ 1883792 w 5724034"/>
              <a:gd name="connsiteY13" fmla="*/ 191878 h 3451167"/>
              <a:gd name="connsiteX14" fmla="*/ 2808622 w 5724034"/>
              <a:gd name="connsiteY14" fmla="*/ 207 h 345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24034" h="3451167">
                <a:moveTo>
                  <a:pt x="2808622" y="207"/>
                </a:moveTo>
                <a:cubicBezTo>
                  <a:pt x="3316039" y="7471"/>
                  <a:pt x="3825452" y="206405"/>
                  <a:pt x="4400004" y="607462"/>
                </a:cubicBezTo>
                <a:cubicBezTo>
                  <a:pt x="4520314" y="691458"/>
                  <a:pt x="4634691" y="765791"/>
                  <a:pt x="4745277" y="837612"/>
                </a:cubicBezTo>
                <a:cubicBezTo>
                  <a:pt x="5203686" y="1135457"/>
                  <a:pt x="5430786" y="1295036"/>
                  <a:pt x="5584627" y="1665805"/>
                </a:cubicBezTo>
                <a:cubicBezTo>
                  <a:pt x="5622816" y="1757843"/>
                  <a:pt x="5655511" y="1851832"/>
                  <a:pt x="5682689" y="1947596"/>
                </a:cubicBezTo>
                <a:lnTo>
                  <a:pt x="5724034" y="2133764"/>
                </a:lnTo>
                <a:lnTo>
                  <a:pt x="5724034" y="3254784"/>
                </a:lnTo>
                <a:lnTo>
                  <a:pt x="5682668" y="3451167"/>
                </a:lnTo>
                <a:lnTo>
                  <a:pt x="3398" y="3451167"/>
                </a:lnTo>
                <a:lnTo>
                  <a:pt x="0" y="3332475"/>
                </a:lnTo>
                <a:cubicBezTo>
                  <a:pt x="1789" y="3212109"/>
                  <a:pt x="19193" y="3089357"/>
                  <a:pt x="51930" y="2960389"/>
                </a:cubicBezTo>
                <a:cubicBezTo>
                  <a:pt x="143234" y="2600640"/>
                  <a:pt x="346682" y="2219774"/>
                  <a:pt x="562146" y="1816544"/>
                </a:cubicBezTo>
                <a:cubicBezTo>
                  <a:pt x="601922" y="1742209"/>
                  <a:pt x="642967" y="1665303"/>
                  <a:pt x="683754" y="1587775"/>
                </a:cubicBezTo>
                <a:cubicBezTo>
                  <a:pt x="1048876" y="893902"/>
                  <a:pt x="1329611" y="421821"/>
                  <a:pt x="1883792" y="191878"/>
                </a:cubicBezTo>
                <a:cubicBezTo>
                  <a:pt x="2200442" y="60492"/>
                  <a:pt x="2504173" y="-4151"/>
                  <a:pt x="2808622" y="20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4" name="Freeform: Shape 53">
            <a:extLst>
              <a:ext uri="{FF2B5EF4-FFF2-40B4-BE49-F238E27FC236}">
                <a16:creationId xmlns:a16="http://schemas.microsoft.com/office/drawing/2014/main" id="{831C0CFE-AC9D-4032-8A9F-36B1BA171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38" y="3568843"/>
            <a:ext cx="5185263" cy="3289157"/>
          </a:xfrm>
          <a:custGeom>
            <a:avLst/>
            <a:gdLst>
              <a:gd name="connsiteX0" fmla="*/ 2789606 w 5185263"/>
              <a:gd name="connsiteY0" fmla="*/ 547 h 3289157"/>
              <a:gd name="connsiteX1" fmla="*/ 3615203 w 5185263"/>
              <a:gd name="connsiteY1" fmla="*/ 212024 h 3289157"/>
              <a:gd name="connsiteX2" fmla="*/ 4640523 w 5185263"/>
              <a:gd name="connsiteY2" fmla="*/ 1554014 h 3289157"/>
              <a:gd name="connsiteX3" fmla="*/ 4740928 w 5185263"/>
              <a:gd name="connsiteY3" fmla="*/ 1771262 h 3289157"/>
              <a:gd name="connsiteX4" fmla="*/ 5154813 w 5185263"/>
              <a:gd name="connsiteY4" fmla="*/ 2853998 h 3289157"/>
              <a:gd name="connsiteX5" fmla="*/ 5185263 w 5185263"/>
              <a:gd name="connsiteY5" fmla="*/ 3088987 h 3289157"/>
              <a:gd name="connsiteX6" fmla="*/ 5179508 w 5185263"/>
              <a:gd name="connsiteY6" fmla="*/ 3289157 h 3289157"/>
              <a:gd name="connsiteX7" fmla="*/ 106551 w 5185263"/>
              <a:gd name="connsiteY7" fmla="*/ 3289157 h 3289157"/>
              <a:gd name="connsiteX8" fmla="*/ 64243 w 5185263"/>
              <a:gd name="connsiteY8" fmla="*/ 3124220 h 3289157"/>
              <a:gd name="connsiteX9" fmla="*/ 275 w 5185263"/>
              <a:gd name="connsiteY9" fmla="*/ 2548847 h 3289157"/>
              <a:gd name="connsiteX10" fmla="*/ 221692 w 5185263"/>
              <a:gd name="connsiteY10" fmla="*/ 1451188 h 3289157"/>
              <a:gd name="connsiteX11" fmla="*/ 1011126 w 5185263"/>
              <a:gd name="connsiteY11" fmla="*/ 710513 h 3289157"/>
              <a:gd name="connsiteX12" fmla="*/ 1331439 w 5185263"/>
              <a:gd name="connsiteY12" fmla="*/ 508693 h 3289157"/>
              <a:gd name="connsiteX13" fmla="*/ 2789606 w 5185263"/>
              <a:gd name="connsiteY13" fmla="*/ 547 h 3289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85263" h="3289157">
                <a:moveTo>
                  <a:pt x="2789606" y="547"/>
                </a:moveTo>
                <a:cubicBezTo>
                  <a:pt x="3064091" y="7389"/>
                  <a:pt x="3335164" y="78419"/>
                  <a:pt x="3615203" y="212024"/>
                </a:cubicBezTo>
                <a:cubicBezTo>
                  <a:pt x="4105311" y="445850"/>
                  <a:pt x="4339344" y="895220"/>
                  <a:pt x="4640523" y="1554014"/>
                </a:cubicBezTo>
                <a:cubicBezTo>
                  <a:pt x="4674166" y="1627622"/>
                  <a:pt x="4708067" y="1700661"/>
                  <a:pt x="4740928" y="1771262"/>
                </a:cubicBezTo>
                <a:cubicBezTo>
                  <a:pt x="4918908" y="2154224"/>
                  <a:pt x="5086959" y="2515945"/>
                  <a:pt x="5154813" y="2853998"/>
                </a:cubicBezTo>
                <a:cubicBezTo>
                  <a:pt x="5171032" y="2934791"/>
                  <a:pt x="5181222" y="3012769"/>
                  <a:pt x="5185263" y="3088987"/>
                </a:cubicBezTo>
                <a:lnTo>
                  <a:pt x="5179508" y="3289157"/>
                </a:lnTo>
                <a:lnTo>
                  <a:pt x="106551" y="3289157"/>
                </a:lnTo>
                <a:lnTo>
                  <a:pt x="64243" y="3124220"/>
                </a:lnTo>
                <a:cubicBezTo>
                  <a:pt x="24356" y="2932449"/>
                  <a:pt x="2942" y="2740198"/>
                  <a:pt x="275" y="2548847"/>
                </a:cubicBezTo>
                <a:cubicBezTo>
                  <a:pt x="-5129" y="2157654"/>
                  <a:pt x="69311" y="1788324"/>
                  <a:pt x="221692" y="1451188"/>
                </a:cubicBezTo>
                <a:cubicBezTo>
                  <a:pt x="375157" y="1111655"/>
                  <a:pt x="586167" y="971279"/>
                  <a:pt x="1011126" y="710513"/>
                </a:cubicBezTo>
                <a:cubicBezTo>
                  <a:pt x="1113643" y="647635"/>
                  <a:pt x="1219676" y="582554"/>
                  <a:pt x="1331439" y="508693"/>
                </a:cubicBezTo>
                <a:cubicBezTo>
                  <a:pt x="1865178" y="156035"/>
                  <a:pt x="2332131" y="-10858"/>
                  <a:pt x="2789606" y="547"/>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51EE44-2E17-A8B0-94E4-B7973FBB0AAC}"/>
              </a:ext>
            </a:extLst>
          </p:cNvPr>
          <p:cNvSpPr>
            <a:spLocks noGrp="1"/>
          </p:cNvSpPr>
          <p:nvPr>
            <p:ph type="title"/>
          </p:nvPr>
        </p:nvSpPr>
        <p:spPr>
          <a:xfrm>
            <a:off x="1052121" y="3870285"/>
            <a:ext cx="4045972" cy="2580619"/>
          </a:xfrm>
        </p:spPr>
        <p:txBody>
          <a:bodyPr vert="horz" lIns="109728" tIns="109728" rIns="109728" bIns="91440" rtlCol="0" anchor="b">
            <a:normAutofit/>
          </a:bodyPr>
          <a:lstStyle/>
          <a:p>
            <a:pPr>
              <a:lnSpc>
                <a:spcPct val="120000"/>
              </a:lnSpc>
            </a:pPr>
            <a:r>
              <a:rPr lang="en-US" sz="4000"/>
              <a:t>Any question?</a:t>
            </a:r>
          </a:p>
        </p:txBody>
      </p:sp>
    </p:spTree>
    <p:extLst>
      <p:ext uri="{BB962C8B-B14F-4D97-AF65-F5344CB8AC3E}">
        <p14:creationId xmlns:p14="http://schemas.microsoft.com/office/powerpoint/2010/main" val="1528611256"/>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88f57a9897b637b68b9d02d066566de8">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b5fe3bb2bf53ed8fafbda8da0ea61a56"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12B3802B-C6A3-44A5-8E63-3E6A54C08C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1722D0A-E4F8-4A2F-A298-3012A9C7ED44}">
  <ds:schemaRefs>
    <ds:schemaRef ds:uri="http://schemas.microsoft.com/sharepoint/v3/contenttype/forms"/>
  </ds:schemaRefs>
</ds:datastoreItem>
</file>

<file path=customXml/itemProps3.xml><?xml version="1.0" encoding="utf-8"?>
<ds:datastoreItem xmlns:ds="http://schemas.openxmlformats.org/officeDocument/2006/customXml" ds:itemID="{8281088B-D18B-44ED-BD2E-47A6981DB6E1}">
  <ds:schemaRefs>
    <ds:schemaRef ds:uri="60ab93c2-c2e2-4a82-ab36-09e8ba3f753e"/>
    <ds:schemaRef ds:uri="http://purl.org/dc/terms/"/>
    <ds:schemaRef ds:uri="http://purl.org/dc/elements/1.1/"/>
    <ds:schemaRef ds:uri="http://purl.org/dc/dcmitype/"/>
    <ds:schemaRef ds:uri="47a3e2db-67be-4841-b3a5-2f2fb1d7c7b3"/>
    <ds:schemaRef ds:uri="http://schemas.microsoft.com/office/2006/documentManagement/types"/>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9738</TotalTime>
  <Words>1541</Words>
  <Application>Microsoft Office PowerPoint</Application>
  <PresentationFormat>Widescreen</PresentationFormat>
  <Paragraphs>74</Paragraphs>
  <Slides>13</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Meiryo</vt:lpstr>
      <vt:lpstr>Andalus</vt:lpstr>
      <vt:lpstr>Aptos</vt:lpstr>
      <vt:lpstr>Arial</vt:lpstr>
      <vt:lpstr>Corbel</vt:lpstr>
      <vt:lpstr>SketchLinesVTI</vt:lpstr>
      <vt:lpstr>Gender, race, religion and crime (BMLC6007)  </vt:lpstr>
      <vt:lpstr>The challenges that transgender people face in the prison system </vt:lpstr>
      <vt:lpstr>Placement and safety</vt:lpstr>
      <vt:lpstr>Health and medical treatment</vt:lpstr>
      <vt:lpstr>PowerPoint Presentation</vt:lpstr>
      <vt:lpstr>PowerPoint Presentation</vt:lpstr>
      <vt:lpstr>How can these challenges be addressed?</vt:lpstr>
      <vt:lpstr>More solutions</vt:lpstr>
      <vt:lpstr>Conclusion</vt:lpstr>
      <vt:lpstr>References </vt:lpstr>
      <vt:lpstr>PowerPoint Presentation</vt:lpstr>
      <vt:lpstr>Research timeline </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Ahmad Habib (2317248)</dc:creator>
  <cp:lastModifiedBy>Ahmad Habib (2317248)</cp:lastModifiedBy>
  <cp:revision>1</cp:revision>
  <dcterms:created xsi:type="dcterms:W3CDTF">2026-02-25T20:34:36Z</dcterms:created>
  <dcterms:modified xsi:type="dcterms:W3CDTF">2026-03-04T14:53:07Z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