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3" r:id="rId8"/>
    <p:sldId id="264" r:id="rId9"/>
    <p:sldId id="265" r:id="rId10"/>
    <p:sldId id="266" r:id="rId11"/>
    <p:sldId id="262" r:id="rId12"/>
    <p:sldId id="267" r:id="rId13"/>
    <p:sldId id="268" r:id="rId14"/>
    <p:sldId id="269" r:id="rId15"/>
    <p:sldId id="270" r:id="rId16"/>
    <p:sldId id="271" r:id="rId17"/>
    <p:sldId id="272" r:id="rId18"/>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113" d="100"/>
          <a:sy n="113" d="100"/>
        </p:scale>
        <p:origin x="14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AC4AFD1-A197-4139-A093-46E8C4D8ED72}"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203841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AC4AFD1-A197-4139-A093-46E8C4D8ED72}"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1262734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AC4AFD1-A197-4139-A093-46E8C4D8ED72}"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2039231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AC4AFD1-A197-4139-A093-46E8C4D8ED72}"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4125835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AC4AFD1-A197-4139-A093-46E8C4D8ED72}" type="datetimeFigureOut">
              <a:rPr lang="en-GB" smtClean="0"/>
              <a:t>25/11/2019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572290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AC4AFD1-A197-4139-A093-46E8C4D8ED72}" type="datetimeFigureOut">
              <a:rPr lang="en-GB" smtClean="0"/>
              <a:t>25/11/2019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2569427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C4AFD1-A197-4139-A093-46E8C4D8ED72}" type="datetimeFigureOut">
              <a:rPr lang="en-GB" smtClean="0"/>
              <a:t>25/11/2019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662250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AC4AFD1-A197-4139-A093-46E8C4D8ED72}"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3212186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AC4AFD1-A197-4139-A093-46E8C4D8ED72}"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1261696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AC4AFD1-A197-4139-A093-46E8C4D8ED72}"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3830499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AC4AFD1-A197-4139-A093-46E8C4D8ED72}"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1820441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C4AFD1-A197-4139-A093-46E8C4D8ED72}" type="datetimeFigureOut">
              <a:rPr lang="en-GB" smtClean="0"/>
              <a:t>25/11/2019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ADA0E7-B8FA-4FEA-A26A-0EFEB1B1DDC7}" type="slidenum">
              <a:rPr lang="en-GB" smtClean="0"/>
              <a:t>‹#›</a:t>
            </a:fld>
            <a:endParaRPr lang="en-GB"/>
          </a:p>
        </p:txBody>
      </p:sp>
    </p:spTree>
    <p:extLst>
      <p:ext uri="{BB962C8B-B14F-4D97-AF65-F5344CB8AC3E}">
        <p14:creationId xmlns:p14="http://schemas.microsoft.com/office/powerpoint/2010/main" val="10108491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researchgate.net/publication/271198915_Major_Natural_Resource_of_the_Sylhet_Region_and_its_Economic_Importance_A_review" TargetMode="External"/><Relationship Id="rId2" Type="http://schemas.openxmlformats.org/officeDocument/2006/relationships/hyperlink" Target="https://www.worldbank.org/en/news/press-release/2019/10/10/world-bank-bangladesh-economy-continues-robust-growth-with-rising-exports-and-remittanc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322263"/>
            <a:ext cx="9144000" cy="1430337"/>
          </a:xfrm>
        </p:spPr>
        <p:txBody>
          <a:bodyPr>
            <a:normAutofit fontScale="90000"/>
          </a:bodyPr>
          <a:lstStyle/>
          <a:p>
            <a:r>
              <a:rPr lang="en-GB" sz="4000" b="1" dirty="0" smtClean="0"/>
              <a:t>Presentation on Business Plan for Opening Renaissance Hotel in Chittagong, Bangladesh and analysis of all factors and forecasting</a:t>
            </a:r>
            <a:endParaRPr lang="en-GB" sz="4000" b="1" dirty="0"/>
          </a:p>
        </p:txBody>
      </p:sp>
      <p:sp>
        <p:nvSpPr>
          <p:cNvPr id="3" name="Subtitle 2"/>
          <p:cNvSpPr>
            <a:spLocks noGrp="1"/>
          </p:cNvSpPr>
          <p:nvPr>
            <p:ph type="subTitle" idx="1"/>
          </p:nvPr>
        </p:nvSpPr>
        <p:spPr>
          <a:xfrm>
            <a:off x="1524000" y="2184399"/>
            <a:ext cx="9144000" cy="3953934"/>
          </a:xfrm>
        </p:spPr>
        <p:txBody>
          <a:bodyPr>
            <a:normAutofit/>
          </a:bodyPr>
          <a:lstStyle/>
          <a:p>
            <a:endParaRPr lang="en-GB" dirty="0" smtClean="0"/>
          </a:p>
          <a:p>
            <a:endParaRPr lang="en-GB" dirty="0"/>
          </a:p>
          <a:p>
            <a:endParaRPr lang="en-GB" dirty="0" smtClean="0"/>
          </a:p>
          <a:p>
            <a:endParaRPr lang="en-GB" dirty="0" smtClean="0"/>
          </a:p>
          <a:p>
            <a:endParaRPr lang="en-GB" dirty="0"/>
          </a:p>
          <a:p>
            <a:r>
              <a:rPr lang="en-GB" b="1" dirty="0" smtClean="0"/>
              <a:t>Presenter: Mohammed Salah Uddin &amp; MD Shams Uddin</a:t>
            </a:r>
          </a:p>
          <a:p>
            <a:r>
              <a:rPr lang="en-GB" b="1" dirty="0" smtClean="0"/>
              <a:t>University of Wales, Trinity St David</a:t>
            </a:r>
          </a:p>
          <a:p>
            <a:r>
              <a:rPr lang="en-GB" b="1" dirty="0" smtClean="0"/>
              <a:t>International Hotel Management</a:t>
            </a:r>
            <a:endParaRPr lang="en-GB" b="1" dirty="0"/>
          </a:p>
        </p:txBody>
      </p:sp>
      <p:sp>
        <p:nvSpPr>
          <p:cNvPr id="4" name="AutoShape 2" descr="Image result for renaissance hotel logo"/>
          <p:cNvSpPr>
            <a:spLocks noChangeAspect="1" noChangeArrowheads="1"/>
          </p:cNvSpPr>
          <p:nvPr/>
        </p:nvSpPr>
        <p:spPr bwMode="auto">
          <a:xfrm>
            <a:off x="2793999" y="2482849"/>
            <a:ext cx="6570133" cy="347768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renaissance hotel logo"/>
          <p:cNvSpPr>
            <a:spLocks noChangeAspect="1" noChangeArrowheads="1"/>
          </p:cNvSpPr>
          <p:nvPr/>
        </p:nvSpPr>
        <p:spPr bwMode="auto">
          <a:xfrm>
            <a:off x="4622800" y="1974850"/>
            <a:ext cx="2222500" cy="15938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renaissance hotel logo"/>
          <p:cNvSpPr>
            <a:spLocks noChangeAspect="1" noChangeArrowheads="1"/>
          </p:cNvSpPr>
          <p:nvPr/>
        </p:nvSpPr>
        <p:spPr bwMode="auto">
          <a:xfrm>
            <a:off x="2984500" y="2413000"/>
            <a:ext cx="5867400" cy="177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Image result for renaissance hotel logo"/>
          <p:cNvSpPr>
            <a:spLocks noChangeAspect="1" noChangeArrowheads="1"/>
          </p:cNvSpPr>
          <p:nvPr/>
        </p:nvSpPr>
        <p:spPr bwMode="auto">
          <a:xfrm>
            <a:off x="215900" y="158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0" descr="Image result for renaissance hotel logo"/>
          <p:cNvSpPr>
            <a:spLocks noChangeAspect="1" noChangeArrowheads="1"/>
          </p:cNvSpPr>
          <p:nvPr/>
        </p:nvSpPr>
        <p:spPr bwMode="auto">
          <a:xfrm>
            <a:off x="63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4499" y="2051049"/>
            <a:ext cx="6570133" cy="2453218"/>
          </a:xfrm>
          <a:prstGeom prst="rect">
            <a:avLst/>
          </a:prstGeom>
        </p:spPr>
      </p:pic>
    </p:spTree>
    <p:extLst>
      <p:ext uri="{BB962C8B-B14F-4D97-AF65-F5344CB8AC3E}">
        <p14:creationId xmlns:p14="http://schemas.microsoft.com/office/powerpoint/2010/main" val="24992886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Introduction</a:t>
            </a:r>
            <a:endParaRPr lang="en-GB" b="1" dirty="0"/>
          </a:p>
        </p:txBody>
      </p:sp>
      <p:sp>
        <p:nvSpPr>
          <p:cNvPr id="3" name="Content Placeholder 2"/>
          <p:cNvSpPr>
            <a:spLocks noGrp="1"/>
          </p:cNvSpPr>
          <p:nvPr>
            <p:ph idx="1"/>
          </p:nvPr>
        </p:nvSpPr>
        <p:spPr/>
        <p:txBody>
          <a:bodyPr/>
          <a:lstStyle/>
          <a:p>
            <a:pPr algn="just"/>
            <a:r>
              <a:rPr lang="en-GB" dirty="0"/>
              <a:t>Renaissance </a:t>
            </a:r>
            <a:r>
              <a:rPr lang="en-GB" dirty="0" smtClean="0"/>
              <a:t>Hotel is a chain company of Marriott international and has got an iconic image for it’s service and luxury all over the world. It was founded on 1981 and has been expanding its business significantly</a:t>
            </a:r>
            <a:r>
              <a:rPr lang="en-GB" b="1" dirty="0" smtClean="0"/>
              <a:t>. </a:t>
            </a:r>
          </a:p>
          <a:p>
            <a:pPr algn="just"/>
            <a:r>
              <a:rPr lang="en-GB" dirty="0" smtClean="0"/>
              <a:t>I have been nominated to present a report about it’s new location with a details of PESTLE analysis and other factor leading to recruitment process along with any potential issue may arise and recommendations </a:t>
            </a:r>
            <a:r>
              <a:rPr lang="en-GB" dirty="0"/>
              <a:t>for Renaissance </a:t>
            </a:r>
            <a:r>
              <a:rPr lang="en-GB" dirty="0" smtClean="0"/>
              <a:t>Hotel in new location called Chittagong. Lets start with PESTLE analysis First</a:t>
            </a:r>
          </a:p>
          <a:p>
            <a:pPr algn="just"/>
            <a:r>
              <a:rPr lang="en-GB" dirty="0" smtClean="0"/>
              <a:t>Cont.…….</a:t>
            </a:r>
            <a:endParaRPr lang="en-GB"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b="7531"/>
          <a:stretch/>
        </p:blipFill>
        <p:spPr>
          <a:xfrm>
            <a:off x="5418667" y="5470168"/>
            <a:ext cx="1192798" cy="1278121"/>
          </a:xfrm>
          <a:prstGeom prst="rect">
            <a:avLst/>
          </a:prstGeom>
        </p:spPr>
      </p:pic>
    </p:spTree>
    <p:extLst>
      <p:ext uri="{BB962C8B-B14F-4D97-AF65-F5344CB8AC3E}">
        <p14:creationId xmlns:p14="http://schemas.microsoft.com/office/powerpoint/2010/main" val="3892299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PESTLE ANALYSIS Is a tool that is being used to identify the affect of external factors on business organisation such as Political, Economical, Social, Technological, Legal and environmental factor.</a:t>
            </a:r>
            <a:endParaRPr lang="en-GB" sz="2800" b="1"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76400" y="1828800"/>
            <a:ext cx="7975600" cy="4165600"/>
          </a:xfrm>
        </p:spPr>
      </p:pic>
    </p:spTree>
    <p:extLst>
      <p:ext uri="{BB962C8B-B14F-4D97-AF65-F5344CB8AC3E}">
        <p14:creationId xmlns:p14="http://schemas.microsoft.com/office/powerpoint/2010/main" val="37971046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9800" y="0"/>
            <a:ext cx="10515600" cy="1325563"/>
          </a:xfrm>
        </p:spPr>
        <p:txBody>
          <a:bodyPr>
            <a:normAutofit/>
          </a:bodyPr>
          <a:lstStyle/>
          <a:p>
            <a:r>
              <a:rPr lang="en-GB" sz="2800" b="1" dirty="0" smtClean="0"/>
              <a:t>Factors to be analysed for </a:t>
            </a:r>
            <a:r>
              <a:rPr lang="en-GB" sz="2800" b="1" dirty="0"/>
              <a:t>Renaissance Hotel in </a:t>
            </a:r>
            <a:r>
              <a:rPr lang="en-GB" sz="2800" b="1" dirty="0" smtClean="0"/>
              <a:t>Chittagong, Bangladesh</a:t>
            </a:r>
            <a:r>
              <a:rPr lang="en-GB" sz="2800" b="1" dirty="0"/>
              <a:t>.</a:t>
            </a:r>
          </a:p>
        </p:txBody>
      </p:sp>
      <p:sp>
        <p:nvSpPr>
          <p:cNvPr id="3" name="Content Placeholder 2"/>
          <p:cNvSpPr>
            <a:spLocks noGrp="1"/>
          </p:cNvSpPr>
          <p:nvPr>
            <p:ph idx="1"/>
          </p:nvPr>
        </p:nvSpPr>
        <p:spPr>
          <a:xfrm>
            <a:off x="355600" y="952499"/>
            <a:ext cx="11595100" cy="5736167"/>
          </a:xfrm>
        </p:spPr>
        <p:txBody>
          <a:bodyPr/>
          <a:lstStyle/>
          <a:p>
            <a:pPr marL="0" indent="0" algn="ctr">
              <a:buNone/>
            </a:pPr>
            <a:r>
              <a:rPr lang="en-GB" sz="2400" b="1" u="sng" dirty="0" smtClean="0"/>
              <a:t>Political factors includes the following</a:t>
            </a:r>
          </a:p>
          <a:p>
            <a:pPr marL="0" indent="0">
              <a:buNone/>
            </a:pPr>
            <a:r>
              <a:rPr lang="en-GB" sz="2400" b="1" dirty="0" smtClean="0"/>
              <a:t>Government:</a:t>
            </a:r>
            <a:r>
              <a:rPr lang="en-GB" sz="2400" dirty="0" smtClean="0"/>
              <a:t> Bangladesh is one of the developing country at the current time and it has got a great potential for hotel and tourism. Specially Chittagong has some beautiful location due to the geographic position in Bangladesh. It is important analyse the government and their vision and rules. Changing government can bring a disaster for any business organisation. </a:t>
            </a:r>
          </a:p>
          <a:p>
            <a:pPr marL="0" indent="0">
              <a:buNone/>
            </a:pPr>
            <a:endParaRPr lang="en-GB" sz="2400" b="1" dirty="0" smtClean="0"/>
          </a:p>
          <a:p>
            <a:pPr marL="0" indent="0">
              <a:buNone/>
            </a:pPr>
            <a:r>
              <a:rPr lang="en-GB" sz="2400" b="1" dirty="0" smtClean="0"/>
              <a:t>Policy: </a:t>
            </a:r>
            <a:r>
              <a:rPr lang="en-GB" sz="2400" dirty="0" smtClean="0"/>
              <a:t>Change in any policy and rules can effect any business. Any organisation should be mindful in making any long term plan. All legal aspects should be taken in to consideration while making strategic plan, such as TAX, VAT or any other Legislation</a:t>
            </a:r>
          </a:p>
          <a:p>
            <a:pPr marL="0" indent="0">
              <a:buNone/>
            </a:pPr>
            <a:endParaRPr lang="en-GB" sz="2400" b="1" dirty="0" smtClean="0"/>
          </a:p>
          <a:p>
            <a:pPr marL="0" indent="0">
              <a:buNone/>
            </a:pPr>
            <a:r>
              <a:rPr lang="en-GB" sz="2400" b="1" dirty="0" smtClean="0"/>
              <a:t/>
            </a:r>
            <a:br>
              <a:rPr lang="en-GB" sz="2400" b="1" dirty="0" smtClean="0"/>
            </a:br>
            <a:r>
              <a:rPr lang="en-GB" sz="2400" b="1" dirty="0" smtClean="0"/>
              <a:t>Political situation and Stability: </a:t>
            </a:r>
            <a:r>
              <a:rPr lang="en-GB" sz="2400" dirty="0" smtClean="0"/>
              <a:t>The Government is welcoming all foreign company for business which will have an positive effect on their economy however, any political instability could effect the organisation significantly. For example Strike call in by opposition party, General election and declining the faith of general people on government.</a:t>
            </a:r>
            <a:endParaRPr lang="en-GB" sz="24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64089" y="4105568"/>
            <a:ext cx="1731011" cy="970958"/>
          </a:xfrm>
          <a:prstGeom prst="rect">
            <a:avLst/>
          </a:prstGeom>
        </p:spPr>
      </p:pic>
    </p:spTree>
    <p:extLst>
      <p:ext uri="{BB962C8B-B14F-4D97-AF65-F5344CB8AC3E}">
        <p14:creationId xmlns:p14="http://schemas.microsoft.com/office/powerpoint/2010/main" val="790471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9733" y="178858"/>
            <a:ext cx="10515600" cy="752475"/>
          </a:xfrm>
        </p:spPr>
        <p:txBody>
          <a:bodyPr/>
          <a:lstStyle/>
          <a:p>
            <a:pPr algn="ctr"/>
            <a:r>
              <a:rPr lang="en-GB" b="1" u="sng" dirty="0" smtClean="0"/>
              <a:t>Economic</a:t>
            </a:r>
            <a:endParaRPr lang="en-GB" b="1" u="sng" dirty="0"/>
          </a:p>
        </p:txBody>
      </p:sp>
      <p:sp>
        <p:nvSpPr>
          <p:cNvPr id="3" name="Content Placeholder 2"/>
          <p:cNvSpPr>
            <a:spLocks noGrp="1"/>
          </p:cNvSpPr>
          <p:nvPr>
            <p:ph idx="1"/>
          </p:nvPr>
        </p:nvSpPr>
        <p:spPr>
          <a:xfrm>
            <a:off x="355599" y="1591733"/>
            <a:ext cx="11328400" cy="4910668"/>
          </a:xfrm>
        </p:spPr>
        <p:txBody>
          <a:bodyPr>
            <a:normAutofit/>
          </a:bodyPr>
          <a:lstStyle/>
          <a:p>
            <a:pPr algn="just"/>
            <a:r>
              <a:rPr lang="en-GB" dirty="0" smtClean="0"/>
              <a:t>Economy is a major element to evaluate. The economic situation and growth has an vital impact on any organisation. In order to achieve the goal some economic factor like inflation, exchange rate, labour cost, export import legislation and infrastructures for communication should be analysed. Chittagong is situated on north-eastern side of the country and it has a good communication with other parts of the world because of having an international airport within the city. Majority of the population from this city live in abroad and it has got a good image of contributing on economy for it’s remittance. Chittagong is known for exporting tea, rice and corns to other country and got a good employment rate which will be a substantial advantage for the Hotel.  Lots of industry and seaport and world’s longest sea beach – Coxes-Bazar.  People go there and spend lots of money.</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17893" y="102658"/>
            <a:ext cx="2026515" cy="1350482"/>
          </a:xfrm>
          <a:prstGeom prst="rect">
            <a:avLst/>
          </a:prstGeom>
        </p:spPr>
      </p:pic>
    </p:spTree>
    <p:extLst>
      <p:ext uri="{BB962C8B-B14F-4D97-AF65-F5344CB8AC3E}">
        <p14:creationId xmlns:p14="http://schemas.microsoft.com/office/powerpoint/2010/main" val="7697210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54075"/>
          </a:xfrm>
        </p:spPr>
        <p:txBody>
          <a:bodyPr/>
          <a:lstStyle/>
          <a:p>
            <a:pPr algn="ctr"/>
            <a:r>
              <a:rPr lang="en-GB" b="1" u="sng" dirty="0" smtClean="0"/>
              <a:t>Social</a:t>
            </a:r>
            <a:endParaRPr lang="en-GB" b="1" u="sng" dirty="0"/>
          </a:p>
        </p:txBody>
      </p:sp>
      <p:sp>
        <p:nvSpPr>
          <p:cNvPr id="3" name="Content Placeholder 2"/>
          <p:cNvSpPr>
            <a:spLocks noGrp="1"/>
          </p:cNvSpPr>
          <p:nvPr>
            <p:ph idx="1"/>
          </p:nvPr>
        </p:nvSpPr>
        <p:spPr>
          <a:xfrm>
            <a:off x="431800" y="1219200"/>
            <a:ext cx="11379200" cy="5376333"/>
          </a:xfrm>
        </p:spPr>
        <p:txBody>
          <a:bodyPr/>
          <a:lstStyle/>
          <a:p>
            <a:r>
              <a:rPr lang="en-GB" dirty="0" smtClean="0"/>
              <a:t>Social factors involve population, age, culture, education and lifestyle.</a:t>
            </a:r>
          </a:p>
          <a:p>
            <a:pPr marL="0" indent="0">
              <a:buNone/>
            </a:pPr>
            <a:r>
              <a:rPr lang="en-GB" dirty="0" smtClean="0"/>
              <a:t>Because of it’s geographical location, Chittagong people are more welcoming to any visitors and they are more cultural in terms of their tradition and religion. </a:t>
            </a:r>
          </a:p>
          <a:p>
            <a:pPr marL="0" indent="0">
              <a:buNone/>
            </a:pPr>
            <a:r>
              <a:rPr lang="en-GB" dirty="0" smtClean="0"/>
              <a:t>Hotel can take significant advantage from their cultural activities, religious festival , international cricket tournament and tour from foreign sports team.</a:t>
            </a:r>
          </a:p>
          <a:p>
            <a:pPr marL="0" indent="0">
              <a:buNone/>
            </a:pPr>
            <a:r>
              <a:rPr lang="en-GB" dirty="0" smtClean="0"/>
              <a:t>Because of their economic status and good employment rate, people from Chittagong is more luxurious and love spending on hotel and tourism and love get to gather for any social reason.</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5531" y="4783666"/>
            <a:ext cx="2527301" cy="1684867"/>
          </a:xfrm>
          <a:prstGeom prst="rect">
            <a:avLst/>
          </a:prstGeom>
        </p:spPr>
      </p:pic>
    </p:spTree>
    <p:extLst>
      <p:ext uri="{BB962C8B-B14F-4D97-AF65-F5344CB8AC3E}">
        <p14:creationId xmlns:p14="http://schemas.microsoft.com/office/powerpoint/2010/main" val="37475793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1601"/>
            <a:ext cx="10515600" cy="1028699"/>
          </a:xfrm>
        </p:spPr>
        <p:txBody>
          <a:bodyPr/>
          <a:lstStyle/>
          <a:p>
            <a:pPr algn="ctr"/>
            <a:r>
              <a:rPr lang="en-GB" b="1" u="sng" dirty="0" smtClean="0"/>
              <a:t>Technology</a:t>
            </a:r>
            <a:endParaRPr lang="en-GB" b="1" u="sng" dirty="0"/>
          </a:p>
        </p:txBody>
      </p:sp>
      <p:sp>
        <p:nvSpPr>
          <p:cNvPr id="3" name="Content Placeholder 2"/>
          <p:cNvSpPr>
            <a:spLocks noGrp="1"/>
          </p:cNvSpPr>
          <p:nvPr>
            <p:ph idx="1"/>
          </p:nvPr>
        </p:nvSpPr>
        <p:spPr/>
        <p:txBody>
          <a:bodyPr/>
          <a:lstStyle/>
          <a:p>
            <a:r>
              <a:rPr lang="en-GB" dirty="0" smtClean="0"/>
              <a:t>Technological factor includes technological infrastructure, information technology, social media and e-marketing. Chittagong has a good communication system through all media like tele communication, TV, newspaper, fax and electronic media. Because of its Technological advantage research and development has been affordable for any organisation however, the level of information technology may not be as good as some other country.</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13284" y="4508500"/>
            <a:ext cx="2271183" cy="1575093"/>
          </a:xfrm>
          <a:prstGeom prst="rect">
            <a:avLst/>
          </a:prstGeom>
        </p:spPr>
      </p:pic>
    </p:spTree>
    <p:extLst>
      <p:ext uri="{BB962C8B-B14F-4D97-AF65-F5344CB8AC3E}">
        <p14:creationId xmlns:p14="http://schemas.microsoft.com/office/powerpoint/2010/main" val="373894782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Legal</a:t>
            </a:r>
            <a:endParaRPr lang="en-GB" b="1" dirty="0"/>
          </a:p>
        </p:txBody>
      </p:sp>
      <p:sp>
        <p:nvSpPr>
          <p:cNvPr id="3" name="Content Placeholder 2"/>
          <p:cNvSpPr>
            <a:spLocks noGrp="1"/>
          </p:cNvSpPr>
          <p:nvPr>
            <p:ph idx="1"/>
          </p:nvPr>
        </p:nvSpPr>
        <p:spPr/>
        <p:txBody>
          <a:bodyPr/>
          <a:lstStyle/>
          <a:p>
            <a:pPr algn="just"/>
            <a:r>
              <a:rPr lang="en-GB" dirty="0" smtClean="0"/>
              <a:t>Some legal factors are laws and legislation, Corporate laws, labour laws and immigration laws and all of them should be taken into account while making any business plan. Any changes in legal factors will have a significant impact on the organisation.</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57209" y="3949701"/>
            <a:ext cx="2651126" cy="1767418"/>
          </a:xfrm>
          <a:prstGeom prst="rect">
            <a:avLst/>
          </a:prstGeom>
        </p:spPr>
      </p:pic>
    </p:spTree>
    <p:extLst>
      <p:ext uri="{BB962C8B-B14F-4D97-AF65-F5344CB8AC3E}">
        <p14:creationId xmlns:p14="http://schemas.microsoft.com/office/powerpoint/2010/main" val="10851040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Environmental</a:t>
            </a:r>
            <a:endParaRPr lang="en-GB" b="1" dirty="0"/>
          </a:p>
        </p:txBody>
      </p:sp>
      <p:sp>
        <p:nvSpPr>
          <p:cNvPr id="3" name="Content Placeholder 2"/>
          <p:cNvSpPr>
            <a:spLocks noGrp="1"/>
          </p:cNvSpPr>
          <p:nvPr>
            <p:ph idx="1"/>
          </p:nvPr>
        </p:nvSpPr>
        <p:spPr/>
        <p:txBody>
          <a:bodyPr/>
          <a:lstStyle/>
          <a:p>
            <a:r>
              <a:rPr lang="en-GB" dirty="0" smtClean="0"/>
              <a:t>Environmental factors that are needed to be considered  are energy, recycling and local council law for business. As hotel industries are more into utilising energy then any other sectors, it should be thought as a part of operational plan, for example how to reduce energy and minimize wastages and utilize water and power efficiently.</a:t>
            </a:r>
          </a:p>
          <a:p>
            <a:r>
              <a:rPr lang="en-GB" dirty="0" smtClean="0"/>
              <a:t>Here efficiency means using the resource wisely.</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95080" y="4758098"/>
            <a:ext cx="2377440" cy="1338072"/>
          </a:xfrm>
          <a:prstGeom prst="rect">
            <a:avLst/>
          </a:prstGeom>
        </p:spPr>
      </p:pic>
    </p:spTree>
    <p:extLst>
      <p:ext uri="{BB962C8B-B14F-4D97-AF65-F5344CB8AC3E}">
        <p14:creationId xmlns:p14="http://schemas.microsoft.com/office/powerpoint/2010/main" val="28119964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Competitive Advantage</a:t>
            </a:r>
            <a:endParaRPr lang="en-GB" b="1" dirty="0"/>
          </a:p>
        </p:txBody>
      </p:sp>
      <p:sp>
        <p:nvSpPr>
          <p:cNvPr id="3" name="Content Placeholder 2"/>
          <p:cNvSpPr>
            <a:spLocks noGrp="1"/>
          </p:cNvSpPr>
          <p:nvPr>
            <p:ph idx="1"/>
          </p:nvPr>
        </p:nvSpPr>
        <p:spPr/>
        <p:txBody>
          <a:bodyPr/>
          <a:lstStyle/>
          <a:p>
            <a:r>
              <a:rPr lang="en-GB" dirty="0" smtClean="0"/>
              <a:t>Competitive advantage is the position that the company gets over their rival through their marketing, human resource and operational plan. Apart from these, some other factors also give competitive advantages like geographic location, labour cost, low operational cost, higher market share and more advanced technology. Some of the competitors would be Rose view hotel and </a:t>
            </a:r>
            <a:r>
              <a:rPr lang="en-GB" dirty="0"/>
              <a:t>R</a:t>
            </a:r>
            <a:r>
              <a:rPr lang="en-GB" dirty="0" smtClean="0"/>
              <a:t>esorts, Grand Sultan Resort, Dusai Resorts, Hotel Star Pacific.</a:t>
            </a:r>
          </a:p>
        </p:txBody>
      </p:sp>
    </p:spTree>
    <p:extLst>
      <p:ext uri="{BB962C8B-B14F-4D97-AF65-F5344CB8AC3E}">
        <p14:creationId xmlns:p14="http://schemas.microsoft.com/office/powerpoint/2010/main" val="28723827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Competitive advantage for Renaissance Hotel</a:t>
            </a:r>
            <a:br>
              <a:rPr lang="en-GB" b="1" dirty="0" smtClean="0"/>
            </a:br>
            <a:endParaRPr lang="en-GB" b="1" dirty="0"/>
          </a:p>
        </p:txBody>
      </p:sp>
      <p:sp>
        <p:nvSpPr>
          <p:cNvPr id="3" name="Content Placeholder 2"/>
          <p:cNvSpPr>
            <a:spLocks noGrp="1"/>
          </p:cNvSpPr>
          <p:nvPr>
            <p:ph idx="1"/>
          </p:nvPr>
        </p:nvSpPr>
        <p:spPr>
          <a:xfrm>
            <a:off x="838200" y="1143000"/>
            <a:ext cx="10515600" cy="5033963"/>
          </a:xfrm>
        </p:spPr>
        <p:txBody>
          <a:bodyPr>
            <a:normAutofit fontScale="92500" lnSpcReduction="10000"/>
          </a:bodyPr>
          <a:lstStyle/>
          <a:p>
            <a:pPr>
              <a:buFont typeface="Wingdings" panose="05000000000000000000" pitchFamily="2" charset="2"/>
              <a:buChar char="Ø"/>
            </a:pPr>
            <a:r>
              <a:rPr lang="en-GB" dirty="0" smtClean="0"/>
              <a:t>Global brand image: Renaissance hotel will be the only hotel in </a:t>
            </a:r>
            <a:r>
              <a:rPr lang="en-GB" dirty="0" smtClean="0"/>
              <a:t>Chittagong</a:t>
            </a:r>
            <a:r>
              <a:rPr lang="en-GB" dirty="0" smtClean="0"/>
              <a:t> </a:t>
            </a:r>
            <a:r>
              <a:rPr lang="en-GB" dirty="0" smtClean="0"/>
              <a:t>that has global brand image</a:t>
            </a:r>
          </a:p>
          <a:p>
            <a:pPr>
              <a:buFont typeface="Wingdings" panose="05000000000000000000" pitchFamily="2" charset="2"/>
              <a:buChar char="Ø"/>
            </a:pPr>
            <a:r>
              <a:rPr lang="en-GB" dirty="0" smtClean="0"/>
              <a:t>Advantage of mass production of raw materials: As a chain hotel company Renaissance has a competitive advantage on using all raw materials at low cost, for an example Furniture, Hotel accessories, bedding accessories, toiletries etc.</a:t>
            </a:r>
          </a:p>
          <a:p>
            <a:pPr>
              <a:buFont typeface="Wingdings" panose="05000000000000000000" pitchFamily="2" charset="2"/>
              <a:buChar char="Ø"/>
            </a:pPr>
            <a:r>
              <a:rPr lang="en-GB" dirty="0" smtClean="0"/>
              <a:t>Advance training: Renaissance will have an advantage of more skilled staff compare to other hotels.</a:t>
            </a:r>
          </a:p>
          <a:p>
            <a:pPr>
              <a:buFont typeface="Wingdings" panose="05000000000000000000" pitchFamily="2" charset="2"/>
              <a:buChar char="Ø"/>
            </a:pPr>
            <a:r>
              <a:rPr lang="en-GB" dirty="0" smtClean="0"/>
              <a:t>Low operational cost: Due to having multi branches, the average operational cost will much less then others.</a:t>
            </a:r>
          </a:p>
          <a:p>
            <a:pPr>
              <a:buFont typeface="Wingdings" panose="05000000000000000000" pitchFamily="2" charset="2"/>
              <a:buChar char="Ø"/>
            </a:pPr>
            <a:r>
              <a:rPr lang="en-GB" dirty="0" smtClean="0"/>
              <a:t>Low cost R&amp;D: </a:t>
            </a:r>
            <a:r>
              <a:rPr lang="en-GB" dirty="0"/>
              <a:t>I</a:t>
            </a:r>
            <a:r>
              <a:rPr lang="en-GB" dirty="0" smtClean="0"/>
              <a:t>nformation technological side will allow Renaissance to have low R&amp;D cost and skilled man power give this advantage over the other rivals.</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16062772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00" y="93662"/>
            <a:ext cx="11861800" cy="1325563"/>
          </a:xfrm>
        </p:spPr>
        <p:txBody>
          <a:bodyPr>
            <a:normAutofit/>
          </a:bodyPr>
          <a:lstStyle/>
          <a:p>
            <a:r>
              <a:rPr lang="en-GB" sz="3600" b="1" u="sng" dirty="0" smtClean="0"/>
              <a:t>Effective Recruitment and training as an competitive advantage</a:t>
            </a:r>
            <a:endParaRPr lang="en-GB" sz="3600" b="1" u="sng" dirty="0"/>
          </a:p>
        </p:txBody>
      </p:sp>
      <p:sp>
        <p:nvSpPr>
          <p:cNvPr id="3" name="Content Placeholder 2"/>
          <p:cNvSpPr>
            <a:spLocks noGrp="1"/>
          </p:cNvSpPr>
          <p:nvPr>
            <p:ph idx="1"/>
          </p:nvPr>
        </p:nvSpPr>
        <p:spPr>
          <a:xfrm>
            <a:off x="203200" y="1419225"/>
            <a:ext cx="10515600" cy="4351338"/>
          </a:xfrm>
        </p:spPr>
        <p:txBody>
          <a:bodyPr>
            <a:normAutofit lnSpcReduction="10000"/>
          </a:bodyPr>
          <a:lstStyle/>
          <a:p>
            <a:r>
              <a:rPr lang="en-GB" dirty="0" smtClean="0"/>
              <a:t>Effective training: Good and skilled trainer.</a:t>
            </a:r>
          </a:p>
          <a:p>
            <a:r>
              <a:rPr lang="en-GB" dirty="0" smtClean="0"/>
              <a:t>Mission oriented operational team</a:t>
            </a:r>
          </a:p>
          <a:p>
            <a:r>
              <a:rPr lang="en-GB" dirty="0" smtClean="0"/>
              <a:t>Staff are trained regularly to have more cultural awareness</a:t>
            </a:r>
          </a:p>
          <a:p>
            <a:r>
              <a:rPr lang="en-GB" dirty="0" smtClean="0"/>
              <a:t>Knowledge on local tradition, culture and language.</a:t>
            </a:r>
          </a:p>
          <a:p>
            <a:r>
              <a:rPr lang="en-GB" dirty="0" smtClean="0"/>
              <a:t>Running job campaign in order to get skilled staff</a:t>
            </a:r>
          </a:p>
          <a:p>
            <a:r>
              <a:rPr lang="en-GB" dirty="0" smtClean="0"/>
              <a:t>Good customer service skill</a:t>
            </a:r>
          </a:p>
          <a:p>
            <a:r>
              <a:rPr lang="en-GB" dirty="0" smtClean="0"/>
              <a:t>Good concierge group who should have vast knowledge about locality</a:t>
            </a:r>
          </a:p>
          <a:p>
            <a:r>
              <a:rPr lang="en-GB" dirty="0" smtClean="0"/>
              <a:t>Cultural awareness training for existing staff</a:t>
            </a:r>
          </a:p>
          <a:p>
            <a:r>
              <a:rPr lang="en-GB" dirty="0" smtClean="0"/>
              <a:t>Recruit local graduate.</a:t>
            </a:r>
          </a:p>
          <a:p>
            <a:endParaRPr lang="en-GB" dirty="0" smtClean="0"/>
          </a:p>
          <a:p>
            <a:pPr marL="0" indent="0">
              <a:buNone/>
            </a:pPr>
            <a:endParaRPr lang="en-GB" dirty="0" smtClean="0"/>
          </a:p>
        </p:txBody>
      </p:sp>
    </p:spTree>
    <p:extLst>
      <p:ext uri="{BB962C8B-B14F-4D97-AF65-F5344CB8AC3E}">
        <p14:creationId xmlns:p14="http://schemas.microsoft.com/office/powerpoint/2010/main" val="44306120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945" y="365125"/>
            <a:ext cx="11380123" cy="1325563"/>
          </a:xfrm>
        </p:spPr>
        <p:txBody>
          <a:bodyPr/>
          <a:lstStyle/>
          <a:p>
            <a:r>
              <a:rPr lang="en-GB" dirty="0" smtClean="0"/>
              <a:t>Factors that affect culture, equality and diversity</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Ø"/>
            </a:pPr>
            <a:r>
              <a:rPr lang="en-GB" dirty="0" smtClean="0"/>
              <a:t>Efficient and diverse work force: Helps identifying customer needs and demand.</a:t>
            </a:r>
          </a:p>
          <a:p>
            <a:pPr>
              <a:buFont typeface="Wingdings" panose="05000000000000000000" pitchFamily="2" charset="2"/>
              <a:buChar char="Ø"/>
            </a:pPr>
            <a:r>
              <a:rPr lang="en-GB" dirty="0" smtClean="0"/>
              <a:t>Knowledge on local culture, custom and  language along with English.</a:t>
            </a:r>
          </a:p>
          <a:p>
            <a:pPr>
              <a:buFont typeface="Wingdings" panose="05000000000000000000" pitchFamily="2" charset="2"/>
              <a:buChar char="Ø"/>
            </a:pPr>
            <a:r>
              <a:rPr lang="en-GB" dirty="0" smtClean="0"/>
              <a:t>Employee satisfaction also play a vital role. A happy worker makes customer happy.</a:t>
            </a:r>
          </a:p>
          <a:p>
            <a:pPr>
              <a:buFont typeface="Wingdings" panose="05000000000000000000" pitchFamily="2" charset="2"/>
              <a:buChar char="Ø"/>
            </a:pPr>
            <a:r>
              <a:rPr lang="en-GB" dirty="0" smtClean="0"/>
              <a:t>Equality in recruitment, pay scale and welfare.</a:t>
            </a:r>
          </a:p>
          <a:p>
            <a:pPr>
              <a:buFont typeface="Wingdings" panose="05000000000000000000" pitchFamily="2" charset="2"/>
              <a:buChar char="Ø"/>
            </a:pPr>
            <a:r>
              <a:rPr lang="en-GB" dirty="0" smtClean="0"/>
              <a:t>Introducing reward management.</a:t>
            </a:r>
          </a:p>
          <a:p>
            <a:pPr>
              <a:buFont typeface="Wingdings" panose="05000000000000000000" pitchFamily="2" charset="2"/>
              <a:buChar char="Ø"/>
            </a:pPr>
            <a:endParaRPr lang="en-GB" dirty="0" smtClean="0"/>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70548358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pPr algn="ctr"/>
            <a:r>
              <a:rPr lang="en-GB" sz="5400" b="1" u="sng" dirty="0" smtClean="0"/>
              <a:t>Issues</a:t>
            </a:r>
            <a:endParaRPr lang="en-GB" sz="5400" b="1" u="sng" dirty="0"/>
          </a:p>
        </p:txBody>
      </p:sp>
      <p:sp>
        <p:nvSpPr>
          <p:cNvPr id="3" name="Content Placeholder 2"/>
          <p:cNvSpPr>
            <a:spLocks noGrp="1"/>
          </p:cNvSpPr>
          <p:nvPr>
            <p:ph idx="1"/>
          </p:nvPr>
        </p:nvSpPr>
        <p:spPr>
          <a:xfrm>
            <a:off x="838200" y="1255221"/>
            <a:ext cx="10515600" cy="5337378"/>
          </a:xfrm>
        </p:spPr>
        <p:txBody>
          <a:bodyPr/>
          <a:lstStyle/>
          <a:p>
            <a:r>
              <a:rPr lang="en-GB" b="1" dirty="0" smtClean="0"/>
              <a:t>Issues and opportunities could easily be identified through SWOT analysis. Lets have a look at SWOT analysis for </a:t>
            </a:r>
            <a:r>
              <a:rPr lang="en-GB" b="1" dirty="0"/>
              <a:t>Renaissance </a:t>
            </a:r>
            <a:r>
              <a:rPr lang="en-GB" b="1" dirty="0" smtClean="0"/>
              <a:t>Hotel in Sylhet, Bangladesh</a:t>
            </a:r>
          </a:p>
          <a:p>
            <a:pPr>
              <a:buFont typeface="Wingdings" panose="05000000000000000000" pitchFamily="2" charset="2"/>
              <a:buChar char="Ø"/>
            </a:pPr>
            <a:r>
              <a:rPr lang="en-GB" b="1" dirty="0" smtClean="0"/>
              <a:t>Strengths:- </a:t>
            </a:r>
            <a:r>
              <a:rPr lang="en-GB" sz="2000" dirty="0" smtClean="0"/>
              <a:t>Global Brand image, Skilled workforces, good organisational structure, higher growth capability, cash flows, Marketing, and low cost due to the location</a:t>
            </a:r>
            <a:r>
              <a:rPr lang="en-GB" dirty="0" smtClean="0"/>
              <a:t>.</a:t>
            </a:r>
          </a:p>
          <a:p>
            <a:pPr>
              <a:buFont typeface="Wingdings" panose="05000000000000000000" pitchFamily="2" charset="2"/>
              <a:buChar char="Ø"/>
            </a:pPr>
            <a:r>
              <a:rPr lang="en-GB" b="1" dirty="0" smtClean="0"/>
              <a:t>Weaknesses:- </a:t>
            </a:r>
            <a:r>
              <a:rPr lang="en-GB" sz="2000" dirty="0" smtClean="0"/>
              <a:t>Could be time consuming to adopt local cultural diversity, language barrier, cost of overseas trading, less information about market.</a:t>
            </a:r>
          </a:p>
          <a:p>
            <a:pPr>
              <a:buFont typeface="Wingdings" panose="05000000000000000000" pitchFamily="2" charset="2"/>
              <a:buChar char="Ø"/>
            </a:pPr>
            <a:r>
              <a:rPr lang="en-GB" b="1" dirty="0" smtClean="0"/>
              <a:t>Opportunities:- </a:t>
            </a:r>
            <a:r>
              <a:rPr lang="en-GB" sz="2000" dirty="0" smtClean="0"/>
              <a:t>Less competition, having international airport in the city, having international cricket stadium, good natural location to attract tourists.</a:t>
            </a:r>
          </a:p>
          <a:p>
            <a:pPr>
              <a:buFont typeface="Wingdings" panose="05000000000000000000" pitchFamily="2" charset="2"/>
              <a:buChar char="Ø"/>
            </a:pPr>
            <a:r>
              <a:rPr lang="en-GB" b="1" dirty="0" smtClean="0"/>
              <a:t>Threats:- </a:t>
            </a:r>
            <a:r>
              <a:rPr lang="en-GB" sz="2000" dirty="0" smtClean="0"/>
              <a:t>Several local hotels, Political instability, economic crisis, exchange rate and potential change in law.</a:t>
            </a:r>
            <a:endParaRPr lang="en-GB" dirty="0"/>
          </a:p>
        </p:txBody>
      </p:sp>
    </p:spTree>
    <p:extLst>
      <p:ext uri="{BB962C8B-B14F-4D97-AF65-F5344CB8AC3E}">
        <p14:creationId xmlns:p14="http://schemas.microsoft.com/office/powerpoint/2010/main" val="221547322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5079"/>
            <a:ext cx="10515600" cy="1325563"/>
          </a:xfrm>
        </p:spPr>
        <p:txBody>
          <a:bodyPr/>
          <a:lstStyle/>
          <a:p>
            <a:pPr algn="ctr"/>
            <a:r>
              <a:rPr lang="en-GB" b="1" u="sng" dirty="0" smtClean="0"/>
              <a:t>Recommendations</a:t>
            </a:r>
            <a:endParaRPr lang="en-GB" b="1" u="sng" dirty="0"/>
          </a:p>
        </p:txBody>
      </p:sp>
      <p:sp>
        <p:nvSpPr>
          <p:cNvPr id="3" name="Content Placeholder 2"/>
          <p:cNvSpPr>
            <a:spLocks noGrp="1"/>
          </p:cNvSpPr>
          <p:nvPr>
            <p:ph idx="1"/>
          </p:nvPr>
        </p:nvSpPr>
        <p:spPr>
          <a:xfrm>
            <a:off x="655320" y="1130560"/>
            <a:ext cx="10515600" cy="4351338"/>
          </a:xfrm>
        </p:spPr>
        <p:txBody>
          <a:bodyPr>
            <a:normAutofit fontScale="92500" lnSpcReduction="10000"/>
          </a:bodyPr>
          <a:lstStyle/>
          <a:p>
            <a:pPr>
              <a:buFont typeface="Wingdings" panose="05000000000000000000" pitchFamily="2" charset="2"/>
              <a:buChar char="Ø"/>
            </a:pPr>
            <a:r>
              <a:rPr lang="en-GB" dirty="0" smtClean="0"/>
              <a:t> Effective R&amp;D to identified the target market.</a:t>
            </a:r>
          </a:p>
          <a:p>
            <a:pPr>
              <a:buFont typeface="Wingdings" panose="05000000000000000000" pitchFamily="2" charset="2"/>
              <a:buChar char="Ø"/>
            </a:pPr>
            <a:r>
              <a:rPr lang="en-GB" dirty="0" smtClean="0"/>
              <a:t>Effective segmentation based on geography and demography.</a:t>
            </a:r>
          </a:p>
          <a:p>
            <a:pPr>
              <a:buFont typeface="Wingdings" panose="05000000000000000000" pitchFamily="2" charset="2"/>
              <a:buChar char="Ø"/>
            </a:pPr>
            <a:r>
              <a:rPr lang="en-GB" dirty="0"/>
              <a:t> </a:t>
            </a:r>
            <a:r>
              <a:rPr lang="en-GB" dirty="0" smtClean="0"/>
              <a:t>Adopt cultural and social awareness.</a:t>
            </a:r>
          </a:p>
          <a:p>
            <a:pPr>
              <a:buFont typeface="Wingdings" panose="05000000000000000000" pitchFamily="2" charset="2"/>
              <a:buChar char="Ø"/>
            </a:pPr>
            <a:r>
              <a:rPr lang="en-GB" dirty="0" smtClean="0"/>
              <a:t>Efficient use of raw and materials</a:t>
            </a:r>
          </a:p>
          <a:p>
            <a:pPr>
              <a:buFont typeface="Wingdings" panose="05000000000000000000" pitchFamily="2" charset="2"/>
              <a:buChar char="Ø"/>
            </a:pPr>
            <a:r>
              <a:rPr lang="en-GB" dirty="0" smtClean="0"/>
              <a:t>Effective recruiting system by focusing at target customer</a:t>
            </a:r>
          </a:p>
          <a:p>
            <a:pPr>
              <a:buFont typeface="Wingdings" panose="05000000000000000000" pitchFamily="2" charset="2"/>
              <a:buChar char="Ø"/>
            </a:pPr>
            <a:r>
              <a:rPr lang="en-GB" dirty="0" smtClean="0"/>
              <a:t>Use all media to advertise</a:t>
            </a:r>
          </a:p>
          <a:p>
            <a:pPr>
              <a:buFont typeface="Wingdings" panose="05000000000000000000" pitchFamily="2" charset="2"/>
              <a:buChar char="Ø"/>
            </a:pPr>
            <a:r>
              <a:rPr lang="en-GB" dirty="0" smtClean="0"/>
              <a:t>Organise skill programme</a:t>
            </a:r>
          </a:p>
          <a:p>
            <a:pPr>
              <a:buFont typeface="Wingdings" panose="05000000000000000000" pitchFamily="2" charset="2"/>
              <a:buChar char="Ø"/>
            </a:pPr>
            <a:r>
              <a:rPr lang="en-GB" dirty="0" smtClean="0"/>
              <a:t>Recruit local graduate and skilled work force.</a:t>
            </a:r>
          </a:p>
          <a:p>
            <a:pPr>
              <a:buFont typeface="Wingdings" panose="05000000000000000000" pitchFamily="2" charset="2"/>
              <a:buChar char="Ø"/>
            </a:pPr>
            <a:r>
              <a:rPr lang="en-GB" dirty="0" smtClean="0"/>
              <a:t>Last but the least, a proper R&amp;D on competitors to get competitive advantage over them.</a:t>
            </a:r>
          </a:p>
          <a:p>
            <a:pPr>
              <a:buFont typeface="Wingdings" panose="05000000000000000000" pitchFamily="2" charset="2"/>
              <a:buChar char="Ø"/>
            </a:pPr>
            <a:endParaRPr lang="en-GB" dirty="0" smtClean="0"/>
          </a:p>
          <a:p>
            <a:pPr marL="0" indent="0">
              <a:buNone/>
            </a:pPr>
            <a:endParaRPr lang="en-GB" dirty="0"/>
          </a:p>
        </p:txBody>
      </p:sp>
    </p:spTree>
    <p:extLst>
      <p:ext uri="{BB962C8B-B14F-4D97-AF65-F5344CB8AC3E}">
        <p14:creationId xmlns:p14="http://schemas.microsoft.com/office/powerpoint/2010/main" val="269533456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Conclusion</a:t>
            </a:r>
            <a:endParaRPr lang="en-GB" b="1" u="sng" dirty="0"/>
          </a:p>
        </p:txBody>
      </p:sp>
      <p:sp>
        <p:nvSpPr>
          <p:cNvPr id="3" name="Content Placeholder 2"/>
          <p:cNvSpPr>
            <a:spLocks noGrp="1"/>
          </p:cNvSpPr>
          <p:nvPr>
            <p:ph idx="1"/>
          </p:nvPr>
        </p:nvSpPr>
        <p:spPr/>
        <p:txBody>
          <a:bodyPr/>
          <a:lstStyle/>
          <a:p>
            <a:pPr marL="0" indent="0">
              <a:buNone/>
            </a:pPr>
            <a:r>
              <a:rPr lang="en-GB" dirty="0" smtClean="0"/>
              <a:t>To summarise my entire presentation I would like focus on more effective research and developing and take every step in a way that the company can take advantage for their global image. And a skilled and diverse workforce that are goal oriented can make the goal achievable with the care and service</a:t>
            </a:r>
            <a:r>
              <a:rPr lang="en-GB" dirty="0" smtClean="0"/>
              <a:t>.  My report will be positive in Chittagong to open a hotel Renaissance because their economy, politics, visitors and tourists is better then </a:t>
            </a:r>
            <a:r>
              <a:rPr lang="en-GB" smtClean="0"/>
              <a:t>other areas in Bangladesh.</a:t>
            </a:r>
            <a:endParaRPr lang="en-GB" dirty="0" smtClean="0"/>
          </a:p>
          <a:p>
            <a:endParaRPr lang="en-GB" dirty="0"/>
          </a:p>
          <a:p>
            <a:pPr marL="0" indent="0">
              <a:buNone/>
            </a:pPr>
            <a:r>
              <a:rPr lang="en-GB" dirty="0" smtClean="0"/>
              <a:t>  	Thank you very much for listening  to my presentation </a:t>
            </a:r>
            <a:endParaRPr lang="en-GB" dirty="0"/>
          </a:p>
        </p:txBody>
      </p:sp>
    </p:spTree>
    <p:extLst>
      <p:ext uri="{BB962C8B-B14F-4D97-AF65-F5344CB8AC3E}">
        <p14:creationId xmlns:p14="http://schemas.microsoft.com/office/powerpoint/2010/main" val="30788039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1450" y="174567"/>
            <a:ext cx="10515600" cy="548640"/>
          </a:xfrm>
        </p:spPr>
        <p:txBody>
          <a:bodyPr>
            <a:normAutofit fontScale="90000"/>
          </a:bodyPr>
          <a:lstStyle/>
          <a:p>
            <a:r>
              <a:rPr lang="en-GB" sz="3600" b="1" dirty="0" smtClean="0"/>
              <a:t>References:-</a:t>
            </a:r>
            <a:endParaRPr lang="en-GB" sz="3600" b="1" dirty="0"/>
          </a:p>
        </p:txBody>
      </p:sp>
      <p:sp>
        <p:nvSpPr>
          <p:cNvPr id="3" name="Content Placeholder 2"/>
          <p:cNvSpPr>
            <a:spLocks noGrp="1"/>
          </p:cNvSpPr>
          <p:nvPr>
            <p:ph idx="1"/>
          </p:nvPr>
        </p:nvSpPr>
        <p:spPr>
          <a:xfrm>
            <a:off x="696883" y="947651"/>
            <a:ext cx="10515600" cy="5104621"/>
          </a:xfrm>
        </p:spPr>
        <p:txBody>
          <a:bodyPr>
            <a:normAutofit lnSpcReduction="10000"/>
          </a:bodyPr>
          <a:lstStyle/>
          <a:p>
            <a:r>
              <a:rPr lang="en-GB" sz="2000" i="1" dirty="0">
                <a:hlinkClick r:id="rId2"/>
              </a:rPr>
              <a:t>https://</a:t>
            </a:r>
            <a:r>
              <a:rPr lang="en-GB" sz="2000" i="1" dirty="0" smtClean="0">
                <a:hlinkClick r:id="rId2"/>
              </a:rPr>
              <a:t>www.worldbank.org/en/news/press-release/2019/10/10/world-bank-bangladesh-economy-continues-robust-growth-with-rising-exports-and-remittances</a:t>
            </a:r>
            <a:endParaRPr lang="en-GB" sz="2000" i="1" dirty="0" smtClean="0"/>
          </a:p>
          <a:p>
            <a:r>
              <a:rPr lang="en-GB" sz="2000" i="1" dirty="0">
                <a:hlinkClick r:id="rId3"/>
              </a:rPr>
              <a:t>https://</a:t>
            </a:r>
            <a:r>
              <a:rPr lang="en-GB" sz="2000" i="1" dirty="0" smtClean="0">
                <a:hlinkClick r:id="rId3"/>
              </a:rPr>
              <a:t>www.researchgate.net/publication/271198915_Major_Natural_Resource_of_the_Sylhet_Region_and_its_Economic_Importance_A_review</a:t>
            </a:r>
            <a:endParaRPr lang="en-GB" sz="2000" i="1" dirty="0"/>
          </a:p>
          <a:p>
            <a:r>
              <a:rPr lang="en-GB" sz="2000" i="1" dirty="0" err="1" smtClean="0"/>
              <a:t>Keh</a:t>
            </a:r>
            <a:r>
              <a:rPr lang="en-GB" sz="2000" i="1" dirty="0"/>
              <a:t>, H. T., Chu, S., &amp; Xu, J. (2006). Efficiency, effectiveness and productivity of marketing in services. European Journal of Operational Research, 170(1), 265-276.</a:t>
            </a:r>
            <a:endParaRPr lang="en-GB" sz="2000" dirty="0"/>
          </a:p>
          <a:p>
            <a:r>
              <a:rPr lang="en-GB" sz="2000" i="1" dirty="0" err="1"/>
              <a:t>Yoo</a:t>
            </a:r>
            <a:r>
              <a:rPr lang="en-GB" sz="2000" i="1" dirty="0"/>
              <a:t>, M., Lee, S., &amp; Bai, B. (2011). Hospitality marketing research from 2000 to 2009: topics, methods, and trends. International Journal of Contemporary Hospitality Management, 23(4), 517-532.</a:t>
            </a:r>
            <a:endParaRPr lang="en-GB" sz="2000" dirty="0"/>
          </a:p>
          <a:p>
            <a:r>
              <a:rPr lang="en-GB" sz="2000" i="1" dirty="0"/>
              <a:t>Agarwal, S., Krishna </a:t>
            </a:r>
            <a:r>
              <a:rPr lang="en-GB" sz="2000" i="1" dirty="0" err="1"/>
              <a:t>Erramilli</a:t>
            </a:r>
            <a:r>
              <a:rPr lang="en-GB" sz="2000" i="1" dirty="0"/>
              <a:t>, M., &amp; Dev, C. S. (2003). Market orientation and performance in service firms: role of innovation. Journal of services marketing, 17(1), 68-82.</a:t>
            </a:r>
            <a:endParaRPr lang="en-GB" sz="2000" dirty="0"/>
          </a:p>
          <a:p>
            <a:r>
              <a:rPr lang="en-GB" sz="2000" i="1" dirty="0" err="1"/>
              <a:t>Dief</a:t>
            </a:r>
            <a:r>
              <a:rPr lang="en-GB" sz="2000" i="1" dirty="0"/>
              <a:t>, M. E., &amp; Font, X. (2010). The determinants of hotels' marketing managers' green marketing </a:t>
            </a:r>
            <a:r>
              <a:rPr lang="en-GB" sz="2000" i="1" dirty="0" err="1"/>
              <a:t>behavior</a:t>
            </a:r>
            <a:r>
              <a:rPr lang="en-GB" sz="2000" i="1" dirty="0"/>
              <a:t>. Journal of Sustainable Tourism, 18(2), 157-174.</a:t>
            </a:r>
            <a:endParaRPr lang="en-GB" sz="2000" dirty="0"/>
          </a:p>
          <a:p>
            <a:r>
              <a:rPr lang="en-GB" sz="2000" i="1" dirty="0"/>
              <a:t>Brent Ritchie, J. R., Wing Sun Tung, V., &amp; JB Ritchie, R. (2011). Tourism experience management research: Emergence, evolution and future directions. International Journal of Contemporary Hospitality Management, 23(4), </a:t>
            </a:r>
            <a:r>
              <a:rPr lang="en-GB" sz="2000" i="1" dirty="0" smtClean="0"/>
              <a:t>419-438</a:t>
            </a:r>
          </a:p>
          <a:p>
            <a:endParaRPr lang="en-GB" dirty="0"/>
          </a:p>
        </p:txBody>
      </p:sp>
    </p:spTree>
    <p:extLst>
      <p:ext uri="{BB962C8B-B14F-4D97-AF65-F5344CB8AC3E}">
        <p14:creationId xmlns:p14="http://schemas.microsoft.com/office/powerpoint/2010/main" val="270261662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361</TotalTime>
  <Words>1552</Words>
  <Application>Microsoft Office PowerPoint</Application>
  <PresentationFormat>Widescreen</PresentationFormat>
  <Paragraphs>87</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vt:lpstr>
      <vt:lpstr>Office Theme</vt:lpstr>
      <vt:lpstr>Presentation on Business Plan for Opening Renaissance Hotel in Chittagong, Bangladesh and analysis of all factors and forecasting</vt:lpstr>
      <vt:lpstr>Introduction</vt:lpstr>
      <vt:lpstr>PESTLE ANALYSIS Is a tool that is being used to identify the affect of external factors on business organisation such as Political, Economical, Social, Technological, Legal and environmental factor.</vt:lpstr>
      <vt:lpstr>Factors to be analysed for Renaissance Hotel in Chittagong, Bangladesh.</vt:lpstr>
      <vt:lpstr>Economic</vt:lpstr>
      <vt:lpstr>Social</vt:lpstr>
      <vt:lpstr>Technology</vt:lpstr>
      <vt:lpstr>Legal</vt:lpstr>
      <vt:lpstr>Environmental</vt:lpstr>
      <vt:lpstr>Competitive Advantage</vt:lpstr>
      <vt:lpstr>Competitive advantage for Renaissance Hotel </vt:lpstr>
      <vt:lpstr>Effective Recruitment and training as an competitive advantage</vt:lpstr>
      <vt:lpstr>Factors that affect culture, equality and diversity</vt:lpstr>
      <vt:lpstr>Issues</vt:lpstr>
      <vt:lpstr>Recommendations</vt:lpstr>
      <vt:lpstr>Conclusion</vt:lpstr>
      <vt:lpstr>References:-</vt:lpstr>
    </vt:vector>
  </TitlesOfParts>
  <Company>ABM LHB</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Business Plan for Opening Renaissance Hotel in Sylhet, Bangladesh and analysis of all factors and forecasting</dc:title>
  <dc:creator>GP OOH Generic (ABM ULHB - GP OOH)</dc:creator>
  <cp:lastModifiedBy>Coordinator</cp:lastModifiedBy>
  <cp:revision>44</cp:revision>
  <cp:lastPrinted>2019-11-21T11:01:43Z</cp:lastPrinted>
  <dcterms:created xsi:type="dcterms:W3CDTF">2019-11-19T18:39:57Z</dcterms:created>
  <dcterms:modified xsi:type="dcterms:W3CDTF">2019-11-25T13:40:53Z</dcterms:modified>
</cp:coreProperties>
</file>