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9" r:id="rId4"/>
    <p:sldId id="263" r:id="rId5"/>
    <p:sldId id="261" r:id="rId6"/>
    <p:sldId id="266" r:id="rId7"/>
    <p:sldId id="262" r:id="rId8"/>
    <p:sldId id="264" r:id="rId9"/>
    <p:sldId id="265" r:id="rId10"/>
    <p:sldId id="273" r:id="rId11"/>
    <p:sldId id="267" r:id="rId12"/>
    <p:sldId id="268" r:id="rId13"/>
    <p:sldId id="269" r:id="rId14"/>
    <p:sldId id="270" r:id="rId15"/>
    <p:sldId id="271" r:id="rId16"/>
    <p:sldId id="272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3831BD-C710-1F41-AE4B-72309EE0BAAD}" v="123" dt="2026-07-23T09:44:32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072"/>
    <p:restoredTop sz="94635"/>
  </p:normalViewPr>
  <p:slideViewPr>
    <p:cSldViewPr snapToGrid="0">
      <p:cViewPr>
        <p:scale>
          <a:sx n="110" d="100"/>
          <a:sy n="110" d="100"/>
        </p:scale>
        <p:origin x="41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60250C-88AE-4C4F-8896-693E55CB0F8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39E1A91-35C4-4CED-B62A-A72D4F1B0D1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b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Health is more than just the absence of illness; it is a state of whole physical, mental, and social well-being.</a:t>
          </a:r>
        </a:p>
      </dgm:t>
    </dgm:pt>
    <dgm:pt modelId="{E61F1093-B6B1-4611-B2F4-AB4B339CAE6A}" type="parTrans" cxnId="{4C364A1B-A4CA-426D-B8AF-C399928A6ADF}">
      <dgm:prSet/>
      <dgm:spPr/>
      <dgm:t>
        <a:bodyPr/>
        <a:lstStyle/>
        <a:p>
          <a:endParaRPr lang="en-US"/>
        </a:p>
      </dgm:t>
    </dgm:pt>
    <dgm:pt modelId="{826CCA4E-4D12-4E00-BF40-20EB2CFF2EE3}" type="sibTrans" cxnId="{4C364A1B-A4CA-426D-B8AF-C399928A6ADF}">
      <dgm:prSet/>
      <dgm:spPr/>
      <dgm:t>
        <a:bodyPr/>
        <a:lstStyle/>
        <a:p>
          <a:endParaRPr lang="en-US"/>
        </a:p>
      </dgm:t>
    </dgm:pt>
    <dgm:pt modelId="{7373688A-ECC8-4CB2-9A05-9356BA9258A5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Well-being</a:t>
          </a:r>
          <a:b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a complex concept that considers financial, social, psychological, emotional, and physical factors.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B7A2DC-9240-4A6B-A552-DF1A5A5E4BBD}" type="parTrans" cxnId="{4540F412-7B9F-4EC0-8E43-A1508E553FFF}">
      <dgm:prSet/>
      <dgm:spPr/>
      <dgm:t>
        <a:bodyPr/>
        <a:lstStyle/>
        <a:p>
          <a:endParaRPr lang="en-US"/>
        </a:p>
      </dgm:t>
    </dgm:pt>
    <dgm:pt modelId="{6313BFEC-FD43-4544-8A49-27ED819E25FB}" type="sibTrans" cxnId="{4540F412-7B9F-4EC0-8E43-A1508E553FFF}">
      <dgm:prSet/>
      <dgm:spPr/>
      <dgm:t>
        <a:bodyPr/>
        <a:lstStyle/>
        <a:p>
          <a:endParaRPr lang="en-US"/>
        </a:p>
      </dgm:t>
    </dgm:pt>
    <dgm:pt modelId="{E999F96D-8B89-440D-99DA-BAF4A5CECDF0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b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development that meets current needs without endangering the ability of future generations to meet their own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2A9E4F91-E3CF-447F-9D10-2AB8CBBF5ADB}" type="parTrans" cxnId="{3F1B551E-6FF7-4869-9568-E9DFDC64FEB2}">
      <dgm:prSet/>
      <dgm:spPr/>
      <dgm:t>
        <a:bodyPr/>
        <a:lstStyle/>
        <a:p>
          <a:endParaRPr lang="en-US"/>
        </a:p>
      </dgm:t>
    </dgm:pt>
    <dgm:pt modelId="{B6697592-8040-4B7E-B9B0-B71860DD7859}" type="sibTrans" cxnId="{3F1B551E-6FF7-4869-9568-E9DFDC64FEB2}">
      <dgm:prSet/>
      <dgm:spPr/>
      <dgm:t>
        <a:bodyPr/>
        <a:lstStyle/>
        <a:p>
          <a:endParaRPr lang="en-US"/>
        </a:p>
      </dgm:t>
    </dgm:pt>
    <dgm:pt modelId="{D63C08FF-3702-4BCD-ADCB-D44C2D038D0C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Crucial Point</a:t>
          </a:r>
          <a:br>
            <a:rPr lang="en-GB" sz="1600" dirty="0"/>
          </a:br>
          <a:r>
            <a:rPr lang="en-GB" sz="1600" b="0" i="0" u="none" dirty="0"/>
            <a:t>In contemporary healthcare, there is growing recognition that social and environmental factors, in addition to clinical treatment, influence health outcomes</a:t>
          </a:r>
          <a:r>
            <a:rPr lang="en-GB" sz="1400" b="0" i="0" u="none" dirty="0"/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54DC25-713A-4F63-8EA1-B9A573418481}" type="parTrans" cxnId="{7728ABC4-A9E0-4BE2-847B-C369858D94D9}">
      <dgm:prSet/>
      <dgm:spPr/>
      <dgm:t>
        <a:bodyPr/>
        <a:lstStyle/>
        <a:p>
          <a:endParaRPr lang="en-US"/>
        </a:p>
      </dgm:t>
    </dgm:pt>
    <dgm:pt modelId="{84815D3B-369E-4995-ADD0-871F0B2F3F73}" type="sibTrans" cxnId="{7728ABC4-A9E0-4BE2-847B-C369858D94D9}">
      <dgm:prSet/>
      <dgm:spPr/>
      <dgm:t>
        <a:bodyPr/>
        <a:lstStyle/>
        <a:p>
          <a:endParaRPr lang="en-US"/>
        </a:p>
      </dgm:t>
    </dgm:pt>
    <dgm:pt modelId="{8AA9B2CC-7F8B-604F-807C-21EF2D9000A0}" type="pres">
      <dgm:prSet presAssocID="{9660250C-88AE-4C4F-8896-693E55CB0F8E}" presName="vert0" presStyleCnt="0">
        <dgm:presLayoutVars>
          <dgm:dir/>
          <dgm:animOne val="branch"/>
          <dgm:animLvl val="lvl"/>
        </dgm:presLayoutVars>
      </dgm:prSet>
      <dgm:spPr/>
    </dgm:pt>
    <dgm:pt modelId="{F57F849D-0F9E-F14D-8818-F1AFF19D4812}" type="pres">
      <dgm:prSet presAssocID="{739E1A91-35C4-4CED-B62A-A72D4F1B0D18}" presName="thickLine" presStyleLbl="alignNode1" presStyleIdx="0" presStyleCnt="4"/>
      <dgm:spPr/>
    </dgm:pt>
    <dgm:pt modelId="{5DB16C6C-B18E-1442-934E-5A634D62B5C3}" type="pres">
      <dgm:prSet presAssocID="{739E1A91-35C4-4CED-B62A-A72D4F1B0D18}" presName="horz1" presStyleCnt="0"/>
      <dgm:spPr/>
    </dgm:pt>
    <dgm:pt modelId="{359E0ABA-9B6A-BA48-83D3-71F79166B23F}" type="pres">
      <dgm:prSet presAssocID="{739E1A91-35C4-4CED-B62A-A72D4F1B0D18}" presName="tx1" presStyleLbl="revTx" presStyleIdx="0" presStyleCnt="4"/>
      <dgm:spPr/>
    </dgm:pt>
    <dgm:pt modelId="{0260500D-B3C4-DA43-92EE-D46DCC210245}" type="pres">
      <dgm:prSet presAssocID="{739E1A91-35C4-4CED-B62A-A72D4F1B0D18}" presName="vert1" presStyleCnt="0"/>
      <dgm:spPr/>
    </dgm:pt>
    <dgm:pt modelId="{CF7A52AC-9331-1F4B-8760-452CB8BB3332}" type="pres">
      <dgm:prSet presAssocID="{7373688A-ECC8-4CB2-9A05-9356BA9258A5}" presName="thickLine" presStyleLbl="alignNode1" presStyleIdx="1" presStyleCnt="4"/>
      <dgm:spPr/>
    </dgm:pt>
    <dgm:pt modelId="{F2090861-8E9B-7946-AE8C-5546C686AAED}" type="pres">
      <dgm:prSet presAssocID="{7373688A-ECC8-4CB2-9A05-9356BA9258A5}" presName="horz1" presStyleCnt="0"/>
      <dgm:spPr/>
    </dgm:pt>
    <dgm:pt modelId="{4DC97F59-2480-5A4B-B6A6-212E65392EF8}" type="pres">
      <dgm:prSet presAssocID="{7373688A-ECC8-4CB2-9A05-9356BA9258A5}" presName="tx1" presStyleLbl="revTx" presStyleIdx="1" presStyleCnt="4"/>
      <dgm:spPr/>
    </dgm:pt>
    <dgm:pt modelId="{CAD8F3BB-4AFF-604F-9B10-56D7DAC7ADD2}" type="pres">
      <dgm:prSet presAssocID="{7373688A-ECC8-4CB2-9A05-9356BA9258A5}" presName="vert1" presStyleCnt="0"/>
      <dgm:spPr/>
    </dgm:pt>
    <dgm:pt modelId="{1E514181-663C-9A42-91C1-C0F0A8BB1333}" type="pres">
      <dgm:prSet presAssocID="{E999F96D-8B89-440D-99DA-BAF4A5CECDF0}" presName="thickLine" presStyleLbl="alignNode1" presStyleIdx="2" presStyleCnt="4"/>
      <dgm:spPr/>
    </dgm:pt>
    <dgm:pt modelId="{DD4A753E-DA3E-964D-9724-451A1B3A5B8B}" type="pres">
      <dgm:prSet presAssocID="{E999F96D-8B89-440D-99DA-BAF4A5CECDF0}" presName="horz1" presStyleCnt="0"/>
      <dgm:spPr/>
    </dgm:pt>
    <dgm:pt modelId="{B439725A-4492-D948-A39E-758294DE19D0}" type="pres">
      <dgm:prSet presAssocID="{E999F96D-8B89-440D-99DA-BAF4A5CECDF0}" presName="tx1" presStyleLbl="revTx" presStyleIdx="2" presStyleCnt="4"/>
      <dgm:spPr/>
    </dgm:pt>
    <dgm:pt modelId="{F108E98B-DD74-7A4C-A3FD-4048D486850E}" type="pres">
      <dgm:prSet presAssocID="{E999F96D-8B89-440D-99DA-BAF4A5CECDF0}" presName="vert1" presStyleCnt="0"/>
      <dgm:spPr/>
    </dgm:pt>
    <dgm:pt modelId="{B7CDF47C-1DE4-2148-A2CA-D58DB42B628E}" type="pres">
      <dgm:prSet presAssocID="{D63C08FF-3702-4BCD-ADCB-D44C2D038D0C}" presName="thickLine" presStyleLbl="alignNode1" presStyleIdx="3" presStyleCnt="4"/>
      <dgm:spPr/>
    </dgm:pt>
    <dgm:pt modelId="{371B0812-466E-D448-8911-10AF07F1C87C}" type="pres">
      <dgm:prSet presAssocID="{D63C08FF-3702-4BCD-ADCB-D44C2D038D0C}" presName="horz1" presStyleCnt="0"/>
      <dgm:spPr/>
    </dgm:pt>
    <dgm:pt modelId="{DC5E213A-9991-844B-B2BD-F58EF5232D9C}" type="pres">
      <dgm:prSet presAssocID="{D63C08FF-3702-4BCD-ADCB-D44C2D038D0C}" presName="tx1" presStyleLbl="revTx" presStyleIdx="3" presStyleCnt="4"/>
      <dgm:spPr/>
    </dgm:pt>
    <dgm:pt modelId="{7BE692A0-34BC-BB49-892B-0C0E641B2C62}" type="pres">
      <dgm:prSet presAssocID="{D63C08FF-3702-4BCD-ADCB-D44C2D038D0C}" presName="vert1" presStyleCnt="0"/>
      <dgm:spPr/>
    </dgm:pt>
  </dgm:ptLst>
  <dgm:cxnLst>
    <dgm:cxn modelId="{4540F412-7B9F-4EC0-8E43-A1508E553FFF}" srcId="{9660250C-88AE-4C4F-8896-693E55CB0F8E}" destId="{7373688A-ECC8-4CB2-9A05-9356BA9258A5}" srcOrd="1" destOrd="0" parTransId="{77B7A2DC-9240-4A6B-A552-DF1A5A5E4BBD}" sibTransId="{6313BFEC-FD43-4544-8A49-27ED819E25FB}"/>
    <dgm:cxn modelId="{4C364A1B-A4CA-426D-B8AF-C399928A6ADF}" srcId="{9660250C-88AE-4C4F-8896-693E55CB0F8E}" destId="{739E1A91-35C4-4CED-B62A-A72D4F1B0D18}" srcOrd="0" destOrd="0" parTransId="{E61F1093-B6B1-4611-B2F4-AB4B339CAE6A}" sibTransId="{826CCA4E-4D12-4E00-BF40-20EB2CFF2EE3}"/>
    <dgm:cxn modelId="{3F1B551E-6FF7-4869-9568-E9DFDC64FEB2}" srcId="{9660250C-88AE-4C4F-8896-693E55CB0F8E}" destId="{E999F96D-8B89-440D-99DA-BAF4A5CECDF0}" srcOrd="2" destOrd="0" parTransId="{2A9E4F91-E3CF-447F-9D10-2AB8CBBF5ADB}" sibTransId="{B6697592-8040-4B7E-B9B0-B71860DD7859}"/>
    <dgm:cxn modelId="{2F1EF731-06F9-B942-AFFA-0A289D6CBE7D}" type="presOf" srcId="{9660250C-88AE-4C4F-8896-693E55CB0F8E}" destId="{8AA9B2CC-7F8B-604F-807C-21EF2D9000A0}" srcOrd="0" destOrd="0" presId="urn:microsoft.com/office/officeart/2008/layout/LinedList"/>
    <dgm:cxn modelId="{4936E246-EF03-D64A-9371-A1D6243136BF}" type="presOf" srcId="{E999F96D-8B89-440D-99DA-BAF4A5CECDF0}" destId="{B439725A-4492-D948-A39E-758294DE19D0}" srcOrd="0" destOrd="0" presId="urn:microsoft.com/office/officeart/2008/layout/LinedList"/>
    <dgm:cxn modelId="{10211358-895D-C64A-BCCB-09044177350B}" type="presOf" srcId="{7373688A-ECC8-4CB2-9A05-9356BA9258A5}" destId="{4DC97F59-2480-5A4B-B6A6-212E65392EF8}" srcOrd="0" destOrd="0" presId="urn:microsoft.com/office/officeart/2008/layout/LinedList"/>
    <dgm:cxn modelId="{2731578D-5B24-C74C-A57C-01C176464ADE}" type="presOf" srcId="{D63C08FF-3702-4BCD-ADCB-D44C2D038D0C}" destId="{DC5E213A-9991-844B-B2BD-F58EF5232D9C}" srcOrd="0" destOrd="0" presId="urn:microsoft.com/office/officeart/2008/layout/LinedList"/>
    <dgm:cxn modelId="{61DF3CB1-3116-874B-9414-E9F0FAFCC970}" type="presOf" srcId="{739E1A91-35C4-4CED-B62A-A72D4F1B0D18}" destId="{359E0ABA-9B6A-BA48-83D3-71F79166B23F}" srcOrd="0" destOrd="0" presId="urn:microsoft.com/office/officeart/2008/layout/LinedList"/>
    <dgm:cxn modelId="{7728ABC4-A9E0-4BE2-847B-C369858D94D9}" srcId="{9660250C-88AE-4C4F-8896-693E55CB0F8E}" destId="{D63C08FF-3702-4BCD-ADCB-D44C2D038D0C}" srcOrd="3" destOrd="0" parTransId="{B554DC25-713A-4F63-8EA1-B9A573418481}" sibTransId="{84815D3B-369E-4995-ADD0-871F0B2F3F73}"/>
    <dgm:cxn modelId="{D2DF4121-7484-EF4B-AA22-C7F1995718DE}" type="presParOf" srcId="{8AA9B2CC-7F8B-604F-807C-21EF2D9000A0}" destId="{F57F849D-0F9E-F14D-8818-F1AFF19D4812}" srcOrd="0" destOrd="0" presId="urn:microsoft.com/office/officeart/2008/layout/LinedList"/>
    <dgm:cxn modelId="{4636A3BC-D03B-0D40-9B09-7AD23C9CAE80}" type="presParOf" srcId="{8AA9B2CC-7F8B-604F-807C-21EF2D9000A0}" destId="{5DB16C6C-B18E-1442-934E-5A634D62B5C3}" srcOrd="1" destOrd="0" presId="urn:microsoft.com/office/officeart/2008/layout/LinedList"/>
    <dgm:cxn modelId="{A14B387C-E25F-A048-B5F4-FF74132FAA05}" type="presParOf" srcId="{5DB16C6C-B18E-1442-934E-5A634D62B5C3}" destId="{359E0ABA-9B6A-BA48-83D3-71F79166B23F}" srcOrd="0" destOrd="0" presId="urn:microsoft.com/office/officeart/2008/layout/LinedList"/>
    <dgm:cxn modelId="{D7E351DC-298F-0044-83E9-DB384DD8689C}" type="presParOf" srcId="{5DB16C6C-B18E-1442-934E-5A634D62B5C3}" destId="{0260500D-B3C4-DA43-92EE-D46DCC210245}" srcOrd="1" destOrd="0" presId="urn:microsoft.com/office/officeart/2008/layout/LinedList"/>
    <dgm:cxn modelId="{B9A9828D-1C4D-B642-ADCE-374A5BD0EA8E}" type="presParOf" srcId="{8AA9B2CC-7F8B-604F-807C-21EF2D9000A0}" destId="{CF7A52AC-9331-1F4B-8760-452CB8BB3332}" srcOrd="2" destOrd="0" presId="urn:microsoft.com/office/officeart/2008/layout/LinedList"/>
    <dgm:cxn modelId="{C036CEA0-AAAE-3844-9009-3CCC5BAC51A6}" type="presParOf" srcId="{8AA9B2CC-7F8B-604F-807C-21EF2D9000A0}" destId="{F2090861-8E9B-7946-AE8C-5546C686AAED}" srcOrd="3" destOrd="0" presId="urn:microsoft.com/office/officeart/2008/layout/LinedList"/>
    <dgm:cxn modelId="{80D2511D-0F60-0843-8A4F-D1C8B9B6528D}" type="presParOf" srcId="{F2090861-8E9B-7946-AE8C-5546C686AAED}" destId="{4DC97F59-2480-5A4B-B6A6-212E65392EF8}" srcOrd="0" destOrd="0" presId="urn:microsoft.com/office/officeart/2008/layout/LinedList"/>
    <dgm:cxn modelId="{F80A5A92-AE4E-044F-90CB-6AE8E2BDC39F}" type="presParOf" srcId="{F2090861-8E9B-7946-AE8C-5546C686AAED}" destId="{CAD8F3BB-4AFF-604F-9B10-56D7DAC7ADD2}" srcOrd="1" destOrd="0" presId="urn:microsoft.com/office/officeart/2008/layout/LinedList"/>
    <dgm:cxn modelId="{56C8EA25-4AB7-854E-AD41-9E67F91CCA4E}" type="presParOf" srcId="{8AA9B2CC-7F8B-604F-807C-21EF2D9000A0}" destId="{1E514181-663C-9A42-91C1-C0F0A8BB1333}" srcOrd="4" destOrd="0" presId="urn:microsoft.com/office/officeart/2008/layout/LinedList"/>
    <dgm:cxn modelId="{BB501AD2-6F8C-824B-9D3C-0926C4228460}" type="presParOf" srcId="{8AA9B2CC-7F8B-604F-807C-21EF2D9000A0}" destId="{DD4A753E-DA3E-964D-9724-451A1B3A5B8B}" srcOrd="5" destOrd="0" presId="urn:microsoft.com/office/officeart/2008/layout/LinedList"/>
    <dgm:cxn modelId="{C14895EB-BD9E-C94A-9962-68F53F5578EB}" type="presParOf" srcId="{DD4A753E-DA3E-964D-9724-451A1B3A5B8B}" destId="{B439725A-4492-D948-A39E-758294DE19D0}" srcOrd="0" destOrd="0" presId="urn:microsoft.com/office/officeart/2008/layout/LinedList"/>
    <dgm:cxn modelId="{F95A3528-A204-7E49-9262-3483B61DEE26}" type="presParOf" srcId="{DD4A753E-DA3E-964D-9724-451A1B3A5B8B}" destId="{F108E98B-DD74-7A4C-A3FD-4048D486850E}" srcOrd="1" destOrd="0" presId="urn:microsoft.com/office/officeart/2008/layout/LinedList"/>
    <dgm:cxn modelId="{2A2ED8D7-9173-0343-B99B-58CAAD96F9C5}" type="presParOf" srcId="{8AA9B2CC-7F8B-604F-807C-21EF2D9000A0}" destId="{B7CDF47C-1DE4-2148-A2CA-D58DB42B628E}" srcOrd="6" destOrd="0" presId="urn:microsoft.com/office/officeart/2008/layout/LinedList"/>
    <dgm:cxn modelId="{E8AA8908-8D4F-3446-969C-31DC6D6CE870}" type="presParOf" srcId="{8AA9B2CC-7F8B-604F-807C-21EF2D9000A0}" destId="{371B0812-466E-D448-8911-10AF07F1C87C}" srcOrd="7" destOrd="0" presId="urn:microsoft.com/office/officeart/2008/layout/LinedList"/>
    <dgm:cxn modelId="{CAA5D9E5-5745-0349-8043-FA9E3C03E4A6}" type="presParOf" srcId="{371B0812-466E-D448-8911-10AF07F1C87C}" destId="{DC5E213A-9991-844B-B2BD-F58EF5232D9C}" srcOrd="0" destOrd="0" presId="urn:microsoft.com/office/officeart/2008/layout/LinedList"/>
    <dgm:cxn modelId="{B5082D91-BCC9-AE40-901D-BD2DE6E15D01}" type="presParOf" srcId="{371B0812-466E-D448-8911-10AF07F1C87C}" destId="{7BE692A0-34BC-BB49-892B-0C0E641B2C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F3755F-B543-4E92-9880-AF75732AE94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87E1D6-DCDB-4A82-B8C7-2D16CAE95E7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Strengthen intersectoral collaboration.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9FE4A9-AF32-4B23-B485-27521504AC23}" type="parTrans" cxnId="{2FD50EF4-AEB5-412E-AEBC-F528BE492B17}">
      <dgm:prSet/>
      <dgm:spPr/>
      <dgm:t>
        <a:bodyPr/>
        <a:lstStyle/>
        <a:p>
          <a:endParaRPr lang="en-US"/>
        </a:p>
      </dgm:t>
    </dgm:pt>
    <dgm:pt modelId="{5F2F30AA-7866-487C-964C-EE8166123FC3}" type="sibTrans" cxnId="{2FD50EF4-AEB5-412E-AEBC-F528BE492B1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01DF2AA-A21B-46D2-84A5-B9EB7AEA277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Increase investment in preventative services.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D78F26-FE8D-47FB-B602-2D7BDD8A247C}" type="parTrans" cxnId="{40DCB7C7-837D-4BA0-A402-260CC21AC8AB}">
      <dgm:prSet/>
      <dgm:spPr/>
      <dgm:t>
        <a:bodyPr/>
        <a:lstStyle/>
        <a:p>
          <a:endParaRPr lang="en-US"/>
        </a:p>
      </dgm:t>
    </dgm:pt>
    <dgm:pt modelId="{49E85799-8896-423F-833A-78FBA4FC76BA}" type="sibTrans" cxnId="{40DCB7C7-837D-4BA0-A402-260CC21AC8A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EE3F6B8-F127-47E6-B803-528F607D148A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Expand digital inclusion programmes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CA1F7C-6CCB-484B-8F94-4CA70D4BC74A}" type="parTrans" cxnId="{54AC944D-FB51-431D-A8BF-86CA504CEF71}">
      <dgm:prSet/>
      <dgm:spPr/>
      <dgm:t>
        <a:bodyPr/>
        <a:lstStyle/>
        <a:p>
          <a:endParaRPr lang="en-US"/>
        </a:p>
      </dgm:t>
    </dgm:pt>
    <dgm:pt modelId="{7E3E88C9-2733-4360-913A-85206BBB5360}" type="sibTrans" cxnId="{54AC944D-FB51-431D-A8BF-86CA504CEF7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DE1F4B3-4F44-478D-800E-52E6FAF43CB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Address wider social determinants of health.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C121A0-3A29-410F-A4C4-BC8D6EC4C262}" type="parTrans" cxnId="{5FA3A394-9ABE-4363-B5F7-E1C5CEB4554B}">
      <dgm:prSet/>
      <dgm:spPr/>
      <dgm:t>
        <a:bodyPr/>
        <a:lstStyle/>
        <a:p>
          <a:endParaRPr lang="en-US"/>
        </a:p>
      </dgm:t>
    </dgm:pt>
    <dgm:pt modelId="{FEC3B875-D72A-4473-8FE4-7D682BAEF93F}" type="sibTrans" cxnId="{5FA3A394-9ABE-4363-B5F7-E1C5CEB4554B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597AC071-F4B3-4274-97C2-F386D2270E0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Embed sustainability metrics into healthcare planning</a:t>
          </a:r>
          <a:r>
            <a:rPr lang="en-GB" sz="1600" dirty="0"/>
            <a:t>.</a:t>
          </a:r>
          <a:endParaRPr lang="en-US" sz="1600" dirty="0"/>
        </a:p>
      </dgm:t>
    </dgm:pt>
    <dgm:pt modelId="{04A141C1-6BF1-4127-B38C-C9D0F795411C}" type="parTrans" cxnId="{41B7CB5C-74A9-4D41-BCB5-56D6821C0E78}">
      <dgm:prSet/>
      <dgm:spPr/>
      <dgm:t>
        <a:bodyPr/>
        <a:lstStyle/>
        <a:p>
          <a:endParaRPr lang="en-US"/>
        </a:p>
      </dgm:t>
    </dgm:pt>
    <dgm:pt modelId="{DA580639-8C72-453A-B33B-AE17FB3C709B}" type="sibTrans" cxnId="{41B7CB5C-74A9-4D41-BCB5-56D6821C0E78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7CACF995-30E5-DF4D-A1EB-EFA83ED5A4B5}" type="pres">
      <dgm:prSet presAssocID="{16F3755F-B543-4E92-9880-AF75732AE948}" presName="Name0" presStyleCnt="0">
        <dgm:presLayoutVars>
          <dgm:animLvl val="lvl"/>
          <dgm:resizeHandles val="exact"/>
        </dgm:presLayoutVars>
      </dgm:prSet>
      <dgm:spPr/>
    </dgm:pt>
    <dgm:pt modelId="{BD23E608-3042-3442-B45E-CE4288C77D99}" type="pres">
      <dgm:prSet presAssocID="{C087E1D6-DCDB-4A82-B8C7-2D16CAE95E7A}" presName="compositeNode" presStyleCnt="0">
        <dgm:presLayoutVars>
          <dgm:bulletEnabled val="1"/>
        </dgm:presLayoutVars>
      </dgm:prSet>
      <dgm:spPr/>
    </dgm:pt>
    <dgm:pt modelId="{E1B18BCB-B109-F34D-A1C2-2CF738926ED5}" type="pres">
      <dgm:prSet presAssocID="{C087E1D6-DCDB-4A82-B8C7-2D16CAE95E7A}" presName="bgRect" presStyleLbl="bgAccFollowNode1" presStyleIdx="0" presStyleCnt="5"/>
      <dgm:spPr/>
    </dgm:pt>
    <dgm:pt modelId="{F7690436-FDD2-D54F-90FF-7715C9301986}" type="pres">
      <dgm:prSet presAssocID="{5F2F30AA-7866-487C-964C-EE8166123FC3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A3C45B94-F235-4648-965A-85D4E0501D44}" type="pres">
      <dgm:prSet presAssocID="{C087E1D6-DCDB-4A82-B8C7-2D16CAE95E7A}" presName="bottomLine" presStyleLbl="alignNode1" presStyleIdx="1" presStyleCnt="10">
        <dgm:presLayoutVars/>
      </dgm:prSet>
      <dgm:spPr/>
    </dgm:pt>
    <dgm:pt modelId="{4B14E02C-FFB0-4E49-93E3-83536FCE39CE}" type="pres">
      <dgm:prSet presAssocID="{C087E1D6-DCDB-4A82-B8C7-2D16CAE95E7A}" presName="nodeText" presStyleLbl="bgAccFollowNode1" presStyleIdx="0" presStyleCnt="5">
        <dgm:presLayoutVars>
          <dgm:bulletEnabled val="1"/>
        </dgm:presLayoutVars>
      </dgm:prSet>
      <dgm:spPr/>
    </dgm:pt>
    <dgm:pt modelId="{33F3A9AD-F2BF-4445-B91F-415BAD84BBFA}" type="pres">
      <dgm:prSet presAssocID="{5F2F30AA-7866-487C-964C-EE8166123FC3}" presName="sibTrans" presStyleCnt="0"/>
      <dgm:spPr/>
    </dgm:pt>
    <dgm:pt modelId="{EE7B7951-230D-CD4D-AA28-0FF2C32CEF4E}" type="pres">
      <dgm:prSet presAssocID="{501DF2AA-A21B-46D2-84A5-B9EB7AEA2775}" presName="compositeNode" presStyleCnt="0">
        <dgm:presLayoutVars>
          <dgm:bulletEnabled val="1"/>
        </dgm:presLayoutVars>
      </dgm:prSet>
      <dgm:spPr/>
    </dgm:pt>
    <dgm:pt modelId="{34985849-8646-BD45-AC54-AE304FE69F51}" type="pres">
      <dgm:prSet presAssocID="{501DF2AA-A21B-46D2-84A5-B9EB7AEA2775}" presName="bgRect" presStyleLbl="bgAccFollowNode1" presStyleIdx="1" presStyleCnt="5"/>
      <dgm:spPr/>
    </dgm:pt>
    <dgm:pt modelId="{63E6EDFC-CFD6-B844-AA80-69256EE54F29}" type="pres">
      <dgm:prSet presAssocID="{49E85799-8896-423F-833A-78FBA4FC76BA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77C771CB-0BE4-5946-B3AA-0B6276F68BF5}" type="pres">
      <dgm:prSet presAssocID="{501DF2AA-A21B-46D2-84A5-B9EB7AEA2775}" presName="bottomLine" presStyleLbl="alignNode1" presStyleIdx="3" presStyleCnt="10">
        <dgm:presLayoutVars/>
      </dgm:prSet>
      <dgm:spPr/>
    </dgm:pt>
    <dgm:pt modelId="{F553CC31-8E6D-2A4E-9A2F-AEE8D7BA0254}" type="pres">
      <dgm:prSet presAssocID="{501DF2AA-A21B-46D2-84A5-B9EB7AEA2775}" presName="nodeText" presStyleLbl="bgAccFollowNode1" presStyleIdx="1" presStyleCnt="5">
        <dgm:presLayoutVars>
          <dgm:bulletEnabled val="1"/>
        </dgm:presLayoutVars>
      </dgm:prSet>
      <dgm:spPr/>
    </dgm:pt>
    <dgm:pt modelId="{FCED72CA-9552-A848-BF09-D1FC20305CD9}" type="pres">
      <dgm:prSet presAssocID="{49E85799-8896-423F-833A-78FBA4FC76BA}" presName="sibTrans" presStyleCnt="0"/>
      <dgm:spPr/>
    </dgm:pt>
    <dgm:pt modelId="{F706CDA1-32B5-914B-90CB-C176234BB205}" type="pres">
      <dgm:prSet presAssocID="{2EE3F6B8-F127-47E6-B803-528F607D148A}" presName="compositeNode" presStyleCnt="0">
        <dgm:presLayoutVars>
          <dgm:bulletEnabled val="1"/>
        </dgm:presLayoutVars>
      </dgm:prSet>
      <dgm:spPr/>
    </dgm:pt>
    <dgm:pt modelId="{4753E1E1-9991-3347-8B25-1E1EFFDF49CA}" type="pres">
      <dgm:prSet presAssocID="{2EE3F6B8-F127-47E6-B803-528F607D148A}" presName="bgRect" presStyleLbl="bgAccFollowNode1" presStyleIdx="2" presStyleCnt="5"/>
      <dgm:spPr/>
    </dgm:pt>
    <dgm:pt modelId="{49849BA2-F328-854A-958E-F50723904B0B}" type="pres">
      <dgm:prSet presAssocID="{7E3E88C9-2733-4360-913A-85206BBB5360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FB66EF2C-C336-9848-AECE-41B31F48EB08}" type="pres">
      <dgm:prSet presAssocID="{2EE3F6B8-F127-47E6-B803-528F607D148A}" presName="bottomLine" presStyleLbl="alignNode1" presStyleIdx="5" presStyleCnt="10">
        <dgm:presLayoutVars/>
      </dgm:prSet>
      <dgm:spPr/>
    </dgm:pt>
    <dgm:pt modelId="{52EE8B6E-E03F-AD41-B1E2-321ACAFBFF07}" type="pres">
      <dgm:prSet presAssocID="{2EE3F6B8-F127-47E6-B803-528F607D148A}" presName="nodeText" presStyleLbl="bgAccFollowNode1" presStyleIdx="2" presStyleCnt="5">
        <dgm:presLayoutVars>
          <dgm:bulletEnabled val="1"/>
        </dgm:presLayoutVars>
      </dgm:prSet>
      <dgm:spPr/>
    </dgm:pt>
    <dgm:pt modelId="{DA74CCA9-D868-C843-9519-241A69EA2130}" type="pres">
      <dgm:prSet presAssocID="{7E3E88C9-2733-4360-913A-85206BBB5360}" presName="sibTrans" presStyleCnt="0"/>
      <dgm:spPr/>
    </dgm:pt>
    <dgm:pt modelId="{75EBEC53-8100-684F-AA0A-BA2119F487CC}" type="pres">
      <dgm:prSet presAssocID="{FDE1F4B3-4F44-478D-800E-52E6FAF43CB7}" presName="compositeNode" presStyleCnt="0">
        <dgm:presLayoutVars>
          <dgm:bulletEnabled val="1"/>
        </dgm:presLayoutVars>
      </dgm:prSet>
      <dgm:spPr/>
    </dgm:pt>
    <dgm:pt modelId="{29EAED39-75F5-0640-BAF6-D87017630097}" type="pres">
      <dgm:prSet presAssocID="{FDE1F4B3-4F44-478D-800E-52E6FAF43CB7}" presName="bgRect" presStyleLbl="bgAccFollowNode1" presStyleIdx="3" presStyleCnt="5"/>
      <dgm:spPr/>
    </dgm:pt>
    <dgm:pt modelId="{4300354A-C034-3D4C-B30C-1456E5DA2BAA}" type="pres">
      <dgm:prSet presAssocID="{FEC3B875-D72A-4473-8FE4-7D682BAEF93F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789E060C-F41D-FF42-AA7F-CB04BB910535}" type="pres">
      <dgm:prSet presAssocID="{FDE1F4B3-4F44-478D-800E-52E6FAF43CB7}" presName="bottomLine" presStyleLbl="alignNode1" presStyleIdx="7" presStyleCnt="10">
        <dgm:presLayoutVars/>
      </dgm:prSet>
      <dgm:spPr/>
    </dgm:pt>
    <dgm:pt modelId="{758D0D20-7968-8A44-85C0-1D8A6B5FD891}" type="pres">
      <dgm:prSet presAssocID="{FDE1F4B3-4F44-478D-800E-52E6FAF43CB7}" presName="nodeText" presStyleLbl="bgAccFollowNode1" presStyleIdx="3" presStyleCnt="5">
        <dgm:presLayoutVars>
          <dgm:bulletEnabled val="1"/>
        </dgm:presLayoutVars>
      </dgm:prSet>
      <dgm:spPr/>
    </dgm:pt>
    <dgm:pt modelId="{7190B8F8-A702-214A-BB04-5D27AB55CC65}" type="pres">
      <dgm:prSet presAssocID="{FEC3B875-D72A-4473-8FE4-7D682BAEF93F}" presName="sibTrans" presStyleCnt="0"/>
      <dgm:spPr/>
    </dgm:pt>
    <dgm:pt modelId="{68192629-0AA1-074D-A58D-76C895855C47}" type="pres">
      <dgm:prSet presAssocID="{597AC071-F4B3-4274-97C2-F386D2270E08}" presName="compositeNode" presStyleCnt="0">
        <dgm:presLayoutVars>
          <dgm:bulletEnabled val="1"/>
        </dgm:presLayoutVars>
      </dgm:prSet>
      <dgm:spPr/>
    </dgm:pt>
    <dgm:pt modelId="{77269130-E39D-0D41-8588-A834AF10C52E}" type="pres">
      <dgm:prSet presAssocID="{597AC071-F4B3-4274-97C2-F386D2270E08}" presName="bgRect" presStyleLbl="bgAccFollowNode1" presStyleIdx="4" presStyleCnt="5"/>
      <dgm:spPr/>
    </dgm:pt>
    <dgm:pt modelId="{AB3E5607-C6D4-6840-91CD-16390750308A}" type="pres">
      <dgm:prSet presAssocID="{DA580639-8C72-453A-B33B-AE17FB3C709B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81F6701C-E1B1-2246-8DD5-E39CC9865669}" type="pres">
      <dgm:prSet presAssocID="{597AC071-F4B3-4274-97C2-F386D2270E08}" presName="bottomLine" presStyleLbl="alignNode1" presStyleIdx="9" presStyleCnt="10">
        <dgm:presLayoutVars/>
      </dgm:prSet>
      <dgm:spPr/>
    </dgm:pt>
    <dgm:pt modelId="{77F538AA-9221-8E43-B816-3BF3DF9234E9}" type="pres">
      <dgm:prSet presAssocID="{597AC071-F4B3-4274-97C2-F386D2270E08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5775B909-857F-084C-9EAF-5EA05BEF7C6E}" type="presOf" srcId="{FDE1F4B3-4F44-478D-800E-52E6FAF43CB7}" destId="{758D0D20-7968-8A44-85C0-1D8A6B5FD891}" srcOrd="1" destOrd="0" presId="urn:microsoft.com/office/officeart/2016/7/layout/BasicLinearProcessNumbered"/>
    <dgm:cxn modelId="{C2156027-15EF-8D45-99E7-A82E076BCB67}" type="presOf" srcId="{49E85799-8896-423F-833A-78FBA4FC76BA}" destId="{63E6EDFC-CFD6-B844-AA80-69256EE54F29}" srcOrd="0" destOrd="0" presId="urn:microsoft.com/office/officeart/2016/7/layout/BasicLinearProcessNumbered"/>
    <dgm:cxn modelId="{F32EBD28-1B15-7D4C-BF2C-EC5360C0EBB9}" type="presOf" srcId="{DA580639-8C72-453A-B33B-AE17FB3C709B}" destId="{AB3E5607-C6D4-6840-91CD-16390750308A}" srcOrd="0" destOrd="0" presId="urn:microsoft.com/office/officeart/2016/7/layout/BasicLinearProcessNumbered"/>
    <dgm:cxn modelId="{7525AB2B-D2EC-C54A-B00B-3871612AD04F}" type="presOf" srcId="{597AC071-F4B3-4274-97C2-F386D2270E08}" destId="{77269130-E39D-0D41-8588-A834AF10C52E}" srcOrd="0" destOrd="0" presId="urn:microsoft.com/office/officeart/2016/7/layout/BasicLinearProcessNumbered"/>
    <dgm:cxn modelId="{90006C46-61F9-CE43-A8F7-154C8D5EE37F}" type="presOf" srcId="{16F3755F-B543-4E92-9880-AF75732AE948}" destId="{7CACF995-30E5-DF4D-A1EB-EFA83ED5A4B5}" srcOrd="0" destOrd="0" presId="urn:microsoft.com/office/officeart/2016/7/layout/BasicLinearProcessNumbered"/>
    <dgm:cxn modelId="{5483744B-5EBC-E846-A86A-9FCDB34390EB}" type="presOf" srcId="{2EE3F6B8-F127-47E6-B803-528F607D148A}" destId="{52EE8B6E-E03F-AD41-B1E2-321ACAFBFF07}" srcOrd="1" destOrd="0" presId="urn:microsoft.com/office/officeart/2016/7/layout/BasicLinearProcessNumbered"/>
    <dgm:cxn modelId="{54AC944D-FB51-431D-A8BF-86CA504CEF71}" srcId="{16F3755F-B543-4E92-9880-AF75732AE948}" destId="{2EE3F6B8-F127-47E6-B803-528F607D148A}" srcOrd="2" destOrd="0" parTransId="{68CA1F7C-6CCB-484B-8F94-4CA70D4BC74A}" sibTransId="{7E3E88C9-2733-4360-913A-85206BBB5360}"/>
    <dgm:cxn modelId="{8E1FE350-9883-574A-94E4-7FAE1E55EF7C}" type="presOf" srcId="{7E3E88C9-2733-4360-913A-85206BBB5360}" destId="{49849BA2-F328-854A-958E-F50723904B0B}" srcOrd="0" destOrd="0" presId="urn:microsoft.com/office/officeart/2016/7/layout/BasicLinearProcessNumbered"/>
    <dgm:cxn modelId="{41B7CB5C-74A9-4D41-BCB5-56D6821C0E78}" srcId="{16F3755F-B543-4E92-9880-AF75732AE948}" destId="{597AC071-F4B3-4274-97C2-F386D2270E08}" srcOrd="4" destOrd="0" parTransId="{04A141C1-6BF1-4127-B38C-C9D0F795411C}" sibTransId="{DA580639-8C72-453A-B33B-AE17FB3C709B}"/>
    <dgm:cxn modelId="{A423C37A-E64B-6A49-B527-3EBA3197E498}" type="presOf" srcId="{5F2F30AA-7866-487C-964C-EE8166123FC3}" destId="{F7690436-FDD2-D54F-90FF-7715C9301986}" srcOrd="0" destOrd="0" presId="urn:microsoft.com/office/officeart/2016/7/layout/BasicLinearProcessNumbered"/>
    <dgm:cxn modelId="{4C2EC37C-80AA-F748-A4F8-E9C35EA8E5EB}" type="presOf" srcId="{597AC071-F4B3-4274-97C2-F386D2270E08}" destId="{77F538AA-9221-8E43-B816-3BF3DF9234E9}" srcOrd="1" destOrd="0" presId="urn:microsoft.com/office/officeart/2016/7/layout/BasicLinearProcessNumbered"/>
    <dgm:cxn modelId="{5FA3A394-9ABE-4363-B5F7-E1C5CEB4554B}" srcId="{16F3755F-B543-4E92-9880-AF75732AE948}" destId="{FDE1F4B3-4F44-478D-800E-52E6FAF43CB7}" srcOrd="3" destOrd="0" parTransId="{32C121A0-3A29-410F-A4C4-BC8D6EC4C262}" sibTransId="{FEC3B875-D72A-4473-8FE4-7D682BAEF93F}"/>
    <dgm:cxn modelId="{059E8EA4-1370-2B41-8D20-69CF550B5F06}" type="presOf" srcId="{C087E1D6-DCDB-4A82-B8C7-2D16CAE95E7A}" destId="{4B14E02C-FFB0-4E49-93E3-83536FCE39CE}" srcOrd="1" destOrd="0" presId="urn:microsoft.com/office/officeart/2016/7/layout/BasicLinearProcessNumbered"/>
    <dgm:cxn modelId="{B7A06FBA-4E6A-C143-836B-3170BDB3D63A}" type="presOf" srcId="{501DF2AA-A21B-46D2-84A5-B9EB7AEA2775}" destId="{F553CC31-8E6D-2A4E-9A2F-AEE8D7BA0254}" srcOrd="1" destOrd="0" presId="urn:microsoft.com/office/officeart/2016/7/layout/BasicLinearProcessNumbered"/>
    <dgm:cxn modelId="{D889F2C3-63AE-104C-89AB-B2DC767033C8}" type="presOf" srcId="{FDE1F4B3-4F44-478D-800E-52E6FAF43CB7}" destId="{29EAED39-75F5-0640-BAF6-D87017630097}" srcOrd="0" destOrd="0" presId="urn:microsoft.com/office/officeart/2016/7/layout/BasicLinearProcessNumbered"/>
    <dgm:cxn modelId="{40DCB7C7-837D-4BA0-A402-260CC21AC8AB}" srcId="{16F3755F-B543-4E92-9880-AF75732AE948}" destId="{501DF2AA-A21B-46D2-84A5-B9EB7AEA2775}" srcOrd="1" destOrd="0" parTransId="{9FD78F26-FE8D-47FB-B602-2D7BDD8A247C}" sibTransId="{49E85799-8896-423F-833A-78FBA4FC76BA}"/>
    <dgm:cxn modelId="{753F65CF-F98A-AA4E-B7D1-A8246BE9FE19}" type="presOf" srcId="{C087E1D6-DCDB-4A82-B8C7-2D16CAE95E7A}" destId="{E1B18BCB-B109-F34D-A1C2-2CF738926ED5}" srcOrd="0" destOrd="0" presId="urn:microsoft.com/office/officeart/2016/7/layout/BasicLinearProcessNumbered"/>
    <dgm:cxn modelId="{6E3291D1-4C6E-604D-AD37-D38131E13DDC}" type="presOf" srcId="{FEC3B875-D72A-4473-8FE4-7D682BAEF93F}" destId="{4300354A-C034-3D4C-B30C-1456E5DA2BAA}" srcOrd="0" destOrd="0" presId="urn:microsoft.com/office/officeart/2016/7/layout/BasicLinearProcessNumbered"/>
    <dgm:cxn modelId="{CE60C1D6-BF6C-CE44-85FC-993FE88BAD4A}" type="presOf" srcId="{501DF2AA-A21B-46D2-84A5-B9EB7AEA2775}" destId="{34985849-8646-BD45-AC54-AE304FE69F51}" srcOrd="0" destOrd="0" presId="urn:microsoft.com/office/officeart/2016/7/layout/BasicLinearProcessNumbered"/>
    <dgm:cxn modelId="{2FD50EF4-AEB5-412E-AEBC-F528BE492B17}" srcId="{16F3755F-B543-4E92-9880-AF75732AE948}" destId="{C087E1D6-DCDB-4A82-B8C7-2D16CAE95E7A}" srcOrd="0" destOrd="0" parTransId="{359FE4A9-AF32-4B23-B485-27521504AC23}" sibTransId="{5F2F30AA-7866-487C-964C-EE8166123FC3}"/>
    <dgm:cxn modelId="{DC604FFE-0378-9D46-B11F-FA713C63CDE0}" type="presOf" srcId="{2EE3F6B8-F127-47E6-B803-528F607D148A}" destId="{4753E1E1-9991-3347-8B25-1E1EFFDF49CA}" srcOrd="0" destOrd="0" presId="urn:microsoft.com/office/officeart/2016/7/layout/BasicLinearProcessNumbered"/>
    <dgm:cxn modelId="{2AF47D77-BEA3-2F4E-8186-A4B08FFF0549}" type="presParOf" srcId="{7CACF995-30E5-DF4D-A1EB-EFA83ED5A4B5}" destId="{BD23E608-3042-3442-B45E-CE4288C77D99}" srcOrd="0" destOrd="0" presId="urn:microsoft.com/office/officeart/2016/7/layout/BasicLinearProcessNumbered"/>
    <dgm:cxn modelId="{A90436D3-2F48-5D41-9194-CCD06F6A2B97}" type="presParOf" srcId="{BD23E608-3042-3442-B45E-CE4288C77D99}" destId="{E1B18BCB-B109-F34D-A1C2-2CF738926ED5}" srcOrd="0" destOrd="0" presId="urn:microsoft.com/office/officeart/2016/7/layout/BasicLinearProcessNumbered"/>
    <dgm:cxn modelId="{218760A2-36E9-7242-83A0-9318EA21D3EE}" type="presParOf" srcId="{BD23E608-3042-3442-B45E-CE4288C77D99}" destId="{F7690436-FDD2-D54F-90FF-7715C9301986}" srcOrd="1" destOrd="0" presId="urn:microsoft.com/office/officeart/2016/7/layout/BasicLinearProcessNumbered"/>
    <dgm:cxn modelId="{69F9EE96-03FE-9F4F-87C9-AA7365171580}" type="presParOf" srcId="{BD23E608-3042-3442-B45E-CE4288C77D99}" destId="{A3C45B94-F235-4648-965A-85D4E0501D44}" srcOrd="2" destOrd="0" presId="urn:microsoft.com/office/officeart/2016/7/layout/BasicLinearProcessNumbered"/>
    <dgm:cxn modelId="{6C125617-3A15-7348-9723-8A18B33F9111}" type="presParOf" srcId="{BD23E608-3042-3442-B45E-CE4288C77D99}" destId="{4B14E02C-FFB0-4E49-93E3-83536FCE39CE}" srcOrd="3" destOrd="0" presId="urn:microsoft.com/office/officeart/2016/7/layout/BasicLinearProcessNumbered"/>
    <dgm:cxn modelId="{621A0931-C57B-5A4A-8F54-48526D702AE8}" type="presParOf" srcId="{7CACF995-30E5-DF4D-A1EB-EFA83ED5A4B5}" destId="{33F3A9AD-F2BF-4445-B91F-415BAD84BBFA}" srcOrd="1" destOrd="0" presId="urn:microsoft.com/office/officeart/2016/7/layout/BasicLinearProcessNumbered"/>
    <dgm:cxn modelId="{BB9B103A-6828-3644-B8BB-1ABE2BD37AC5}" type="presParOf" srcId="{7CACF995-30E5-DF4D-A1EB-EFA83ED5A4B5}" destId="{EE7B7951-230D-CD4D-AA28-0FF2C32CEF4E}" srcOrd="2" destOrd="0" presId="urn:microsoft.com/office/officeart/2016/7/layout/BasicLinearProcessNumbered"/>
    <dgm:cxn modelId="{2C8339E9-310B-F24C-9F42-BC98635F3231}" type="presParOf" srcId="{EE7B7951-230D-CD4D-AA28-0FF2C32CEF4E}" destId="{34985849-8646-BD45-AC54-AE304FE69F51}" srcOrd="0" destOrd="0" presId="urn:microsoft.com/office/officeart/2016/7/layout/BasicLinearProcessNumbered"/>
    <dgm:cxn modelId="{4273CAC9-277A-A74D-9EE6-55FFF90B125B}" type="presParOf" srcId="{EE7B7951-230D-CD4D-AA28-0FF2C32CEF4E}" destId="{63E6EDFC-CFD6-B844-AA80-69256EE54F29}" srcOrd="1" destOrd="0" presId="urn:microsoft.com/office/officeart/2016/7/layout/BasicLinearProcessNumbered"/>
    <dgm:cxn modelId="{69460EBE-8E9B-574A-91A0-3CC5BCEA4A14}" type="presParOf" srcId="{EE7B7951-230D-CD4D-AA28-0FF2C32CEF4E}" destId="{77C771CB-0BE4-5946-B3AA-0B6276F68BF5}" srcOrd="2" destOrd="0" presId="urn:microsoft.com/office/officeart/2016/7/layout/BasicLinearProcessNumbered"/>
    <dgm:cxn modelId="{0C45A2CE-D6DB-FC4F-A8FF-4C8770F648C4}" type="presParOf" srcId="{EE7B7951-230D-CD4D-AA28-0FF2C32CEF4E}" destId="{F553CC31-8E6D-2A4E-9A2F-AEE8D7BA0254}" srcOrd="3" destOrd="0" presId="urn:microsoft.com/office/officeart/2016/7/layout/BasicLinearProcessNumbered"/>
    <dgm:cxn modelId="{70BCC956-1C6D-3E4B-B891-82B87522F21E}" type="presParOf" srcId="{7CACF995-30E5-DF4D-A1EB-EFA83ED5A4B5}" destId="{FCED72CA-9552-A848-BF09-D1FC20305CD9}" srcOrd="3" destOrd="0" presId="urn:microsoft.com/office/officeart/2016/7/layout/BasicLinearProcessNumbered"/>
    <dgm:cxn modelId="{26C5B38E-AE69-8E40-A047-796D81034DA4}" type="presParOf" srcId="{7CACF995-30E5-DF4D-A1EB-EFA83ED5A4B5}" destId="{F706CDA1-32B5-914B-90CB-C176234BB205}" srcOrd="4" destOrd="0" presId="urn:microsoft.com/office/officeart/2016/7/layout/BasicLinearProcessNumbered"/>
    <dgm:cxn modelId="{CF7C4F1E-AA71-004C-9875-99936219F742}" type="presParOf" srcId="{F706CDA1-32B5-914B-90CB-C176234BB205}" destId="{4753E1E1-9991-3347-8B25-1E1EFFDF49CA}" srcOrd="0" destOrd="0" presId="urn:microsoft.com/office/officeart/2016/7/layout/BasicLinearProcessNumbered"/>
    <dgm:cxn modelId="{9B18620E-6C99-204B-A6AC-BA6791743C97}" type="presParOf" srcId="{F706CDA1-32B5-914B-90CB-C176234BB205}" destId="{49849BA2-F328-854A-958E-F50723904B0B}" srcOrd="1" destOrd="0" presId="urn:microsoft.com/office/officeart/2016/7/layout/BasicLinearProcessNumbered"/>
    <dgm:cxn modelId="{9D87E1DC-2CAE-5D42-B2B9-887C3F758030}" type="presParOf" srcId="{F706CDA1-32B5-914B-90CB-C176234BB205}" destId="{FB66EF2C-C336-9848-AECE-41B31F48EB08}" srcOrd="2" destOrd="0" presId="urn:microsoft.com/office/officeart/2016/7/layout/BasicLinearProcessNumbered"/>
    <dgm:cxn modelId="{5BDFFF4B-F0D2-504E-81AD-8F434851D188}" type="presParOf" srcId="{F706CDA1-32B5-914B-90CB-C176234BB205}" destId="{52EE8B6E-E03F-AD41-B1E2-321ACAFBFF07}" srcOrd="3" destOrd="0" presId="urn:microsoft.com/office/officeart/2016/7/layout/BasicLinearProcessNumbered"/>
    <dgm:cxn modelId="{A85ED9AD-A624-C14D-A762-3DE4E2E02150}" type="presParOf" srcId="{7CACF995-30E5-DF4D-A1EB-EFA83ED5A4B5}" destId="{DA74CCA9-D868-C843-9519-241A69EA2130}" srcOrd="5" destOrd="0" presId="urn:microsoft.com/office/officeart/2016/7/layout/BasicLinearProcessNumbered"/>
    <dgm:cxn modelId="{ED053CAB-43DF-A244-8B9B-767E4F806963}" type="presParOf" srcId="{7CACF995-30E5-DF4D-A1EB-EFA83ED5A4B5}" destId="{75EBEC53-8100-684F-AA0A-BA2119F487CC}" srcOrd="6" destOrd="0" presId="urn:microsoft.com/office/officeart/2016/7/layout/BasicLinearProcessNumbered"/>
    <dgm:cxn modelId="{57925FA5-B461-CA4D-8163-30121E2BEFAD}" type="presParOf" srcId="{75EBEC53-8100-684F-AA0A-BA2119F487CC}" destId="{29EAED39-75F5-0640-BAF6-D87017630097}" srcOrd="0" destOrd="0" presId="urn:microsoft.com/office/officeart/2016/7/layout/BasicLinearProcessNumbered"/>
    <dgm:cxn modelId="{3C065CF2-F89C-DD43-A6D5-3331BAA76F34}" type="presParOf" srcId="{75EBEC53-8100-684F-AA0A-BA2119F487CC}" destId="{4300354A-C034-3D4C-B30C-1456E5DA2BAA}" srcOrd="1" destOrd="0" presId="urn:microsoft.com/office/officeart/2016/7/layout/BasicLinearProcessNumbered"/>
    <dgm:cxn modelId="{C7470699-C13F-B548-BAC3-5A3375BA9602}" type="presParOf" srcId="{75EBEC53-8100-684F-AA0A-BA2119F487CC}" destId="{789E060C-F41D-FF42-AA7F-CB04BB910535}" srcOrd="2" destOrd="0" presId="urn:microsoft.com/office/officeart/2016/7/layout/BasicLinearProcessNumbered"/>
    <dgm:cxn modelId="{337DEC0A-B26C-F641-8100-DDF82A3B2ADD}" type="presParOf" srcId="{75EBEC53-8100-684F-AA0A-BA2119F487CC}" destId="{758D0D20-7968-8A44-85C0-1D8A6B5FD891}" srcOrd="3" destOrd="0" presId="urn:microsoft.com/office/officeart/2016/7/layout/BasicLinearProcessNumbered"/>
    <dgm:cxn modelId="{DD5E975E-44D4-7347-A194-6519BEE0EEC9}" type="presParOf" srcId="{7CACF995-30E5-DF4D-A1EB-EFA83ED5A4B5}" destId="{7190B8F8-A702-214A-BB04-5D27AB55CC65}" srcOrd="7" destOrd="0" presId="urn:microsoft.com/office/officeart/2016/7/layout/BasicLinearProcessNumbered"/>
    <dgm:cxn modelId="{5CCC0A47-255C-5940-B16E-4DA16BD0A05C}" type="presParOf" srcId="{7CACF995-30E5-DF4D-A1EB-EFA83ED5A4B5}" destId="{68192629-0AA1-074D-A58D-76C895855C47}" srcOrd="8" destOrd="0" presId="urn:microsoft.com/office/officeart/2016/7/layout/BasicLinearProcessNumbered"/>
    <dgm:cxn modelId="{61030276-AD6E-3245-9355-5E01C674DA85}" type="presParOf" srcId="{68192629-0AA1-074D-A58D-76C895855C47}" destId="{77269130-E39D-0D41-8588-A834AF10C52E}" srcOrd="0" destOrd="0" presId="urn:microsoft.com/office/officeart/2016/7/layout/BasicLinearProcessNumbered"/>
    <dgm:cxn modelId="{1C2B93D1-DD6F-2745-BA31-93379634D4EC}" type="presParOf" srcId="{68192629-0AA1-074D-A58D-76C895855C47}" destId="{AB3E5607-C6D4-6840-91CD-16390750308A}" srcOrd="1" destOrd="0" presId="urn:microsoft.com/office/officeart/2016/7/layout/BasicLinearProcessNumbered"/>
    <dgm:cxn modelId="{D43F6307-B24C-9E48-81E8-73B64C427956}" type="presParOf" srcId="{68192629-0AA1-074D-A58D-76C895855C47}" destId="{81F6701C-E1B1-2246-8DD5-E39CC9865669}" srcOrd="2" destOrd="0" presId="urn:microsoft.com/office/officeart/2016/7/layout/BasicLinearProcessNumbered"/>
    <dgm:cxn modelId="{ED4C1179-2732-FB4D-8CF1-4A8609E0358F}" type="presParOf" srcId="{68192629-0AA1-074D-A58D-76C895855C47}" destId="{77F538AA-9221-8E43-B816-3BF3DF9234E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F849D-0F9E-F14D-8818-F1AFF19D4812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E0ABA-9B6A-BA48-83D3-71F79166B23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b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Health is more than just the absence of illness; it is a state of whole physical, mental, and social well-being.</a:t>
          </a:r>
        </a:p>
      </dsp:txBody>
      <dsp:txXfrm>
        <a:off x="0" y="0"/>
        <a:ext cx="6900512" cy="1384035"/>
      </dsp:txXfrm>
    </dsp:sp>
    <dsp:sp modelId="{CF7A52AC-9331-1F4B-8760-452CB8BB3332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97F59-2480-5A4B-B6A6-212E65392EF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Well-being</a:t>
          </a:r>
          <a:b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a complex concept that considers financial, social, psychological, emotional, and physical factors.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84035"/>
        <a:ext cx="6900512" cy="1384035"/>
      </dsp:txXfrm>
    </dsp:sp>
    <dsp:sp modelId="{1E514181-663C-9A42-91C1-C0F0A8BB133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9725A-4492-D948-A39E-758294DE19D0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b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development that meets current needs without endangering the ability of future generations to meet their own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2768070"/>
        <a:ext cx="6900512" cy="1384035"/>
      </dsp:txXfrm>
    </dsp:sp>
    <dsp:sp modelId="{B7CDF47C-1DE4-2148-A2CA-D58DB42B628E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E213A-9991-844B-B2BD-F58EF5232D9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Crucial Point</a:t>
          </a:r>
          <a:br>
            <a:rPr lang="en-GB" sz="1600" kern="1200" dirty="0"/>
          </a:br>
          <a:r>
            <a:rPr lang="en-GB" sz="1600" b="0" i="0" u="none" kern="1200" dirty="0"/>
            <a:t>In contemporary healthcare, there is growing recognition that social and environmental factors, in addition to clinical treatment, influence health outcomes</a:t>
          </a:r>
          <a:r>
            <a:rPr lang="en-GB" sz="1400" b="0" i="0" u="none" kern="1200" dirty="0"/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18BCB-B109-F34D-A1C2-2CF738926ED5}">
      <dsp:nvSpPr>
        <dsp:cNvPr id="0" name=""/>
        <dsp:cNvSpPr/>
      </dsp:nvSpPr>
      <dsp:spPr>
        <a:xfrm>
          <a:off x="3594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Strengthen intersectoral collaboration.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4" y="1647509"/>
        <a:ext cx="1946002" cy="1634641"/>
      </dsp:txXfrm>
    </dsp:sp>
    <dsp:sp modelId="{F7690436-FDD2-D54F-90FF-7715C9301986}">
      <dsp:nvSpPr>
        <dsp:cNvPr id="0" name=""/>
        <dsp:cNvSpPr/>
      </dsp:nvSpPr>
      <dsp:spPr>
        <a:xfrm>
          <a:off x="567934" y="884676"/>
          <a:ext cx="817320" cy="8173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1004370"/>
        <a:ext cx="577932" cy="577932"/>
      </dsp:txXfrm>
    </dsp:sp>
    <dsp:sp modelId="{A3C45B94-F235-4648-965A-85D4E0501D44}">
      <dsp:nvSpPr>
        <dsp:cNvPr id="0" name=""/>
        <dsp:cNvSpPr/>
      </dsp:nvSpPr>
      <dsp:spPr>
        <a:xfrm>
          <a:off x="3594" y="3336567"/>
          <a:ext cx="1946002" cy="72"/>
        </a:xfrm>
        <a:prstGeom prst="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985849-8646-BD45-AC54-AE304FE69F51}">
      <dsp:nvSpPr>
        <dsp:cNvPr id="0" name=""/>
        <dsp:cNvSpPr/>
      </dsp:nvSpPr>
      <dsp:spPr>
        <a:xfrm>
          <a:off x="2144196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1683681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1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Increase investment in preventative services.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44196" y="1647509"/>
        <a:ext cx="1946002" cy="1634641"/>
      </dsp:txXfrm>
    </dsp:sp>
    <dsp:sp modelId="{63E6EDFC-CFD6-B844-AA80-69256EE54F29}">
      <dsp:nvSpPr>
        <dsp:cNvPr id="0" name=""/>
        <dsp:cNvSpPr/>
      </dsp:nvSpPr>
      <dsp:spPr>
        <a:xfrm>
          <a:off x="2708537" y="884676"/>
          <a:ext cx="817320" cy="817320"/>
        </a:xfrm>
        <a:prstGeom prst="ellipse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1004370"/>
        <a:ext cx="577932" cy="577932"/>
      </dsp:txXfrm>
    </dsp:sp>
    <dsp:sp modelId="{77C771CB-0BE4-5946-B3AA-0B6276F68BF5}">
      <dsp:nvSpPr>
        <dsp:cNvPr id="0" name=""/>
        <dsp:cNvSpPr/>
      </dsp:nvSpPr>
      <dsp:spPr>
        <a:xfrm>
          <a:off x="2144196" y="3336567"/>
          <a:ext cx="1946002" cy="7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3E1E1-9991-3347-8B25-1E1EFFDF49CA}">
      <dsp:nvSpPr>
        <dsp:cNvPr id="0" name=""/>
        <dsp:cNvSpPr/>
      </dsp:nvSpPr>
      <dsp:spPr>
        <a:xfrm>
          <a:off x="4284798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3367362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62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Expand digital inclusion programmes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84798" y="1647509"/>
        <a:ext cx="1946002" cy="1634641"/>
      </dsp:txXfrm>
    </dsp:sp>
    <dsp:sp modelId="{49849BA2-F328-854A-958E-F50723904B0B}">
      <dsp:nvSpPr>
        <dsp:cNvPr id="0" name=""/>
        <dsp:cNvSpPr/>
      </dsp:nvSpPr>
      <dsp:spPr>
        <a:xfrm>
          <a:off x="4849139" y="884676"/>
          <a:ext cx="817320" cy="817320"/>
        </a:xfrm>
        <a:prstGeom prst="ellipse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1004370"/>
        <a:ext cx="577932" cy="577932"/>
      </dsp:txXfrm>
    </dsp:sp>
    <dsp:sp modelId="{FB66EF2C-C336-9848-AECE-41B31F48EB08}">
      <dsp:nvSpPr>
        <dsp:cNvPr id="0" name=""/>
        <dsp:cNvSpPr/>
      </dsp:nvSpPr>
      <dsp:spPr>
        <a:xfrm>
          <a:off x="4284798" y="3336567"/>
          <a:ext cx="1946002" cy="72"/>
        </a:xfrm>
        <a:prstGeom prst="rect">
          <a:avLst/>
        </a:prstGeom>
        <a:solidFill>
          <a:schemeClr val="accent2">
            <a:hueOff val="3579785"/>
            <a:satOff val="-10274"/>
            <a:lumOff val="-16449"/>
            <a:alphaOff val="0"/>
          </a:schemeClr>
        </a:solidFill>
        <a:ln w="19050" cap="flat" cmpd="sng" algn="ctr">
          <a:solidFill>
            <a:schemeClr val="accent2">
              <a:hueOff val="3579785"/>
              <a:satOff val="-10274"/>
              <a:lumOff val="-164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AED39-75F5-0640-BAF6-D87017630097}">
      <dsp:nvSpPr>
        <dsp:cNvPr id="0" name=""/>
        <dsp:cNvSpPr/>
      </dsp:nvSpPr>
      <dsp:spPr>
        <a:xfrm>
          <a:off x="6425401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5051043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43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Address wider social determinants of health.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25401" y="1647509"/>
        <a:ext cx="1946002" cy="1634641"/>
      </dsp:txXfrm>
    </dsp:sp>
    <dsp:sp modelId="{4300354A-C034-3D4C-B30C-1456E5DA2BAA}">
      <dsp:nvSpPr>
        <dsp:cNvPr id="0" name=""/>
        <dsp:cNvSpPr/>
      </dsp:nvSpPr>
      <dsp:spPr>
        <a:xfrm>
          <a:off x="6989741" y="884676"/>
          <a:ext cx="817320" cy="817320"/>
        </a:xfrm>
        <a:prstGeom prst="ellipse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1004370"/>
        <a:ext cx="577932" cy="577932"/>
      </dsp:txXfrm>
    </dsp:sp>
    <dsp:sp modelId="{789E060C-F41D-FF42-AA7F-CB04BB910535}">
      <dsp:nvSpPr>
        <dsp:cNvPr id="0" name=""/>
        <dsp:cNvSpPr/>
      </dsp:nvSpPr>
      <dsp:spPr>
        <a:xfrm>
          <a:off x="6425401" y="3336567"/>
          <a:ext cx="1946002" cy="72"/>
        </a:xfrm>
        <a:prstGeom prst="rect">
          <a:avLst/>
        </a:prstGeom>
        <a:solidFill>
          <a:schemeClr val="accent2">
            <a:hueOff val="5011699"/>
            <a:satOff val="-14383"/>
            <a:lumOff val="-23029"/>
            <a:alphaOff val="0"/>
          </a:schemeClr>
        </a:solidFill>
        <a:ln w="19050" cap="flat" cmpd="sng" algn="ctr">
          <a:solidFill>
            <a:schemeClr val="accent2">
              <a:hueOff val="5011699"/>
              <a:satOff val="-14383"/>
              <a:lumOff val="-230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69130-E39D-0D41-8588-A834AF10C52E}">
      <dsp:nvSpPr>
        <dsp:cNvPr id="0" name=""/>
        <dsp:cNvSpPr/>
      </dsp:nvSpPr>
      <dsp:spPr>
        <a:xfrm>
          <a:off x="8566003" y="612236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Embed sustainability metrics into healthcare planning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8566003" y="1647509"/>
        <a:ext cx="1946002" cy="1634641"/>
      </dsp:txXfrm>
    </dsp:sp>
    <dsp:sp modelId="{AB3E5607-C6D4-6840-91CD-16390750308A}">
      <dsp:nvSpPr>
        <dsp:cNvPr id="0" name=""/>
        <dsp:cNvSpPr/>
      </dsp:nvSpPr>
      <dsp:spPr>
        <a:xfrm>
          <a:off x="9130344" y="884676"/>
          <a:ext cx="817320" cy="817320"/>
        </a:xfrm>
        <a:prstGeom prst="ellipse">
          <a:avLst/>
        </a:prstGeom>
        <a:solidFill>
          <a:schemeClr val="accent2">
            <a:hueOff val="5727655"/>
            <a:satOff val="-16438"/>
            <a:lumOff val="-26319"/>
            <a:alphaOff val="0"/>
          </a:schemeClr>
        </a:solidFill>
        <a:ln w="19050" cap="flat" cmpd="sng" algn="ctr">
          <a:solidFill>
            <a:schemeClr val="accent2">
              <a:hueOff val="5727655"/>
              <a:satOff val="-16438"/>
              <a:lumOff val="-26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1004370"/>
        <a:ext cx="577932" cy="577932"/>
      </dsp:txXfrm>
    </dsp:sp>
    <dsp:sp modelId="{81F6701C-E1B1-2246-8DD5-E39CC9865669}">
      <dsp:nvSpPr>
        <dsp:cNvPr id="0" name=""/>
        <dsp:cNvSpPr/>
      </dsp:nvSpPr>
      <dsp:spPr>
        <a:xfrm>
          <a:off x="8566003" y="3336567"/>
          <a:ext cx="1946002" cy="72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EAE0AC-B018-F240-AC50-7A2DBD5B36FD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76282-3821-6447-AC2B-44C21F5A0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977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76282-3821-6447-AC2B-44C21F5A010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62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2AC62-828D-7984-243A-52359A8CC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C905FF-F362-C8FF-EA0F-C088FDD45B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BFDD-6095-8C01-C860-B760A0F8F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4265F-9EA7-F142-ADB6-4619E16BC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06CD6-1EBC-7A77-DD8F-3AC31BF5A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29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36FA9-F331-2D49-87B7-843275ED3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0CBDD-6966-E830-70C8-6493B7BCA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ADB1B-14F5-DC4F-0516-230216A1F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F544E-FF2D-26FF-4699-478354FB5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C6CF5-1DBE-738C-90DF-3B326220E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105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FF10C-BB8F-5308-2AD0-444B57A1B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513E8-AEE2-2626-DBF4-69B1873E4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2F185-AB38-8046-583F-14AAA89C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F62FB-1EC4-71B3-A3F1-22A2EC559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80DB4-A7D3-AAC1-47A8-445990934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594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A13C6-BF9A-2637-731C-1625F8C9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8F5FD-CD71-8F20-934A-E2E2C342BD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B10DC-CB9E-7FCF-467D-D916D6234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0F8D22-607C-4DEC-2A1E-E7172D2C2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E608A-12A3-AEE7-4E9A-A8ACB373E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B6EB3-073A-1D60-01D8-D28631393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726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BEC2B-F18C-D465-6327-49F50319E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CD4ACC-9FD9-8A15-5BFC-5390BB779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61EA47-9F94-517A-C09E-AE95CA0A96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013109-487A-73DC-8A29-7AF50C27BF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6321CD-D469-4699-A6A2-B5A55D1D99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2477B5-9301-5EF1-E451-07330C8F9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1DD2C3-830E-534F-398F-B8F64F542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B07513-D06A-80F1-ED5C-626D42426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450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7FD56-C5AA-0E93-BBB4-145BCAF37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B3A0E1-32B6-41DD-7741-AA50952CF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6742A3-6CCA-BBD7-B673-ECD8DBC44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18938F-F049-7592-F939-D1D36D02B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87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1964EA-9AC4-2F52-8969-3D7725C4A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D9B55B-05E2-1A51-9D25-4A4AAAC1E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5B0E0F-802C-1001-F079-219BE535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29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9E395-EC82-41C3-88AC-269AB3BB0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10865-2489-4319-1A78-51B9B5621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E191B7-9FAE-581F-A177-EFD39CF0EB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7A4D07-7D51-C47B-3318-8FD359F47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C81533-B2A9-59A0-EB2C-0EF829BF7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B5B08-676F-8DE2-D05F-1751EE788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580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C5DE4-E41B-10D0-2EA3-97CA2FB70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EC40E5-85B4-AC3A-BBCC-13C441EF63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DF7608-0CEF-4C0E-A16C-7D0FAB471A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0C2807-A4D2-9B63-C802-575B8C68B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D7CA12-5337-5B0C-9569-1D942EF81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4EBD8-16BA-7300-EAB2-FAA2DE4BA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24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E92A0-EFFF-1C2C-7988-65E7E89D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E233B-164F-1F56-5B3D-F316768F9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EAF68-FAC2-6378-D9C0-29915D457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8AFC1-2D6B-7A3D-1925-EFF5D42ED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1F5FA-B0A6-981C-8081-9B40DF1A6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112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D0F4E8-1035-CCDC-59AD-0306B28165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E282A6-F8F3-6160-10E2-DDBD5FD013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F3CAD-23EA-9CB2-A96C-DF258B0AE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AB7D4-D990-949B-29CD-4C58CA14F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BB01F-BA89-11C6-730E-10A5A1092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8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CD81F0-6CD0-6BEC-D060-400A8AE63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39D7D-EC16-4AAF-633A-C7B62ADE97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A38FE-DF97-C0D3-B1B7-B90092A8FD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CCBD68-962D-A447-946E-F585BFFE103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16970-4080-F802-BD2A-3663442B3C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ACC37-16BC-21D0-AAE2-A191BA3A8B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7D8080-532E-BB45-AC93-B390B64F8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121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0020924" TargetMode="External"/><Relationship Id="rId3" Type="http://schemas.openxmlformats.org/officeDocument/2006/relationships/hyperlink" Target="https://iris.who.int/items/4040d940-3058-4674-99f3-e534cf9ad810" TargetMode="External"/><Relationship Id="rId7" Type="http://schemas.openxmlformats.org/officeDocument/2006/relationships/hyperlink" Target="https://www.england.nhs.uk/integratedcare/what-is-integrated-care/" TargetMode="External"/><Relationship Id="rId2" Type="http://schemas.openxmlformats.org/officeDocument/2006/relationships/hyperlink" Target="https://www.science.org/doi/10.1126/science.847460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longtermplan.nhs.uk/" TargetMode="External"/><Relationship Id="rId5" Type="http://schemas.openxmlformats.org/officeDocument/2006/relationships/hyperlink" Target="https://www.nhs.uk/better-health/" TargetMode="External"/><Relationship Id="rId4" Type="http://schemas.openxmlformats.org/officeDocument/2006/relationships/hyperlink" Target="https://www.health.org.uk/publications/reports/the-marmot-review-10-years-on" TargetMode="External"/><Relationship Id="rId9" Type="http://schemas.openxmlformats.org/officeDocument/2006/relationships/hyperlink" Target="https://www.who.int/publications/i/item/97892400743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E6997-1165-2488-41B3-83D83C06B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308" y="1030406"/>
            <a:ext cx="11424213" cy="3081242"/>
          </a:xfrm>
        </p:spPr>
        <p:txBody>
          <a:bodyPr anchor="ctr"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Examining the Integration of Health, Wellbeing and Sustainable Development in Health and Social Care: Implications for Service Delivery</a:t>
            </a:r>
            <a:endParaRPr lang="en-US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291A14-405A-76BC-8BCC-E84CE6B7B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942" y="4362138"/>
            <a:ext cx="9232976" cy="1669575"/>
          </a:xfrm>
        </p:spPr>
        <p:txBody>
          <a:bodyPr anchor="ctr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Stephanie Owusu</a:t>
            </a:r>
          </a:p>
          <a:p>
            <a:pPr algn="l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: BMHP6030</a:t>
            </a:r>
          </a:p>
          <a:p>
            <a:pPr algn="l"/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 : 24</a:t>
            </a:r>
            <a:r>
              <a:rPr lang="en-US" baseline="30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JULY 2026</a:t>
            </a:r>
          </a:p>
        </p:txBody>
      </p:sp>
    </p:spTree>
    <p:extLst>
      <p:ext uri="{BB962C8B-B14F-4D97-AF65-F5344CB8AC3E}">
        <p14:creationId xmlns:p14="http://schemas.microsoft.com/office/powerpoint/2010/main" val="2188482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C0C95-436D-DEF5-89B3-C4F893EEC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INTRODUCTION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7BBAD53-7F8B-2905-C6A0-DCB9A079F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821" y="1894660"/>
            <a:ext cx="10853928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critically examine how health, wellbeing, and sustainable development are integrated within health and social care services and evaluate their impact on service delivery.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Define key concepts.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Analyse theoretical perspectives.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Evaluate policy and governance frameworks.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Assess impacts on service delivery and public health.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Examine equity and access challenges.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79236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C5F15-D540-8A7E-66DD-72F689DC7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CONCEPTS</a:t>
            </a:r>
          </a:p>
        </p:txBody>
      </p:sp>
      <p:sp>
        <p:nvSpPr>
          <p:cNvPr id="6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2" name="TextBox 2">
            <a:extLst>
              <a:ext uri="{FF2B5EF4-FFF2-40B4-BE49-F238E27FC236}">
                <a16:creationId xmlns:a16="http://schemas.microsoft.com/office/drawing/2014/main" id="{C3B36EBE-3B41-AF9D-7730-BB52303D98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519147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E1267AB-7594-EBB2-5929-7F148574467A}"/>
              </a:ext>
            </a:extLst>
          </p:cNvPr>
          <p:cNvSpPr txBox="1"/>
          <p:nvPr/>
        </p:nvSpPr>
        <p:spPr>
          <a:xfrm>
            <a:off x="6840638" y="6223971"/>
            <a:ext cx="52317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1948)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(United Nations, 2015)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6707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C6063-C0E1-2E2C-7D60-DDB5B48EA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RELEVANCE TO MODERN HEALTHCARE</a:t>
            </a:r>
          </a:p>
        </p:txBody>
      </p:sp>
      <p:sp>
        <p:nvSpPr>
          <p:cNvPr id="71" name="Arc 7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DB5BF3-7D7B-1333-BD40-2F2A274DE6AC}"/>
              </a:ext>
            </a:extLst>
          </p:cNvPr>
          <p:cNvSpPr txBox="1"/>
          <p:nvPr/>
        </p:nvSpPr>
        <p:spPr>
          <a:xfrm>
            <a:off x="5093465" y="300942"/>
            <a:ext cx="6942016" cy="65570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Modern healthcare systems face several challenges: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Ageing populations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Rising healthcare costs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Increased chronic diseases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Mental health crises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Climate change impacts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United Nations Sustainable Development Goals (SDGs) provide a global framework for addressing these issues.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Key goals include: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SDG 3 – Good Health and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Ensures healthy lives and promotes wellbeing for all.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SDG 10 – Reduced Inequalities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Addresses health disparities among different populations.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SDG 11 – Sustainable Cities and Communities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Promotes healthier environments and living conditions.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While SDGs provide strategic direction, many countries struggle to achieve these goals because of financial constraints, political changes, and unequal resource distribution.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b="1" dirty="0"/>
              <a:t>(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United Nations, 2015)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115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3AC83-828B-B463-C0D6-3231926A1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INTEGRATION OF HEALTH AND WELLBEING APPROACHES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8F7AF-AB17-E8B9-7A16-BEFF37757A37}"/>
              </a:ext>
            </a:extLst>
          </p:cNvPr>
          <p:cNvSpPr txBox="1"/>
          <p:nvPr/>
        </p:nvSpPr>
        <p:spPr>
          <a:xfrm>
            <a:off x="405114" y="2002536"/>
            <a:ext cx="11117850" cy="47274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Holistic Healthcare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Recognises interaction between: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Physical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circumstances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conditions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Evidence suggests holistic approaches improve patient satisfaction and long-term outcomes, but implementation remains inconsistent across services.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b="1" dirty="0"/>
              <a:t>                                                                                                                                                           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(Engel, 1977)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2498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EEF8F-D39C-CC50-70F2-DCD5E1186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 – Integrated Care Systems (ICSs)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D3B234-9746-1511-AF68-24BCE5667003}"/>
              </a:ext>
            </a:extLst>
          </p:cNvPr>
          <p:cNvSpPr txBox="1"/>
          <p:nvPr/>
        </p:nvSpPr>
        <p:spPr>
          <a:xfrm>
            <a:off x="838200" y="1929384"/>
            <a:ext cx="10515600" cy="478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ICSs in England aim to: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 population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 inequalities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 productivity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Greater collaboration across sectors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patient pathways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Success depends heavily on local leadership, funding, and stakeholder engagement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(NHS England, 2022); 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Dunn and Gardner, 2021)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7405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9543D-32D5-E2C9-60DC-EED7EE1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SUSTAINABLE DEVELOPMENT FRAMEWORKS IN HEALTH POLICY.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8F912A9-629E-6F7A-0C20-341DEC78EE3C}"/>
              </a:ext>
            </a:extLst>
          </p:cNvPr>
          <p:cNvSpPr txBox="1"/>
          <p:nvPr/>
        </p:nvSpPr>
        <p:spPr>
          <a:xfrm>
            <a:off x="838200" y="1929384"/>
            <a:ext cx="10515600" cy="478694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One major framework is WHO's 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US" sz="2100" b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 approach.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The framework recognises that decisions in sectors such as: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Housing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Employment</a:t>
            </a:r>
          </a:p>
          <a:p>
            <a:pPr>
              <a:lnSpc>
                <a:spcPct val="9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all affect health outcomes.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Poor housing increases respiratory diseases.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Lack of green spaces negatively affects mental wellbeing.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Encourages cross-sector collaboration.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Addresses root causes of illness.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Supports health equity.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Difficult coordination between government departments.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Competing political priorities.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Limited accountability mechanisms.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 While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is conceptually strong, translating policy into practical outcomes remains challenging.</a:t>
            </a:r>
          </a:p>
          <a:p>
            <a:pPr>
              <a:lnSpc>
                <a:spcPct val="90000"/>
              </a:lnSpc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b="1" dirty="0"/>
              <a:t>                                                                                                                                                                  (World Health Organization, 2014)</a:t>
            </a:r>
            <a:r>
              <a:rPr lang="en-GB" dirty="0"/>
              <a:t>; </a:t>
            </a:r>
            <a:r>
              <a:rPr lang="en-GB" b="1" dirty="0"/>
              <a:t>(Kickbusch and Gleicher, 2012)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32861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864D7-4355-AC35-EC27-FB4E59925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190984"/>
            <a:ext cx="5458838" cy="101278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Theoretical Perspectives</a:t>
            </a:r>
          </a:p>
        </p:txBody>
      </p:sp>
      <p:sp>
        <p:nvSpPr>
          <p:cNvPr id="20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Three Aspects of Health and Healing: The Biopsychosocial Model in Medicine  | Department of Surgery | Washington University in St. Louis">
            <a:extLst>
              <a:ext uri="{FF2B5EF4-FFF2-40B4-BE49-F238E27FC236}">
                <a16:creationId xmlns:a16="http://schemas.microsoft.com/office/drawing/2014/main" id="{506CC29D-C59A-F768-86AF-F51A188CA4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932" y="1498864"/>
            <a:ext cx="5491495" cy="424217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B02780-2EE1-A825-77D4-D0754ED23413}"/>
              </a:ext>
            </a:extLst>
          </p:cNvPr>
          <p:cNvSpPr txBox="1"/>
          <p:nvPr/>
        </p:nvSpPr>
        <p:spPr>
          <a:xfrm>
            <a:off x="5480563" y="1203768"/>
            <a:ext cx="6615579" cy="54632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Biopsychosocial Framework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Created by George Engel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affects health is: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Biological factors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Psychological factors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Holistic knowledge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 be challenging to operationalise in healthcare systems with limited resources.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Examination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model's continued influence stems from its alignment with contemporary integrated care techniques and wellbeing priorities.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(Engel, 1977)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(Borrell-Carrió, Suchman and Epstein, 2004)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C2830A-85F6-40A0-5C8F-C1AE3B4BB4A8}"/>
              </a:ext>
            </a:extLst>
          </p:cNvPr>
          <p:cNvSpPr txBox="1"/>
          <p:nvPr/>
        </p:nvSpPr>
        <p:spPr>
          <a:xfrm>
            <a:off x="1377387" y="5359136"/>
            <a:ext cx="17825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(WashU, 2021)</a:t>
            </a:r>
          </a:p>
        </p:txBody>
      </p:sp>
    </p:spTree>
    <p:extLst>
      <p:ext uri="{BB962C8B-B14F-4D97-AF65-F5344CB8AC3E}">
        <p14:creationId xmlns:p14="http://schemas.microsoft.com/office/powerpoint/2010/main" val="2906340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02AB3-54F2-DD77-8A4D-863DA6EAF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Policy and Governance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8DFC6F-3700-7AE7-93A7-CF80EE6F955E}"/>
              </a:ext>
            </a:extLst>
          </p:cNvPr>
          <p:cNvSpPr txBox="1"/>
          <p:nvPr/>
        </p:nvSpPr>
        <p:spPr>
          <a:xfrm>
            <a:off x="5370153" y="395780"/>
            <a:ext cx="6088784" cy="63291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Policies Supporting Holistic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Long Term Plan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Mental Health Strategy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Prevention Green Paper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Positive Outcomes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Early intervention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Reduced hospital admissions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population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Fragmented funding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Regulatory complexity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Policy ambitions often exceed available resources, creating implementation gaps.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2019)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2019)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169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D96088-D149-44C1-0F32-78554F6F4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 Delivery – Integrating Health, Wellbeing, and Sustainable Development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28471A-46C3-04CF-0C0A-D5AA9193AE27}"/>
              </a:ext>
            </a:extLst>
          </p:cNvPr>
          <p:cNvSpPr txBox="1"/>
          <p:nvPr/>
        </p:nvSpPr>
        <p:spPr>
          <a:xfrm>
            <a:off x="838200" y="1929383"/>
            <a:ext cx="10515600" cy="48920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Wellness programmes: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Promote disease prevention through health education, physical activity, nutrition support, and mental health services.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Telehealth: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Enables remote consultations, improves access to care, reduces travel, and supports continuity of care, particularly for rural and vulnerable populations.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Community health initiatives: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Include social prescribing, vaccination campaigns, community nursing, and health promotion programmes that address local health needs.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Case Example: Holistic Care Model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Guy's and St Thomas' NHS Foundation Trust (UK)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uses a holistic care approach by combining multidisciplinary teams (doctors, nurses, physiotherapists, psychologists, and social workers) with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plans. Patients receive support for their physical, mental, and social needs, leading to improved patient outcomes, reduced hospital readmissions, and greater patient satisfaction.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While integrated service delivery improves quality of care and supports sustainable healthcare, challenges such as digital exclusion, workforce shortages, and funding constraints can limit its effectiveness.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(World Health Organization, 2021)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0789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41192-0DA5-CAEB-FF94-C1ACC86DF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Public Health Initiatives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B8ECD4-4743-60B8-0510-C1768916FBB7}"/>
              </a:ext>
            </a:extLst>
          </p:cNvPr>
          <p:cNvSpPr txBox="1"/>
          <p:nvPr/>
        </p:nvSpPr>
        <p:spPr>
          <a:xfrm>
            <a:off x="324091" y="1708976"/>
            <a:ext cx="11597833" cy="47057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are several public health initiatives in the UK including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Smoking cessation campaigns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 – Stoptober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Obesity prevention programmes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example- NHS better health campaign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awareness initiatives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example- Every mind matters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Research demonstrates improvements in: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Life expectancy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Population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Discussion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Behavioral interventions alone are insufficient unless supported by wider social and economic reforms.</a:t>
            </a:r>
          </a:p>
        </p:txBody>
      </p:sp>
      <p:pic>
        <p:nvPicPr>
          <p:cNvPr id="4" name="Picture 3" descr="Better Health Adult Obesity | Campaigns | Campaign Resource Centre">
            <a:extLst>
              <a:ext uri="{FF2B5EF4-FFF2-40B4-BE49-F238E27FC236}">
                <a16:creationId xmlns:a16="http://schemas.microsoft.com/office/drawing/2014/main" id="{D65FC71D-9F65-0B5A-9319-9EDA7B6EC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9164" y="1924411"/>
            <a:ext cx="2492575" cy="1661716"/>
          </a:xfrm>
          <a:prstGeom prst="rect">
            <a:avLst/>
          </a:prstGeom>
        </p:spPr>
      </p:pic>
      <p:pic>
        <p:nvPicPr>
          <p:cNvPr id="5" name="Picture 4" descr="Stoptober campaign goes back to basics as pandemic prompts smokers to quit  | PR Week UK">
            <a:extLst>
              <a:ext uri="{FF2B5EF4-FFF2-40B4-BE49-F238E27FC236}">
                <a16:creationId xmlns:a16="http://schemas.microsoft.com/office/drawing/2014/main" id="{9D0E4755-99D8-4D07-6B78-05BE5811B0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4543" y="1928443"/>
            <a:ext cx="2492576" cy="1657684"/>
          </a:xfrm>
          <a:prstGeom prst="rect">
            <a:avLst/>
          </a:prstGeom>
        </p:spPr>
      </p:pic>
      <p:pic>
        <p:nvPicPr>
          <p:cNvPr id="9" name="Picture 8" descr="PHE launch Better Health Campaign to tackle obesity | Champs Public Health  Collaborative">
            <a:extLst>
              <a:ext uri="{FF2B5EF4-FFF2-40B4-BE49-F238E27FC236}">
                <a16:creationId xmlns:a16="http://schemas.microsoft.com/office/drawing/2014/main" id="{BA5A219D-4B16-D57F-68E3-9097A8F377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2171" y="3599442"/>
            <a:ext cx="3473370" cy="195377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7BE3A4-2166-3946-FE9A-C12AD04A8F35}"/>
              </a:ext>
            </a:extLst>
          </p:cNvPr>
          <p:cNvSpPr txBox="1"/>
          <p:nvPr/>
        </p:nvSpPr>
        <p:spPr>
          <a:xfrm>
            <a:off x="5984111" y="6492875"/>
            <a:ext cx="62048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(UK Health Security Agency, 2023)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(Mind, 2021)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9990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8CDCB-5E0E-D3CB-4CC3-EB2BC0BF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Equity and Access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DB975E-7601-FC10-8FAB-8BD97275CA5F}"/>
              </a:ext>
            </a:extLst>
          </p:cNvPr>
          <p:cNvSpPr txBox="1"/>
          <p:nvPr/>
        </p:nvSpPr>
        <p:spPr>
          <a:xfrm>
            <a:off x="254508" y="1835512"/>
            <a:ext cx="11459072" cy="447448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Healthcare Disparities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Influenced by: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Geography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People's health results are frequently worse in poorer neighbourhoods. 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People living in rural areas could have less access to medical treatment.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Consequences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Poorer health outcomes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Reduced service utilisation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Increased mortality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Health inequalities remain one of the greatest barriers to sustainable healthcare systems.</a:t>
            </a:r>
          </a:p>
        </p:txBody>
      </p:sp>
      <p:pic>
        <p:nvPicPr>
          <p:cNvPr id="5" name="Picture 4" descr="Healthcare Disparities: Over 105 Royalty-Free Licensable Stock  Illustrations &amp; Drawings | Shutterstock">
            <a:extLst>
              <a:ext uri="{FF2B5EF4-FFF2-40B4-BE49-F238E27FC236}">
                <a16:creationId xmlns:a16="http://schemas.microsoft.com/office/drawing/2014/main" id="{1F3A74AF-1A2E-8015-FFA4-31EF771CD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7475" y="1830539"/>
            <a:ext cx="3596105" cy="23308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1F62B6-D0EA-3551-435F-8C55BF07E823}"/>
              </a:ext>
            </a:extLst>
          </p:cNvPr>
          <p:cNvSpPr txBox="1"/>
          <p:nvPr/>
        </p:nvSpPr>
        <p:spPr>
          <a:xfrm>
            <a:off x="6354501" y="6227180"/>
            <a:ext cx="5837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(Marmot et al., 2020)</a:t>
            </a:r>
            <a:r>
              <a:rPr lang="en-GB" dirty="0"/>
              <a:t>; </a:t>
            </a:r>
            <a:r>
              <a:rPr lang="en-GB" b="1" dirty="0"/>
              <a:t>(World Health Organization,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366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C5B9-6B4F-2F65-4394-75DBCC786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Strategies to Reduce Inequalities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2F6650-0232-10A7-3C74-C26E5954927C}"/>
              </a:ext>
            </a:extLst>
          </p:cNvPr>
          <p:cNvSpPr txBox="1"/>
          <p:nvPr/>
        </p:nvSpPr>
        <p:spPr>
          <a:xfrm>
            <a:off x="335666" y="1929383"/>
            <a:ext cx="11482086" cy="43989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Universal healthcare coverage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Community outreach programmes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Targeted public health interventions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While these initiatives improve access, structural determinants such as poverty and housing continue to influence outcomes.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Argument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Reducing inequalities requires action beyond healthcare services alone.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(Marmot et al., 2020)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; 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2023)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0259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887A5-6BDB-1F59-51DB-612089B02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Discussion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1DB623-3295-D4F9-B07D-E62C9B3A3967}"/>
              </a:ext>
            </a:extLst>
          </p:cNvPr>
          <p:cNvSpPr txBox="1"/>
          <p:nvPr/>
        </p:nvSpPr>
        <p:spPr>
          <a:xfrm>
            <a:off x="335666" y="1929383"/>
            <a:ext cx="11354764" cy="45634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Strengths of Integration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patient outcomes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Prevention-focused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Greater sustainability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Enhanced quality of life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Key Challenges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Funding constraints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Digital exclusion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Persistent inequalities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Although integration is widely promoted within policy frameworks, evidence suggests that achieving sustainable health improvements requires systemic social, economic, and environmental reforms rather than healthcare interventions alone.</a:t>
            </a:r>
          </a:p>
        </p:txBody>
      </p:sp>
    </p:spTree>
    <p:extLst>
      <p:ext uri="{BB962C8B-B14F-4D97-AF65-F5344CB8AC3E}">
        <p14:creationId xmlns:p14="http://schemas.microsoft.com/office/powerpoint/2010/main" val="2558673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4C399-4745-4554-03D2-A19F2732B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F84A3C9-5970-912A-18AD-0EEB917979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002026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8724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1A2B5-D0FF-1789-0418-E7E2C8574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89DCFD5-AE3F-A73C-7C91-ED35C4D5ECAC}"/>
              </a:ext>
            </a:extLst>
          </p:cNvPr>
          <p:cNvSpPr txBox="1"/>
          <p:nvPr/>
        </p:nvSpPr>
        <p:spPr>
          <a:xfrm>
            <a:off x="833378" y="2969469"/>
            <a:ext cx="8526678" cy="30354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interconnected.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Integrated approaches support better health outcomes and service sustainability.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Significant challenges remain regarding funding, governance, and inequalities.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Future success depends upon addressing social determinants alongside healthcare reforms.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Final Critical Reflection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healthcare cannot be achieved solely through clinical innovation; it requires equitable social policies, environmental stewardship, and long-term investment in population wellbeing.</a:t>
            </a:r>
          </a:p>
        </p:txBody>
      </p:sp>
    </p:spTree>
    <p:extLst>
      <p:ext uri="{BB962C8B-B14F-4D97-AF65-F5344CB8AC3E}">
        <p14:creationId xmlns:p14="http://schemas.microsoft.com/office/powerpoint/2010/main" val="2599525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26B36-EE3B-929E-E103-F62953CF6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5022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066CB2-1B9E-6437-B86B-25A5DCF22861}"/>
              </a:ext>
            </a:extLst>
          </p:cNvPr>
          <p:cNvSpPr txBox="1"/>
          <p:nvPr/>
        </p:nvSpPr>
        <p:spPr>
          <a:xfrm>
            <a:off x="104172" y="1440513"/>
            <a:ext cx="1194507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Engel, G.L. (1977) 'The need for a new medical model: A challenge for biomedicine',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196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(4286), pp. 129–136.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https://www.science.org/doi/10.1126/science.847460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21 July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Kickbusch, I. and Gleicher, D. (2012)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Governance for health in the 21st century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Copenhagen: WHO Regional Office for Europe. Available at: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https://iris.who.int/items/4040d940-3058-4674-99f3-e534cf9ad810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21 July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Marmot, M. et al. (2020)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https://www.health.org.uk/publications/reports/the-marmot-review-10-years-on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21 July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Better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https://www.nhs.uk/better-health/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21 July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https://www.longtermplan.nhs.uk/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21 July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(2022)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are integrated care systems?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https://www.england.nhs.uk/integratedcare/what-is-integrated-care/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21 July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2020–2025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https://www.who.int/publications/i/item/9789240020924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21 July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health statistics 2023: Monitoring health for the SDGs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https://www.who.int/publications/i/item/9789240074323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15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July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861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14090</TotalTime>
  <Words>1649</Words>
  <Application>Microsoft Macintosh PowerPoint</Application>
  <PresentationFormat>Widescreen</PresentationFormat>
  <Paragraphs>258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Critically Examining the Integration of Health, Wellbeing and Sustainable Development in Health and Social Care: Implications for Service Delivery</vt:lpstr>
      <vt:lpstr>INTRODUCTION</vt:lpstr>
      <vt:lpstr>KEY CONCEPTS</vt:lpstr>
      <vt:lpstr>RELEVANCE TO MODERN HEALTHCARE</vt:lpstr>
      <vt:lpstr>INTEGRATION OF HEALTH AND WELLBEING APPROACHES</vt:lpstr>
      <vt:lpstr>Case Study – Integrated Care Systems (ICSs)</vt:lpstr>
      <vt:lpstr>SUSTAINABLE DEVELOPMENT FRAMEWORKS IN HEALTH POLICY.</vt:lpstr>
      <vt:lpstr>Theoretical Perspectives</vt:lpstr>
      <vt:lpstr>Policy and Governance </vt:lpstr>
      <vt:lpstr>Service Delivery – Integrating Health, Wellbeing, and Sustainable Development</vt:lpstr>
      <vt:lpstr>Public Health Initiatives</vt:lpstr>
      <vt:lpstr>Equity and Access</vt:lpstr>
      <vt:lpstr>Strategies to Reduce Inequalities</vt:lpstr>
      <vt:lpstr>Critical Discussion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Owusu (2316785)</dc:creator>
  <cp:lastModifiedBy>Stephanie Owusu (2316785)</cp:lastModifiedBy>
  <cp:revision>2</cp:revision>
  <dcterms:created xsi:type="dcterms:W3CDTF">2026-07-07T12:40:04Z</dcterms:created>
  <dcterms:modified xsi:type="dcterms:W3CDTF">2026-07-23T14:07:55Z</dcterms:modified>
</cp:coreProperties>
</file>