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1" d="100"/>
          <a:sy n="81" d="100"/>
        </p:scale>
        <p:origin x="109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3132677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317830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1049051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D920E79-862C-4430-A09D-B3C9D2C9FA55}"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1033132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D920E79-862C-4430-A09D-B3C9D2C9FA55}" type="datetimeFigureOut">
              <a:rPr lang="en-GB" smtClean="0"/>
              <a:t>08/10/2025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2803103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D920E79-862C-4430-A09D-B3C9D2C9FA55}"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3380968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920E79-862C-4430-A09D-B3C9D2C9FA55}" type="datetimeFigureOut">
              <a:rPr lang="en-GB" smtClean="0"/>
              <a:t>08/10/2025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1636595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D920E79-862C-4430-A09D-B3C9D2C9FA55}"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3647277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D920E79-862C-4430-A09D-B3C9D2C9FA55}"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2350160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D920E79-862C-4430-A09D-B3C9D2C9FA55}"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3177735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15466041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456734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8634205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23721758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535039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366780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920E79-862C-4430-A09D-B3C9D2C9FA55}"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2294EF-9A8B-4620-8F56-403A61D8A128}" type="slidenum">
              <a:rPr lang="en-GB" smtClean="0"/>
              <a:t>‹#›</a:t>
            </a:fld>
            <a:endParaRPr lang="en-GB"/>
          </a:p>
        </p:txBody>
      </p:sp>
    </p:spTree>
    <p:extLst>
      <p:ext uri="{BB962C8B-B14F-4D97-AF65-F5344CB8AC3E}">
        <p14:creationId xmlns:p14="http://schemas.microsoft.com/office/powerpoint/2010/main" val="362404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920E79-862C-4430-A09D-B3C9D2C9FA55}" type="datetimeFigureOut">
              <a:rPr lang="en-GB" smtClean="0"/>
              <a:t>08/10/2025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12294EF-9A8B-4620-8F56-403A61D8A128}" type="slidenum">
              <a:rPr lang="en-GB" smtClean="0"/>
              <a:t>‹#›</a:t>
            </a:fld>
            <a:endParaRPr lang="en-GB"/>
          </a:p>
        </p:txBody>
      </p:sp>
    </p:spTree>
    <p:extLst>
      <p:ext uri="{BB962C8B-B14F-4D97-AF65-F5344CB8AC3E}">
        <p14:creationId xmlns:p14="http://schemas.microsoft.com/office/powerpoint/2010/main" val="37804284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18378305@N00/7936460174" TargetMode="External"/><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hyperlink" Target="https://nl.wikipedia.org/wiki/HSBC"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singapor3/2262599353/in/photolist-4rWpXF-7awNPi-oZ3VpC-S6Qw7-5yQ1gb-s6ptt-ppZEHM-pj8UkN-6DfvYr-79FKyn-8J5WSY-4q6G65-6VwJ9M-kBHNLB-7cR1zd-aQi7Wg-7pPca1-7pPbXu-7pKi5n-7pKhRn-7pKhDR-qzwAjv-9g7u9m-kS3zvg-qzyjAF-dvgTAm-dJxiUf-dhpg31-anV6mm-95ccsq-q3wGe-5vfUPC-8bPPKQ-jkNsYo-c2V7p1-9QgJNe-9QgJfD-9EQDos-8VsYcw-8VsYho-8s5mWi-4kqJG4-2nMb6j-9QgGZH-7rE1Fi-2kt1BQ-8J2QeZ-UvhP-bWEnjL-31UQnK"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pixabay.com/no/sp%C3%B8rsm%C3%A5lstegn-sp%C3%B8rsm%C3%A5l-svar-1020165/"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7B40E-12A4-3D97-B371-F6BBEFBCB159}"/>
              </a:ext>
            </a:extLst>
          </p:cNvPr>
          <p:cNvSpPr>
            <a:spLocks noGrp="1"/>
          </p:cNvSpPr>
          <p:nvPr>
            <p:ph type="ctrTitle"/>
          </p:nvPr>
        </p:nvSpPr>
        <p:spPr>
          <a:xfrm>
            <a:off x="1197150" y="0"/>
            <a:ext cx="9144000" cy="2387600"/>
          </a:xfrm>
        </p:spPr>
        <p:txBody>
          <a:bodyPr>
            <a:normAutofit/>
          </a:bodyPr>
          <a:lstStyle/>
          <a:p>
            <a:r>
              <a:rPr lang="ro-RO" sz="3200">
                <a:latin typeface="Times New Roman" panose="02020603050405020304" pitchFamily="18" charset="0"/>
                <a:cs typeface="Times New Roman" panose="02020603050405020304" pitchFamily="18" charset="0"/>
              </a:rPr>
              <a:t>STUDENT NAME </a:t>
            </a:r>
            <a:r>
              <a:rPr lang="en-GB" sz="3200">
                <a:latin typeface="Times New Roman" panose="02020603050405020304" pitchFamily="18" charset="0"/>
                <a:cs typeface="Times New Roman" panose="02020603050405020304" pitchFamily="18" charset="0"/>
              </a:rPr>
              <a:t>:</a:t>
            </a:r>
            <a:r>
              <a:rPr lang="ro-RO" sz="3200">
                <a:latin typeface="Times New Roman" panose="02020603050405020304" pitchFamily="18" charset="0"/>
                <a:cs typeface="Times New Roman" panose="02020603050405020304" pitchFamily="18" charset="0"/>
              </a:rPr>
              <a:t> LOKMAN HAKIM </a:t>
            </a:r>
            <a:br>
              <a:rPr lang="en-GB" sz="3200">
                <a:latin typeface="Times New Roman" panose="02020603050405020304" pitchFamily="18" charset="0"/>
                <a:cs typeface="Times New Roman" panose="02020603050405020304" pitchFamily="18" charset="0"/>
              </a:rPr>
            </a:br>
            <a:r>
              <a:rPr lang="en-GB" sz="3200">
                <a:latin typeface="Times New Roman" panose="02020603050405020304" pitchFamily="18" charset="0"/>
                <a:cs typeface="Times New Roman" panose="02020603050405020304" pitchFamily="18" charset="0"/>
              </a:rPr>
              <a:t>STUDENT ID :</a:t>
            </a:r>
            <a:r>
              <a:rPr lang="ro-RO" sz="3200">
                <a:latin typeface="Times New Roman" panose="02020603050405020304" pitchFamily="18" charset="0"/>
                <a:cs typeface="Times New Roman" panose="02020603050405020304" pitchFamily="18" charset="0"/>
              </a:rPr>
              <a:t>2325517</a:t>
            </a:r>
            <a:br>
              <a:rPr lang="en-GB" sz="3200">
                <a:latin typeface="Times New Roman" panose="02020603050405020304" pitchFamily="18" charset="0"/>
                <a:cs typeface="Times New Roman" panose="02020603050405020304" pitchFamily="18" charset="0"/>
              </a:rPr>
            </a:br>
            <a:r>
              <a:rPr lang="en-GB" sz="3200">
                <a:latin typeface="Times New Roman" panose="02020603050405020304" pitchFamily="18" charset="0"/>
                <a:cs typeface="Times New Roman" panose="02020603050405020304" pitchFamily="18" charset="0"/>
              </a:rPr>
              <a:t>MODULE CODE :</a:t>
            </a:r>
            <a:r>
              <a:rPr lang="ro-RO" sz="3200">
                <a:latin typeface="Times New Roman" panose="02020603050405020304" pitchFamily="18" charset="0"/>
                <a:cs typeface="Times New Roman" panose="02020603050405020304" pitchFamily="18" charset="0"/>
              </a:rPr>
              <a:t> LCBB5012</a:t>
            </a:r>
            <a:br>
              <a:rPr lang="en-GB" sz="3200">
                <a:latin typeface="Times New Roman" panose="02020603050405020304" pitchFamily="18" charset="0"/>
                <a:cs typeface="Times New Roman" panose="02020603050405020304" pitchFamily="18" charset="0"/>
              </a:rPr>
            </a:br>
            <a:r>
              <a:rPr lang="en-GB" sz="3200">
                <a:latin typeface="Times New Roman" panose="02020603050405020304" pitchFamily="18" charset="0"/>
                <a:cs typeface="Times New Roman" panose="02020603050405020304" pitchFamily="18" charset="0"/>
              </a:rPr>
              <a:t>LECTURE NAME :</a:t>
            </a:r>
            <a:r>
              <a:rPr lang="ro-RO" sz="3200">
                <a:latin typeface="Times New Roman" panose="02020603050405020304" pitchFamily="18" charset="0"/>
                <a:cs typeface="Times New Roman" panose="02020603050405020304" pitchFamily="18" charset="0"/>
              </a:rPr>
              <a:t> LIYANAGE RODRIGO </a:t>
            </a:r>
            <a:endParaRPr lang="en-GB"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30E73DA-C24E-D0F9-9FE8-A5196F21756B}"/>
              </a:ext>
            </a:extLst>
          </p:cNvPr>
          <p:cNvSpPr>
            <a:spLocks noGrp="1"/>
          </p:cNvSpPr>
          <p:nvPr>
            <p:ph type="subTitle" idx="1"/>
          </p:nvPr>
        </p:nvSpPr>
        <p:spPr>
          <a:xfrm>
            <a:off x="-2052320" y="5938838"/>
            <a:ext cx="9144000" cy="1655762"/>
          </a:xfrm>
        </p:spPr>
        <p:txBody>
          <a:bodyPr/>
          <a:lstStyle/>
          <a:p>
            <a:r>
              <a:rPr lang="en-GB" dirty="0"/>
              <a:t>RECEPTIONIST BANK HSBC </a:t>
            </a:r>
          </a:p>
        </p:txBody>
      </p:sp>
      <p:pic>
        <p:nvPicPr>
          <p:cNvPr id="5" name="Picture 4" descr="A tall building with glass windows">
            <a:extLst>
              <a:ext uri="{FF2B5EF4-FFF2-40B4-BE49-F238E27FC236}">
                <a16:creationId xmlns:a16="http://schemas.microsoft.com/office/drawing/2014/main" id="{A2C4AC7B-F986-CB36-AC3A-CDBC5049DF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7551307" y="2754885"/>
            <a:ext cx="4353611" cy="3615179"/>
          </a:xfrm>
          <a:prstGeom prst="rect">
            <a:avLst/>
          </a:prstGeom>
        </p:spPr>
      </p:pic>
      <p:pic>
        <p:nvPicPr>
          <p:cNvPr id="8" name="Picture 7" descr="A red and white diamond on a black background">
            <a:extLst>
              <a:ext uri="{FF2B5EF4-FFF2-40B4-BE49-F238E27FC236}">
                <a16:creationId xmlns:a16="http://schemas.microsoft.com/office/drawing/2014/main" id="{B7243723-65DC-A86C-FF08-265CA2C825C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364017" y="2862262"/>
            <a:ext cx="4191000" cy="1133475"/>
          </a:xfrm>
          <a:prstGeom prst="rect">
            <a:avLst/>
          </a:prstGeom>
        </p:spPr>
      </p:pic>
    </p:spTree>
    <p:extLst>
      <p:ext uri="{BB962C8B-B14F-4D97-AF65-F5344CB8AC3E}">
        <p14:creationId xmlns:p14="http://schemas.microsoft.com/office/powerpoint/2010/main" val="1631278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3"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4"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5"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6"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50A0DF39-91DE-F650-BBA6-74B55DD734EA}"/>
              </a:ext>
            </a:extLst>
          </p:cNvPr>
          <p:cNvSpPr>
            <a:spLocks noGrp="1"/>
          </p:cNvSpPr>
          <p:nvPr>
            <p:ph type="title"/>
          </p:nvPr>
        </p:nvSpPr>
        <p:spPr>
          <a:xfrm>
            <a:off x="1484312" y="685800"/>
            <a:ext cx="4278928" cy="1752599"/>
          </a:xfrm>
        </p:spPr>
        <p:txBody>
          <a:bodyPr>
            <a:normAutofit/>
          </a:bodyPr>
          <a:lstStyle/>
          <a:p>
            <a:r>
              <a:rPr lang="en-GB" dirty="0"/>
              <a:t>Bank Receptionist</a:t>
            </a:r>
          </a:p>
        </p:txBody>
      </p:sp>
      <p:sp>
        <p:nvSpPr>
          <p:cNvPr id="3" name="Content Placeholder 2">
            <a:extLst>
              <a:ext uri="{FF2B5EF4-FFF2-40B4-BE49-F238E27FC236}">
                <a16:creationId xmlns:a16="http://schemas.microsoft.com/office/drawing/2014/main" id="{BDAEBE6C-3E9B-01AB-BCBE-BF43FDF51308}"/>
              </a:ext>
            </a:extLst>
          </p:cNvPr>
          <p:cNvSpPr>
            <a:spLocks noGrp="1"/>
          </p:cNvSpPr>
          <p:nvPr>
            <p:ph idx="1"/>
          </p:nvPr>
        </p:nvSpPr>
        <p:spPr>
          <a:xfrm>
            <a:off x="1379537" y="2205037"/>
            <a:ext cx="4278929" cy="4471988"/>
          </a:xfrm>
        </p:spPr>
        <p:txBody>
          <a:bodyPr>
            <a:normAutofit/>
          </a:bodyPr>
          <a:lstStyle/>
          <a:p>
            <a:pPr algn="just">
              <a:lnSpc>
                <a:spcPct val="90000"/>
              </a:lnSpc>
            </a:pPr>
            <a:r>
              <a:rPr lang="en-GB" sz="1800" dirty="0">
                <a:latin typeface="Times New Roman" panose="02020603050405020304" pitchFamily="18" charset="0"/>
                <a:cs typeface="Times New Roman" panose="02020603050405020304" pitchFamily="18" charset="0"/>
              </a:rPr>
              <a:t>As a manager, I recognise that the bank receptionist plays a vital role as the first point of contact for clients and visitors. My tutor, in the receptionist role, is responsible for greeting customers, managing appointments, and directing enquiries to the correct banking staff. </a:t>
            </a:r>
          </a:p>
          <a:p>
            <a:pPr algn="just">
              <a:lnSpc>
                <a:spcPct val="90000"/>
              </a:lnSpc>
            </a:pPr>
            <a:r>
              <a:rPr lang="en-GB" sz="1800" dirty="0">
                <a:latin typeface="Times New Roman" panose="02020603050405020304" pitchFamily="18" charset="0"/>
                <a:cs typeface="Times New Roman" panose="02020603050405020304" pitchFamily="18" charset="0"/>
              </a:rPr>
              <a:t>They must provide clear and professional communication, maintain confidentiality with sensitive financial information, and deliver a welcoming environment. Their performance directly influences customer satisfaction, trust in the bank, and smooth day-to-day operations. The receptionist role is therefore essential to both client service and the overall reputation of the bank</a:t>
            </a:r>
            <a:r>
              <a:rPr lang="en-GB" sz="1400" dirty="0"/>
              <a:t>. </a:t>
            </a:r>
          </a:p>
        </p:txBody>
      </p:sp>
      <p:sp>
        <p:nvSpPr>
          <p:cNvPr id="18"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tanding at a reception desk">
            <a:extLst>
              <a:ext uri="{FF2B5EF4-FFF2-40B4-BE49-F238E27FC236}">
                <a16:creationId xmlns:a16="http://schemas.microsoft.com/office/drawing/2014/main" id="{327037FB-9A35-171F-E5C6-9C3D83C630DB}"/>
              </a:ext>
            </a:extLst>
          </p:cNvPr>
          <p:cNvPicPr>
            <a:picLocks noChangeAspect="1"/>
          </p:cNvPicPr>
          <p:nvPr/>
        </p:nvPicPr>
        <p:blipFill>
          <a:blip r:embed="rId3">
            <a:extLst>
              <a:ext uri="{28A0092B-C50C-407E-A947-70E740481C1C}">
                <a14:useLocalDpi xmlns:a14="http://schemas.microsoft.com/office/drawing/2010/main" val="0"/>
              </a:ext>
            </a:extLst>
          </a:blip>
          <a:srcRect t="4881"/>
          <a:stretch>
            <a:fillRect/>
          </a:stretch>
        </p:blipFill>
        <p:spPr>
          <a:xfrm>
            <a:off x="6434407" y="1011765"/>
            <a:ext cx="4744154" cy="4546708"/>
          </a:xfrm>
          <a:prstGeom prst="rect">
            <a:avLst/>
          </a:prstGeom>
        </p:spPr>
      </p:pic>
    </p:spTree>
    <p:extLst>
      <p:ext uri="{BB962C8B-B14F-4D97-AF65-F5344CB8AC3E}">
        <p14:creationId xmlns:p14="http://schemas.microsoft.com/office/powerpoint/2010/main" val="2712439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3" descr="A reception desk in a building&#10;&#10;AI-generated content may be incorrect.">
            <a:extLst>
              <a:ext uri="{FF2B5EF4-FFF2-40B4-BE49-F238E27FC236}">
                <a16:creationId xmlns:a16="http://schemas.microsoft.com/office/drawing/2014/main" id="{965C2288-26C9-778A-1EE8-D5982489EC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2155" y="2787443"/>
            <a:ext cx="3959211" cy="295951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FC1496E6-746A-52C1-3F8F-EAB6038B2EC9}"/>
              </a:ext>
            </a:extLst>
          </p:cNvPr>
          <p:cNvSpPr>
            <a:spLocks noGrp="1"/>
          </p:cNvSpPr>
          <p:nvPr>
            <p:ph idx="1"/>
          </p:nvPr>
        </p:nvSpPr>
        <p:spPr>
          <a:xfrm>
            <a:off x="6021572" y="498844"/>
            <a:ext cx="5486687" cy="5860312"/>
          </a:xfrm>
        </p:spPr>
        <p:txBody>
          <a:bodyPr anchor="t">
            <a:normAutofit/>
          </a:bodyPr>
          <a:lstStyle/>
          <a:p>
            <a:pPr algn="just">
              <a:lnSpc>
                <a:spcPct val="90000"/>
              </a:lnSpc>
            </a:pPr>
            <a:r>
              <a:rPr lang="en-GB" sz="2800" dirty="0">
                <a:latin typeface="Times New Roman" panose="02020603050405020304" pitchFamily="18" charset="0"/>
                <a:cs typeface="Times New Roman" panose="02020603050405020304" pitchFamily="18" charset="0"/>
              </a:rPr>
              <a:t>Job description: </a:t>
            </a:r>
          </a:p>
          <a:p>
            <a:pPr algn="just">
              <a:lnSpc>
                <a:spcPct val="90000"/>
              </a:lnSpc>
            </a:pPr>
            <a:r>
              <a:rPr lang="en-GB" sz="2800" dirty="0">
                <a:latin typeface="Times New Roman" panose="02020603050405020304" pitchFamily="18" charset="0"/>
                <a:cs typeface="Times New Roman" panose="02020603050405020304" pitchFamily="18" charset="0"/>
              </a:rPr>
              <a:t>Bank receptionist (</a:t>
            </a:r>
            <a:r>
              <a:rPr lang="ro-RO" sz="2800" dirty="0">
                <a:latin typeface="Times New Roman" panose="02020603050405020304" pitchFamily="18" charset="0"/>
                <a:cs typeface="Times New Roman" panose="02020603050405020304" pitchFamily="18" charset="0"/>
              </a:rPr>
              <a:t>HSBC</a:t>
            </a:r>
            <a:r>
              <a:rPr lang="en-GB" sz="2800" dirty="0">
                <a:latin typeface="Times New Roman" panose="02020603050405020304" pitchFamily="18" charset="0"/>
                <a:cs typeface="Times New Roman" panose="02020603050405020304" pitchFamily="18" charset="0"/>
              </a:rPr>
              <a:t>)job purpose: the bank receptionist is the first point of contact for clients and visitors, providing a professional and welcoming service that reflects </a:t>
            </a:r>
            <a:r>
              <a:rPr lang="en-GB" sz="2800" dirty="0" err="1">
                <a:latin typeface="Times New Roman" panose="02020603050405020304" pitchFamily="18" charset="0"/>
                <a:cs typeface="Times New Roman" panose="02020603050405020304" pitchFamily="18" charset="0"/>
              </a:rPr>
              <a:t>hsbc’s</a:t>
            </a:r>
            <a:r>
              <a:rPr lang="en-GB" sz="2800" dirty="0">
                <a:latin typeface="Times New Roman" panose="02020603050405020304" pitchFamily="18" charset="0"/>
                <a:cs typeface="Times New Roman" panose="02020603050405020304" pitchFamily="18" charset="0"/>
              </a:rPr>
              <a:t> standards. The role supports smooth branch operations by handling enquiries, directing customers, and managing appointments</a:t>
            </a:r>
            <a:r>
              <a:rPr lang="en-GB" sz="2200" dirty="0"/>
              <a:t>.</a:t>
            </a:r>
          </a:p>
        </p:txBody>
      </p:sp>
    </p:spTree>
    <p:extLst>
      <p:ext uri="{BB962C8B-B14F-4D97-AF65-F5344CB8AC3E}">
        <p14:creationId xmlns:p14="http://schemas.microsoft.com/office/powerpoint/2010/main" val="325039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C7587E-9173-8266-F407-CA34872CEE36}"/>
              </a:ext>
            </a:extLst>
          </p:cNvPr>
          <p:cNvSpPr>
            <a:spLocks noGrp="1"/>
          </p:cNvSpPr>
          <p:nvPr>
            <p:ph idx="1"/>
          </p:nvPr>
        </p:nvSpPr>
        <p:spPr>
          <a:xfrm>
            <a:off x="1629424" y="0"/>
            <a:ext cx="5279206" cy="6337987"/>
          </a:xfrm>
        </p:spPr>
        <p:txBody>
          <a:bodyPr>
            <a:normAutofit fontScale="85000" lnSpcReduction="20000"/>
          </a:bodyPr>
          <a:lstStyle/>
          <a:p>
            <a:pPr algn="just"/>
            <a:r>
              <a:rPr lang="en-GB" dirty="0">
                <a:latin typeface="Times New Roman" panose="02020603050405020304" pitchFamily="18" charset="0"/>
                <a:cs typeface="Times New Roman" panose="02020603050405020304" pitchFamily="18" charset="0"/>
              </a:rPr>
              <a:t>Key responsibilities:	</a:t>
            </a:r>
          </a:p>
          <a:p>
            <a:pPr marL="0" indent="0" algn="just">
              <a:buNone/>
            </a:pPr>
            <a:r>
              <a:rPr lang="en-GB" dirty="0">
                <a:latin typeface="Times New Roman" panose="02020603050405020304" pitchFamily="18" charset="0"/>
                <a:cs typeface="Times New Roman" panose="02020603050405020304" pitchFamily="18" charset="0"/>
              </a:rPr>
              <a:t>	</a:t>
            </a:r>
            <a:r>
              <a:rPr lang="ro-RO" dirty="0">
                <a:latin typeface="Times New Roman" panose="02020603050405020304" pitchFamily="18" charset="0"/>
                <a:cs typeface="Times New Roman" panose="02020603050405020304" pitchFamily="18" charset="0"/>
              </a:rPr>
              <a:t>G</a:t>
            </a:r>
            <a:r>
              <a:rPr lang="en-GB" dirty="0">
                <a:latin typeface="Times New Roman" panose="02020603050405020304" pitchFamily="18" charset="0"/>
                <a:cs typeface="Times New Roman" panose="02020603050405020304" pitchFamily="18" charset="0"/>
              </a:rPr>
              <a:t>re</a:t>
            </a:r>
            <a:r>
              <a:rPr lang="ro-RO" dirty="0">
                <a:latin typeface="Times New Roman" panose="02020603050405020304" pitchFamily="18" charset="0"/>
                <a:cs typeface="Times New Roman" panose="02020603050405020304" pitchFamily="18" charset="0"/>
              </a:rPr>
              <a:t>at </a:t>
            </a:r>
            <a:r>
              <a:rPr lang="en-GB" dirty="0">
                <a:latin typeface="Times New Roman" panose="02020603050405020304" pitchFamily="18" charset="0"/>
                <a:cs typeface="Times New Roman" panose="02020603050405020304" pitchFamily="18" charset="0"/>
              </a:rPr>
              <a:t>clients and visitors in a professional manner.	</a:t>
            </a:r>
          </a:p>
          <a:p>
            <a:pPr marL="0" indent="0" algn="just">
              <a:buNone/>
            </a:pPr>
            <a:r>
              <a:rPr lang="en-GB" dirty="0">
                <a:latin typeface="Times New Roman" panose="02020603050405020304" pitchFamily="18" charset="0"/>
                <a:cs typeface="Times New Roman" panose="02020603050405020304" pitchFamily="18" charset="0"/>
              </a:rPr>
              <a:t>	Manage appointments and maintain visitor records.	</a:t>
            </a:r>
          </a:p>
          <a:p>
            <a:pPr marL="0" indent="0" algn="just">
              <a:buNone/>
            </a:pPr>
            <a:r>
              <a:rPr lang="en-GB" dirty="0">
                <a:latin typeface="Times New Roman" panose="02020603050405020304" pitchFamily="18" charset="0"/>
                <a:cs typeface="Times New Roman" panose="02020603050405020304" pitchFamily="18" charset="0"/>
              </a:rPr>
              <a:t>	Answer telephone calls and handle basic customer enquiries.	</a:t>
            </a:r>
          </a:p>
          <a:p>
            <a:pPr marL="0" indent="0" algn="just">
              <a:buNone/>
            </a:pPr>
            <a:r>
              <a:rPr lang="en-GB" dirty="0">
                <a:latin typeface="Times New Roman" panose="02020603050405020304" pitchFamily="18" charset="0"/>
                <a:cs typeface="Times New Roman" panose="02020603050405020304" pitchFamily="18" charset="0"/>
              </a:rPr>
              <a:t>	Direct clients to appropriate banking staff or departments.	</a:t>
            </a:r>
          </a:p>
          <a:p>
            <a:pPr marL="0" indent="0" algn="just">
              <a:buNone/>
            </a:pPr>
            <a:r>
              <a:rPr lang="en-GB" dirty="0">
                <a:latin typeface="Times New Roman" panose="02020603050405020304" pitchFamily="18" charset="0"/>
                <a:cs typeface="Times New Roman" panose="02020603050405020304" pitchFamily="18" charset="0"/>
              </a:rPr>
              <a:t>	Ensure confidentiality when handling sensitive financial information.	</a:t>
            </a:r>
          </a:p>
          <a:p>
            <a:pPr marL="0" indent="0" algn="just">
              <a:buNone/>
            </a:pPr>
            <a:r>
              <a:rPr lang="en-GB" dirty="0">
                <a:latin typeface="Times New Roman" panose="02020603050405020304" pitchFamily="18" charset="0"/>
                <a:cs typeface="Times New Roman" panose="02020603050405020304" pitchFamily="18" charset="0"/>
              </a:rPr>
              <a:t>	Support front-desk security and compliance protocols. </a:t>
            </a:r>
            <a:endParaRPr lang="ro-RO" dirty="0">
              <a:latin typeface="Times New Roman" panose="02020603050405020304" pitchFamily="18" charset="0"/>
              <a:cs typeface="Times New Roman" panose="02020603050405020304" pitchFamily="18" charset="0"/>
            </a:endParaRPr>
          </a:p>
          <a:p>
            <a:pPr marL="0" indent="0" algn="just">
              <a:buNone/>
            </a:pPr>
            <a:endParaRPr lang="en-GB" dirty="0">
              <a:latin typeface="Times New Roman" panose="02020603050405020304" pitchFamily="18" charset="0"/>
              <a:cs typeface="Times New Roman" panose="02020603050405020304" pitchFamily="18" charset="0"/>
            </a:endParaRPr>
          </a:p>
          <a:p>
            <a:pPr marL="0" indent="0" algn="just">
              <a:buNone/>
            </a:pPr>
            <a:r>
              <a:rPr lang="en-GB" dirty="0">
                <a:latin typeface="Times New Roman" panose="02020603050405020304" pitchFamily="18" charset="0"/>
                <a:cs typeface="Times New Roman" panose="02020603050405020304" pitchFamily="18" charset="0"/>
              </a:rPr>
              <a:t>Contribution to </a:t>
            </a:r>
            <a:r>
              <a:rPr lang="ro-RO" dirty="0">
                <a:latin typeface="Times New Roman" panose="02020603050405020304" pitchFamily="18" charset="0"/>
                <a:cs typeface="Times New Roman" panose="02020603050405020304" pitchFamily="18" charset="0"/>
              </a:rPr>
              <a:t>HSBC </a:t>
            </a:r>
            <a:endParaRPr lang="en-GB" dirty="0">
              <a:latin typeface="Times New Roman" panose="02020603050405020304" pitchFamily="18" charset="0"/>
              <a:cs typeface="Times New Roman" panose="02020603050405020304" pitchFamily="18" charset="0"/>
            </a:endParaRPr>
          </a:p>
          <a:p>
            <a:pPr marL="0" indent="0" algn="just">
              <a:buNone/>
            </a:pPr>
            <a:r>
              <a:rPr lang="en-GB" dirty="0">
                <a:latin typeface="Times New Roman" panose="02020603050405020304" pitchFamily="18" charset="0"/>
                <a:cs typeface="Times New Roman" panose="02020603050405020304" pitchFamily="18" charset="0"/>
              </a:rPr>
              <a:t>By ensuring efficiency, accuracy, and excellent customer service, the receptionist enhances client trust, supports operational effectiveness, and strengthens </a:t>
            </a:r>
            <a:r>
              <a:rPr lang="ro-RO" dirty="0">
                <a:latin typeface="Times New Roman" panose="02020603050405020304" pitchFamily="18" charset="0"/>
                <a:cs typeface="Times New Roman" panose="02020603050405020304" pitchFamily="18" charset="0"/>
              </a:rPr>
              <a:t>HSBC</a:t>
            </a:r>
            <a:r>
              <a:rPr lang="en-GB" dirty="0">
                <a:latin typeface="Times New Roman" panose="02020603050405020304" pitchFamily="18" charset="0"/>
                <a:cs typeface="Times New Roman" panose="02020603050405020304" pitchFamily="18" charset="0"/>
              </a:rPr>
              <a:t>’s reputation.</a:t>
            </a:r>
          </a:p>
        </p:txBody>
      </p:sp>
      <p:pic>
        <p:nvPicPr>
          <p:cNvPr id="4" name="Picture 3" descr="A building with lights on top">
            <a:extLst>
              <a:ext uri="{FF2B5EF4-FFF2-40B4-BE49-F238E27FC236}">
                <a16:creationId xmlns:a16="http://schemas.microsoft.com/office/drawing/2014/main" id="{0FFB9055-34FD-B113-084E-C2165F6B4F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21237" y="3926708"/>
            <a:ext cx="3876027" cy="2596938"/>
          </a:xfrm>
          <a:prstGeom prst="rect">
            <a:avLst/>
          </a:prstGeom>
        </p:spPr>
      </p:pic>
      <p:sp>
        <p:nvSpPr>
          <p:cNvPr id="8" name="TextBox 7">
            <a:extLst>
              <a:ext uri="{FF2B5EF4-FFF2-40B4-BE49-F238E27FC236}">
                <a16:creationId xmlns:a16="http://schemas.microsoft.com/office/drawing/2014/main" id="{382B8121-54D7-D727-D3C0-110F53EB03AC}"/>
              </a:ext>
            </a:extLst>
          </p:cNvPr>
          <p:cNvSpPr txBox="1"/>
          <p:nvPr/>
        </p:nvSpPr>
        <p:spPr>
          <a:xfrm>
            <a:off x="7822382" y="334354"/>
            <a:ext cx="4095749" cy="2585323"/>
          </a:xfrm>
          <a:prstGeom prst="rect">
            <a:avLst/>
          </a:prstGeom>
          <a:noFill/>
        </p:spPr>
        <p:txBody>
          <a:bodyPr wrap="square" rtlCol="0">
            <a:spAutoFit/>
          </a:bodyPr>
          <a:lstStyle/>
          <a:p>
            <a:pPr algn="just"/>
            <a:r>
              <a:rPr lang="en-GB" dirty="0">
                <a:latin typeface="Times New Roman" panose="02020603050405020304" pitchFamily="18" charset="0"/>
                <a:cs typeface="Times New Roman" panose="02020603050405020304" pitchFamily="18" charset="0"/>
              </a:rPr>
              <a:t>Requirements:	</a:t>
            </a:r>
          </a:p>
          <a:p>
            <a:pPr algn="just"/>
            <a:r>
              <a:rPr lang="en-GB" dirty="0">
                <a:latin typeface="Times New Roman" panose="02020603050405020304" pitchFamily="18" charset="0"/>
                <a:cs typeface="Times New Roman" panose="02020603050405020304" pitchFamily="18" charset="0"/>
              </a:rPr>
              <a:t>	strong communication and interpersonal skills.	</a:t>
            </a:r>
          </a:p>
          <a:p>
            <a:pPr algn="just"/>
            <a:r>
              <a:rPr lang="en-GB" dirty="0">
                <a:latin typeface="Times New Roman" panose="02020603050405020304" pitchFamily="18" charset="0"/>
                <a:cs typeface="Times New Roman" panose="02020603050405020304" pitchFamily="18" charset="0"/>
              </a:rPr>
              <a:t>	High level of professionalism and customer focus.	</a:t>
            </a:r>
          </a:p>
          <a:p>
            <a:pPr algn="just"/>
            <a:r>
              <a:rPr lang="en-GB" dirty="0">
                <a:latin typeface="Times New Roman" panose="02020603050405020304" pitchFamily="18" charset="0"/>
                <a:cs typeface="Times New Roman" panose="02020603050405020304" pitchFamily="18" charset="0"/>
              </a:rPr>
              <a:t>	Ability to maintain confidentiality.	</a:t>
            </a:r>
          </a:p>
          <a:p>
            <a:pPr algn="just"/>
            <a:r>
              <a:rPr lang="en-GB" dirty="0">
                <a:latin typeface="Times New Roman" panose="02020603050405020304" pitchFamily="18" charset="0"/>
                <a:cs typeface="Times New Roman" panose="02020603050405020304" pitchFamily="18" charset="0"/>
              </a:rPr>
              <a:t>	Organisational and multitasking abilities.	</a:t>
            </a:r>
          </a:p>
          <a:p>
            <a:pPr algn="just"/>
            <a:r>
              <a:rPr lang="en-GB" dirty="0">
                <a:latin typeface="Times New Roman" panose="02020603050405020304" pitchFamily="18" charset="0"/>
                <a:cs typeface="Times New Roman" panose="02020603050405020304" pitchFamily="18" charset="0"/>
              </a:rPr>
              <a:t>	Basic it and administrative skills. </a:t>
            </a:r>
          </a:p>
        </p:txBody>
      </p:sp>
    </p:spTree>
    <p:extLst>
      <p:ext uri="{BB962C8B-B14F-4D97-AF65-F5344CB8AC3E}">
        <p14:creationId xmlns:p14="http://schemas.microsoft.com/office/powerpoint/2010/main" val="1688979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388DC-2395-CDC5-4A22-BB6BE099D527}"/>
              </a:ext>
            </a:extLst>
          </p:cNvPr>
          <p:cNvSpPr>
            <a:spLocks noGrp="1"/>
          </p:cNvSpPr>
          <p:nvPr>
            <p:ph type="title"/>
          </p:nvPr>
        </p:nvSpPr>
        <p:spPr>
          <a:xfrm>
            <a:off x="624317" y="-201572"/>
            <a:ext cx="10018713" cy="1285873"/>
          </a:xfrm>
        </p:spPr>
        <p:txBody>
          <a:bodyPr>
            <a:normAutofit/>
          </a:bodyPr>
          <a:lstStyle/>
          <a:p>
            <a:r>
              <a:rPr lang="en-GB" dirty="0">
                <a:latin typeface="Times New Roman" panose="02020603050405020304" pitchFamily="18" charset="0"/>
                <a:cs typeface="Times New Roman" panose="02020603050405020304" pitchFamily="18" charset="0"/>
              </a:rPr>
              <a:t>PERFORMANCE </a:t>
            </a:r>
          </a:p>
        </p:txBody>
      </p:sp>
      <p:pic>
        <p:nvPicPr>
          <p:cNvPr id="7" name="Graphic 6" descr="Bank">
            <a:extLst>
              <a:ext uri="{FF2B5EF4-FFF2-40B4-BE49-F238E27FC236}">
                <a16:creationId xmlns:a16="http://schemas.microsoft.com/office/drawing/2014/main" id="{917C8613-14E0-C1EB-3BB8-1C14C81A4E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C6B626B5-6F9B-3803-0F21-A8C01894CFF9}"/>
              </a:ext>
            </a:extLst>
          </p:cNvPr>
          <p:cNvSpPr>
            <a:spLocks noGrp="1"/>
          </p:cNvSpPr>
          <p:nvPr>
            <p:ph idx="1"/>
          </p:nvPr>
        </p:nvSpPr>
        <p:spPr>
          <a:xfrm>
            <a:off x="6210300" y="921487"/>
            <a:ext cx="5486687" cy="4869711"/>
          </a:xfrm>
        </p:spPr>
        <p:txBody>
          <a:bodyPr anchor="t">
            <a:noAutofit/>
          </a:bodyPr>
          <a:lstStyle/>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Performance for a bank receptionist is measured by how well they balance professional service, efficiency, and confidentiality.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1.	Clear expectations: managers set standards for client greeting, appointment handling, and confidentiality with financial data.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2.	Key performance indicators (</a:t>
            </a:r>
            <a:r>
              <a:rPr lang="ro-RO" sz="1600" dirty="0">
                <a:latin typeface="Times New Roman" panose="02020603050405020304" pitchFamily="18" charset="0"/>
                <a:cs typeface="Times New Roman" panose="02020603050405020304" pitchFamily="18" charset="0"/>
              </a:rPr>
              <a:t>kpis</a:t>
            </a:r>
            <a:r>
              <a:rPr lang="en-GB" sz="1600" dirty="0">
                <a:latin typeface="Times New Roman" panose="02020603050405020304" pitchFamily="18" charset="0"/>
                <a:cs typeface="Times New Roman" panose="02020603050405020304" pitchFamily="18" charset="0"/>
              </a:rPr>
              <a:t>):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	accuracy of visitor logs and appointment bookings.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	Speed and professionalism when greeting clients.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	Customer satisfaction feedback.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	Compliance with confidentiality and security procedures.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3.	Monitoring &amp; feedback :supervisors observe interactions, review customer surveys, and check for accuracy in administrative tasks.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4.	Training &amp; support: receptionists receive training in client service, banking protocols, and data protection to improve performance.	</a:t>
            </a:r>
          </a:p>
          <a:p>
            <a:pPr>
              <a:lnSpc>
                <a:spcPct val="9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5.	Outcomes :high performance means clients feel welcome and secure, operations run smoothly, and </a:t>
            </a:r>
            <a:r>
              <a:rPr lang="ro-RO" sz="1600" dirty="0">
                <a:latin typeface="Times New Roman" panose="02020603050405020304" pitchFamily="18" charset="0"/>
                <a:cs typeface="Times New Roman" panose="02020603050405020304" pitchFamily="18" charset="0"/>
              </a:rPr>
              <a:t>hsbc</a:t>
            </a:r>
            <a:r>
              <a:rPr lang="en-GB" sz="1600" dirty="0">
                <a:latin typeface="Times New Roman" panose="02020603050405020304" pitchFamily="18" charset="0"/>
                <a:cs typeface="Times New Roman" panose="02020603050405020304" pitchFamily="18" charset="0"/>
              </a:rPr>
              <a:t>’s reputation is strengthened.</a:t>
            </a:r>
          </a:p>
        </p:txBody>
      </p:sp>
    </p:spTree>
    <p:extLst>
      <p:ext uri="{BB962C8B-B14F-4D97-AF65-F5344CB8AC3E}">
        <p14:creationId xmlns:p14="http://schemas.microsoft.com/office/powerpoint/2010/main" val="689423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E3E780-801F-D4E0-7E59-C58783961E05}"/>
              </a:ext>
            </a:extLst>
          </p:cNvPr>
          <p:cNvSpPr txBox="1"/>
          <p:nvPr/>
        </p:nvSpPr>
        <p:spPr>
          <a:xfrm>
            <a:off x="1484311" y="2666999"/>
            <a:ext cx="3333496" cy="3124201"/>
          </a:xfrm>
          <a:prstGeom prst="rect">
            <a:avLst/>
          </a:prstGeom>
        </p:spPr>
        <p:txBody>
          <a:bodyPr vert="horz" lIns="91440" tIns="45720" rIns="91440" bIns="45720" rtlCol="0" anchor="t">
            <a:normAutofit/>
          </a:bodyPr>
          <a:lstStyle/>
          <a:p>
            <a:pPr>
              <a:spcBef>
                <a:spcPct val="20000"/>
              </a:spcBef>
              <a:spcAft>
                <a:spcPts val="600"/>
              </a:spcAft>
              <a:buClr>
                <a:schemeClr val="accent1">
                  <a:lumMod val="75000"/>
                </a:schemeClr>
              </a:buClr>
              <a:buSzPct val="145000"/>
              <a:buFont typeface="Arial"/>
              <a:buChar char="•"/>
            </a:pPr>
            <a:endParaRPr lang="en-US" sz="1600"/>
          </a:p>
          <a:p>
            <a:pPr>
              <a:spcBef>
                <a:spcPct val="20000"/>
              </a:spcBef>
              <a:spcAft>
                <a:spcPts val="600"/>
              </a:spcAft>
              <a:buClr>
                <a:schemeClr val="accent1">
                  <a:lumMod val="75000"/>
                </a:schemeClr>
              </a:buClr>
              <a:buSzPct val="145000"/>
              <a:buFont typeface="Arial"/>
              <a:buChar char="•"/>
            </a:pPr>
            <a:r>
              <a:rPr lang="en-US" sz="1600"/>
              <a:t>Excellent (5⭐)</a:t>
            </a:r>
          </a:p>
          <a:p>
            <a:pPr>
              <a:spcBef>
                <a:spcPct val="20000"/>
              </a:spcBef>
              <a:spcAft>
                <a:spcPts val="600"/>
              </a:spcAft>
              <a:buClr>
                <a:schemeClr val="accent1">
                  <a:lumMod val="75000"/>
                </a:schemeClr>
              </a:buClr>
              <a:buSzPct val="145000"/>
              <a:buFont typeface="Arial"/>
              <a:buChar char="•"/>
            </a:pPr>
            <a:r>
              <a:rPr lang="en-US" sz="1600"/>
              <a:t>Good (4⭐)</a:t>
            </a:r>
          </a:p>
          <a:p>
            <a:pPr>
              <a:spcBef>
                <a:spcPct val="20000"/>
              </a:spcBef>
              <a:spcAft>
                <a:spcPts val="600"/>
              </a:spcAft>
              <a:buClr>
                <a:schemeClr val="accent1">
                  <a:lumMod val="75000"/>
                </a:schemeClr>
              </a:buClr>
              <a:buSzPct val="145000"/>
              <a:buFont typeface="Arial"/>
              <a:buChar char="•"/>
            </a:pPr>
            <a:r>
              <a:rPr lang="en-US" sz="1600"/>
              <a:t> Average (3⭐)	</a:t>
            </a:r>
          </a:p>
          <a:p>
            <a:pPr>
              <a:spcBef>
                <a:spcPct val="20000"/>
              </a:spcBef>
              <a:spcAft>
                <a:spcPts val="600"/>
              </a:spcAft>
              <a:buClr>
                <a:schemeClr val="accent1">
                  <a:lumMod val="75000"/>
                </a:schemeClr>
              </a:buClr>
              <a:buSzPct val="145000"/>
              <a:buFont typeface="Arial"/>
              <a:buChar char="•"/>
            </a:pPr>
            <a:r>
              <a:rPr lang="en-US" sz="1600"/>
              <a:t>Poor (2⭐)	</a:t>
            </a:r>
          </a:p>
          <a:p>
            <a:pPr>
              <a:spcBef>
                <a:spcPct val="20000"/>
              </a:spcBef>
              <a:spcAft>
                <a:spcPts val="600"/>
              </a:spcAft>
              <a:buClr>
                <a:schemeClr val="accent1">
                  <a:lumMod val="75000"/>
                </a:schemeClr>
              </a:buClr>
              <a:buSzPct val="145000"/>
              <a:buFont typeface="Arial"/>
              <a:buChar char="•"/>
            </a:pPr>
            <a:r>
              <a:rPr lang="en-US" sz="1600"/>
              <a:t>Very Poor (1⭐)</a:t>
            </a:r>
          </a:p>
          <a:p>
            <a:pPr>
              <a:spcBef>
                <a:spcPct val="20000"/>
              </a:spcBef>
              <a:spcAft>
                <a:spcPts val="600"/>
              </a:spcAft>
              <a:buClr>
                <a:schemeClr val="accent1">
                  <a:lumMod val="75000"/>
                </a:schemeClr>
              </a:buClr>
              <a:buSzPct val="145000"/>
              <a:buFont typeface="Arial"/>
              <a:buChar char="•"/>
            </a:pPr>
            <a:endParaRPr lang="en-US" sz="1600"/>
          </a:p>
          <a:p>
            <a:pPr>
              <a:spcBef>
                <a:spcPct val="20000"/>
              </a:spcBef>
              <a:spcAft>
                <a:spcPts val="600"/>
              </a:spcAft>
              <a:buClr>
                <a:schemeClr val="accent1">
                  <a:lumMod val="75000"/>
                </a:schemeClr>
              </a:buClr>
              <a:buSzPct val="145000"/>
              <a:buFont typeface="Arial"/>
              <a:buChar char="•"/>
            </a:pPr>
            <a:endParaRPr lang="en-US" sz="1600"/>
          </a:p>
          <a:p>
            <a:pPr>
              <a:spcBef>
                <a:spcPct val="20000"/>
              </a:spcBef>
              <a:spcAft>
                <a:spcPts val="600"/>
              </a:spcAft>
              <a:buClr>
                <a:schemeClr val="accent1">
                  <a:lumMod val="75000"/>
                </a:schemeClr>
              </a:buClr>
              <a:buSzPct val="145000"/>
              <a:buFont typeface="Arial"/>
              <a:buChar char="•"/>
            </a:pPr>
            <a:endParaRPr lang="en-US" sz="1600"/>
          </a:p>
          <a:p>
            <a:pPr>
              <a:spcBef>
                <a:spcPct val="20000"/>
              </a:spcBef>
              <a:spcAft>
                <a:spcPts val="600"/>
              </a:spcAft>
              <a:buClr>
                <a:schemeClr val="accent1">
                  <a:lumMod val="75000"/>
                </a:schemeClr>
              </a:buClr>
              <a:buSzPct val="145000"/>
              <a:buFont typeface="Arial"/>
              <a:buChar char="•"/>
            </a:pPr>
            <a:endParaRPr lang="en-US" sz="1600"/>
          </a:p>
        </p:txBody>
      </p:sp>
      <p:pic>
        <p:nvPicPr>
          <p:cNvPr id="5" name="Content Placeholder 4" descr="A bar chart with red and white text">
            <a:extLst>
              <a:ext uri="{FF2B5EF4-FFF2-40B4-BE49-F238E27FC236}">
                <a16:creationId xmlns:a16="http://schemas.microsoft.com/office/drawing/2014/main" id="{933E6266-69EE-0202-EE90-1BB8BCBF73F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262033" y="1613070"/>
            <a:ext cx="6240990" cy="319850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301551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9987B-F6C3-604E-3B88-28637F7745B6}"/>
              </a:ext>
            </a:extLst>
          </p:cNvPr>
          <p:cNvSpPr>
            <a:spLocks noGrp="1"/>
          </p:cNvSpPr>
          <p:nvPr>
            <p:ph type="title"/>
          </p:nvPr>
        </p:nvSpPr>
        <p:spPr>
          <a:xfrm>
            <a:off x="536543" y="167161"/>
            <a:ext cx="10515600" cy="1325563"/>
          </a:xfrm>
        </p:spPr>
        <p:txBody>
          <a:bodyPr/>
          <a:lstStyle/>
          <a:p>
            <a:r>
              <a:rPr lang="ro-RO" dirty="0"/>
              <a:t>FRAMEWORK FOR HSBC RECEPTIONIST </a:t>
            </a:r>
            <a:endParaRPr lang="en-GB" dirty="0"/>
          </a:p>
        </p:txBody>
      </p:sp>
      <p:pic>
        <p:nvPicPr>
          <p:cNvPr id="5" name="Content Placeholder 4" descr="A diagram of a bank receptionist framework">
            <a:extLst>
              <a:ext uri="{FF2B5EF4-FFF2-40B4-BE49-F238E27FC236}">
                <a16:creationId xmlns:a16="http://schemas.microsoft.com/office/drawing/2014/main" id="{DA2C8C65-DC98-62FA-9C8F-D0CB528002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8776" y="1634126"/>
            <a:ext cx="7914448" cy="4351338"/>
          </a:xfrm>
        </p:spPr>
      </p:pic>
    </p:spTree>
    <p:extLst>
      <p:ext uri="{BB962C8B-B14F-4D97-AF65-F5344CB8AC3E}">
        <p14:creationId xmlns:p14="http://schemas.microsoft.com/office/powerpoint/2010/main" val="4087348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EB86CF-C842-6CAC-3878-FF06190584D0}"/>
              </a:ext>
            </a:extLst>
          </p:cNvPr>
          <p:cNvSpPr txBox="1"/>
          <p:nvPr/>
        </p:nvSpPr>
        <p:spPr>
          <a:xfrm>
            <a:off x="1469430" y="1147084"/>
            <a:ext cx="3883087" cy="4782376"/>
          </a:xfrm>
          <a:prstGeom prst="rect">
            <a:avLst/>
          </a:prstGeom>
        </p:spPr>
        <p:txBody>
          <a:bodyPr vert="horz" lIns="91440" tIns="45720" rIns="91440" bIns="45720" rtlCol="0" anchor="t">
            <a:normAutofit lnSpcReduction="10000"/>
          </a:bodyPr>
          <a:lstStyle/>
          <a:p>
            <a:pPr>
              <a:lnSpc>
                <a:spcPct val="90000"/>
              </a:lnSpc>
              <a:spcBef>
                <a:spcPct val="20000"/>
              </a:spcBef>
              <a:spcAft>
                <a:spcPts val="600"/>
              </a:spcAft>
              <a:buClr>
                <a:schemeClr val="accent1">
                  <a:lumMod val="75000"/>
                </a:schemeClr>
              </a:buClr>
              <a:buSzPct val="145000"/>
              <a:buFont typeface="Arial"/>
              <a:buChar char="•"/>
            </a:pPr>
            <a:endParaRPr lang="en-US" sz="1600" dirty="0"/>
          </a:p>
          <a:p>
            <a:pPr>
              <a:lnSpc>
                <a:spcPct val="90000"/>
              </a:lnSpc>
              <a:spcBef>
                <a:spcPct val="20000"/>
              </a:spcBef>
              <a:spcAft>
                <a:spcPts val="600"/>
              </a:spcAft>
              <a:buClr>
                <a:schemeClr val="accent1">
                  <a:lumMod val="75000"/>
                </a:schemeClr>
              </a:buClr>
              <a:buSzPct val="145000"/>
              <a:buFont typeface="Arial"/>
              <a:buChar char="•"/>
            </a:pPr>
            <a:r>
              <a:rPr lang="en-US" sz="2400" dirty="0">
                <a:latin typeface="Times New Roman" panose="02020603050405020304" pitchFamily="18" charset="0"/>
                <a:cs typeface="Times New Roman" panose="02020603050405020304" pitchFamily="18" charset="0"/>
              </a:rPr>
              <a:t>This appraisal form acts as a structured framework for evaluating the receptionist’s performance, ensuring fairness and consistency in assessments. By focusing on key areas such as professionalism, customer service, and teamwork, the bank can maintain high standards of service while also supporting the employee’s growth and development.</a:t>
            </a:r>
          </a:p>
          <a:p>
            <a:pPr>
              <a:lnSpc>
                <a:spcPct val="90000"/>
              </a:lnSpc>
              <a:spcBef>
                <a:spcPct val="20000"/>
              </a:spcBef>
              <a:spcAft>
                <a:spcPts val="600"/>
              </a:spcAft>
              <a:buClr>
                <a:schemeClr val="accent1">
                  <a:lumMod val="75000"/>
                </a:schemeClr>
              </a:buClr>
              <a:buSzPct val="145000"/>
              <a:buFont typeface="Arial"/>
              <a:buChar char="•"/>
            </a:pPr>
            <a:endParaRPr lang="en-US" sz="1600" dirty="0"/>
          </a:p>
          <a:p>
            <a:pPr>
              <a:lnSpc>
                <a:spcPct val="90000"/>
              </a:lnSpc>
              <a:spcBef>
                <a:spcPct val="20000"/>
              </a:spcBef>
              <a:spcAft>
                <a:spcPts val="600"/>
              </a:spcAft>
              <a:buClr>
                <a:schemeClr val="accent1">
                  <a:lumMod val="75000"/>
                </a:schemeClr>
              </a:buClr>
              <a:buSzPct val="145000"/>
              <a:buFont typeface="Arial"/>
              <a:buChar char="•"/>
            </a:pPr>
            <a:endParaRPr lang="en-US" sz="1600" dirty="0"/>
          </a:p>
        </p:txBody>
      </p:sp>
      <p:pic>
        <p:nvPicPr>
          <p:cNvPr id="5" name="Content Placeholder 4" descr="A form with writing on it">
            <a:extLst>
              <a:ext uri="{FF2B5EF4-FFF2-40B4-BE49-F238E27FC236}">
                <a16:creationId xmlns:a16="http://schemas.microsoft.com/office/drawing/2014/main" id="{C722486F-4C17-BDC4-19BF-F9194D33935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59595" y="685799"/>
            <a:ext cx="5645865" cy="505305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703996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669C7-FDBF-1988-C492-56628F0E6907}"/>
              </a:ext>
            </a:extLst>
          </p:cNvPr>
          <p:cNvSpPr>
            <a:spLocks noGrp="1"/>
          </p:cNvSpPr>
          <p:nvPr>
            <p:ph type="title"/>
          </p:nvPr>
        </p:nvSpPr>
        <p:spPr>
          <a:xfrm>
            <a:off x="1931351" y="126508"/>
            <a:ext cx="3333495" cy="1504335"/>
          </a:xfrm>
        </p:spPr>
        <p:txBody>
          <a:bodyPr>
            <a:normAutofit/>
          </a:bodyPr>
          <a:lstStyle/>
          <a:p>
            <a:r>
              <a:rPr lang="en-GB" sz="2400" dirty="0"/>
              <a:t>QUESTIONS </a:t>
            </a:r>
          </a:p>
        </p:txBody>
      </p:sp>
      <p:sp>
        <p:nvSpPr>
          <p:cNvPr id="3" name="Content Placeholder 2">
            <a:extLst>
              <a:ext uri="{FF2B5EF4-FFF2-40B4-BE49-F238E27FC236}">
                <a16:creationId xmlns:a16="http://schemas.microsoft.com/office/drawing/2014/main" id="{68B6BB0F-2491-D091-359C-10363D225F7A}"/>
              </a:ext>
            </a:extLst>
          </p:cNvPr>
          <p:cNvSpPr>
            <a:spLocks noGrp="1"/>
          </p:cNvSpPr>
          <p:nvPr>
            <p:ph idx="1"/>
          </p:nvPr>
        </p:nvSpPr>
        <p:spPr>
          <a:xfrm>
            <a:off x="1117600" y="1417319"/>
            <a:ext cx="4480560" cy="4495801"/>
          </a:xfrm>
        </p:spPr>
        <p:txBody>
          <a:bodyPr anchor="t">
            <a:normAutofit lnSpcReduction="10000"/>
          </a:bodyPr>
          <a:lstStyle/>
          <a:p>
            <a:pPr marL="0" indent="0">
              <a:lnSpc>
                <a:spcPct val="90000"/>
              </a:lnSpc>
              <a:buNone/>
            </a:pPr>
            <a:r>
              <a:rPr lang="en-GB" sz="1400" dirty="0"/>
              <a:t> </a:t>
            </a:r>
          </a:p>
          <a:p>
            <a:pPr marL="0" indent="0">
              <a:lnSpc>
                <a:spcPct val="90000"/>
              </a:lnSpc>
              <a:buNone/>
            </a:pPr>
            <a:endParaRPr lang="en-GB" sz="1400" dirty="0"/>
          </a:p>
          <a:p>
            <a:pPr marL="0" indent="0" algn="just">
              <a:lnSpc>
                <a:spcPct val="90000"/>
              </a:lnSpc>
              <a:buNone/>
            </a:pPr>
            <a:r>
              <a:rPr lang="en-GB" sz="1400" dirty="0"/>
              <a:t>1</a:t>
            </a:r>
            <a:r>
              <a:rPr lang="en-GB" dirty="0">
                <a:latin typeface="Times New Roman" panose="02020603050405020304" pitchFamily="18" charset="0"/>
                <a:cs typeface="Times New Roman" panose="02020603050405020304" pitchFamily="18" charset="0"/>
              </a:rPr>
              <a:t>.	What do you do first when a client comes to the bank?</a:t>
            </a:r>
          </a:p>
          <a:p>
            <a:pPr marL="0" indent="0" algn="just">
              <a:lnSpc>
                <a:spcPct val="90000"/>
              </a:lnSpc>
              <a:buNone/>
            </a:pPr>
            <a:r>
              <a:rPr lang="en-GB" dirty="0">
                <a:latin typeface="Times New Roman" panose="02020603050405020304" pitchFamily="18" charset="0"/>
                <a:cs typeface="Times New Roman" panose="02020603050405020304" pitchFamily="18" charset="0"/>
              </a:rPr>
              <a:t>2.	How do you manage client appointments?	</a:t>
            </a:r>
          </a:p>
          <a:p>
            <a:pPr marL="0" indent="0" algn="just">
              <a:lnSpc>
                <a:spcPct val="90000"/>
              </a:lnSpc>
              <a:buNone/>
            </a:pPr>
            <a:r>
              <a:rPr lang="en-GB" dirty="0">
                <a:latin typeface="Times New Roman" panose="02020603050405020304" pitchFamily="18" charset="0"/>
                <a:cs typeface="Times New Roman" panose="02020603050405020304" pitchFamily="18" charset="0"/>
              </a:rPr>
              <a:t>3.         What do you do if a client has a problem or complaint	</a:t>
            </a:r>
          </a:p>
          <a:p>
            <a:pPr marL="0" indent="0" algn="just">
              <a:lnSpc>
                <a:spcPct val="90000"/>
              </a:lnSpc>
              <a:buNone/>
            </a:pPr>
            <a:r>
              <a:rPr lang="en-GB" dirty="0">
                <a:latin typeface="Times New Roman" panose="02020603050405020304" pitchFamily="18" charset="0"/>
                <a:cs typeface="Times New Roman" panose="02020603050405020304" pitchFamily="18" charset="0"/>
              </a:rPr>
              <a:t>4.	How do you keep client information private and safe?	</a:t>
            </a:r>
          </a:p>
          <a:p>
            <a:pPr marL="0" indent="0" algn="just">
              <a:lnSpc>
                <a:spcPct val="90000"/>
              </a:lnSpc>
              <a:buNone/>
            </a:pPr>
            <a:r>
              <a:rPr lang="en-GB" dirty="0">
                <a:latin typeface="Times New Roman" panose="02020603050405020304" pitchFamily="18" charset="0"/>
                <a:cs typeface="Times New Roman" panose="02020603050405020304" pitchFamily="18" charset="0"/>
              </a:rPr>
              <a:t>5.	What do you enjoy most about being a receptionist in the bank?</a:t>
            </a:r>
          </a:p>
        </p:txBody>
      </p:sp>
      <p:pic>
        <p:nvPicPr>
          <p:cNvPr id="8" name="Picture 7" descr="A cartoon character with a question mark">
            <a:extLst>
              <a:ext uri="{FF2B5EF4-FFF2-40B4-BE49-F238E27FC236}">
                <a16:creationId xmlns:a16="http://schemas.microsoft.com/office/drawing/2014/main" id="{8E1F0EA8-FBF9-1DA4-11F0-A21AEF5ECA4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56003" y="685799"/>
            <a:ext cx="5053050" cy="505305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925186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33C5-C75D-AA48-6118-CB828271923C}"/>
              </a:ext>
            </a:extLst>
          </p:cNvPr>
          <p:cNvSpPr>
            <a:spLocks noGrp="1"/>
          </p:cNvSpPr>
          <p:nvPr>
            <p:ph type="title"/>
          </p:nvPr>
        </p:nvSpPr>
        <p:spPr>
          <a:xfrm>
            <a:off x="1484311" y="1081548"/>
            <a:ext cx="3333495" cy="1504335"/>
          </a:xfrm>
        </p:spPr>
        <p:txBody>
          <a:bodyPr>
            <a:normAutofit/>
          </a:bodyPr>
          <a:lstStyle/>
          <a:p>
            <a:r>
              <a:rPr lang="en-GB" sz="2400"/>
              <a:t>REFERNCES :</a:t>
            </a:r>
            <a:br>
              <a:rPr lang="en-GB" sz="2400"/>
            </a:br>
            <a:endParaRPr lang="en-GB" sz="2400"/>
          </a:p>
        </p:txBody>
      </p:sp>
      <p:sp>
        <p:nvSpPr>
          <p:cNvPr id="3" name="Content Placeholder 2">
            <a:extLst>
              <a:ext uri="{FF2B5EF4-FFF2-40B4-BE49-F238E27FC236}">
                <a16:creationId xmlns:a16="http://schemas.microsoft.com/office/drawing/2014/main" id="{0CC89758-2B38-E285-EE66-3707F4AE5135}"/>
              </a:ext>
            </a:extLst>
          </p:cNvPr>
          <p:cNvSpPr>
            <a:spLocks noGrp="1"/>
          </p:cNvSpPr>
          <p:nvPr>
            <p:ph idx="1"/>
          </p:nvPr>
        </p:nvSpPr>
        <p:spPr>
          <a:xfrm>
            <a:off x="1036948" y="2240279"/>
            <a:ext cx="4572000" cy="3736315"/>
          </a:xfrm>
        </p:spPr>
        <p:txBody>
          <a:bodyPr anchor="t">
            <a:normAutofit fontScale="92500" lnSpcReduction="10000"/>
          </a:bodyPr>
          <a:lstStyle/>
          <a:p>
            <a:pPr marL="0" indent="0" algn="just">
              <a:lnSpc>
                <a:spcPct val="90000"/>
              </a:lnSpc>
              <a:buNone/>
            </a:pPr>
            <a:r>
              <a:rPr lang="en-GB" sz="1200" dirty="0"/>
              <a:t>1.	</a:t>
            </a:r>
            <a:r>
              <a:rPr lang="en-GB" sz="1800" dirty="0">
                <a:latin typeface="Times New Roman" panose="02020603050405020304" pitchFamily="18" charset="0"/>
                <a:cs typeface="Times New Roman" panose="02020603050405020304" pitchFamily="18" charset="0"/>
              </a:rPr>
              <a:t>Armstrong, M. (2017) </a:t>
            </a:r>
            <a:r>
              <a:rPr lang="ro-RO" sz="1800" dirty="0">
                <a:latin typeface="Times New Roman" panose="02020603050405020304" pitchFamily="18" charset="0"/>
                <a:cs typeface="Times New Roman" panose="02020603050405020304" pitchFamily="18" charset="0"/>
              </a:rPr>
              <a:t>A</a:t>
            </a:r>
            <a:r>
              <a:rPr lang="en-GB" sz="1800" dirty="0" err="1">
                <a:latin typeface="Times New Roman" panose="02020603050405020304" pitchFamily="18" charset="0"/>
                <a:cs typeface="Times New Roman" panose="02020603050405020304" pitchFamily="18" charset="0"/>
              </a:rPr>
              <a:t>rmstrong’s</a:t>
            </a:r>
            <a:r>
              <a:rPr lang="en-GB" sz="1800" dirty="0">
                <a:latin typeface="Times New Roman" panose="02020603050405020304" pitchFamily="18" charset="0"/>
                <a:cs typeface="Times New Roman" panose="02020603050405020304" pitchFamily="18" charset="0"/>
              </a:rPr>
              <a:t> handbook of performance management: an evidence-based guide to delivering high performance. 6th </a:t>
            </a:r>
            <a:r>
              <a:rPr lang="en-GB" sz="1800" dirty="0" err="1">
                <a:latin typeface="Times New Roman" panose="02020603050405020304" pitchFamily="18" charset="0"/>
                <a:cs typeface="Times New Roman" panose="02020603050405020304" pitchFamily="18" charset="0"/>
              </a:rPr>
              <a:t>edn</a:t>
            </a:r>
            <a:r>
              <a:rPr lang="en-GB" sz="1800" dirty="0">
                <a:latin typeface="Times New Roman" panose="02020603050405020304" pitchFamily="18" charset="0"/>
                <a:cs typeface="Times New Roman" panose="02020603050405020304" pitchFamily="18" charset="0"/>
              </a:rPr>
              <a:t>. London: </a:t>
            </a:r>
            <a:r>
              <a:rPr lang="en-GB" sz="1800" dirty="0" err="1">
                <a:latin typeface="Times New Roman" panose="02020603050405020304" pitchFamily="18" charset="0"/>
                <a:cs typeface="Times New Roman" panose="02020603050405020304" pitchFamily="18" charset="0"/>
              </a:rPr>
              <a:t>kogan</a:t>
            </a:r>
            <a:r>
              <a:rPr lang="en-GB" sz="1800" dirty="0">
                <a:latin typeface="Times New Roman" panose="02020603050405020304" pitchFamily="18" charset="0"/>
                <a:cs typeface="Times New Roman" panose="02020603050405020304" pitchFamily="18" charset="0"/>
              </a:rPr>
              <a:t> page.	</a:t>
            </a:r>
          </a:p>
          <a:p>
            <a:pPr marL="0" indent="0" algn="just">
              <a:lnSpc>
                <a:spcPct val="90000"/>
              </a:lnSpc>
              <a:buNone/>
            </a:pPr>
            <a:r>
              <a:rPr lang="en-GB" sz="1800" dirty="0">
                <a:latin typeface="Times New Roman" panose="02020603050405020304" pitchFamily="18" charset="0"/>
                <a:cs typeface="Times New Roman" panose="02020603050405020304" pitchFamily="18" charset="0"/>
              </a:rPr>
              <a:t>2.	Brunson, W. (2020) ‘front desk staff and confidentiality in financial services’, journal of banking operations, 12(3), pp. 45–57.	</a:t>
            </a:r>
          </a:p>
          <a:p>
            <a:pPr marL="0" indent="0" algn="just">
              <a:lnSpc>
                <a:spcPct val="90000"/>
              </a:lnSpc>
              <a:buNone/>
            </a:pPr>
            <a:r>
              <a:rPr lang="en-GB" sz="1800" dirty="0">
                <a:latin typeface="Times New Roman" panose="02020603050405020304" pitchFamily="18" charset="0"/>
                <a:cs typeface="Times New Roman" panose="02020603050405020304" pitchFamily="18" charset="0"/>
              </a:rPr>
              <a:t>3.	Kotler, P. And </a:t>
            </a:r>
            <a:r>
              <a:rPr lang="en-GB" sz="1800" dirty="0" err="1">
                <a:latin typeface="Times New Roman" panose="02020603050405020304" pitchFamily="18" charset="0"/>
                <a:cs typeface="Times New Roman" panose="02020603050405020304" pitchFamily="18" charset="0"/>
              </a:rPr>
              <a:t>keller</a:t>
            </a:r>
            <a:r>
              <a:rPr lang="en-GB" sz="1800" dirty="0">
                <a:latin typeface="Times New Roman" panose="02020603050405020304" pitchFamily="18" charset="0"/>
                <a:cs typeface="Times New Roman" panose="02020603050405020304" pitchFamily="18" charset="0"/>
              </a:rPr>
              <a:t>, K.L. (2016) marketing management. 15th </a:t>
            </a:r>
            <a:r>
              <a:rPr lang="en-GB" sz="1800" dirty="0" err="1">
                <a:latin typeface="Times New Roman" panose="02020603050405020304" pitchFamily="18" charset="0"/>
                <a:cs typeface="Times New Roman" panose="02020603050405020304" pitchFamily="18" charset="0"/>
              </a:rPr>
              <a:t>edn</a:t>
            </a:r>
            <a:r>
              <a:rPr lang="en-GB" sz="1800" dirty="0">
                <a:latin typeface="Times New Roman" panose="02020603050405020304" pitchFamily="18" charset="0"/>
                <a:cs typeface="Times New Roman" panose="02020603050405020304" pitchFamily="18" charset="0"/>
              </a:rPr>
              <a:t>. Harlow: </a:t>
            </a:r>
            <a:r>
              <a:rPr lang="ro-RO" sz="1800" dirty="0">
                <a:latin typeface="Times New Roman" panose="02020603050405020304" pitchFamily="18" charset="0"/>
                <a:cs typeface="Times New Roman" panose="02020603050405020304" pitchFamily="18" charset="0"/>
              </a:rPr>
              <a:t>P</a:t>
            </a:r>
            <a:r>
              <a:rPr lang="en-GB" sz="1800" dirty="0" err="1">
                <a:latin typeface="Times New Roman" panose="02020603050405020304" pitchFamily="18" charset="0"/>
                <a:cs typeface="Times New Roman" panose="02020603050405020304" pitchFamily="18" charset="0"/>
              </a:rPr>
              <a:t>earson</a:t>
            </a:r>
            <a:r>
              <a:rPr lang="en-GB" sz="1800" dirty="0">
                <a:latin typeface="Times New Roman" panose="02020603050405020304" pitchFamily="18" charset="0"/>
                <a:cs typeface="Times New Roman" panose="02020603050405020304" pitchFamily="18" charset="0"/>
              </a:rPr>
              <a:t> education.	</a:t>
            </a:r>
          </a:p>
          <a:p>
            <a:pPr marL="0" indent="0" algn="just">
              <a:lnSpc>
                <a:spcPct val="90000"/>
              </a:lnSpc>
              <a:buNone/>
            </a:pPr>
            <a:r>
              <a:rPr lang="en-GB" sz="1800" dirty="0">
                <a:latin typeface="Times New Roman" panose="02020603050405020304" pitchFamily="18" charset="0"/>
                <a:cs typeface="Times New Roman" panose="02020603050405020304" pitchFamily="18" charset="0"/>
              </a:rPr>
              <a:t>4.	Lucas, R. (2019) employment relations in financial services. London: </a:t>
            </a:r>
            <a:r>
              <a:rPr lang="ro-RO" sz="1800" dirty="0">
                <a:latin typeface="Times New Roman" panose="02020603050405020304" pitchFamily="18" charset="0"/>
                <a:cs typeface="Times New Roman" panose="02020603050405020304" pitchFamily="18" charset="0"/>
              </a:rPr>
              <a:t>R</a:t>
            </a:r>
            <a:r>
              <a:rPr lang="en-GB" sz="1800" dirty="0" err="1">
                <a:latin typeface="Times New Roman" panose="02020603050405020304" pitchFamily="18" charset="0"/>
                <a:cs typeface="Times New Roman" panose="02020603050405020304" pitchFamily="18" charset="0"/>
              </a:rPr>
              <a:t>outledge</a:t>
            </a:r>
            <a:r>
              <a:rPr lang="en-GB" sz="1800" dirty="0">
                <a:latin typeface="Times New Roman" panose="02020603050405020304" pitchFamily="18" charset="0"/>
                <a:cs typeface="Times New Roman" panose="02020603050405020304" pitchFamily="18" charset="0"/>
              </a:rPr>
              <a:t>.	</a:t>
            </a:r>
          </a:p>
          <a:p>
            <a:pPr marL="0" indent="0" algn="just">
              <a:lnSpc>
                <a:spcPct val="90000"/>
              </a:lnSpc>
              <a:buNone/>
            </a:pPr>
            <a:r>
              <a:rPr lang="en-GB" sz="1800" dirty="0">
                <a:latin typeface="Times New Roman" panose="02020603050405020304" pitchFamily="18" charset="0"/>
                <a:cs typeface="Times New Roman" panose="02020603050405020304" pitchFamily="18" charset="0"/>
              </a:rPr>
              <a:t>5.	HSBC (2021) HSBC annual report and accounts 2021.</a:t>
            </a:r>
          </a:p>
        </p:txBody>
      </p:sp>
      <p:pic>
        <p:nvPicPr>
          <p:cNvPr id="7" name="Graphic 6" descr="Cheers">
            <a:extLst>
              <a:ext uri="{FF2B5EF4-FFF2-40B4-BE49-F238E27FC236}">
                <a16:creationId xmlns:a16="http://schemas.microsoft.com/office/drawing/2014/main" id="{3E852692-337B-0991-EEBA-97BB9ACACE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56003" y="685799"/>
            <a:ext cx="5053050" cy="505305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3067410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0</TotalTime>
  <Words>782</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Corbel</vt:lpstr>
      <vt:lpstr>Times New Roman</vt:lpstr>
      <vt:lpstr>Wingdings</vt:lpstr>
      <vt:lpstr>Parallax</vt:lpstr>
      <vt:lpstr>STUDENT NAME : LOKMAN HAKIM  STUDENT ID :2325517 MODULE CODE : LCBB5012 LECTURE NAME : LIYANAGE RODRIGO </vt:lpstr>
      <vt:lpstr>Bank Receptionist</vt:lpstr>
      <vt:lpstr>PowerPoint Presentation</vt:lpstr>
      <vt:lpstr>PowerPoint Presentation</vt:lpstr>
      <vt:lpstr>PERFORMANCE </vt:lpstr>
      <vt:lpstr>PowerPoint Presentation</vt:lpstr>
      <vt:lpstr>FRAMEWORK FOR HSBC RECEPTIONIST </vt:lpstr>
      <vt:lpstr>PowerPoint Presentation</vt:lpstr>
      <vt:lpstr>QUESTIONS </vt:lpstr>
      <vt:lpstr>REFERNCES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LOKMAN HAKIM</dc:creator>
  <cp:lastModifiedBy>ionela ocneanu</cp:lastModifiedBy>
  <cp:revision>2</cp:revision>
  <dcterms:created xsi:type="dcterms:W3CDTF">2025-10-08T07:38:58Z</dcterms:created>
  <dcterms:modified xsi:type="dcterms:W3CDTF">2025-10-08T14:57:55Z</dcterms:modified>
</cp:coreProperties>
</file>