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8"/>
  </p:notesMasterIdLst>
  <p:sldIdLst>
    <p:sldId id="256" r:id="rId2"/>
    <p:sldId id="266" r:id="rId3"/>
    <p:sldId id="265" r:id="rId4"/>
    <p:sldId id="277" r:id="rId5"/>
    <p:sldId id="278" r:id="rId6"/>
    <p:sldId id="264" r:id="rId7"/>
    <p:sldId id="279" r:id="rId8"/>
    <p:sldId id="280" r:id="rId9"/>
    <p:sldId id="263" r:id="rId10"/>
    <p:sldId id="262" r:id="rId11"/>
    <p:sldId id="261" r:id="rId12"/>
    <p:sldId id="260" r:id="rId13"/>
    <p:sldId id="259" r:id="rId14"/>
    <p:sldId id="258" r:id="rId15"/>
    <p:sldId id="267" r:id="rId16"/>
    <p:sldId id="268"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1"/>
    <p:restoredTop sz="69509" autoAdjust="0"/>
  </p:normalViewPr>
  <p:slideViewPr>
    <p:cSldViewPr showGuides="1">
      <p:cViewPr>
        <p:scale>
          <a:sx n="62" d="100"/>
          <a:sy n="62" d="100"/>
        </p:scale>
        <p:origin x="3184" y="60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4180ED3-A4E5-4E11-94E1-EAEDADC054F2}" type="datetimeFigureOut">
              <a:rPr lang="en-US" smtClean="0"/>
              <a:t>11/23/23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DDF3084-E191-4787-AA37-2A0CAF2B1406}"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latin typeface="+mn-lt"/>
                <a:ea typeface="+mn-ea"/>
                <a:cs typeface="+mn-cs"/>
              </a:rPr>
              <a:t>Unilever may more effectively negotiate the intricacies of European trade legislation and increase its competitive edge in the region's markets by establishing a presence within the EU. This calculated action demonstrates Unilever's dedication to worldwide expansion and its flexibility in responding to the changing demands of the global market environment.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DDF3084-E191-4787-AA37-2A0CAF2B1406}"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latin typeface="+mn-lt"/>
                <a:ea typeface="+mn-ea"/>
                <a:cs typeface="+mn-cs"/>
              </a:rPr>
              <a:t>Among the many well-known companies in Unilever's collection include Dove, for example, Lipton, Ben &amp; Jerry's, as well as Hellmann's. Through its Healthy Living Plan, the corporation demonstrates its commitment to the impact on society, sustainability, and environmentally friendly company practices. Unilever aims to normalise sustainable living by providing goods that improve the way individuals live while lessening the company's environmental impact. It serves customers globally and conducts business in multiple nations.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DDF3084-E191-4787-AA37-2A0CAF2B1406}"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dirty="0">
                <a:sym typeface="+mn-ea"/>
              </a:rPr>
              <a:t>Given that every location has distinct traditions and dialects, it is imperative to be sensitive to regional distinctions. When addressing delicate subjects, it is essential to acknowledge the significance of historical occurrences like World War II. Positive connections are fostered by respecting cultural differences such as the value of private time and the meaning of family. Comprehending and </a:t>
            </a:r>
            <a:r>
              <a:rPr lang="en-US" dirty="0" err="1">
                <a:sym typeface="+mn-ea"/>
              </a:rPr>
              <a:t>honouring</a:t>
            </a:r>
            <a:r>
              <a:rPr lang="en-US" dirty="0">
                <a:sym typeface="+mn-ea"/>
              </a:rPr>
              <a:t> Germany's dedication to sustainability and environmentalism additionally enhances cultural sensitivity.</a:t>
            </a:r>
            <a:endParaRPr lang="en-US" dirty="0"/>
          </a:p>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dirty="0">
                <a:sym typeface="+mn-ea"/>
              </a:rPr>
              <a:t>Freedom of conscience is highly valued in British society along with tolerance and variety. Cultural nuances are influenced by things like afternoon beverage customs and distinctions in social class. In conversations, it's critical to be sensitive to historical occurrences like the British Empire. In the UK, comprehension of culture is improved by appreciating the monarchy and acknowledging the diversity of the language scenery, which includes Scottish Gaelic as well as Welsh.</a:t>
            </a:r>
            <a:endParaRPr lang="en-US" dirty="0"/>
          </a:p>
          <a:p>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Language</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Language is an essential component of culture, acting as both a means for interacting and a conduit for customs and identity. One notable cultural resemblance between Germany, as well as the United Kingdom, is language. Due to their shared Germanic linguistic heritage, the two nations are connected via their respective languages. Despite their differences, vocabulary and grammar are comparable between English and German.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DDF3084-E191-4787-AA37-2A0CAF2B1406}"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dirty="0">
                <a:sym typeface="+mn-ea"/>
              </a:rPr>
              <a:t>Both nations have comparatively modest power distances, which promote equality and the exercise of democracy. When it comes to Masculinity vs. Femininity, both show a modest bias for masculine and place a high value on drive and aggressiveness. Germany, though, might be a little more masculine. Lastly, both countries have very substantial Uncertainty Avoidance scores, indicating a desire for order and norms in both personal and professional settings.</a:t>
            </a:r>
            <a:endParaRPr lang="en-US" dirty="0"/>
          </a:p>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IN" altLang="en-US"/>
              <a:t>B</a:t>
            </a:r>
            <a:r>
              <a:rPr lang="en-US"/>
              <a:t>oth countries have very substantial Uncertainty Avoidance scores, indicating a desire for order and norms in both personal and professional settings.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latin typeface="+mn-lt"/>
                <a:ea typeface="+mn-ea"/>
                <a:cs typeface="+mn-cs"/>
              </a:rPr>
              <a:t>Similar to other countries, Germany is home to a diverse population, with the vast majority being of German ancestry as well as sizable Turkish, Italian, as well as other immigrant populations. Both nations celebrate their diversity, which broadens their cultural horizons in a world that is increasingly interconnected and enhances overall historical richness.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DDF3084-E191-4787-AA37-2A0CAF2B1406}"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latin typeface="+mn-lt"/>
                <a:ea typeface="+mn-ea"/>
                <a:cs typeface="+mn-cs"/>
              </a:rPr>
              <a:t>In order to guarantee a good standard of living, public medical care, learning, and social services are essential. They also have solid institutions and legal frameworks that defend people's freedoms. The UK and Germany's social systems retain a common value of committing to a strong community and the health of their citizens, notwithstanding possible differences in particular legislation and organizational structures.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DDF3084-E191-4787-AA37-2A0CAF2B1406}"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Religious values</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Germany, on the other hand, has a sizable Christian populace, with significant contributions from both Catholic as well as Protestant groups. Celebrations of religion and attending church both retain their cultural significance as religious customs and practices. These differences in religious beliefs contribute to the two countries' unique cultural environments while also reflecting the changing dynamics of both faiths in contemporary Western society.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DDF3084-E191-4787-AA37-2A0CAF2B1406}"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latin typeface="+mn-lt"/>
                <a:ea typeface="+mn-ea"/>
                <a:cs typeface="+mn-cs"/>
              </a:rPr>
              <a:t>With a more hierarchical system of business, accuracy and thoroughness are valued. Germans emphasize an appropriate balance between work and personal life and tend to cherish their free time as well as their days off. The business culture in the UK is more laid-back and accommodating, emphasizing innovation and adaptation in work environments. There may be more emphasis on connecting and forming interactions, and work durations could be longer. Different people have different work-life balances and, in some situations, stronger work ethics. These differences are a reflection of different cultural perspectives on company work.</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DDF3084-E191-4787-AA37-2A0CAF2B1406}" type="slidenum">
              <a:rPr lang="en-US" smtClean="0"/>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Local Collaborations:</a:t>
            </a:r>
            <a:r>
              <a:rPr lang="en-IN" sz="1200" kern="1200" dirty="0">
                <a:solidFill>
                  <a:schemeClr val="tx1"/>
                </a:solidFill>
                <a:latin typeface="+mn-lt"/>
                <a:ea typeface="+mn-ea"/>
                <a:cs typeface="+mn-cs"/>
              </a:rPr>
              <a:t> Unilever can Form alliances with government agencies, educational organizations, and medical organizations in Germany. In Germany, cooperation with regional specialists and interested parties can improve the efficacy of WHO programs.</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Public Participation:</a:t>
            </a:r>
            <a:r>
              <a:rPr lang="en-IN" sz="1200" kern="1200" dirty="0">
                <a:solidFill>
                  <a:schemeClr val="tx1"/>
                </a:solidFill>
                <a:latin typeface="+mn-lt"/>
                <a:ea typeface="+mn-ea"/>
                <a:cs typeface="+mn-cs"/>
              </a:rPr>
              <a:t> Unilever can communicate the mission, objectives, and efforts of WHO to the German public through engagement. Developing confidence and encouragement in the community requires openness and active participation.</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DDF3084-E191-4787-AA37-2A0CAF2B1406}" type="slidenum">
              <a:rPr lang="en-US" smtClean="0"/>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Multilingual Methodology:</a:t>
            </a:r>
            <a:r>
              <a:rPr lang="en-US" sz="1200" kern="1200" dirty="0">
                <a:solidFill>
                  <a:schemeClr val="tx1"/>
                </a:solidFill>
                <a:latin typeface="+mn-lt"/>
                <a:ea typeface="+mn-ea"/>
                <a:cs typeface="+mn-cs"/>
              </a:rPr>
              <a:t> Germany is a bilingual nation, it is imperative to provide assets and knowledge in both German and other pertinent languages in order to facilitate effective interactions.</a:t>
            </a:r>
          </a:p>
          <a:p>
            <a:r>
              <a:rPr lang="en-US" sz="1200" b="1" kern="1200" dirty="0">
                <a:solidFill>
                  <a:schemeClr val="tx1"/>
                </a:solidFill>
                <a:latin typeface="+mn-lt"/>
                <a:ea typeface="+mn-ea"/>
                <a:cs typeface="+mn-cs"/>
              </a:rPr>
              <a:t>Cultural Intelligence:  </a:t>
            </a:r>
            <a:r>
              <a:rPr lang="en-US" sz="1200" kern="1200" dirty="0">
                <a:solidFill>
                  <a:schemeClr val="tx1"/>
                </a:solidFill>
                <a:latin typeface="+mn-lt"/>
                <a:ea typeface="+mn-ea"/>
                <a:cs typeface="+mn-cs"/>
              </a:rPr>
              <a:t>Unilever can provide cultural proficiency training to employees so they can comprehend and </a:t>
            </a:r>
            <a:r>
              <a:rPr lang="en-US" sz="1200" kern="1200" dirty="0" err="1">
                <a:solidFill>
                  <a:schemeClr val="tx1"/>
                </a:solidFill>
                <a:latin typeface="+mn-lt"/>
                <a:ea typeface="+mn-ea"/>
                <a:cs typeface="+mn-cs"/>
              </a:rPr>
              <a:t>honour</a:t>
            </a:r>
            <a:r>
              <a:rPr lang="en-US" sz="1200" kern="1200" dirty="0">
                <a:solidFill>
                  <a:schemeClr val="tx1"/>
                </a:solidFill>
                <a:latin typeface="+mn-lt"/>
                <a:ea typeface="+mn-ea"/>
                <a:cs typeface="+mn-cs"/>
              </a:rPr>
              <a:t> German customs, principles, and medical procedures.</a:t>
            </a:r>
          </a:p>
          <a:p>
            <a:r>
              <a:rPr lang="en-US" sz="1200" b="1" kern="1200" dirty="0">
                <a:solidFill>
                  <a:schemeClr val="tx1"/>
                </a:solidFill>
                <a:latin typeface="+mn-lt"/>
                <a:ea typeface="+mn-ea"/>
                <a:cs typeface="+mn-cs"/>
              </a:rPr>
              <a:t>Link Building and Lobbying: </a:t>
            </a:r>
            <a:r>
              <a:rPr lang="en-US" sz="1200" kern="1200" dirty="0" err="1">
                <a:solidFill>
                  <a:schemeClr val="tx1"/>
                </a:solidFill>
                <a:latin typeface="+mn-lt"/>
                <a:ea typeface="+mn-ea"/>
                <a:cs typeface="+mn-cs"/>
              </a:rPr>
              <a:t>Unilver</a:t>
            </a:r>
            <a:r>
              <a:rPr lang="en-US" sz="1200" kern="1200" dirty="0">
                <a:solidFill>
                  <a:schemeClr val="tx1"/>
                </a:solidFill>
                <a:latin typeface="+mn-lt"/>
                <a:ea typeface="+mn-ea"/>
                <a:cs typeface="+mn-cs"/>
              </a:rPr>
              <a:t> can create a network of sympathizers and champions throughout the German government and management system. Promote the WHO's programmers on a national and regional basis.</a:t>
            </a:r>
          </a:p>
          <a:p>
            <a:endParaRPr lang="en-US" dirty="0"/>
          </a:p>
        </p:txBody>
      </p:sp>
      <p:sp>
        <p:nvSpPr>
          <p:cNvPr id="4" name="Slide Number Placeholder 3"/>
          <p:cNvSpPr>
            <a:spLocks noGrp="1"/>
          </p:cNvSpPr>
          <p:nvPr>
            <p:ph type="sldNum" sz="quarter" idx="10"/>
          </p:nvPr>
        </p:nvSpPr>
        <p:spPr/>
        <p:txBody>
          <a:bodyPr/>
          <a:lstStyle/>
          <a:p>
            <a:fld id="{1DDF3084-E191-4787-AA37-2A0CAF2B1406}" type="slidenum">
              <a:rPr lang="en-US" smtClean="0"/>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a:solidFill>
                  <a:schemeClr val="tx1"/>
                </a:solidFill>
                <a:latin typeface="+mn-lt"/>
                <a:ea typeface="+mn-ea"/>
                <a:cs typeface="+mn-cs"/>
              </a:rPr>
              <a:t>Unilever is well-equipped to handle the challenges of operating internationally because it acknowledges and respects the cultural differences between the UK and Germany, particularly linguistic differences, ethnic variety, and professional views. Strong collaborations across the German healthcare sector, following local laws, and efficient interaction are all necessary for the growth to be successful.</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DDF3084-E191-4787-AA37-2A0CAF2B1406}" type="slidenum">
              <a:rPr lang="en-US" smtClean="0"/>
              <a:t>15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135"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lstStyle>
          <a:p>
            <a:fld id="{57751C03-951A-4CC3-9FFA-7E4D41F24BCC}" type="datetimeFigureOut">
              <a:rPr lang="en-US" smtClean="0"/>
              <a:t>11/23/23</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lstStyle>
          <a:p>
            <a:fld id="{CD74D73A-3BF8-4A7A-A1BF-48C3578E8CE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7751C03-951A-4CC3-9FFA-7E4D41F24BCC}" type="datetimeFigureOut">
              <a:rPr lang="en-US" smtClean="0"/>
              <a:t>11/23/23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74D73A-3BF8-4A7A-A1BF-48C3578E8CE2}" type="slidenum">
              <a:rPr lang="en-US" smtClean="0"/>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7751C03-951A-4CC3-9FFA-7E4D41F24BCC}" type="datetimeFigureOut">
              <a:rPr lang="en-US" smtClean="0"/>
              <a:t>11/23/23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74D73A-3BF8-4A7A-A1BF-48C3578E8CE2}" type="slidenum">
              <a:rPr lang="en-US" smtClean="0"/>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7751C03-951A-4CC3-9FFA-7E4D41F24BCC}" type="datetimeFigureOut">
              <a:rPr lang="en-US" smtClean="0"/>
              <a:t>11/23/23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74D73A-3BF8-4A7A-A1BF-48C3578E8CE2}" type="slidenum">
              <a:rPr lang="en-US" smtClean="0"/>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7751C03-951A-4CC3-9FFA-7E4D41F24BCC}" type="datetimeFigureOut">
              <a:rPr lang="en-US" smtClean="0"/>
              <a:t>11/23/23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D74D73A-3BF8-4A7A-A1BF-48C3578E8CE2}"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57751C03-951A-4CC3-9FFA-7E4D41F24BCC}" type="datetimeFigureOut">
              <a:rPr lang="en-US" smtClean="0"/>
              <a:t>11/23/23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D74D73A-3BF8-4A7A-A1BF-48C3578E8CE2}" type="slidenum">
              <a:rPr lang="en-US" smtClean="0"/>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751C03-951A-4CC3-9FFA-7E4D41F24BCC}" type="datetimeFigureOut">
              <a:rPr lang="en-US" smtClean="0"/>
              <a:t>11/23/23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D74D73A-3BF8-4A7A-A1BF-48C3578E8CE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57751C03-951A-4CC3-9FFA-7E4D41F24BCC}" type="datetimeFigureOut">
              <a:rPr lang="en-US" smtClean="0"/>
              <a:t>11/23/23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74D73A-3BF8-4A7A-A1BF-48C3578E8CE2}"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415" indent="0" algn="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lstStyle>
          <a:p>
            <a:fld id="{57751C03-951A-4CC3-9FFA-7E4D41F24BCC}" type="datetimeFigureOut">
              <a:rPr lang="en-US" smtClean="0"/>
              <a:t>11/23/23</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CD74D73A-3BF8-4A7A-A1BF-48C3578E8CE2}" type="slidenum">
              <a:rPr lang="en-US" smtClean="0"/>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kumimoji="0" lang="en-US"/>
              <a:t>Click to edit Master title style</a:t>
            </a:r>
          </a:p>
        </p:txBody>
      </p:sp>
      <p:sp>
        <p:nvSpPr>
          <p:cNvPr id="8" name="Freeform 7"/>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7751C03-951A-4CC3-9FFA-7E4D41F24BCC}" type="datetimeFigureOut">
              <a:rPr lang="en-US" smtClean="0"/>
              <a:t>11/23/23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74D73A-3BF8-4A7A-A1BF-48C3578E8CE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7751C03-951A-4CC3-9FFA-7E4D41F24BCC}" type="datetimeFigureOut">
              <a:rPr lang="en-US" smtClean="0"/>
              <a:t>11/23/23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74D73A-3BF8-4A7A-A1BF-48C3578E8CE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lstStyle>
          <a:p>
            <a:fld id="{57751C03-951A-4CC3-9FFA-7E4D41F24BCC}" type="datetimeFigureOut">
              <a:rPr lang="en-US" smtClean="0"/>
              <a:t>11/23/23</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lstStyle>
          <a:p>
            <a:fld id="{CD74D73A-3BF8-4A7A-A1BF-48C3578E8CE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p:titleStyle>
    <p:bodyStyle>
      <a:lvl1pPr marL="365760" indent="-255905" algn="l" rtl="0" eaLnBrk="1" latinLnBrk="0" hangingPunct="1">
        <a:spcBef>
          <a:spcPts val="400"/>
        </a:spcBef>
        <a:spcAft>
          <a:spcPts val="0"/>
        </a:spcAft>
        <a:buClr>
          <a:schemeClr val="accent1"/>
        </a:buClr>
        <a:buSzPct val="68000"/>
        <a:buFont typeface="Wingdings 3" panose="05040102010807070707"/>
        <a:buChar char=""/>
        <a:defRPr kumimoji="0" sz="2700" kern="1200">
          <a:solidFill>
            <a:schemeClr val="tx1"/>
          </a:solidFill>
          <a:latin typeface="+mn-lt"/>
          <a:ea typeface="+mn-ea"/>
          <a:cs typeface="+mn-cs"/>
        </a:defRPr>
      </a:lvl1pPr>
      <a:lvl2pPr marL="621665" indent="-228600" algn="l" rtl="0" eaLnBrk="1" latinLnBrk="0" hangingPunct="1">
        <a:spcBef>
          <a:spcPts val="325"/>
        </a:spcBef>
        <a:buClr>
          <a:schemeClr val="accent1"/>
        </a:buClr>
        <a:buFont typeface="Verdana" panose="020B0604030504040204"/>
        <a:buChar char="◦"/>
        <a:defRPr kumimoji="0" sz="2300" kern="1200">
          <a:solidFill>
            <a:schemeClr val="tx1"/>
          </a:solidFill>
          <a:latin typeface="+mn-lt"/>
          <a:ea typeface="+mn-ea"/>
          <a:cs typeface="+mn-cs"/>
        </a:defRPr>
      </a:lvl2pPr>
      <a:lvl3pPr marL="859790" indent="-228600" algn="l" rtl="0" eaLnBrk="1" latinLnBrk="0" hangingPunct="1">
        <a:spcBef>
          <a:spcPts val="350"/>
        </a:spcBef>
        <a:buClr>
          <a:schemeClr val="accent2"/>
        </a:buClr>
        <a:buSzPct val="100000"/>
        <a:buFont typeface="Wingdings 2" panose="05020102010507070707"/>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panose="05020102010507070707"/>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panose="05020102010507070707"/>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panose="05020102010507070707"/>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panose="05020102010507070707"/>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panose="05020102010507070707"/>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panose="05020102010507070707"/>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IN" sz="4400" u="sng" dirty="0">
                <a:latin typeface="Times New Roman" panose="02020603050405020304" pitchFamily="18" charset="0"/>
                <a:cs typeface="Times New Roman" panose="02020603050405020304" pitchFamily="18" charset="0"/>
              </a:rPr>
              <a:t>International Business Communications</a:t>
            </a:r>
            <a:br>
              <a:rPr lang="en-US" dirty="0"/>
            </a:br>
            <a:r>
              <a:rPr lang="en-IN" b="1" dirty="0"/>
              <a:t> </a:t>
            </a:r>
            <a:br>
              <a:rPr lang="en-US" dirty="0"/>
            </a:br>
            <a:endParaRPr lang="en-US" dirty="0"/>
          </a:p>
        </p:txBody>
      </p:sp>
      <p:sp>
        <p:nvSpPr>
          <p:cNvPr id="3" name="Subtitle 2"/>
          <p:cNvSpPr>
            <a:spLocks noGrp="1"/>
          </p:cNvSpPr>
          <p:nvPr>
            <p:ph type="subTitle" idx="1"/>
          </p:nvPr>
        </p:nvSpPr>
        <p:spPr>
          <a:xfrm>
            <a:off x="827584" y="3582362"/>
            <a:ext cx="5976664" cy="1142783"/>
          </a:xfrm>
        </p:spPr>
        <p:txBody>
          <a:bodyPr/>
          <a:lstStyle/>
          <a:p>
            <a:pPr algn="l"/>
            <a:r>
              <a:rPr lang="en-US" i="1" dirty="0"/>
              <a:t>Student Name: Alexandru Cretu</a:t>
            </a:r>
          </a:p>
          <a:p>
            <a:pPr algn="l"/>
            <a:r>
              <a:rPr lang="en-US" i="1" dirty="0"/>
              <a:t>Student ID: 2113196</a:t>
            </a:r>
          </a:p>
        </p:txBody>
      </p:sp>
      <p:pic>
        <p:nvPicPr>
          <p:cNvPr id="1026" name="Picture 2"/>
          <p:cNvPicPr>
            <a:picLocks noChangeAspect="1" noChangeArrowheads="1"/>
          </p:cNvPicPr>
          <p:nvPr/>
        </p:nvPicPr>
        <p:blipFill>
          <a:blip r:embed="rId2"/>
          <a:srcRect/>
          <a:stretch>
            <a:fillRect/>
          </a:stretch>
        </p:blipFill>
        <p:spPr bwMode="auto">
          <a:xfrm>
            <a:off x="0" y="714356"/>
            <a:ext cx="3286116" cy="2424113"/>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3971924" cy="4525963"/>
          </a:xfrm>
        </p:spPr>
        <p:txBody>
          <a:bodyPr>
            <a:normAutofit fontScale="70000" lnSpcReduction="20000"/>
          </a:bodyPr>
          <a:lstStyle/>
          <a:p>
            <a:pPr lvl="0" algn="just">
              <a:lnSpc>
                <a:spcPct val="150000"/>
              </a:lnSpc>
            </a:pPr>
            <a:r>
              <a:rPr lang="en-IN" dirty="0">
                <a:latin typeface="Times New Roman" panose="02020603050405020304" pitchFamily="18" charset="0"/>
                <a:cs typeface="Times New Roman" panose="02020603050405020304" pitchFamily="18" charset="0"/>
              </a:rPr>
              <a:t>The major British corporation Unilever is considering opening an administrative office in Germany to support its international trade and act as a key hub inside the EU.</a:t>
            </a:r>
            <a:endParaRPr lang="en-US"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 The goal of this expansion plan is to make use of Germany's advantageous geographic position, sophisticated infrastructures and large consumer base.</a:t>
            </a:r>
            <a:endParaRPr lang="en-US" dirty="0">
              <a:latin typeface="Times New Roman" panose="02020603050405020304" pitchFamily="18" charset="0"/>
              <a:cs typeface="Times New Roman" panose="02020603050405020304" pitchFamily="18" charset="0"/>
            </a:endParaRPr>
          </a:p>
          <a:p>
            <a:endParaRPr lang="en-US" dirty="0"/>
          </a:p>
        </p:txBody>
      </p:sp>
      <p:sp>
        <p:nvSpPr>
          <p:cNvPr id="2" name="Title 1"/>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Introduction</a:t>
            </a:r>
            <a:endParaRPr lang="en-US" b="1" dirty="0">
              <a:latin typeface="Times New Roman" panose="02020603050405020304" pitchFamily="18" charset="0"/>
              <a:cs typeface="Times New Roman" panose="02020603050405020304" pitchFamily="18" charset="0"/>
            </a:endParaRPr>
          </a:p>
        </p:txBody>
      </p:sp>
      <p:pic>
        <p:nvPicPr>
          <p:cNvPr id="36868" name="Picture 4" descr="Brands the Unilever corporation own. | Pemasaran, Dunia, Pengusaha"/>
          <p:cNvPicPr>
            <a:picLocks noChangeAspect="1" noChangeArrowheads="1"/>
          </p:cNvPicPr>
          <p:nvPr/>
        </p:nvPicPr>
        <p:blipFill>
          <a:blip r:embed="rId3"/>
          <a:srcRect/>
          <a:stretch>
            <a:fillRect/>
          </a:stretch>
        </p:blipFill>
        <p:spPr bwMode="auto">
          <a:xfrm>
            <a:off x="4786314" y="1857364"/>
            <a:ext cx="3857652" cy="3078051"/>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00430" y="1600200"/>
            <a:ext cx="5186370" cy="4525963"/>
          </a:xfrm>
        </p:spPr>
        <p:txBody>
          <a:bodyPr>
            <a:normAutofit fontScale="85000" lnSpcReduction="20000"/>
          </a:bodyPr>
          <a:lstStyle/>
          <a:p>
            <a:pPr lvl="0" algn="just">
              <a:lnSpc>
                <a:spcPct val="150000"/>
              </a:lnSpc>
            </a:pPr>
            <a:r>
              <a:rPr lang="en-IN" dirty="0">
                <a:latin typeface="Times New Roman" panose="02020603050405020304" pitchFamily="18" charset="0"/>
                <a:cs typeface="Times New Roman" panose="02020603050405020304" pitchFamily="18" charset="0"/>
              </a:rPr>
              <a:t>Unilever is an international consumer goods corporation and its headquarters located in Rotterdam, the Netherlands, and London, the United Kingdom. </a:t>
            </a:r>
            <a:endParaRPr lang="en-US"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Since its founding in 1930, it has grown to rank among the biggest manufacturers of food, drinks, cleaning supplies, and private hygiene items worldwide (</a:t>
            </a:r>
            <a:r>
              <a:rPr lang="en-IN" dirty="0" err="1">
                <a:latin typeface="Times New Roman" panose="02020603050405020304" pitchFamily="18" charset="0"/>
                <a:cs typeface="Times New Roman" panose="02020603050405020304" pitchFamily="18" charset="0"/>
              </a:rPr>
              <a:t>Faria</a:t>
            </a:r>
            <a:r>
              <a:rPr lang="en-IN" dirty="0">
                <a:latin typeface="Times New Roman" panose="02020603050405020304" pitchFamily="18" charset="0"/>
                <a:cs typeface="Times New Roman" panose="02020603050405020304" pitchFamily="18" charset="0"/>
              </a:rPr>
              <a:t> and Cunha, 2022).</a:t>
            </a:r>
            <a:endParaRPr lang="en-US" dirty="0">
              <a:latin typeface="Times New Roman" panose="02020603050405020304" pitchFamily="18" charset="0"/>
              <a:cs typeface="Times New Roman" panose="02020603050405020304" pitchFamily="18" charset="0"/>
            </a:endParaRPr>
          </a:p>
          <a:p>
            <a:endParaRPr lang="en-US" dirty="0"/>
          </a:p>
        </p:txBody>
      </p:sp>
      <p:sp>
        <p:nvSpPr>
          <p:cNvPr id="2" name="Title 1"/>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Company overview </a:t>
            </a:r>
            <a:endParaRPr lang="en-US" b="1" dirty="0">
              <a:latin typeface="Times New Roman" panose="02020603050405020304" pitchFamily="18" charset="0"/>
              <a:cs typeface="Times New Roman" panose="02020603050405020304" pitchFamily="18" charset="0"/>
            </a:endParaRPr>
          </a:p>
        </p:txBody>
      </p:sp>
      <p:pic>
        <p:nvPicPr>
          <p:cNvPr id="37890" name="Picture 2" descr="Global operating profit of Unilever 2022 | Statista"/>
          <p:cNvPicPr>
            <a:picLocks noChangeAspect="1" noChangeArrowheads="1"/>
          </p:cNvPicPr>
          <p:nvPr/>
        </p:nvPicPr>
        <p:blipFill>
          <a:blip r:embed="rId3"/>
          <a:srcRect/>
          <a:stretch>
            <a:fillRect/>
          </a:stretch>
        </p:blipFill>
        <p:spPr bwMode="auto">
          <a:xfrm>
            <a:off x="214282" y="2143116"/>
            <a:ext cx="3381375" cy="2767016"/>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455"/>
            <a:ext cx="4135120" cy="4526280"/>
          </a:xfrm>
        </p:spPr>
        <p:txBody>
          <a:bodyPr>
            <a:normAutofit fontScale="75000" lnSpcReduction="20000"/>
          </a:bodyPr>
          <a:lstStyle/>
          <a:p>
            <a:pPr algn="ctr">
              <a:lnSpc>
                <a:spcPct val="150000"/>
              </a:lnSpc>
            </a:pPr>
            <a:r>
              <a:rPr lang="en-US" dirty="0">
                <a:latin typeface="Times New Roman" panose="02020603050405020304" pitchFamily="18" charset="0"/>
                <a:cs typeface="Times New Roman" panose="02020603050405020304" pitchFamily="18" charset="0"/>
              </a:rPr>
              <a:t>Given Germany's rich history as well as diverse people, cultural sensitivity is crucial.</a:t>
            </a:r>
          </a:p>
          <a:p>
            <a:pPr algn="ctr">
              <a:lnSpc>
                <a:spcPct val="150000"/>
              </a:lnSpc>
            </a:pPr>
            <a:r>
              <a:rPr lang="en-US" dirty="0">
                <a:latin typeface="Times New Roman" panose="02020603050405020304" pitchFamily="18" charset="0"/>
                <a:cs typeface="Times New Roman" panose="02020603050405020304" pitchFamily="18" charset="0"/>
              </a:rPr>
              <a:t> Timeliness, a strong commitment to duty, and consideration for customs are highly regarded</a:t>
            </a:r>
            <a:r>
              <a:rPr lang="en-IN" altLang="en-US"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sym typeface="+mn-ea"/>
              </a:rPr>
              <a:t>Obioma</a:t>
            </a:r>
            <a:r>
              <a:rPr lang="en-IN" altLang="en-US" dirty="0">
                <a:latin typeface="Times New Roman" panose="02020603050405020304" pitchFamily="18" charset="0"/>
                <a:cs typeface="Times New Roman" panose="02020603050405020304" pitchFamily="18" charset="0"/>
                <a:sym typeface="+mn-ea"/>
              </a:rPr>
              <a:t> </a:t>
            </a:r>
            <a:r>
              <a:rPr lang="en-IN" altLang="en-US" i="1" dirty="0">
                <a:latin typeface="Times New Roman" panose="02020603050405020304" pitchFamily="18" charset="0"/>
                <a:cs typeface="Times New Roman" panose="02020603050405020304" pitchFamily="18" charset="0"/>
                <a:sym typeface="+mn-ea"/>
              </a:rPr>
              <a:t>et al.</a:t>
            </a:r>
            <a:r>
              <a:rPr lang="en-IN" altLang="en-US" dirty="0">
                <a:latin typeface="Times New Roman" panose="02020603050405020304" pitchFamily="18" charset="0"/>
                <a:cs typeface="Times New Roman" panose="02020603050405020304" pitchFamily="18" charset="0"/>
                <a:sym typeface="+mn-ea"/>
              </a:rPr>
              <a:t>, 2022)</a:t>
            </a:r>
            <a:r>
              <a:rPr lang="en-US" dirty="0">
                <a:latin typeface="Times New Roman" panose="02020603050405020304" pitchFamily="18" charset="0"/>
                <a:cs typeface="Times New Roman" panose="02020603050405020304" pitchFamily="18" charset="0"/>
              </a:rPr>
              <a:t>.</a:t>
            </a:r>
          </a:p>
          <a:p>
            <a:pPr algn="ctr">
              <a:lnSpc>
                <a:spcPct val="150000"/>
              </a:lnSpc>
            </a:pPr>
            <a:r>
              <a:rPr lang="en-US" dirty="0">
                <a:latin typeface="Times New Roman" panose="02020603050405020304" pitchFamily="18" charset="0"/>
                <a:cs typeface="Times New Roman" panose="02020603050405020304" pitchFamily="18" charset="0"/>
              </a:rPr>
              <a:t> Germans value honesty and directness in conversation, although manners are quite important. </a:t>
            </a:r>
          </a:p>
        </p:txBody>
      </p:sp>
      <p:sp>
        <p:nvSpPr>
          <p:cNvPr id="3" name="Title 2"/>
          <p:cNvSpPr>
            <a:spLocks noGrp="1"/>
          </p:cNvSpPr>
          <p:nvPr>
            <p:ph type="title"/>
          </p:nvPr>
        </p:nvSpPr>
        <p:spPr/>
        <p:txBody>
          <a:bodyPr/>
          <a:lstStyle/>
          <a:p>
            <a:pPr algn="ctr"/>
            <a:r>
              <a:rPr lang="en-IN" altLang="en-US" dirty="0">
                <a:latin typeface="Times New Roman" panose="02020603050405020304" pitchFamily="18" charset="0"/>
                <a:cs typeface="Times New Roman" panose="02020603050405020304" pitchFamily="18" charset="0"/>
              </a:rPr>
              <a:t>Cultural sensitivity in Germany</a:t>
            </a:r>
          </a:p>
        </p:txBody>
      </p:sp>
      <p:pic>
        <p:nvPicPr>
          <p:cNvPr id="4" name="Picture 3"/>
          <p:cNvPicPr>
            <a:picLocks noChangeAspect="1"/>
          </p:cNvPicPr>
          <p:nvPr/>
        </p:nvPicPr>
        <p:blipFill>
          <a:blip r:embed="rId3"/>
          <a:stretch>
            <a:fillRect/>
          </a:stretch>
        </p:blipFill>
        <p:spPr>
          <a:xfrm>
            <a:off x="5076190" y="2204720"/>
            <a:ext cx="3394710" cy="211074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just">
              <a:lnSpc>
                <a:spcPct val="150000"/>
              </a:lnSpc>
            </a:pPr>
            <a:r>
              <a:rPr lang="en-US">
                <a:latin typeface="Times New Roman" panose="02020603050405020304" pitchFamily="18" charset="0"/>
                <a:cs typeface="Times New Roman" panose="02020603050405020304" pitchFamily="18" charset="0"/>
              </a:rPr>
              <a:t>In the UK, navigating a varied society influenced by history calls for cultural sensitivity.</a:t>
            </a:r>
          </a:p>
          <a:p>
            <a:pPr algn="just">
              <a:lnSpc>
                <a:spcPct val="150000"/>
              </a:lnSpc>
            </a:pPr>
            <a:r>
              <a:rPr lang="en-US">
                <a:latin typeface="Times New Roman" panose="02020603050405020304" pitchFamily="18" charset="0"/>
                <a:cs typeface="Times New Roman" panose="02020603050405020304" pitchFamily="18" charset="0"/>
              </a:rPr>
              <a:t> We value politeness, good queuing manners, and an impoverished sense of humour</a:t>
            </a:r>
            <a:r>
              <a:rPr lang="en-IN" altLang="en-US">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sym typeface="+mn-ea"/>
              </a:rPr>
              <a:t>Youssef</a:t>
            </a:r>
            <a:r>
              <a:rPr lang="en-IN" altLang="en-US" dirty="0">
                <a:latin typeface="Times New Roman" panose="02020603050405020304" pitchFamily="18" charset="0"/>
                <a:cs typeface="Times New Roman" panose="02020603050405020304" pitchFamily="18" charset="0"/>
                <a:sym typeface="+mn-ea"/>
              </a:rPr>
              <a:t> </a:t>
            </a:r>
            <a:r>
              <a:rPr lang="en-IN" altLang="en-US" i="1" dirty="0">
                <a:latin typeface="Times New Roman" panose="02020603050405020304" pitchFamily="18" charset="0"/>
                <a:cs typeface="Times New Roman" panose="02020603050405020304" pitchFamily="18" charset="0"/>
                <a:sym typeface="+mn-ea"/>
              </a:rPr>
              <a:t>et al</a:t>
            </a:r>
            <a:r>
              <a:rPr lang="en-IN" altLang="en-US" dirty="0">
                <a:latin typeface="Times New Roman" panose="02020603050405020304" pitchFamily="18" charset="0"/>
                <a:cs typeface="Times New Roman" panose="02020603050405020304" pitchFamily="18" charset="0"/>
                <a:sym typeface="+mn-ea"/>
              </a:rPr>
              <a:t>., 2022)</a:t>
            </a:r>
            <a:r>
              <a:rPr lang="en-US">
                <a:latin typeface="Times New Roman" panose="02020603050405020304" pitchFamily="18" charset="0"/>
                <a:cs typeface="Times New Roman" panose="02020603050405020304" pitchFamily="18" charset="0"/>
              </a:rPr>
              <a:t>. </a:t>
            </a:r>
          </a:p>
          <a:p>
            <a:pPr algn="just">
              <a:lnSpc>
                <a:spcPct val="150000"/>
              </a:lnSpc>
            </a:pPr>
            <a:r>
              <a:rPr lang="en-US">
                <a:latin typeface="Times New Roman" panose="02020603050405020304" pitchFamily="18" charset="0"/>
                <a:cs typeface="Times New Roman" panose="02020603050405020304" pitchFamily="18" charset="0"/>
              </a:rPr>
              <a:t>It is essential to understand regional differences, such as those that exist across Scotland, Wales, England, and Northern Ireland. </a:t>
            </a:r>
          </a:p>
          <a:p>
            <a:endParaRPr lang="en-US"/>
          </a:p>
          <a:p>
            <a:endParaRPr lang="en-US"/>
          </a:p>
          <a:p>
            <a:endParaRPr lang="en-US"/>
          </a:p>
          <a:p>
            <a:endParaRPr lang="en-US"/>
          </a:p>
          <a:p>
            <a:endParaRPr lang="en-US"/>
          </a:p>
          <a:p>
            <a:endParaRPr lang="en-US"/>
          </a:p>
          <a:p>
            <a:endParaRPr lang="en-US"/>
          </a:p>
          <a:p>
            <a:endParaRPr lang="en-US"/>
          </a:p>
          <a:p>
            <a:endParaRPr lang="en-US"/>
          </a:p>
          <a:p>
            <a:endParaRPr lang="en-US"/>
          </a:p>
        </p:txBody>
      </p:sp>
      <p:sp>
        <p:nvSpPr>
          <p:cNvPr id="3" name="Title 2"/>
          <p:cNvSpPr>
            <a:spLocks noGrp="1"/>
          </p:cNvSpPr>
          <p:nvPr>
            <p:ph type="title"/>
          </p:nvPr>
        </p:nvSpPr>
        <p:spPr/>
        <p:txBody>
          <a:bodyPr/>
          <a:lstStyle/>
          <a:p>
            <a:pPr algn="ctr"/>
            <a:r>
              <a:rPr lang="en-IN" altLang="en-US" dirty="0">
                <a:latin typeface="Times New Roman" panose="02020603050405020304" pitchFamily="18" charset="0"/>
                <a:cs typeface="Times New Roman" panose="02020603050405020304" pitchFamily="18" charset="0"/>
              </a:rPr>
              <a:t>Differences from the UK</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4186238" cy="4525963"/>
          </a:xfrm>
        </p:spPr>
        <p:txBody>
          <a:bodyPr>
            <a:normAutofit fontScale="62500" lnSpcReduction="20000"/>
          </a:bodyPr>
          <a:lstStyle/>
          <a:p>
            <a:pPr lvl="0" algn="just">
              <a:lnSpc>
                <a:spcPct val="160000"/>
              </a:lnSpc>
            </a:pPr>
            <a:r>
              <a:rPr lang="en-IN" dirty="0">
                <a:latin typeface="Times New Roman" panose="02020603050405020304" pitchFamily="18" charset="0"/>
                <a:cs typeface="Times New Roman" panose="02020603050405020304" pitchFamily="18" charset="0"/>
              </a:rPr>
              <a:t>This language link has made it easier for people from different cultures to collaborate and communicate ideas in a variety of contexts, including business, negotiation, tunes, and literature. </a:t>
            </a:r>
            <a:endParaRPr lang="en-US" dirty="0">
              <a:latin typeface="Times New Roman" panose="02020603050405020304" pitchFamily="18" charset="0"/>
              <a:cs typeface="Times New Roman" panose="02020603050405020304" pitchFamily="18" charset="0"/>
            </a:endParaRPr>
          </a:p>
          <a:p>
            <a:pPr lvl="0" algn="just">
              <a:lnSpc>
                <a:spcPct val="160000"/>
              </a:lnSpc>
            </a:pPr>
            <a:r>
              <a:rPr lang="en-IN" dirty="0">
                <a:latin typeface="Times New Roman" panose="02020603050405020304" pitchFamily="18" charset="0"/>
                <a:cs typeface="Times New Roman" panose="02020603050405020304" pitchFamily="18" charset="0"/>
              </a:rPr>
              <a:t>Despite having disparate histories, language serves as an agreement to promote mutual understanding and collaboration between these two countries (</a:t>
            </a:r>
            <a:r>
              <a:rPr lang="en-IN" dirty="0" err="1">
                <a:latin typeface="Times New Roman" panose="02020603050405020304" pitchFamily="18" charset="0"/>
                <a:cs typeface="Times New Roman" panose="02020603050405020304" pitchFamily="18" charset="0"/>
              </a:rPr>
              <a:t>Pickel</a:t>
            </a:r>
            <a:r>
              <a:rPr lang="en-IN" dirty="0">
                <a:latin typeface="Times New Roman" panose="02020603050405020304" pitchFamily="18" charset="0"/>
                <a:cs typeface="Times New Roman" panose="02020603050405020304" pitchFamily="18" charset="0"/>
              </a:rPr>
              <a:t> and </a:t>
            </a:r>
            <a:r>
              <a:rPr lang="en-IN" dirty="0" err="1">
                <a:latin typeface="Times New Roman" panose="02020603050405020304" pitchFamily="18" charset="0"/>
                <a:cs typeface="Times New Roman" panose="02020603050405020304" pitchFamily="18" charset="0"/>
              </a:rPr>
              <a:t>Pickel</a:t>
            </a:r>
            <a:r>
              <a:rPr lang="en-IN" dirty="0">
                <a:latin typeface="Times New Roman" panose="02020603050405020304" pitchFamily="18" charset="0"/>
                <a:cs typeface="Times New Roman" panose="02020603050405020304" pitchFamily="18" charset="0"/>
              </a:rPr>
              <a:t>, 2023).</a:t>
            </a:r>
            <a:endParaRPr lang="en-US" dirty="0">
              <a:latin typeface="Times New Roman" panose="02020603050405020304" pitchFamily="18" charset="0"/>
              <a:cs typeface="Times New Roman" panose="02020603050405020304" pitchFamily="18" charset="0"/>
            </a:endParaRPr>
          </a:p>
          <a:p>
            <a:endParaRPr lang="en-US" dirty="0"/>
          </a:p>
        </p:txBody>
      </p:sp>
      <p:sp>
        <p:nvSpPr>
          <p:cNvPr id="2" name="Title 1"/>
          <p:cNvSpPr>
            <a:spLocks noGrp="1"/>
          </p:cNvSpPr>
          <p:nvPr>
            <p:ph type="title"/>
          </p:nvPr>
        </p:nvSpPr>
        <p:spPr/>
        <p:txBody>
          <a:bodyPr>
            <a:normAutofit fontScale="90000"/>
          </a:bodyPr>
          <a:lstStyle/>
          <a:p>
            <a:pPr algn="ctr"/>
            <a:r>
              <a:rPr lang="en-IN" b="1" dirty="0">
                <a:latin typeface="Times New Roman" panose="02020603050405020304" pitchFamily="18" charset="0"/>
                <a:cs typeface="Times New Roman" panose="02020603050405020304" pitchFamily="18" charset="0"/>
              </a:rPr>
              <a:t>Cultural similarities between the UK and Germany</a:t>
            </a:r>
            <a:endParaRPr lang="en-US" dirty="0">
              <a:latin typeface="Times New Roman" panose="02020603050405020304" pitchFamily="18" charset="0"/>
              <a:cs typeface="Times New Roman" panose="02020603050405020304" pitchFamily="18" charset="0"/>
            </a:endParaRPr>
          </a:p>
        </p:txBody>
      </p:sp>
      <p:pic>
        <p:nvPicPr>
          <p:cNvPr id="3891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5822068" y="2276872"/>
            <a:ext cx="2803638" cy="2808311"/>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455"/>
            <a:ext cx="5038725" cy="4526280"/>
          </a:xfrm>
        </p:spPr>
        <p:txBody>
          <a:bodyPr>
            <a:normAutofit fontScale="700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The cultural dimensions theory of Hofstede indicates that there are significant distinctions between Germany as well as the United Kingdom.</a:t>
            </a:r>
          </a:p>
          <a:p>
            <a:pPr algn="just">
              <a:lnSpc>
                <a:spcPct val="150000"/>
              </a:lnSpc>
            </a:pPr>
            <a:r>
              <a:rPr lang="en-US" dirty="0">
                <a:latin typeface="Times New Roman" panose="02020603050405020304" pitchFamily="18" charset="0"/>
                <a:cs typeface="Times New Roman" panose="02020603050405020304" pitchFamily="18" charset="0"/>
              </a:rPr>
              <a:t> When it comes to individualism opposed to collective thinking, Germany seems to have a more communal and values harmony within a community, whilst the UK appears more individualistic and </a:t>
            </a:r>
            <a:r>
              <a:rPr lang="en-US" dirty="0" err="1">
                <a:latin typeface="Times New Roman" panose="02020603050405020304" pitchFamily="18" charset="0"/>
                <a:cs typeface="Times New Roman" panose="02020603050405020304" pitchFamily="18" charset="0"/>
              </a:rPr>
              <a:t>emphasises</a:t>
            </a:r>
            <a:r>
              <a:rPr lang="en-US" dirty="0">
                <a:latin typeface="Times New Roman" panose="02020603050405020304" pitchFamily="18" charset="0"/>
                <a:cs typeface="Times New Roman" panose="02020603050405020304" pitchFamily="18" charset="0"/>
              </a:rPr>
              <a:t> individual liberty</a:t>
            </a:r>
            <a:r>
              <a:rPr lang="en-IN" altLang="en-US"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sym typeface="+mn-ea"/>
              </a:rPr>
              <a:t>Nickerson, 2023</a:t>
            </a:r>
            <a:r>
              <a:rPr lang="en-IN" altLang="en-US" dirty="0">
                <a:latin typeface="Times New Roman" panose="02020603050405020304" pitchFamily="18" charset="0"/>
                <a:cs typeface="Times New Roman" panose="02020603050405020304" pitchFamily="18" charset="0"/>
                <a:sym typeface="+mn-ea"/>
              </a:rPr>
              <a:t>)</a:t>
            </a:r>
            <a:r>
              <a:rPr lang="en-US" dirty="0">
                <a:latin typeface="Times New Roman" panose="02020603050405020304" pitchFamily="18" charset="0"/>
                <a:cs typeface="Times New Roman" panose="02020603050405020304" pitchFamily="18" charset="0"/>
              </a:rPr>
              <a:t>. </a:t>
            </a:r>
          </a:p>
        </p:txBody>
      </p:sp>
      <p:sp>
        <p:nvSpPr>
          <p:cNvPr id="3" name="Title 2"/>
          <p:cNvSpPr>
            <a:spLocks noGrp="1"/>
          </p:cNvSpPr>
          <p:nvPr>
            <p:ph type="title"/>
          </p:nvPr>
        </p:nvSpPr>
        <p:spPr/>
        <p:txBody>
          <a:bodyPr>
            <a:noAutofit/>
          </a:bodyPr>
          <a:lstStyle/>
          <a:p>
            <a:pPr algn="ctr"/>
            <a:r>
              <a:rPr lang="en-US" sz="3200" dirty="0">
                <a:latin typeface="Times New Roman" panose="02020603050405020304" pitchFamily="18" charset="0"/>
                <a:cs typeface="Times New Roman" panose="02020603050405020304" pitchFamily="18" charset="0"/>
              </a:rPr>
              <a:t>Hofstede's cultural dimensions theory</a:t>
            </a:r>
          </a:p>
        </p:txBody>
      </p:sp>
      <p:pic>
        <p:nvPicPr>
          <p:cNvPr id="4" name="Picture 3"/>
          <p:cNvPicPr>
            <a:picLocks noChangeAspect="1"/>
          </p:cNvPicPr>
          <p:nvPr/>
        </p:nvPicPr>
        <p:blipFill>
          <a:blip r:embed="rId3"/>
          <a:stretch>
            <a:fillRect/>
          </a:stretch>
        </p:blipFill>
        <p:spPr>
          <a:xfrm>
            <a:off x="5868035" y="1917065"/>
            <a:ext cx="2629535" cy="268224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89546"/>
            <a:ext cx="8229600" cy="1143000"/>
          </a:xfrm>
        </p:spPr>
        <p:txBody>
          <a:bodyPr/>
          <a:lstStyle/>
          <a:p>
            <a:pPr algn="ctr"/>
            <a:r>
              <a:rPr lang="en-IN" altLang="en-US" dirty="0">
                <a:latin typeface="Times New Roman" panose="02020603050405020304" pitchFamily="18" charset="0"/>
                <a:cs typeface="Times New Roman" panose="02020603050405020304" pitchFamily="18" charset="0"/>
              </a:rPr>
              <a:t>Cultural compass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457200" y="2195552"/>
            <a:ext cx="8229600" cy="296164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00496" y="1600200"/>
            <a:ext cx="4686304" cy="4525963"/>
          </a:xfrm>
        </p:spPr>
        <p:txBody>
          <a:bodyPr>
            <a:normAutofit fontScale="70000" lnSpcReduction="20000"/>
          </a:bodyPr>
          <a:lstStyle/>
          <a:p>
            <a:pPr lvl="0" algn="just">
              <a:lnSpc>
                <a:spcPct val="160000"/>
              </a:lnSpc>
            </a:pPr>
            <a:r>
              <a:rPr lang="en-IN" dirty="0">
                <a:latin typeface="Times New Roman" panose="02020603050405020304" pitchFamily="18" charset="0"/>
                <a:cs typeface="Times New Roman" panose="02020603050405020304" pitchFamily="18" charset="0"/>
              </a:rPr>
              <a:t>The ethnic composition of the populations in Germany and the United Kingdom is a reflection of the diversified and varied societies. </a:t>
            </a:r>
            <a:endParaRPr lang="en-US" dirty="0">
              <a:latin typeface="Times New Roman" panose="02020603050405020304" pitchFamily="18" charset="0"/>
              <a:cs typeface="Times New Roman" panose="02020603050405020304" pitchFamily="18" charset="0"/>
            </a:endParaRPr>
          </a:p>
          <a:p>
            <a:pPr lvl="0" algn="just">
              <a:lnSpc>
                <a:spcPct val="160000"/>
              </a:lnSpc>
            </a:pPr>
            <a:r>
              <a:rPr lang="en-IN" dirty="0">
                <a:latin typeface="Times New Roman" panose="02020603050405020304" pitchFamily="18" charset="0"/>
                <a:cs typeface="Times New Roman" panose="02020603050405020304" pitchFamily="18" charset="0"/>
              </a:rPr>
              <a:t>Due to past movement of people, the population of the UK is made up of people from a variety of ethnic communities, including English, Scottish, Welsh, as well as Northern Irish people (</a:t>
            </a:r>
            <a:r>
              <a:rPr lang="en-IN" dirty="0" err="1">
                <a:latin typeface="Times New Roman" panose="02020603050405020304" pitchFamily="18" charset="0"/>
                <a:cs typeface="Times New Roman" panose="02020603050405020304" pitchFamily="18" charset="0"/>
              </a:rPr>
              <a:t>Indelicato</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2023).</a:t>
            </a:r>
            <a:endParaRPr lang="en-US" dirty="0">
              <a:latin typeface="Times New Roman" panose="02020603050405020304" pitchFamily="18" charset="0"/>
              <a:cs typeface="Times New Roman" panose="02020603050405020304" pitchFamily="18" charset="0"/>
            </a:endParaRPr>
          </a:p>
          <a:p>
            <a:endParaRPr lang="en-US" dirty="0"/>
          </a:p>
        </p:txBody>
      </p:sp>
      <p:sp>
        <p:nvSpPr>
          <p:cNvPr id="2" name="Title 1"/>
          <p:cNvSpPr>
            <a:spLocks noGrp="1"/>
          </p:cNvSpPr>
          <p:nvPr>
            <p:ph type="title"/>
          </p:nvPr>
        </p:nvSpPr>
        <p:spPr>
          <a:xfrm>
            <a:off x="357158" y="357166"/>
            <a:ext cx="8229600" cy="1143000"/>
          </a:xfrm>
        </p:spPr>
        <p:txBody>
          <a:bodyPr>
            <a:normAutofit fontScale="90000"/>
          </a:bodyPr>
          <a:lstStyle/>
          <a:p>
            <a:pPr algn="ctr"/>
            <a:r>
              <a:rPr lang="en-IN" b="1" dirty="0">
                <a:latin typeface="Times New Roman" panose="02020603050405020304" pitchFamily="18" charset="0"/>
                <a:cs typeface="Times New Roman" panose="02020603050405020304" pitchFamily="18" charset="0"/>
              </a:rPr>
              <a:t>Ethnic </a:t>
            </a:r>
            <a:r>
              <a:rPr lang="en-IN" b="1" dirty="0" err="1">
                <a:latin typeface="Times New Roman" panose="02020603050405020304" pitchFamily="18" charset="0"/>
                <a:cs typeface="Times New Roman" panose="02020603050405020304" pitchFamily="18" charset="0"/>
              </a:rPr>
              <a:t>makeups</a:t>
            </a:r>
            <a:r>
              <a:rPr lang="en-IN" b="1" dirty="0">
                <a:latin typeface="Times New Roman" panose="02020603050405020304" pitchFamily="18" charset="0"/>
                <a:cs typeface="Times New Roman" panose="02020603050405020304" pitchFamily="18" charset="0"/>
              </a:rPr>
              <a:t> of the people</a:t>
            </a:r>
            <a:br>
              <a:rPr lang="en-US" dirty="0"/>
            </a:br>
            <a:endParaRPr lang="en-US" dirty="0"/>
          </a:p>
        </p:txBody>
      </p:sp>
      <p:pic>
        <p:nvPicPr>
          <p:cNvPr id="39938" name="Picture 2" descr="United Kingdom - ethnic groups | Statista"/>
          <p:cNvPicPr>
            <a:picLocks noChangeAspect="1" noChangeArrowheads="1"/>
          </p:cNvPicPr>
          <p:nvPr/>
        </p:nvPicPr>
        <p:blipFill>
          <a:blip r:embed="rId3"/>
          <a:srcRect/>
          <a:stretch>
            <a:fillRect/>
          </a:stretch>
        </p:blipFill>
        <p:spPr bwMode="auto">
          <a:xfrm>
            <a:off x="642910" y="2071678"/>
            <a:ext cx="3214710" cy="3143272"/>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4686304" cy="4525963"/>
          </a:xfrm>
        </p:spPr>
        <p:txBody>
          <a:bodyPr>
            <a:normAutofit fontScale="77500" lnSpcReduction="20000"/>
          </a:bodyPr>
          <a:lstStyle/>
          <a:p>
            <a:pPr lvl="0" algn="just">
              <a:lnSpc>
                <a:spcPct val="150000"/>
              </a:lnSpc>
            </a:pPr>
            <a:r>
              <a:rPr lang="en-IN" dirty="0">
                <a:latin typeface="Times New Roman" panose="02020603050405020304" pitchFamily="18" charset="0"/>
                <a:cs typeface="Times New Roman" panose="02020603050405020304" pitchFamily="18" charset="0"/>
              </a:rPr>
              <a:t>Democratic political systems, robust welfare states, and advanced economy define the social foundations of Germany as well as the United Kingdom. </a:t>
            </a:r>
            <a:endParaRPr lang="en-US"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Both countries place a high priority on social services, health care, and education, highlighting the welfare and security nets of the respective populations.</a:t>
            </a:r>
            <a:endParaRPr lang="en-US" dirty="0">
              <a:latin typeface="Times New Roman" panose="02020603050405020304" pitchFamily="18" charset="0"/>
              <a:cs typeface="Times New Roman" panose="02020603050405020304" pitchFamily="18" charset="0"/>
            </a:endParaRPr>
          </a:p>
          <a:p>
            <a:endParaRPr lang="en-US" dirty="0"/>
          </a:p>
        </p:txBody>
      </p:sp>
      <p:sp>
        <p:nvSpPr>
          <p:cNvPr id="2" name="Title 1"/>
          <p:cNvSpPr>
            <a:spLocks noGrp="1"/>
          </p:cNvSpPr>
          <p:nvPr>
            <p:ph type="title"/>
          </p:nvPr>
        </p:nvSpPr>
        <p:spPr/>
        <p:txBody>
          <a:bodyPr>
            <a:normAutofit fontScale="90000"/>
          </a:bodyPr>
          <a:lstStyle/>
          <a:p>
            <a:pPr algn="ctr"/>
            <a:r>
              <a:rPr lang="en-IN" b="1" dirty="0">
                <a:latin typeface="Times New Roman" panose="02020603050405020304" pitchFamily="18" charset="0"/>
                <a:cs typeface="Times New Roman" panose="02020603050405020304" pitchFamily="18" charset="0"/>
              </a:rPr>
              <a:t>Social structures</a:t>
            </a:r>
            <a:br>
              <a:rPr lang="en-US" dirty="0"/>
            </a:br>
            <a:endParaRPr lang="en-US" dirty="0"/>
          </a:p>
        </p:txBody>
      </p:sp>
      <p:pic>
        <p:nvPicPr>
          <p:cNvPr id="40963" name="Picture 3"/>
          <p:cNvPicPr>
            <a:picLocks noChangeAspect="1" noChangeArrowheads="1"/>
          </p:cNvPicPr>
          <p:nvPr/>
        </p:nvPicPr>
        <p:blipFill>
          <a:blip r:embed="rId3"/>
          <a:srcRect/>
          <a:stretch>
            <a:fillRect/>
          </a:stretch>
        </p:blipFill>
        <p:spPr bwMode="auto">
          <a:xfrm>
            <a:off x="5572132" y="2000240"/>
            <a:ext cx="3278659" cy="3000396"/>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86182" y="1600200"/>
            <a:ext cx="4900618" cy="4525963"/>
          </a:xfrm>
        </p:spPr>
        <p:txBody>
          <a:bodyPr>
            <a:normAutofit fontScale="70000" lnSpcReduction="20000"/>
          </a:bodyPr>
          <a:lstStyle/>
          <a:p>
            <a:pPr lvl="0" algn="just">
              <a:lnSpc>
                <a:spcPct val="160000"/>
              </a:lnSpc>
            </a:pPr>
            <a:r>
              <a:rPr lang="en-IN" dirty="0">
                <a:latin typeface="Times New Roman" panose="02020603050405020304" pitchFamily="18" charset="0"/>
                <a:cs typeface="Times New Roman" panose="02020603050405020304" pitchFamily="18" charset="0"/>
              </a:rPr>
              <a:t>There are some significant distinctions between German and British religious values. A growing percentage of people in the UK are religious and non-religious individuals, and there has been a noticeable fall in religious adherence. </a:t>
            </a:r>
            <a:endParaRPr lang="en-US" dirty="0">
              <a:latin typeface="Times New Roman" panose="02020603050405020304" pitchFamily="18" charset="0"/>
              <a:cs typeface="Times New Roman" panose="02020603050405020304" pitchFamily="18" charset="0"/>
            </a:endParaRPr>
          </a:p>
          <a:p>
            <a:pPr lvl="0" algn="just">
              <a:lnSpc>
                <a:spcPct val="160000"/>
              </a:lnSpc>
            </a:pPr>
            <a:r>
              <a:rPr lang="en-IN" dirty="0">
                <a:latin typeface="Times New Roman" panose="02020603050405020304" pitchFamily="18" charset="0"/>
                <a:cs typeface="Times New Roman" panose="02020603050405020304" pitchFamily="18" charset="0"/>
              </a:rPr>
              <a:t>Despite its historical influence, the Church England has become less significant in people's lives (Singer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2023).</a:t>
            </a:r>
            <a:endParaRPr lang="en-US" dirty="0">
              <a:latin typeface="Times New Roman" panose="02020603050405020304" pitchFamily="18" charset="0"/>
              <a:cs typeface="Times New Roman" panose="02020603050405020304" pitchFamily="18" charset="0"/>
            </a:endParaRPr>
          </a:p>
          <a:p>
            <a:endParaRPr lang="en-US" dirty="0"/>
          </a:p>
        </p:txBody>
      </p:sp>
      <p:sp>
        <p:nvSpPr>
          <p:cNvPr id="2" name="Title 1"/>
          <p:cNvSpPr>
            <a:spLocks noGrp="1"/>
          </p:cNvSpPr>
          <p:nvPr>
            <p:ph type="title"/>
          </p:nvPr>
        </p:nvSpPr>
        <p:spPr/>
        <p:txBody>
          <a:bodyPr>
            <a:normAutofit fontScale="90000"/>
          </a:bodyPr>
          <a:lstStyle/>
          <a:p>
            <a:pPr algn="ctr"/>
            <a:r>
              <a:rPr lang="en-IN" b="1" dirty="0">
                <a:latin typeface="Times New Roman" panose="02020603050405020304" pitchFamily="18" charset="0"/>
                <a:cs typeface="Times New Roman" panose="02020603050405020304" pitchFamily="18" charset="0"/>
              </a:rPr>
              <a:t>Cultural variations between the UK and Germany</a:t>
            </a:r>
            <a:br>
              <a:rPr lang="en-US" dirty="0"/>
            </a:br>
            <a:endParaRPr lang="en-US" dirty="0"/>
          </a:p>
        </p:txBody>
      </p:sp>
      <p:pic>
        <p:nvPicPr>
          <p:cNvPr id="4198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425632" y="2285992"/>
            <a:ext cx="3363516" cy="2690813"/>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4114800" cy="4525963"/>
          </a:xfrm>
        </p:spPr>
        <p:txBody>
          <a:bodyPr>
            <a:normAutofit fontScale="92500" lnSpcReduction="10000"/>
          </a:bodyPr>
          <a:lstStyle/>
          <a:p>
            <a:pPr lvl="0" algn="ctr">
              <a:lnSpc>
                <a:spcPct val="150000"/>
              </a:lnSpc>
            </a:pPr>
            <a:r>
              <a:rPr lang="en-IN" dirty="0">
                <a:latin typeface="Times New Roman" panose="02020603050405020304" pitchFamily="18" charset="0"/>
                <a:cs typeface="Times New Roman" panose="02020603050405020304" pitchFamily="18" charset="0"/>
              </a:rPr>
              <a:t>Germany and the United Kingdom have different perspectives on business and the workplace. </a:t>
            </a:r>
            <a:endParaRPr lang="en-US" dirty="0">
              <a:latin typeface="Times New Roman" panose="02020603050405020304" pitchFamily="18" charset="0"/>
              <a:cs typeface="Times New Roman" panose="02020603050405020304" pitchFamily="18" charset="0"/>
            </a:endParaRPr>
          </a:p>
          <a:p>
            <a:pPr lvl="0" algn="ctr">
              <a:lnSpc>
                <a:spcPct val="150000"/>
              </a:lnSpc>
            </a:pPr>
            <a:r>
              <a:rPr lang="en-IN" dirty="0">
                <a:latin typeface="Times New Roman" panose="02020603050405020304" pitchFamily="18" charset="0"/>
                <a:cs typeface="Times New Roman" panose="02020603050405020304" pitchFamily="18" charset="0"/>
              </a:rPr>
              <a:t>Work settings that are structured, formality, and timeliness are highly valued in Germany.</a:t>
            </a:r>
            <a:endParaRPr lang="en-US" dirty="0">
              <a:latin typeface="Times New Roman" panose="02020603050405020304" pitchFamily="18" charset="0"/>
              <a:cs typeface="Times New Roman" panose="02020603050405020304" pitchFamily="18" charset="0"/>
            </a:endParaRPr>
          </a:p>
          <a:p>
            <a:endParaRPr lang="en-US" dirty="0"/>
          </a:p>
        </p:txBody>
      </p:sp>
      <p:sp>
        <p:nvSpPr>
          <p:cNvPr id="2" name="Title 1"/>
          <p:cNvSpPr>
            <a:spLocks noGrp="1"/>
          </p:cNvSpPr>
          <p:nvPr>
            <p:ph type="title"/>
          </p:nvPr>
        </p:nvSpPr>
        <p:spPr/>
        <p:txBody>
          <a:bodyPr>
            <a:normAutofit fontScale="90000"/>
          </a:bodyPr>
          <a:lstStyle/>
          <a:p>
            <a:pPr algn="ctr"/>
            <a:r>
              <a:rPr lang="en-IN" b="1" dirty="0">
                <a:latin typeface="Times New Roman" panose="02020603050405020304" pitchFamily="18" charset="0"/>
                <a:cs typeface="Times New Roman" panose="02020603050405020304" pitchFamily="18" charset="0"/>
              </a:rPr>
              <a:t>Business- and work-related attitudes</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pic>
        <p:nvPicPr>
          <p:cNvPr id="43010" name="Picture 2" descr="Work Attitudes"/>
          <p:cNvPicPr>
            <a:picLocks noChangeAspect="1" noChangeArrowheads="1"/>
          </p:cNvPicPr>
          <p:nvPr/>
        </p:nvPicPr>
        <p:blipFill>
          <a:blip r:embed="rId3"/>
          <a:srcRect/>
          <a:stretch>
            <a:fillRect/>
          </a:stretch>
        </p:blipFill>
        <p:spPr bwMode="auto">
          <a:xfrm>
            <a:off x="5143505" y="1714488"/>
            <a:ext cx="3857652" cy="4048125"/>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00496" y="1600200"/>
            <a:ext cx="4686304" cy="4525963"/>
          </a:xfrm>
        </p:spPr>
        <p:txBody>
          <a:bodyPr>
            <a:normAutofit fontScale="77500" lnSpcReduction="20000"/>
          </a:bodyPr>
          <a:lstStyle/>
          <a:p>
            <a:pPr lvl="0" algn="ctr">
              <a:lnSpc>
                <a:spcPct val="150000"/>
              </a:lnSpc>
            </a:pPr>
            <a:r>
              <a:rPr lang="en-IN" dirty="0">
                <a:latin typeface="Times New Roman" panose="02020603050405020304" pitchFamily="18" charset="0"/>
                <a:cs typeface="Times New Roman" panose="02020603050405020304" pitchFamily="18" charset="0"/>
              </a:rPr>
              <a:t>Unilever can acquire an in-depth awareness of the rules and regulations governing the German wellness services systems (Perrot and Horn, 2022).</a:t>
            </a:r>
            <a:endParaRPr lang="en-US" dirty="0">
              <a:latin typeface="Times New Roman" panose="02020603050405020304" pitchFamily="18" charset="0"/>
              <a:cs typeface="Times New Roman" panose="02020603050405020304" pitchFamily="18" charset="0"/>
            </a:endParaRPr>
          </a:p>
          <a:p>
            <a:pPr lvl="0" algn="ctr">
              <a:lnSpc>
                <a:spcPct val="150000"/>
              </a:lnSpc>
            </a:pPr>
            <a:r>
              <a:rPr lang="en-IN" dirty="0">
                <a:latin typeface="Times New Roman" panose="02020603050405020304" pitchFamily="18" charset="0"/>
                <a:cs typeface="Times New Roman" panose="02020603050405020304" pitchFamily="18" charset="0"/>
              </a:rPr>
              <a:t> Unilever make sure that all German management legislation, professional license requirements, and confidentiality rules are followed.</a:t>
            </a:r>
            <a:endParaRPr lang="en-US" dirty="0">
              <a:latin typeface="Times New Roman" panose="02020603050405020304" pitchFamily="18" charset="0"/>
              <a:cs typeface="Times New Roman" panose="02020603050405020304" pitchFamily="18" charset="0"/>
            </a:endParaRPr>
          </a:p>
          <a:p>
            <a:endParaRPr lang="en-US" dirty="0"/>
          </a:p>
        </p:txBody>
      </p:sp>
      <p:sp>
        <p:nvSpPr>
          <p:cNvPr id="2" name="Title 1"/>
          <p:cNvSpPr>
            <a:spLocks noGrp="1"/>
          </p:cNvSpPr>
          <p:nvPr>
            <p:ph type="title"/>
          </p:nvPr>
        </p:nvSpPr>
        <p:spPr/>
        <p:txBody>
          <a:bodyPr>
            <a:normAutofit/>
          </a:bodyPr>
          <a:lstStyle/>
          <a:p>
            <a:pPr algn="ctr"/>
            <a:r>
              <a:rPr lang="en-IN" b="1" dirty="0">
                <a:latin typeface="Times New Roman" panose="02020603050405020304" pitchFamily="18" charset="0"/>
                <a:cs typeface="Times New Roman" panose="02020603050405020304" pitchFamily="18" charset="0"/>
              </a:rPr>
              <a:t>Recommendations</a:t>
            </a:r>
            <a:endParaRPr lang="en-US" dirty="0">
              <a:latin typeface="Times New Roman" panose="02020603050405020304" pitchFamily="18" charset="0"/>
              <a:cs typeface="Times New Roman" panose="02020603050405020304" pitchFamily="18" charset="0"/>
            </a:endParaRPr>
          </a:p>
        </p:txBody>
      </p:sp>
      <p:pic>
        <p:nvPicPr>
          <p:cNvPr id="44033" name="Picture 1"/>
          <p:cNvPicPr>
            <a:picLocks noChangeAspect="1" noChangeArrowheads="1"/>
          </p:cNvPicPr>
          <p:nvPr/>
        </p:nvPicPr>
        <p:blipFill>
          <a:blip r:embed="rId3"/>
          <a:srcRect/>
          <a:stretch>
            <a:fillRect/>
          </a:stretch>
        </p:blipFill>
        <p:spPr bwMode="auto">
          <a:xfrm>
            <a:off x="214282" y="1928802"/>
            <a:ext cx="3429024" cy="3017841"/>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4686304" cy="4525963"/>
          </a:xfrm>
        </p:spPr>
        <p:txBody>
          <a:bodyPr>
            <a:normAutofit fontScale="85000" lnSpcReduction="10000"/>
          </a:bodyPr>
          <a:lstStyle/>
          <a:p>
            <a:pPr lvl="0" algn="ctr">
              <a:lnSpc>
                <a:spcPct val="150000"/>
              </a:lnSpc>
            </a:pPr>
            <a:r>
              <a:rPr lang="en-US" dirty="0">
                <a:latin typeface="Times New Roman" panose="02020603050405020304" pitchFamily="18" charset="0"/>
                <a:cs typeface="Times New Roman" panose="02020603050405020304" pitchFamily="18" charset="0"/>
              </a:rPr>
              <a:t>Unilever can spend money on management development and creativity. </a:t>
            </a:r>
          </a:p>
          <a:p>
            <a:pPr lvl="0" algn="ctr">
              <a:lnSpc>
                <a:spcPct val="150000"/>
              </a:lnSpc>
            </a:pPr>
            <a:r>
              <a:rPr lang="en-US" dirty="0">
                <a:latin typeface="Times New Roman" panose="02020603050405020304" pitchFamily="18" charset="0"/>
                <a:cs typeface="Times New Roman" panose="02020603050405020304" pitchFamily="18" charset="0"/>
              </a:rPr>
              <a:t>Germany is a great place for research partnerships and information transmission because of its robust medical and biological sciences sectors (Lee, 2023).</a:t>
            </a:r>
          </a:p>
          <a:p>
            <a:endParaRPr lang="en-US" dirty="0"/>
          </a:p>
        </p:txBody>
      </p:sp>
      <p:sp>
        <p:nvSpPr>
          <p:cNvPr id="2" name="Title 1"/>
          <p:cNvSpPr>
            <a:spLocks noGrp="1"/>
          </p:cNvSpPr>
          <p:nvPr>
            <p:ph type="title"/>
          </p:nvPr>
        </p:nvSpPr>
        <p:spPr/>
        <p:txBody>
          <a:bodyPr/>
          <a:lstStyle/>
          <a:p>
            <a:pPr algn="ctr"/>
            <a:r>
              <a:rPr lang="en-IN" b="1" dirty="0" err="1"/>
              <a:t>Contd</a:t>
            </a:r>
            <a:r>
              <a:rPr lang="en-IN" b="1" dirty="0"/>
              <a:t> </a:t>
            </a:r>
            <a:endParaRPr lang="en-US" b="1" dirty="0"/>
          </a:p>
        </p:txBody>
      </p:sp>
      <p:pic>
        <p:nvPicPr>
          <p:cNvPr id="45057" name="Picture 1"/>
          <p:cNvPicPr>
            <a:picLocks noChangeAspect="1" noChangeArrowheads="1"/>
          </p:cNvPicPr>
          <p:nvPr/>
        </p:nvPicPr>
        <p:blipFill>
          <a:blip r:embed="rId3"/>
          <a:srcRect/>
          <a:stretch>
            <a:fillRect/>
          </a:stretch>
        </p:blipFill>
        <p:spPr bwMode="auto">
          <a:xfrm>
            <a:off x="5286380" y="2071678"/>
            <a:ext cx="3440105" cy="2611445"/>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1868" y="1600200"/>
            <a:ext cx="5114932" cy="4525963"/>
          </a:xfrm>
        </p:spPr>
        <p:txBody>
          <a:bodyPr>
            <a:normAutofit fontScale="85000" lnSpcReduction="10000"/>
          </a:bodyPr>
          <a:lstStyle/>
          <a:p>
            <a:pPr lvl="0" algn="ctr">
              <a:lnSpc>
                <a:spcPct val="150000"/>
              </a:lnSpc>
            </a:pPr>
            <a:r>
              <a:rPr lang="en-IN" dirty="0">
                <a:latin typeface="Times New Roman" panose="02020603050405020304" pitchFamily="18" charset="0"/>
                <a:cs typeface="Times New Roman" panose="02020603050405020304" pitchFamily="18" charset="0"/>
              </a:rPr>
              <a:t>Unilever's strategic choice to increase its footprint in Germany shows a dedication to capitalizing on the benefits of the country's advantageous position, infrastructure, and clientele. </a:t>
            </a:r>
            <a:endParaRPr lang="en-US" dirty="0">
              <a:latin typeface="Times New Roman" panose="02020603050405020304" pitchFamily="18" charset="0"/>
              <a:cs typeface="Times New Roman" panose="02020603050405020304" pitchFamily="18" charset="0"/>
            </a:endParaRPr>
          </a:p>
          <a:p>
            <a:pPr lvl="0" algn="ctr">
              <a:lnSpc>
                <a:spcPct val="150000"/>
              </a:lnSpc>
            </a:pPr>
            <a:r>
              <a:rPr lang="en-IN" dirty="0">
                <a:latin typeface="Times New Roman" panose="02020603050405020304" pitchFamily="18" charset="0"/>
                <a:cs typeface="Times New Roman" panose="02020603050405020304" pitchFamily="18" charset="0"/>
              </a:rPr>
              <a:t>This action reflects Unilever's flexibility and commitment to international growth.  </a:t>
            </a:r>
            <a:endParaRPr lang="en-US" dirty="0">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Conclusion</a:t>
            </a:r>
            <a:endParaRPr lang="en-US" b="1" dirty="0">
              <a:latin typeface="Times New Roman" panose="02020603050405020304" pitchFamily="18" charset="0"/>
              <a:cs typeface="Times New Roman" panose="02020603050405020304" pitchFamily="18" charset="0"/>
            </a:endParaRPr>
          </a:p>
        </p:txBody>
      </p:sp>
      <p:pic>
        <p:nvPicPr>
          <p:cNvPr id="16386" name="Picture 2" descr="Unilever Brands | Becel, Bovril, Multinational company"/>
          <p:cNvPicPr>
            <a:picLocks noChangeAspect="1" noChangeArrowheads="1"/>
          </p:cNvPicPr>
          <p:nvPr/>
        </p:nvPicPr>
        <p:blipFill>
          <a:blip r:embed="rId3"/>
          <a:srcRect/>
          <a:stretch>
            <a:fillRect/>
          </a:stretch>
        </p:blipFill>
        <p:spPr bwMode="auto">
          <a:xfrm>
            <a:off x="142844" y="1857364"/>
            <a:ext cx="3429024" cy="3052766"/>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30000" lnSpcReduction="20000"/>
          </a:bodyPr>
          <a:lstStyle/>
          <a:p>
            <a:pPr>
              <a:lnSpc>
                <a:spcPct val="170000"/>
              </a:lnSpc>
            </a:pPr>
            <a:r>
              <a:rPr lang="en-IN" dirty="0" err="1">
                <a:latin typeface="Times New Roman" panose="02020603050405020304" pitchFamily="18" charset="0"/>
                <a:cs typeface="Times New Roman" panose="02020603050405020304" pitchFamily="18" charset="0"/>
              </a:rPr>
              <a:t>Faria</a:t>
            </a:r>
            <a:r>
              <a:rPr lang="en-IN" dirty="0">
                <a:latin typeface="Times New Roman" panose="02020603050405020304" pitchFamily="18" charset="0"/>
                <a:cs typeface="Times New Roman" panose="02020603050405020304" pitchFamily="18" charset="0"/>
              </a:rPr>
              <a:t>, A. and Cunha, J.F., 2022. Decolonizing business history: the case of Unilever historiography. </a:t>
            </a:r>
            <a:r>
              <a:rPr lang="en-IN" i="1" dirty="0" err="1">
                <a:latin typeface="Times New Roman" panose="02020603050405020304" pitchFamily="18" charset="0"/>
                <a:cs typeface="Times New Roman" panose="02020603050405020304" pitchFamily="18" charset="0"/>
              </a:rPr>
              <a:t>Cadernos</a:t>
            </a:r>
            <a:r>
              <a:rPr lang="en-IN" i="1" dirty="0">
                <a:latin typeface="Times New Roman" panose="02020603050405020304" pitchFamily="18" charset="0"/>
                <a:cs typeface="Times New Roman" panose="02020603050405020304" pitchFamily="18" charset="0"/>
              </a:rPr>
              <a:t> EBAPE. BR</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20</a:t>
            </a:r>
            <a:r>
              <a:rPr lang="en-IN" dirty="0">
                <a:latin typeface="Times New Roman" panose="02020603050405020304" pitchFamily="18" charset="0"/>
                <a:cs typeface="Times New Roman" panose="02020603050405020304" pitchFamily="18" charset="0"/>
              </a:rPr>
              <a:t>, pp.118-134.</a:t>
            </a:r>
            <a:endParaRPr lang="en-US" dirty="0">
              <a:latin typeface="Times New Roman" panose="02020603050405020304" pitchFamily="18" charset="0"/>
              <a:cs typeface="Times New Roman" panose="02020603050405020304" pitchFamily="18" charset="0"/>
            </a:endParaRPr>
          </a:p>
          <a:p>
            <a:pPr>
              <a:lnSpc>
                <a:spcPct val="170000"/>
              </a:lnSpc>
            </a:pPr>
            <a:r>
              <a:rPr lang="en-IN" dirty="0" err="1">
                <a:latin typeface="Times New Roman" panose="02020603050405020304" pitchFamily="18" charset="0"/>
                <a:cs typeface="Times New Roman" panose="02020603050405020304" pitchFamily="18" charset="0"/>
              </a:rPr>
              <a:t>Focacci</a:t>
            </a:r>
            <a:r>
              <a:rPr lang="en-IN" dirty="0">
                <a:latin typeface="Times New Roman" panose="02020603050405020304" pitchFamily="18" charset="0"/>
                <a:cs typeface="Times New Roman" panose="02020603050405020304" pitchFamily="18" charset="0"/>
              </a:rPr>
              <a:t>, C.N. and Perez, C., 2022. The importance of education and training policies in supporting technological revolutions: A comparative and historical analysis of UK, US, Germany, and Sweden (1830–1970). </a:t>
            </a:r>
            <a:r>
              <a:rPr lang="en-IN" i="1" dirty="0">
                <a:latin typeface="Times New Roman" panose="02020603050405020304" pitchFamily="18" charset="0"/>
                <a:cs typeface="Times New Roman" panose="02020603050405020304" pitchFamily="18" charset="0"/>
              </a:rPr>
              <a:t>Technology in Society</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70</a:t>
            </a:r>
            <a:r>
              <a:rPr lang="en-IN" dirty="0">
                <a:latin typeface="Times New Roman" panose="02020603050405020304" pitchFamily="18" charset="0"/>
                <a:cs typeface="Times New Roman" panose="02020603050405020304" pitchFamily="18" charset="0"/>
              </a:rPr>
              <a:t>, p.102000.</a:t>
            </a:r>
            <a:endParaRPr lang="en-US" dirty="0">
              <a:latin typeface="Times New Roman" panose="02020603050405020304" pitchFamily="18" charset="0"/>
              <a:cs typeface="Times New Roman" panose="02020603050405020304" pitchFamily="18" charset="0"/>
            </a:endParaRPr>
          </a:p>
          <a:p>
            <a:pPr>
              <a:lnSpc>
                <a:spcPct val="170000"/>
              </a:lnSpc>
            </a:pPr>
            <a:r>
              <a:rPr lang="en-IN" dirty="0" err="1">
                <a:latin typeface="Times New Roman" panose="02020603050405020304" pitchFamily="18" charset="0"/>
                <a:cs typeface="Times New Roman" panose="02020603050405020304" pitchFamily="18" charset="0"/>
              </a:rPr>
              <a:t>Indelicato</a:t>
            </a:r>
            <a:r>
              <a:rPr lang="en-IN" dirty="0">
                <a:latin typeface="Times New Roman" panose="02020603050405020304" pitchFamily="18" charset="0"/>
                <a:cs typeface="Times New Roman" panose="02020603050405020304" pitchFamily="18" charset="0"/>
              </a:rPr>
              <a:t>, A., </a:t>
            </a:r>
            <a:r>
              <a:rPr lang="en-IN" dirty="0" err="1">
                <a:latin typeface="Times New Roman" panose="02020603050405020304" pitchFamily="18" charset="0"/>
                <a:cs typeface="Times New Roman" panose="02020603050405020304" pitchFamily="18" charset="0"/>
              </a:rPr>
              <a:t>Martín</a:t>
            </a:r>
            <a:r>
              <a:rPr lang="en-IN" dirty="0">
                <a:latin typeface="Times New Roman" panose="02020603050405020304" pitchFamily="18" charset="0"/>
                <a:cs typeface="Times New Roman" panose="02020603050405020304" pitchFamily="18" charset="0"/>
              </a:rPr>
              <a:t>, J.C. and </a:t>
            </a:r>
            <a:r>
              <a:rPr lang="en-IN" dirty="0" err="1">
                <a:latin typeface="Times New Roman" panose="02020603050405020304" pitchFamily="18" charset="0"/>
                <a:cs typeface="Times New Roman" panose="02020603050405020304" pitchFamily="18" charset="0"/>
              </a:rPr>
              <a:t>Scuderi</a:t>
            </a:r>
            <a:r>
              <a:rPr lang="en-IN" dirty="0">
                <a:latin typeface="Times New Roman" panose="02020603050405020304" pitchFamily="18" charset="0"/>
                <a:cs typeface="Times New Roman" panose="02020603050405020304" pitchFamily="18" charset="0"/>
              </a:rPr>
              <a:t>, R., 2023. A comparison of attitudes towards immigrants from the perspective of the political party vote. </a:t>
            </a:r>
            <a:r>
              <a:rPr lang="en-IN" i="1" dirty="0" err="1">
                <a:latin typeface="Times New Roman" panose="02020603050405020304" pitchFamily="18" charset="0"/>
                <a:cs typeface="Times New Roman" panose="02020603050405020304" pitchFamily="18" charset="0"/>
              </a:rPr>
              <a:t>Heliyon</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9</a:t>
            </a:r>
            <a:r>
              <a:rPr lang="en-IN" dirty="0">
                <a:latin typeface="Times New Roman" panose="02020603050405020304" pitchFamily="18" charset="0"/>
                <a:cs typeface="Times New Roman" panose="02020603050405020304" pitchFamily="18" charset="0"/>
              </a:rPr>
              <a:t>(3).</a:t>
            </a:r>
            <a:endParaRPr lang="en-US" dirty="0">
              <a:latin typeface="Times New Roman" panose="02020603050405020304" pitchFamily="18" charset="0"/>
              <a:cs typeface="Times New Roman" panose="02020603050405020304" pitchFamily="18" charset="0"/>
            </a:endParaRPr>
          </a:p>
          <a:p>
            <a:pPr>
              <a:lnSpc>
                <a:spcPct val="170000"/>
              </a:lnSpc>
            </a:pPr>
            <a:r>
              <a:rPr lang="en-IN" dirty="0">
                <a:latin typeface="Times New Roman" panose="02020603050405020304" pitchFamily="18" charset="0"/>
                <a:cs typeface="Times New Roman" panose="02020603050405020304" pitchFamily="18" charset="0"/>
              </a:rPr>
              <a:t>Lee, A.P., 2023. Cultural intelligence as a predictor of organizational outcome. </a:t>
            </a:r>
            <a:r>
              <a:rPr lang="en-IN" i="1" dirty="0">
                <a:latin typeface="Times New Roman" panose="02020603050405020304" pitchFamily="18" charset="0"/>
                <a:cs typeface="Times New Roman" panose="02020603050405020304" pitchFamily="18" charset="0"/>
              </a:rPr>
              <a:t>International Journal of Cross Cultural Management</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23</a:t>
            </a:r>
            <a:r>
              <a:rPr lang="en-IN" dirty="0">
                <a:latin typeface="Times New Roman" panose="02020603050405020304" pitchFamily="18" charset="0"/>
                <a:cs typeface="Times New Roman" panose="02020603050405020304" pitchFamily="18" charset="0"/>
              </a:rPr>
              <a:t>(2), pp.299-316.</a:t>
            </a:r>
          </a:p>
          <a:p>
            <a:pPr>
              <a:lnSpc>
                <a:spcPct val="170000"/>
              </a:lnSpc>
            </a:pPr>
            <a:r>
              <a:rPr lang="en-US" dirty="0">
                <a:latin typeface="Times New Roman" panose="02020603050405020304" pitchFamily="18" charset="0"/>
                <a:cs typeface="Times New Roman" panose="02020603050405020304" pitchFamily="18" charset="0"/>
              </a:rPr>
              <a:t>Nickerson, C., 2023. Hofstede’s Cultural Dimensions Theory &amp; Examples. Simply Psychology.</a:t>
            </a:r>
            <a:endParaRPr lang="en-IN" dirty="0">
              <a:latin typeface="Times New Roman" panose="02020603050405020304" pitchFamily="18" charset="0"/>
              <a:cs typeface="Times New Roman" panose="02020603050405020304" pitchFamily="18" charset="0"/>
            </a:endParaRPr>
          </a:p>
          <a:p>
            <a:pPr>
              <a:lnSpc>
                <a:spcPct val="170000"/>
              </a:lnSpc>
            </a:pPr>
            <a:r>
              <a:rPr lang="en-US" dirty="0" err="1">
                <a:latin typeface="Times New Roman" panose="02020603050405020304" pitchFamily="18" charset="0"/>
                <a:cs typeface="Times New Roman" panose="02020603050405020304" pitchFamily="18" charset="0"/>
              </a:rPr>
              <a:t>Obioma</a:t>
            </a:r>
            <a:r>
              <a:rPr lang="en-US" dirty="0">
                <a:latin typeface="Times New Roman" panose="02020603050405020304" pitchFamily="18" charset="0"/>
                <a:cs typeface="Times New Roman" panose="02020603050405020304" pitchFamily="18" charset="0"/>
              </a:rPr>
              <a:t>, I.F., </a:t>
            </a:r>
            <a:r>
              <a:rPr lang="en-US" dirty="0" err="1">
                <a:latin typeface="Times New Roman" panose="02020603050405020304" pitchFamily="18" charset="0"/>
                <a:cs typeface="Times New Roman" panose="02020603050405020304" pitchFamily="18" charset="0"/>
              </a:rPr>
              <a:t>Hentschel</a:t>
            </a:r>
            <a:r>
              <a:rPr lang="en-US" dirty="0">
                <a:latin typeface="Times New Roman" panose="02020603050405020304" pitchFamily="18" charset="0"/>
                <a:cs typeface="Times New Roman" panose="02020603050405020304" pitchFamily="18" charset="0"/>
              </a:rPr>
              <a:t>, T. and Hernandez Bark, A.S., 2022. Gender stereotypes and self‐characterizations in Germany and Nigeria: A cross‐cultural comparison. Journal of Applied Social Psychology, 52(8), pp.764-780.</a:t>
            </a:r>
          </a:p>
          <a:p>
            <a:pPr>
              <a:lnSpc>
                <a:spcPct val="170000"/>
              </a:lnSpc>
            </a:pPr>
            <a:r>
              <a:rPr lang="en-IN" dirty="0">
                <a:latin typeface="Times New Roman" panose="02020603050405020304" pitchFamily="18" charset="0"/>
                <a:cs typeface="Times New Roman" panose="02020603050405020304" pitchFamily="18" charset="0"/>
              </a:rPr>
              <a:t>Perrot, A. and Horn, R., 2022. The ethical landscape (s) of non-invasive prenatal testing in England, France and Germany: findings from a comparative literature review. </a:t>
            </a:r>
            <a:r>
              <a:rPr lang="en-IN" i="1" dirty="0">
                <a:latin typeface="Times New Roman" panose="02020603050405020304" pitchFamily="18" charset="0"/>
                <a:cs typeface="Times New Roman" panose="02020603050405020304" pitchFamily="18" charset="0"/>
              </a:rPr>
              <a:t>European journal of human genetics</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30</a:t>
            </a:r>
            <a:r>
              <a:rPr lang="en-IN" dirty="0">
                <a:latin typeface="Times New Roman" panose="02020603050405020304" pitchFamily="18" charset="0"/>
                <a:cs typeface="Times New Roman" panose="02020603050405020304" pitchFamily="18" charset="0"/>
              </a:rPr>
              <a:t>(6), pp.676-681.</a:t>
            </a:r>
            <a:endParaRPr lang="en-US" dirty="0">
              <a:latin typeface="Times New Roman" panose="02020603050405020304" pitchFamily="18" charset="0"/>
              <a:cs typeface="Times New Roman" panose="02020603050405020304" pitchFamily="18" charset="0"/>
            </a:endParaRPr>
          </a:p>
          <a:p>
            <a:pPr>
              <a:lnSpc>
                <a:spcPct val="170000"/>
              </a:lnSpc>
            </a:pPr>
            <a:r>
              <a:rPr lang="en-IN" dirty="0" err="1">
                <a:latin typeface="Times New Roman" panose="02020603050405020304" pitchFamily="18" charset="0"/>
                <a:cs typeface="Times New Roman" panose="02020603050405020304" pitchFamily="18" charset="0"/>
              </a:rPr>
              <a:t>Pickel</a:t>
            </a:r>
            <a:r>
              <a:rPr lang="en-IN" dirty="0">
                <a:latin typeface="Times New Roman" panose="02020603050405020304" pitchFamily="18" charset="0"/>
                <a:cs typeface="Times New Roman" panose="02020603050405020304" pitchFamily="18" charset="0"/>
              </a:rPr>
              <a:t>, S. and </a:t>
            </a:r>
            <a:r>
              <a:rPr lang="en-IN" dirty="0" err="1">
                <a:latin typeface="Times New Roman" panose="02020603050405020304" pitchFamily="18" charset="0"/>
                <a:cs typeface="Times New Roman" panose="02020603050405020304" pitchFamily="18" charset="0"/>
              </a:rPr>
              <a:t>Pickel</a:t>
            </a:r>
            <a:r>
              <a:rPr lang="en-IN" dirty="0">
                <a:latin typeface="Times New Roman" panose="02020603050405020304" pitchFamily="18" charset="0"/>
                <a:cs typeface="Times New Roman" panose="02020603050405020304" pitchFamily="18" charset="0"/>
              </a:rPr>
              <a:t>, G., 2023. The wall in the mind–Revisited stable differences in the political cultures of western and eastern Germany. </a:t>
            </a:r>
            <a:r>
              <a:rPr lang="en-IN" i="1" dirty="0">
                <a:latin typeface="Times New Roman" panose="02020603050405020304" pitchFamily="18" charset="0"/>
                <a:cs typeface="Times New Roman" panose="02020603050405020304" pitchFamily="18" charset="0"/>
              </a:rPr>
              <a:t>German Politics</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32</a:t>
            </a:r>
            <a:r>
              <a:rPr lang="en-IN" dirty="0">
                <a:latin typeface="Times New Roman" panose="02020603050405020304" pitchFamily="18" charset="0"/>
                <a:cs typeface="Times New Roman" panose="02020603050405020304" pitchFamily="18" charset="0"/>
              </a:rPr>
              <a:t>(1), pp.20-42.</a:t>
            </a:r>
            <a:endParaRPr lang="en-US" dirty="0">
              <a:latin typeface="Times New Roman" panose="02020603050405020304" pitchFamily="18" charset="0"/>
              <a:cs typeface="Times New Roman" panose="02020603050405020304" pitchFamily="18" charset="0"/>
            </a:endParaRPr>
          </a:p>
          <a:p>
            <a:pPr>
              <a:lnSpc>
                <a:spcPct val="170000"/>
              </a:lnSpc>
            </a:pPr>
            <a:r>
              <a:rPr lang="en-IN" dirty="0">
                <a:latin typeface="Times New Roman" panose="02020603050405020304" pitchFamily="18" charset="0"/>
                <a:cs typeface="Times New Roman" panose="02020603050405020304" pitchFamily="18" charset="0"/>
              </a:rPr>
              <a:t>Singer, S., </a:t>
            </a:r>
            <a:r>
              <a:rPr lang="en-IN" dirty="0" err="1">
                <a:latin typeface="Times New Roman" panose="02020603050405020304" pitchFamily="18" charset="0"/>
                <a:cs typeface="Times New Roman" panose="02020603050405020304" pitchFamily="18" charset="0"/>
              </a:rPr>
              <a:t>Riccetti</a:t>
            </a:r>
            <a:r>
              <a:rPr lang="en-IN" dirty="0">
                <a:latin typeface="Times New Roman" panose="02020603050405020304" pitchFamily="18" charset="0"/>
                <a:cs typeface="Times New Roman" panose="02020603050405020304" pitchFamily="18" charset="0"/>
              </a:rPr>
              <a:t>, N., </a:t>
            </a:r>
            <a:r>
              <a:rPr lang="en-IN" dirty="0" err="1">
                <a:latin typeface="Times New Roman" panose="02020603050405020304" pitchFamily="18" charset="0"/>
                <a:cs typeface="Times New Roman" panose="02020603050405020304" pitchFamily="18" charset="0"/>
              </a:rPr>
              <a:t>Hempler</a:t>
            </a:r>
            <a:r>
              <a:rPr lang="en-IN" dirty="0">
                <a:latin typeface="Times New Roman" panose="02020603050405020304" pitchFamily="18" charset="0"/>
                <a:cs typeface="Times New Roman" panose="02020603050405020304" pitchFamily="18" charset="0"/>
              </a:rPr>
              <a:t>, I., Fried, M., </a:t>
            </a:r>
            <a:r>
              <a:rPr lang="en-IN" dirty="0" err="1">
                <a:latin typeface="Times New Roman" panose="02020603050405020304" pitchFamily="18" charset="0"/>
                <a:cs typeface="Times New Roman" panose="02020603050405020304" pitchFamily="18" charset="0"/>
              </a:rPr>
              <a:t>Knorrenschild</a:t>
            </a:r>
            <a:r>
              <a:rPr lang="en-IN" dirty="0">
                <a:latin typeface="Times New Roman" panose="02020603050405020304" pitchFamily="18" charset="0"/>
                <a:cs typeface="Times New Roman" panose="02020603050405020304" pitchFamily="18" charset="0"/>
              </a:rPr>
              <a:t>, J.R., </a:t>
            </a:r>
            <a:r>
              <a:rPr lang="en-IN" dirty="0" err="1">
                <a:latin typeface="Times New Roman" panose="02020603050405020304" pitchFamily="18" charset="0"/>
                <a:cs typeface="Times New Roman" panose="02020603050405020304" pitchFamily="18" charset="0"/>
              </a:rPr>
              <a:t>Kalie</a:t>
            </a:r>
            <a:r>
              <a:rPr lang="en-IN" dirty="0">
                <a:latin typeface="Times New Roman" panose="02020603050405020304" pitchFamily="18" charset="0"/>
                <a:cs typeface="Times New Roman" panose="02020603050405020304" pitchFamily="18" charset="0"/>
              </a:rPr>
              <a:t>, L., </a:t>
            </a:r>
            <a:r>
              <a:rPr lang="en-IN" dirty="0" err="1">
                <a:latin typeface="Times New Roman" panose="02020603050405020304" pitchFamily="18" charset="0"/>
                <a:cs typeface="Times New Roman" panose="02020603050405020304" pitchFamily="18" charset="0"/>
              </a:rPr>
              <a:t>Merbach</a:t>
            </a:r>
            <a:r>
              <a:rPr lang="en-IN" dirty="0">
                <a:latin typeface="Times New Roman" panose="02020603050405020304" pitchFamily="18" charset="0"/>
                <a:cs typeface="Times New Roman" panose="02020603050405020304" pitchFamily="18" charset="0"/>
              </a:rPr>
              <a:t>, M., </a:t>
            </a:r>
            <a:r>
              <a:rPr lang="en-IN" dirty="0" err="1">
                <a:latin typeface="Times New Roman" panose="02020603050405020304" pitchFamily="18" charset="0"/>
                <a:cs typeface="Times New Roman" panose="02020603050405020304" pitchFamily="18" charset="0"/>
              </a:rPr>
              <a:t>Reiser</a:t>
            </a:r>
            <a:r>
              <a:rPr lang="en-IN" dirty="0">
                <a:latin typeface="Times New Roman" panose="02020603050405020304" pitchFamily="18" charset="0"/>
                <a:cs typeface="Times New Roman" panose="02020603050405020304" pitchFamily="18" charset="0"/>
              </a:rPr>
              <a:t>, M., </a:t>
            </a:r>
            <a:r>
              <a:rPr lang="en-IN" dirty="0" err="1">
                <a:latin typeface="Times New Roman" panose="02020603050405020304" pitchFamily="18" charset="0"/>
                <a:cs typeface="Times New Roman" panose="02020603050405020304" pitchFamily="18" charset="0"/>
              </a:rPr>
              <a:t>Mosthaf</a:t>
            </a:r>
            <a:r>
              <a:rPr lang="en-IN" dirty="0">
                <a:latin typeface="Times New Roman" panose="02020603050405020304" pitchFamily="18" charset="0"/>
                <a:cs typeface="Times New Roman" panose="02020603050405020304" pitchFamily="18" charset="0"/>
              </a:rPr>
              <a:t>, F., </a:t>
            </a:r>
            <a:r>
              <a:rPr lang="en-IN" dirty="0" err="1">
                <a:latin typeface="Times New Roman" panose="02020603050405020304" pitchFamily="18" charset="0"/>
                <a:cs typeface="Times New Roman" panose="02020603050405020304" pitchFamily="18" charset="0"/>
              </a:rPr>
              <a:t>Heidt</a:t>
            </a:r>
            <a:r>
              <a:rPr lang="en-IN" dirty="0">
                <a:latin typeface="Times New Roman" panose="02020603050405020304" pitchFamily="18" charset="0"/>
                <a:cs typeface="Times New Roman" panose="02020603050405020304" pitchFamily="18" charset="0"/>
              </a:rPr>
              <a:t>, V. and Hermes-Moll, K., 2023. Awareness and use of psychosocial care among cancer patients and their relatives—a comparison of people with and without a migration background in Germany. </a:t>
            </a:r>
            <a:r>
              <a:rPr lang="en-IN" i="1" dirty="0">
                <a:latin typeface="Times New Roman" panose="02020603050405020304" pitchFamily="18" charset="0"/>
                <a:cs typeface="Times New Roman" panose="02020603050405020304" pitchFamily="18" charset="0"/>
              </a:rPr>
              <a:t>Journal of cancer research and clinical oncology</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149</a:t>
            </a:r>
            <a:r>
              <a:rPr lang="en-IN" dirty="0">
                <a:latin typeface="Times New Roman" panose="02020603050405020304" pitchFamily="18" charset="0"/>
                <a:cs typeface="Times New Roman" panose="02020603050405020304" pitchFamily="18" charset="0"/>
              </a:rPr>
              <a:t>(5), pp.1733-1745.</a:t>
            </a:r>
          </a:p>
          <a:p>
            <a:pPr>
              <a:lnSpc>
                <a:spcPct val="170000"/>
              </a:lnSpc>
            </a:pPr>
            <a:r>
              <a:rPr lang="en-US" dirty="0">
                <a:latin typeface="Times New Roman" panose="02020603050405020304" pitchFamily="18" charset="0"/>
                <a:cs typeface="Times New Roman" panose="02020603050405020304" pitchFamily="18" charset="0"/>
              </a:rPr>
              <a:t>Youssef, M.A.E.A., Eid, R. and Agag, G., 2022. Cross-national differences in big data analytics adoption in the retail industry. Journal of Retailing and Consumer Services, 64, p.102827.</a:t>
            </a:r>
          </a:p>
          <a:p>
            <a:endParaRPr lang="en-US" dirty="0"/>
          </a:p>
        </p:txBody>
      </p:sp>
      <p:sp>
        <p:nvSpPr>
          <p:cNvPr id="2" name="Title 1"/>
          <p:cNvSpPr>
            <a:spLocks noGrp="1"/>
          </p:cNvSpPr>
          <p:nvPr>
            <p:ph type="title"/>
          </p:nvPr>
        </p:nvSpPr>
        <p:spPr/>
        <p:txBody>
          <a:bodyPr/>
          <a:lstStyle/>
          <a:p>
            <a:pPr algn="ctr"/>
            <a:r>
              <a:rPr lang="en-IN" b="1" dirty="0">
                <a:latin typeface="Times New Roman" panose="02020603050405020304" pitchFamily="18" charset="0"/>
                <a:cs typeface="Times New Roman" panose="02020603050405020304" pitchFamily="18" charset="0"/>
              </a:rPr>
              <a:t>References </a:t>
            </a:r>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Concourse</Template>
  <TotalTime>1586</TotalTime>
  <Words>2179</Words>
  <Application>Microsoft Macintosh PowerPoint</Application>
  <PresentationFormat>On-screen Show (4:3)</PresentationFormat>
  <Paragraphs>93</Paragraphs>
  <Slides>16</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Calibri</vt:lpstr>
      <vt:lpstr>Lucida Sans Unicode</vt:lpstr>
      <vt:lpstr>Times New Roman</vt:lpstr>
      <vt:lpstr>Verdana</vt:lpstr>
      <vt:lpstr>Wingdings 2</vt:lpstr>
      <vt:lpstr>Wingdings 3</vt:lpstr>
      <vt:lpstr>Concourse</vt:lpstr>
      <vt:lpstr>International Business Communications   </vt:lpstr>
      <vt:lpstr>Introduction</vt:lpstr>
      <vt:lpstr>Company overview </vt:lpstr>
      <vt:lpstr>Cultural sensitivity in Germany</vt:lpstr>
      <vt:lpstr>Differences from the UK</vt:lpstr>
      <vt:lpstr>Cultural similarities between the UK and Germany</vt:lpstr>
      <vt:lpstr>Hofstede's cultural dimensions theory</vt:lpstr>
      <vt:lpstr>Cultural compass</vt:lpstr>
      <vt:lpstr>Ethnic makeups of the people </vt:lpstr>
      <vt:lpstr>Social structures </vt:lpstr>
      <vt:lpstr>Cultural variations between the UK and Germany </vt:lpstr>
      <vt:lpstr>Business- and work-related attitudes </vt:lpstr>
      <vt:lpstr>Recommendations</vt:lpstr>
      <vt:lpstr>Contd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   </dc:title>
  <dc:creator>dell</dc:creator>
  <cp:lastModifiedBy>Alexandru Cretu (2113196)</cp:lastModifiedBy>
  <cp:revision>26</cp:revision>
  <dcterms:created xsi:type="dcterms:W3CDTF">2023-11-06T12:17:00Z</dcterms:created>
  <dcterms:modified xsi:type="dcterms:W3CDTF">2023-11-23T23:29:19Z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061BFD04939141B1A733248024EFE409_12</vt:lpwstr>
  </property>
  <property fmtid="{D5CDD505-2E9C-101B-9397-08002B2CF9AE}" pid="3" name="KSOProductBuildVer">
    <vt:lpwstr>1033-12.2.0.13306</vt:lpwstr>
  </property>
</Properties>
</file>