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7" r:id="rId4"/>
    <p:sldId id="257" r:id="rId5"/>
    <p:sldId id="275" r:id="rId6"/>
    <p:sldId id="278" r:id="rId7"/>
    <p:sldId id="279" r:id="rId8"/>
    <p:sldId id="280" r:id="rId9"/>
    <p:sldId id="262" r:id="rId10"/>
    <p:sldId id="285" r:id="rId11"/>
    <p:sldId id="286" r:id="rId12"/>
    <p:sldId id="287" r:id="rId13"/>
    <p:sldId id="267" r:id="rId14"/>
    <p:sldId id="288" r:id="rId15"/>
    <p:sldId id="289" r:id="rId16"/>
    <p:sldId id="29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CCFFFF"/>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65" autoAdjust="0"/>
    <p:restoredTop sz="94660"/>
  </p:normalViewPr>
  <p:slideViewPr>
    <p:cSldViewPr snapToGrid="0">
      <p:cViewPr varScale="1">
        <p:scale>
          <a:sx n="109" d="100"/>
          <a:sy n="109" d="100"/>
        </p:scale>
        <p:origin x="336"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CDA005-1EBF-4245-AD38-4BFA4F60D249}"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3905910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CDA005-1EBF-4245-AD38-4BFA4F60D249}"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670057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CDA005-1EBF-4245-AD38-4BFA4F60D249}"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796307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CDA005-1EBF-4245-AD38-4BFA4F60D249}"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3776787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CDA005-1EBF-4245-AD38-4BFA4F60D249}" type="datetimeFigureOut">
              <a:rPr lang="en-GB" smtClean="0"/>
              <a:t>26/02/2022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272565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CDA005-1EBF-4245-AD38-4BFA4F60D249}"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144558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CDA005-1EBF-4245-AD38-4BFA4F60D249}" type="datetimeFigureOut">
              <a:rPr lang="en-GB" smtClean="0"/>
              <a:t>26/02/2022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3338604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CDA005-1EBF-4245-AD38-4BFA4F60D249}"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1694273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CDA005-1EBF-4245-AD38-4BFA4F60D249}"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3185924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CDA005-1EBF-4245-AD38-4BFA4F60D249}"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95943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CDA005-1EBF-4245-AD38-4BFA4F60D249}"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A0857-EF09-40D4-A056-EFB5D85A724F}" type="slidenum">
              <a:rPr lang="en-GB" smtClean="0"/>
              <a:t>‹#›</a:t>
            </a:fld>
            <a:endParaRPr lang="en-GB"/>
          </a:p>
        </p:txBody>
      </p:sp>
    </p:spTree>
    <p:extLst>
      <p:ext uri="{BB962C8B-B14F-4D97-AF65-F5344CB8AC3E}">
        <p14:creationId xmlns:p14="http://schemas.microsoft.com/office/powerpoint/2010/main" val="1537650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CDA005-1EBF-4245-AD38-4BFA4F60D249}" type="datetimeFigureOut">
              <a:rPr lang="en-GB" smtClean="0"/>
              <a:t>26/02/2022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7A0857-EF09-40D4-A056-EFB5D85A724F}" type="slidenum">
              <a:rPr lang="en-GB" smtClean="0"/>
              <a:t>‹#›</a:t>
            </a:fld>
            <a:endParaRPr lang="en-GB"/>
          </a:p>
        </p:txBody>
      </p:sp>
    </p:spTree>
    <p:extLst>
      <p:ext uri="{BB962C8B-B14F-4D97-AF65-F5344CB8AC3E}">
        <p14:creationId xmlns:p14="http://schemas.microsoft.com/office/powerpoint/2010/main" val="1443634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equalityhumanrights.com/sites/default/files/is-britain-fairer-2015.pdf" TargetMode="External"/><Relationship Id="rId2" Type="http://schemas.openxmlformats.org/officeDocument/2006/relationships/hyperlink" Target="https://doi.org/10.1111/j.1744-6171.2008.00166.x" TargetMode="External"/><Relationship Id="rId1" Type="http://schemas.openxmlformats.org/officeDocument/2006/relationships/slideLayout" Target="../slideLayouts/slideLayout7.xml"/><Relationship Id="rId5" Type="http://schemas.openxmlformats.org/officeDocument/2006/relationships/hyperlink" Target="https://www.funfilledevents.com.au/images/services/Games_and_activity/Giant-Snakes-Ladders.jpg" TargetMode="External"/><Relationship Id="rId4" Type="http://schemas.openxmlformats.org/officeDocument/2006/relationships/hyperlink" Target="https://freedesignfile.com/upload/2018/04/Young-people-sitting-alone-on-the-stairs-Stock-Photo.jpg"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sheltercymru.org.uk/wp-content/uploads/2021/11/Homeless_what-can-I-do-2021.pdf" TargetMode="External"/><Relationship Id="rId3" Type="http://schemas.openxmlformats.org/officeDocument/2006/relationships/hyperlink" Target="https://oxfamapps.org/cymru/poverty-in-wales/" TargetMode="External"/><Relationship Id="rId7" Type="http://schemas.openxmlformats.org/officeDocument/2006/relationships/hyperlink" Target="https://england.shelter.org.uk/" TargetMode="External"/><Relationship Id="rId2" Type="http://schemas.openxmlformats.org/officeDocument/2006/relationships/hyperlink" Target="https://www.mind.org.uk/about-us/mind-cymru/" TargetMode="External"/><Relationship Id="rId1" Type="http://schemas.openxmlformats.org/officeDocument/2006/relationships/slideLayout" Target="../slideLayouts/slideLayout7.xml"/><Relationship Id="rId6" Type="http://schemas.openxmlformats.org/officeDocument/2006/relationships/hyperlink" Target="https://www.southwalesguardian.co.uk/news/18768823.support-homelessness-carmarthenshire/" TargetMode="External"/><Relationship Id="rId11" Type="http://schemas.openxmlformats.org/officeDocument/2006/relationships/hyperlink" Target="https://www.turn2us.org.uk/About-Us/News/UK-Poverty-Facts-and-figures" TargetMode="External"/><Relationship Id="rId5" Type="http://schemas.openxmlformats.org/officeDocument/2006/relationships/hyperlink" Target="https://gov.wales/sites/default/files/publications/2018-02/an-independent-evaluation-of-youth-work-in-schools-in-wales-vanessa-rogers-may-2016.pdf" TargetMode="External"/><Relationship Id="rId10" Type="http://schemas.openxmlformats.org/officeDocument/2006/relationships/hyperlink" Target="https://thewallich.com/" TargetMode="External"/><Relationship Id="rId4" Type="http://schemas.openxmlformats.org/officeDocument/2006/relationships/hyperlink" Target="http://www4.shu.ac.uk/research/cresr/sites/shu.ac.uk/files/hidden-homelessness-your-place-not-mine.pdf" TargetMode="External"/><Relationship Id="rId9" Type="http://schemas.openxmlformats.org/officeDocument/2006/relationships/hyperlink" Target="http://cdn.streetphoto24.com/wp-content/uploads/2016/09/DSC06937.jp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pureapps2.hw.ac.uk/ws/portalfiles/portal/9258335" TargetMode="External"/><Relationship Id="rId2" Type="http://schemas.openxmlformats.org/officeDocument/2006/relationships/hyperlink" Target="http://www.youthworkwales.org.uk/wp-content/uploads/2017/11/Homelessness.pdf#:~:text=The%20%EE%80%80Wales%EE%80%81%20Young%20%EE%80%80Homelessness%EE%80%81%20Group%20notes%20that%20according,figures%20however%2C%20may%20not%20represent%20a%20true%20" TargetMode="External"/><Relationship Id="rId1" Type="http://schemas.openxmlformats.org/officeDocument/2006/relationships/slideLayout" Target="../slideLayouts/slideLayout7.xml"/><Relationship Id="rId5" Type="http://schemas.openxmlformats.org/officeDocument/2006/relationships/hyperlink" Target="https://www.woodhouse.priacademy.co.uk/pupils/unicef" TargetMode="External"/><Relationship Id="rId4" Type="http://schemas.openxmlformats.org/officeDocument/2006/relationships/hyperlink" Target="https://www.theguardian.com/society/2020/jan/20/youth-services-suffer-70-funding-cut-in-less-than-a-deca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938" y="267854"/>
            <a:ext cx="8742422" cy="2724728"/>
          </a:xfrm>
        </p:spPr>
        <p:txBody>
          <a:bodyPr>
            <a:normAutofit/>
          </a:bodyPr>
          <a:lstStyle/>
          <a:p>
            <a:r>
              <a:rPr lang="en-GB" sz="16600" dirty="0">
                <a:ln w="38100">
                  <a:solidFill>
                    <a:schemeClr val="tx1"/>
                  </a:solidFill>
                </a:ln>
                <a:solidFill>
                  <a:schemeClr val="accent6">
                    <a:lumMod val="60000"/>
                    <a:lumOff val="40000"/>
                  </a:schemeClr>
                </a:solidFill>
                <a:latin typeface="Bauhaus 93" panose="04030905020B02020C02" pitchFamily="82" charset="0"/>
              </a:rPr>
              <a:t>P</a:t>
            </a:r>
            <a:r>
              <a:rPr lang="en-GB" sz="16600" dirty="0">
                <a:ln w="38100">
                  <a:solidFill>
                    <a:schemeClr val="tx1"/>
                  </a:solidFill>
                </a:ln>
                <a:solidFill>
                  <a:schemeClr val="accent1">
                    <a:lumMod val="60000"/>
                    <a:lumOff val="40000"/>
                  </a:schemeClr>
                </a:solidFill>
                <a:latin typeface="Bauhaus 93" panose="04030905020B02020C02" pitchFamily="82" charset="0"/>
              </a:rPr>
              <a:t>O</a:t>
            </a:r>
            <a:r>
              <a:rPr lang="en-GB" sz="16600" dirty="0">
                <a:ln w="38100">
                  <a:solidFill>
                    <a:schemeClr val="tx1"/>
                  </a:solidFill>
                </a:ln>
                <a:solidFill>
                  <a:schemeClr val="accent4">
                    <a:lumMod val="40000"/>
                    <a:lumOff val="60000"/>
                  </a:schemeClr>
                </a:solidFill>
                <a:latin typeface="Bauhaus 93" panose="04030905020B02020C02" pitchFamily="82" charset="0"/>
              </a:rPr>
              <a:t>V</a:t>
            </a:r>
            <a:r>
              <a:rPr lang="en-GB" sz="16600" dirty="0">
                <a:ln w="38100">
                  <a:solidFill>
                    <a:schemeClr val="tx1"/>
                  </a:solidFill>
                </a:ln>
                <a:solidFill>
                  <a:schemeClr val="accent2">
                    <a:lumMod val="60000"/>
                    <a:lumOff val="40000"/>
                  </a:schemeClr>
                </a:solidFill>
                <a:latin typeface="Bauhaus 93" panose="04030905020B02020C02" pitchFamily="82" charset="0"/>
              </a:rPr>
              <a:t>E</a:t>
            </a:r>
            <a:r>
              <a:rPr lang="en-GB" sz="16600" dirty="0">
                <a:ln w="38100">
                  <a:solidFill>
                    <a:schemeClr val="tx1"/>
                  </a:solidFill>
                </a:ln>
                <a:solidFill>
                  <a:srgbClr val="FF99FF"/>
                </a:solidFill>
                <a:latin typeface="Bauhaus 93" panose="04030905020B02020C02" pitchFamily="82" charset="0"/>
              </a:rPr>
              <a:t>R</a:t>
            </a:r>
            <a:r>
              <a:rPr lang="en-GB" sz="16600" dirty="0">
                <a:ln w="38100">
                  <a:solidFill>
                    <a:schemeClr val="tx1"/>
                  </a:solidFill>
                </a:ln>
                <a:solidFill>
                  <a:srgbClr val="CCFF66"/>
                </a:solidFill>
                <a:latin typeface="Bauhaus 93" panose="04030905020B02020C02" pitchFamily="82" charset="0"/>
              </a:rPr>
              <a:t>T</a:t>
            </a:r>
            <a:r>
              <a:rPr lang="en-GB" sz="16600" dirty="0">
                <a:ln w="38100">
                  <a:solidFill>
                    <a:schemeClr val="tx1"/>
                  </a:solidFill>
                </a:ln>
                <a:solidFill>
                  <a:srgbClr val="CCFFFF"/>
                </a:solidFill>
                <a:latin typeface="Bauhaus 93" panose="04030905020B02020C02" pitchFamily="82" charset="0"/>
              </a:rPr>
              <a:t>Y</a:t>
            </a:r>
          </a:p>
        </p:txBody>
      </p:sp>
      <p:sp>
        <p:nvSpPr>
          <p:cNvPr id="3" name="Subtitle 2"/>
          <p:cNvSpPr>
            <a:spLocks noGrp="1"/>
          </p:cNvSpPr>
          <p:nvPr>
            <p:ph type="subTitle" idx="1"/>
          </p:nvPr>
        </p:nvSpPr>
        <p:spPr>
          <a:xfrm>
            <a:off x="0" y="5847169"/>
            <a:ext cx="8703367" cy="619760"/>
          </a:xfrm>
        </p:spPr>
        <p:txBody>
          <a:bodyPr>
            <a:noAutofit/>
          </a:bodyPr>
          <a:lstStyle/>
          <a:p>
            <a:r>
              <a:rPr lang="en-GB" sz="2800" dirty="0"/>
              <a:t>By Ashlie Day, Lyndsey Rees, Dana Jones and Laura John</a:t>
            </a:r>
          </a:p>
        </p:txBody>
      </p:sp>
      <p:pic>
        <p:nvPicPr>
          <p:cNvPr id="5" name="Picture 4"/>
          <p:cNvPicPr>
            <a:picLocks noChangeAspect="1"/>
          </p:cNvPicPr>
          <p:nvPr/>
        </p:nvPicPr>
        <p:blipFill rotWithShape="1">
          <a:blip r:embed="rId2"/>
          <a:srcRect r="65309" b="363"/>
          <a:stretch/>
        </p:blipFill>
        <p:spPr>
          <a:xfrm>
            <a:off x="8922295" y="267854"/>
            <a:ext cx="3003406" cy="6103093"/>
          </a:xfrm>
          <a:prstGeom prst="rect">
            <a:avLst/>
          </a:prstGeom>
        </p:spPr>
      </p:pic>
    </p:spTree>
    <p:extLst>
      <p:ext uri="{BB962C8B-B14F-4D97-AF65-F5344CB8AC3E}">
        <p14:creationId xmlns:p14="http://schemas.microsoft.com/office/powerpoint/2010/main" val="1683884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310091" cy="3328266"/>
          </a:xfrm>
        </p:spPr>
        <p:txBody>
          <a:bodyPr/>
          <a:lstStyle/>
          <a:p>
            <a:pPr marL="0" indent="0" algn="ctr">
              <a:buNone/>
            </a:pPr>
            <a:r>
              <a:rPr lang="en-GB" dirty="0"/>
              <a:t>Incorporating issues studied in this module, students are required to work in small groups and design an advisory leaflet for parents and guardians focusing on an issue faced by young people in contemporary society. Students will be required to ‘present’ their advisory leaflet, ensuring they demonstrate how youth workers can best support at risk young people. Your presentation should be supported by wider reading, and linked to the Youth Work National Occupational Standards (CLD Standards Council Scotland, 2019).</a:t>
            </a:r>
          </a:p>
          <a:p>
            <a:endParaRPr lang="en-GB" dirty="0"/>
          </a:p>
        </p:txBody>
      </p:sp>
      <p:sp>
        <p:nvSpPr>
          <p:cNvPr id="7" name="Title 1"/>
          <p:cNvSpPr>
            <a:spLocks noGrp="1"/>
          </p:cNvSpPr>
          <p:nvPr>
            <p:ph type="title"/>
          </p:nvPr>
        </p:nvSpPr>
        <p:spPr>
          <a:xfrm>
            <a:off x="4000269" y="81280"/>
            <a:ext cx="4441767" cy="1091738"/>
          </a:xfrm>
        </p:spPr>
        <p:txBody>
          <a:bodyPr>
            <a:noAutofit/>
          </a:bodyPr>
          <a:lstStyle/>
          <a:p>
            <a:r>
              <a:rPr lang="en-GB" sz="5400" dirty="0">
                <a:latin typeface="Bauhaus 93" panose="04030905020B02020C02" pitchFamily="82" charset="0"/>
              </a:rPr>
              <a:t>Presentation</a:t>
            </a:r>
          </a:p>
        </p:txBody>
      </p:sp>
      <p:sp>
        <p:nvSpPr>
          <p:cNvPr id="8" name="TextBox 7"/>
          <p:cNvSpPr txBox="1"/>
          <p:nvPr/>
        </p:nvSpPr>
        <p:spPr>
          <a:xfrm>
            <a:off x="144988" y="6416200"/>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1759912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7455" y="748146"/>
            <a:ext cx="5414817" cy="5548890"/>
          </a:xfrm>
        </p:spPr>
        <p:txBody>
          <a:bodyPr>
            <a:normAutofit fontScale="92500" lnSpcReduction="20000"/>
          </a:bodyPr>
          <a:lstStyle/>
          <a:p>
            <a:r>
              <a:rPr lang="en-US" dirty="0"/>
              <a:t>What poverty looks like in contemporary society for young people</a:t>
            </a:r>
          </a:p>
          <a:p>
            <a:r>
              <a:rPr lang="en-US" dirty="0"/>
              <a:t>NEET Young people</a:t>
            </a:r>
          </a:p>
          <a:p>
            <a:r>
              <a:rPr lang="en-US" dirty="0"/>
              <a:t>Drugs </a:t>
            </a:r>
          </a:p>
          <a:p>
            <a:r>
              <a:rPr lang="en-US" dirty="0"/>
              <a:t>Anti-social </a:t>
            </a:r>
            <a:r>
              <a:rPr lang="en-US" dirty="0" err="1"/>
              <a:t>Behaviour</a:t>
            </a:r>
            <a:endParaRPr lang="en-US" dirty="0"/>
          </a:p>
          <a:p>
            <a:r>
              <a:rPr lang="en-US" dirty="0"/>
              <a:t>Finance and benefits</a:t>
            </a:r>
          </a:p>
          <a:p>
            <a:r>
              <a:rPr lang="en-US" dirty="0"/>
              <a:t>Adverse childhood experiences</a:t>
            </a:r>
          </a:p>
          <a:p>
            <a:r>
              <a:rPr lang="en-US" dirty="0"/>
              <a:t>Homelessness</a:t>
            </a:r>
          </a:p>
          <a:p>
            <a:r>
              <a:rPr lang="en-US" dirty="0"/>
              <a:t>Mental health and well-being</a:t>
            </a:r>
          </a:p>
          <a:p>
            <a:r>
              <a:rPr lang="en-US" dirty="0"/>
              <a:t>Sexual Exploitation</a:t>
            </a:r>
          </a:p>
          <a:p>
            <a:r>
              <a:rPr lang="en-US" dirty="0"/>
              <a:t>Coronavirus</a:t>
            </a:r>
          </a:p>
          <a:p>
            <a:r>
              <a:rPr lang="en-US" dirty="0"/>
              <a:t>Helplines</a:t>
            </a:r>
          </a:p>
          <a:p>
            <a:r>
              <a:rPr lang="en-US" dirty="0"/>
              <a:t>Conclusion</a:t>
            </a:r>
          </a:p>
        </p:txBody>
      </p:sp>
      <p:sp>
        <p:nvSpPr>
          <p:cNvPr id="4" name="Title 1"/>
          <p:cNvSpPr>
            <a:spLocks noGrp="1"/>
          </p:cNvSpPr>
          <p:nvPr>
            <p:ph type="title"/>
          </p:nvPr>
        </p:nvSpPr>
        <p:spPr>
          <a:xfrm>
            <a:off x="333433" y="3055389"/>
            <a:ext cx="5365404" cy="1091738"/>
          </a:xfrm>
        </p:spPr>
        <p:txBody>
          <a:bodyPr>
            <a:noAutofit/>
          </a:bodyPr>
          <a:lstStyle/>
          <a:p>
            <a:pPr algn="ctr"/>
            <a:r>
              <a:rPr lang="en-GB" sz="5400" dirty="0">
                <a:latin typeface="Bauhaus 93" panose="04030905020B02020C02" pitchFamily="82" charset="0"/>
              </a:rPr>
              <a:t>Presentation will discuss:</a:t>
            </a:r>
          </a:p>
        </p:txBody>
      </p:sp>
      <p:sp>
        <p:nvSpPr>
          <p:cNvPr id="5" name="TextBox 4"/>
          <p:cNvSpPr txBox="1"/>
          <p:nvPr/>
        </p:nvSpPr>
        <p:spPr>
          <a:xfrm>
            <a:off x="144988" y="6416200"/>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2104800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81280"/>
            <a:ext cx="8700654" cy="1257994"/>
          </a:xfrm>
        </p:spPr>
        <p:txBody>
          <a:bodyPr>
            <a:noAutofit/>
          </a:bodyPr>
          <a:lstStyle/>
          <a:p>
            <a:pPr algn="ctr"/>
            <a:r>
              <a:rPr lang="en-GB" sz="3600" dirty="0">
                <a:latin typeface="Bauhaus 93" panose="04030905020B02020C02" pitchFamily="82" charset="0"/>
              </a:rPr>
              <a:t>What Poverty Looks Like in Contemporary Society for Young People</a:t>
            </a:r>
          </a:p>
        </p:txBody>
      </p:sp>
      <p:sp>
        <p:nvSpPr>
          <p:cNvPr id="4" name="TextBox 3"/>
          <p:cNvSpPr txBox="1"/>
          <p:nvPr/>
        </p:nvSpPr>
        <p:spPr>
          <a:xfrm>
            <a:off x="203200" y="6171168"/>
            <a:ext cx="1358900" cy="369332"/>
          </a:xfrm>
          <a:prstGeom prst="rect">
            <a:avLst/>
          </a:prstGeom>
          <a:noFill/>
        </p:spPr>
        <p:txBody>
          <a:bodyPr wrap="square" rtlCol="0">
            <a:spAutoFit/>
          </a:bodyPr>
          <a:lstStyle/>
          <a:p>
            <a:r>
              <a:rPr lang="en-GB" dirty="0"/>
              <a:t>Dana Jones</a:t>
            </a:r>
          </a:p>
        </p:txBody>
      </p:sp>
      <p:sp>
        <p:nvSpPr>
          <p:cNvPr id="5" name="Content Placeholder 2">
            <a:extLst>
              <a:ext uri="{FF2B5EF4-FFF2-40B4-BE49-F238E27FC236}">
                <a16:creationId xmlns:a16="http://schemas.microsoft.com/office/drawing/2014/main" id="{BE32C16F-C94D-8148-B6C7-DA017146ED54}"/>
              </a:ext>
            </a:extLst>
          </p:cNvPr>
          <p:cNvSpPr>
            <a:spLocks noGrp="1"/>
          </p:cNvSpPr>
          <p:nvPr>
            <p:ph idx="1"/>
          </p:nvPr>
        </p:nvSpPr>
        <p:spPr>
          <a:xfrm>
            <a:off x="1345007" y="2074648"/>
            <a:ext cx="6417039" cy="1958109"/>
          </a:xfrm>
        </p:spPr>
        <p:txBody>
          <a:bodyPr/>
          <a:lstStyle/>
          <a:p>
            <a:pPr marL="0" indent="0" algn="ctr">
              <a:buNone/>
            </a:pPr>
            <a:endParaRPr lang="en-GB" dirty="0"/>
          </a:p>
          <a:p>
            <a:pPr marL="0" indent="0" algn="ctr">
              <a:buNone/>
            </a:pPr>
            <a:r>
              <a:rPr lang="en-GB" dirty="0"/>
              <a:t>‘Poverty in Wales isn’t about drought, war, or starvation – as it can be in developing countries – but it’s every bit as real’</a:t>
            </a:r>
          </a:p>
          <a:p>
            <a:pPr marL="0" indent="0" algn="ctr">
              <a:buNone/>
            </a:pPr>
            <a:endParaRPr lang="en-US" dirty="0"/>
          </a:p>
        </p:txBody>
      </p:sp>
      <p:sp>
        <p:nvSpPr>
          <p:cNvPr id="6" name="TextBox 5">
            <a:extLst>
              <a:ext uri="{FF2B5EF4-FFF2-40B4-BE49-F238E27FC236}">
                <a16:creationId xmlns:a16="http://schemas.microsoft.com/office/drawing/2014/main" id="{7310374E-0297-6A4B-B2B8-8B3062446EA4}"/>
              </a:ext>
            </a:extLst>
          </p:cNvPr>
          <p:cNvSpPr txBox="1"/>
          <p:nvPr/>
        </p:nvSpPr>
        <p:spPr>
          <a:xfrm>
            <a:off x="4857507" y="4032757"/>
            <a:ext cx="2476985" cy="369332"/>
          </a:xfrm>
          <a:prstGeom prst="rect">
            <a:avLst/>
          </a:prstGeom>
          <a:noFill/>
        </p:spPr>
        <p:txBody>
          <a:bodyPr wrap="square" rtlCol="0">
            <a:spAutoFit/>
          </a:bodyPr>
          <a:lstStyle/>
          <a:p>
            <a:r>
              <a:rPr lang="en-US" dirty="0"/>
              <a:t>(Oxfam Cymru , 2021).</a:t>
            </a:r>
          </a:p>
        </p:txBody>
      </p:sp>
      <p:pic>
        <p:nvPicPr>
          <p:cNvPr id="7" name="Picture 6"/>
          <p:cNvPicPr>
            <a:picLocks noChangeAspect="1"/>
          </p:cNvPicPr>
          <p:nvPr/>
        </p:nvPicPr>
        <p:blipFill rotWithShape="1">
          <a:blip r:embed="rId2"/>
          <a:srcRect l="33593" r="32162" b="363"/>
          <a:stretch/>
        </p:blipFill>
        <p:spPr>
          <a:xfrm>
            <a:off x="8823903" y="81280"/>
            <a:ext cx="3217301" cy="6622858"/>
          </a:xfrm>
          <a:prstGeom prst="rect">
            <a:avLst/>
          </a:prstGeom>
        </p:spPr>
      </p:pic>
    </p:spTree>
    <p:extLst>
      <p:ext uri="{BB962C8B-B14F-4D97-AF65-F5344CB8AC3E}">
        <p14:creationId xmlns:p14="http://schemas.microsoft.com/office/powerpoint/2010/main" val="4275647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6B5813-4C2E-D043-9165-838A187C7220}"/>
              </a:ext>
            </a:extLst>
          </p:cNvPr>
          <p:cNvPicPr>
            <a:picLocks noChangeAspect="1"/>
          </p:cNvPicPr>
          <p:nvPr/>
        </p:nvPicPr>
        <p:blipFill>
          <a:blip r:embed="rId2"/>
          <a:stretch>
            <a:fillRect/>
          </a:stretch>
        </p:blipFill>
        <p:spPr>
          <a:xfrm>
            <a:off x="618067" y="2061256"/>
            <a:ext cx="5108620" cy="3679144"/>
          </a:xfrm>
          <a:prstGeom prst="rect">
            <a:avLst/>
          </a:prstGeom>
        </p:spPr>
      </p:pic>
      <p:sp>
        <p:nvSpPr>
          <p:cNvPr id="5" name="Title 1"/>
          <p:cNvSpPr>
            <a:spLocks noGrp="1"/>
          </p:cNvSpPr>
          <p:nvPr>
            <p:ph type="title"/>
          </p:nvPr>
        </p:nvSpPr>
        <p:spPr>
          <a:xfrm>
            <a:off x="1902691" y="127462"/>
            <a:ext cx="8700654" cy="1257994"/>
          </a:xfrm>
        </p:spPr>
        <p:txBody>
          <a:bodyPr>
            <a:noAutofit/>
          </a:bodyPr>
          <a:lstStyle/>
          <a:p>
            <a:pPr algn="ctr"/>
            <a:r>
              <a:rPr lang="en-GB" sz="3600" dirty="0">
                <a:latin typeface="Bauhaus 93" panose="04030905020B02020C02" pitchFamily="82" charset="0"/>
              </a:rPr>
              <a:t>What Poverty Looks Like in Contemporary Society for Young People</a:t>
            </a:r>
          </a:p>
        </p:txBody>
      </p:sp>
      <p:sp>
        <p:nvSpPr>
          <p:cNvPr id="6" name="Content Placeholder 2">
            <a:extLst>
              <a:ext uri="{FF2B5EF4-FFF2-40B4-BE49-F238E27FC236}">
                <a16:creationId xmlns:a16="http://schemas.microsoft.com/office/drawing/2014/main" id="{C078F1D6-922A-9D45-8679-06F2B283C677}"/>
              </a:ext>
            </a:extLst>
          </p:cNvPr>
          <p:cNvSpPr>
            <a:spLocks noGrp="1"/>
          </p:cNvSpPr>
          <p:nvPr>
            <p:ph idx="1"/>
          </p:nvPr>
        </p:nvSpPr>
        <p:spPr>
          <a:xfrm>
            <a:off x="5883563" y="2332357"/>
            <a:ext cx="6096000" cy="3007632"/>
          </a:xfrm>
        </p:spPr>
        <p:txBody>
          <a:bodyPr>
            <a:normAutofit/>
          </a:bodyPr>
          <a:lstStyle/>
          <a:p>
            <a:pPr marL="0" indent="0">
              <a:buNone/>
            </a:pPr>
            <a:r>
              <a:rPr lang="en-GB" dirty="0"/>
              <a:t>14.2 million people living in poverty in the United Kingdom</a:t>
            </a:r>
          </a:p>
          <a:p>
            <a:pPr marL="0" indent="0">
              <a:buNone/>
            </a:pPr>
            <a:endParaRPr lang="en-GB" dirty="0"/>
          </a:p>
          <a:p>
            <a:pPr marL="0" indent="0">
              <a:buNone/>
            </a:pPr>
            <a:r>
              <a:rPr lang="en-GB" dirty="0"/>
              <a:t>4.5 Million children in the United Kingdom living in poverty</a:t>
            </a:r>
            <a:endParaRPr lang="en-US" dirty="0"/>
          </a:p>
        </p:txBody>
      </p:sp>
      <p:sp>
        <p:nvSpPr>
          <p:cNvPr id="7" name="TextBox 6">
            <a:extLst>
              <a:ext uri="{FF2B5EF4-FFF2-40B4-BE49-F238E27FC236}">
                <a16:creationId xmlns:a16="http://schemas.microsoft.com/office/drawing/2014/main" id="{03292886-3713-FB45-88E4-DE6EF4DD54E0}"/>
              </a:ext>
            </a:extLst>
          </p:cNvPr>
          <p:cNvSpPr txBox="1"/>
          <p:nvPr/>
        </p:nvSpPr>
        <p:spPr>
          <a:xfrm>
            <a:off x="7552468" y="4616985"/>
            <a:ext cx="2758190" cy="369332"/>
          </a:xfrm>
          <a:prstGeom prst="rect">
            <a:avLst/>
          </a:prstGeom>
          <a:noFill/>
        </p:spPr>
        <p:txBody>
          <a:bodyPr wrap="square" rtlCol="0">
            <a:spAutoFit/>
          </a:bodyPr>
          <a:lstStyle/>
          <a:p>
            <a:r>
              <a:rPr lang="en-US" dirty="0"/>
              <a:t>(Turn2Us, 2020).</a:t>
            </a:r>
          </a:p>
        </p:txBody>
      </p:sp>
      <p:sp>
        <p:nvSpPr>
          <p:cNvPr id="8" name="TextBox 7">
            <a:extLst>
              <a:ext uri="{FF2B5EF4-FFF2-40B4-BE49-F238E27FC236}">
                <a16:creationId xmlns:a16="http://schemas.microsoft.com/office/drawing/2014/main" id="{57F5F870-EDB0-1A4A-B8D3-A6FA69F1DF85}"/>
              </a:ext>
            </a:extLst>
          </p:cNvPr>
          <p:cNvSpPr txBox="1"/>
          <p:nvPr/>
        </p:nvSpPr>
        <p:spPr>
          <a:xfrm>
            <a:off x="1503888" y="5740400"/>
            <a:ext cx="2476985" cy="369332"/>
          </a:xfrm>
          <a:prstGeom prst="rect">
            <a:avLst/>
          </a:prstGeom>
          <a:noFill/>
        </p:spPr>
        <p:txBody>
          <a:bodyPr wrap="square" rtlCol="0">
            <a:spAutoFit/>
          </a:bodyPr>
          <a:lstStyle/>
          <a:p>
            <a:r>
              <a:rPr lang="en-US" dirty="0"/>
              <a:t>(</a:t>
            </a:r>
            <a:r>
              <a:rPr lang="en-US" dirty="0" err="1"/>
              <a:t>Oxfarm</a:t>
            </a:r>
            <a:r>
              <a:rPr lang="en-US" dirty="0"/>
              <a:t> Cymru , 2021).</a:t>
            </a:r>
          </a:p>
        </p:txBody>
      </p:sp>
      <p:sp>
        <p:nvSpPr>
          <p:cNvPr id="9" name="TextBox 8"/>
          <p:cNvSpPr txBox="1"/>
          <p:nvPr/>
        </p:nvSpPr>
        <p:spPr>
          <a:xfrm>
            <a:off x="144988" y="6416200"/>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1078998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46359A4-6FF5-364E-A6AC-97A013F3C47B}"/>
              </a:ext>
            </a:extLst>
          </p:cNvPr>
          <p:cNvSpPr txBox="1">
            <a:spLocks/>
          </p:cNvSpPr>
          <p:nvPr/>
        </p:nvSpPr>
        <p:spPr>
          <a:xfrm>
            <a:off x="3253107" y="1976893"/>
            <a:ext cx="5907157" cy="4018584"/>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a:t>Individuals, families and groups in the population can be said to be in poverty when they lack resources to obtain the type of diet, participate in the activities and have the living conditions and amenities which are customary, or at least</a:t>
            </a:r>
          </a:p>
          <a:p>
            <a:pPr marL="0" indent="0" algn="just">
              <a:buFont typeface="Arial" panose="020B0604020202020204" pitchFamily="34" charset="0"/>
              <a:buNone/>
            </a:pPr>
            <a:r>
              <a:rPr lang="en-GB"/>
              <a:t>widely encouraged and approved, in the </a:t>
            </a:r>
          </a:p>
          <a:p>
            <a:pPr marL="0" indent="0" algn="just">
              <a:buFont typeface="Arial" panose="020B0604020202020204" pitchFamily="34" charset="0"/>
              <a:buNone/>
            </a:pPr>
            <a:r>
              <a:rPr lang="en-GB"/>
              <a:t>societies in which they belong (Townsend, 1979, p.31). </a:t>
            </a:r>
            <a:endParaRPr lang="en-US" dirty="0"/>
          </a:p>
        </p:txBody>
      </p:sp>
      <p:sp>
        <p:nvSpPr>
          <p:cNvPr id="3" name="TextBox 2">
            <a:extLst>
              <a:ext uri="{FF2B5EF4-FFF2-40B4-BE49-F238E27FC236}">
                <a16:creationId xmlns:a16="http://schemas.microsoft.com/office/drawing/2014/main" id="{D1081B61-1BED-6D4B-901A-605709C38B2F}"/>
              </a:ext>
            </a:extLst>
          </p:cNvPr>
          <p:cNvSpPr txBox="1"/>
          <p:nvPr/>
        </p:nvSpPr>
        <p:spPr>
          <a:xfrm>
            <a:off x="5168146" y="1580163"/>
            <a:ext cx="2557670" cy="369332"/>
          </a:xfrm>
          <a:prstGeom prst="rect">
            <a:avLst/>
          </a:prstGeom>
          <a:noFill/>
        </p:spPr>
        <p:txBody>
          <a:bodyPr wrap="square" rtlCol="0">
            <a:spAutoFit/>
          </a:bodyPr>
          <a:lstStyle/>
          <a:p>
            <a:r>
              <a:rPr lang="en-US" dirty="0"/>
              <a:t>Definition of Poverty</a:t>
            </a:r>
          </a:p>
        </p:txBody>
      </p:sp>
      <p:sp>
        <p:nvSpPr>
          <p:cNvPr id="4" name="Title 1"/>
          <p:cNvSpPr txBox="1">
            <a:spLocks/>
          </p:cNvSpPr>
          <p:nvPr/>
        </p:nvSpPr>
        <p:spPr>
          <a:xfrm>
            <a:off x="1902691" y="127462"/>
            <a:ext cx="8700654" cy="125799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Bauhaus 93" panose="04030905020B02020C02" pitchFamily="82" charset="0"/>
              </a:rPr>
              <a:t>What Poverty Looks Like in Contemporary Society for Young People</a:t>
            </a:r>
          </a:p>
        </p:txBody>
      </p:sp>
      <p:sp>
        <p:nvSpPr>
          <p:cNvPr id="5" name="TextBox 4"/>
          <p:cNvSpPr txBox="1"/>
          <p:nvPr/>
        </p:nvSpPr>
        <p:spPr>
          <a:xfrm>
            <a:off x="144988" y="6416200"/>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4137926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5">
            <a:extLst>
              <a:ext uri="{FF2B5EF4-FFF2-40B4-BE49-F238E27FC236}">
                <a16:creationId xmlns:a16="http://schemas.microsoft.com/office/drawing/2014/main" id="{A404F5F7-DB53-C943-B8FF-3AB2C6CC7C1F}"/>
              </a:ext>
            </a:extLst>
          </p:cNvPr>
          <p:cNvPicPr>
            <a:picLocks noChangeAspect="1"/>
          </p:cNvPicPr>
          <p:nvPr/>
        </p:nvPicPr>
        <p:blipFill>
          <a:blip r:embed="rId2"/>
          <a:stretch>
            <a:fillRect/>
          </a:stretch>
        </p:blipFill>
        <p:spPr>
          <a:xfrm>
            <a:off x="3096477" y="1662979"/>
            <a:ext cx="6371250" cy="4298308"/>
          </a:xfrm>
          <a:prstGeom prst="rect">
            <a:avLst/>
          </a:prstGeom>
        </p:spPr>
      </p:pic>
      <p:sp>
        <p:nvSpPr>
          <p:cNvPr id="3" name="Title 1"/>
          <p:cNvSpPr txBox="1">
            <a:spLocks/>
          </p:cNvSpPr>
          <p:nvPr/>
        </p:nvSpPr>
        <p:spPr>
          <a:xfrm>
            <a:off x="1847273" y="145935"/>
            <a:ext cx="8700654" cy="125799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Bauhaus 93" panose="04030905020B02020C02" pitchFamily="82" charset="0"/>
              </a:rPr>
              <a:t>What Poverty Looks Like in Contemporary Society for Young People</a:t>
            </a:r>
          </a:p>
        </p:txBody>
      </p:sp>
      <p:sp>
        <p:nvSpPr>
          <p:cNvPr id="4" name="TextBox 3"/>
          <p:cNvSpPr txBox="1"/>
          <p:nvPr/>
        </p:nvSpPr>
        <p:spPr>
          <a:xfrm>
            <a:off x="144988" y="6416200"/>
            <a:ext cx="1358900" cy="369332"/>
          </a:xfrm>
          <a:prstGeom prst="rect">
            <a:avLst/>
          </a:prstGeom>
          <a:noFill/>
        </p:spPr>
        <p:txBody>
          <a:bodyPr wrap="square" rtlCol="0">
            <a:spAutoFit/>
          </a:bodyPr>
          <a:lstStyle/>
          <a:p>
            <a:r>
              <a:rPr lang="en-GB" dirty="0"/>
              <a:t>Dana Jones</a:t>
            </a:r>
          </a:p>
        </p:txBody>
      </p:sp>
      <p:sp>
        <p:nvSpPr>
          <p:cNvPr id="5" name="TextBox 4">
            <a:extLst>
              <a:ext uri="{FF2B5EF4-FFF2-40B4-BE49-F238E27FC236}">
                <a16:creationId xmlns:a16="http://schemas.microsoft.com/office/drawing/2014/main" id="{6A0CF679-8F9C-C140-87D9-CF8FBC73EE41}"/>
              </a:ext>
            </a:extLst>
          </p:cNvPr>
          <p:cNvSpPr txBox="1"/>
          <p:nvPr/>
        </p:nvSpPr>
        <p:spPr>
          <a:xfrm>
            <a:off x="5171606" y="6041523"/>
            <a:ext cx="3147934" cy="369332"/>
          </a:xfrm>
          <a:prstGeom prst="rect">
            <a:avLst/>
          </a:prstGeom>
          <a:noFill/>
        </p:spPr>
        <p:txBody>
          <a:bodyPr wrap="square" rtlCol="0">
            <a:spAutoFit/>
          </a:bodyPr>
          <a:lstStyle/>
          <a:p>
            <a:r>
              <a:rPr lang="en-US" dirty="0"/>
              <a:t>( Fun filled events, 2019).</a:t>
            </a:r>
          </a:p>
        </p:txBody>
      </p:sp>
    </p:spTree>
    <p:extLst>
      <p:ext uri="{BB962C8B-B14F-4D97-AF65-F5344CB8AC3E}">
        <p14:creationId xmlns:p14="http://schemas.microsoft.com/office/powerpoint/2010/main" val="3421904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902691" y="127462"/>
            <a:ext cx="8700654" cy="125799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Bauhaus 93" panose="04030905020B02020C02" pitchFamily="82" charset="0"/>
              </a:rPr>
              <a:t>What Poverty Looks Like in Contemporary Society for Young People</a:t>
            </a:r>
          </a:p>
        </p:txBody>
      </p:sp>
      <p:sp>
        <p:nvSpPr>
          <p:cNvPr id="4" name="Content Placeholder 2">
            <a:extLst>
              <a:ext uri="{FF2B5EF4-FFF2-40B4-BE49-F238E27FC236}">
                <a16:creationId xmlns:a16="http://schemas.microsoft.com/office/drawing/2014/main" id="{633AA71A-04A8-A44D-A2E4-885B01404744}"/>
              </a:ext>
            </a:extLst>
          </p:cNvPr>
          <p:cNvSpPr txBox="1">
            <a:spLocks/>
          </p:cNvSpPr>
          <p:nvPr/>
        </p:nvSpPr>
        <p:spPr>
          <a:xfrm>
            <a:off x="765574" y="2204695"/>
            <a:ext cx="5487444" cy="38611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Every child has the right to rest and leisure, to engage in play and recreational activities appropriate to the age of the child and to participate freely in cultural life and the arts.</a:t>
            </a:r>
          </a:p>
          <a:p>
            <a:pPr marL="0" indent="0">
              <a:buFont typeface="Arial" panose="020B0604020202020204" pitchFamily="34" charset="0"/>
              <a:buNone/>
            </a:pPr>
            <a:r>
              <a:rPr lang="en-GB" dirty="0"/>
              <a:t>(Children’s Commissioner Wales, 2015 p2).</a:t>
            </a:r>
          </a:p>
          <a:p>
            <a:endParaRPr lang="en-US" dirty="0"/>
          </a:p>
        </p:txBody>
      </p:sp>
      <p:pic>
        <p:nvPicPr>
          <p:cNvPr id="5" name="Picture 2" descr="30 years of the United Nations Convention on the Rights of the Child -  Association for Young People's Health">
            <a:extLst>
              <a:ext uri="{FF2B5EF4-FFF2-40B4-BE49-F238E27FC236}">
                <a16:creationId xmlns:a16="http://schemas.microsoft.com/office/drawing/2014/main" id="{0935F700-04AB-D64D-BA46-AB34B60AACA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812958" y="1594303"/>
            <a:ext cx="3418834" cy="455844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6765985-DF11-0F46-BCAC-7F4931AFBB75}"/>
              </a:ext>
            </a:extLst>
          </p:cNvPr>
          <p:cNvSpPr/>
          <p:nvPr/>
        </p:nvSpPr>
        <p:spPr>
          <a:xfrm>
            <a:off x="6539345" y="6176930"/>
            <a:ext cx="3780715" cy="369332"/>
          </a:xfrm>
          <a:prstGeom prst="rect">
            <a:avLst/>
          </a:prstGeom>
        </p:spPr>
        <p:txBody>
          <a:bodyPr wrap="none">
            <a:spAutoFit/>
          </a:bodyPr>
          <a:lstStyle/>
          <a:p>
            <a:r>
              <a:rPr lang="en-GB" dirty="0"/>
              <a:t>(Woodhouse Primary Academy. 2021)</a:t>
            </a:r>
            <a:r>
              <a:rPr lang="en-GB" dirty="0">
                <a:latin typeface="Open Sans"/>
              </a:rPr>
              <a:t>.</a:t>
            </a:r>
            <a:endParaRPr lang="en-GB" dirty="0"/>
          </a:p>
        </p:txBody>
      </p:sp>
      <p:sp>
        <p:nvSpPr>
          <p:cNvPr id="7" name="TextBox 6"/>
          <p:cNvSpPr txBox="1"/>
          <p:nvPr/>
        </p:nvSpPr>
        <p:spPr>
          <a:xfrm>
            <a:off x="144988" y="6416200"/>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1491699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93094"/>
            <a:ext cx="8991600" cy="891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dirty="0">
                <a:latin typeface="Bauhaus 93" panose="04030905020B02020C02" pitchFamily="82" charset="0"/>
              </a:rPr>
              <a:t>Homelessness and Poverty</a:t>
            </a:r>
          </a:p>
        </p:txBody>
      </p:sp>
      <p:pic>
        <p:nvPicPr>
          <p:cNvPr id="4" name="Picture 3">
            <a:extLst>
              <a:ext uri="{FF2B5EF4-FFF2-40B4-BE49-F238E27FC236}">
                <a16:creationId xmlns:a16="http://schemas.microsoft.com/office/drawing/2014/main" id="{1D53F7B1-F53A-4F41-9E97-B27D2EBC6FDA}"/>
              </a:ext>
            </a:extLst>
          </p:cNvPr>
          <p:cNvPicPr>
            <a:picLocks noChangeAspect="1"/>
          </p:cNvPicPr>
          <p:nvPr/>
        </p:nvPicPr>
        <p:blipFill>
          <a:blip r:embed="rId2"/>
          <a:stretch>
            <a:fillRect/>
          </a:stretch>
        </p:blipFill>
        <p:spPr>
          <a:xfrm>
            <a:off x="1168876" y="1984204"/>
            <a:ext cx="6653847" cy="3312886"/>
          </a:xfrm>
          <a:prstGeom prst="rect">
            <a:avLst/>
          </a:prstGeom>
        </p:spPr>
      </p:pic>
      <p:sp>
        <p:nvSpPr>
          <p:cNvPr id="6" name="Subtitle 2">
            <a:extLst>
              <a:ext uri="{FF2B5EF4-FFF2-40B4-BE49-F238E27FC236}">
                <a16:creationId xmlns:a16="http://schemas.microsoft.com/office/drawing/2014/main" id="{9BA26865-8496-DF46-BB2C-ABA085817751}"/>
              </a:ext>
            </a:extLst>
          </p:cNvPr>
          <p:cNvSpPr txBox="1">
            <a:spLocks/>
          </p:cNvSpPr>
          <p:nvPr/>
        </p:nvSpPr>
        <p:spPr>
          <a:xfrm>
            <a:off x="1168876" y="1373471"/>
            <a:ext cx="9144000" cy="610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What is the definition of homelessness?</a:t>
            </a:r>
            <a:endParaRPr lang="en-US" dirty="0"/>
          </a:p>
        </p:txBody>
      </p:sp>
      <p:sp>
        <p:nvSpPr>
          <p:cNvPr id="7" name="TextBox 6">
            <a:extLst>
              <a:ext uri="{FF2B5EF4-FFF2-40B4-BE49-F238E27FC236}">
                <a16:creationId xmlns:a16="http://schemas.microsoft.com/office/drawing/2014/main" id="{D41EA162-B897-0E40-BAA0-154547645B3E}"/>
              </a:ext>
            </a:extLst>
          </p:cNvPr>
          <p:cNvSpPr txBox="1"/>
          <p:nvPr/>
        </p:nvSpPr>
        <p:spPr>
          <a:xfrm>
            <a:off x="3314934" y="5386614"/>
            <a:ext cx="3233057" cy="369332"/>
          </a:xfrm>
          <a:prstGeom prst="rect">
            <a:avLst/>
          </a:prstGeom>
          <a:noFill/>
        </p:spPr>
        <p:txBody>
          <a:bodyPr wrap="square" rtlCol="0">
            <a:spAutoFit/>
          </a:bodyPr>
          <a:lstStyle/>
          <a:p>
            <a:r>
              <a:rPr lang="en-US" dirty="0"/>
              <a:t>(Shelter Cymru, 2020).</a:t>
            </a:r>
          </a:p>
        </p:txBody>
      </p:sp>
      <p:sp>
        <p:nvSpPr>
          <p:cNvPr id="8" name="TextBox 7"/>
          <p:cNvSpPr txBox="1"/>
          <p:nvPr/>
        </p:nvSpPr>
        <p:spPr>
          <a:xfrm>
            <a:off x="203200" y="6171168"/>
            <a:ext cx="1358900" cy="369332"/>
          </a:xfrm>
          <a:prstGeom prst="rect">
            <a:avLst/>
          </a:prstGeom>
          <a:noFill/>
        </p:spPr>
        <p:txBody>
          <a:bodyPr wrap="square" rtlCol="0">
            <a:spAutoFit/>
          </a:bodyPr>
          <a:lstStyle/>
          <a:p>
            <a:r>
              <a:rPr lang="en-GB" dirty="0"/>
              <a:t>Dana Jones</a:t>
            </a:r>
          </a:p>
        </p:txBody>
      </p:sp>
      <p:pic>
        <p:nvPicPr>
          <p:cNvPr id="5" name="Picture 4"/>
          <p:cNvPicPr>
            <a:picLocks noChangeAspect="1"/>
          </p:cNvPicPr>
          <p:nvPr/>
        </p:nvPicPr>
        <p:blipFill rotWithShape="1">
          <a:blip r:embed="rId3"/>
          <a:srcRect r="64536" b="2051"/>
          <a:stretch/>
        </p:blipFill>
        <p:spPr>
          <a:xfrm>
            <a:off x="8740872" y="279400"/>
            <a:ext cx="3144007" cy="6261100"/>
          </a:xfrm>
          <a:prstGeom prst="rect">
            <a:avLst/>
          </a:prstGeom>
        </p:spPr>
      </p:pic>
    </p:spTree>
    <p:extLst>
      <p:ext uri="{BB962C8B-B14F-4D97-AF65-F5344CB8AC3E}">
        <p14:creationId xmlns:p14="http://schemas.microsoft.com/office/powerpoint/2010/main" val="803790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51000" y="220094"/>
            <a:ext cx="8991600" cy="891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dirty="0">
                <a:latin typeface="Bauhaus 93" panose="04030905020B02020C02" pitchFamily="82" charset="0"/>
              </a:rPr>
              <a:t>Homelessness and Poverty</a:t>
            </a:r>
          </a:p>
        </p:txBody>
      </p:sp>
      <p:sp>
        <p:nvSpPr>
          <p:cNvPr id="4" name="Content Placeholder 2">
            <a:extLst>
              <a:ext uri="{FF2B5EF4-FFF2-40B4-BE49-F238E27FC236}">
                <a16:creationId xmlns:a16="http://schemas.microsoft.com/office/drawing/2014/main" id="{F630C0E4-1D01-2F45-B0B1-507D15CC53FB}"/>
              </a:ext>
            </a:extLst>
          </p:cNvPr>
          <p:cNvSpPr txBox="1">
            <a:spLocks/>
          </p:cNvSpPr>
          <p:nvPr/>
        </p:nvSpPr>
        <p:spPr>
          <a:xfrm>
            <a:off x="414131" y="1580001"/>
            <a:ext cx="8920369" cy="71869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 What is the definition of homelessness?</a:t>
            </a:r>
          </a:p>
          <a:p>
            <a:pPr marL="0" indent="0" algn="ctr">
              <a:buFont typeface="Arial" panose="020B0604020202020204" pitchFamily="34" charset="0"/>
              <a:buNone/>
            </a:pPr>
            <a:endParaRPr lang="en-US" dirty="0"/>
          </a:p>
        </p:txBody>
      </p:sp>
      <p:pic>
        <p:nvPicPr>
          <p:cNvPr id="5" name="Picture 4">
            <a:extLst>
              <a:ext uri="{FF2B5EF4-FFF2-40B4-BE49-F238E27FC236}">
                <a16:creationId xmlns:a16="http://schemas.microsoft.com/office/drawing/2014/main" id="{DC4F789E-843B-194D-9EAD-E4D38D887634}"/>
              </a:ext>
            </a:extLst>
          </p:cNvPr>
          <p:cNvPicPr>
            <a:picLocks noChangeAspect="1"/>
          </p:cNvPicPr>
          <p:nvPr/>
        </p:nvPicPr>
        <p:blipFill>
          <a:blip r:embed="rId2"/>
          <a:stretch>
            <a:fillRect/>
          </a:stretch>
        </p:blipFill>
        <p:spPr>
          <a:xfrm>
            <a:off x="832756" y="2176532"/>
            <a:ext cx="8317665" cy="4084568"/>
          </a:xfrm>
          <a:prstGeom prst="rect">
            <a:avLst/>
          </a:prstGeom>
        </p:spPr>
      </p:pic>
      <p:sp>
        <p:nvSpPr>
          <p:cNvPr id="6" name="TextBox 5"/>
          <p:cNvSpPr txBox="1"/>
          <p:nvPr/>
        </p:nvSpPr>
        <p:spPr>
          <a:xfrm>
            <a:off x="203200" y="6171168"/>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2472166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9FBEFE3-297F-E349-A354-EF63BD66CCA6}"/>
              </a:ext>
            </a:extLst>
          </p:cNvPr>
          <p:cNvSpPr txBox="1">
            <a:spLocks/>
          </p:cNvSpPr>
          <p:nvPr/>
        </p:nvSpPr>
        <p:spPr>
          <a:xfrm>
            <a:off x="2085952" y="1436688"/>
            <a:ext cx="5257800" cy="1055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Young people are now the group most likely to be living in poverty</a:t>
            </a:r>
          </a:p>
        </p:txBody>
      </p:sp>
      <p:pic>
        <p:nvPicPr>
          <p:cNvPr id="3" name="Picture 2" descr="Text, whiteboard&#10;&#10;Description automatically generated">
            <a:extLst>
              <a:ext uri="{FF2B5EF4-FFF2-40B4-BE49-F238E27FC236}">
                <a16:creationId xmlns:a16="http://schemas.microsoft.com/office/drawing/2014/main" id="{F0B10428-7B66-4447-879D-5196ED14592E}"/>
              </a:ext>
            </a:extLst>
          </p:cNvPr>
          <p:cNvPicPr>
            <a:picLocks noChangeAspect="1"/>
          </p:cNvPicPr>
          <p:nvPr/>
        </p:nvPicPr>
        <p:blipFill>
          <a:blip r:embed="rId2"/>
          <a:stretch>
            <a:fillRect/>
          </a:stretch>
        </p:blipFill>
        <p:spPr>
          <a:xfrm>
            <a:off x="2234308" y="2275073"/>
            <a:ext cx="4445000" cy="3416300"/>
          </a:xfrm>
          <a:prstGeom prst="rect">
            <a:avLst/>
          </a:prstGeom>
        </p:spPr>
      </p:pic>
      <p:sp>
        <p:nvSpPr>
          <p:cNvPr id="4" name="Rectangle 3">
            <a:extLst>
              <a:ext uri="{FF2B5EF4-FFF2-40B4-BE49-F238E27FC236}">
                <a16:creationId xmlns:a16="http://schemas.microsoft.com/office/drawing/2014/main" id="{2085F036-9715-7844-9317-5DC6F92F69A3}"/>
              </a:ext>
            </a:extLst>
          </p:cNvPr>
          <p:cNvSpPr/>
          <p:nvPr/>
        </p:nvSpPr>
        <p:spPr>
          <a:xfrm>
            <a:off x="3013336" y="5691373"/>
            <a:ext cx="2886944" cy="369332"/>
          </a:xfrm>
          <a:prstGeom prst="rect">
            <a:avLst/>
          </a:prstGeom>
        </p:spPr>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(Wales Youth Agency, 2018).</a:t>
            </a:r>
            <a:r>
              <a:rPr lang="en-GB" dirty="0"/>
              <a:t> </a:t>
            </a:r>
            <a:endParaRPr lang="en-US" dirty="0"/>
          </a:p>
        </p:txBody>
      </p:sp>
      <p:sp>
        <p:nvSpPr>
          <p:cNvPr id="6" name="Title 1"/>
          <p:cNvSpPr txBox="1">
            <a:spLocks/>
          </p:cNvSpPr>
          <p:nvPr/>
        </p:nvSpPr>
        <p:spPr>
          <a:xfrm>
            <a:off x="-38992" y="278848"/>
            <a:ext cx="8991600" cy="891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dirty="0">
                <a:latin typeface="Bauhaus 93" panose="04030905020B02020C02" pitchFamily="82" charset="0"/>
              </a:rPr>
              <a:t>Homelessness and Poverty</a:t>
            </a:r>
          </a:p>
        </p:txBody>
      </p:sp>
      <p:sp>
        <p:nvSpPr>
          <p:cNvPr id="7" name="TextBox 6"/>
          <p:cNvSpPr txBox="1"/>
          <p:nvPr/>
        </p:nvSpPr>
        <p:spPr>
          <a:xfrm>
            <a:off x="203200" y="6171168"/>
            <a:ext cx="1358900" cy="369332"/>
          </a:xfrm>
          <a:prstGeom prst="rect">
            <a:avLst/>
          </a:prstGeom>
          <a:noFill/>
        </p:spPr>
        <p:txBody>
          <a:bodyPr wrap="square" rtlCol="0">
            <a:spAutoFit/>
          </a:bodyPr>
          <a:lstStyle/>
          <a:p>
            <a:r>
              <a:rPr lang="en-GB" dirty="0"/>
              <a:t>Dana Jones</a:t>
            </a:r>
          </a:p>
        </p:txBody>
      </p:sp>
      <p:pic>
        <p:nvPicPr>
          <p:cNvPr id="8" name="Picture 7">
            <a:extLst>
              <a:ext uri="{FF2B5EF4-FFF2-40B4-BE49-F238E27FC236}">
                <a16:creationId xmlns:a16="http://schemas.microsoft.com/office/drawing/2014/main" id="{177069E9-C964-EF49-809A-F2C451471C1D}"/>
              </a:ext>
            </a:extLst>
          </p:cNvPr>
          <p:cNvPicPr>
            <a:picLocks noChangeAspect="1"/>
          </p:cNvPicPr>
          <p:nvPr/>
        </p:nvPicPr>
        <p:blipFill rotWithShape="1">
          <a:blip r:embed="rId3"/>
          <a:srcRect r="64536" b="2051"/>
          <a:stretch/>
        </p:blipFill>
        <p:spPr>
          <a:xfrm>
            <a:off x="8740872" y="279400"/>
            <a:ext cx="3144007" cy="6261100"/>
          </a:xfrm>
          <a:prstGeom prst="rect">
            <a:avLst/>
          </a:prstGeom>
        </p:spPr>
      </p:pic>
    </p:spTree>
    <p:extLst>
      <p:ext uri="{BB962C8B-B14F-4D97-AF65-F5344CB8AC3E}">
        <p14:creationId xmlns:p14="http://schemas.microsoft.com/office/powerpoint/2010/main" val="27986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6">
            <a:extLst>
              <a:ext uri="{FF2B5EF4-FFF2-40B4-BE49-F238E27FC236}">
                <a16:creationId xmlns:a16="http://schemas.microsoft.com/office/drawing/2014/main" id="{3AF65578-1E86-FC4C-A5A3-3C673B907AFA}"/>
              </a:ext>
            </a:extLst>
          </p:cNvPr>
          <p:cNvPicPr>
            <a:picLocks noChangeAspect="1"/>
          </p:cNvPicPr>
          <p:nvPr/>
        </p:nvPicPr>
        <p:blipFill>
          <a:blip r:embed="rId2"/>
          <a:stretch>
            <a:fillRect/>
          </a:stretch>
        </p:blipFill>
        <p:spPr>
          <a:xfrm>
            <a:off x="232880" y="1701800"/>
            <a:ext cx="9530074" cy="4791075"/>
          </a:xfrm>
          <a:prstGeom prst="rect">
            <a:avLst/>
          </a:prstGeom>
        </p:spPr>
      </p:pic>
      <p:sp>
        <p:nvSpPr>
          <p:cNvPr id="3" name="Title 1"/>
          <p:cNvSpPr txBox="1">
            <a:spLocks/>
          </p:cNvSpPr>
          <p:nvPr/>
        </p:nvSpPr>
        <p:spPr>
          <a:xfrm>
            <a:off x="1651000" y="220094"/>
            <a:ext cx="8991600" cy="891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dirty="0">
                <a:latin typeface="Bauhaus 93" panose="04030905020B02020C02" pitchFamily="82" charset="0"/>
              </a:rPr>
              <a:t>Homelessness and Poverty</a:t>
            </a:r>
          </a:p>
        </p:txBody>
      </p:sp>
      <p:pic>
        <p:nvPicPr>
          <p:cNvPr id="4" name="Picture 3">
            <a:extLst>
              <a:ext uri="{FF2B5EF4-FFF2-40B4-BE49-F238E27FC236}">
                <a16:creationId xmlns:a16="http://schemas.microsoft.com/office/drawing/2014/main" id="{0D1938C4-B10C-E140-A755-9C082EB85F23}"/>
              </a:ext>
            </a:extLst>
          </p:cNvPr>
          <p:cNvPicPr>
            <a:picLocks noChangeAspect="1"/>
          </p:cNvPicPr>
          <p:nvPr/>
        </p:nvPicPr>
        <p:blipFill>
          <a:blip r:embed="rId3"/>
          <a:stretch>
            <a:fillRect/>
          </a:stretch>
        </p:blipFill>
        <p:spPr>
          <a:xfrm>
            <a:off x="7277099" y="1701800"/>
            <a:ext cx="4787329" cy="1339850"/>
          </a:xfrm>
          <a:prstGeom prst="rect">
            <a:avLst/>
          </a:prstGeom>
        </p:spPr>
      </p:pic>
      <p:sp>
        <p:nvSpPr>
          <p:cNvPr id="5" name="TextBox 4">
            <a:extLst>
              <a:ext uri="{FF2B5EF4-FFF2-40B4-BE49-F238E27FC236}">
                <a16:creationId xmlns:a16="http://schemas.microsoft.com/office/drawing/2014/main" id="{47C1B99E-AA6A-6B42-BB27-0C8B7AE71C24}"/>
              </a:ext>
            </a:extLst>
          </p:cNvPr>
          <p:cNvSpPr txBox="1"/>
          <p:nvPr/>
        </p:nvSpPr>
        <p:spPr>
          <a:xfrm>
            <a:off x="9845557" y="6123543"/>
            <a:ext cx="2218871" cy="369332"/>
          </a:xfrm>
          <a:prstGeom prst="rect">
            <a:avLst/>
          </a:prstGeom>
          <a:noFill/>
        </p:spPr>
        <p:txBody>
          <a:bodyPr wrap="square" rtlCol="0">
            <a:spAutoFit/>
          </a:bodyPr>
          <a:lstStyle/>
          <a:p>
            <a:r>
              <a:rPr lang="en-US" dirty="0"/>
              <a:t>(The </a:t>
            </a:r>
            <a:r>
              <a:rPr lang="en-US" dirty="0" err="1"/>
              <a:t>Wallich</a:t>
            </a:r>
            <a:r>
              <a:rPr lang="en-US" dirty="0"/>
              <a:t>, 2021).</a:t>
            </a:r>
          </a:p>
        </p:txBody>
      </p:sp>
      <p:sp>
        <p:nvSpPr>
          <p:cNvPr id="6" name="TextBox 5"/>
          <p:cNvSpPr txBox="1"/>
          <p:nvPr/>
        </p:nvSpPr>
        <p:spPr>
          <a:xfrm>
            <a:off x="203200" y="6171168"/>
            <a:ext cx="1358900" cy="369332"/>
          </a:xfrm>
          <a:prstGeom prst="rect">
            <a:avLst/>
          </a:prstGeom>
          <a:noFill/>
        </p:spPr>
        <p:txBody>
          <a:bodyPr wrap="square" rtlCol="0">
            <a:spAutoFit/>
          </a:bodyPr>
          <a:lstStyle/>
          <a:p>
            <a:r>
              <a:rPr lang="en-GB" dirty="0"/>
              <a:t>Dana Jones</a:t>
            </a:r>
          </a:p>
        </p:txBody>
      </p:sp>
    </p:spTree>
    <p:extLst>
      <p:ext uri="{BB962C8B-B14F-4D97-AF65-F5344CB8AC3E}">
        <p14:creationId xmlns:p14="http://schemas.microsoft.com/office/powerpoint/2010/main" val="419086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17098" y="846974"/>
            <a:ext cx="11820902" cy="543190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6600" dirty="0">
                <a:ln w="38100">
                  <a:solidFill>
                    <a:schemeClr val="tx1"/>
                  </a:solidFill>
                </a:ln>
                <a:solidFill>
                  <a:schemeClr val="accent6">
                    <a:lumMod val="60000"/>
                    <a:lumOff val="40000"/>
                  </a:schemeClr>
                </a:solidFill>
                <a:latin typeface="Bauhaus 93" panose="04030905020B02020C02" pitchFamily="82" charset="0"/>
              </a:rPr>
              <a:t>T</a:t>
            </a:r>
            <a:r>
              <a:rPr lang="en-GB" sz="16600" dirty="0">
                <a:ln w="38100">
                  <a:solidFill>
                    <a:schemeClr val="tx1"/>
                  </a:solidFill>
                </a:ln>
                <a:solidFill>
                  <a:srgbClr val="CCFFFF"/>
                </a:solidFill>
                <a:latin typeface="Bauhaus 93" panose="04030905020B02020C02" pitchFamily="82" charset="0"/>
              </a:rPr>
              <a:t>h</a:t>
            </a:r>
            <a:r>
              <a:rPr lang="en-GB" sz="16600" dirty="0">
                <a:ln w="38100">
                  <a:solidFill>
                    <a:schemeClr val="tx1"/>
                  </a:solidFill>
                </a:ln>
                <a:solidFill>
                  <a:schemeClr val="accent4">
                    <a:lumMod val="40000"/>
                    <a:lumOff val="60000"/>
                  </a:schemeClr>
                </a:solidFill>
                <a:latin typeface="Bauhaus 93" panose="04030905020B02020C02" pitchFamily="82" charset="0"/>
              </a:rPr>
              <a:t>a</a:t>
            </a:r>
            <a:r>
              <a:rPr lang="en-GB" sz="16600" dirty="0">
                <a:ln w="38100">
                  <a:solidFill>
                    <a:schemeClr val="tx1"/>
                  </a:solidFill>
                </a:ln>
                <a:solidFill>
                  <a:schemeClr val="accent5">
                    <a:lumMod val="60000"/>
                    <a:lumOff val="40000"/>
                  </a:schemeClr>
                </a:solidFill>
                <a:latin typeface="Bauhaus 93" panose="04030905020B02020C02" pitchFamily="82" charset="0"/>
              </a:rPr>
              <a:t>n</a:t>
            </a:r>
            <a:r>
              <a:rPr lang="en-GB" sz="16600" dirty="0">
                <a:ln w="38100">
                  <a:solidFill>
                    <a:schemeClr val="tx1"/>
                  </a:solidFill>
                </a:ln>
                <a:solidFill>
                  <a:srgbClr val="FF99FF"/>
                </a:solidFill>
                <a:latin typeface="Bauhaus 93" panose="04030905020B02020C02" pitchFamily="82" charset="0"/>
              </a:rPr>
              <a:t>k</a:t>
            </a:r>
            <a:r>
              <a:rPr lang="en-GB" sz="16600" dirty="0">
                <a:ln w="38100">
                  <a:solidFill>
                    <a:schemeClr val="tx1"/>
                  </a:solidFill>
                </a:ln>
                <a:solidFill>
                  <a:schemeClr val="accent6">
                    <a:lumMod val="60000"/>
                    <a:lumOff val="40000"/>
                  </a:schemeClr>
                </a:solidFill>
                <a:latin typeface="Bauhaus 93" panose="04030905020B02020C02" pitchFamily="82" charset="0"/>
              </a:rPr>
              <a:t> </a:t>
            </a:r>
            <a:r>
              <a:rPr lang="en-GB" sz="16600" dirty="0">
                <a:ln w="38100">
                  <a:solidFill>
                    <a:schemeClr val="tx1"/>
                  </a:solidFill>
                </a:ln>
                <a:solidFill>
                  <a:srgbClr val="CCFF66"/>
                </a:solidFill>
                <a:latin typeface="Bauhaus 93" panose="04030905020B02020C02" pitchFamily="82" charset="0"/>
              </a:rPr>
              <a:t>Y</a:t>
            </a:r>
            <a:r>
              <a:rPr lang="en-GB" sz="16600" dirty="0">
                <a:ln w="38100">
                  <a:solidFill>
                    <a:schemeClr val="tx1"/>
                  </a:solidFill>
                </a:ln>
                <a:solidFill>
                  <a:srgbClr val="FFFF00"/>
                </a:solidFill>
                <a:latin typeface="Bauhaus 93" panose="04030905020B02020C02" pitchFamily="82" charset="0"/>
              </a:rPr>
              <a:t>o</a:t>
            </a:r>
            <a:r>
              <a:rPr lang="en-GB" sz="16600" dirty="0">
                <a:ln w="38100">
                  <a:solidFill>
                    <a:schemeClr val="tx1"/>
                  </a:solidFill>
                </a:ln>
                <a:solidFill>
                  <a:schemeClr val="accent1">
                    <a:lumMod val="40000"/>
                    <a:lumOff val="60000"/>
                  </a:schemeClr>
                </a:solidFill>
                <a:latin typeface="Bauhaus 93" panose="04030905020B02020C02" pitchFamily="82" charset="0"/>
              </a:rPr>
              <a:t>u</a:t>
            </a:r>
            <a:r>
              <a:rPr lang="en-GB" sz="16600" dirty="0">
                <a:ln w="38100">
                  <a:solidFill>
                    <a:schemeClr val="tx1"/>
                  </a:solidFill>
                </a:ln>
                <a:solidFill>
                  <a:schemeClr val="accent6">
                    <a:lumMod val="60000"/>
                    <a:lumOff val="40000"/>
                  </a:schemeClr>
                </a:solidFill>
                <a:latin typeface="Bauhaus 93" panose="04030905020B02020C02" pitchFamily="82" charset="0"/>
              </a:rPr>
              <a:t> </a:t>
            </a:r>
            <a:r>
              <a:rPr lang="en-GB" sz="16600" dirty="0">
                <a:ln w="38100">
                  <a:solidFill>
                    <a:schemeClr val="tx1"/>
                  </a:solidFill>
                </a:ln>
                <a:solidFill>
                  <a:schemeClr val="accent6">
                    <a:lumMod val="40000"/>
                    <a:lumOff val="60000"/>
                  </a:schemeClr>
                </a:solidFill>
                <a:latin typeface="Bauhaus 93" panose="04030905020B02020C02" pitchFamily="82" charset="0"/>
              </a:rPr>
              <a:t>F</a:t>
            </a:r>
            <a:r>
              <a:rPr lang="en-GB" sz="16600" dirty="0">
                <a:ln w="38100">
                  <a:solidFill>
                    <a:schemeClr val="tx1"/>
                  </a:solidFill>
                </a:ln>
                <a:solidFill>
                  <a:schemeClr val="accent2">
                    <a:lumMod val="40000"/>
                    <a:lumOff val="60000"/>
                  </a:schemeClr>
                </a:solidFill>
                <a:latin typeface="Bauhaus 93" panose="04030905020B02020C02" pitchFamily="82" charset="0"/>
              </a:rPr>
              <a:t>o</a:t>
            </a:r>
            <a:r>
              <a:rPr lang="en-GB" sz="16600" dirty="0">
                <a:ln w="38100">
                  <a:solidFill>
                    <a:schemeClr val="tx1"/>
                  </a:solidFill>
                </a:ln>
                <a:solidFill>
                  <a:srgbClr val="FFC000"/>
                </a:solidFill>
                <a:latin typeface="Bauhaus 93" panose="04030905020B02020C02" pitchFamily="82" charset="0"/>
              </a:rPr>
              <a:t>r</a:t>
            </a:r>
            <a:r>
              <a:rPr lang="en-GB" sz="16600" dirty="0">
                <a:ln w="38100">
                  <a:solidFill>
                    <a:schemeClr val="tx1"/>
                  </a:solidFill>
                </a:ln>
                <a:solidFill>
                  <a:schemeClr val="accent6">
                    <a:lumMod val="60000"/>
                    <a:lumOff val="40000"/>
                  </a:schemeClr>
                </a:solidFill>
                <a:latin typeface="Bauhaus 93" panose="04030905020B02020C02" pitchFamily="82" charset="0"/>
              </a:rPr>
              <a:t> </a:t>
            </a:r>
            <a:r>
              <a:rPr lang="en-GB" sz="16600" dirty="0">
                <a:ln w="38100">
                  <a:solidFill>
                    <a:schemeClr val="tx1"/>
                  </a:solidFill>
                </a:ln>
                <a:solidFill>
                  <a:srgbClr val="FF99FF"/>
                </a:solidFill>
                <a:latin typeface="Bauhaus 93" panose="04030905020B02020C02" pitchFamily="82" charset="0"/>
              </a:rPr>
              <a:t>L</a:t>
            </a:r>
            <a:r>
              <a:rPr lang="en-GB" sz="16600" dirty="0">
                <a:ln w="38100">
                  <a:solidFill>
                    <a:schemeClr val="tx1"/>
                  </a:solidFill>
                </a:ln>
                <a:solidFill>
                  <a:schemeClr val="accent3">
                    <a:lumMod val="20000"/>
                    <a:lumOff val="80000"/>
                  </a:schemeClr>
                </a:solidFill>
                <a:latin typeface="Bauhaus 93" panose="04030905020B02020C02" pitchFamily="82" charset="0"/>
              </a:rPr>
              <a:t>i</a:t>
            </a:r>
            <a:r>
              <a:rPr lang="en-GB" sz="16600" dirty="0">
                <a:ln w="38100">
                  <a:solidFill>
                    <a:schemeClr val="tx1"/>
                  </a:solidFill>
                </a:ln>
                <a:solidFill>
                  <a:srgbClr val="00B0F0"/>
                </a:solidFill>
                <a:latin typeface="Bauhaus 93" panose="04030905020B02020C02" pitchFamily="82" charset="0"/>
              </a:rPr>
              <a:t>s</a:t>
            </a:r>
            <a:r>
              <a:rPr lang="en-GB" sz="16600" dirty="0">
                <a:ln w="38100">
                  <a:solidFill>
                    <a:schemeClr val="tx1"/>
                  </a:solidFill>
                </a:ln>
                <a:solidFill>
                  <a:srgbClr val="CCFFFF"/>
                </a:solidFill>
                <a:latin typeface="Bauhaus 93" panose="04030905020B02020C02" pitchFamily="82" charset="0"/>
              </a:rPr>
              <a:t>t</a:t>
            </a:r>
            <a:r>
              <a:rPr lang="en-GB" sz="16600" dirty="0">
                <a:ln w="38100">
                  <a:solidFill>
                    <a:schemeClr val="tx1"/>
                  </a:solidFill>
                </a:ln>
                <a:solidFill>
                  <a:schemeClr val="tx2">
                    <a:lumMod val="40000"/>
                    <a:lumOff val="60000"/>
                  </a:schemeClr>
                </a:solidFill>
                <a:latin typeface="Bauhaus 93" panose="04030905020B02020C02" pitchFamily="82" charset="0"/>
              </a:rPr>
              <a:t>e</a:t>
            </a:r>
            <a:r>
              <a:rPr lang="en-GB" sz="16600" dirty="0">
                <a:ln w="38100">
                  <a:solidFill>
                    <a:schemeClr val="tx1"/>
                  </a:solidFill>
                </a:ln>
                <a:solidFill>
                  <a:schemeClr val="accent4">
                    <a:lumMod val="40000"/>
                    <a:lumOff val="60000"/>
                  </a:schemeClr>
                </a:solidFill>
                <a:latin typeface="Bauhaus 93" panose="04030905020B02020C02" pitchFamily="82" charset="0"/>
              </a:rPr>
              <a:t>n</a:t>
            </a:r>
            <a:r>
              <a:rPr lang="en-GB" sz="16600" dirty="0">
                <a:ln w="38100">
                  <a:solidFill>
                    <a:schemeClr val="tx1"/>
                  </a:solidFill>
                </a:ln>
                <a:solidFill>
                  <a:schemeClr val="accent1">
                    <a:lumMod val="75000"/>
                  </a:schemeClr>
                </a:solidFill>
                <a:latin typeface="Bauhaus 93" panose="04030905020B02020C02" pitchFamily="82" charset="0"/>
              </a:rPr>
              <a:t>i</a:t>
            </a:r>
            <a:r>
              <a:rPr lang="en-GB" sz="16600" dirty="0">
                <a:ln w="38100">
                  <a:solidFill>
                    <a:schemeClr val="tx1"/>
                  </a:solidFill>
                </a:ln>
                <a:solidFill>
                  <a:srgbClr val="FF99FF"/>
                </a:solidFill>
                <a:latin typeface="Bauhaus 93" panose="04030905020B02020C02" pitchFamily="82" charset="0"/>
              </a:rPr>
              <a:t>n</a:t>
            </a:r>
            <a:r>
              <a:rPr lang="en-GB" sz="16600" dirty="0">
                <a:ln w="38100">
                  <a:solidFill>
                    <a:schemeClr val="tx1"/>
                  </a:solidFill>
                </a:ln>
                <a:solidFill>
                  <a:srgbClr val="00B050"/>
                </a:solidFill>
                <a:latin typeface="Bauhaus 93" panose="04030905020B02020C02" pitchFamily="82" charset="0"/>
              </a:rPr>
              <a:t>g</a:t>
            </a:r>
          </a:p>
        </p:txBody>
      </p:sp>
    </p:spTree>
    <p:extLst>
      <p:ext uri="{BB962C8B-B14F-4D97-AF65-F5344CB8AC3E}">
        <p14:creationId xmlns:p14="http://schemas.microsoft.com/office/powerpoint/2010/main" val="4102180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B21EAE-2C6F-964C-92E0-650D42A665D2}"/>
              </a:ext>
            </a:extLst>
          </p:cNvPr>
          <p:cNvSpPr txBox="1"/>
          <p:nvPr/>
        </p:nvSpPr>
        <p:spPr>
          <a:xfrm>
            <a:off x="-82062" y="0"/>
            <a:ext cx="11383108" cy="7171194"/>
          </a:xfrm>
          <a:prstGeom prst="rect">
            <a:avLst/>
          </a:prstGeom>
          <a:noFill/>
        </p:spPr>
        <p:txBody>
          <a:bodyPr wrap="square" rtlCol="0">
            <a:spAutoFit/>
          </a:bodyPr>
          <a:lstStyle/>
          <a:p>
            <a:r>
              <a:rPr lang="en-GB" sz="1000" dirty="0"/>
              <a:t>Bandura, A. (1997) </a:t>
            </a:r>
            <a:r>
              <a:rPr lang="en-GB" sz="1000" i="1" dirty="0"/>
              <a:t>Social Learning Theory</a:t>
            </a:r>
            <a:r>
              <a:rPr lang="en-GB" sz="1000" dirty="0"/>
              <a:t>. Englewood Cliffs, NJ: Prentice Hall.</a:t>
            </a:r>
          </a:p>
          <a:p>
            <a:r>
              <a:rPr lang="en-GB" sz="1000" dirty="0"/>
              <a:t> </a:t>
            </a:r>
          </a:p>
          <a:p>
            <a:r>
              <a:rPr lang="en-GB" sz="1000" dirty="0"/>
              <a:t>CLD Standards Council Scotland, (2019) </a:t>
            </a:r>
            <a:r>
              <a:rPr lang="en-GB" sz="1000" i="1" dirty="0"/>
              <a:t>Youth Work National Occupational Standards</a:t>
            </a:r>
            <a:r>
              <a:rPr lang="en-GB" sz="1000" dirty="0"/>
              <a:t>. London: CLD Standards Council Scotland.</a:t>
            </a:r>
          </a:p>
          <a:p>
            <a:r>
              <a:rPr lang="en-GB" sz="1000" dirty="0"/>
              <a:t> </a:t>
            </a:r>
          </a:p>
          <a:p>
            <a:r>
              <a:rPr lang="en-GB" sz="1000" dirty="0"/>
              <a:t> </a:t>
            </a:r>
          </a:p>
          <a:p>
            <a:r>
              <a:rPr lang="en-GB" sz="1000" dirty="0"/>
              <a:t>Coles, B. (1995) </a:t>
            </a:r>
            <a:r>
              <a:rPr lang="en-GB" sz="1000" i="1" dirty="0"/>
              <a:t>Youth and Social Policy.</a:t>
            </a:r>
            <a:r>
              <a:rPr lang="en-GB" sz="1000" dirty="0"/>
              <a:t> London: UCL Press.</a:t>
            </a:r>
          </a:p>
          <a:p>
            <a:r>
              <a:rPr lang="en-GB" sz="1000" dirty="0"/>
              <a:t> </a:t>
            </a:r>
          </a:p>
          <a:p>
            <a:r>
              <a:rPr lang="en-GB" sz="1000" dirty="0"/>
              <a:t>Crisis (2019), Cover the Costs: How gaps in Local Housing Allowance are impacting homelessness</a:t>
            </a:r>
          </a:p>
          <a:p>
            <a:r>
              <a:rPr lang="en-GB" sz="1000" dirty="0"/>
              <a:t>Available at: </a:t>
            </a:r>
            <a:r>
              <a:rPr lang="en-GB" sz="1000" dirty="0" err="1"/>
              <a:t>www.crisis.org.uk</a:t>
            </a:r>
            <a:r>
              <a:rPr lang="en-GB" sz="1000" dirty="0"/>
              <a:t>/media/240377/cover_the_cost_2019.pdf </a:t>
            </a:r>
          </a:p>
          <a:p>
            <a:r>
              <a:rPr lang="en-GB" sz="1000" dirty="0"/>
              <a:t>(Accessed: 22</a:t>
            </a:r>
            <a:r>
              <a:rPr lang="en-GB" sz="1000" baseline="30000" dirty="0"/>
              <a:t>nd</a:t>
            </a:r>
            <a:r>
              <a:rPr lang="en-GB" sz="1000" dirty="0"/>
              <a:t> February 2022).</a:t>
            </a:r>
          </a:p>
          <a:p>
            <a:r>
              <a:rPr lang="en-GB" sz="1000" dirty="0"/>
              <a:t> </a:t>
            </a:r>
          </a:p>
          <a:p>
            <a:r>
              <a:rPr lang="en-GB" sz="1000" dirty="0"/>
              <a:t> </a:t>
            </a:r>
          </a:p>
          <a:p>
            <a:r>
              <a:rPr lang="en-GB" sz="1000" dirty="0" err="1"/>
              <a:t>Dashiff</a:t>
            </a:r>
            <a:r>
              <a:rPr lang="en-GB" sz="1000" dirty="0"/>
              <a:t>, C., </a:t>
            </a:r>
            <a:r>
              <a:rPr lang="en-GB" sz="1000" dirty="0" err="1"/>
              <a:t>Dimicco</a:t>
            </a:r>
            <a:r>
              <a:rPr lang="en-GB" sz="1000" dirty="0"/>
              <a:t>, W., Myers B. and Sheppard, K. (2009) ‘Poverty and adolescent mental health’, </a:t>
            </a:r>
            <a:r>
              <a:rPr lang="en-GB" sz="1000" i="1" dirty="0"/>
              <a:t>Journal of child and adolescent psychiatric nursing,</a:t>
            </a:r>
            <a:r>
              <a:rPr lang="en-GB" sz="1000" dirty="0"/>
              <a:t> 22(1), pp. 23-32.</a:t>
            </a:r>
          </a:p>
          <a:p>
            <a:r>
              <a:rPr lang="en-GB" sz="1000" dirty="0"/>
              <a:t>DOI: </a:t>
            </a:r>
            <a:r>
              <a:rPr lang="en-GB" sz="1000" dirty="0">
                <a:hlinkClick r:id="rId2"/>
              </a:rPr>
              <a:t>https://doi.org/10.1111/j.1744-6171.2008.00166.x</a:t>
            </a:r>
            <a:endParaRPr lang="en-GB" sz="1000" dirty="0"/>
          </a:p>
          <a:p>
            <a:r>
              <a:rPr lang="en-GB" sz="1000" dirty="0"/>
              <a:t> </a:t>
            </a:r>
          </a:p>
          <a:p>
            <a:r>
              <a:rPr lang="en-GB" sz="1000" dirty="0"/>
              <a:t>Equality and Human Rights Committee (2015</a:t>
            </a:r>
            <a:r>
              <a:rPr lang="en-GB" sz="1000" i="1" dirty="0"/>
              <a:t>), Is Britain Fairer? The state of equality and</a:t>
            </a:r>
            <a:br>
              <a:rPr lang="en-GB" sz="1000" i="1" dirty="0"/>
            </a:br>
            <a:r>
              <a:rPr lang="en-GB" sz="1000" i="1" dirty="0"/>
              <a:t>human rights 2015</a:t>
            </a:r>
            <a:endParaRPr lang="en-GB" sz="1000" dirty="0"/>
          </a:p>
          <a:p>
            <a:r>
              <a:rPr lang="en-GB" sz="1000" dirty="0"/>
              <a:t>Available at: </a:t>
            </a:r>
            <a:r>
              <a:rPr lang="en-GB" sz="1000" dirty="0">
                <a:hlinkClick r:id="rId3"/>
              </a:rPr>
              <a:t>www.equalityhumanrights.com/sites/default/files/is-britain-fairer-2015.pdf</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 </a:t>
            </a:r>
          </a:p>
          <a:p>
            <a:r>
              <a:rPr lang="en-GB" sz="1000" dirty="0"/>
              <a:t>Free Design File (2016) </a:t>
            </a:r>
            <a:r>
              <a:rPr lang="en-GB" sz="1000" i="1" dirty="0"/>
              <a:t>Young person sitting alone on the stairs</a:t>
            </a:r>
            <a:endParaRPr lang="en-GB" sz="1000" dirty="0"/>
          </a:p>
          <a:p>
            <a:r>
              <a:rPr lang="en-GB" sz="1000" dirty="0"/>
              <a:t>Available at: </a:t>
            </a:r>
            <a:r>
              <a:rPr lang="en-GB" sz="1000" dirty="0">
                <a:hlinkClick r:id="rId4"/>
              </a:rPr>
              <a:t>https://freedesignfile.com/upload/2018/04/Young-people-sitting-alone-on-the-stairs-Stock-Photo.jpg</a:t>
            </a:r>
            <a:endParaRPr lang="en-GB" sz="1000" dirty="0"/>
          </a:p>
          <a:p>
            <a:r>
              <a:rPr lang="en-GB" sz="1000" dirty="0"/>
              <a:t>(Accessed 17</a:t>
            </a:r>
            <a:r>
              <a:rPr lang="en-GB" sz="1000" baseline="30000" dirty="0"/>
              <a:t>th</a:t>
            </a:r>
            <a:r>
              <a:rPr lang="en-GB" sz="1000" dirty="0"/>
              <a:t> February 2022).</a:t>
            </a:r>
          </a:p>
          <a:p>
            <a:r>
              <a:rPr lang="en-GB" sz="1000" dirty="0"/>
              <a:t> </a:t>
            </a:r>
          </a:p>
          <a:p>
            <a:r>
              <a:rPr lang="en-GB" sz="1000" dirty="0"/>
              <a:t> </a:t>
            </a:r>
          </a:p>
          <a:p>
            <a:r>
              <a:rPr lang="en-GB" sz="1000" dirty="0"/>
              <a:t>Freire, P. (1993).  Pedagogy of the oppressed (30th anniversary edition.  New York: Continuum.</a:t>
            </a:r>
          </a:p>
          <a:p>
            <a:r>
              <a:rPr lang="en-GB" sz="1000" dirty="0"/>
              <a:t> </a:t>
            </a:r>
          </a:p>
          <a:p>
            <a:r>
              <a:rPr lang="en-GB" sz="1000" dirty="0"/>
              <a:t>Fun Filled Events (2019) Giant </a:t>
            </a:r>
            <a:r>
              <a:rPr lang="en-GB" sz="1000" i="1" dirty="0"/>
              <a:t>Snake and Ladder </a:t>
            </a:r>
            <a:endParaRPr lang="en-GB" sz="1000" dirty="0"/>
          </a:p>
          <a:p>
            <a:r>
              <a:rPr lang="en-GB" sz="1000" dirty="0"/>
              <a:t>Available at: </a:t>
            </a:r>
            <a:r>
              <a:rPr lang="en-GB" sz="1000" dirty="0">
                <a:hlinkClick r:id="rId5"/>
              </a:rPr>
              <a:t>https://www.funfilledevents.com.au/images/services/Games_and_activity/Giant-Snakes-Ladders.jpg</a:t>
            </a:r>
            <a:endParaRPr lang="en-GB" sz="1000" dirty="0"/>
          </a:p>
          <a:p>
            <a:r>
              <a:rPr lang="en-GB" sz="1000" dirty="0"/>
              <a:t>(Accessed 17</a:t>
            </a:r>
            <a:r>
              <a:rPr lang="en-GB" sz="1000" baseline="30000" dirty="0"/>
              <a:t>th</a:t>
            </a:r>
            <a:r>
              <a:rPr lang="en-GB" sz="1000" dirty="0"/>
              <a:t> February 2022).</a:t>
            </a:r>
          </a:p>
          <a:p>
            <a:r>
              <a:rPr lang="en-GB" sz="1000" dirty="0"/>
              <a:t> </a:t>
            </a:r>
          </a:p>
          <a:p>
            <a:r>
              <a:rPr lang="en-GB" sz="1000" dirty="0"/>
              <a:t>Homeless Link (2018), </a:t>
            </a:r>
            <a:r>
              <a:rPr lang="en-GB" sz="1000" i="1" dirty="0"/>
              <a:t>Young &amp; Homeless 2018</a:t>
            </a:r>
            <a:endParaRPr lang="en-GB" sz="1000" dirty="0"/>
          </a:p>
          <a:p>
            <a:r>
              <a:rPr lang="en-GB" sz="1000" dirty="0"/>
              <a:t>Available at: </a:t>
            </a:r>
            <a:r>
              <a:rPr lang="en-GB" sz="1000" dirty="0" err="1"/>
              <a:t>www.homeless.org.uk</a:t>
            </a:r>
            <a:r>
              <a:rPr lang="en-GB" sz="1000" dirty="0"/>
              <a:t>/facts/our-research/young-and-homeless-research</a:t>
            </a:r>
          </a:p>
          <a:p>
            <a:r>
              <a:rPr lang="en-GB" sz="1000" dirty="0"/>
              <a:t>(Accessed: 22</a:t>
            </a:r>
            <a:r>
              <a:rPr lang="en-GB" sz="1000" baseline="30000" dirty="0"/>
              <a:t>nd</a:t>
            </a:r>
            <a:r>
              <a:rPr lang="en-GB" sz="1000" dirty="0"/>
              <a:t> February 2022).</a:t>
            </a:r>
          </a:p>
          <a:p>
            <a:r>
              <a:rPr lang="en-GB" sz="1000" dirty="0"/>
              <a:t> </a:t>
            </a:r>
          </a:p>
          <a:p>
            <a:r>
              <a:rPr lang="en-GB" sz="1000" dirty="0"/>
              <a:t> </a:t>
            </a:r>
          </a:p>
          <a:p>
            <a:r>
              <a:rPr lang="en-GB" sz="1000" dirty="0"/>
              <a:t>Ingram, G. and Harris, J. (2001) </a:t>
            </a:r>
            <a:r>
              <a:rPr lang="en-GB" sz="1000" i="1" dirty="0"/>
              <a:t>Delivering GOOD Youth Work: A Working Guide to Surviving and Thriving. </a:t>
            </a:r>
            <a:r>
              <a:rPr lang="en-GB" sz="1000" dirty="0"/>
              <a:t>Dorset: Russell House Publishing Ltd.</a:t>
            </a:r>
          </a:p>
          <a:p>
            <a:r>
              <a:rPr lang="en-GB" sz="1000" i="1" dirty="0"/>
              <a:t> </a:t>
            </a:r>
            <a:endParaRPr lang="en-GB" sz="1000" dirty="0"/>
          </a:p>
          <a:p>
            <a:r>
              <a:rPr lang="en-GB" sz="1000" dirty="0"/>
              <a:t>Mackle, A. (2019) ‘Standing at the crossroads: What future for youth work’, </a:t>
            </a:r>
            <a:r>
              <a:rPr lang="en-GB" sz="1000" i="1" dirty="0"/>
              <a:t>The journal of contemporary community education practice theory, </a:t>
            </a:r>
            <a:r>
              <a:rPr lang="en-GB" sz="1000" dirty="0"/>
              <a:t>10(2) pp. 1-12.</a:t>
            </a:r>
          </a:p>
          <a:p>
            <a:r>
              <a:rPr lang="en-GB" sz="1000" dirty="0"/>
              <a:t> </a:t>
            </a:r>
          </a:p>
          <a:p>
            <a:r>
              <a:rPr lang="en-GB" sz="1000" dirty="0"/>
              <a:t>Main, G. (2013) </a:t>
            </a:r>
            <a:r>
              <a:rPr lang="en-GB" sz="1000" i="1" dirty="0"/>
              <a:t>Department of Social Policy and Social Work: A child-derived martial deprivation index. York: The University of York.</a:t>
            </a:r>
            <a:endParaRPr lang="en-GB" sz="1000" dirty="0"/>
          </a:p>
          <a:p>
            <a:r>
              <a:rPr lang="en-GB" sz="1000" i="1" dirty="0"/>
              <a:t> </a:t>
            </a:r>
            <a:endParaRPr lang="en-GB" sz="1000" dirty="0"/>
          </a:p>
          <a:p>
            <a:r>
              <a:rPr lang="en-GB" sz="1000" i="1" dirty="0"/>
              <a:t> </a:t>
            </a:r>
            <a:endParaRPr lang="en-GB" sz="1000" dirty="0"/>
          </a:p>
          <a:p>
            <a:r>
              <a:rPr lang="en-GB" sz="1000" i="1" dirty="0"/>
              <a:t>McCormick, J. and Philo, C. (1991) Off the map: The social geography of poverty in the UK. </a:t>
            </a:r>
            <a:r>
              <a:rPr lang="en-GB" sz="1000" dirty="0"/>
              <a:t>London: CPAG.</a:t>
            </a:r>
          </a:p>
          <a:p>
            <a:r>
              <a:rPr lang="en-GB" sz="1000" dirty="0"/>
              <a:t> </a:t>
            </a:r>
          </a:p>
        </p:txBody>
      </p:sp>
    </p:spTree>
    <p:extLst>
      <p:ext uri="{BB962C8B-B14F-4D97-AF65-F5344CB8AC3E}">
        <p14:creationId xmlns:p14="http://schemas.microsoft.com/office/powerpoint/2010/main" val="74190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BC29E8-53FC-4244-92F1-FF241BFE088E}"/>
              </a:ext>
            </a:extLst>
          </p:cNvPr>
          <p:cNvSpPr txBox="1"/>
          <p:nvPr/>
        </p:nvSpPr>
        <p:spPr>
          <a:xfrm>
            <a:off x="140677" y="0"/>
            <a:ext cx="11969261" cy="6863417"/>
          </a:xfrm>
          <a:prstGeom prst="rect">
            <a:avLst/>
          </a:prstGeom>
          <a:noFill/>
        </p:spPr>
        <p:txBody>
          <a:bodyPr wrap="square" rtlCol="0">
            <a:spAutoFit/>
          </a:bodyPr>
          <a:lstStyle/>
          <a:p>
            <a:r>
              <a:rPr lang="en-GB" sz="1000" dirty="0"/>
              <a:t>Mind Cymru (2020) Mind Cymru is Mind in Wales</a:t>
            </a:r>
          </a:p>
          <a:p>
            <a:r>
              <a:rPr lang="en-GB" sz="1000" dirty="0"/>
              <a:t>Available at: </a:t>
            </a:r>
            <a:r>
              <a:rPr lang="en-GB" sz="1000" dirty="0">
                <a:hlinkClick r:id="rId2"/>
              </a:rPr>
              <a:t>https://www.mind.org.uk/about-us/mind-cymru/</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Oxfam Cymru. (2020) </a:t>
            </a:r>
            <a:r>
              <a:rPr lang="en-GB" sz="1000" i="1" dirty="0"/>
              <a:t>Poverty in Wales.</a:t>
            </a:r>
            <a:endParaRPr lang="en-GB" sz="1000" dirty="0"/>
          </a:p>
          <a:p>
            <a:r>
              <a:rPr lang="en-GB" sz="1000" dirty="0"/>
              <a:t>Available at: </a:t>
            </a:r>
            <a:r>
              <a:rPr lang="en-GB" sz="1000" dirty="0">
                <a:hlinkClick r:id="rId3"/>
              </a:rPr>
              <a:t>https://oxfamapps.org/cymru/poverty-in-wales/</a:t>
            </a:r>
            <a:endParaRPr lang="en-GB" sz="1000" dirty="0"/>
          </a:p>
          <a:p>
            <a:r>
              <a:rPr lang="en-GB" sz="1000" dirty="0"/>
              <a:t>(Accessed on 18</a:t>
            </a:r>
            <a:r>
              <a:rPr lang="en-GB" sz="1000" baseline="30000" dirty="0"/>
              <a:t>th</a:t>
            </a:r>
            <a:r>
              <a:rPr lang="en-GB" sz="1000" dirty="0"/>
              <a:t> February 2022)</a:t>
            </a:r>
          </a:p>
          <a:p>
            <a:r>
              <a:rPr lang="en-GB" sz="1000" dirty="0"/>
              <a:t> </a:t>
            </a:r>
          </a:p>
          <a:p>
            <a:r>
              <a:rPr lang="en-GB" sz="1000" dirty="0"/>
              <a:t>Robinson, D., &amp; Coward, S. (2003). Hidden Homelessness: Your Place, Not Mine. </a:t>
            </a:r>
          </a:p>
          <a:p>
            <a:r>
              <a:rPr lang="en-GB" sz="1000" dirty="0"/>
              <a:t>Available at: </a:t>
            </a:r>
            <a:r>
              <a:rPr lang="en-GB" sz="1000" dirty="0">
                <a:hlinkClick r:id="rId4"/>
              </a:rPr>
              <a:t>http://www4.shu.ac.uk/research/cresr/sites/shu.ac.uk/files/hidden-homelessness-your-place-not-mine.pdf</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Rogers, V. (2016) </a:t>
            </a:r>
            <a:r>
              <a:rPr lang="en-GB" sz="1000" i="1" dirty="0"/>
              <a:t>An Independent Evaluation of Youth Work in Schools in Wales</a:t>
            </a:r>
            <a:endParaRPr lang="en-GB" sz="1000" dirty="0"/>
          </a:p>
          <a:p>
            <a:r>
              <a:rPr lang="en-GB" sz="1000" dirty="0"/>
              <a:t>Available at: </a:t>
            </a:r>
            <a:r>
              <a:rPr lang="en-GB" sz="1000" dirty="0">
                <a:hlinkClick r:id="rId5"/>
              </a:rPr>
              <a:t>https://gov.wales/sites/default/files/publications/2018-02/an-independent-evaluation-of-youth-work-in-schools-in-wales-vanessa-rogers-may-2016.pdf</a:t>
            </a:r>
            <a:endParaRPr lang="en-GB" sz="1000" dirty="0"/>
          </a:p>
          <a:p>
            <a:r>
              <a:rPr lang="en-GB" sz="1000" dirty="0"/>
              <a:t>(Accessed 17</a:t>
            </a:r>
            <a:r>
              <a:rPr lang="en-GB" sz="1000" baseline="30000" dirty="0"/>
              <a:t>th</a:t>
            </a:r>
            <a:r>
              <a:rPr lang="en-GB" sz="1000" dirty="0"/>
              <a:t> February 2022).</a:t>
            </a:r>
          </a:p>
          <a:p>
            <a:r>
              <a:rPr lang="en-GB" sz="1000" dirty="0"/>
              <a:t> </a:t>
            </a:r>
          </a:p>
          <a:p>
            <a:r>
              <a:rPr lang="en-GB" sz="1000" dirty="0" err="1"/>
              <a:t>Sapin</a:t>
            </a:r>
            <a:r>
              <a:rPr lang="en-GB" sz="1000" dirty="0"/>
              <a:t>, K. (2013) Essential Skills for Youth work Practice 2</a:t>
            </a:r>
            <a:r>
              <a:rPr lang="en-GB" sz="1000" baseline="30000" dirty="0"/>
              <a:t>nd</a:t>
            </a:r>
            <a:r>
              <a:rPr lang="en-GB" sz="1000" dirty="0"/>
              <a:t> Ed. London: SAGA. 	</a:t>
            </a:r>
          </a:p>
          <a:p>
            <a:r>
              <a:rPr lang="en-GB" sz="1000" dirty="0"/>
              <a:t> </a:t>
            </a:r>
          </a:p>
          <a:p>
            <a:r>
              <a:rPr lang="en-GB" sz="1000" dirty="0"/>
              <a:t>Snowden. C. (2020) The South Wales Guardian. </a:t>
            </a:r>
            <a:r>
              <a:rPr lang="en-GB" sz="1000" i="1" dirty="0"/>
              <a:t>Support for homelessness in Carmarthenshire.</a:t>
            </a:r>
            <a:endParaRPr lang="en-GB" sz="1000" dirty="0"/>
          </a:p>
          <a:p>
            <a:r>
              <a:rPr lang="en-GB" sz="1000" i="1" dirty="0"/>
              <a:t> </a:t>
            </a:r>
            <a:r>
              <a:rPr lang="en-GB" sz="1000" dirty="0"/>
              <a:t>Available at: </a:t>
            </a:r>
            <a:r>
              <a:rPr lang="en-GB" sz="1000" dirty="0">
                <a:hlinkClick r:id="rId6"/>
              </a:rPr>
              <a:t>https://www.southwalesguardian.co.uk/news/18768823.support-homelessness-carmarthenshire/</a:t>
            </a:r>
            <a:r>
              <a:rPr lang="en-GB" sz="1000" dirty="0"/>
              <a:t> </a:t>
            </a:r>
          </a:p>
          <a:p>
            <a:r>
              <a:rPr lang="en-GB" sz="1000" dirty="0"/>
              <a:t>(Accessed: 22</a:t>
            </a:r>
            <a:r>
              <a:rPr lang="en-GB" sz="1000" baseline="30000" dirty="0"/>
              <a:t>nd</a:t>
            </a:r>
            <a:r>
              <a:rPr lang="en-GB" sz="1000" dirty="0"/>
              <a:t>  February 2022).</a:t>
            </a:r>
          </a:p>
          <a:p>
            <a:r>
              <a:rPr lang="en-GB" sz="1000" dirty="0"/>
              <a:t>  </a:t>
            </a:r>
          </a:p>
          <a:p>
            <a:r>
              <a:rPr lang="en-GB" sz="1000" dirty="0"/>
              <a:t>Shelter England, (2020) </a:t>
            </a:r>
            <a:r>
              <a:rPr lang="en-GB" sz="1000" i="1" dirty="0"/>
              <a:t>Help us be there </a:t>
            </a:r>
            <a:endParaRPr lang="en-GB" sz="1000" dirty="0"/>
          </a:p>
          <a:p>
            <a:r>
              <a:rPr lang="en-GB" sz="1000" dirty="0"/>
              <a:t>Available at: </a:t>
            </a:r>
            <a:r>
              <a:rPr lang="en-GB" sz="1000" u="sng" dirty="0">
                <a:hlinkClick r:id="rId7"/>
              </a:rPr>
              <a:t>https://england.shelter.org.uk</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Shelter Cymru, (2021) Homeless What Can I Do?</a:t>
            </a:r>
          </a:p>
          <a:p>
            <a:r>
              <a:rPr lang="en-GB" sz="1000" dirty="0"/>
              <a:t>Available at: </a:t>
            </a:r>
            <a:r>
              <a:rPr lang="en-GB" sz="1000" dirty="0">
                <a:hlinkClick r:id="rId8"/>
              </a:rPr>
              <a:t>https://sheltercymru.org.uk/wp-content/uploads/2021/11/Homeless_what-can-I-do-2021.pdf</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Street photo 24 (2013) </a:t>
            </a:r>
            <a:r>
              <a:rPr lang="en-GB" sz="1000" i="1" dirty="0"/>
              <a:t>No Title </a:t>
            </a:r>
            <a:endParaRPr lang="en-GB" sz="1000" dirty="0"/>
          </a:p>
          <a:p>
            <a:r>
              <a:rPr lang="en-GB" sz="1000" dirty="0"/>
              <a:t>Available at: </a:t>
            </a:r>
            <a:r>
              <a:rPr lang="en-GB" sz="1000" dirty="0">
                <a:hlinkClick r:id="rId9"/>
              </a:rPr>
              <a:t>http://cdn.streetphoto24.com/wp-content/uploads/2016/09/DSC06937.jpg</a:t>
            </a:r>
            <a:endParaRPr lang="en-GB" sz="1000" dirty="0"/>
          </a:p>
          <a:p>
            <a:r>
              <a:rPr lang="en-GB" sz="1000" dirty="0"/>
              <a:t>(Accessed 17</a:t>
            </a:r>
            <a:r>
              <a:rPr lang="en-GB" sz="1000" baseline="30000" dirty="0"/>
              <a:t>th</a:t>
            </a:r>
            <a:r>
              <a:rPr lang="en-GB" sz="1000" dirty="0"/>
              <a:t> February 2022).</a:t>
            </a:r>
          </a:p>
          <a:p>
            <a:r>
              <a:rPr lang="en-GB" sz="1000" dirty="0"/>
              <a:t> </a:t>
            </a:r>
          </a:p>
          <a:p>
            <a:r>
              <a:rPr lang="en-GB" sz="1000" dirty="0"/>
              <a:t>Townsend, P. (1979) </a:t>
            </a:r>
            <a:r>
              <a:rPr lang="en-GB" sz="1000" i="1" dirty="0"/>
              <a:t>Poverty in the United Kingdom: a survey of a household resources and standards of living. </a:t>
            </a:r>
            <a:r>
              <a:rPr lang="en-GB" sz="1000" dirty="0"/>
              <a:t>Middlesex: Penguin Books.</a:t>
            </a:r>
          </a:p>
          <a:p>
            <a:r>
              <a:rPr lang="en-GB" sz="1000" dirty="0"/>
              <a:t> </a:t>
            </a:r>
          </a:p>
          <a:p>
            <a:r>
              <a:rPr lang="en-GB" sz="1000" dirty="0"/>
              <a:t>The </a:t>
            </a:r>
            <a:r>
              <a:rPr lang="en-GB" sz="1000" dirty="0" err="1"/>
              <a:t>Wallich</a:t>
            </a:r>
            <a:r>
              <a:rPr lang="en-GB" sz="1000" dirty="0"/>
              <a:t>. (2021) </a:t>
            </a:r>
            <a:r>
              <a:rPr lang="en-GB" sz="1000" i="1" dirty="0"/>
              <a:t>Getting People off the Streets.</a:t>
            </a:r>
            <a:endParaRPr lang="en-GB" sz="1000" dirty="0"/>
          </a:p>
          <a:p>
            <a:r>
              <a:rPr lang="en-GB" sz="1000" dirty="0"/>
              <a:t>Available at: </a:t>
            </a:r>
            <a:r>
              <a:rPr lang="en-GB" sz="1000" dirty="0">
                <a:hlinkClick r:id="rId10"/>
              </a:rPr>
              <a:t>https://thewallich.com</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Turn2us (2018) </a:t>
            </a:r>
            <a:r>
              <a:rPr lang="en-GB" sz="1000" i="1" dirty="0"/>
              <a:t>UK Poverty: facts and figures.</a:t>
            </a:r>
            <a:endParaRPr lang="en-GB" sz="1000" dirty="0"/>
          </a:p>
          <a:p>
            <a:r>
              <a:rPr lang="en-GB" sz="1000" dirty="0"/>
              <a:t>Available at: </a:t>
            </a:r>
            <a:r>
              <a:rPr lang="en-GB" sz="1000" dirty="0">
                <a:hlinkClick r:id="rId11"/>
              </a:rPr>
              <a:t>https://www.turn2us.org.uk/About-Us/News/UK-Poverty-Facts-and-figures</a:t>
            </a:r>
            <a:r>
              <a:rPr lang="en-GB" sz="1000" dirty="0"/>
              <a:t>.</a:t>
            </a:r>
          </a:p>
          <a:p>
            <a:r>
              <a:rPr lang="en-GB" sz="1000" dirty="0"/>
              <a:t>(Accessed: 7</a:t>
            </a:r>
            <a:r>
              <a:rPr lang="en-GB" sz="1000" baseline="30000" dirty="0"/>
              <a:t>th</a:t>
            </a:r>
            <a:r>
              <a:rPr lang="en-GB" sz="1000" dirty="0"/>
              <a:t> November 2019).</a:t>
            </a:r>
          </a:p>
          <a:p>
            <a:r>
              <a:rPr lang="en-GB" sz="1000" dirty="0"/>
              <a:t> </a:t>
            </a:r>
          </a:p>
        </p:txBody>
      </p:sp>
    </p:spTree>
    <p:extLst>
      <p:ext uri="{BB962C8B-B14F-4D97-AF65-F5344CB8AC3E}">
        <p14:creationId xmlns:p14="http://schemas.microsoft.com/office/powerpoint/2010/main" val="4104554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98076E-80BB-8E4C-99E4-07E98D680FEE}"/>
              </a:ext>
            </a:extLst>
          </p:cNvPr>
          <p:cNvSpPr txBox="1"/>
          <p:nvPr/>
        </p:nvSpPr>
        <p:spPr>
          <a:xfrm>
            <a:off x="140677" y="140677"/>
            <a:ext cx="11910646" cy="4862870"/>
          </a:xfrm>
          <a:prstGeom prst="rect">
            <a:avLst/>
          </a:prstGeom>
          <a:noFill/>
        </p:spPr>
        <p:txBody>
          <a:bodyPr wrap="square" rtlCol="0">
            <a:spAutoFit/>
          </a:bodyPr>
          <a:lstStyle/>
          <a:p>
            <a:r>
              <a:rPr lang="en-GB" sz="1000" dirty="0"/>
              <a:t>United Nations Convention on the Rights of the Child. (1989) Convention on the right of the child </a:t>
            </a:r>
          </a:p>
          <a:p>
            <a:r>
              <a:rPr lang="en-GB" sz="1000" dirty="0"/>
              <a:t>Available at: https://</a:t>
            </a:r>
            <a:r>
              <a:rPr lang="en-GB" sz="1000" dirty="0" err="1"/>
              <a:t>ico.org.uk</a:t>
            </a:r>
            <a:r>
              <a:rPr lang="en-GB" sz="1000" dirty="0"/>
              <a:t>/for-organisations/</a:t>
            </a:r>
            <a:r>
              <a:rPr lang="en-GB" sz="1000" dirty="0" err="1"/>
              <a:t>childrens</a:t>
            </a:r>
            <a:r>
              <a:rPr lang="en-GB" sz="1000" dirty="0"/>
              <a:t>-code-hub/additional-resources/the-united-nations-convention-on-the-rights-of-the-child/</a:t>
            </a:r>
          </a:p>
          <a:p>
            <a:r>
              <a:rPr lang="en-GB" sz="1000" dirty="0"/>
              <a:t>(Accessed:17</a:t>
            </a:r>
            <a:r>
              <a:rPr lang="en-GB" sz="1000" baseline="30000" dirty="0"/>
              <a:t>th</a:t>
            </a:r>
            <a:r>
              <a:rPr lang="en-GB" sz="1000" dirty="0"/>
              <a:t> </a:t>
            </a:r>
            <a:r>
              <a:rPr lang="en-GB" sz="1000" dirty="0" err="1"/>
              <a:t>Feburary</a:t>
            </a:r>
            <a:r>
              <a:rPr lang="en-GB" sz="1000" dirty="0"/>
              <a:t> 2022). </a:t>
            </a:r>
          </a:p>
          <a:p>
            <a:r>
              <a:rPr lang="en-GB" sz="1000" dirty="0"/>
              <a:t> </a:t>
            </a:r>
          </a:p>
          <a:p>
            <a:r>
              <a:rPr lang="en-GB" sz="1000" dirty="0"/>
              <a:t>Young, K. (2006) The Art of Youth Work 2</a:t>
            </a:r>
            <a:r>
              <a:rPr lang="en-GB" sz="1000" baseline="30000" dirty="0"/>
              <a:t>nd</a:t>
            </a:r>
            <a:r>
              <a:rPr lang="en-GB" sz="1000" dirty="0"/>
              <a:t> ed. Dorset: Russell House Publishing.	</a:t>
            </a:r>
          </a:p>
          <a:p>
            <a:r>
              <a:rPr lang="en-GB" sz="1000" dirty="0"/>
              <a:t> </a:t>
            </a:r>
          </a:p>
          <a:p>
            <a:r>
              <a:rPr lang="en-GB" sz="1000" dirty="0"/>
              <a:t> </a:t>
            </a:r>
          </a:p>
          <a:p>
            <a:r>
              <a:rPr lang="en-GB" sz="1000" dirty="0"/>
              <a:t>Wales Youth Agency, (2018) </a:t>
            </a:r>
            <a:r>
              <a:rPr lang="en-GB" sz="1000" i="1" dirty="0"/>
              <a:t>Young People &amp; Homelessness in Wales</a:t>
            </a:r>
            <a:r>
              <a:rPr lang="en-GB" sz="1000" dirty="0"/>
              <a:t> </a:t>
            </a:r>
          </a:p>
          <a:p>
            <a:r>
              <a:rPr lang="en-GB" sz="1000" dirty="0"/>
              <a:t> Available at: </a:t>
            </a:r>
            <a:r>
              <a:rPr lang="en-GB" sz="1000" dirty="0">
                <a:hlinkClick r:id="rId2"/>
              </a:rPr>
              <a:t>http://www.youthworkwales.org.uk/wp-content/uploads/2017/11/Homelessness.pdf#:~:text=The%20%EE%80%80Wales%EE%80%81%20Young%20%EE%80%80Homelessness%EE%80%81%20Group%20notes%20that%20according,figures%20however%2C%20may%20not%20represent%20a%20true%20</a:t>
            </a:r>
            <a:endParaRPr lang="en-GB" sz="1000" dirty="0"/>
          </a:p>
          <a:p>
            <a:r>
              <a:rPr lang="en-GB" sz="1000" dirty="0"/>
              <a:t>(Accessed 22</a:t>
            </a:r>
            <a:r>
              <a:rPr lang="en-GB" sz="1000" baseline="30000" dirty="0"/>
              <a:t>nd</a:t>
            </a:r>
            <a:r>
              <a:rPr lang="en-GB" sz="1000" dirty="0"/>
              <a:t> February 2022)</a:t>
            </a:r>
          </a:p>
          <a:p>
            <a:r>
              <a:rPr lang="en-GB" sz="1000" dirty="0"/>
              <a:t> </a:t>
            </a:r>
          </a:p>
          <a:p>
            <a:r>
              <a:rPr lang="en-GB" sz="1000" dirty="0"/>
              <a:t>Watts, B., Johnsen, S., &amp; </a:t>
            </a:r>
            <a:r>
              <a:rPr lang="en-GB" sz="1000" dirty="0" err="1"/>
              <a:t>Sosenko</a:t>
            </a:r>
            <a:r>
              <a:rPr lang="en-GB" sz="1000" dirty="0"/>
              <a:t>, F. (2015) Youth homelessness in the UK: A review for The OVO Foundation, </a:t>
            </a:r>
          </a:p>
          <a:p>
            <a:r>
              <a:rPr lang="en-GB" sz="1000" dirty="0"/>
              <a:t>Available at: </a:t>
            </a:r>
            <a:r>
              <a:rPr lang="en-GB" sz="1000" dirty="0">
                <a:hlinkClick r:id="rId3"/>
              </a:rPr>
              <a:t>https://pureapps2.hw.ac.uk/ws/portalfiles/portal/9258335</a:t>
            </a:r>
            <a:r>
              <a:rPr lang="en-GB" sz="1000" dirty="0"/>
              <a:t> </a:t>
            </a:r>
          </a:p>
          <a:p>
            <a:r>
              <a:rPr lang="en-GB" sz="1000" dirty="0"/>
              <a:t>(Accessed: 22</a:t>
            </a:r>
            <a:r>
              <a:rPr lang="en-GB" sz="1000" baseline="30000" dirty="0"/>
              <a:t>nd</a:t>
            </a:r>
            <a:r>
              <a:rPr lang="en-GB" sz="1000" dirty="0"/>
              <a:t>  February 2022).</a:t>
            </a:r>
          </a:p>
          <a:p>
            <a:r>
              <a:rPr lang="en-GB" sz="1000" dirty="0"/>
              <a:t> </a:t>
            </a:r>
          </a:p>
          <a:p>
            <a:r>
              <a:rPr lang="en-GB" sz="1000" dirty="0" err="1"/>
              <a:t>Weale</a:t>
            </a:r>
            <a:r>
              <a:rPr lang="en-GB" sz="1000" dirty="0"/>
              <a:t>, S. (2020) ‘Youth Services suffer 70% funding cut in less than a decade. </a:t>
            </a:r>
            <a:r>
              <a:rPr lang="en-GB" sz="1000" i="1" dirty="0"/>
              <a:t>The Guardian </a:t>
            </a:r>
            <a:endParaRPr lang="en-GB" sz="1000" dirty="0"/>
          </a:p>
          <a:p>
            <a:r>
              <a:rPr lang="en-GB" sz="1000" dirty="0"/>
              <a:t>20</a:t>
            </a:r>
            <a:r>
              <a:rPr lang="en-GB" sz="1000" baseline="30000" dirty="0"/>
              <a:t>th</a:t>
            </a:r>
            <a:r>
              <a:rPr lang="en-GB" sz="1000" dirty="0"/>
              <a:t> January 2020</a:t>
            </a:r>
          </a:p>
          <a:p>
            <a:r>
              <a:rPr lang="en-GB" sz="1000" dirty="0"/>
              <a:t>Available at: </a:t>
            </a:r>
            <a:r>
              <a:rPr lang="en-GB" sz="1000" dirty="0">
                <a:hlinkClick r:id="rId4"/>
              </a:rPr>
              <a:t>https://www.theguardian.com/society/2020/jan/20/youth-services-suffer-70-funding-cut-in-less-than-a-decade</a:t>
            </a:r>
            <a:endParaRPr lang="en-GB" sz="1000" dirty="0"/>
          </a:p>
          <a:p>
            <a:r>
              <a:rPr lang="en-GB" sz="1000" dirty="0"/>
              <a:t>(Accessed: 22</a:t>
            </a:r>
            <a:r>
              <a:rPr lang="en-GB" sz="1000" baseline="30000" dirty="0"/>
              <a:t>nd</a:t>
            </a:r>
            <a:r>
              <a:rPr lang="en-GB" sz="1000" dirty="0"/>
              <a:t>  February 2022).</a:t>
            </a:r>
          </a:p>
          <a:p>
            <a:r>
              <a:rPr lang="en-GB" sz="1000" i="1" dirty="0"/>
              <a:t> </a:t>
            </a:r>
            <a:endParaRPr lang="en-GB" sz="1000" dirty="0"/>
          </a:p>
          <a:p>
            <a:endParaRPr lang="en-GB" sz="1000" dirty="0"/>
          </a:p>
          <a:p>
            <a:r>
              <a:rPr lang="en-GB" sz="1000" dirty="0"/>
              <a:t>Welsh Assembly Government. (2014) </a:t>
            </a:r>
            <a:r>
              <a:rPr lang="en-GB" sz="1000" i="1" dirty="0"/>
              <a:t>Program for Children and Young people</a:t>
            </a:r>
            <a:r>
              <a:rPr lang="en-GB" sz="1000" dirty="0"/>
              <a:t>. Cardiff: Welsh Assembly  Government.</a:t>
            </a:r>
          </a:p>
          <a:p>
            <a:r>
              <a:rPr lang="en-GB" sz="1000" dirty="0"/>
              <a:t> </a:t>
            </a:r>
          </a:p>
          <a:p>
            <a:r>
              <a:rPr lang="en-GB" sz="1000" dirty="0"/>
              <a:t>Welsh Assembly Government. (2014</a:t>
            </a:r>
            <a:r>
              <a:rPr lang="en-GB" sz="1000" i="1" dirty="0"/>
              <a:t>) National Youth Work Strategy</a:t>
            </a:r>
            <a:r>
              <a:rPr lang="en-GB" sz="1000" dirty="0"/>
              <a:t>. Cardiff: Welsh Assembly Government.</a:t>
            </a:r>
          </a:p>
          <a:p>
            <a:r>
              <a:rPr lang="en-GB" sz="1000" dirty="0"/>
              <a:t> </a:t>
            </a:r>
          </a:p>
          <a:p>
            <a:r>
              <a:rPr lang="en-GB" sz="1000" dirty="0"/>
              <a:t>Woodhouse Primary Academy (2021). </a:t>
            </a:r>
            <a:r>
              <a:rPr lang="en-GB" sz="1000" i="1" dirty="0"/>
              <a:t>Dream, Believe, Aspire and Achieve. </a:t>
            </a:r>
            <a:endParaRPr lang="en-GB" sz="1000" dirty="0"/>
          </a:p>
          <a:p>
            <a:r>
              <a:rPr lang="en-GB" sz="1000" dirty="0"/>
              <a:t>Available </a:t>
            </a:r>
            <a:r>
              <a:rPr lang="en-GB" sz="1000" dirty="0" err="1"/>
              <a:t>at</a:t>
            </a:r>
            <a:r>
              <a:rPr lang="en-GB" sz="1000" dirty="0" err="1">
                <a:hlinkClick r:id="rId5"/>
              </a:rPr>
              <a:t>https</a:t>
            </a:r>
            <a:r>
              <a:rPr lang="en-GB" sz="1000" dirty="0">
                <a:hlinkClick r:id="rId5"/>
              </a:rPr>
              <a:t>://www.woodhouse.priacademy.co.uk/pupils/unicef</a:t>
            </a:r>
            <a:r>
              <a:rPr lang="en-GB" sz="1000" dirty="0"/>
              <a:t> </a:t>
            </a:r>
          </a:p>
          <a:p>
            <a:r>
              <a:rPr lang="en-GB" sz="1000" dirty="0"/>
              <a:t>(Accessed:17</a:t>
            </a:r>
            <a:r>
              <a:rPr lang="en-GB" sz="1000" baseline="30000" dirty="0"/>
              <a:t>th</a:t>
            </a:r>
            <a:r>
              <a:rPr lang="en-GB" sz="1000" dirty="0"/>
              <a:t> February 2022). </a:t>
            </a:r>
          </a:p>
          <a:p>
            <a:r>
              <a:rPr lang="en-GB" sz="1000" dirty="0"/>
              <a:t> </a:t>
            </a:r>
          </a:p>
        </p:txBody>
      </p:sp>
    </p:spTree>
    <p:extLst>
      <p:ext uri="{BB962C8B-B14F-4D97-AF65-F5344CB8AC3E}">
        <p14:creationId xmlns:p14="http://schemas.microsoft.com/office/powerpoint/2010/main" val="20271707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8373</TotalTime>
  <Words>1738</Words>
  <Application>Microsoft Macintosh PowerPoint</Application>
  <PresentationFormat>Widescreen</PresentationFormat>
  <Paragraphs>178</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Bauhaus 93</vt:lpstr>
      <vt:lpstr>Calibri</vt:lpstr>
      <vt:lpstr>Calibri Light</vt:lpstr>
      <vt:lpstr>Open Sans</vt:lpstr>
      <vt:lpstr>Office Theme</vt:lpstr>
      <vt:lpstr>POVERTY</vt:lpstr>
      <vt:lpstr>Presentation</vt:lpstr>
      <vt:lpstr>Presentation will discuss:</vt:lpstr>
      <vt:lpstr>What Poverty Looks Like in Contemporary Society for Young People</vt:lpstr>
      <vt:lpstr>What Poverty Looks Like in Contemporary Society for Young 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Ceredigion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POVERTY</dc:title>
  <dc:creator>Ashlie Day</dc:creator>
  <cp:lastModifiedBy>Dana-Louise Jones (1908102)</cp:lastModifiedBy>
  <cp:revision>57</cp:revision>
  <dcterms:created xsi:type="dcterms:W3CDTF">2022-02-03T23:58:12Z</dcterms:created>
  <dcterms:modified xsi:type="dcterms:W3CDTF">2022-02-26T14:09:13Z</dcterms:modified>
</cp:coreProperties>
</file>