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1" r:id="rId4"/>
    <p:sldId id="258" r:id="rId5"/>
    <p:sldId id="259" r:id="rId6"/>
    <p:sldId id="260" r:id="rId7"/>
    <p:sldId id="272" r:id="rId8"/>
    <p:sldId id="273" r:id="rId9"/>
    <p:sldId id="276" r:id="rId10"/>
    <p:sldId id="277" r:id="rId11"/>
    <p:sldId id="262" r:id="rId12"/>
    <p:sldId id="270" r:id="rId13"/>
    <p:sldId id="265" r:id="rId14"/>
    <p:sldId id="278" r:id="rId15"/>
    <p:sldId id="269" r:id="rId16"/>
    <p:sldId id="279" r:id="rId17"/>
    <p:sldId id="280" r:id="rId18"/>
    <p:sldId id="281" r:id="rId19"/>
    <p:sldId id="28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8178AC-D021-3660-EDA2-E152D4A1A27D}" v="449" dt="2026-08-11T13:30:06.567"/>
    <p1510:client id="{E341E8DF-65DD-F3C4-C665-A136A6FF83FF}" v="1033" dt="2026-08-12T08:37:38.0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8/12/2026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8/12/2026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8/12/2026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8/12/2026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8/12/2026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8/12/2026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8/12/2026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8/12/2026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video" Target="https://uowtsd-my.sharepoint.com/:v:/g/personal/2530070_student_uwtsd_ac_uk/IQBcUY-mnoduSLIqNbcueddOAenpteQe6sbfh3luWrBGYbw" TargetMode="External"/><Relationship Id="rId4" Type="http://schemas.openxmlformats.org/officeDocument/2006/relationships/hyperlink" Target="https://uowtsd-my.sharepoint.com/:v:/g/personal/2530070_student_uwtsd_ac_uk/IQBcUY-mnoduSLIqNbcueddOAenpteQe6sbfh3luWrBGYbw"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xml"/><Relationship Id="rId1" Type="http://schemas.openxmlformats.org/officeDocument/2006/relationships/video" Target="https://uowtsd-my.sharepoint.com/:v:/g/personal/2530070_student_uwtsd_ac_uk/IQAKrw0k4PDFTbt4I8oJ0ZJFAUYmGbW0va-aBva7qBxzQgM?nav=eyJyZWZlcnJhbEluZm8iOnsicmVmZXJyYWxBcHAiOiJPbmVEcml2ZUZvckJ1c2luZXNzIiwicmVmZXJyYWxBcHBQbGF0Zm9ybSI6IldlYiIsInJlZmVycmFsTW9kZSI6InZpZXciLCJyZWZlcnJhbFZpZXciOiJNeUZpbGVzTGlua0NvcHkifX0&amp;e=H9cPml" TargetMode="External"/><Relationship Id="rId4" Type="http://schemas.openxmlformats.org/officeDocument/2006/relationships/hyperlink" Target="https://uowtsd-my.sharepoint.com/:v:/g/personal/2530070_student_uwtsd_ac_uk/IQAKrw0k4PDFTbt4I8oJ0ZJFAUYmGbW0va-aBva7qBxzQgM?nav=eyJyZWZlcnJhbEluZm8iOnsicmVmZXJyYWxBcHAiOiJPbmVEcml2ZUZvckJ1c2luZXNzIiwicmVmZXJyYWxBcHBQbGF0Zm9ybSI6IldlYiIsInJlZmVycmFsTW9kZSI6InZpZXciLCJyZWZlcnJhbFZpZXciOiJNeUZpbGVzTGlua0NvcHkifX0&amp;e=H9cPm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E3B9650-7166-C0CE-E23A-7359AF1B79B5}"/>
              </a:ext>
            </a:extLst>
          </p:cNvPr>
          <p:cNvPicPr>
            <a:picLocks noChangeAspect="1"/>
          </p:cNvPicPr>
          <p:nvPr/>
        </p:nvPicPr>
        <p:blipFill>
          <a:blip r:embed="rId2"/>
          <a:stretch>
            <a:fillRect/>
          </a:stretch>
        </p:blipFill>
        <p:spPr>
          <a:xfrm>
            <a:off x="2886075" y="472537"/>
            <a:ext cx="6419850" cy="2038350"/>
          </a:xfrm>
          <a:prstGeom prst="rect">
            <a:avLst/>
          </a:prstGeom>
        </p:spPr>
      </p:pic>
      <p:sp>
        <p:nvSpPr>
          <p:cNvPr id="4" name="TextBox 3">
            <a:extLst>
              <a:ext uri="{FF2B5EF4-FFF2-40B4-BE49-F238E27FC236}">
                <a16:creationId xmlns:a16="http://schemas.microsoft.com/office/drawing/2014/main" id="{8CBED5BC-535C-9F74-CBA0-445BB2E862FC}"/>
              </a:ext>
            </a:extLst>
          </p:cNvPr>
          <p:cNvSpPr txBox="1"/>
          <p:nvPr/>
        </p:nvSpPr>
        <p:spPr>
          <a:xfrm>
            <a:off x="3538031" y="4374775"/>
            <a:ext cx="510994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t>Student Name:</a:t>
            </a:r>
            <a:r>
              <a:rPr lang="en-GB" sz="2000"/>
              <a:t> Darshan Nareshbhai Sheliya</a:t>
            </a:r>
            <a:endParaRPr lang="en-US" sz="2000"/>
          </a:p>
          <a:p>
            <a:r>
              <a:rPr lang="en-GB" sz="2000" b="1"/>
              <a:t>Student Number:</a:t>
            </a:r>
            <a:r>
              <a:rPr lang="en-GB" sz="2000"/>
              <a:t> 2530070</a:t>
            </a:r>
            <a:endParaRPr lang="en-GB" sz="2000" dirty="0"/>
          </a:p>
          <a:p>
            <a:r>
              <a:rPr lang="en-GB" sz="2000" b="1"/>
              <a:t>Subject Name:</a:t>
            </a:r>
            <a:r>
              <a:rPr lang="en-GB" sz="2000"/>
              <a:t> Enterprise Network Security</a:t>
            </a:r>
            <a:endParaRPr lang="en-GB" sz="2000" dirty="0"/>
          </a:p>
          <a:p>
            <a:r>
              <a:rPr lang="en-GB" sz="2000" b="1"/>
              <a:t>Module Code:</a:t>
            </a:r>
            <a:r>
              <a:rPr lang="en-GB" sz="2000"/>
              <a:t> ACCA7032</a:t>
            </a:r>
            <a:endParaRPr lang="en-GB" sz="2000" dirty="0"/>
          </a:p>
          <a:p>
            <a:r>
              <a:rPr lang="en-GB" sz="2000" b="1"/>
              <a:t>Lecturer:</a:t>
            </a:r>
            <a:r>
              <a:rPr lang="en-GB" sz="2000"/>
              <a:t> Renuga Jayakumar</a:t>
            </a:r>
            <a:endParaRPr lang="en-GB" sz="2000" dirty="0"/>
          </a:p>
          <a:p>
            <a:pPr algn="l"/>
            <a:endParaRPr lang="en-GB" sz="2000" dirty="0"/>
          </a:p>
        </p:txBody>
      </p:sp>
      <p:sp>
        <p:nvSpPr>
          <p:cNvPr id="5" name="TextBox 4">
            <a:extLst>
              <a:ext uri="{FF2B5EF4-FFF2-40B4-BE49-F238E27FC236}">
                <a16:creationId xmlns:a16="http://schemas.microsoft.com/office/drawing/2014/main" id="{279FED21-F639-AD1A-32D3-288FAFAC9F1D}"/>
              </a:ext>
            </a:extLst>
          </p:cNvPr>
          <p:cNvSpPr txBox="1"/>
          <p:nvPr/>
        </p:nvSpPr>
        <p:spPr>
          <a:xfrm>
            <a:off x="1673903" y="3142118"/>
            <a:ext cx="916901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a:ea typeface="+mn-lt"/>
                <a:cs typeface="+mn-lt"/>
              </a:rPr>
              <a:t>PART 2 – SECURING THE ENTERPRISE NETWORK</a:t>
            </a:r>
            <a:endParaRPr lang="en-US" b="1"/>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77D4D-0231-CB13-5D48-976E4FA727B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942B52D-FC8F-8F86-D17B-DCB7D8EA77AA}"/>
              </a:ext>
            </a:extLst>
          </p:cNvPr>
          <p:cNvSpPr>
            <a:spLocks noGrp="1"/>
          </p:cNvSpPr>
          <p:nvPr>
            <p:ph type="title"/>
          </p:nvPr>
        </p:nvSpPr>
        <p:spPr>
          <a:xfrm>
            <a:off x="7962" y="3690"/>
            <a:ext cx="12198822" cy="1712250"/>
          </a:xfrm>
        </p:spPr>
        <p:txBody>
          <a:bodyPr vert="horz" lIns="91440" tIns="45720" rIns="91440" bIns="45720" rtlCol="0" anchor="ctr">
            <a:noAutofit/>
          </a:bodyPr>
          <a:lstStyle/>
          <a:p>
            <a:pPr algn="ctr">
              <a:lnSpc>
                <a:spcPct val="100000"/>
              </a:lnSpc>
              <a:spcBef>
                <a:spcPts val="0"/>
              </a:spcBef>
            </a:pPr>
            <a:r>
              <a:rPr lang="en-GB" sz="4800" b="1">
                <a:ea typeface="+mj-lt"/>
                <a:cs typeface="+mj-lt"/>
              </a:rPr>
              <a:t>Task 1 – Gaia Infrastructure Configuration</a:t>
            </a:r>
            <a:endParaRPr lang="en-US" sz="4800" b="1">
              <a:ea typeface="+mj-lt"/>
              <a:cs typeface="+mj-lt"/>
            </a:endParaRPr>
          </a:p>
        </p:txBody>
      </p:sp>
      <p:sp>
        <p:nvSpPr>
          <p:cNvPr id="5" name="TextBox 4">
            <a:extLst>
              <a:ext uri="{FF2B5EF4-FFF2-40B4-BE49-F238E27FC236}">
                <a16:creationId xmlns:a16="http://schemas.microsoft.com/office/drawing/2014/main" id="{0FC2BEB6-F5EF-CEB6-06B9-CDF7A23F610A}"/>
              </a:ext>
            </a:extLst>
          </p:cNvPr>
          <p:cNvSpPr txBox="1"/>
          <p:nvPr/>
        </p:nvSpPr>
        <p:spPr>
          <a:xfrm>
            <a:off x="665638" y="1587292"/>
            <a:ext cx="10852244"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000" dirty="0">
                <a:highlight>
                  <a:srgbClr val="FFFFFF"/>
                </a:highlight>
                <a:ea typeface="+mn-lt"/>
                <a:cs typeface="+mn-lt"/>
              </a:rPr>
              <a:t>Task 1 focused on setting up the Check Point Gaia security infrastructure for the enterprise network. A-GW, A-SMS and A-GUI/</a:t>
            </a:r>
            <a:r>
              <a:rPr lang="en-GB" sz="2000" dirty="0" err="1">
                <a:highlight>
                  <a:srgbClr val="FFFFFF"/>
                </a:highlight>
                <a:ea typeface="+mn-lt"/>
                <a:cs typeface="+mn-lt"/>
              </a:rPr>
              <a:t>SmartConsole</a:t>
            </a:r>
            <a:r>
              <a:rPr lang="en-GB" sz="2000" dirty="0">
                <a:highlight>
                  <a:srgbClr val="FFFFFF"/>
                </a:highlight>
                <a:ea typeface="+mn-lt"/>
                <a:cs typeface="+mn-lt"/>
              </a:rPr>
              <a:t> were configured for centralised security management. The required IP addresses and user accounts were configured, and the Check Point licence was applied and verified. Finally, the connection between the Swansea network and A-SMS was tested to confirm successful communication and management.</a:t>
            </a:r>
            <a:endParaRPr lang="en-US" dirty="0">
              <a:ea typeface="+mn-lt"/>
              <a:cs typeface="+mn-lt"/>
            </a:endParaRPr>
          </a:p>
        </p:txBody>
      </p:sp>
      <p:sp>
        <p:nvSpPr>
          <p:cNvPr id="6" name="TextBox 5">
            <a:extLst>
              <a:ext uri="{FF2B5EF4-FFF2-40B4-BE49-F238E27FC236}">
                <a16:creationId xmlns:a16="http://schemas.microsoft.com/office/drawing/2014/main" id="{9E8C61B5-936A-0D8E-6AD2-FB1E563D3756}"/>
              </a:ext>
            </a:extLst>
          </p:cNvPr>
          <p:cNvSpPr txBox="1"/>
          <p:nvPr/>
        </p:nvSpPr>
        <p:spPr>
          <a:xfrm>
            <a:off x="637165" y="3771952"/>
            <a:ext cx="8998424"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ea typeface="+mn-lt"/>
                <a:cs typeface="+mn-lt"/>
              </a:rPr>
              <a:t>Configured A-GW Security Gateway </a:t>
            </a:r>
            <a:endParaRPr lang="en-US"/>
          </a:p>
          <a:p>
            <a:pPr marL="285750" indent="-285750">
              <a:buFont typeface="Arial"/>
              <a:buChar char="•"/>
            </a:pPr>
            <a:r>
              <a:rPr lang="en-GB">
                <a:ea typeface="+mn-lt"/>
                <a:cs typeface="+mn-lt"/>
              </a:rPr>
              <a:t>Set up A-SMS Security Management Server </a:t>
            </a:r>
            <a:endParaRPr lang="en-GB"/>
          </a:p>
          <a:p>
            <a:pPr marL="285750" indent="-285750">
              <a:buFont typeface="Arial"/>
              <a:buChar char="•"/>
            </a:pPr>
            <a:r>
              <a:rPr lang="en-GB" dirty="0">
                <a:ea typeface="+mn-lt"/>
                <a:cs typeface="+mn-lt"/>
              </a:rPr>
              <a:t>Configured A-GUI / </a:t>
            </a:r>
            <a:r>
              <a:rPr lang="en-GB" dirty="0" err="1">
                <a:ea typeface="+mn-lt"/>
                <a:cs typeface="+mn-lt"/>
              </a:rPr>
              <a:t>SmartConsole</a:t>
            </a:r>
            <a:r>
              <a:rPr lang="en-GB" dirty="0">
                <a:ea typeface="+mn-lt"/>
                <a:cs typeface="+mn-lt"/>
              </a:rPr>
              <a:t> </a:t>
            </a:r>
            <a:endParaRPr lang="en-GB" dirty="0"/>
          </a:p>
          <a:p>
            <a:pPr marL="285750" indent="-285750">
              <a:buFont typeface="Arial"/>
              <a:buChar char="•"/>
            </a:pPr>
            <a:r>
              <a:rPr lang="en-GB">
                <a:ea typeface="+mn-lt"/>
                <a:cs typeface="+mn-lt"/>
              </a:rPr>
              <a:t>Configured IP addresses and user accounts </a:t>
            </a:r>
            <a:endParaRPr lang="en-GB"/>
          </a:p>
          <a:p>
            <a:pPr marL="285750" indent="-285750">
              <a:buFont typeface="Arial"/>
              <a:buChar char="•"/>
            </a:pPr>
            <a:r>
              <a:rPr lang="en-GB">
                <a:ea typeface="+mn-lt"/>
                <a:cs typeface="+mn-lt"/>
              </a:rPr>
              <a:t>Applied and verified Check Point licensing </a:t>
            </a:r>
            <a:endParaRPr lang="en-GB"/>
          </a:p>
          <a:p>
            <a:pPr marL="285750" indent="-285750">
              <a:buFont typeface="Arial"/>
              <a:buChar char="•"/>
            </a:pPr>
            <a:r>
              <a:rPr lang="en-GB">
                <a:ea typeface="+mn-lt"/>
                <a:cs typeface="+mn-lt"/>
              </a:rPr>
              <a:t>Tested connectivity between Swansea Network and A-SMS</a:t>
            </a:r>
          </a:p>
        </p:txBody>
      </p:sp>
    </p:spTree>
    <p:extLst>
      <p:ext uri="{BB962C8B-B14F-4D97-AF65-F5344CB8AC3E}">
        <p14:creationId xmlns:p14="http://schemas.microsoft.com/office/powerpoint/2010/main" val="1959617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1BC1AC-5B2D-DEEE-7C8C-72E749FCE7E5}"/>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13000"/>
                    </a14:imgEffect>
                  </a14:imgLayer>
                </a14:imgProps>
              </a:ext>
            </a:extLst>
          </a:blip>
          <a:stretch>
            <a:fillRect/>
          </a:stretch>
        </p:blipFill>
        <p:spPr>
          <a:xfrm>
            <a:off x="2078361" y="864868"/>
            <a:ext cx="8046010" cy="4902400"/>
          </a:xfrm>
          <a:prstGeom prst="rect">
            <a:avLst/>
          </a:prstGeom>
        </p:spPr>
      </p:pic>
      <p:sp>
        <p:nvSpPr>
          <p:cNvPr id="4" name="TextBox 3">
            <a:extLst>
              <a:ext uri="{FF2B5EF4-FFF2-40B4-BE49-F238E27FC236}">
                <a16:creationId xmlns:a16="http://schemas.microsoft.com/office/drawing/2014/main" id="{6A94B00C-7536-B9EC-0B92-1A32514F1F9A}"/>
              </a:ext>
            </a:extLst>
          </p:cNvPr>
          <p:cNvSpPr txBox="1"/>
          <p:nvPr/>
        </p:nvSpPr>
        <p:spPr>
          <a:xfrm>
            <a:off x="4130701" y="141551"/>
            <a:ext cx="393294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err="1">
                <a:ea typeface="+mn-lt"/>
                <a:cs typeface="+mn-lt"/>
              </a:rPr>
              <a:t>SmartConsole</a:t>
            </a:r>
            <a:r>
              <a:rPr lang="en-GB" sz="3200" b="1" dirty="0">
                <a:ea typeface="+mn-lt"/>
                <a:cs typeface="+mn-lt"/>
              </a:rPr>
              <a:t> Login</a:t>
            </a:r>
            <a:endParaRPr lang="en-US" b="1">
              <a:ea typeface="+mn-lt"/>
              <a:cs typeface="+mn-lt"/>
            </a:endParaRPr>
          </a:p>
        </p:txBody>
      </p:sp>
      <p:sp>
        <p:nvSpPr>
          <p:cNvPr id="2" name="TextBox 1">
            <a:extLst>
              <a:ext uri="{FF2B5EF4-FFF2-40B4-BE49-F238E27FC236}">
                <a16:creationId xmlns:a16="http://schemas.microsoft.com/office/drawing/2014/main" id="{734B8659-0039-468D-1AA6-4B20C4FCE6D1}"/>
              </a:ext>
            </a:extLst>
          </p:cNvPr>
          <p:cNvSpPr txBox="1"/>
          <p:nvPr/>
        </p:nvSpPr>
        <p:spPr>
          <a:xfrm>
            <a:off x="994504" y="5973550"/>
            <a:ext cx="1020145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000" dirty="0">
                <a:ea typeface="+mn-lt"/>
                <a:cs typeface="+mn-lt"/>
              </a:rPr>
              <a:t>This screenshot shows the </a:t>
            </a:r>
            <a:r>
              <a:rPr lang="en-GB" sz="2000" dirty="0" err="1">
                <a:ea typeface="+mn-lt"/>
                <a:cs typeface="+mn-lt"/>
              </a:rPr>
              <a:t>SmartConsole</a:t>
            </a:r>
            <a:r>
              <a:rPr lang="en-GB" sz="2000" dirty="0">
                <a:ea typeface="+mn-lt"/>
                <a:cs typeface="+mn-lt"/>
              </a:rPr>
              <a:t> login used to access the Check Point Security Management Server.</a:t>
            </a:r>
            <a:endParaRPr lang="en-US" sz="2000"/>
          </a:p>
        </p:txBody>
      </p:sp>
    </p:spTree>
    <p:extLst>
      <p:ext uri="{BB962C8B-B14F-4D97-AF65-F5344CB8AC3E}">
        <p14:creationId xmlns:p14="http://schemas.microsoft.com/office/powerpoint/2010/main" val="3222862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E065B-8A21-E96C-17FD-3E65B62411EE}"/>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8794C75-40BB-D8E7-77C3-ECF5994BEC27}"/>
              </a:ext>
            </a:extLst>
          </p:cNvPr>
          <p:cNvPicPr>
            <a:picLocks noChangeAspect="1"/>
          </p:cNvPicPr>
          <p:nvPr/>
        </p:nvPicPr>
        <p:blipFill>
          <a:blip r:embed="rId2"/>
          <a:srcRect l="411" t="1667" r="-548" b="-1667"/>
          <a:stretch>
            <a:fillRect/>
          </a:stretch>
        </p:blipFill>
        <p:spPr>
          <a:xfrm>
            <a:off x="2518151" y="1018594"/>
            <a:ext cx="7156169" cy="3637841"/>
          </a:xfrm>
          <a:prstGeom prst="rect">
            <a:avLst/>
          </a:prstGeom>
        </p:spPr>
      </p:pic>
      <p:sp>
        <p:nvSpPr>
          <p:cNvPr id="4" name="TextBox 3">
            <a:extLst>
              <a:ext uri="{FF2B5EF4-FFF2-40B4-BE49-F238E27FC236}">
                <a16:creationId xmlns:a16="http://schemas.microsoft.com/office/drawing/2014/main" id="{F83AF834-F3CB-0A5D-8E5C-83CBA53F00A8}"/>
              </a:ext>
            </a:extLst>
          </p:cNvPr>
          <p:cNvSpPr txBox="1"/>
          <p:nvPr/>
        </p:nvSpPr>
        <p:spPr>
          <a:xfrm>
            <a:off x="3077818" y="270703"/>
            <a:ext cx="604140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mn-lt"/>
                <a:cs typeface="+mn-lt"/>
              </a:rPr>
              <a:t>A-GW and A-SMS Configuration</a:t>
            </a:r>
            <a:endParaRPr lang="en-US" b="1"/>
          </a:p>
        </p:txBody>
      </p:sp>
      <p:sp>
        <p:nvSpPr>
          <p:cNvPr id="3" name="TextBox 2">
            <a:extLst>
              <a:ext uri="{FF2B5EF4-FFF2-40B4-BE49-F238E27FC236}">
                <a16:creationId xmlns:a16="http://schemas.microsoft.com/office/drawing/2014/main" id="{6C390FBC-7C29-CB23-F987-F57BA09C75DF}"/>
              </a:ext>
            </a:extLst>
          </p:cNvPr>
          <p:cNvSpPr txBox="1"/>
          <p:nvPr/>
        </p:nvSpPr>
        <p:spPr>
          <a:xfrm>
            <a:off x="1283135" y="5035978"/>
            <a:ext cx="963056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ea typeface="+mn-lt"/>
                <a:cs typeface="+mn-lt"/>
              </a:rPr>
              <a:t>A-GW</a:t>
            </a:r>
            <a:r>
              <a:rPr lang="en-GB">
                <a:ea typeface="+mn-lt"/>
                <a:cs typeface="+mn-lt"/>
              </a:rPr>
              <a:t> was configured as the Check Point Security Gateway with IP address </a:t>
            </a:r>
            <a:r>
              <a:rPr lang="en-GB" b="1">
                <a:ea typeface="+mn-lt"/>
                <a:cs typeface="+mn-lt"/>
              </a:rPr>
              <a:t>10.1.1.1</a:t>
            </a:r>
            <a:r>
              <a:rPr lang="en-GB">
                <a:ea typeface="+mn-lt"/>
                <a:cs typeface="+mn-lt"/>
              </a:rPr>
              <a:t>. </a:t>
            </a:r>
            <a:endParaRPr lang="en-US"/>
          </a:p>
          <a:p>
            <a:pPr marL="285750" indent="-285750">
              <a:buFont typeface="Arial"/>
              <a:buChar char="•"/>
            </a:pPr>
            <a:r>
              <a:rPr lang="en-GB" b="1">
                <a:ea typeface="+mn-lt"/>
                <a:cs typeface="+mn-lt"/>
              </a:rPr>
              <a:t>A-SMS</a:t>
            </a:r>
            <a:r>
              <a:rPr lang="en-GB">
                <a:ea typeface="+mn-lt"/>
                <a:cs typeface="+mn-lt"/>
              </a:rPr>
              <a:t> was configured as the Security Management Server with IP address </a:t>
            </a:r>
            <a:r>
              <a:rPr lang="en-GB" b="1">
                <a:ea typeface="+mn-lt"/>
                <a:cs typeface="+mn-lt"/>
              </a:rPr>
              <a:t>10.1.1.101</a:t>
            </a:r>
            <a:r>
              <a:rPr lang="en-GB">
                <a:ea typeface="+mn-lt"/>
                <a:cs typeface="+mn-lt"/>
              </a:rPr>
              <a:t>. </a:t>
            </a:r>
            <a:endParaRPr lang="en-GB"/>
          </a:p>
          <a:p>
            <a:pPr marL="285750" indent="-285750">
              <a:buFont typeface="Arial"/>
              <a:buChar char="•"/>
            </a:pPr>
            <a:r>
              <a:rPr lang="en-GB" dirty="0">
                <a:ea typeface="+mn-lt"/>
                <a:cs typeface="+mn-lt"/>
              </a:rPr>
              <a:t>Both systems are running </a:t>
            </a:r>
            <a:r>
              <a:rPr lang="en-GB" b="1" dirty="0">
                <a:ea typeface="+mn-lt"/>
                <a:cs typeface="+mn-lt"/>
              </a:rPr>
              <a:t>Gaia R81.20</a:t>
            </a:r>
            <a:r>
              <a:rPr lang="en-GB" dirty="0">
                <a:ea typeface="+mn-lt"/>
                <a:cs typeface="+mn-lt"/>
              </a:rPr>
              <a:t> and are visible in </a:t>
            </a:r>
            <a:r>
              <a:rPr lang="en-GB" b="1" dirty="0" err="1">
                <a:ea typeface="+mn-lt"/>
                <a:cs typeface="+mn-lt"/>
              </a:rPr>
              <a:t>SmartConsole</a:t>
            </a:r>
            <a:r>
              <a:rPr lang="en-GB" dirty="0">
                <a:ea typeface="+mn-lt"/>
                <a:cs typeface="+mn-lt"/>
              </a:rPr>
              <a:t> with a healthy status. </a:t>
            </a:r>
            <a:endParaRPr lang="en-GB" dirty="0"/>
          </a:p>
          <a:p>
            <a:pPr marL="285750" indent="-285750">
              <a:buFont typeface="Arial"/>
              <a:buChar char="•"/>
            </a:pPr>
            <a:r>
              <a:rPr lang="en-GB">
                <a:ea typeface="+mn-lt"/>
                <a:cs typeface="+mn-lt"/>
              </a:rPr>
              <a:t>The </a:t>
            </a:r>
            <a:r>
              <a:rPr lang="en-GB" b="1">
                <a:ea typeface="+mn-lt"/>
                <a:cs typeface="+mn-lt"/>
              </a:rPr>
              <a:t>Firewall blade and licence status</a:t>
            </a:r>
            <a:r>
              <a:rPr lang="en-GB">
                <a:ea typeface="+mn-lt"/>
                <a:cs typeface="+mn-lt"/>
              </a:rPr>
              <a:t> were verified successfully on A-GW.</a:t>
            </a:r>
          </a:p>
        </p:txBody>
      </p:sp>
    </p:spTree>
    <p:extLst>
      <p:ext uri="{BB962C8B-B14F-4D97-AF65-F5344CB8AC3E}">
        <p14:creationId xmlns:p14="http://schemas.microsoft.com/office/powerpoint/2010/main" val="3892065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38E61-F363-8A90-3BD6-11737A89E5A5}"/>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6B2A6B43-3225-4D58-608F-268454114298}"/>
              </a:ext>
            </a:extLst>
          </p:cNvPr>
          <p:cNvPicPr>
            <a:picLocks noChangeAspect="1"/>
          </p:cNvPicPr>
          <p:nvPr/>
        </p:nvPicPr>
        <p:blipFill>
          <a:blip r:embed="rId2"/>
          <a:stretch>
            <a:fillRect/>
          </a:stretch>
        </p:blipFill>
        <p:spPr>
          <a:xfrm>
            <a:off x="2220845" y="1013365"/>
            <a:ext cx="7748768" cy="3798628"/>
          </a:xfrm>
          <a:prstGeom prst="rect">
            <a:avLst/>
          </a:prstGeom>
        </p:spPr>
      </p:pic>
      <p:sp>
        <p:nvSpPr>
          <p:cNvPr id="4" name="TextBox 3">
            <a:extLst>
              <a:ext uri="{FF2B5EF4-FFF2-40B4-BE49-F238E27FC236}">
                <a16:creationId xmlns:a16="http://schemas.microsoft.com/office/drawing/2014/main" id="{4272FB21-6957-A5A9-432E-1699A0A964BA}"/>
              </a:ext>
            </a:extLst>
          </p:cNvPr>
          <p:cNvSpPr txBox="1"/>
          <p:nvPr/>
        </p:nvSpPr>
        <p:spPr>
          <a:xfrm>
            <a:off x="2863464" y="241788"/>
            <a:ext cx="647011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mn-lt"/>
                <a:cs typeface="+mn-lt"/>
              </a:rPr>
              <a:t>Check Point Licensing Verification</a:t>
            </a:r>
            <a:endParaRPr lang="en-US" b="1">
              <a:ea typeface="+mn-lt"/>
              <a:cs typeface="+mn-lt"/>
            </a:endParaRPr>
          </a:p>
        </p:txBody>
      </p:sp>
      <p:sp>
        <p:nvSpPr>
          <p:cNvPr id="3" name="TextBox 2">
            <a:extLst>
              <a:ext uri="{FF2B5EF4-FFF2-40B4-BE49-F238E27FC236}">
                <a16:creationId xmlns:a16="http://schemas.microsoft.com/office/drawing/2014/main" id="{63F0749A-DEFA-DDB9-5F10-AAB962B0EC3F}"/>
              </a:ext>
            </a:extLst>
          </p:cNvPr>
          <p:cNvSpPr txBox="1"/>
          <p:nvPr/>
        </p:nvSpPr>
        <p:spPr>
          <a:xfrm>
            <a:off x="266024" y="5085389"/>
            <a:ext cx="1165973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GB" b="1">
                <a:ea typeface="+mn-lt"/>
                <a:cs typeface="+mn-lt"/>
              </a:rPr>
              <a:t>A-GW</a:t>
            </a:r>
            <a:r>
              <a:rPr lang="en-GB">
                <a:ea typeface="+mn-lt"/>
                <a:cs typeface="+mn-lt"/>
              </a:rPr>
              <a:t> is listed with IP address </a:t>
            </a:r>
            <a:r>
              <a:rPr lang="en-GB" b="1">
                <a:ea typeface="+mn-lt"/>
                <a:cs typeface="+mn-lt"/>
              </a:rPr>
              <a:t>10.1.1.1</a:t>
            </a:r>
            <a:r>
              <a:rPr lang="en-GB">
                <a:ea typeface="+mn-lt"/>
                <a:cs typeface="+mn-lt"/>
              </a:rPr>
              <a:t> and a Security Gateway licence.</a:t>
            </a:r>
            <a:endParaRPr lang="en-US"/>
          </a:p>
          <a:p>
            <a:pPr marL="285750" indent="-285750" algn="just">
              <a:buFont typeface="Arial"/>
              <a:buChar char="•"/>
            </a:pPr>
            <a:r>
              <a:rPr lang="en-GB" b="1">
                <a:ea typeface="+mn-lt"/>
                <a:cs typeface="+mn-lt"/>
              </a:rPr>
              <a:t>A-SMS</a:t>
            </a:r>
            <a:r>
              <a:rPr lang="en-GB">
                <a:ea typeface="+mn-lt"/>
                <a:cs typeface="+mn-lt"/>
              </a:rPr>
              <a:t> is listed with IP address </a:t>
            </a:r>
            <a:r>
              <a:rPr lang="en-GB" b="1">
                <a:ea typeface="+mn-lt"/>
                <a:cs typeface="+mn-lt"/>
              </a:rPr>
              <a:t>10.1.1.101</a:t>
            </a:r>
            <a:r>
              <a:rPr lang="en-GB" dirty="0">
                <a:ea typeface="+mn-lt"/>
                <a:cs typeface="+mn-lt"/>
              </a:rPr>
              <a:t> </a:t>
            </a:r>
            <a:r>
              <a:rPr lang="en-GB">
                <a:ea typeface="+mn-lt"/>
                <a:cs typeface="+mn-lt"/>
              </a:rPr>
              <a:t>and Security Management Server licences.</a:t>
            </a:r>
            <a:endParaRPr lang="en-GB"/>
          </a:p>
          <a:p>
            <a:pPr marL="285750" indent="-285750" algn="just">
              <a:buFont typeface="Arial"/>
              <a:buChar char="•"/>
            </a:pPr>
            <a:r>
              <a:rPr lang="en-GB">
                <a:ea typeface="+mn-lt"/>
                <a:cs typeface="+mn-lt"/>
              </a:rPr>
              <a:t>The </a:t>
            </a:r>
            <a:r>
              <a:rPr lang="en-GB" b="1">
                <a:ea typeface="+mn-lt"/>
                <a:cs typeface="+mn-lt"/>
              </a:rPr>
              <a:t>Licenses &amp; Contracts</a:t>
            </a:r>
            <a:r>
              <a:rPr lang="en-GB">
                <a:ea typeface="+mn-lt"/>
                <a:cs typeface="+mn-lt"/>
              </a:rPr>
              <a:t> section shows the available Check Point software licences and contract information.</a:t>
            </a:r>
            <a:endParaRPr lang="en-GB"/>
          </a:p>
          <a:p>
            <a:pPr marL="285750" indent="-285750" algn="just">
              <a:buFont typeface="Arial"/>
              <a:buChar char="•"/>
            </a:pPr>
            <a:r>
              <a:rPr lang="en-GB">
                <a:ea typeface="+mn-lt"/>
                <a:cs typeface="+mn-lt"/>
              </a:rPr>
              <a:t>The licence entries show </a:t>
            </a:r>
            <a:r>
              <a:rPr lang="en-GB" b="1">
                <a:ea typeface="+mn-lt"/>
                <a:cs typeface="+mn-lt"/>
              </a:rPr>
              <a:t>attached/available status and expiry information</a:t>
            </a:r>
            <a:r>
              <a:rPr lang="en-GB">
                <a:ea typeface="+mn-lt"/>
                <a:cs typeface="+mn-lt"/>
              </a:rPr>
              <a:t>, confirming that the licensing information was checked.</a:t>
            </a:r>
            <a:endParaRPr lang="en-GB"/>
          </a:p>
        </p:txBody>
      </p:sp>
    </p:spTree>
    <p:extLst>
      <p:ext uri="{BB962C8B-B14F-4D97-AF65-F5344CB8AC3E}">
        <p14:creationId xmlns:p14="http://schemas.microsoft.com/office/powerpoint/2010/main" val="57986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E4145-A761-78ED-10AC-7EDA571095B4}"/>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072F8E9-6C00-89C0-1A1F-FC4C4AE77D99}"/>
              </a:ext>
            </a:extLst>
          </p:cNvPr>
          <p:cNvPicPr>
            <a:picLocks noChangeAspect="1"/>
          </p:cNvPicPr>
          <p:nvPr/>
        </p:nvPicPr>
        <p:blipFill>
          <a:blip r:embed="rId2"/>
          <a:stretch>
            <a:fillRect/>
          </a:stretch>
        </p:blipFill>
        <p:spPr>
          <a:xfrm>
            <a:off x="298943" y="1703506"/>
            <a:ext cx="5514949" cy="3384220"/>
          </a:xfrm>
          <a:prstGeom prst="rect">
            <a:avLst/>
          </a:prstGeom>
        </p:spPr>
      </p:pic>
      <p:sp>
        <p:nvSpPr>
          <p:cNvPr id="4" name="TextBox 3">
            <a:extLst>
              <a:ext uri="{FF2B5EF4-FFF2-40B4-BE49-F238E27FC236}">
                <a16:creationId xmlns:a16="http://schemas.microsoft.com/office/drawing/2014/main" id="{26521D25-7C79-FE72-80D3-522829D24A13}"/>
              </a:ext>
            </a:extLst>
          </p:cNvPr>
          <p:cNvSpPr txBox="1"/>
          <p:nvPr/>
        </p:nvSpPr>
        <p:spPr>
          <a:xfrm>
            <a:off x="3285426" y="320822"/>
            <a:ext cx="619600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mn-lt"/>
                <a:cs typeface="+mn-lt"/>
              </a:rPr>
              <a:t>A-GW and A-SMS Licence Status</a:t>
            </a:r>
            <a:endParaRPr lang="en-US" b="1"/>
          </a:p>
        </p:txBody>
      </p:sp>
      <p:pic>
        <p:nvPicPr>
          <p:cNvPr id="5" name="Picture 4">
            <a:extLst>
              <a:ext uri="{FF2B5EF4-FFF2-40B4-BE49-F238E27FC236}">
                <a16:creationId xmlns:a16="http://schemas.microsoft.com/office/drawing/2014/main" id="{8D1D2A87-01BE-E21D-EA68-5CFA35E5C113}"/>
              </a:ext>
            </a:extLst>
          </p:cNvPr>
          <p:cNvPicPr>
            <a:picLocks noChangeAspect="1"/>
          </p:cNvPicPr>
          <p:nvPr/>
        </p:nvPicPr>
        <p:blipFill>
          <a:blip r:embed="rId3"/>
          <a:stretch>
            <a:fillRect/>
          </a:stretch>
        </p:blipFill>
        <p:spPr>
          <a:xfrm>
            <a:off x="6381749" y="1714501"/>
            <a:ext cx="5510894" cy="3374571"/>
          </a:xfrm>
          <a:prstGeom prst="rect">
            <a:avLst/>
          </a:prstGeom>
        </p:spPr>
      </p:pic>
      <p:sp>
        <p:nvSpPr>
          <p:cNvPr id="3" name="TextBox 2">
            <a:extLst>
              <a:ext uri="{FF2B5EF4-FFF2-40B4-BE49-F238E27FC236}">
                <a16:creationId xmlns:a16="http://schemas.microsoft.com/office/drawing/2014/main" id="{E8059AE1-D7AD-E8C7-7540-99FB0952419E}"/>
              </a:ext>
            </a:extLst>
          </p:cNvPr>
          <p:cNvSpPr txBox="1"/>
          <p:nvPr/>
        </p:nvSpPr>
        <p:spPr>
          <a:xfrm>
            <a:off x="298944" y="5280009"/>
            <a:ext cx="11594385"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ea typeface="+mn-lt"/>
                <a:cs typeface="+mn-lt"/>
              </a:rPr>
              <a:t>A-GW licence status:</a:t>
            </a:r>
            <a:r>
              <a:rPr lang="en-GB">
                <a:ea typeface="+mn-lt"/>
                <a:cs typeface="+mn-lt"/>
              </a:rPr>
              <a:t> Verified successfully for the Security Gateway. </a:t>
            </a:r>
            <a:endParaRPr lang="en-US"/>
          </a:p>
          <a:p>
            <a:pPr marL="285750" indent="-285750">
              <a:buFont typeface="Arial"/>
              <a:buChar char="•"/>
            </a:pPr>
            <a:r>
              <a:rPr lang="en-GB" b="1">
                <a:ea typeface="+mn-lt"/>
                <a:cs typeface="+mn-lt"/>
              </a:rPr>
              <a:t>A-SMS licence status:</a:t>
            </a:r>
            <a:r>
              <a:rPr lang="en-GB">
                <a:ea typeface="+mn-lt"/>
                <a:cs typeface="+mn-lt"/>
              </a:rPr>
              <a:t> Verified successfully for the Security Management Server. </a:t>
            </a:r>
            <a:endParaRPr lang="en-GB"/>
          </a:p>
          <a:p>
            <a:pPr marL="285750" indent="-285750">
              <a:buFont typeface="Arial"/>
              <a:buChar char="•"/>
            </a:pPr>
            <a:r>
              <a:rPr lang="en-GB" b="1" dirty="0">
                <a:ea typeface="+mn-lt"/>
                <a:cs typeface="+mn-lt"/>
              </a:rPr>
              <a:t>Security blades:</a:t>
            </a:r>
            <a:r>
              <a:rPr lang="en-GB" dirty="0">
                <a:ea typeface="+mn-lt"/>
                <a:cs typeface="+mn-lt"/>
              </a:rPr>
              <a:t> The available/licensed security features are displayed in </a:t>
            </a:r>
            <a:r>
              <a:rPr lang="en-GB" dirty="0" err="1">
                <a:ea typeface="+mn-lt"/>
                <a:cs typeface="+mn-lt"/>
              </a:rPr>
              <a:t>SmartConsole</a:t>
            </a:r>
            <a:r>
              <a:rPr lang="en-GB" dirty="0">
                <a:ea typeface="+mn-lt"/>
                <a:cs typeface="+mn-lt"/>
              </a:rPr>
              <a:t>. </a:t>
            </a:r>
            <a:endParaRPr lang="en-GB" dirty="0"/>
          </a:p>
          <a:p>
            <a:pPr marL="285750" indent="-285750">
              <a:buFont typeface="Arial"/>
              <a:buChar char="•"/>
            </a:pPr>
            <a:r>
              <a:rPr lang="en-GB" b="1">
                <a:ea typeface="+mn-lt"/>
                <a:cs typeface="+mn-lt"/>
              </a:rPr>
              <a:t>Verification:</a:t>
            </a:r>
            <a:r>
              <a:rPr lang="en-GB">
                <a:ea typeface="+mn-lt"/>
                <a:cs typeface="+mn-lt"/>
              </a:rPr>
              <a:t> Licence information and feature availability were checked before continuing with the security configuration.</a:t>
            </a:r>
          </a:p>
          <a:p>
            <a:endParaRPr lang="en-GB" b="1" dirty="0"/>
          </a:p>
        </p:txBody>
      </p:sp>
    </p:spTree>
    <p:extLst>
      <p:ext uri="{BB962C8B-B14F-4D97-AF65-F5344CB8AC3E}">
        <p14:creationId xmlns:p14="http://schemas.microsoft.com/office/powerpoint/2010/main" val="3098932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29F7F-1248-AF08-624D-DB74B716908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5E22DC0-35CD-C8DA-3E74-43E13B3199AF}"/>
              </a:ext>
            </a:extLst>
          </p:cNvPr>
          <p:cNvSpPr txBox="1"/>
          <p:nvPr/>
        </p:nvSpPr>
        <p:spPr>
          <a:xfrm>
            <a:off x="2984125" y="157049"/>
            <a:ext cx="623064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ea typeface="+mn-lt"/>
                <a:cs typeface="+mn-lt"/>
              </a:rPr>
              <a:t>Check Point Licence </a:t>
            </a:r>
            <a:r>
              <a:rPr lang="en-GB" sz="3200" b="1">
                <a:ea typeface="+mn-lt"/>
                <a:cs typeface="+mn-lt"/>
              </a:rPr>
              <a:t>Verification</a:t>
            </a:r>
            <a:endParaRPr lang="en-GB" sz="3200">
              <a:ea typeface="+mn-lt"/>
              <a:cs typeface="+mn-lt"/>
            </a:endParaRPr>
          </a:p>
        </p:txBody>
      </p:sp>
      <p:pic>
        <p:nvPicPr>
          <p:cNvPr id="7" name="Online Media 6" title="Licence Preview.mp4">
            <a:hlinkClick r:id="" action="ppaction://noaction"/>
            <a:extLst>
              <a:ext uri="{FF2B5EF4-FFF2-40B4-BE49-F238E27FC236}">
                <a16:creationId xmlns:a16="http://schemas.microsoft.com/office/drawing/2014/main" id="{1821EFD5-DDB0-BAA5-FF8D-EFEA58853073}"/>
              </a:ext>
            </a:extLst>
          </p:cNvPr>
          <p:cNvPicPr>
            <a:picLocks noRot="1" noChangeAspect="1"/>
          </p:cNvPicPr>
          <p:nvPr>
            <a:videoFile r:link="rId1"/>
          </p:nvPr>
        </p:nvPicPr>
        <p:blipFill>
          <a:blip r:embed="rId3"/>
          <a:stretch>
            <a:fillRect/>
          </a:stretch>
        </p:blipFill>
        <p:spPr>
          <a:xfrm>
            <a:off x="2731827" y="869938"/>
            <a:ext cx="6705601" cy="3517664"/>
          </a:xfrm>
          <a:prstGeom prst="rect">
            <a:avLst/>
          </a:prstGeom>
        </p:spPr>
      </p:pic>
      <p:sp>
        <p:nvSpPr>
          <p:cNvPr id="8" name="TextBox 7">
            <a:extLst>
              <a:ext uri="{FF2B5EF4-FFF2-40B4-BE49-F238E27FC236}">
                <a16:creationId xmlns:a16="http://schemas.microsoft.com/office/drawing/2014/main" id="{44BFD041-F4B1-D655-B0FE-DCD1D4E93B4D}"/>
              </a:ext>
            </a:extLst>
          </p:cNvPr>
          <p:cNvSpPr txBox="1"/>
          <p:nvPr/>
        </p:nvSpPr>
        <p:spPr>
          <a:xfrm>
            <a:off x="3266869" y="4383990"/>
            <a:ext cx="56489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hlinkClick r:id="rId4"/>
              </a:rPr>
              <a:t>Check Point Licence Verification – Demonstration.mp4</a:t>
            </a:r>
            <a:endParaRPr lang="en-US">
              <a:ea typeface="+mn-lt"/>
              <a:cs typeface="+mn-lt"/>
            </a:endParaRPr>
          </a:p>
        </p:txBody>
      </p:sp>
      <p:sp>
        <p:nvSpPr>
          <p:cNvPr id="2" name="TextBox 1">
            <a:extLst>
              <a:ext uri="{FF2B5EF4-FFF2-40B4-BE49-F238E27FC236}">
                <a16:creationId xmlns:a16="http://schemas.microsoft.com/office/drawing/2014/main" id="{AAE775A8-FD70-CC70-4916-E3B56CAD38BB}"/>
              </a:ext>
            </a:extLst>
          </p:cNvPr>
          <p:cNvSpPr txBox="1"/>
          <p:nvPr/>
        </p:nvSpPr>
        <p:spPr>
          <a:xfrm>
            <a:off x="896265" y="5079409"/>
            <a:ext cx="1037492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dirty="0" err="1">
                <a:ea typeface="+mn-lt"/>
                <a:cs typeface="+mn-lt"/>
              </a:rPr>
              <a:t>SmartUpdate</a:t>
            </a:r>
            <a:r>
              <a:rPr lang="en-GB" dirty="0">
                <a:ea typeface="+mn-lt"/>
                <a:cs typeface="+mn-lt"/>
              </a:rPr>
              <a:t> was used to review the Check Point licence information. </a:t>
            </a:r>
            <a:endParaRPr lang="en-US" dirty="0"/>
          </a:p>
          <a:p>
            <a:pPr marL="285750" indent="-285750">
              <a:buFont typeface="Arial"/>
              <a:buChar char="•"/>
            </a:pPr>
            <a:r>
              <a:rPr lang="en-GB">
                <a:ea typeface="+mn-lt"/>
                <a:cs typeface="+mn-lt"/>
              </a:rPr>
              <a:t>The licences associated with </a:t>
            </a:r>
            <a:r>
              <a:rPr lang="en-GB" b="1">
                <a:ea typeface="+mn-lt"/>
                <a:cs typeface="+mn-lt"/>
              </a:rPr>
              <a:t>A-GW and A-SMS</a:t>
            </a:r>
            <a:r>
              <a:rPr lang="en-GB">
                <a:ea typeface="+mn-lt"/>
                <a:cs typeface="+mn-lt"/>
              </a:rPr>
              <a:t> were checked. </a:t>
            </a:r>
            <a:endParaRPr lang="en-GB"/>
          </a:p>
          <a:p>
            <a:pPr marL="285750" indent="-285750">
              <a:buFont typeface="Arial"/>
              <a:buChar char="•"/>
            </a:pPr>
            <a:r>
              <a:rPr lang="en-GB">
                <a:ea typeface="+mn-lt"/>
                <a:cs typeface="+mn-lt"/>
              </a:rPr>
              <a:t>The demonstration confirms that the required licence information was available for the configured environment.</a:t>
            </a:r>
            <a:endParaRPr lang="en-GB"/>
          </a:p>
        </p:txBody>
      </p:sp>
    </p:spTree>
    <p:extLst>
      <p:ext uri="{BB962C8B-B14F-4D97-AF65-F5344CB8AC3E}">
        <p14:creationId xmlns:p14="http://schemas.microsoft.com/office/powerpoint/2010/main" val="3405099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AC1907C-0053-BA06-D805-80303B3ABFFC}"/>
              </a:ext>
            </a:extLst>
          </p:cNvPr>
          <p:cNvSpPr txBox="1"/>
          <p:nvPr/>
        </p:nvSpPr>
        <p:spPr>
          <a:xfrm>
            <a:off x="319897" y="153847"/>
            <a:ext cx="1131854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ea typeface="+mn-lt"/>
                <a:cs typeface="+mn-lt"/>
              </a:rPr>
              <a:t>TASK 2 – SECURING THE ENTERPRISE NETWORK </a:t>
            </a:r>
            <a:endParaRPr lang="en-US" sz="4000" b="1"/>
          </a:p>
        </p:txBody>
      </p:sp>
      <p:sp>
        <p:nvSpPr>
          <p:cNvPr id="5" name="TextBox 4">
            <a:extLst>
              <a:ext uri="{FF2B5EF4-FFF2-40B4-BE49-F238E27FC236}">
                <a16:creationId xmlns:a16="http://schemas.microsoft.com/office/drawing/2014/main" id="{6066E2EB-EE11-853D-7BC1-4F7896FA0247}"/>
              </a:ext>
            </a:extLst>
          </p:cNvPr>
          <p:cNvSpPr txBox="1"/>
          <p:nvPr/>
        </p:nvSpPr>
        <p:spPr>
          <a:xfrm>
            <a:off x="1024568" y="2963745"/>
            <a:ext cx="10147110"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800">
                <a:ea typeface="+mn-lt"/>
                <a:cs typeface="+mn-lt"/>
              </a:rPr>
              <a:t>This part focuses on securing the enterprise network using Check Point Gaia appliances. The work includes configuring the security gateway and management server, creating and applying firewall security rules, and implementing additional security features to improve network protection. </a:t>
            </a:r>
            <a:endParaRPr lang="en-US" sz="2800">
              <a:ea typeface="+mn-lt"/>
              <a:cs typeface="+mn-lt"/>
            </a:endParaRPr>
          </a:p>
        </p:txBody>
      </p:sp>
      <p:sp>
        <p:nvSpPr>
          <p:cNvPr id="7" name="TextBox 6">
            <a:extLst>
              <a:ext uri="{FF2B5EF4-FFF2-40B4-BE49-F238E27FC236}">
                <a16:creationId xmlns:a16="http://schemas.microsoft.com/office/drawing/2014/main" id="{7C09DE69-EB73-EADF-C368-E6CF09E83166}"/>
              </a:ext>
            </a:extLst>
          </p:cNvPr>
          <p:cNvSpPr txBox="1"/>
          <p:nvPr/>
        </p:nvSpPr>
        <p:spPr>
          <a:xfrm>
            <a:off x="1343016" y="1553475"/>
            <a:ext cx="95102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3600">
                <a:ea typeface="+mn-lt"/>
                <a:cs typeface="+mn-lt"/>
              </a:rPr>
              <a:t>Implementation of a Network Security Solution </a:t>
            </a:r>
            <a:endParaRPr lang="en-US" sz="3600">
              <a:ea typeface="+mn-lt"/>
              <a:cs typeface="+mn-lt"/>
            </a:endParaRPr>
          </a:p>
        </p:txBody>
      </p:sp>
    </p:spTree>
    <p:extLst>
      <p:ext uri="{BB962C8B-B14F-4D97-AF65-F5344CB8AC3E}">
        <p14:creationId xmlns:p14="http://schemas.microsoft.com/office/powerpoint/2010/main" val="27110708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402AE0-9753-7AFA-47F8-68B94D675472}"/>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7A913667-D9C9-D36A-EF96-849939C98859}"/>
              </a:ext>
            </a:extLst>
          </p:cNvPr>
          <p:cNvPicPr>
            <a:picLocks noChangeAspect="1"/>
          </p:cNvPicPr>
          <p:nvPr/>
        </p:nvPicPr>
        <p:blipFill>
          <a:blip r:embed="rId2"/>
          <a:stretch>
            <a:fillRect/>
          </a:stretch>
        </p:blipFill>
        <p:spPr>
          <a:xfrm>
            <a:off x="4959048" y="1403048"/>
            <a:ext cx="7232953" cy="4064000"/>
          </a:xfrm>
          <a:prstGeom prst="rect">
            <a:avLst/>
          </a:prstGeom>
        </p:spPr>
      </p:pic>
      <p:sp>
        <p:nvSpPr>
          <p:cNvPr id="3" name="TextBox 2">
            <a:extLst>
              <a:ext uri="{FF2B5EF4-FFF2-40B4-BE49-F238E27FC236}">
                <a16:creationId xmlns:a16="http://schemas.microsoft.com/office/drawing/2014/main" id="{14AE1A90-FB83-1366-F5B7-A2E3FDBABA29}"/>
              </a:ext>
            </a:extLst>
          </p:cNvPr>
          <p:cNvSpPr txBox="1"/>
          <p:nvPr/>
        </p:nvSpPr>
        <p:spPr>
          <a:xfrm>
            <a:off x="4404164" y="233861"/>
            <a:ext cx="3372151"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mn-lt"/>
                <a:cs typeface="+mn-lt"/>
              </a:rPr>
              <a:t>HOST</a:t>
            </a:r>
            <a:r>
              <a:rPr lang="en-GB" sz="3200" b="1" dirty="0">
                <a:ea typeface="+mn-lt"/>
                <a:cs typeface="+mn-lt"/>
              </a:rPr>
              <a:t> </a:t>
            </a:r>
            <a:r>
              <a:rPr lang="en-GB" sz="3200" b="1">
                <a:ea typeface="+mn-lt"/>
                <a:cs typeface="+mn-lt"/>
              </a:rPr>
              <a:t>OVERVIEW</a:t>
            </a:r>
            <a:endParaRPr lang="en-US" sz="3200" b="1"/>
          </a:p>
        </p:txBody>
      </p:sp>
      <p:sp>
        <p:nvSpPr>
          <p:cNvPr id="6" name="TextBox 5">
            <a:extLst>
              <a:ext uri="{FF2B5EF4-FFF2-40B4-BE49-F238E27FC236}">
                <a16:creationId xmlns:a16="http://schemas.microsoft.com/office/drawing/2014/main" id="{D25E4A84-1E62-FCA8-C051-8BFBAAF226BE}"/>
              </a:ext>
            </a:extLst>
          </p:cNvPr>
          <p:cNvSpPr txBox="1"/>
          <p:nvPr/>
        </p:nvSpPr>
        <p:spPr>
          <a:xfrm>
            <a:off x="872827" y="2414400"/>
            <a:ext cx="3698723"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ea typeface="+mn-lt"/>
                <a:cs typeface="+mn-lt"/>
              </a:rPr>
              <a:t>A-GUI</a:t>
            </a:r>
            <a:r>
              <a:rPr lang="en-GB">
                <a:ea typeface="+mn-lt"/>
                <a:cs typeface="+mn-lt"/>
              </a:rPr>
              <a:t> – Management workstation </a:t>
            </a:r>
            <a:endParaRPr lang="en-US"/>
          </a:p>
          <a:p>
            <a:pPr marL="285750" indent="-285750">
              <a:buFont typeface="Arial"/>
              <a:buChar char="•"/>
            </a:pPr>
            <a:r>
              <a:rPr lang="en-GB" b="1">
                <a:ea typeface="+mn-lt"/>
                <a:cs typeface="+mn-lt"/>
              </a:rPr>
              <a:t>L-CD</a:t>
            </a:r>
            <a:r>
              <a:rPr lang="en-GB">
                <a:ea typeface="+mn-lt"/>
                <a:cs typeface="+mn-lt"/>
              </a:rPr>
              <a:t> – London Child Domain Controller </a:t>
            </a:r>
            <a:endParaRPr lang="en-GB"/>
          </a:p>
          <a:p>
            <a:pPr marL="285750" indent="-285750">
              <a:buFont typeface="Arial"/>
              <a:buChar char="•"/>
            </a:pPr>
            <a:r>
              <a:rPr lang="en-GB" b="1">
                <a:ea typeface="+mn-lt"/>
                <a:cs typeface="+mn-lt"/>
              </a:rPr>
              <a:t>S-DC</a:t>
            </a:r>
            <a:r>
              <a:rPr lang="en-GB">
                <a:ea typeface="+mn-lt"/>
                <a:cs typeface="+mn-lt"/>
              </a:rPr>
              <a:t> – Swansea Domain Controller </a:t>
            </a:r>
            <a:endParaRPr lang="en-GB"/>
          </a:p>
          <a:p>
            <a:pPr marL="285750" indent="-285750">
              <a:buFont typeface="Arial"/>
              <a:buChar char="•"/>
            </a:pPr>
            <a:r>
              <a:rPr lang="en-GB">
                <a:ea typeface="+mn-lt"/>
                <a:cs typeface="+mn-lt"/>
              </a:rPr>
              <a:t>A-GUI IP address: </a:t>
            </a:r>
            <a:r>
              <a:rPr lang="en-GB" b="1">
                <a:ea typeface="+mn-lt"/>
                <a:cs typeface="+mn-lt"/>
              </a:rPr>
              <a:t>10.1.1.201</a:t>
            </a:r>
            <a:endParaRPr lang="en-GB"/>
          </a:p>
        </p:txBody>
      </p:sp>
    </p:spTree>
    <p:extLst>
      <p:ext uri="{BB962C8B-B14F-4D97-AF65-F5344CB8AC3E}">
        <p14:creationId xmlns:p14="http://schemas.microsoft.com/office/powerpoint/2010/main" val="336546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06261-9CDA-7B50-89AC-E4518EC56B2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34E1BF9-CB17-0524-E810-42553C2976DC}"/>
              </a:ext>
            </a:extLst>
          </p:cNvPr>
          <p:cNvSpPr txBox="1"/>
          <p:nvPr/>
        </p:nvSpPr>
        <p:spPr>
          <a:xfrm>
            <a:off x="4017116" y="233861"/>
            <a:ext cx="4146246"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mn-lt"/>
                <a:cs typeface="+mn-lt"/>
              </a:rPr>
              <a:t>NETWORK OBJECTS</a:t>
            </a:r>
            <a:endParaRPr lang="en-US" b="1"/>
          </a:p>
        </p:txBody>
      </p:sp>
      <p:sp>
        <p:nvSpPr>
          <p:cNvPr id="6" name="TextBox 5">
            <a:extLst>
              <a:ext uri="{FF2B5EF4-FFF2-40B4-BE49-F238E27FC236}">
                <a16:creationId xmlns:a16="http://schemas.microsoft.com/office/drawing/2014/main" id="{36C62B69-E749-A0E1-88AE-11EEBCEF5CFA}"/>
              </a:ext>
            </a:extLst>
          </p:cNvPr>
          <p:cNvSpPr txBox="1"/>
          <p:nvPr/>
        </p:nvSpPr>
        <p:spPr>
          <a:xfrm>
            <a:off x="872827" y="2414400"/>
            <a:ext cx="3698723"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GB" b="1">
                <a:ea typeface="+mn-lt"/>
                <a:cs typeface="+mn-lt"/>
              </a:rPr>
              <a:t>SWANSEA_LAN</a:t>
            </a:r>
            <a:r>
              <a:rPr lang="en-GB">
                <a:ea typeface="+mn-lt"/>
                <a:cs typeface="+mn-lt"/>
              </a:rPr>
              <a:t> – Swansea network segment </a:t>
            </a:r>
            <a:endParaRPr lang="en-US"/>
          </a:p>
          <a:p>
            <a:pPr marL="285750" indent="-285750" algn="just">
              <a:buFont typeface="Arial"/>
              <a:buChar char="•"/>
            </a:pPr>
            <a:r>
              <a:rPr lang="en-GB" b="1">
                <a:ea typeface="+mn-lt"/>
                <a:cs typeface="+mn-lt"/>
              </a:rPr>
              <a:t>CHILD_LAN</a:t>
            </a:r>
            <a:r>
              <a:rPr lang="en-GB">
                <a:ea typeface="+mn-lt"/>
                <a:cs typeface="+mn-lt"/>
              </a:rPr>
              <a:t> – Child/London network segment </a:t>
            </a:r>
            <a:endParaRPr lang="en-GB"/>
          </a:p>
          <a:p>
            <a:pPr marL="285750" indent="-285750" algn="just">
              <a:buFont typeface="Arial"/>
              <a:buChar char="•"/>
            </a:pPr>
            <a:r>
              <a:rPr lang="en-GB">
                <a:ea typeface="+mn-lt"/>
                <a:cs typeface="+mn-lt"/>
              </a:rPr>
              <a:t>CHILD_LAN address: </a:t>
            </a:r>
            <a:r>
              <a:rPr lang="en-GB" b="1">
                <a:ea typeface="+mn-lt"/>
                <a:cs typeface="+mn-lt"/>
              </a:rPr>
              <a:t>192.168.2.0/24</a:t>
            </a:r>
            <a:r>
              <a:rPr lang="en-GB" dirty="0">
                <a:ea typeface="+mn-lt"/>
                <a:cs typeface="+mn-lt"/>
              </a:rPr>
              <a:t> </a:t>
            </a:r>
            <a:endParaRPr lang="en-GB" dirty="0"/>
          </a:p>
          <a:p>
            <a:pPr marL="285750" indent="-285750" algn="just">
              <a:buFont typeface="Arial"/>
              <a:buChar char="•"/>
            </a:pPr>
            <a:r>
              <a:rPr lang="en-GB">
                <a:ea typeface="+mn-lt"/>
                <a:cs typeface="+mn-lt"/>
              </a:rPr>
              <a:t>These objects are used as sources and destinations in firewall rules.</a:t>
            </a:r>
            <a:endParaRPr lang="en-GB"/>
          </a:p>
        </p:txBody>
      </p:sp>
      <p:pic>
        <p:nvPicPr>
          <p:cNvPr id="5" name="Picture 4">
            <a:extLst>
              <a:ext uri="{FF2B5EF4-FFF2-40B4-BE49-F238E27FC236}">
                <a16:creationId xmlns:a16="http://schemas.microsoft.com/office/drawing/2014/main" id="{83C9DF47-5823-4313-1DF8-440DCD9D6645}"/>
              </a:ext>
            </a:extLst>
          </p:cNvPr>
          <p:cNvPicPr>
            <a:picLocks noChangeAspect="1"/>
          </p:cNvPicPr>
          <p:nvPr/>
        </p:nvPicPr>
        <p:blipFill>
          <a:blip r:embed="rId2"/>
          <a:stretch>
            <a:fillRect/>
          </a:stretch>
        </p:blipFill>
        <p:spPr>
          <a:xfrm>
            <a:off x="4946951" y="1681237"/>
            <a:ext cx="7245049" cy="4051906"/>
          </a:xfrm>
          <a:prstGeom prst="rect">
            <a:avLst/>
          </a:prstGeom>
        </p:spPr>
      </p:pic>
    </p:spTree>
    <p:extLst>
      <p:ext uri="{BB962C8B-B14F-4D97-AF65-F5344CB8AC3E}">
        <p14:creationId xmlns:p14="http://schemas.microsoft.com/office/powerpoint/2010/main" val="3490193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477B4-E96A-9ED3-96F3-382895AD9DC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317D9D9-8291-2D0B-F4A3-0A0AEE34E033}"/>
              </a:ext>
            </a:extLst>
          </p:cNvPr>
          <p:cNvPicPr>
            <a:picLocks noChangeAspect="1"/>
          </p:cNvPicPr>
          <p:nvPr/>
        </p:nvPicPr>
        <p:blipFill>
          <a:blip r:embed="rId2"/>
          <a:stretch>
            <a:fillRect/>
          </a:stretch>
        </p:blipFill>
        <p:spPr>
          <a:xfrm>
            <a:off x="4461354" y="1515133"/>
            <a:ext cx="7727563" cy="4352442"/>
          </a:xfrm>
          <a:prstGeom prst="rect">
            <a:avLst/>
          </a:prstGeom>
        </p:spPr>
      </p:pic>
      <p:sp>
        <p:nvSpPr>
          <p:cNvPr id="5" name="TextBox 4">
            <a:extLst>
              <a:ext uri="{FF2B5EF4-FFF2-40B4-BE49-F238E27FC236}">
                <a16:creationId xmlns:a16="http://schemas.microsoft.com/office/drawing/2014/main" id="{8CEB9496-90D7-7FBA-87C7-3752145C7308}"/>
              </a:ext>
            </a:extLst>
          </p:cNvPr>
          <p:cNvSpPr txBox="1"/>
          <p:nvPr/>
        </p:nvSpPr>
        <p:spPr>
          <a:xfrm>
            <a:off x="2494131" y="151799"/>
            <a:ext cx="721418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mn-lt"/>
                <a:cs typeface="+mn-lt"/>
              </a:rPr>
              <a:t>Firewall Security Policy Configuration</a:t>
            </a:r>
            <a:endParaRPr lang="en-US" sz="3200" b="1"/>
          </a:p>
        </p:txBody>
      </p:sp>
      <p:sp>
        <p:nvSpPr>
          <p:cNvPr id="6" name="TextBox 5">
            <a:extLst>
              <a:ext uri="{FF2B5EF4-FFF2-40B4-BE49-F238E27FC236}">
                <a16:creationId xmlns:a16="http://schemas.microsoft.com/office/drawing/2014/main" id="{92FD8E20-D24A-E63F-B98A-FAAD03B58B83}"/>
              </a:ext>
            </a:extLst>
          </p:cNvPr>
          <p:cNvSpPr txBox="1"/>
          <p:nvPr/>
        </p:nvSpPr>
        <p:spPr>
          <a:xfrm>
            <a:off x="460810" y="1706590"/>
            <a:ext cx="3766782"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GB" dirty="0">
                <a:ea typeface="+mn-lt"/>
                <a:cs typeface="+mn-lt"/>
              </a:rPr>
              <a:t>Firewall security rules were created in </a:t>
            </a:r>
            <a:r>
              <a:rPr lang="en-GB" b="1" dirty="0" err="1">
                <a:ea typeface="+mn-lt"/>
                <a:cs typeface="+mn-lt"/>
              </a:rPr>
              <a:t>SmartConsole</a:t>
            </a:r>
            <a:r>
              <a:rPr lang="en-GB" dirty="0">
                <a:ea typeface="+mn-lt"/>
                <a:cs typeface="+mn-lt"/>
              </a:rPr>
              <a:t>. </a:t>
            </a:r>
            <a:endParaRPr lang="en-US" dirty="0"/>
          </a:p>
          <a:p>
            <a:pPr marL="285750" indent="-285750" algn="just">
              <a:buFont typeface="Arial"/>
              <a:buChar char="•"/>
            </a:pPr>
            <a:r>
              <a:rPr lang="en-GB">
                <a:ea typeface="+mn-lt"/>
                <a:cs typeface="+mn-lt"/>
              </a:rPr>
              <a:t>Different source and destination networks were defined. </a:t>
            </a:r>
            <a:endParaRPr lang="en-GB"/>
          </a:p>
          <a:p>
            <a:pPr marL="285750" indent="-285750" algn="just">
              <a:buFont typeface="Arial"/>
              <a:buChar char="•"/>
            </a:pPr>
            <a:r>
              <a:rPr lang="en-GB">
                <a:ea typeface="+mn-lt"/>
                <a:cs typeface="+mn-lt"/>
              </a:rPr>
              <a:t>Specific services were selected for each rule. </a:t>
            </a:r>
            <a:endParaRPr lang="en-GB"/>
          </a:p>
          <a:p>
            <a:pPr marL="285750" indent="-285750" algn="just">
              <a:buFont typeface="Arial"/>
              <a:buChar char="•"/>
            </a:pPr>
            <a:r>
              <a:rPr lang="en-GB">
                <a:ea typeface="+mn-lt"/>
                <a:cs typeface="+mn-lt"/>
              </a:rPr>
              <a:t>Rules include </a:t>
            </a:r>
            <a:r>
              <a:rPr lang="en-GB" b="1">
                <a:ea typeface="+mn-lt"/>
                <a:cs typeface="+mn-lt"/>
              </a:rPr>
              <a:t>SSH, Telnet, ICMP, HTTP, HTTPS, DNS, DHCP, Kerberos and FTP</a:t>
            </a:r>
            <a:r>
              <a:rPr lang="en-GB">
                <a:ea typeface="+mn-lt"/>
                <a:cs typeface="+mn-lt"/>
              </a:rPr>
              <a:t>. </a:t>
            </a:r>
            <a:endParaRPr lang="en-GB"/>
          </a:p>
          <a:p>
            <a:pPr marL="285750" indent="-285750" algn="just">
              <a:buFont typeface="Arial"/>
              <a:buChar char="•"/>
            </a:pPr>
            <a:r>
              <a:rPr lang="en-GB">
                <a:ea typeface="+mn-lt"/>
                <a:cs typeface="+mn-lt"/>
              </a:rPr>
              <a:t>The rules use </a:t>
            </a:r>
            <a:r>
              <a:rPr lang="en-GB" b="1">
                <a:ea typeface="+mn-lt"/>
                <a:cs typeface="+mn-lt"/>
              </a:rPr>
              <a:t>Accept</a:t>
            </a:r>
            <a:r>
              <a:rPr lang="en-GB" dirty="0">
                <a:ea typeface="+mn-lt"/>
                <a:cs typeface="+mn-lt"/>
              </a:rPr>
              <a:t> </a:t>
            </a:r>
            <a:r>
              <a:rPr lang="en-GB">
                <a:ea typeface="+mn-lt"/>
                <a:cs typeface="+mn-lt"/>
              </a:rPr>
              <a:t>actions for the required traffic. </a:t>
            </a:r>
            <a:endParaRPr lang="en-GB"/>
          </a:p>
          <a:p>
            <a:pPr marL="285750" indent="-285750" algn="just">
              <a:buFont typeface="Arial"/>
              <a:buChar char="•"/>
            </a:pPr>
            <a:r>
              <a:rPr lang="en-GB">
                <a:ea typeface="+mn-lt"/>
                <a:cs typeface="+mn-lt"/>
              </a:rPr>
              <a:t>The configured firewall policy was prepared and applied to the A-GW Security Gateway.</a:t>
            </a:r>
          </a:p>
          <a:p>
            <a:pPr algn="just"/>
            <a:endParaRPr lang="en-GB" dirty="0"/>
          </a:p>
        </p:txBody>
      </p:sp>
      <p:sp>
        <p:nvSpPr>
          <p:cNvPr id="7" name="TextBox 6">
            <a:extLst>
              <a:ext uri="{FF2B5EF4-FFF2-40B4-BE49-F238E27FC236}">
                <a16:creationId xmlns:a16="http://schemas.microsoft.com/office/drawing/2014/main" id="{B7D8B480-79BB-C209-C593-8E0690A92CBB}"/>
              </a:ext>
            </a:extLst>
          </p:cNvPr>
          <p:cNvSpPr txBox="1"/>
          <p:nvPr/>
        </p:nvSpPr>
        <p:spPr>
          <a:xfrm>
            <a:off x="1183282" y="6144293"/>
            <a:ext cx="98286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The firewall policy provides controlled access between the defined networks and services.</a:t>
            </a:r>
            <a:endParaRPr lang="en-US" b="1"/>
          </a:p>
        </p:txBody>
      </p:sp>
    </p:spTree>
    <p:extLst>
      <p:ext uri="{BB962C8B-B14F-4D97-AF65-F5344CB8AC3E}">
        <p14:creationId xmlns:p14="http://schemas.microsoft.com/office/powerpoint/2010/main" val="793166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5A5CA4-574D-8E60-10AD-FC6A4084B9E7}"/>
              </a:ext>
            </a:extLst>
          </p:cNvPr>
          <p:cNvPicPr>
            <a:picLocks noChangeAspect="1"/>
          </p:cNvPicPr>
          <p:nvPr/>
        </p:nvPicPr>
        <p:blipFill>
          <a:blip r:embed="rId2"/>
          <a:stretch>
            <a:fillRect/>
          </a:stretch>
        </p:blipFill>
        <p:spPr>
          <a:xfrm>
            <a:off x="2189238" y="979714"/>
            <a:ext cx="7825620" cy="4451048"/>
          </a:xfrm>
          <a:prstGeom prst="rect">
            <a:avLst/>
          </a:prstGeom>
        </p:spPr>
      </p:pic>
      <p:sp>
        <p:nvSpPr>
          <p:cNvPr id="5" name="TextBox 4">
            <a:extLst>
              <a:ext uri="{FF2B5EF4-FFF2-40B4-BE49-F238E27FC236}">
                <a16:creationId xmlns:a16="http://schemas.microsoft.com/office/drawing/2014/main" id="{0B58D23D-B81A-ED95-23B4-3D1F5F8DDD82}"/>
              </a:ext>
            </a:extLst>
          </p:cNvPr>
          <p:cNvSpPr txBox="1"/>
          <p:nvPr/>
        </p:nvSpPr>
        <p:spPr>
          <a:xfrm>
            <a:off x="5443114" y="188085"/>
            <a:ext cx="182340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mn-lt"/>
                <a:cs typeface="+mn-lt"/>
              </a:rPr>
              <a:t>Publish</a:t>
            </a:r>
            <a:endParaRPr lang="en-US" sz="3200"/>
          </a:p>
        </p:txBody>
      </p:sp>
      <p:sp>
        <p:nvSpPr>
          <p:cNvPr id="2" name="TextBox 1">
            <a:extLst>
              <a:ext uri="{FF2B5EF4-FFF2-40B4-BE49-F238E27FC236}">
                <a16:creationId xmlns:a16="http://schemas.microsoft.com/office/drawing/2014/main" id="{9DF63253-5CAE-8CE8-14E0-62E7262E5C9C}"/>
              </a:ext>
            </a:extLst>
          </p:cNvPr>
          <p:cNvSpPr txBox="1"/>
          <p:nvPr/>
        </p:nvSpPr>
        <p:spPr>
          <a:xfrm>
            <a:off x="2186995" y="5712307"/>
            <a:ext cx="782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dirty="0">
                <a:ea typeface="+mn-lt"/>
                <a:cs typeface="+mn-lt"/>
              </a:rPr>
              <a:t>The configured firewall changes were published through </a:t>
            </a:r>
            <a:r>
              <a:rPr lang="en-GB" dirty="0" err="1">
                <a:ea typeface="+mn-lt"/>
                <a:cs typeface="+mn-lt"/>
              </a:rPr>
              <a:t>SmartConsole</a:t>
            </a:r>
            <a:r>
              <a:rPr lang="en-GB" dirty="0">
                <a:ea typeface="+mn-lt"/>
                <a:cs typeface="+mn-lt"/>
              </a:rPr>
              <a:t> so that the updated policy could be applied to the Security Gateway.</a:t>
            </a:r>
            <a:endParaRPr lang="en-US" dirty="0"/>
          </a:p>
        </p:txBody>
      </p:sp>
    </p:spTree>
    <p:extLst>
      <p:ext uri="{BB962C8B-B14F-4D97-AF65-F5344CB8AC3E}">
        <p14:creationId xmlns:p14="http://schemas.microsoft.com/office/powerpoint/2010/main" val="2633236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3E38A-9ABB-A409-4A46-25F24E6E770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D687B913-4FAF-70C8-5172-758B8AB85DAE}"/>
              </a:ext>
            </a:extLst>
          </p:cNvPr>
          <p:cNvPicPr>
            <a:picLocks noChangeAspect="1"/>
          </p:cNvPicPr>
          <p:nvPr/>
        </p:nvPicPr>
        <p:blipFill>
          <a:blip r:embed="rId2"/>
          <a:stretch>
            <a:fillRect/>
          </a:stretch>
        </p:blipFill>
        <p:spPr>
          <a:xfrm>
            <a:off x="0" y="1185334"/>
            <a:ext cx="5708953" cy="3217334"/>
          </a:xfrm>
          <a:prstGeom prst="rect">
            <a:avLst/>
          </a:prstGeom>
        </p:spPr>
      </p:pic>
      <p:pic>
        <p:nvPicPr>
          <p:cNvPr id="3" name="Picture 2">
            <a:extLst>
              <a:ext uri="{FF2B5EF4-FFF2-40B4-BE49-F238E27FC236}">
                <a16:creationId xmlns:a16="http://schemas.microsoft.com/office/drawing/2014/main" id="{6A6BCAC1-A962-55CE-32C5-5BCE44E1609A}"/>
              </a:ext>
            </a:extLst>
          </p:cNvPr>
          <p:cNvPicPr>
            <a:picLocks noChangeAspect="1"/>
          </p:cNvPicPr>
          <p:nvPr/>
        </p:nvPicPr>
        <p:blipFill>
          <a:blip r:embed="rId3"/>
          <a:stretch>
            <a:fillRect/>
          </a:stretch>
        </p:blipFill>
        <p:spPr>
          <a:xfrm>
            <a:off x="6450616" y="1181479"/>
            <a:ext cx="5737527" cy="3225044"/>
          </a:xfrm>
          <a:prstGeom prst="rect">
            <a:avLst/>
          </a:prstGeom>
        </p:spPr>
      </p:pic>
      <p:sp>
        <p:nvSpPr>
          <p:cNvPr id="4" name="TextBox 3">
            <a:extLst>
              <a:ext uri="{FF2B5EF4-FFF2-40B4-BE49-F238E27FC236}">
                <a16:creationId xmlns:a16="http://schemas.microsoft.com/office/drawing/2014/main" id="{687887C5-3FD2-F43C-30ED-7315578DEA60}"/>
              </a:ext>
            </a:extLst>
          </p:cNvPr>
          <p:cNvSpPr txBox="1"/>
          <p:nvPr/>
        </p:nvSpPr>
        <p:spPr>
          <a:xfrm>
            <a:off x="2854475" y="175381"/>
            <a:ext cx="677333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solidFill>
                  <a:srgbClr val="000000"/>
                </a:solidFill>
                <a:ea typeface="+mn-lt"/>
                <a:cs typeface="+mn-lt"/>
              </a:rPr>
              <a:t>Firewall Traffic Monitoring and </a:t>
            </a:r>
            <a:r>
              <a:rPr lang="en-GB" sz="3200" b="1" i="0" u="none" strike="noStrike" baseline="0">
                <a:solidFill>
                  <a:srgbClr val="000000"/>
                </a:solidFill>
                <a:ea typeface="+mn-lt"/>
                <a:cs typeface="+mn-lt"/>
              </a:rPr>
              <a:t>Logs</a:t>
            </a:r>
            <a:endParaRPr lang="en-US" b="1">
              <a:ea typeface="+mn-lt"/>
              <a:cs typeface="+mn-lt"/>
            </a:endParaRPr>
          </a:p>
        </p:txBody>
      </p:sp>
      <p:sp>
        <p:nvSpPr>
          <p:cNvPr id="5" name="TextBox 4">
            <a:extLst>
              <a:ext uri="{FF2B5EF4-FFF2-40B4-BE49-F238E27FC236}">
                <a16:creationId xmlns:a16="http://schemas.microsoft.com/office/drawing/2014/main" id="{BDD4C2A0-6AEC-BB3F-BFE2-D21736307AC3}"/>
              </a:ext>
            </a:extLst>
          </p:cNvPr>
          <p:cNvSpPr txBox="1"/>
          <p:nvPr/>
        </p:nvSpPr>
        <p:spPr>
          <a:xfrm>
            <a:off x="2650748" y="5140993"/>
            <a:ext cx="689186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dirty="0" err="1">
                <a:ea typeface="+mn-lt"/>
                <a:cs typeface="+mn-lt"/>
              </a:rPr>
              <a:t>SmartConsole</a:t>
            </a:r>
            <a:r>
              <a:rPr lang="en-GB" dirty="0">
                <a:ea typeface="+mn-lt"/>
                <a:cs typeface="+mn-lt"/>
              </a:rPr>
              <a:t> Logs &amp; Monitor was used to review network traffic. </a:t>
            </a:r>
            <a:endParaRPr lang="en-US" dirty="0"/>
          </a:p>
          <a:p>
            <a:pPr marL="285750" indent="-285750">
              <a:buFont typeface="Arial"/>
              <a:buChar char="•"/>
            </a:pPr>
            <a:r>
              <a:rPr lang="en-GB">
                <a:ea typeface="+mn-lt"/>
                <a:cs typeface="+mn-lt"/>
              </a:rPr>
              <a:t>Allowed traffic can be identified from the log entries. </a:t>
            </a:r>
            <a:endParaRPr lang="en-GB"/>
          </a:p>
          <a:p>
            <a:pPr marL="285750" indent="-285750">
              <a:buFont typeface="Arial"/>
              <a:buChar char="•"/>
            </a:pPr>
            <a:r>
              <a:rPr lang="en-GB">
                <a:ea typeface="+mn-lt"/>
                <a:cs typeface="+mn-lt"/>
              </a:rPr>
              <a:t>The logs provide evidence of firewall rule activity.</a:t>
            </a:r>
            <a:endParaRPr lang="en-GB"/>
          </a:p>
        </p:txBody>
      </p:sp>
    </p:spTree>
    <p:extLst>
      <p:ext uri="{BB962C8B-B14F-4D97-AF65-F5344CB8AC3E}">
        <p14:creationId xmlns:p14="http://schemas.microsoft.com/office/powerpoint/2010/main" val="3834525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E5AD3-9471-AAC5-5342-E8C224CB66E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421BB84-C0E4-D136-136A-069CB31FD891}"/>
              </a:ext>
            </a:extLst>
          </p:cNvPr>
          <p:cNvSpPr txBox="1"/>
          <p:nvPr/>
        </p:nvSpPr>
        <p:spPr>
          <a:xfrm>
            <a:off x="2564190" y="223762"/>
            <a:ext cx="707571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solidFill>
                  <a:srgbClr val="000000"/>
                </a:solidFill>
                <a:ea typeface="+mn-lt"/>
                <a:cs typeface="+mn-lt"/>
              </a:rPr>
              <a:t>Policy </a:t>
            </a:r>
            <a:r>
              <a:rPr lang="en-GB" sz="3200" b="1" i="0" u="none" strike="noStrike" baseline="0">
                <a:solidFill>
                  <a:srgbClr val="000000"/>
                </a:solidFill>
                <a:ea typeface="+mn-lt"/>
                <a:cs typeface="+mn-lt"/>
              </a:rPr>
              <a:t>and </a:t>
            </a:r>
            <a:r>
              <a:rPr lang="en-GB" sz="3200" b="1">
                <a:solidFill>
                  <a:srgbClr val="000000"/>
                </a:solidFill>
                <a:ea typeface="+mn-lt"/>
                <a:cs typeface="+mn-lt"/>
              </a:rPr>
              <a:t>Rule Setup Demonstration </a:t>
            </a:r>
            <a:endParaRPr lang="en-US" sz="3200" b="1"/>
          </a:p>
        </p:txBody>
      </p:sp>
      <p:pic>
        <p:nvPicPr>
          <p:cNvPr id="5" name="Online Media 4" title="Policy and Rules (Log Monitor).mp4">
            <a:hlinkClick r:id="" action="ppaction://noaction"/>
            <a:extLst>
              <a:ext uri="{FF2B5EF4-FFF2-40B4-BE49-F238E27FC236}">
                <a16:creationId xmlns:a16="http://schemas.microsoft.com/office/drawing/2014/main" id="{6743A76C-25AD-1AF0-EFBF-A0319F0691A5}"/>
              </a:ext>
            </a:extLst>
          </p:cNvPr>
          <p:cNvPicPr>
            <a:picLocks noRot="1" noChangeAspect="1"/>
          </p:cNvPicPr>
          <p:nvPr>
            <a:videoFile r:link="rId1"/>
          </p:nvPr>
        </p:nvPicPr>
        <p:blipFill>
          <a:blip r:embed="rId3"/>
          <a:stretch>
            <a:fillRect/>
          </a:stretch>
        </p:blipFill>
        <p:spPr>
          <a:xfrm>
            <a:off x="2661138" y="962148"/>
            <a:ext cx="6869724" cy="3644168"/>
          </a:xfrm>
          <a:prstGeom prst="rect">
            <a:avLst/>
          </a:prstGeom>
        </p:spPr>
      </p:pic>
      <p:sp>
        <p:nvSpPr>
          <p:cNvPr id="6" name="TextBox 5">
            <a:extLst>
              <a:ext uri="{FF2B5EF4-FFF2-40B4-BE49-F238E27FC236}">
                <a16:creationId xmlns:a16="http://schemas.microsoft.com/office/drawing/2014/main" id="{9A4451E6-394B-2BDA-C063-D165B46F3F43}"/>
              </a:ext>
            </a:extLst>
          </p:cNvPr>
          <p:cNvSpPr txBox="1"/>
          <p:nvPr/>
        </p:nvSpPr>
        <p:spPr>
          <a:xfrm>
            <a:off x="4245888" y="4604412"/>
            <a:ext cx="37022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hlinkClick r:id="rId4"/>
              </a:rPr>
              <a:t>Policy and Rules (Log Monitor).mp4</a:t>
            </a:r>
            <a:endParaRPr lang="en-US"/>
          </a:p>
        </p:txBody>
      </p:sp>
      <p:sp>
        <p:nvSpPr>
          <p:cNvPr id="2" name="TextBox 1">
            <a:extLst>
              <a:ext uri="{FF2B5EF4-FFF2-40B4-BE49-F238E27FC236}">
                <a16:creationId xmlns:a16="http://schemas.microsoft.com/office/drawing/2014/main" id="{8CE57AF1-C434-C5C5-4AD7-8E440BC26EAF}"/>
              </a:ext>
            </a:extLst>
          </p:cNvPr>
          <p:cNvSpPr txBox="1"/>
          <p:nvPr/>
        </p:nvSpPr>
        <p:spPr>
          <a:xfrm>
            <a:off x="931536" y="5325576"/>
            <a:ext cx="1062110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dirty="0">
                <a:ea typeface="+mn-lt"/>
                <a:cs typeface="+mn-lt"/>
              </a:rPr>
              <a:t>Access Control rules</a:t>
            </a:r>
            <a:r>
              <a:rPr lang="en-GB" dirty="0">
                <a:ea typeface="+mn-lt"/>
                <a:cs typeface="+mn-lt"/>
              </a:rPr>
              <a:t> were configured in Check Point </a:t>
            </a:r>
            <a:r>
              <a:rPr lang="en-GB" dirty="0" err="1">
                <a:ea typeface="+mn-lt"/>
                <a:cs typeface="+mn-lt"/>
              </a:rPr>
              <a:t>SmartConsole</a:t>
            </a:r>
            <a:r>
              <a:rPr lang="en-GB" dirty="0">
                <a:ea typeface="+mn-lt"/>
                <a:cs typeface="+mn-lt"/>
              </a:rPr>
              <a:t>. </a:t>
            </a:r>
            <a:endParaRPr lang="en-US" dirty="0"/>
          </a:p>
          <a:p>
            <a:pPr marL="285750" indent="-285750">
              <a:buFont typeface="Arial"/>
              <a:buChar char="•"/>
            </a:pPr>
            <a:r>
              <a:rPr lang="en-GB">
                <a:ea typeface="+mn-lt"/>
                <a:cs typeface="+mn-lt"/>
              </a:rPr>
              <a:t>The required </a:t>
            </a:r>
            <a:r>
              <a:rPr lang="en-GB" b="1">
                <a:ea typeface="+mn-lt"/>
                <a:cs typeface="+mn-lt"/>
              </a:rPr>
              <a:t>source, destination and services</a:t>
            </a:r>
            <a:r>
              <a:rPr lang="en-GB">
                <a:ea typeface="+mn-lt"/>
                <a:cs typeface="+mn-lt"/>
              </a:rPr>
              <a:t> were defined for network communication. </a:t>
            </a:r>
            <a:endParaRPr lang="en-GB"/>
          </a:p>
          <a:p>
            <a:pPr marL="285750" indent="-285750">
              <a:buFont typeface="Arial"/>
              <a:buChar char="•"/>
            </a:pPr>
            <a:r>
              <a:rPr lang="en-GB">
                <a:ea typeface="+mn-lt"/>
                <a:cs typeface="+mn-lt"/>
              </a:rPr>
              <a:t>The configured policy was </a:t>
            </a:r>
            <a:r>
              <a:rPr lang="en-GB" b="1">
                <a:ea typeface="+mn-lt"/>
                <a:cs typeface="+mn-lt"/>
              </a:rPr>
              <a:t>installed on the Security Gateway</a:t>
            </a:r>
            <a:r>
              <a:rPr lang="en-GB">
                <a:ea typeface="+mn-lt"/>
                <a:cs typeface="+mn-lt"/>
              </a:rPr>
              <a:t>. </a:t>
            </a:r>
            <a:endParaRPr lang="en-GB"/>
          </a:p>
          <a:p>
            <a:pPr marL="285750" indent="-285750">
              <a:buFont typeface="Arial"/>
              <a:buChar char="•"/>
            </a:pPr>
            <a:r>
              <a:rPr lang="en-GB" b="1">
                <a:ea typeface="+mn-lt"/>
                <a:cs typeface="+mn-lt"/>
              </a:rPr>
              <a:t>Logs and monitoring</a:t>
            </a:r>
            <a:r>
              <a:rPr lang="en-GB" dirty="0">
                <a:ea typeface="+mn-lt"/>
                <a:cs typeface="+mn-lt"/>
              </a:rPr>
              <a:t> </a:t>
            </a:r>
            <a:r>
              <a:rPr lang="en-GB">
                <a:ea typeface="+mn-lt"/>
                <a:cs typeface="+mn-lt"/>
              </a:rPr>
              <a:t>were used to observe the resulting network activity.</a:t>
            </a:r>
            <a:endParaRPr lang="en-GB"/>
          </a:p>
        </p:txBody>
      </p:sp>
    </p:spTree>
    <p:extLst>
      <p:ext uri="{BB962C8B-B14F-4D97-AF65-F5344CB8AC3E}">
        <p14:creationId xmlns:p14="http://schemas.microsoft.com/office/powerpoint/2010/main" val="913511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939C0C-3749-A534-6A05-E2F32C6CF67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E9F696F-A282-0D38-182D-11A44FAE8334}"/>
              </a:ext>
            </a:extLst>
          </p:cNvPr>
          <p:cNvSpPr txBox="1"/>
          <p:nvPr/>
        </p:nvSpPr>
        <p:spPr>
          <a:xfrm>
            <a:off x="102183" y="153847"/>
            <a:ext cx="1198377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ea typeface="+mn-lt"/>
                <a:cs typeface="+mn-lt"/>
              </a:rPr>
              <a:t>TASK 3 – Proposed Additional Security Feature: IPS</a:t>
            </a:r>
            <a:endParaRPr lang="en-US" sz="4000" b="1">
              <a:ea typeface="+mn-lt"/>
              <a:cs typeface="+mn-lt"/>
            </a:endParaRPr>
          </a:p>
        </p:txBody>
      </p:sp>
      <p:sp>
        <p:nvSpPr>
          <p:cNvPr id="5" name="TextBox 4">
            <a:extLst>
              <a:ext uri="{FF2B5EF4-FFF2-40B4-BE49-F238E27FC236}">
                <a16:creationId xmlns:a16="http://schemas.microsoft.com/office/drawing/2014/main" id="{27345436-3284-4FEA-85C0-A4101FF5CD65}"/>
              </a:ext>
            </a:extLst>
          </p:cNvPr>
          <p:cNvSpPr txBox="1"/>
          <p:nvPr/>
        </p:nvSpPr>
        <p:spPr>
          <a:xfrm>
            <a:off x="1024568" y="1717936"/>
            <a:ext cx="10147110"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800">
                <a:ea typeface="+mn-lt"/>
                <a:cs typeface="+mn-lt"/>
              </a:rPr>
              <a:t>Task 3 proposes an Intrusion Prevention System (IPS) as an additional security layer for the existing Check Point firewall. IPS would inspect network traffic for suspicious activity and known attack patterns. If implemented, the IPS feature could work with the existing Threat Prevention policy and provide additional protection for the enterprise network.</a:t>
            </a:r>
            <a:endParaRPr lang="en-US">
              <a:ea typeface="+mn-lt"/>
              <a:cs typeface="+mn-lt"/>
            </a:endParaRPr>
          </a:p>
        </p:txBody>
      </p:sp>
    </p:spTree>
    <p:extLst>
      <p:ext uri="{BB962C8B-B14F-4D97-AF65-F5344CB8AC3E}">
        <p14:creationId xmlns:p14="http://schemas.microsoft.com/office/powerpoint/2010/main" val="3358090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C2EC4-6459-BC8B-9CD2-C09F4A5BA7B4}"/>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302B9168-589C-3CC2-5AB2-17EB3542CEA8}"/>
              </a:ext>
            </a:extLst>
          </p:cNvPr>
          <p:cNvPicPr>
            <a:picLocks noChangeAspect="1"/>
          </p:cNvPicPr>
          <p:nvPr/>
        </p:nvPicPr>
        <p:blipFill>
          <a:blip r:embed="rId2"/>
          <a:stretch>
            <a:fillRect/>
          </a:stretch>
        </p:blipFill>
        <p:spPr>
          <a:xfrm>
            <a:off x="4539156" y="945931"/>
            <a:ext cx="7488622" cy="4979276"/>
          </a:xfrm>
          <a:prstGeom prst="rect">
            <a:avLst/>
          </a:prstGeom>
        </p:spPr>
      </p:pic>
      <p:sp>
        <p:nvSpPr>
          <p:cNvPr id="21" name="TextBox 20">
            <a:extLst>
              <a:ext uri="{FF2B5EF4-FFF2-40B4-BE49-F238E27FC236}">
                <a16:creationId xmlns:a16="http://schemas.microsoft.com/office/drawing/2014/main" id="{5FEFDDE9-A022-C5D6-AC51-BD2A044C578A}"/>
              </a:ext>
            </a:extLst>
          </p:cNvPr>
          <p:cNvSpPr txBox="1"/>
          <p:nvPr/>
        </p:nvSpPr>
        <p:spPr>
          <a:xfrm>
            <a:off x="2537915" y="144934"/>
            <a:ext cx="715454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solidFill>
                  <a:srgbClr val="000000"/>
                </a:solidFill>
                <a:ea typeface="+mn-lt"/>
                <a:cs typeface="+mn-lt"/>
              </a:rPr>
              <a:t>Proposed IPS Security Enhancement</a:t>
            </a:r>
            <a:endParaRPr lang="en-US" sz="3200" b="1"/>
          </a:p>
        </p:txBody>
      </p:sp>
      <p:sp>
        <p:nvSpPr>
          <p:cNvPr id="22" name="TextBox 21">
            <a:extLst>
              <a:ext uri="{FF2B5EF4-FFF2-40B4-BE49-F238E27FC236}">
                <a16:creationId xmlns:a16="http://schemas.microsoft.com/office/drawing/2014/main" id="{C54F2DF9-35F9-6AD4-2853-608CB585C8A4}"/>
              </a:ext>
            </a:extLst>
          </p:cNvPr>
          <p:cNvSpPr txBox="1"/>
          <p:nvPr/>
        </p:nvSpPr>
        <p:spPr>
          <a:xfrm>
            <a:off x="844486" y="6205573"/>
            <a:ext cx="1054712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a:ea typeface="+mn-lt"/>
                <a:cs typeface="+mn-lt"/>
              </a:rPr>
              <a:t>The existing Check Point firewall provides network access control. IPS is proposed as an additional security layer to inspect traffic, identify suspicious activity and provide threat prevention.</a:t>
            </a:r>
            <a:endParaRPr lang="en-US"/>
          </a:p>
        </p:txBody>
      </p:sp>
      <p:sp>
        <p:nvSpPr>
          <p:cNvPr id="3" name="TextBox 2">
            <a:extLst>
              <a:ext uri="{FF2B5EF4-FFF2-40B4-BE49-F238E27FC236}">
                <a16:creationId xmlns:a16="http://schemas.microsoft.com/office/drawing/2014/main" id="{36467CEC-5DB5-D477-D0A5-3BFBE3688B67}"/>
              </a:ext>
            </a:extLst>
          </p:cNvPr>
          <p:cNvSpPr txBox="1"/>
          <p:nvPr/>
        </p:nvSpPr>
        <p:spPr>
          <a:xfrm>
            <a:off x="267019" y="942868"/>
            <a:ext cx="4058289"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ea typeface="+mn-lt"/>
                <a:cs typeface="+mn-lt"/>
              </a:rPr>
              <a:t>Enable IPS on A-GW</a:t>
            </a:r>
            <a:r>
              <a:rPr lang="en-GB">
                <a:ea typeface="+mn-lt"/>
                <a:cs typeface="+mn-lt"/>
              </a:rPr>
              <a:t> to provide additional protection against network attacks. </a:t>
            </a:r>
            <a:endParaRPr lang="en-US"/>
          </a:p>
          <a:p>
            <a:pPr marL="285750" indent="-285750">
              <a:buFont typeface="Arial"/>
              <a:buChar char="•"/>
            </a:pPr>
            <a:r>
              <a:rPr lang="en-GB" b="1">
                <a:ea typeface="+mn-lt"/>
                <a:cs typeface="+mn-lt"/>
              </a:rPr>
              <a:t>Apply a Threat Prevention profile</a:t>
            </a:r>
            <a:r>
              <a:rPr lang="en-GB">
                <a:ea typeface="+mn-lt"/>
                <a:cs typeface="+mn-lt"/>
              </a:rPr>
              <a:t> to inspect traffic for suspicious or malicious activity. </a:t>
            </a:r>
            <a:endParaRPr lang="en-GB"/>
          </a:p>
          <a:p>
            <a:pPr marL="285750" indent="-285750">
              <a:buFont typeface="Arial"/>
              <a:buChar char="•"/>
            </a:pPr>
            <a:r>
              <a:rPr lang="en-GB" b="1">
                <a:ea typeface="+mn-lt"/>
                <a:cs typeface="+mn-lt"/>
              </a:rPr>
              <a:t>Protect both Swansea and London LAN traffic</a:t>
            </a:r>
            <a:r>
              <a:rPr lang="en-GB">
                <a:ea typeface="+mn-lt"/>
                <a:cs typeface="+mn-lt"/>
              </a:rPr>
              <a:t> through the Check Point Security Gateway. </a:t>
            </a:r>
            <a:endParaRPr lang="en-GB"/>
          </a:p>
          <a:p>
            <a:pPr marL="285750" indent="-285750">
              <a:buFont typeface="Arial"/>
              <a:buChar char="•"/>
            </a:pPr>
            <a:r>
              <a:rPr lang="en-GB" b="1">
                <a:ea typeface="+mn-lt"/>
                <a:cs typeface="+mn-lt"/>
              </a:rPr>
              <a:t>Detect and prevent known threats</a:t>
            </a:r>
            <a:r>
              <a:rPr lang="en-GB">
                <a:ea typeface="+mn-lt"/>
                <a:cs typeface="+mn-lt"/>
              </a:rPr>
              <a:t> based on the selected security policy. </a:t>
            </a:r>
            <a:endParaRPr lang="en-GB"/>
          </a:p>
          <a:p>
            <a:pPr marL="285750" indent="-285750">
              <a:buFont typeface="Arial"/>
              <a:buChar char="•"/>
            </a:pPr>
            <a:r>
              <a:rPr lang="en-GB" b="1" dirty="0">
                <a:ea typeface="+mn-lt"/>
                <a:cs typeface="+mn-lt"/>
              </a:rPr>
              <a:t>Monitor IPS events and alerts</a:t>
            </a:r>
            <a:r>
              <a:rPr lang="en-GB" dirty="0">
                <a:ea typeface="+mn-lt"/>
                <a:cs typeface="+mn-lt"/>
              </a:rPr>
              <a:t> through </a:t>
            </a:r>
            <a:r>
              <a:rPr lang="en-GB" dirty="0" err="1">
                <a:ea typeface="+mn-lt"/>
                <a:cs typeface="+mn-lt"/>
              </a:rPr>
              <a:t>SmartConsole</a:t>
            </a:r>
            <a:r>
              <a:rPr lang="en-GB" dirty="0">
                <a:ea typeface="+mn-lt"/>
                <a:cs typeface="+mn-lt"/>
              </a:rPr>
              <a:t> for better visibility. </a:t>
            </a:r>
            <a:endParaRPr lang="en-GB" dirty="0"/>
          </a:p>
          <a:p>
            <a:pPr marL="285750" indent="-285750">
              <a:buFont typeface="Arial"/>
              <a:buChar char="•"/>
            </a:pPr>
            <a:r>
              <a:rPr lang="en-GB" b="1">
                <a:ea typeface="+mn-lt"/>
                <a:cs typeface="+mn-lt"/>
              </a:rPr>
              <a:t>Expected benefit:</a:t>
            </a:r>
            <a:r>
              <a:rPr lang="en-GB">
                <a:ea typeface="+mn-lt"/>
                <a:cs typeface="+mn-lt"/>
              </a:rPr>
              <a:t> improved threat detection and stronger protection for the enterprise network.</a:t>
            </a:r>
            <a:endParaRPr lang="en-GB"/>
          </a:p>
          <a:p>
            <a:pPr algn="l"/>
            <a:endParaRPr lang="en-GB" dirty="0"/>
          </a:p>
        </p:txBody>
      </p:sp>
    </p:spTree>
    <p:extLst>
      <p:ext uri="{BB962C8B-B14F-4D97-AF65-F5344CB8AC3E}">
        <p14:creationId xmlns:p14="http://schemas.microsoft.com/office/powerpoint/2010/main" val="3896961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8C38A0DA-A815-7942-2D71-359D43EEB020}"/>
              </a:ext>
            </a:extLst>
          </p:cNvPr>
          <p:cNvPicPr>
            <a:picLocks noChangeAspect="1"/>
          </p:cNvPicPr>
          <p:nvPr/>
        </p:nvPicPr>
        <p:blipFill>
          <a:blip r:embed="rId2"/>
          <a:stretch>
            <a:fillRect/>
          </a:stretch>
        </p:blipFill>
        <p:spPr>
          <a:xfrm>
            <a:off x="930123" y="150"/>
            <a:ext cx="10332962" cy="6854313"/>
          </a:xfrm>
          <a:prstGeom prst="rect">
            <a:avLst/>
          </a:prstGeom>
        </p:spPr>
      </p:pic>
    </p:spTree>
    <p:extLst>
      <p:ext uri="{BB962C8B-B14F-4D97-AF65-F5344CB8AC3E}">
        <p14:creationId xmlns:p14="http://schemas.microsoft.com/office/powerpoint/2010/main" val="41111917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CC269-9D9E-7682-E49D-B6CD56926F9A}"/>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D4EEE1DF-28CF-C9B8-7E88-F4F72FC4E507}"/>
              </a:ext>
            </a:extLst>
          </p:cNvPr>
          <p:cNvPicPr>
            <a:picLocks noChangeAspect="1"/>
          </p:cNvPicPr>
          <p:nvPr/>
        </p:nvPicPr>
        <p:blipFill>
          <a:blip r:embed="rId2"/>
          <a:stretch>
            <a:fillRect/>
          </a:stretch>
        </p:blipFill>
        <p:spPr>
          <a:xfrm>
            <a:off x="616857" y="396441"/>
            <a:ext cx="10958286" cy="6077214"/>
          </a:xfrm>
          <a:prstGeom prst="rect">
            <a:avLst/>
          </a:prstGeom>
        </p:spPr>
      </p:pic>
    </p:spTree>
    <p:extLst>
      <p:ext uri="{BB962C8B-B14F-4D97-AF65-F5344CB8AC3E}">
        <p14:creationId xmlns:p14="http://schemas.microsoft.com/office/powerpoint/2010/main" val="16652966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0278A-ACCB-C131-E5E0-5E137AD2BC8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08EDCC1-A2EC-774F-03BD-91C236856408}"/>
              </a:ext>
            </a:extLst>
          </p:cNvPr>
          <p:cNvSpPr txBox="1"/>
          <p:nvPr/>
        </p:nvSpPr>
        <p:spPr>
          <a:xfrm>
            <a:off x="3083656" y="2833220"/>
            <a:ext cx="602100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7200"/>
              <a:t>Thank you</a:t>
            </a:r>
            <a:endParaRPr lang="en-US"/>
          </a:p>
        </p:txBody>
      </p:sp>
    </p:spTree>
    <p:extLst>
      <p:ext uri="{BB962C8B-B14F-4D97-AF65-F5344CB8AC3E}">
        <p14:creationId xmlns:p14="http://schemas.microsoft.com/office/powerpoint/2010/main" val="27015682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Task 1 – Gaia Infrastructure Configuration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636</cp:revision>
  <dcterms:created xsi:type="dcterms:W3CDTF">2026-07-29T16:51:29Z</dcterms:created>
  <dcterms:modified xsi:type="dcterms:W3CDTF">2026-08-12T08:38:22Z</dcterms:modified>
</cp:coreProperties>
</file>