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512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9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image" Target="../media/image30.png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" y="5581501"/>
            <a:ext cx="10858500" cy="4191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6750" y="857250"/>
            <a:ext cx="10858500" cy="2190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50" b="0" i="0" u="none">
                <a:solidFill>
                  <a:srgbClr val="C5A059"/>
                </a:solidFill>
                <a:latin typeface="Plus Jakarta Sans SemiBold"/>
              </a:rPr>
              <a:t>EXECUTIVE ACADEMIC BRIEFING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6750" y="4391620"/>
            <a:ext cx="10858500" cy="73134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879"/>
              </a:lnSpc>
            </a:pPr>
            <a:r>
              <a:rPr sz="1800" b="0" i="0" u="none">
                <a:solidFill>
                  <a:srgbClr val="3D4A3F"/>
                </a:solidFill>
                <a:latin typeface="Plus Jakarta Sans"/>
              </a:rPr>
              <a:t>Presented by: </a:t>
            </a:r>
            <a:r>
              <a:rPr sz="1800" b="0" i="0" u="none">
                <a:solidFill>
                  <a:srgbClr val="1F3827"/>
                </a:solidFill>
                <a:latin typeface="Plus Jakarta Sans SemiBold"/>
              </a:rPr>
              <a:t>Evgenii Denisov</a:t>
            </a:r>
            <a:r>
              <a:t>
</a:t>
            </a:r>
            <a:r>
              <a:rPr sz="1800" b="0" i="0" u="none">
                <a:solidFill>
                  <a:srgbClr val="617365"/>
                </a:solidFill>
                <a:latin typeface="Plus Jakarta Sans"/>
              </a:rPr>
              <a:t>Student ID: 2533545 | Module: Problem Solving and Decision Making (LCLM4004)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5287" y="1677739"/>
            <a:ext cx="11401425" cy="14629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sz="4800" b="1" i="0" u="none">
                <a:solidFill>
                  <a:srgbClr val="1F3827"/>
                </a:solidFill>
                <a:latin typeface="Playfair Display"/>
              </a:rPr>
              <a:t>Strategic Turnaround Strategy</a:t>
            </a:r>
            <a:r>
              <a:t>
</a:t>
            </a:r>
            <a:r>
              <a:rPr sz="4800" b="1" i="0" u="none">
                <a:solidFill>
                  <a:srgbClr val="1F3827"/>
                </a:solidFill>
                <a:latin typeface="Playfair Display"/>
              </a:rPr>
              <a:t> for Basil’s Bakery</a:t>
            </a:r>
          </a:p>
        </p:txBody>
      </p:sp>
      <p:sp>
        <p:nvSpPr>
          <p:cNvPr id="7" name="Rectangle 6"/>
          <p:cNvSpPr/>
          <p:nvPr/>
        </p:nvSpPr>
        <p:spPr>
          <a:xfrm>
            <a:off x="5429250" y="3331219"/>
            <a:ext cx="1333500" cy="38100"/>
          </a:xfrm>
          <a:prstGeom prst="rect">
            <a:avLst/>
          </a:prstGeom>
          <a:solidFill>
            <a:srgbClr val="C5A0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66750" y="3559819"/>
            <a:ext cx="10858500" cy="3732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sz="2100" b="0" i="0" u="none">
                <a:solidFill>
                  <a:srgbClr val="617365"/>
                </a:solidFill>
                <a:latin typeface="Plus Jakarta Sans"/>
              </a:rPr>
              <a:t>A Diagnostic Analysis using 5W2H, PESTLE, and Fishbone Frameworks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6750" y="5781526"/>
            <a:ext cx="2390775" cy="2190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50" b="0" i="0" u="none">
                <a:solidFill>
                  <a:srgbClr val="617365"/>
                </a:solidFill>
                <a:latin typeface="Plus Jakarta Sans"/>
              </a:rPr>
              <a:t>Lecturer: Dr. Thomas Adeyemi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296525" y="5781526"/>
            <a:ext cx="1228725" cy="2190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350" b="0" i="0" u="none">
                <a:solidFill>
                  <a:srgbClr val="617365"/>
                </a:solidFill>
                <a:latin typeface="Plus Jakarta Sans"/>
              </a:rPr>
              <a:t>Date: July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" y="2082105"/>
            <a:ext cx="2536031" cy="345757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0906" y="2082105"/>
            <a:ext cx="2536031" cy="3457575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5062" y="2082105"/>
            <a:ext cx="2536031" cy="3457575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89218" y="2082105"/>
            <a:ext cx="2536031" cy="3457575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4400" y="2425005"/>
            <a:ext cx="666750" cy="6667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14400" y="3301305"/>
            <a:ext cx="2142767" cy="3333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50" b="1" i="0" u="none">
                <a:solidFill>
                  <a:srgbClr val="1F3827"/>
                </a:solidFill>
                <a:latin typeface="Playfair Display"/>
              </a:rPr>
              <a:t>01. Context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3777555"/>
            <a:ext cx="2040731" cy="13573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sz="1425" b="0" i="0" u="none">
                <a:solidFill>
                  <a:srgbClr val="3D4A3F"/>
                </a:solidFill>
                <a:latin typeface="Plus Jakarta Sans"/>
              </a:rPr>
              <a:t>Establishing the business background of Basil’s Bakery and the foundational operating environment.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88556" y="2425005"/>
            <a:ext cx="666750" cy="6667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688556" y="3301305"/>
            <a:ext cx="2142767" cy="3333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50" b="1" i="0" u="none">
                <a:solidFill>
                  <a:srgbClr val="1F3827"/>
                </a:solidFill>
                <a:latin typeface="Playfair Display"/>
              </a:rPr>
              <a:t>02. Diagnostics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88556" y="3777555"/>
            <a:ext cx="2040731" cy="10858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sz="1425" b="0" i="0" u="none">
                <a:solidFill>
                  <a:srgbClr val="3D4A3F"/>
                </a:solidFill>
                <a:latin typeface="Plus Jakarta Sans"/>
              </a:rPr>
              <a:t>Quantifying the 25% sales decline scope through tactical 5W2H operational analysis.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62712" y="2425005"/>
            <a:ext cx="666750" cy="6667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62712" y="3301305"/>
            <a:ext cx="2142767" cy="6667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50" b="1" i="0" u="none">
                <a:solidFill>
                  <a:srgbClr val="1F3827"/>
                </a:solidFill>
                <a:latin typeface="Playfair Display"/>
              </a:rPr>
              <a:t>03. Macro Environment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62712" y="4110930"/>
            <a:ext cx="2040731" cy="10858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sz="1425" b="0" i="0" u="none">
                <a:solidFill>
                  <a:srgbClr val="3D4A3F"/>
                </a:solidFill>
                <a:latin typeface="Plus Jakarta Sans"/>
              </a:rPr>
              <a:t>Evaluating external PESTLE variables driving retail shifts in the city of Bath.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36868" y="2425005"/>
            <a:ext cx="666750" cy="66675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9236868" y="3301305"/>
            <a:ext cx="2142767" cy="3333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50" b="1" i="0" u="none">
                <a:solidFill>
                  <a:srgbClr val="1F3827"/>
                </a:solidFill>
                <a:latin typeface="Playfair Display"/>
              </a:rPr>
              <a:t>04. Solution Path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236868" y="3777555"/>
            <a:ext cx="2040731" cy="13573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sz="1425" b="0" i="0" u="none">
                <a:solidFill>
                  <a:srgbClr val="3D4A3F"/>
                </a:solidFill>
                <a:latin typeface="Plus Jakarta Sans"/>
              </a:rPr>
              <a:t>Mapping root causes via Cause &amp; Effect modeling, culminating in digital recovery blueprints.</a:t>
            </a:r>
          </a:p>
        </p:txBody>
      </p:sp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95375" y="2625030"/>
            <a:ext cx="304800" cy="266700"/>
          </a:xfrm>
          <a:prstGeom prst="rect">
            <a:avLst/>
          </a:prstGeom>
        </p:spPr>
      </p:pic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888581" y="2625030"/>
            <a:ext cx="266700" cy="266700"/>
          </a:xfrm>
          <a:prstGeom prst="rect">
            <a:avLst/>
          </a:prstGeom>
        </p:spPr>
      </p:pic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662737" y="2625030"/>
            <a:ext cx="266700" cy="266700"/>
          </a:xfrm>
          <a:prstGeom prst="rect">
            <a:avLst/>
          </a:prstGeom>
        </p:spPr>
      </p:pic>
      <p:pic>
        <p:nvPicPr>
          <p:cNvPr id="22" name="Picture 21" descr="image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417843" y="2625030"/>
            <a:ext cx="304800" cy="2667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857250" y="476250"/>
            <a:ext cx="11201400" cy="5256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4140"/>
              </a:lnSpc>
            </a:pPr>
            <a:r>
              <a:rPr sz="3450" b="1" i="0" u="none">
                <a:solidFill>
                  <a:srgbClr val="1F3827"/>
                </a:solidFill>
                <a:latin typeface="Playfair Display"/>
              </a:rPr>
              <a:t>Executive Agenda</a:t>
            </a:r>
          </a:p>
        </p:txBody>
      </p:sp>
      <p:sp>
        <p:nvSpPr>
          <p:cNvPr id="24" name="Rectangle 23"/>
          <p:cNvSpPr/>
          <p:nvPr/>
        </p:nvSpPr>
        <p:spPr>
          <a:xfrm>
            <a:off x="666750" y="476250"/>
            <a:ext cx="57150" cy="525660"/>
          </a:xfrm>
          <a:prstGeom prst="rect">
            <a:avLst/>
          </a:prstGeom>
          <a:solidFill>
            <a:srgbClr val="C5A0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" y="1455836"/>
            <a:ext cx="5238750" cy="4367212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0" y="1455836"/>
            <a:ext cx="5238750" cy="43672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66750" y="5965924"/>
            <a:ext cx="10858500" cy="200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00" b="0" i="0" u="none">
                <a:solidFill>
                  <a:srgbClr val="8C9A8E"/>
                </a:solidFill>
                <a:latin typeface="Plus Jakarta Sans Medium"/>
              </a:rPr>
              <a:t>THEORETICAL UNDERPINNING: KOTLER &amp; KELLER, 2016; CHARTERED INSTITUTE OF MARKETING, 2025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71600" y="1798736"/>
            <a:ext cx="4400550" cy="3810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250" b="1" i="0" u="none">
                <a:solidFill>
                  <a:srgbClr val="1F3827"/>
                </a:solidFill>
                <a:latin typeface="Playfair Display"/>
              </a:rPr>
              <a:t>Operational Diagnostics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09650" y="2351186"/>
            <a:ext cx="4552950" cy="9001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362"/>
              </a:lnSpc>
            </a:pPr>
            <a:r>
              <a:rPr sz="1575" b="0" i="0" u="none">
                <a:solidFill>
                  <a:srgbClr val="3D4A3F"/>
                </a:solidFill>
                <a:latin typeface="Plus Jakarta Sans"/>
              </a:rPr>
              <a:t>This presentation conducts a rigorous strategic evaluation of the commercial stagnation currently challenging Basil's Bakery.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9650" y="3365599"/>
            <a:ext cx="4552950" cy="9001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362"/>
              </a:lnSpc>
            </a:pPr>
            <a:r>
              <a:rPr sz="1575" b="0" i="0" u="none">
                <a:solidFill>
                  <a:srgbClr val="3D4A3F"/>
                </a:solidFill>
                <a:latin typeface="Plus Jakarta Sans"/>
              </a:rPr>
              <a:t>By cross-examining internal bottlenecks and external shifts, we isolate the core factors contributing to a sudden market disconnect.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058025" y="1798736"/>
            <a:ext cx="4330541" cy="3810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250" b="1" i="0" u="none">
                <a:solidFill>
                  <a:srgbClr val="1F3827"/>
                </a:solidFill>
                <a:latin typeface="Playfair Display"/>
              </a:rPr>
              <a:t>Framework Integration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29400" y="2351186"/>
            <a:ext cx="4552950" cy="90011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362"/>
              </a:lnSpc>
            </a:pPr>
            <a:r>
              <a:rPr sz="1575" b="0" i="0" u="none">
                <a:solidFill>
                  <a:srgbClr val="3D4A3F"/>
                </a:solidFill>
                <a:latin typeface="Plus Jakarta Sans"/>
              </a:rPr>
              <a:t>We deploy a multi-tiered structural methodology to guarantee a robust business analysis: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9650" y="1865411"/>
            <a:ext cx="247650" cy="247650"/>
          </a:xfrm>
          <a:prstGeom prst="rect">
            <a:avLst/>
          </a:prstGeom>
        </p:spPr>
      </p:pic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9400" y="1865411"/>
            <a:ext cx="314325" cy="2476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858000" y="3365599"/>
            <a:ext cx="4324350" cy="5715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sz="1500" b="1" i="0" u="none">
                <a:solidFill>
                  <a:srgbClr val="3D4A3F"/>
                </a:solidFill>
                <a:latin typeface="Plus Jakarta Sans"/>
              </a:rPr>
              <a:t>5W2H Matrix:</a:t>
            </a:r>
            <a:r>
              <a:rPr sz="1500" b="0" i="0" u="none">
                <a:solidFill>
                  <a:srgbClr val="3D4A3F"/>
                </a:solidFill>
                <a:latin typeface="Plus Jakarta Sans"/>
              </a:rPr>
              <a:t> Pinpoints operational boundaries and revenue leakage.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58000" y="4070449"/>
            <a:ext cx="4324350" cy="5715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sz="1500" b="1" i="0" u="none">
                <a:solidFill>
                  <a:srgbClr val="3D4A3F"/>
                </a:solidFill>
                <a:latin typeface="Plus Jakarta Sans"/>
              </a:rPr>
              <a:t>PESTLE Analysis:</a:t>
            </a:r>
            <a:r>
              <a:rPr sz="1500" b="0" i="0" u="none">
                <a:solidFill>
                  <a:srgbClr val="3D4A3F"/>
                </a:solidFill>
                <a:latin typeface="Plus Jakarta Sans"/>
              </a:rPr>
              <a:t> Contextualizes structural macro-market trends.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58000" y="4775299"/>
            <a:ext cx="4324350" cy="5715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sz="1500" b="1" i="0" u="none">
                <a:solidFill>
                  <a:srgbClr val="3D4A3F"/>
                </a:solidFill>
                <a:latin typeface="Plus Jakarta Sans"/>
              </a:rPr>
              <a:t>Ishikawa (Fishbone):</a:t>
            </a:r>
            <a:r>
              <a:rPr sz="1500" b="0" i="0" u="none">
                <a:solidFill>
                  <a:srgbClr val="3D4A3F"/>
                </a:solidFill>
                <a:latin typeface="Plus Jakarta Sans"/>
              </a:rPr>
              <a:t> Uncovers underlying root causes.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29400" y="3346549"/>
            <a:ext cx="123825" cy="3429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700"/>
              </a:lnSpc>
            </a:pPr>
            <a:r>
              <a:rPr sz="1800" b="0" i="0" u="none">
                <a:solidFill>
                  <a:srgbClr val="C5A059"/>
                </a:solidFill>
                <a:latin typeface="Plus Jakarta Sans"/>
              </a:rPr>
              <a:t>•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29400" y="4051399"/>
            <a:ext cx="123825" cy="3429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700"/>
              </a:lnSpc>
            </a:pPr>
            <a:r>
              <a:rPr sz="1800" b="0" i="0" u="none">
                <a:solidFill>
                  <a:srgbClr val="C5A059"/>
                </a:solidFill>
                <a:latin typeface="Plus Jakarta Sans"/>
              </a:rPr>
              <a:t>•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629400" y="4756249"/>
            <a:ext cx="123825" cy="3429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700"/>
              </a:lnSpc>
            </a:pPr>
            <a:r>
              <a:rPr sz="1800" b="0" i="0" u="none">
                <a:solidFill>
                  <a:srgbClr val="C5A059"/>
                </a:solidFill>
                <a:latin typeface="Plus Jakarta Sans"/>
              </a:rPr>
              <a:t>•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7250" y="476250"/>
            <a:ext cx="11201400" cy="5256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4140"/>
              </a:lnSpc>
            </a:pPr>
            <a:r>
              <a:rPr sz="3450" b="1" i="0" u="none">
                <a:solidFill>
                  <a:srgbClr val="1F3827"/>
                </a:solidFill>
                <a:latin typeface="Playfair Display"/>
              </a:rPr>
              <a:t>Introduction &amp; Diagnostic Strategy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66750" y="476250"/>
            <a:ext cx="57150" cy="525660"/>
          </a:xfrm>
          <a:prstGeom prst="rect">
            <a:avLst/>
          </a:prstGeom>
          <a:solidFill>
            <a:srgbClr val="C5A0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57250" y="571500"/>
            <a:ext cx="5000625" cy="5256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4140"/>
              </a:lnSpc>
            </a:pPr>
            <a:r>
              <a:rPr sz="3450" b="1" i="0" u="none">
                <a:solidFill>
                  <a:srgbClr val="1F3827"/>
                </a:solidFill>
                <a:latin typeface="Playfair Display"/>
              </a:rPr>
              <a:t>Company Profile</a:t>
            </a:r>
          </a:p>
        </p:txBody>
      </p:sp>
      <p:sp>
        <p:nvSpPr>
          <p:cNvPr id="4" name="Rectangle 3"/>
          <p:cNvSpPr/>
          <p:nvPr/>
        </p:nvSpPr>
        <p:spPr>
          <a:xfrm>
            <a:off x="666750" y="571500"/>
            <a:ext cx="57150" cy="525660"/>
          </a:xfrm>
          <a:prstGeom prst="rect">
            <a:avLst/>
          </a:prstGeom>
          <a:solidFill>
            <a:srgbClr val="C5A0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66750" y="1240035"/>
            <a:ext cx="5200650" cy="4095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400" b="1" i="0" u="none">
                <a:solidFill>
                  <a:srgbClr val="1F3827"/>
                </a:solidFill>
                <a:latin typeface="Playfair Display"/>
              </a:rPr>
              <a:t>Basil’s Bakery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66750" y="1763910"/>
            <a:ext cx="4953000" cy="609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sz="1500" b="1" i="0" u="none">
                <a:solidFill>
                  <a:srgbClr val="3D4A3F"/>
                </a:solidFill>
                <a:latin typeface="Plus Jakarta Sans"/>
              </a:rPr>
              <a:t>Establishment:</a:t>
            </a:r>
            <a:r>
              <a:rPr sz="1500" b="0" i="0" u="none">
                <a:solidFill>
                  <a:srgbClr val="3D4A3F"/>
                </a:solidFill>
                <a:latin typeface="Plus Jakarta Sans"/>
              </a:rPr>
              <a:t> Founded in 2015 as a premium boutique food provider in the historic city of Bath.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66750" y="2556271"/>
            <a:ext cx="495300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sz="1500" b="1" i="0" u="none">
                <a:solidFill>
                  <a:srgbClr val="3D4A3F"/>
                </a:solidFill>
                <a:latin typeface="Plus Jakarta Sans"/>
              </a:rPr>
              <a:t>Core Offering:</a:t>
            </a:r>
            <a:r>
              <a:rPr sz="1500" b="0" i="0" u="none">
                <a:solidFill>
                  <a:srgbClr val="3D4A3F"/>
                </a:solidFill>
                <a:latin typeface="Plus Jakarta Sans"/>
              </a:rPr>
              <a:t> High-end, artisanal organic cakes, contemporary pastries, and specialized sourdough products.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6750" y="3653432"/>
            <a:ext cx="495300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sz="1500" b="1" i="0" u="none">
                <a:solidFill>
                  <a:srgbClr val="3D4A3F"/>
                </a:solidFill>
                <a:latin typeface="Plus Jakarta Sans"/>
              </a:rPr>
              <a:t>Clientele:</a:t>
            </a:r>
            <a:r>
              <a:rPr sz="1500" b="0" i="0" u="none">
                <a:solidFill>
                  <a:srgbClr val="3D4A3F"/>
                </a:solidFill>
                <a:latin typeface="Plus Jakarta Sans"/>
              </a:rPr>
              <a:t> Deeply embedded local community support, passing retail patrons, and professional workers from the adjacent commercial sector.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6750" y="4750593"/>
            <a:ext cx="495300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sz="1500" b="1" i="0" u="none">
                <a:solidFill>
                  <a:srgbClr val="3D4A3F"/>
                </a:solidFill>
                <a:latin typeface="Plus Jakarta Sans"/>
              </a:rPr>
              <a:t>Strategic DNA:</a:t>
            </a:r>
            <a:r>
              <a:rPr sz="1500" b="0" i="0" u="none">
                <a:solidFill>
                  <a:srgbClr val="3D4A3F"/>
                </a:solidFill>
                <a:latin typeface="Plus Jakarta Sans"/>
              </a:rPr>
              <a:t> Anchored on "freshly baked before your very eyes" visual engagement, relying heavily on standard high-street physical footfall.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6750" y="5943004"/>
            <a:ext cx="4953000" cy="4000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00" b="0" i="0" u="none">
                <a:solidFill>
                  <a:srgbClr val="8C9A8E"/>
                </a:solidFill>
                <a:latin typeface="Plus Jakarta Sans Medium"/>
              </a:rPr>
              <a:t>OPERATIONS CONTEXT: SLACK, CHAMBERS AND JOHNSTON, 2016</a:t>
            </a:r>
          </a:p>
        </p:txBody>
      </p:sp>
      <p:pic>
        <p:nvPicPr>
          <p:cNvPr id="13" name="Picture 12" descr="The image depicts Basil's Bakery's logo, showcasing a circular design with a stylized wheat stalk and a leafy motif, encapsulated by a banner emphasizing organic, artisan quality and local heart.&#10;&#10;AI-generated content may be incorrect.">
            <a:extLst>
              <a:ext uri="{FF2B5EF4-FFF2-40B4-BE49-F238E27FC236}">
                <a16:creationId xmlns:a16="http://schemas.microsoft.com/office/drawing/2014/main" id="{7C1F5003-2C47-D2D7-93DA-A9BBDD9F4D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1187" y="151804"/>
            <a:ext cx="6191250" cy="61912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" y="1240035"/>
            <a:ext cx="10858500" cy="479881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6750" y="6181725"/>
            <a:ext cx="10858500" cy="2000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200" b="0" i="0" u="none">
                <a:solidFill>
                  <a:srgbClr val="8C9A8E"/>
                </a:solidFill>
                <a:latin typeface="Plus Jakarta Sans Medium"/>
              </a:rPr>
              <a:t>DIAGNOSTIC REFERENCE: JOHNSON, WHITTINGTON AND SCHOLES, 2017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76275" y="1249560"/>
          <a:ext cx="10839448" cy="5191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7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776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359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41589">
                <a:tc>
                  <a:txBody>
                    <a:bodyPr/>
                    <a:lstStyle/>
                    <a:p>
                      <a:pPr algn="l"/>
                      <a:r>
                        <a:rPr sz="1500" b="0" i="0" u="none">
                          <a:solidFill>
                            <a:srgbClr val="FFFFFF"/>
                          </a:solidFill>
                          <a:latin typeface="Playfair Display SemiBold"/>
                        </a:rPr>
                        <a:t>Dimension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F382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500" b="0" i="0" u="none">
                          <a:solidFill>
                            <a:srgbClr val="FFFFFF"/>
                          </a:solidFill>
                          <a:latin typeface="Playfair Display SemiBold"/>
                        </a:rPr>
                        <a:t>Operational Discovery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F382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500" b="0" i="0" u="none">
                          <a:solidFill>
                            <a:srgbClr val="FFFFFF"/>
                          </a:solidFill>
                          <a:latin typeface="Playfair Display SemiBold"/>
                        </a:rPr>
                        <a:t>Strategic Implication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F382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1589">
                <a:tc>
                  <a:txBody>
                    <a:bodyPr/>
                    <a:lstStyle/>
                    <a:p>
                      <a:pPr algn="l"/>
                      <a:r>
                        <a:rPr sz="1425" b="1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Who?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Founder Basil, core bakery technicians, and local retail/industrial center workers.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Identifies stakeholders affected by systemic process changes.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1589">
                <a:tc>
                  <a:txBody>
                    <a:bodyPr/>
                    <a:lstStyle/>
                    <a:p>
                      <a:pPr algn="l"/>
                      <a:r>
                        <a:rPr sz="1425" b="1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What?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An acute 25% drop in general sales alongside critical peak-hour service delivery bottlenecks.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Quantifies the precise magnitude of the business emergency.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1589">
                <a:tc>
                  <a:txBody>
                    <a:bodyPr/>
                    <a:lstStyle/>
                    <a:p>
                      <a:pPr algn="l"/>
                      <a:r>
                        <a:rPr sz="1425" b="1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Where?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Physical shopfront near a major Bath retail and business complex.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Highlights heavy location reliance without decentralized channels.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1589">
                <a:tc>
                  <a:txBody>
                    <a:bodyPr/>
                    <a:lstStyle/>
                    <a:p>
                      <a:pPr algn="l"/>
                      <a:r>
                        <a:rPr sz="1425" b="1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When?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Progressive multi-year contraction, compounding from 2023 through 2025.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Correlates directly with post-pandemic remote-work policy shifts.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1589">
                <a:tc>
                  <a:txBody>
                    <a:bodyPr/>
                    <a:lstStyle/>
                    <a:p>
                      <a:pPr algn="l"/>
                      <a:r>
                        <a:rPr sz="1425" b="1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Why?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Dramatic, structural changes in retail park worker footfall and remote shopping patterns.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Indicates that the original walk-in model no longer captures customers.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41591">
                <a:tc>
                  <a:txBody>
                    <a:bodyPr/>
                    <a:lstStyle/>
                    <a:p>
                      <a:pPr algn="l"/>
                      <a:r>
                        <a:rPr sz="1425" b="1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How?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Extreme physical bottlenecks: unable to process deliveries or handle telephone call orders.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Points to a lack of modernization and operational agility.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76275" y="2530673"/>
            <a:ext cx="1625798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302073" y="2530673"/>
            <a:ext cx="4877692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7179766" y="2530673"/>
            <a:ext cx="4335958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76275" y="3311723"/>
            <a:ext cx="1625798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2302073" y="3311723"/>
            <a:ext cx="4877692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7179766" y="3311723"/>
            <a:ext cx="4335958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76275" y="4092773"/>
            <a:ext cx="1625798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2302073" y="4092773"/>
            <a:ext cx="4877692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7179766" y="4092773"/>
            <a:ext cx="4335958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676275" y="4873823"/>
            <a:ext cx="1625798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2302073" y="4873823"/>
            <a:ext cx="4877692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7179766" y="4873823"/>
            <a:ext cx="4335958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76275" y="5654873"/>
            <a:ext cx="1625798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2302073" y="5654873"/>
            <a:ext cx="4877692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7179766" y="5654873"/>
            <a:ext cx="4335958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57250" y="476250"/>
            <a:ext cx="11201400" cy="5256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4140"/>
              </a:lnSpc>
            </a:pPr>
            <a:r>
              <a:rPr sz="3450" b="1" i="0" u="none">
                <a:solidFill>
                  <a:srgbClr val="1F3827"/>
                </a:solidFill>
                <a:latin typeface="Playfair Display"/>
              </a:rPr>
              <a:t>Operational Diagnostic: 5W2H Framework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66750" y="476250"/>
            <a:ext cx="57150" cy="525660"/>
          </a:xfrm>
          <a:prstGeom prst="rect">
            <a:avLst/>
          </a:prstGeom>
          <a:solidFill>
            <a:srgbClr val="C5A0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19750" y="2252662"/>
            <a:ext cx="952500" cy="47625"/>
          </a:xfrm>
          <a:prstGeom prst="rect">
            <a:avLst/>
          </a:prstGeom>
          <a:solidFill>
            <a:srgbClr val="C5A0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3585686" y="2538412"/>
            <a:ext cx="5020627" cy="8096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4800" b="1" i="0" u="none">
                <a:solidFill>
                  <a:srgbClr val="1F3827"/>
                </a:solidFill>
                <a:latin typeface="Playfair Display"/>
              </a:rPr>
              <a:t>PESTLE Analysis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47875" y="3490912"/>
            <a:ext cx="8096250" cy="11144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925"/>
              </a:lnSpc>
            </a:pPr>
            <a:r>
              <a:rPr sz="1950" b="0" i="0" u="none">
                <a:solidFill>
                  <a:srgbClr val="617365"/>
                </a:solidFill>
                <a:latin typeface="Plus Jakarta Sans"/>
              </a:rPr>
              <a:t>A rigorous examination of macro-environmental forces altering the competitive landscape for artisan food retailers in the United Kingdom.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" y="1822549"/>
            <a:ext cx="3460700" cy="3976687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5575" y="1822549"/>
            <a:ext cx="3460700" cy="3976687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4400" y="1822549"/>
            <a:ext cx="3460700" cy="3976687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400" y="2194024"/>
            <a:ext cx="666750" cy="6667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14400" y="3070324"/>
            <a:ext cx="3113670" cy="3333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50" b="1" i="0" u="none">
                <a:solidFill>
                  <a:srgbClr val="1F3827"/>
                </a:solidFill>
                <a:latin typeface="Playfair Display"/>
              </a:rPr>
              <a:t>Political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3546574"/>
            <a:ext cx="2965400" cy="10858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sz="1425" b="0" i="0" u="none">
                <a:solidFill>
                  <a:srgbClr val="3D4A3F"/>
                </a:solidFill>
                <a:latin typeface="Plus Jakarta Sans"/>
              </a:rPr>
              <a:t>Rising business rates across physical municipal properties squeeze operational profit margins.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727674"/>
            <a:ext cx="2965400" cy="7286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sz="1275" b="0" i="0" u="none">
                <a:solidFill>
                  <a:srgbClr val="617365"/>
                </a:solidFill>
                <a:latin typeface="Plus Jakarta Sans"/>
              </a:rPr>
              <a:t>Stricter zoning and small food business operating mandates present administrative overheads.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13225" y="2194024"/>
            <a:ext cx="666750" cy="6667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13225" y="3070324"/>
            <a:ext cx="3113670" cy="3333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50" b="1" i="0" u="none">
                <a:solidFill>
                  <a:srgbClr val="1F3827"/>
                </a:solidFill>
                <a:latin typeface="Playfair Display"/>
              </a:rPr>
              <a:t>Economic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13225" y="3546574"/>
            <a:ext cx="2965400" cy="10858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sz="1425" b="0" i="0" u="none">
                <a:solidFill>
                  <a:srgbClr val="3D4A3F"/>
                </a:solidFill>
                <a:latin typeface="Plus Jakarta Sans"/>
              </a:rPr>
              <a:t>Sustained inflation on specialized organic raw ingredients destabilizes product unit economics.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13225" y="4727674"/>
            <a:ext cx="2965400" cy="7286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sz="1275" b="0" i="0" u="none">
                <a:solidFill>
                  <a:srgbClr val="617365"/>
                </a:solidFill>
                <a:latin typeface="Plus Jakarta Sans"/>
              </a:rPr>
              <a:t>Unstable commercial utility bills and local high-street rent renewals restrict cash flow agility.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2050" y="2194024"/>
            <a:ext cx="666750" cy="66675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312050" y="3070324"/>
            <a:ext cx="3113670" cy="3333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50" b="1" i="0" u="none">
                <a:solidFill>
                  <a:srgbClr val="1F3827"/>
                </a:solidFill>
                <a:latin typeface="Playfair Display"/>
              </a:rPr>
              <a:t>Social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12050" y="3546574"/>
            <a:ext cx="2965400" cy="8143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sz="1425" b="0" i="0" u="none">
                <a:solidFill>
                  <a:srgbClr val="3D4A3F"/>
                </a:solidFill>
                <a:latin typeface="Plus Jakarta Sans"/>
              </a:rPr>
              <a:t>Rapid, permanent transition to hybrid and home working (WFH) slashes standard daily commuters.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12050" y="4456211"/>
            <a:ext cx="2965400" cy="7286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sz="1275" b="0" i="0" u="none">
                <a:solidFill>
                  <a:srgbClr val="617365"/>
                </a:solidFill>
                <a:latin typeface="Plus Jakarta Sans"/>
              </a:rPr>
              <a:t>The surrounding industrial complex faced corporate downsizings, eroding a historically secure audience.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4425" y="2394049"/>
            <a:ext cx="266700" cy="266700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13250" y="2394049"/>
            <a:ext cx="266700" cy="266700"/>
          </a:xfrm>
          <a:prstGeom prst="rect">
            <a:avLst/>
          </a:prstGeom>
        </p:spPr>
      </p:pic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78738" y="2394049"/>
            <a:ext cx="333375" cy="2667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57250" y="476250"/>
            <a:ext cx="11201400" cy="5256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4140"/>
              </a:lnSpc>
            </a:pPr>
            <a:r>
              <a:rPr sz="3450" b="1" i="0" u="none">
                <a:solidFill>
                  <a:srgbClr val="1F3827"/>
                </a:solidFill>
                <a:latin typeface="Playfair Display"/>
              </a:rPr>
              <a:t>PESTLE: Political, Economic &amp; Social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66750" y="476250"/>
            <a:ext cx="57150" cy="525660"/>
          </a:xfrm>
          <a:prstGeom prst="rect">
            <a:avLst/>
          </a:prstGeom>
          <a:solidFill>
            <a:srgbClr val="C5A0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" y="1822549"/>
            <a:ext cx="3460700" cy="3976687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5575" y="1822549"/>
            <a:ext cx="3460700" cy="3976687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4400" y="1822549"/>
            <a:ext cx="3460700" cy="3976687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400" y="2194024"/>
            <a:ext cx="666750" cy="6667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14400" y="3070324"/>
            <a:ext cx="3113670" cy="3333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50" b="1" i="0" u="none">
                <a:solidFill>
                  <a:srgbClr val="1F3827"/>
                </a:solidFill>
                <a:latin typeface="Playfair Display"/>
              </a:rPr>
              <a:t>Technological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3546574"/>
            <a:ext cx="2965400" cy="10858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sz="1425" b="0" i="0" u="none">
                <a:solidFill>
                  <a:srgbClr val="3D4A3F"/>
                </a:solidFill>
                <a:latin typeface="Plus Jakarta Sans"/>
              </a:rPr>
              <a:t>Severe digital infrastructure gap: zero online pre-order options, digital queues, or web app presence.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727674"/>
            <a:ext cx="2965400" cy="7286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sz="1275" b="0" i="0" u="none">
                <a:solidFill>
                  <a:srgbClr val="617365"/>
                </a:solidFill>
                <a:latin typeface="Plus Jakarta Sans"/>
              </a:rPr>
              <a:t>No integration with automated commercial delivery aggregators (Deliveroo, UberEats, etc).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13225" y="2194024"/>
            <a:ext cx="666750" cy="6667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613225" y="3070324"/>
            <a:ext cx="3113670" cy="3333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50" b="1" i="0" u="none">
                <a:solidFill>
                  <a:srgbClr val="1F3827"/>
                </a:solidFill>
                <a:latin typeface="Playfair Display"/>
              </a:rPr>
              <a:t>Environmental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13225" y="3546574"/>
            <a:ext cx="2965400" cy="8143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sz="1425" b="0" i="0" u="none">
                <a:solidFill>
                  <a:srgbClr val="3D4A3F"/>
                </a:solidFill>
                <a:latin typeface="Plus Jakarta Sans"/>
              </a:rPr>
              <a:t>Heavy reliance on specific organic, ethical agricultural yields exposes the bakery to supply disruptions.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13225" y="4456211"/>
            <a:ext cx="2965400" cy="7286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sz="1275" b="0" i="0" u="none">
                <a:solidFill>
                  <a:srgbClr val="617365"/>
                </a:solidFill>
                <a:latin typeface="Plus Jakarta Sans"/>
              </a:rPr>
              <a:t>Changing climate volatility directly impacts pricing volatility for high-grade milled wheat.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12050" y="2194024"/>
            <a:ext cx="666750" cy="66675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312050" y="3070324"/>
            <a:ext cx="3113670" cy="3333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950" b="1" i="0" u="none">
                <a:solidFill>
                  <a:srgbClr val="1F3827"/>
                </a:solidFill>
                <a:latin typeface="Playfair Display"/>
              </a:rPr>
              <a:t>Legal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12050" y="3546574"/>
            <a:ext cx="2965400" cy="81438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137"/>
              </a:lnSpc>
            </a:pPr>
            <a:r>
              <a:rPr sz="1425" b="0" i="0" u="none">
                <a:solidFill>
                  <a:srgbClr val="3D4A3F"/>
                </a:solidFill>
                <a:latin typeface="Plus Jakarta Sans"/>
              </a:rPr>
              <a:t>Increasing minimum wage thresholds raise human resource costs for specialized kitchen staff.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12050" y="4456211"/>
            <a:ext cx="2965400" cy="72866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912"/>
              </a:lnSpc>
            </a:pPr>
            <a:r>
              <a:rPr sz="1275" b="0" i="0" u="none">
                <a:solidFill>
                  <a:srgbClr val="617365"/>
                </a:solidFill>
                <a:latin typeface="Plus Jakarta Sans"/>
              </a:rPr>
              <a:t>Meticulous compliance required for UK allergen regulations and public liability insurance standards.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1087" y="2394049"/>
            <a:ext cx="333375" cy="266700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13250" y="2394049"/>
            <a:ext cx="266700" cy="266700"/>
          </a:xfrm>
          <a:prstGeom prst="rect">
            <a:avLst/>
          </a:prstGeom>
        </p:spPr>
      </p:pic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78738" y="2394049"/>
            <a:ext cx="333375" cy="2667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57250" y="476250"/>
            <a:ext cx="11201400" cy="5256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4140"/>
              </a:lnSpc>
            </a:pPr>
            <a:r>
              <a:rPr sz="3450" b="1" i="0" u="none">
                <a:solidFill>
                  <a:srgbClr val="1F3827"/>
                </a:solidFill>
                <a:latin typeface="Playfair Display"/>
              </a:rPr>
              <a:t>PESTLE: Tech, Environment &amp; Legal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66750" y="476250"/>
            <a:ext cx="57150" cy="525660"/>
          </a:xfrm>
          <a:prstGeom prst="rect">
            <a:avLst/>
          </a:prstGeom>
          <a:solidFill>
            <a:srgbClr val="C5A0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" y="1620142"/>
            <a:ext cx="5334000" cy="1864518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1250" y="1620142"/>
            <a:ext cx="5334000" cy="1864518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750" y="3675161"/>
            <a:ext cx="5334000" cy="1864518"/>
          </a:xfrm>
          <a:prstGeom prst="rect">
            <a:avLst/>
          </a:prstGeom>
        </p:spPr>
      </p:pic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1250" y="3675161"/>
            <a:ext cx="5334000" cy="18645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6750" y="5730180"/>
            <a:ext cx="10858500" cy="271462"/>
          </a:xfrm>
          <a:prstGeom prst="rect">
            <a:avLst/>
          </a:prstGeom>
          <a:noFill/>
        </p:spPr>
        <p:txBody>
          <a:bodyPr wrap="square" lIns="180975" tIns="0" rIns="0" bIns="0" anchor="t">
            <a:spAutoFit/>
          </a:bodyPr>
          <a:lstStyle/>
          <a:p>
            <a:pPr algn="ctr">
              <a:lnSpc>
                <a:spcPts val="2137"/>
              </a:lnSpc>
            </a:pPr>
            <a:r>
              <a:rPr sz="1425" b="0" i="0" u="none">
                <a:solidFill>
                  <a:srgbClr val="1F3827"/>
                </a:solidFill>
                <a:latin typeface="Plus Jakarta Sans SemiBold"/>
              </a:rPr>
              <a:t>Central Effect: Unmanaged 25% revenue loss and severe peak-hour channel bottlenecking.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5487" y="5787330"/>
            <a:ext cx="180975" cy="1809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19200" y="1886842"/>
            <a:ext cx="4770596" cy="3048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800" b="1" i="0" u="none">
                <a:solidFill>
                  <a:srgbClr val="1F3827"/>
                </a:solidFill>
                <a:latin typeface="Playfair Display"/>
              </a:rPr>
              <a:t>Environment &amp; Context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04875" y="2286892"/>
            <a:ext cx="4857750" cy="9596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D4A3F"/>
                </a:solidFill>
                <a:latin typeface="Plus Jakarta Sans"/>
              </a:rPr>
              <a:t>Structural contraction of standard physical retail centers in Bath. Sustained loss of peak-hour industrial worker footfall. Lack of visual or geographic accessibility to non-commuter customer groups.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743700" y="1886842"/>
            <a:ext cx="4770596" cy="3048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800" b="1" i="0" u="none">
                <a:solidFill>
                  <a:srgbClr val="1F3827"/>
                </a:solidFill>
                <a:latin typeface="Playfair Display"/>
              </a:rPr>
              <a:t>Process &amp; Bottlenecks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29375" y="2286892"/>
            <a:ext cx="4857750" cy="9596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D4A3F"/>
                </a:solidFill>
                <a:latin typeface="Plus Jakarta Sans"/>
              </a:rPr>
              <a:t>Extreme operational limits during lunch rushes. No dedicated team to answer telephone queries or direct digital inquiries. Non-existent off-premise distribution or logistical infrastructure.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00150" y="3941861"/>
            <a:ext cx="4790598" cy="3048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800" b="1" i="0" u="none">
                <a:solidFill>
                  <a:srgbClr val="1F3827"/>
                </a:solidFill>
                <a:latin typeface="Playfair Display"/>
              </a:rPr>
              <a:t>Macro-Economic Pressures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04875" y="4341911"/>
            <a:ext cx="4857750" cy="9596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D4A3F"/>
                </a:solidFill>
                <a:latin typeface="Plus Jakarta Sans"/>
              </a:rPr>
              <a:t>Uncontrolled inflation on organic certified raw materials. Sharp increases in municipal business rates and overhead rents. Rising employee operational expenses despite declining top-line sales.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743700" y="3941861"/>
            <a:ext cx="4770596" cy="3048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800" b="1" i="0" u="none">
                <a:solidFill>
                  <a:srgbClr val="1F3827"/>
                </a:solidFill>
                <a:latin typeface="Playfair Display"/>
              </a:rPr>
              <a:t>Changing Customer Habits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29375" y="4341911"/>
            <a:ext cx="4857750" cy="95964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D4A3F"/>
                </a:solidFill>
                <a:latin typeface="Plus Jakarta Sans"/>
              </a:rPr>
              <a:t>Massive movement to corporate work-from-home (WFH) schedules. Corporate redundancies in nearby complexes. Shift in preferences toward fast-casual, frictionless digital mobile food ordering.</a:t>
            </a:r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4875" y="1943992"/>
            <a:ext cx="238125" cy="190500"/>
          </a:xfrm>
          <a:prstGeom prst="rect">
            <a:avLst/>
          </a:prstGeom>
        </p:spPr>
      </p:pic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375" y="1943992"/>
            <a:ext cx="238125" cy="190500"/>
          </a:xfrm>
          <a:prstGeom prst="rect">
            <a:avLst/>
          </a:prstGeom>
        </p:spPr>
      </p:pic>
      <p:pic>
        <p:nvPicPr>
          <p:cNvPr id="19" name="Picture 18" descr="imag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4875" y="3999011"/>
            <a:ext cx="219075" cy="190500"/>
          </a:xfrm>
          <a:prstGeom prst="rect">
            <a:avLst/>
          </a:prstGeom>
        </p:spPr>
      </p:pic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29375" y="3999011"/>
            <a:ext cx="238125" cy="1905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57250" y="476250"/>
            <a:ext cx="11201400" cy="5256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4140"/>
              </a:lnSpc>
            </a:pPr>
            <a:r>
              <a:rPr sz="3450" b="1" i="0" u="none">
                <a:solidFill>
                  <a:srgbClr val="1F3827"/>
                </a:solidFill>
                <a:latin typeface="Playfair Display"/>
              </a:rPr>
              <a:t>Cause &amp; Effect (Ishikawa) Root Analysis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66750" y="476250"/>
            <a:ext cx="57150" cy="525660"/>
          </a:xfrm>
          <a:prstGeom prst="rect">
            <a:avLst/>
          </a:prstGeom>
          <a:solidFill>
            <a:srgbClr val="C5A0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19250" y="1875532"/>
            <a:ext cx="9477375" cy="7009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760"/>
              </a:lnSpc>
            </a:pPr>
            <a:r>
              <a:rPr sz="1725" b="0" i="0" u="none">
                <a:solidFill>
                  <a:srgbClr val="1F3827"/>
                </a:solidFill>
                <a:latin typeface="Plus Jakarta Sans SemiBold"/>
              </a:rPr>
              <a:t>Omnichannel Transition:</a:t>
            </a:r>
            <a:r>
              <a:rPr sz="1725" b="0" i="0" u="none">
                <a:solidFill>
                  <a:srgbClr val="3D4A3F"/>
                </a:solidFill>
                <a:latin typeface="Plus Jakarta Sans"/>
              </a:rPr>
              <a:t> Develop a customized mobile pre-ordering web portal to eliminate physical checkout queues and let office employees pre-schedule lunches.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19250" y="2843212"/>
            <a:ext cx="9477375" cy="7009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760"/>
              </a:lnSpc>
            </a:pPr>
            <a:r>
              <a:rPr sz="1725" b="0" i="0" u="none">
                <a:solidFill>
                  <a:srgbClr val="1F3827"/>
                </a:solidFill>
                <a:latin typeface="Plus Jakarta Sans SemiBold"/>
              </a:rPr>
              <a:t>Third-Party Delivery Integration:</a:t>
            </a:r>
            <a:r>
              <a:rPr sz="1725" b="0" i="0" u="none">
                <a:solidFill>
                  <a:srgbClr val="3D4A3F"/>
                </a:solidFill>
                <a:latin typeface="Plus Jakarta Sans"/>
              </a:rPr>
              <a:t> Partner with hyper-local delivery services to bridge the physical gap and serve suburban remote-work residential areas in Bath.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19250" y="3810892"/>
            <a:ext cx="9477375" cy="7009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760"/>
              </a:lnSpc>
            </a:pPr>
            <a:r>
              <a:rPr sz="1725" b="0" i="0" u="none">
                <a:solidFill>
                  <a:srgbClr val="1F3827"/>
                </a:solidFill>
                <a:latin typeface="Plus Jakarta Sans SemiBold"/>
              </a:rPr>
              <a:t>Operational Workflow Optimization:</a:t>
            </a:r>
            <a:r>
              <a:rPr sz="1725" b="0" i="0" u="none">
                <a:solidFill>
                  <a:srgbClr val="3D4A3F"/>
                </a:solidFill>
                <a:latin typeface="Plus Jakarta Sans"/>
              </a:rPr>
              <a:t> Redesign peak-hour kitchen allocations, separating walk-in orders from digital fulfillment channels.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19250" y="4778573"/>
            <a:ext cx="9477375" cy="7009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760"/>
              </a:lnSpc>
            </a:pPr>
            <a:r>
              <a:rPr sz="1725" b="0" i="0" u="none">
                <a:solidFill>
                  <a:srgbClr val="1F3827"/>
                </a:solidFill>
                <a:latin typeface="Plus Jakarta Sans SemiBold"/>
              </a:rPr>
              <a:t>Agile Procurement &amp; Cost Controls:</a:t>
            </a:r>
            <a:r>
              <a:rPr sz="1725" b="0" i="0" u="none">
                <a:solidFill>
                  <a:srgbClr val="3D4A3F"/>
                </a:solidFill>
                <a:latin typeface="Plus Jakarta Sans"/>
              </a:rPr>
              <a:t> Establish stable-pricing agreements with local growers to counter organic raw material inflation and stabilize pricing.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1927919"/>
            <a:ext cx="266700" cy="276225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0" y="2895600"/>
            <a:ext cx="333375" cy="276225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000" y="3863280"/>
            <a:ext cx="266700" cy="276225"/>
          </a:xfrm>
          <a:prstGeom prst="rect">
            <a:avLst/>
          </a:prstGeom>
        </p:spPr>
      </p:pic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3000" y="4830960"/>
            <a:ext cx="333375" cy="2762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57250" y="476250"/>
            <a:ext cx="11201400" cy="5256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4140"/>
              </a:lnSpc>
            </a:pPr>
            <a:r>
              <a:rPr sz="3450" b="1" i="0" u="none">
                <a:solidFill>
                  <a:srgbClr val="1F3827"/>
                </a:solidFill>
                <a:latin typeface="Playfair Display"/>
              </a:rPr>
              <a:t>Strategic Recovery Recommendations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66750" y="476250"/>
            <a:ext cx="57150" cy="525660"/>
          </a:xfrm>
          <a:prstGeom prst="rect">
            <a:avLst/>
          </a:prstGeom>
          <a:solidFill>
            <a:srgbClr val="C5A0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" y="1240035"/>
            <a:ext cx="10858500" cy="5141714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76275" y="1249560"/>
          <a:ext cx="10839449" cy="57673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19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98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61231">
                <a:tc>
                  <a:txBody>
                    <a:bodyPr/>
                    <a:lstStyle/>
                    <a:p>
                      <a:pPr algn="l"/>
                      <a:r>
                        <a:rPr sz="1500" b="0" i="0" u="none">
                          <a:solidFill>
                            <a:srgbClr val="FFFFFF"/>
                          </a:solidFill>
                          <a:latin typeface="Playfair Display SemiBold"/>
                        </a:rPr>
                        <a:t>Author(s) &amp; Year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F382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500" b="0" i="0" u="none">
                          <a:solidFill>
                            <a:srgbClr val="FFFFFF"/>
                          </a:solidFill>
                          <a:latin typeface="Playfair Display SemiBold"/>
                        </a:rPr>
                        <a:t>Academic Title &amp; Source Location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F382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500" b="0" i="0" u="none">
                          <a:solidFill>
                            <a:srgbClr val="FFFFFF"/>
                          </a:solidFill>
                          <a:latin typeface="Playfair Display SemiBold"/>
                        </a:rPr>
                        <a:t>Strategic Context Applied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F382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1231">
                <a:tc>
                  <a:txBody>
                    <a:bodyPr/>
                    <a:lstStyle/>
                    <a:p>
                      <a:pPr algn="l"/>
                      <a:r>
                        <a:rPr sz="1425" b="1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Chartered Institute of Marketing (2025)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1" u="none">
                          <a:solidFill>
                            <a:srgbClr val="3D4A3F"/>
                          </a:solidFill>
                          <a:latin typeface="Plus Jakarta Sans"/>
                        </a:rPr>
                        <a:t>Retail Trends in the UK: Post-Pandemic Shifts.</a:t>
                      </a:r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 London: CIM Publication Series.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Contextualizing consumer footfall dropoff and digital transition speeds.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1231">
                <a:tc>
                  <a:txBody>
                    <a:bodyPr/>
                    <a:lstStyle/>
                    <a:p>
                      <a:pPr algn="l"/>
                      <a:r>
                        <a:rPr sz="1425" b="1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Grant, R.M. (2021)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1" u="none">
                          <a:solidFill>
                            <a:srgbClr val="3D4A3F"/>
                          </a:solidFill>
                          <a:latin typeface="Plus Jakarta Sans"/>
                        </a:rPr>
                        <a:t>Contemporary Strategy Analysis.</a:t>
                      </a:r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 11th edn. Hoboken: John Wiley &amp; Sons.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Providing foundational logic for core competency adaptations during decline.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1231">
                <a:tc>
                  <a:txBody>
                    <a:bodyPr/>
                    <a:lstStyle/>
                    <a:p>
                      <a:pPr algn="l"/>
                      <a:r>
                        <a:rPr sz="1425" b="1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Johnson, G., Whittington, R. and Scholes, K. (2017)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1" u="none">
                          <a:solidFill>
                            <a:srgbClr val="3D4A3F"/>
                          </a:solidFill>
                          <a:latin typeface="Plus Jakarta Sans"/>
                        </a:rPr>
                        <a:t>Exploring Strategy: Text and Cases.</a:t>
                      </a:r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 11th edn. Harlow: Pearson Education.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Guiding the structured PESTLE macro-market analysis.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1231">
                <a:tc>
                  <a:txBody>
                    <a:bodyPr/>
                    <a:lstStyle/>
                    <a:p>
                      <a:pPr algn="l"/>
                      <a:r>
                        <a:rPr sz="1425" b="1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Kotler, P. and Keller, K.L. (2016)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1" u="none">
                          <a:solidFill>
                            <a:srgbClr val="3D4A3F"/>
                          </a:solidFill>
                          <a:latin typeface="Plus Jakarta Sans"/>
                        </a:rPr>
                        <a:t>Marketing Management.</a:t>
                      </a:r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 15th global edn. Harlow: Pearson Education.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Assessing marketing mix disruptions in small enterprise settings.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F8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1232">
                <a:tc>
                  <a:txBody>
                    <a:bodyPr/>
                    <a:lstStyle/>
                    <a:p>
                      <a:pPr algn="l"/>
                      <a:r>
                        <a:rPr sz="1425" b="1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Slack, N., Chambers, S. and Johnston, R. (2016)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1" u="none">
                          <a:solidFill>
                            <a:srgbClr val="3D4A3F"/>
                          </a:solidFill>
                          <a:latin typeface="Plus Jakarta Sans"/>
                        </a:rPr>
                        <a:t>Operations Management.</a:t>
                      </a:r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 8th edn. Harlow: Pearson Education.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425" b="0" i="0" u="none">
                          <a:solidFill>
                            <a:srgbClr val="3D4A3F"/>
                          </a:solidFill>
                          <a:latin typeface="Plus Jakarta Sans"/>
                        </a:rPr>
                        <a:t>Evaluating the 5W2H parameters and peak-hour queue bottlenecks.</a:t>
                      </a:r>
                    </a:p>
                  </a:txBody>
                  <a:tcPr marL="63500" marR="63500" marT="25400" marB="254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76275" y="2802135"/>
            <a:ext cx="2709862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3386137" y="2802135"/>
            <a:ext cx="5419725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8805862" y="2802135"/>
            <a:ext cx="2709862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76275" y="3854648"/>
            <a:ext cx="2709862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3386137" y="3854648"/>
            <a:ext cx="5419725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8805862" y="3854648"/>
            <a:ext cx="2709862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676275" y="4907160"/>
            <a:ext cx="2709862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3386137" y="4907160"/>
            <a:ext cx="5419725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8805862" y="4907160"/>
            <a:ext cx="2709862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676275" y="5959673"/>
            <a:ext cx="2709862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3386137" y="5959673"/>
            <a:ext cx="5419725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805862" y="5959673"/>
            <a:ext cx="2709862" cy="9525"/>
          </a:xfrm>
          <a:prstGeom prst="rect">
            <a:avLst/>
          </a:prstGeom>
          <a:solidFill>
            <a:srgbClr val="EAE5D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57250" y="476250"/>
            <a:ext cx="11201400" cy="5256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4140"/>
              </a:lnSpc>
            </a:pPr>
            <a:r>
              <a:rPr sz="3450" b="1" i="0" u="none">
                <a:solidFill>
                  <a:srgbClr val="1F3827"/>
                </a:solidFill>
                <a:latin typeface="Playfair Display"/>
              </a:rPr>
              <a:t>Strategic Academic Bibliography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66750" y="476250"/>
            <a:ext cx="57150" cy="525660"/>
          </a:xfrm>
          <a:prstGeom prst="rect">
            <a:avLst/>
          </a:prstGeom>
          <a:solidFill>
            <a:srgbClr val="C5A0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9512" y="3717726"/>
            <a:ext cx="4752975" cy="139422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05538" y="1746051"/>
            <a:ext cx="7380922" cy="1019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6000" b="1" i="0" u="none">
                <a:solidFill>
                  <a:srgbClr val="1F3827"/>
                </a:solidFill>
                <a:latin typeface="Playfair Display"/>
              </a:rPr>
              <a:t>Open Q&amp;A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1275" y="2955726"/>
            <a:ext cx="7029450" cy="42862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3375"/>
              </a:lnSpc>
            </a:pPr>
            <a:r>
              <a:rPr sz="2250" b="0" i="0" u="none">
                <a:solidFill>
                  <a:srgbClr val="617365"/>
                </a:solidFill>
                <a:latin typeface="Plus Jakarta Sans"/>
              </a:rPr>
              <a:t>Thank you for your academic and strategic attention.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57975" y="4051101"/>
            <a:ext cx="1752600" cy="2857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879"/>
              </a:lnSpc>
            </a:pPr>
            <a:r>
              <a:rPr sz="1800" b="1" i="0" u="none">
                <a:solidFill>
                  <a:srgbClr val="1F3827"/>
                </a:solidFill>
                <a:latin typeface="Plus Jakarta Sans"/>
              </a:rPr>
              <a:t>Evgenii Denisov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19512" y="4791967"/>
            <a:ext cx="4752975" cy="3199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520"/>
              </a:lnSpc>
            </a:pPr>
            <a:r>
              <a:rPr sz="1575" b="0" i="0" u="none">
                <a:solidFill>
                  <a:srgbClr val="617365"/>
                </a:solidFill>
                <a:latin typeface="Plus Jakarta Sans"/>
              </a:rPr>
              <a:t>LCLM4004: Problem Solving and Decision Making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1134</Words>
  <Application>Microsoft Office PowerPoint</Application>
  <PresentationFormat>Widescreen</PresentationFormat>
  <Paragraphs>118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Playfair Display</vt:lpstr>
      <vt:lpstr>Playfair Display SemiBold</vt:lpstr>
      <vt:lpstr>Plus Jakarta Sans</vt:lpstr>
      <vt:lpstr>Plus Jakarta Sans Medium</vt:lpstr>
      <vt:lpstr>Plus Jakarta Sans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Evgenii Denisov (2533545)</cp:lastModifiedBy>
  <cp:revision>2</cp:revision>
  <dcterms:created xsi:type="dcterms:W3CDTF">2013-01-27T09:14:16Z</dcterms:created>
  <dcterms:modified xsi:type="dcterms:W3CDTF">2026-07-18T09:05:25Z</dcterms:modified>
  <cp:category/>
</cp:coreProperties>
</file>