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2"/>
  </p:notesMasterIdLst>
  <p:handoutMasterIdLst>
    <p:handoutMasterId r:id="rId23"/>
  </p:handoutMasterIdLst>
  <p:sldIdLst>
    <p:sldId id="256" r:id="rId2"/>
    <p:sldId id="323" r:id="rId3"/>
    <p:sldId id="327" r:id="rId4"/>
    <p:sldId id="328" r:id="rId5"/>
    <p:sldId id="329" r:id="rId6"/>
    <p:sldId id="330" r:id="rId7"/>
    <p:sldId id="331" r:id="rId8"/>
    <p:sldId id="332" r:id="rId9"/>
    <p:sldId id="333" r:id="rId10"/>
    <p:sldId id="324" r:id="rId11"/>
    <p:sldId id="334" r:id="rId12"/>
    <p:sldId id="335" r:id="rId13"/>
    <p:sldId id="336" r:id="rId14"/>
    <p:sldId id="325" r:id="rId15"/>
    <p:sldId id="326" r:id="rId16"/>
    <p:sldId id="338" r:id="rId17"/>
    <p:sldId id="339" r:id="rId18"/>
    <p:sldId id="340" r:id="rId19"/>
    <p:sldId id="341" r:id="rId20"/>
    <p:sldId id="322" r:id="rId21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3" d="100"/>
          <a:sy n="73" d="100"/>
        </p:scale>
        <p:origin x="28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20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</a:t>
            </a:r>
            <a:r>
              <a:rPr lang="is-IS" sz="2400" dirty="0" smtClean="0"/>
              <a:t>18 </a:t>
            </a:r>
            <a:r>
              <a:rPr lang="is-IS" sz="2400" dirty="0" smtClean="0"/>
              <a:t>– Evaluation 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Although cognitive walkthroughs and heuristic evaluations can identify some problems, they can’t tell you how a user will use your system</a:t>
            </a:r>
          </a:p>
          <a:p>
            <a:pPr lvl="1"/>
            <a:r>
              <a:rPr lang="en-GB" dirty="0" smtClean="0"/>
              <a:t>You need to observe users using it and get their feedback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 with Users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13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many ways to carry out usability tests but every usability test share these 5 characteristics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The primary goal is to improve the </a:t>
            </a:r>
            <a:r>
              <a:rPr lang="en-GB" dirty="0"/>
              <a:t>u</a:t>
            </a:r>
            <a:r>
              <a:rPr lang="en-GB" dirty="0" smtClean="0"/>
              <a:t>sability of the product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The participants represent real users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The participants do real tasks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You observe and record what the participants do and say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You analyse the data, diagnose the real problems, and recommend changed to fix those problems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Usability Testing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900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This is the main goal of the test</a:t>
            </a:r>
          </a:p>
          <a:p>
            <a:pPr lvl="1"/>
            <a:r>
              <a:rPr lang="en-GB" dirty="0" smtClean="0"/>
              <a:t>A secondary goal is to improve the </a:t>
            </a:r>
            <a:r>
              <a:rPr lang="en-GB" i="1" dirty="0" smtClean="0"/>
              <a:t>process</a:t>
            </a:r>
            <a:r>
              <a:rPr lang="en-GB" dirty="0" smtClean="0"/>
              <a:t> of designing and developing projects so that you don’t make the same mistakes again</a:t>
            </a:r>
          </a:p>
          <a:p>
            <a:r>
              <a:rPr lang="en-GB" dirty="0" smtClean="0"/>
              <a:t>Usability tests are not research studies</a:t>
            </a:r>
          </a:p>
          <a:p>
            <a:r>
              <a:rPr lang="en-GB" dirty="0" smtClean="0"/>
              <a:t>Usability tests are not user acceptance tests</a:t>
            </a:r>
          </a:p>
          <a:p>
            <a:r>
              <a:rPr lang="en-GB" dirty="0" smtClean="0"/>
              <a:t>Usability tests are not quality assurance tests</a:t>
            </a:r>
          </a:p>
          <a:p>
            <a:r>
              <a:rPr lang="en-GB" dirty="0" smtClean="0"/>
              <a:t>Further goals will differ from one test to another</a:t>
            </a:r>
          </a:p>
          <a:p>
            <a:pPr lvl="1"/>
            <a:r>
              <a:rPr lang="en-GB" dirty="0" smtClean="0"/>
              <a:t>You can’t test the usability of the whole system with a single test</a:t>
            </a:r>
          </a:p>
          <a:p>
            <a:pPr lvl="1"/>
            <a:r>
              <a:rPr lang="en-GB" dirty="0" smtClean="0"/>
              <a:t>Individual tests should be used to test individual features of the product</a:t>
            </a:r>
          </a:p>
          <a:p>
            <a:pPr lvl="1"/>
            <a:r>
              <a:rPr lang="en-GB" dirty="0" smtClean="0"/>
              <a:t>Each test will have its own goal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Improving the Usability of a Product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975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people who test the product must be members of the user group who use that product</a:t>
            </a:r>
          </a:p>
          <a:p>
            <a:pPr lvl="1"/>
            <a:r>
              <a:rPr lang="en-GB" dirty="0" smtClean="0"/>
              <a:t>Programmers don’t count unless your product is an IDE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If the participants are more experienced than actual users you may miss problems that cause the product to fail in the marketplace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If the participants are less experienced than actual users you may end up making changes that aren’t improvements for real users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Participants Represent Real Users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24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tasks that you have the users do with the product must be the ones they will do with the product in the real world</a:t>
            </a:r>
          </a:p>
          <a:p>
            <a:pPr lvl="1"/>
            <a:r>
              <a:rPr lang="en-GB" dirty="0" smtClean="0"/>
              <a:t>You need to understand the users’ jobs and the tasks for which the product is relevant</a:t>
            </a:r>
          </a:p>
          <a:p>
            <a:r>
              <a:rPr lang="en-GB" dirty="0" smtClean="0"/>
              <a:t>In tests of complex, function-rich products you can only test some of the tasks that can be performed with the product</a:t>
            </a:r>
          </a:p>
          <a:p>
            <a:pPr lvl="1"/>
            <a:r>
              <a:rPr lang="en-GB" dirty="0" smtClean="0"/>
              <a:t>Make these realistic and relevant for the users</a:t>
            </a:r>
          </a:p>
          <a:p>
            <a:pPr lvl="1"/>
            <a:r>
              <a:rPr lang="en-GB" dirty="0" smtClean="0"/>
              <a:t>Test things that you’re concerned about, or that have a high probability of identifying a usability problem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Participants Do Real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39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Participants perform the tests one at a time and you observe the participant, recording both performance and comments</a:t>
            </a:r>
          </a:p>
          <a:p>
            <a:r>
              <a:rPr lang="en-GB" dirty="0" smtClean="0"/>
              <a:t>You can also ask the participants for opinions</a:t>
            </a:r>
          </a:p>
          <a:p>
            <a:pPr lvl="1"/>
            <a:r>
              <a:rPr lang="en-GB" dirty="0" smtClean="0"/>
              <a:t>Usability tests often include questionnaires</a:t>
            </a:r>
          </a:p>
          <a:p>
            <a:r>
              <a:rPr lang="en-GB" dirty="0" smtClean="0"/>
              <a:t>This allows you to collect both quantitative and qualitative information</a:t>
            </a:r>
          </a:p>
          <a:p>
            <a:r>
              <a:rPr lang="en-GB" dirty="0" smtClean="0"/>
              <a:t>Usability tests are not surveys, focus groups or beta tests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Observe What Participants Do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84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After the test you need to analyse the data</a:t>
            </a:r>
          </a:p>
          <a:p>
            <a:r>
              <a:rPr lang="en-GB" dirty="0" smtClean="0"/>
              <a:t>Consider the quantitative and qualitative data from the participants together with your own notes</a:t>
            </a:r>
          </a:p>
          <a:p>
            <a:r>
              <a:rPr lang="en-GB" dirty="0" smtClean="0"/>
              <a:t>This will allow you to identify usability problems</a:t>
            </a:r>
          </a:p>
          <a:p>
            <a:r>
              <a:rPr lang="en-GB" dirty="0" smtClean="0"/>
              <a:t>Once the problems are identified you can make suggestions on how to change the product</a:t>
            </a:r>
          </a:p>
          <a:p>
            <a:r>
              <a:rPr lang="en-GB" dirty="0" smtClean="0"/>
              <a:t>The test is only successful if it leads to improvements within the product and within the processes used to develop new products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the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59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following are nice to have but not essential for usability testing</a:t>
            </a:r>
          </a:p>
          <a:p>
            <a:pPr lvl="1"/>
            <a:r>
              <a:rPr lang="en-GB" dirty="0" smtClean="0"/>
              <a:t>A usability lab with a one-way mirror</a:t>
            </a:r>
          </a:p>
          <a:p>
            <a:pPr lvl="1"/>
            <a:r>
              <a:rPr lang="en-GB" dirty="0" smtClean="0"/>
              <a:t>Data-logging software</a:t>
            </a:r>
          </a:p>
          <a:p>
            <a:pPr lvl="1"/>
            <a:r>
              <a:rPr lang="en-GB" dirty="0" smtClean="0"/>
              <a:t>Videotape</a:t>
            </a:r>
          </a:p>
          <a:p>
            <a:pPr lvl="1"/>
            <a:r>
              <a:rPr lang="en-GB" dirty="0" smtClean="0"/>
              <a:t>A formal test report</a:t>
            </a:r>
          </a:p>
          <a:p>
            <a:endParaRPr lang="en-GB" dirty="0"/>
          </a:p>
          <a:p>
            <a:r>
              <a:rPr lang="en-GB" dirty="0" smtClean="0"/>
              <a:t>A simple and effective usability test just requires the participant to perform the task while the experimenter takes notes</a:t>
            </a:r>
          </a:p>
          <a:p>
            <a:pPr lvl="1"/>
            <a:r>
              <a:rPr lang="en-GB" dirty="0" smtClean="0"/>
              <a:t>Better still, get the participant to ‘think aloud’ and explain why </a:t>
            </a:r>
            <a:r>
              <a:rPr lang="en-GB" dirty="0" err="1" smtClean="0"/>
              <a:t>xe</a:t>
            </a:r>
            <a:r>
              <a:rPr lang="en-GB" dirty="0" smtClean="0"/>
              <a:t> is doing what </a:t>
            </a:r>
            <a:r>
              <a:rPr lang="en-GB" dirty="0" err="1" smtClean="0"/>
              <a:t>xe</a:t>
            </a:r>
            <a:r>
              <a:rPr lang="en-GB" dirty="0" smtClean="0"/>
              <a:t> is doing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Not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04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in pairs</a:t>
            </a:r>
          </a:p>
          <a:p>
            <a:r>
              <a:rPr lang="en-GB" dirty="0" smtClean="0"/>
              <a:t>The first person will complete task 1 while explaining what they’re doing and why. The second person will take notes (but won’t ask questions)</a:t>
            </a:r>
          </a:p>
          <a:p>
            <a:r>
              <a:rPr lang="en-GB" dirty="0" smtClean="0"/>
              <a:t>Swap roles and repeat for task 2</a:t>
            </a:r>
          </a:p>
          <a:p>
            <a:endParaRPr lang="en-GB" dirty="0" smtClean="0"/>
          </a:p>
          <a:p>
            <a:r>
              <a:rPr lang="en-GB" dirty="0" smtClean="0"/>
              <a:t>Using www.Cardiff.ac.uk</a:t>
            </a:r>
            <a:endParaRPr lang="en-GB" dirty="0"/>
          </a:p>
          <a:p>
            <a:pPr lvl="1"/>
            <a:r>
              <a:rPr lang="en-GB" dirty="0" smtClean="0"/>
              <a:t>Task 1: Find the entrance qualifications for the LLB in Law and Welsh (don’t use the search box)</a:t>
            </a:r>
          </a:p>
          <a:p>
            <a:pPr lvl="1"/>
            <a:r>
              <a:rPr lang="en-GB" dirty="0" smtClean="0"/>
              <a:t>Task 2: Find the availability of parking at the Cathay campus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75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have larger numbers of participants you can pair them up to perform the task and encourage them to talk to each other as they work</a:t>
            </a:r>
          </a:p>
          <a:p>
            <a:pPr lvl="1"/>
            <a:r>
              <a:rPr lang="en-GB" dirty="0" smtClean="0"/>
              <a:t>This is more natural than the ‘think aloud’ approach</a:t>
            </a:r>
          </a:p>
          <a:p>
            <a:pPr lvl="1"/>
            <a:r>
              <a:rPr lang="en-GB" dirty="0" smtClean="0"/>
              <a:t>It often produces more information about what the participants are thinking and what their strategies are</a:t>
            </a:r>
          </a:p>
          <a:p>
            <a:r>
              <a:rPr lang="en-GB" dirty="0" smtClean="0"/>
              <a:t>This is particularly useful in testing early design prototypes in order to get insights into what other design features might be useful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Co-Discovery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340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</a:t>
            </a:r>
            <a:r>
              <a:rPr lang="en-GB" i="1" dirty="0" smtClean="0"/>
              <a:t>active intervention</a:t>
            </a:r>
            <a:r>
              <a:rPr lang="en-GB" dirty="0" smtClean="0"/>
              <a:t> a tester sits beside the participant and asks questions as the test progresses</a:t>
            </a:r>
          </a:p>
          <a:p>
            <a:r>
              <a:rPr lang="en-GB" dirty="0" smtClean="0"/>
              <a:t>This is better than asking questions at the end as it asks questions in context</a:t>
            </a:r>
          </a:p>
          <a:p>
            <a:pPr lvl="1"/>
            <a:r>
              <a:rPr lang="en-GB" dirty="0" smtClean="0"/>
              <a:t>Plan significant questions in advance</a:t>
            </a:r>
          </a:p>
          <a:p>
            <a:pPr lvl="1"/>
            <a:r>
              <a:rPr lang="en-GB" dirty="0" smtClean="0"/>
              <a:t>Don’t do this if time to complete a task is one of your quantitative measures</a:t>
            </a:r>
          </a:p>
          <a:p>
            <a:r>
              <a:rPr lang="en-GB" dirty="0" smtClean="0"/>
              <a:t>This is very useful early in design because it produces a lot of diagnostic information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Active Intervention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190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Performance measures are quantitative</a:t>
            </a:r>
          </a:p>
          <a:p>
            <a:pPr lvl="1"/>
            <a:r>
              <a:rPr lang="en-GB" dirty="0" smtClean="0"/>
              <a:t>Observation, not judgement, is required to know if the behaviour being counted did or did not happen</a:t>
            </a:r>
          </a:p>
          <a:p>
            <a:pPr lvl="1"/>
            <a:r>
              <a:rPr lang="en-GB" dirty="0" smtClean="0"/>
              <a:t>This can be tricky if ‘showing frustration’ is one of your measures</a:t>
            </a:r>
          </a:p>
          <a:p>
            <a:r>
              <a:rPr lang="en-GB" dirty="0" smtClean="0"/>
              <a:t>Select performance measures that are relevant to your product and your concerns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Performance Measures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305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Counts</a:t>
            </a:r>
          </a:p>
          <a:p>
            <a:pPr lvl="1"/>
            <a:r>
              <a:rPr lang="en-GB" dirty="0" smtClean="0"/>
              <a:t>Clicks</a:t>
            </a:r>
          </a:p>
          <a:p>
            <a:pPr lvl="1"/>
            <a:r>
              <a:rPr lang="en-GB" dirty="0" smtClean="0"/>
              <a:t>Errors</a:t>
            </a:r>
          </a:p>
          <a:p>
            <a:pPr lvl="1"/>
            <a:r>
              <a:rPr lang="en-GB" dirty="0" smtClean="0"/>
              <a:t>Commands used</a:t>
            </a:r>
          </a:p>
          <a:p>
            <a:pPr lvl="1"/>
            <a:r>
              <a:rPr lang="en-GB" dirty="0" smtClean="0"/>
              <a:t>Runs of successes or failures</a:t>
            </a:r>
          </a:p>
          <a:p>
            <a:pPr lvl="1"/>
            <a:r>
              <a:rPr lang="en-GB" dirty="0" smtClean="0"/>
              <a:t>Good and bad features recalled by users</a:t>
            </a:r>
          </a:p>
          <a:p>
            <a:pPr lvl="1"/>
            <a:r>
              <a:rPr lang="en-GB" dirty="0" smtClean="0"/>
              <a:t>Available commands not invoked</a:t>
            </a:r>
          </a:p>
          <a:p>
            <a:pPr lvl="1"/>
            <a:r>
              <a:rPr lang="en-GB" dirty="0" smtClean="0"/>
              <a:t>Regressive behaviours</a:t>
            </a:r>
          </a:p>
          <a:p>
            <a:pPr lvl="1"/>
            <a:r>
              <a:rPr lang="en-GB" dirty="0" smtClean="0"/>
              <a:t>Users preferring your system</a:t>
            </a:r>
          </a:p>
          <a:p>
            <a:endParaRPr lang="en-GB" dirty="0" smtClean="0"/>
          </a:p>
          <a:p>
            <a:r>
              <a:rPr lang="en-GB" dirty="0" smtClean="0"/>
              <a:t>Ratios</a:t>
            </a:r>
          </a:p>
          <a:p>
            <a:pPr lvl="1"/>
            <a:r>
              <a:rPr lang="en-GB" dirty="0" smtClean="0"/>
              <a:t>Successes to failures</a:t>
            </a:r>
          </a:p>
          <a:p>
            <a:pPr lvl="1"/>
            <a:r>
              <a:rPr lang="en-GB" dirty="0" smtClean="0"/>
              <a:t>Favourable to unfavourable comments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26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Times</a:t>
            </a:r>
          </a:p>
          <a:p>
            <a:pPr lvl="1"/>
            <a:r>
              <a:rPr lang="en-GB" dirty="0" smtClean="0"/>
              <a:t>To complete a task</a:t>
            </a:r>
          </a:p>
          <a:p>
            <a:pPr lvl="1"/>
            <a:r>
              <a:rPr lang="en-GB" dirty="0" smtClean="0"/>
              <a:t>Spent in errors</a:t>
            </a:r>
          </a:p>
          <a:p>
            <a:pPr lvl="1"/>
            <a:r>
              <a:rPr lang="en-GB" dirty="0" smtClean="0"/>
              <a:t>Spent using help or documentation</a:t>
            </a:r>
          </a:p>
          <a:p>
            <a:endParaRPr lang="en-GB" dirty="0" smtClean="0"/>
          </a:p>
          <a:p>
            <a:r>
              <a:rPr lang="en-GB" dirty="0" smtClean="0"/>
              <a:t>Frequencies</a:t>
            </a:r>
          </a:p>
          <a:p>
            <a:pPr lvl="1"/>
            <a:r>
              <a:rPr lang="en-GB" dirty="0" smtClean="0"/>
              <a:t>Of help and documentation use</a:t>
            </a:r>
          </a:p>
          <a:p>
            <a:pPr lvl="1"/>
            <a:r>
              <a:rPr lang="en-GB" dirty="0" smtClean="0"/>
              <a:t>Of interfaces misleading users</a:t>
            </a:r>
          </a:p>
          <a:p>
            <a:pPr lvl="1"/>
            <a:r>
              <a:rPr lang="en-GB" dirty="0" smtClean="0"/>
              <a:t>Users needing to work around a problem</a:t>
            </a:r>
          </a:p>
          <a:p>
            <a:pPr lvl="1"/>
            <a:r>
              <a:rPr lang="en-GB" dirty="0" smtClean="0"/>
              <a:t>Users disrupted from a work task</a:t>
            </a:r>
          </a:p>
          <a:p>
            <a:pPr lvl="1"/>
            <a:r>
              <a:rPr lang="en-GB" dirty="0" smtClean="0"/>
              <a:t>Users losing control of the system</a:t>
            </a:r>
          </a:p>
          <a:p>
            <a:pPr lvl="1"/>
            <a:r>
              <a:rPr lang="en-GB" dirty="0" smtClean="0"/>
              <a:t>Users expressing frustration or satisfaction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030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Although usability tests can be done without expensive equipment, some basic equipment is particularly useful</a:t>
            </a:r>
          </a:p>
          <a:p>
            <a:pPr lvl="1"/>
            <a:r>
              <a:rPr lang="en-GB" dirty="0" smtClean="0"/>
              <a:t>Sound recorder (for recording interviews)</a:t>
            </a:r>
          </a:p>
          <a:p>
            <a:pPr lvl="1"/>
            <a:r>
              <a:rPr lang="en-GB" dirty="0" smtClean="0"/>
              <a:t>Video recorder (for recording tests)</a:t>
            </a:r>
          </a:p>
          <a:p>
            <a:pPr lvl="1"/>
            <a:r>
              <a:rPr lang="en-GB" dirty="0" smtClean="0"/>
              <a:t>Screen capture software (for recording user actions) – Steps Recorder (Win10) or Problem Steps Recorder (Win7/Win8)</a:t>
            </a:r>
          </a:p>
          <a:p>
            <a:r>
              <a:rPr lang="en-GB" dirty="0" smtClean="0"/>
              <a:t>The time taken to analyse these data types is considerable, however, so be sure that you actually need that type of data before committing to recording it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Recording Equipment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70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the tasks below, use (Problem) Steps Recorder to record the number of steps taken to perform the task</a:t>
            </a:r>
          </a:p>
          <a:p>
            <a:pPr lvl="1"/>
            <a:r>
              <a:rPr lang="en-GB" dirty="0" smtClean="0"/>
              <a:t>Calculate the length of time taken</a:t>
            </a:r>
          </a:p>
          <a:p>
            <a:pPr lvl="1"/>
            <a:r>
              <a:rPr lang="en-GB" dirty="0" smtClean="0"/>
              <a:t>Calculate the number of errors made</a:t>
            </a:r>
          </a:p>
          <a:p>
            <a:pPr lvl="1"/>
            <a:r>
              <a:rPr lang="en-GB" dirty="0" smtClean="0"/>
              <a:t>Calculate </a:t>
            </a:r>
            <a:r>
              <a:rPr lang="en-GB" dirty="0"/>
              <a:t>the ratio of actual steps taken to minimum steps </a:t>
            </a:r>
            <a:r>
              <a:rPr lang="en-GB" dirty="0" smtClean="0"/>
              <a:t>needed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Using www.Cardiff.ac.uk</a:t>
            </a:r>
            <a:endParaRPr lang="en-GB" dirty="0"/>
          </a:p>
          <a:p>
            <a:pPr lvl="1"/>
            <a:r>
              <a:rPr lang="en-GB" dirty="0" smtClean="0"/>
              <a:t>Task 1: Find the semester dates for the next academic year</a:t>
            </a:r>
          </a:p>
          <a:p>
            <a:pPr lvl="1"/>
            <a:r>
              <a:rPr lang="en-GB" dirty="0" smtClean="0"/>
              <a:t>Task 2: How to apply for a dyslexia assessment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70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Ratings</a:t>
            </a:r>
          </a:p>
          <a:p>
            <a:pPr lvl="1"/>
            <a:r>
              <a:rPr lang="en-GB" dirty="0" smtClean="0"/>
              <a:t>Ease of use learning the product</a:t>
            </a:r>
          </a:p>
          <a:p>
            <a:pPr lvl="1"/>
            <a:r>
              <a:rPr lang="en-GB" dirty="0" smtClean="0"/>
              <a:t>Ease of use using the product</a:t>
            </a:r>
          </a:p>
          <a:p>
            <a:pPr lvl="1"/>
            <a:r>
              <a:rPr lang="en-GB" dirty="0" smtClean="0"/>
              <a:t>Ease of use doing a particular task</a:t>
            </a:r>
          </a:p>
          <a:p>
            <a:pPr lvl="1"/>
            <a:r>
              <a:rPr lang="en-GB" dirty="0" smtClean="0"/>
              <a:t>Helpfulness of online help</a:t>
            </a:r>
          </a:p>
          <a:p>
            <a:r>
              <a:rPr lang="en-GB" dirty="0" smtClean="0"/>
              <a:t>Preferences</a:t>
            </a:r>
          </a:p>
          <a:p>
            <a:pPr lvl="1"/>
            <a:r>
              <a:rPr lang="en-GB" dirty="0" smtClean="0"/>
              <a:t>Over a previous version</a:t>
            </a:r>
          </a:p>
          <a:p>
            <a:pPr lvl="1"/>
            <a:r>
              <a:rPr lang="en-GB" dirty="0" smtClean="0"/>
              <a:t>Over a competitor’s product</a:t>
            </a:r>
          </a:p>
          <a:p>
            <a:r>
              <a:rPr lang="en-GB" dirty="0" smtClean="0"/>
              <a:t>Predictions of behaviour</a:t>
            </a:r>
          </a:p>
          <a:p>
            <a:pPr lvl="1"/>
            <a:r>
              <a:rPr lang="en-GB" dirty="0" smtClean="0"/>
              <a:t>Would you buy this product?</a:t>
            </a:r>
          </a:p>
          <a:p>
            <a:pPr lvl="1"/>
            <a:r>
              <a:rPr lang="en-GB" dirty="0" smtClean="0"/>
              <a:t>How much would you pay for this product?</a:t>
            </a:r>
          </a:p>
          <a:p>
            <a:r>
              <a:rPr lang="en-GB" dirty="0" smtClean="0"/>
              <a:t>Spontaneous comments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Subjective Measures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50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5 Main Ingredients of UX – psychology, design, copywriting,</a:t>
            </a:r>
            <a:r>
              <a:rPr lang="en-GB" dirty="0"/>
              <a:t> usability</a:t>
            </a:r>
            <a:r>
              <a:rPr lang="en-GB" dirty="0" smtClean="0"/>
              <a:t>, analysis</a:t>
            </a:r>
          </a:p>
          <a:p>
            <a:r>
              <a:rPr lang="en-GB" dirty="0" smtClean="0"/>
              <a:t>Behaviour and motivation; user research</a:t>
            </a:r>
          </a:p>
          <a:p>
            <a:r>
              <a:rPr lang="en-GB" dirty="0" smtClean="0"/>
              <a:t>Information architecture</a:t>
            </a:r>
          </a:p>
          <a:p>
            <a:r>
              <a:rPr lang="en-GB" dirty="0" smtClean="0"/>
              <a:t>Designing behaviour; dark patterns</a:t>
            </a:r>
          </a:p>
          <a:p>
            <a:r>
              <a:rPr lang="en-GB" dirty="0" smtClean="0"/>
              <a:t>Graphical design, prototyping and content</a:t>
            </a:r>
          </a:p>
          <a:p>
            <a:r>
              <a:rPr lang="en-GB" dirty="0"/>
              <a:t>Usability design and testing</a:t>
            </a:r>
          </a:p>
          <a:p>
            <a:r>
              <a:rPr lang="en-GB" dirty="0" smtClean="0"/>
              <a:t>Data and analytics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i="1" dirty="0" smtClean="0"/>
              <a:t>UX is 90% about how you think, and 10% about what you design</a:t>
            </a:r>
          </a:p>
          <a:p>
            <a:pPr marL="109728" indent="0" algn="r">
              <a:buNone/>
            </a:pPr>
            <a:r>
              <a:rPr lang="en-GB" dirty="0" smtClean="0"/>
              <a:t>Joel Marsh, “UX for Beginners”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79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</a:t>
            </a:r>
            <a:r>
              <a:rPr lang="en-GB" dirty="0" err="1" smtClean="0"/>
              <a:t>Eyetracking</a:t>
            </a:r>
            <a:r>
              <a:rPr lang="en-GB" dirty="0" smtClean="0"/>
              <a:t> for evaluation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10193</TotalTime>
  <Words>1239</Words>
  <Application>Microsoft Office PowerPoint</Application>
  <PresentationFormat>On-screen Show (4:3)</PresentationFormat>
  <Paragraphs>155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Evaluating with Users</vt:lpstr>
      <vt:lpstr>Usability Testing</vt:lpstr>
      <vt:lpstr>Improving the Usability of a Product</vt:lpstr>
      <vt:lpstr>Participants Represent Real Users</vt:lpstr>
      <vt:lpstr>Participants Do Real Tasks</vt:lpstr>
      <vt:lpstr>Observe What Participants Do</vt:lpstr>
      <vt:lpstr>Analyse the Data</vt:lpstr>
      <vt:lpstr>What Is Not Required</vt:lpstr>
      <vt:lpstr>Activity</vt:lpstr>
      <vt:lpstr>Co-Discovery</vt:lpstr>
      <vt:lpstr>Active Intervention</vt:lpstr>
      <vt:lpstr>Performance Measures</vt:lpstr>
      <vt:lpstr>Measures</vt:lpstr>
      <vt:lpstr>Measures</vt:lpstr>
      <vt:lpstr>Recording Equipment</vt:lpstr>
      <vt:lpstr>Activity</vt:lpstr>
      <vt:lpstr>Subjective Measures</vt:lpstr>
      <vt:lpstr>Course Summary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212</cp:revision>
  <dcterms:created xsi:type="dcterms:W3CDTF">2003-09-29T11:49:22Z</dcterms:created>
  <dcterms:modified xsi:type="dcterms:W3CDTF">2020-01-28T16:59:02Z</dcterms:modified>
</cp:coreProperties>
</file>