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76"/>
  </p:notesMasterIdLst>
  <p:handoutMasterIdLst>
    <p:handoutMasterId r:id="rId77"/>
  </p:handoutMasterIdLst>
  <p:sldIdLst>
    <p:sldId id="277" r:id="rId2"/>
    <p:sldId id="341" r:id="rId3"/>
    <p:sldId id="259" r:id="rId4"/>
    <p:sldId id="323" r:id="rId5"/>
    <p:sldId id="261" r:id="rId6"/>
    <p:sldId id="262" r:id="rId7"/>
    <p:sldId id="260" r:id="rId8"/>
    <p:sldId id="338" r:id="rId9"/>
    <p:sldId id="342" r:id="rId10"/>
    <p:sldId id="278" r:id="rId11"/>
    <p:sldId id="279" r:id="rId12"/>
    <p:sldId id="280" r:id="rId13"/>
    <p:sldId id="281" r:id="rId14"/>
    <p:sldId id="282" r:id="rId15"/>
    <p:sldId id="270" r:id="rId16"/>
    <p:sldId id="269" r:id="rId17"/>
    <p:sldId id="271" r:id="rId18"/>
    <p:sldId id="322" r:id="rId19"/>
    <p:sldId id="264" r:id="rId20"/>
    <p:sldId id="274" r:id="rId21"/>
    <p:sldId id="296" r:id="rId22"/>
    <p:sldId id="297" r:id="rId23"/>
    <p:sldId id="298" r:id="rId24"/>
    <p:sldId id="299" r:id="rId25"/>
    <p:sldId id="300" r:id="rId26"/>
    <p:sldId id="301" r:id="rId27"/>
    <p:sldId id="302" r:id="rId28"/>
    <p:sldId id="335" r:id="rId29"/>
    <p:sldId id="305" r:id="rId30"/>
    <p:sldId id="306" r:id="rId31"/>
    <p:sldId id="307" r:id="rId32"/>
    <p:sldId id="309" r:id="rId33"/>
    <p:sldId id="308" r:id="rId34"/>
    <p:sldId id="316" r:id="rId35"/>
    <p:sldId id="304" r:id="rId36"/>
    <p:sldId id="265" r:id="rId37"/>
    <p:sldId id="266" r:id="rId38"/>
    <p:sldId id="267" r:id="rId39"/>
    <p:sldId id="319" r:id="rId40"/>
    <p:sldId id="275" r:id="rId41"/>
    <p:sldId id="320" r:id="rId42"/>
    <p:sldId id="276" r:id="rId43"/>
    <p:sldId id="310" r:id="rId44"/>
    <p:sldId id="312" r:id="rId45"/>
    <p:sldId id="313" r:id="rId46"/>
    <p:sldId id="314" r:id="rId47"/>
    <p:sldId id="327" r:id="rId48"/>
    <p:sldId id="328" r:id="rId49"/>
    <p:sldId id="329" r:id="rId50"/>
    <p:sldId id="330" r:id="rId51"/>
    <p:sldId id="331" r:id="rId52"/>
    <p:sldId id="326" r:id="rId53"/>
    <p:sldId id="332" r:id="rId54"/>
    <p:sldId id="325" r:id="rId55"/>
    <p:sldId id="333" r:id="rId56"/>
    <p:sldId id="334" r:id="rId57"/>
    <p:sldId id="336" r:id="rId58"/>
    <p:sldId id="324" r:id="rId59"/>
    <p:sldId id="268" r:id="rId60"/>
    <p:sldId id="273" r:id="rId61"/>
    <p:sldId id="286" r:id="rId62"/>
    <p:sldId id="283" r:id="rId63"/>
    <p:sldId id="287" r:id="rId64"/>
    <p:sldId id="288" r:id="rId65"/>
    <p:sldId id="289" r:id="rId66"/>
    <p:sldId id="290" r:id="rId67"/>
    <p:sldId id="291" r:id="rId68"/>
    <p:sldId id="292" r:id="rId69"/>
    <p:sldId id="272" r:id="rId70"/>
    <p:sldId id="293" r:id="rId71"/>
    <p:sldId id="294" r:id="rId72"/>
    <p:sldId id="295" r:id="rId73"/>
    <p:sldId id="258" r:id="rId74"/>
    <p:sldId id="337" r:id="rId7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5" autoAdjust="0"/>
    <p:restoredTop sz="93433" autoAdjust="0"/>
  </p:normalViewPr>
  <p:slideViewPr>
    <p:cSldViewPr>
      <p:cViewPr varScale="1">
        <p:scale>
          <a:sx n="84" d="100"/>
          <a:sy n="84" d="100"/>
        </p:scale>
        <p:origin x="2072"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B5935259-E41F-7744-8493-1BC1CFF43BD9}"/>
              </a:ext>
            </a:extLst>
          </p:cNvPr>
          <p:cNvSpPr>
            <a:spLocks noGrp="1" noRot="1" noChangeAspect="1" noTextEdit="1"/>
          </p:cNvSpPr>
          <p:nvPr>
            <p:ph type="sldImg"/>
          </p:nvPr>
        </p:nvSpPr>
        <p:spPr>
          <a:xfrm>
            <a:off x="917575" y="744538"/>
            <a:ext cx="4962525" cy="3722687"/>
          </a:xfrm>
          <a:ln/>
        </p:spPr>
      </p:sp>
      <p:sp>
        <p:nvSpPr>
          <p:cNvPr id="7171" name="Notes Placeholder 2">
            <a:extLst>
              <a:ext uri="{FF2B5EF4-FFF2-40B4-BE49-F238E27FC236}">
                <a16:creationId xmlns:a16="http://schemas.microsoft.com/office/drawing/2014/main" id="{D16EA1B4-090D-4948-AC18-EC237DABE8A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7172" name="Slide Number Placeholder 3">
            <a:extLst>
              <a:ext uri="{FF2B5EF4-FFF2-40B4-BE49-F238E27FC236}">
                <a16:creationId xmlns:a16="http://schemas.microsoft.com/office/drawing/2014/main" id="{23117745-D943-3442-91C6-E17DC1DEAA2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pPr eaLnBrk="1" hangingPunct="1"/>
            <a:fld id="{EF582FC5-1ADD-654F-9EA8-26719ECFF8CD}" type="slidenum">
              <a:rPr lang="en-GB" altLang="en-US" sz="1200">
                <a:latin typeface="Arial" panose="020B0604020202020204" pitchFamily="34" charset="0"/>
              </a:rPr>
              <a:pPr eaLnBrk="1" hangingPunct="1"/>
              <a:t>3</a:t>
            </a:fld>
            <a:endParaRPr lang="en-GB" altLang="en-US" sz="1200">
              <a:latin typeface="Arial" panose="020B0604020202020204" pitchFamily="34" charset="0"/>
            </a:endParaRPr>
          </a:p>
        </p:txBody>
      </p:sp>
    </p:spTree>
    <p:extLst>
      <p:ext uri="{BB962C8B-B14F-4D97-AF65-F5344CB8AC3E}">
        <p14:creationId xmlns:p14="http://schemas.microsoft.com/office/powerpoint/2010/main" val="1324054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FC0EA249-DB02-3743-8347-31B5C9B2DD24}"/>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922E778-9D07-874A-BCF6-AC4955163AA8}" type="slidenum">
              <a:rPr lang="en-CA" altLang="en-US"/>
              <a:pPr/>
              <a:t>6</a:t>
            </a:fld>
            <a:endParaRPr lang="en-CA" altLang="en-US"/>
          </a:p>
        </p:txBody>
      </p:sp>
      <p:sp>
        <p:nvSpPr>
          <p:cNvPr id="18435" name="Rectangle 2">
            <a:extLst>
              <a:ext uri="{FF2B5EF4-FFF2-40B4-BE49-F238E27FC236}">
                <a16:creationId xmlns:a16="http://schemas.microsoft.com/office/drawing/2014/main" id="{2C6DE2F0-D856-ED41-B362-374562C30AAD}"/>
              </a:ext>
            </a:extLst>
          </p:cNvPr>
          <p:cNvSpPr>
            <a:spLocks noRot="1" noChangeArrowheads="1" noTextEdit="1"/>
          </p:cNvSpPr>
          <p:nvPr>
            <p:ph type="sldImg"/>
          </p:nvPr>
        </p:nvSpPr>
        <p:spPr>
          <a:ln/>
        </p:spPr>
      </p:sp>
      <p:sp>
        <p:nvSpPr>
          <p:cNvPr id="18436" name="Rectangle 3">
            <a:extLst>
              <a:ext uri="{FF2B5EF4-FFF2-40B4-BE49-F238E27FC236}">
                <a16:creationId xmlns:a16="http://schemas.microsoft.com/office/drawing/2014/main" id="{08B2E9E7-3A7B-5B4D-88A9-2D03F66234EF}"/>
              </a:ext>
            </a:extLst>
          </p:cNvPr>
          <p:cNvSpPr>
            <a:spLocks noGrp="1" noChangeArrowheads="1"/>
          </p:cNvSpPr>
          <p:nvPr>
            <p:ph type="body" idx="1"/>
          </p:nvPr>
        </p:nvSpPr>
        <p:spPr>
          <a:noFill/>
        </p:spPr>
        <p:txBody>
          <a:bodyPr/>
          <a:lstStyle/>
          <a:p>
            <a:pPr eaLnBrk="1" hangingPunct="1"/>
            <a:r>
              <a:rPr lang="en-CA" altLang="en-US"/>
              <a:t>The goals of qualitative research are to understand:</a:t>
            </a:r>
          </a:p>
          <a:p>
            <a:pPr eaLnBrk="1" hangingPunct="1">
              <a:buFontTx/>
              <a:buChar char="-"/>
            </a:pPr>
            <a:r>
              <a:rPr lang="en-CA" altLang="en-US"/>
              <a:t>Meaning</a:t>
            </a:r>
          </a:p>
          <a:p>
            <a:pPr eaLnBrk="1" hangingPunct="1">
              <a:buFontTx/>
              <a:buChar char="-"/>
            </a:pPr>
            <a:r>
              <a:rPr lang="en-CA" altLang="en-US"/>
              <a:t>Context</a:t>
            </a:r>
          </a:p>
          <a:p>
            <a:pPr eaLnBrk="1" hangingPunct="1">
              <a:buFontTx/>
              <a:buChar char="-"/>
            </a:pPr>
            <a:r>
              <a:rPr lang="en-CA" altLang="en-US"/>
              <a:t>Process</a:t>
            </a:r>
          </a:p>
          <a:p>
            <a:pPr eaLnBrk="1" hangingPunct="1">
              <a:buFontTx/>
              <a:buChar char="-"/>
            </a:pPr>
            <a:r>
              <a:rPr lang="en-CA" altLang="en-US"/>
              <a:t>Reasoning</a:t>
            </a:r>
          </a:p>
          <a:p>
            <a:pPr eaLnBrk="1" hangingPunct="1">
              <a:buFontTx/>
              <a:buChar char="-"/>
            </a:pPr>
            <a:endParaRPr lang="en-CA" altLang="en-US"/>
          </a:p>
        </p:txBody>
      </p:sp>
    </p:spTree>
    <p:extLst>
      <p:ext uri="{BB962C8B-B14F-4D97-AF65-F5344CB8AC3E}">
        <p14:creationId xmlns:p14="http://schemas.microsoft.com/office/powerpoint/2010/main" val="4255170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94FE74CD-9090-9C40-8ABA-B6446B3E695B}"/>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85C26220-437F-004A-AE8B-5EDE71E8FEA3}" type="slidenum">
              <a:rPr lang="en-CA" altLang="en-US"/>
              <a:pPr/>
              <a:t>7</a:t>
            </a:fld>
            <a:endParaRPr lang="en-CA" altLang="en-US"/>
          </a:p>
        </p:txBody>
      </p:sp>
      <p:sp>
        <p:nvSpPr>
          <p:cNvPr id="20483" name="Rectangle 2">
            <a:extLst>
              <a:ext uri="{FF2B5EF4-FFF2-40B4-BE49-F238E27FC236}">
                <a16:creationId xmlns:a16="http://schemas.microsoft.com/office/drawing/2014/main" id="{C310DAA2-0F3C-FB48-8E84-5A4AC50C481A}"/>
              </a:ext>
            </a:extLst>
          </p:cNvPr>
          <p:cNvSpPr>
            <a:spLocks noRot="1" noChangeArrowheads="1" noTextEdit="1"/>
          </p:cNvSpPr>
          <p:nvPr>
            <p:ph type="sldImg"/>
          </p:nvPr>
        </p:nvSpPr>
        <p:spPr>
          <a:ln/>
        </p:spPr>
      </p:sp>
      <p:sp>
        <p:nvSpPr>
          <p:cNvPr id="20484" name="Rectangle 3">
            <a:extLst>
              <a:ext uri="{FF2B5EF4-FFF2-40B4-BE49-F238E27FC236}">
                <a16:creationId xmlns:a16="http://schemas.microsoft.com/office/drawing/2014/main" id="{ED49605D-8AF7-8544-9F72-B2D603732B9A}"/>
              </a:ext>
            </a:extLst>
          </p:cNvPr>
          <p:cNvSpPr>
            <a:spLocks noGrp="1" noChangeArrowheads="1"/>
          </p:cNvSpPr>
          <p:nvPr>
            <p:ph type="body" idx="1"/>
          </p:nvPr>
        </p:nvSpPr>
        <p:spPr>
          <a:noFill/>
        </p:spPr>
        <p:txBody>
          <a:bodyPr/>
          <a:lstStyle/>
          <a:p>
            <a:pPr eaLnBrk="1" hangingPunct="1">
              <a:lnSpc>
                <a:spcPct val="80000"/>
              </a:lnSpc>
            </a:pPr>
            <a:endParaRPr lang="en-CA" altLang="en-US" sz="900"/>
          </a:p>
          <a:p>
            <a:pPr eaLnBrk="1" hangingPunct="1">
              <a:lnSpc>
                <a:spcPct val="80000"/>
              </a:lnSpc>
            </a:pPr>
            <a:r>
              <a:rPr lang="en-CA" altLang="en-US" sz="900"/>
              <a:t>These points are under contention by researchers.</a:t>
            </a:r>
            <a:br>
              <a:rPr lang="en-CA" altLang="en-US" sz="900"/>
            </a:br>
            <a:endParaRPr lang="en-CA" altLang="en-US" sz="900"/>
          </a:p>
          <a:p>
            <a:pPr eaLnBrk="1" hangingPunct="1">
              <a:lnSpc>
                <a:spcPct val="80000"/>
              </a:lnSpc>
            </a:pPr>
            <a:r>
              <a:rPr lang="en-CA" altLang="en-US" sz="900"/>
              <a:t>Quantitative research involves explaining a phenomenon based on numerical evidence.</a:t>
            </a:r>
          </a:p>
          <a:p>
            <a:pPr eaLnBrk="1" hangingPunct="1">
              <a:lnSpc>
                <a:spcPct val="80000"/>
              </a:lnSpc>
            </a:pPr>
            <a:r>
              <a:rPr lang="en-CA" altLang="en-US" sz="900"/>
              <a:t>For example, X is faster than Y so X must be better.</a:t>
            </a:r>
          </a:p>
          <a:p>
            <a:pPr eaLnBrk="1" hangingPunct="1">
              <a:lnSpc>
                <a:spcPct val="80000"/>
              </a:lnSpc>
            </a:pPr>
            <a:r>
              <a:rPr lang="en-CA" altLang="en-US" sz="900"/>
              <a:t>Qualitative research involves explaining a phenomenon through words.</a:t>
            </a:r>
          </a:p>
          <a:p>
            <a:pPr eaLnBrk="1" hangingPunct="1">
              <a:lnSpc>
                <a:spcPct val="80000"/>
              </a:lnSpc>
            </a:pPr>
            <a:r>
              <a:rPr lang="en-CA" altLang="en-US" sz="900"/>
              <a:t>For example, using a description of a real world act or process.</a:t>
            </a:r>
          </a:p>
          <a:p>
            <a:pPr eaLnBrk="1" hangingPunct="1">
              <a:lnSpc>
                <a:spcPct val="80000"/>
              </a:lnSpc>
            </a:pPr>
            <a:endParaRPr lang="en-CA" altLang="en-US" sz="900"/>
          </a:p>
          <a:p>
            <a:pPr eaLnBrk="1" hangingPunct="1">
              <a:lnSpc>
                <a:spcPct val="80000"/>
              </a:lnSpc>
            </a:pPr>
            <a:r>
              <a:rPr lang="en-CA" altLang="en-US" sz="900"/>
              <a:t>Quantitative is objective: it is undistorted by emotion or personal bias; based on observable phenomenon.</a:t>
            </a:r>
          </a:p>
          <a:p>
            <a:pPr eaLnBrk="1" hangingPunct="1">
              <a:lnSpc>
                <a:spcPct val="80000"/>
              </a:lnSpc>
            </a:pPr>
            <a:r>
              <a:rPr lang="en-CA" altLang="en-US" sz="900"/>
              <a:t>Qualitative is subjective: it is influenced by personal opinion, the creativity of the researcher to ask the right questions and see the right actions.</a:t>
            </a:r>
          </a:p>
          <a:p>
            <a:pPr eaLnBrk="1" hangingPunct="1">
              <a:lnSpc>
                <a:spcPct val="80000"/>
              </a:lnSpc>
            </a:pPr>
            <a:r>
              <a:rPr lang="en-CA" altLang="en-US" sz="900"/>
              <a:t>You need to understand what your biases are ahead of time and understand how they will affect the results.</a:t>
            </a:r>
          </a:p>
          <a:p>
            <a:pPr eaLnBrk="1" hangingPunct="1">
              <a:lnSpc>
                <a:spcPct val="80000"/>
              </a:lnSpc>
            </a:pPr>
            <a:endParaRPr lang="en-CA" altLang="en-US" sz="900"/>
          </a:p>
          <a:p>
            <a:pPr eaLnBrk="1" hangingPunct="1">
              <a:lnSpc>
                <a:spcPct val="80000"/>
              </a:lnSpc>
            </a:pPr>
            <a:r>
              <a:rPr lang="en-CA" altLang="en-US" sz="900"/>
              <a:t>Quantitative relies on deductive reasoning where you will start with a hypothesis or principle and attempt to prove/disprove it.</a:t>
            </a:r>
          </a:p>
          <a:p>
            <a:pPr eaLnBrk="1" hangingPunct="1">
              <a:lnSpc>
                <a:spcPct val="80000"/>
              </a:lnSpc>
            </a:pPr>
            <a:r>
              <a:rPr lang="en-CA" altLang="en-US" sz="9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lnSpc>
                <a:spcPct val="80000"/>
              </a:lnSpc>
            </a:pPr>
            <a:endParaRPr lang="en-CA" altLang="en-US" sz="900"/>
          </a:p>
          <a:p>
            <a:pPr eaLnBrk="1" hangingPunct="1">
              <a:lnSpc>
                <a:spcPct val="80000"/>
              </a:lnSpc>
            </a:pPr>
            <a:r>
              <a:rPr lang="en-CA" altLang="en-US" sz="900"/>
              <a:t>Quantitative relies on collecting data first then analysis it to get objective results.</a:t>
            </a:r>
          </a:p>
          <a:p>
            <a:pPr eaLnBrk="1" hangingPunct="1">
              <a:lnSpc>
                <a:spcPct val="80000"/>
              </a:lnSpc>
            </a:pPr>
            <a:r>
              <a:rPr lang="en-CA" altLang="en-US" sz="900"/>
              <a:t>Qualitative relies on collecting data, analyzing it, refining the research method and questions, and then repeating the process.</a:t>
            </a:r>
          </a:p>
          <a:p>
            <a:pPr eaLnBrk="1" hangingPunct="1">
              <a:lnSpc>
                <a:spcPct val="80000"/>
              </a:lnSpc>
            </a:pPr>
            <a:endParaRPr lang="en-CA" altLang="en-US" sz="900"/>
          </a:p>
          <a:p>
            <a:pPr eaLnBrk="1" hangingPunct="1">
              <a:lnSpc>
                <a:spcPct val="80000"/>
              </a:lnSpc>
            </a:pPr>
            <a:r>
              <a:rPr lang="en-CA" altLang="en-US" sz="900"/>
              <a:t>Quantitative gives you cause and effect relationships.</a:t>
            </a:r>
          </a:p>
          <a:p>
            <a:pPr eaLnBrk="1" hangingPunct="1">
              <a:lnSpc>
                <a:spcPct val="80000"/>
              </a:lnSpc>
            </a:pPr>
            <a:r>
              <a:rPr lang="en-CA" altLang="en-US" sz="900"/>
              <a:t>Qualitative gives you meanings and descriptions of phenomena.</a:t>
            </a:r>
          </a:p>
        </p:txBody>
      </p:sp>
    </p:spTree>
    <p:extLst>
      <p:ext uri="{BB962C8B-B14F-4D97-AF65-F5344CB8AC3E}">
        <p14:creationId xmlns:p14="http://schemas.microsoft.com/office/powerpoint/2010/main" val="2095756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C622A5B7-C28F-6A4A-9347-6DDF2B0C9B77}"/>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B4BF6547-9310-8A4B-8487-6D73032D1EE9}" type="slidenum">
              <a:rPr lang="en-CA" altLang="en-US"/>
              <a:pPr/>
              <a:t>9</a:t>
            </a:fld>
            <a:endParaRPr lang="en-CA" altLang="en-US"/>
          </a:p>
        </p:txBody>
      </p:sp>
      <p:sp>
        <p:nvSpPr>
          <p:cNvPr id="23555" name="Rectangle 2">
            <a:extLst>
              <a:ext uri="{FF2B5EF4-FFF2-40B4-BE49-F238E27FC236}">
                <a16:creationId xmlns:a16="http://schemas.microsoft.com/office/drawing/2014/main" id="{7FDFB362-D580-304B-8777-3BD8945C9484}"/>
              </a:ext>
            </a:extLst>
          </p:cNvPr>
          <p:cNvSpPr>
            <a:spLocks noRot="1" noChangeArrowheads="1" noTextEdit="1"/>
          </p:cNvSpPr>
          <p:nvPr>
            <p:ph type="sldImg"/>
          </p:nvPr>
        </p:nvSpPr>
        <p:spPr>
          <a:ln/>
        </p:spPr>
      </p:sp>
      <p:sp>
        <p:nvSpPr>
          <p:cNvPr id="23556" name="Rectangle 3">
            <a:extLst>
              <a:ext uri="{FF2B5EF4-FFF2-40B4-BE49-F238E27FC236}">
                <a16:creationId xmlns:a16="http://schemas.microsoft.com/office/drawing/2014/main" id="{D14D68E8-B837-EE44-B8EC-DD7DDC85E872}"/>
              </a:ext>
            </a:extLst>
          </p:cNvPr>
          <p:cNvSpPr>
            <a:spLocks noGrp="1" noChangeArrowheads="1"/>
          </p:cNvSpPr>
          <p:nvPr>
            <p:ph type="body" idx="1"/>
          </p:nvPr>
        </p:nvSpPr>
        <p:spPr>
          <a:noFill/>
        </p:spPr>
        <p:txBody>
          <a:bodyPr/>
          <a:lstStyle/>
          <a:p>
            <a:pPr eaLnBrk="1" hangingPunct="1">
              <a:lnSpc>
                <a:spcPct val="80000"/>
              </a:lnSpc>
            </a:pPr>
            <a:endParaRPr lang="en-CA" altLang="en-US" sz="900"/>
          </a:p>
          <a:p>
            <a:pPr eaLnBrk="1" hangingPunct="1">
              <a:lnSpc>
                <a:spcPct val="80000"/>
              </a:lnSpc>
            </a:pPr>
            <a:r>
              <a:rPr lang="en-CA" altLang="en-US" sz="900"/>
              <a:t>These points are under contention by researchers.</a:t>
            </a:r>
            <a:br>
              <a:rPr lang="en-CA" altLang="en-US" sz="900"/>
            </a:br>
            <a:endParaRPr lang="en-CA" altLang="en-US" sz="900"/>
          </a:p>
          <a:p>
            <a:pPr eaLnBrk="1" hangingPunct="1">
              <a:lnSpc>
                <a:spcPct val="80000"/>
              </a:lnSpc>
            </a:pPr>
            <a:r>
              <a:rPr lang="en-CA" altLang="en-US" sz="900"/>
              <a:t>Quantitative research involves explaining a phenomenon based on numerical evidence.</a:t>
            </a:r>
          </a:p>
          <a:p>
            <a:pPr eaLnBrk="1" hangingPunct="1">
              <a:lnSpc>
                <a:spcPct val="80000"/>
              </a:lnSpc>
            </a:pPr>
            <a:r>
              <a:rPr lang="en-CA" altLang="en-US" sz="900"/>
              <a:t>For example, X is faster than Y so X must be better.</a:t>
            </a:r>
          </a:p>
          <a:p>
            <a:pPr eaLnBrk="1" hangingPunct="1">
              <a:lnSpc>
                <a:spcPct val="80000"/>
              </a:lnSpc>
            </a:pPr>
            <a:r>
              <a:rPr lang="en-CA" altLang="en-US" sz="900"/>
              <a:t>Qualitative research involves explaining a phenomenon through words.</a:t>
            </a:r>
          </a:p>
          <a:p>
            <a:pPr eaLnBrk="1" hangingPunct="1">
              <a:lnSpc>
                <a:spcPct val="80000"/>
              </a:lnSpc>
            </a:pPr>
            <a:r>
              <a:rPr lang="en-CA" altLang="en-US" sz="900"/>
              <a:t>For example, using a description of a real world act or process.</a:t>
            </a:r>
          </a:p>
          <a:p>
            <a:pPr eaLnBrk="1" hangingPunct="1">
              <a:lnSpc>
                <a:spcPct val="80000"/>
              </a:lnSpc>
            </a:pPr>
            <a:endParaRPr lang="en-CA" altLang="en-US" sz="900"/>
          </a:p>
          <a:p>
            <a:pPr eaLnBrk="1" hangingPunct="1">
              <a:lnSpc>
                <a:spcPct val="80000"/>
              </a:lnSpc>
            </a:pPr>
            <a:r>
              <a:rPr lang="en-CA" altLang="en-US" sz="900"/>
              <a:t>Quantitative is objective: it is undistorted by emotion or personal bias; based on observable phenomenon.</a:t>
            </a:r>
          </a:p>
          <a:p>
            <a:pPr eaLnBrk="1" hangingPunct="1">
              <a:lnSpc>
                <a:spcPct val="80000"/>
              </a:lnSpc>
            </a:pPr>
            <a:r>
              <a:rPr lang="en-CA" altLang="en-US" sz="900"/>
              <a:t>Qualitative is subjective: it is influenced by personal opinion, the creativity of the researcher to ask the right questions and see the right actions.</a:t>
            </a:r>
          </a:p>
          <a:p>
            <a:pPr eaLnBrk="1" hangingPunct="1">
              <a:lnSpc>
                <a:spcPct val="80000"/>
              </a:lnSpc>
            </a:pPr>
            <a:r>
              <a:rPr lang="en-CA" altLang="en-US" sz="900"/>
              <a:t>You need to understand what your biases are ahead of time and understand how they will affect the results.</a:t>
            </a:r>
          </a:p>
          <a:p>
            <a:pPr eaLnBrk="1" hangingPunct="1">
              <a:lnSpc>
                <a:spcPct val="80000"/>
              </a:lnSpc>
            </a:pPr>
            <a:endParaRPr lang="en-CA" altLang="en-US" sz="900"/>
          </a:p>
          <a:p>
            <a:pPr eaLnBrk="1" hangingPunct="1">
              <a:lnSpc>
                <a:spcPct val="80000"/>
              </a:lnSpc>
            </a:pPr>
            <a:r>
              <a:rPr lang="en-CA" altLang="en-US" sz="900"/>
              <a:t>Quantitative relies on deductive reasoning where you will start with a hypothesis or principle and attempt to prove/disprove it.</a:t>
            </a:r>
          </a:p>
          <a:p>
            <a:pPr eaLnBrk="1" hangingPunct="1">
              <a:lnSpc>
                <a:spcPct val="80000"/>
              </a:lnSpc>
            </a:pPr>
            <a:r>
              <a:rPr lang="en-CA" altLang="en-US" sz="9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lnSpc>
                <a:spcPct val="80000"/>
              </a:lnSpc>
            </a:pPr>
            <a:endParaRPr lang="en-CA" altLang="en-US" sz="900"/>
          </a:p>
          <a:p>
            <a:pPr eaLnBrk="1" hangingPunct="1">
              <a:lnSpc>
                <a:spcPct val="80000"/>
              </a:lnSpc>
            </a:pPr>
            <a:r>
              <a:rPr lang="en-CA" altLang="en-US" sz="900"/>
              <a:t>Quantitative relies on collecting data first then analysis it to get objective results.</a:t>
            </a:r>
          </a:p>
          <a:p>
            <a:pPr eaLnBrk="1" hangingPunct="1">
              <a:lnSpc>
                <a:spcPct val="80000"/>
              </a:lnSpc>
            </a:pPr>
            <a:r>
              <a:rPr lang="en-CA" altLang="en-US" sz="900"/>
              <a:t>Qualitative relies on collecting data, analyzing it, refining the research method and questions, and then repeating the process.</a:t>
            </a:r>
          </a:p>
          <a:p>
            <a:pPr eaLnBrk="1" hangingPunct="1">
              <a:lnSpc>
                <a:spcPct val="80000"/>
              </a:lnSpc>
            </a:pPr>
            <a:endParaRPr lang="en-CA" altLang="en-US" sz="900"/>
          </a:p>
          <a:p>
            <a:pPr eaLnBrk="1" hangingPunct="1">
              <a:lnSpc>
                <a:spcPct val="80000"/>
              </a:lnSpc>
            </a:pPr>
            <a:r>
              <a:rPr lang="en-CA" altLang="en-US" sz="900"/>
              <a:t>Quantitative gives you cause and effect relationships.</a:t>
            </a:r>
          </a:p>
          <a:p>
            <a:pPr eaLnBrk="1" hangingPunct="1">
              <a:lnSpc>
                <a:spcPct val="80000"/>
              </a:lnSpc>
            </a:pPr>
            <a:r>
              <a:rPr lang="en-CA" altLang="en-US" sz="900"/>
              <a:t>Qualitative gives you meanings and descriptions of phenomena.</a:t>
            </a:r>
          </a:p>
        </p:txBody>
      </p:sp>
    </p:spTree>
    <p:extLst>
      <p:ext uri="{BB962C8B-B14F-4D97-AF65-F5344CB8AC3E}">
        <p14:creationId xmlns:p14="http://schemas.microsoft.com/office/powerpoint/2010/main" val="253284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F9D4E4E6-12D8-934E-B8BD-A4697A176B0A}"/>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339E837-4ED3-854B-BA79-EABBB096F914}" type="slidenum">
              <a:rPr lang="en-CA" altLang="en-US"/>
              <a:pPr/>
              <a:t>10</a:t>
            </a:fld>
            <a:endParaRPr lang="en-CA" altLang="en-US"/>
          </a:p>
        </p:txBody>
      </p:sp>
      <p:sp>
        <p:nvSpPr>
          <p:cNvPr id="25603" name="Rectangle 2">
            <a:extLst>
              <a:ext uri="{FF2B5EF4-FFF2-40B4-BE49-F238E27FC236}">
                <a16:creationId xmlns:a16="http://schemas.microsoft.com/office/drawing/2014/main" id="{2707B2EA-E212-024F-8ECC-0B6474C439B3}"/>
              </a:ext>
            </a:extLst>
          </p:cNvPr>
          <p:cNvSpPr>
            <a:spLocks noRot="1" noChangeArrowheads="1" noTextEdit="1"/>
          </p:cNvSpPr>
          <p:nvPr>
            <p:ph type="sldImg"/>
          </p:nvPr>
        </p:nvSpPr>
        <p:spPr>
          <a:ln/>
        </p:spPr>
      </p:sp>
      <p:sp>
        <p:nvSpPr>
          <p:cNvPr id="25604" name="Rectangle 3">
            <a:extLst>
              <a:ext uri="{FF2B5EF4-FFF2-40B4-BE49-F238E27FC236}">
                <a16:creationId xmlns:a16="http://schemas.microsoft.com/office/drawing/2014/main" id="{851EF028-A62D-8C4F-84B8-906FA6A61474}"/>
              </a:ext>
            </a:extLst>
          </p:cNvPr>
          <p:cNvSpPr>
            <a:spLocks noGrp="1" noChangeArrowheads="1"/>
          </p:cNvSpPr>
          <p:nvPr>
            <p:ph type="body" idx="1"/>
          </p:nvPr>
        </p:nvSpPr>
        <p:spPr>
          <a:noFill/>
        </p:spPr>
        <p:txBody>
          <a:bodyPr/>
          <a:lstStyle/>
          <a:p>
            <a:pPr eaLnBrk="1" hangingPunct="1">
              <a:lnSpc>
                <a:spcPct val="80000"/>
              </a:lnSpc>
            </a:pPr>
            <a:endParaRPr lang="en-CA" altLang="en-US" sz="900"/>
          </a:p>
          <a:p>
            <a:pPr eaLnBrk="1" hangingPunct="1">
              <a:lnSpc>
                <a:spcPct val="80000"/>
              </a:lnSpc>
            </a:pPr>
            <a:r>
              <a:rPr lang="en-CA" altLang="en-US" sz="900"/>
              <a:t>These points are under contention by researchers.</a:t>
            </a:r>
            <a:br>
              <a:rPr lang="en-CA" altLang="en-US" sz="900"/>
            </a:br>
            <a:endParaRPr lang="en-CA" altLang="en-US" sz="900"/>
          </a:p>
          <a:p>
            <a:pPr eaLnBrk="1" hangingPunct="1">
              <a:lnSpc>
                <a:spcPct val="80000"/>
              </a:lnSpc>
            </a:pPr>
            <a:r>
              <a:rPr lang="en-CA" altLang="en-US" sz="900"/>
              <a:t>Quantitative research involves explaining a phenomenon based on numerical evidence.</a:t>
            </a:r>
          </a:p>
          <a:p>
            <a:pPr eaLnBrk="1" hangingPunct="1">
              <a:lnSpc>
                <a:spcPct val="80000"/>
              </a:lnSpc>
            </a:pPr>
            <a:r>
              <a:rPr lang="en-CA" altLang="en-US" sz="900"/>
              <a:t>For example, X is faster than Y so X must be better.</a:t>
            </a:r>
          </a:p>
          <a:p>
            <a:pPr eaLnBrk="1" hangingPunct="1">
              <a:lnSpc>
                <a:spcPct val="80000"/>
              </a:lnSpc>
            </a:pPr>
            <a:r>
              <a:rPr lang="en-CA" altLang="en-US" sz="900"/>
              <a:t>Qualitative research involves explaining a phenomenon through words.</a:t>
            </a:r>
          </a:p>
          <a:p>
            <a:pPr eaLnBrk="1" hangingPunct="1">
              <a:lnSpc>
                <a:spcPct val="80000"/>
              </a:lnSpc>
            </a:pPr>
            <a:r>
              <a:rPr lang="en-CA" altLang="en-US" sz="900"/>
              <a:t>For example, using a description of a real world act or process.</a:t>
            </a:r>
          </a:p>
          <a:p>
            <a:pPr eaLnBrk="1" hangingPunct="1">
              <a:lnSpc>
                <a:spcPct val="80000"/>
              </a:lnSpc>
            </a:pPr>
            <a:endParaRPr lang="en-CA" altLang="en-US" sz="900"/>
          </a:p>
          <a:p>
            <a:pPr eaLnBrk="1" hangingPunct="1">
              <a:lnSpc>
                <a:spcPct val="80000"/>
              </a:lnSpc>
            </a:pPr>
            <a:r>
              <a:rPr lang="en-CA" altLang="en-US" sz="900"/>
              <a:t>Quantitative is objective: it is undistorted by emotion or personal bias; based on observable phenomenon.</a:t>
            </a:r>
          </a:p>
          <a:p>
            <a:pPr eaLnBrk="1" hangingPunct="1">
              <a:lnSpc>
                <a:spcPct val="80000"/>
              </a:lnSpc>
            </a:pPr>
            <a:r>
              <a:rPr lang="en-CA" altLang="en-US" sz="900"/>
              <a:t>Qualitative is subjective: it is influenced by personal opinion, the creativity of the researcher to ask the right questions and see the right actions.</a:t>
            </a:r>
          </a:p>
          <a:p>
            <a:pPr eaLnBrk="1" hangingPunct="1">
              <a:lnSpc>
                <a:spcPct val="80000"/>
              </a:lnSpc>
            </a:pPr>
            <a:r>
              <a:rPr lang="en-CA" altLang="en-US" sz="900"/>
              <a:t>You need to understand what your biases are ahead of time and understand how they will affect the results.</a:t>
            </a:r>
          </a:p>
          <a:p>
            <a:pPr eaLnBrk="1" hangingPunct="1">
              <a:lnSpc>
                <a:spcPct val="80000"/>
              </a:lnSpc>
            </a:pPr>
            <a:endParaRPr lang="en-CA" altLang="en-US" sz="900"/>
          </a:p>
          <a:p>
            <a:pPr eaLnBrk="1" hangingPunct="1">
              <a:lnSpc>
                <a:spcPct val="80000"/>
              </a:lnSpc>
            </a:pPr>
            <a:r>
              <a:rPr lang="en-CA" altLang="en-US" sz="900"/>
              <a:t>Quantitative relies on deductive reasoning where you will start with a hypothesis or principle and attempt to prove/disprove it.</a:t>
            </a:r>
          </a:p>
          <a:p>
            <a:pPr eaLnBrk="1" hangingPunct="1">
              <a:lnSpc>
                <a:spcPct val="80000"/>
              </a:lnSpc>
            </a:pPr>
            <a:r>
              <a:rPr lang="en-CA" altLang="en-US" sz="9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lnSpc>
                <a:spcPct val="80000"/>
              </a:lnSpc>
            </a:pPr>
            <a:endParaRPr lang="en-CA" altLang="en-US" sz="900"/>
          </a:p>
          <a:p>
            <a:pPr eaLnBrk="1" hangingPunct="1">
              <a:lnSpc>
                <a:spcPct val="80000"/>
              </a:lnSpc>
            </a:pPr>
            <a:r>
              <a:rPr lang="en-CA" altLang="en-US" sz="900"/>
              <a:t>Quantitative relies on collecting data first then analysis it to get objective results.</a:t>
            </a:r>
          </a:p>
          <a:p>
            <a:pPr eaLnBrk="1" hangingPunct="1">
              <a:lnSpc>
                <a:spcPct val="80000"/>
              </a:lnSpc>
            </a:pPr>
            <a:r>
              <a:rPr lang="en-CA" altLang="en-US" sz="900"/>
              <a:t>Qualitative relies on collecting data, analyzing it, refining the research method and questions, and then repeating the process.</a:t>
            </a:r>
          </a:p>
          <a:p>
            <a:pPr eaLnBrk="1" hangingPunct="1">
              <a:lnSpc>
                <a:spcPct val="80000"/>
              </a:lnSpc>
            </a:pPr>
            <a:endParaRPr lang="en-CA" altLang="en-US" sz="900"/>
          </a:p>
          <a:p>
            <a:pPr eaLnBrk="1" hangingPunct="1">
              <a:lnSpc>
                <a:spcPct val="80000"/>
              </a:lnSpc>
            </a:pPr>
            <a:r>
              <a:rPr lang="en-CA" altLang="en-US" sz="900"/>
              <a:t>Quantitative gives you cause and effect relationships.</a:t>
            </a:r>
          </a:p>
          <a:p>
            <a:pPr eaLnBrk="1" hangingPunct="1">
              <a:lnSpc>
                <a:spcPct val="80000"/>
              </a:lnSpc>
            </a:pPr>
            <a:r>
              <a:rPr lang="en-CA" altLang="en-US" sz="900"/>
              <a:t>Qualitative gives you meanings and descriptions of phenomena.</a:t>
            </a:r>
          </a:p>
        </p:txBody>
      </p:sp>
    </p:spTree>
    <p:extLst>
      <p:ext uri="{BB962C8B-B14F-4D97-AF65-F5344CB8AC3E}">
        <p14:creationId xmlns:p14="http://schemas.microsoft.com/office/powerpoint/2010/main" val="3414677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64157D9A-60CF-904B-900E-94DC1E407B76}"/>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B978671F-6D96-8146-86A5-857AC343526D}" type="slidenum">
              <a:rPr lang="en-CA" altLang="en-US"/>
              <a:pPr/>
              <a:t>11</a:t>
            </a:fld>
            <a:endParaRPr lang="en-CA" altLang="en-US"/>
          </a:p>
        </p:txBody>
      </p:sp>
      <p:sp>
        <p:nvSpPr>
          <p:cNvPr id="27651" name="Rectangle 2">
            <a:extLst>
              <a:ext uri="{FF2B5EF4-FFF2-40B4-BE49-F238E27FC236}">
                <a16:creationId xmlns:a16="http://schemas.microsoft.com/office/drawing/2014/main" id="{A524B77D-3477-F148-A001-2E915FD838F2}"/>
              </a:ext>
            </a:extLst>
          </p:cNvPr>
          <p:cNvSpPr>
            <a:spLocks noRot="1" noChangeArrowheads="1" noTextEdit="1"/>
          </p:cNvSpPr>
          <p:nvPr>
            <p:ph type="sldImg"/>
          </p:nvPr>
        </p:nvSpPr>
        <p:spPr>
          <a:ln/>
        </p:spPr>
      </p:sp>
      <p:sp>
        <p:nvSpPr>
          <p:cNvPr id="27652" name="Rectangle 3">
            <a:extLst>
              <a:ext uri="{FF2B5EF4-FFF2-40B4-BE49-F238E27FC236}">
                <a16:creationId xmlns:a16="http://schemas.microsoft.com/office/drawing/2014/main" id="{B22D2CC7-C2F2-FD4D-8311-297CCB79BC9A}"/>
              </a:ext>
            </a:extLst>
          </p:cNvPr>
          <p:cNvSpPr>
            <a:spLocks noGrp="1" noChangeArrowheads="1"/>
          </p:cNvSpPr>
          <p:nvPr>
            <p:ph type="body" idx="1"/>
          </p:nvPr>
        </p:nvSpPr>
        <p:spPr>
          <a:noFill/>
        </p:spPr>
        <p:txBody>
          <a:bodyPr/>
          <a:lstStyle/>
          <a:p>
            <a:pPr eaLnBrk="1" hangingPunct="1">
              <a:lnSpc>
                <a:spcPct val="80000"/>
              </a:lnSpc>
            </a:pPr>
            <a:endParaRPr lang="en-CA" altLang="en-US" sz="900"/>
          </a:p>
          <a:p>
            <a:pPr eaLnBrk="1" hangingPunct="1">
              <a:lnSpc>
                <a:spcPct val="80000"/>
              </a:lnSpc>
            </a:pPr>
            <a:r>
              <a:rPr lang="en-CA" altLang="en-US" sz="900"/>
              <a:t>These points are under contention by researchers.</a:t>
            </a:r>
            <a:br>
              <a:rPr lang="en-CA" altLang="en-US" sz="900"/>
            </a:br>
            <a:endParaRPr lang="en-CA" altLang="en-US" sz="900"/>
          </a:p>
          <a:p>
            <a:pPr eaLnBrk="1" hangingPunct="1">
              <a:lnSpc>
                <a:spcPct val="80000"/>
              </a:lnSpc>
            </a:pPr>
            <a:r>
              <a:rPr lang="en-CA" altLang="en-US" sz="900"/>
              <a:t>Quantitative research involves explaining a phenomenon based on numerical evidence.</a:t>
            </a:r>
          </a:p>
          <a:p>
            <a:pPr eaLnBrk="1" hangingPunct="1">
              <a:lnSpc>
                <a:spcPct val="80000"/>
              </a:lnSpc>
            </a:pPr>
            <a:r>
              <a:rPr lang="en-CA" altLang="en-US" sz="900"/>
              <a:t>For example, X is faster than Y so X must be better.</a:t>
            </a:r>
          </a:p>
          <a:p>
            <a:pPr eaLnBrk="1" hangingPunct="1">
              <a:lnSpc>
                <a:spcPct val="80000"/>
              </a:lnSpc>
            </a:pPr>
            <a:r>
              <a:rPr lang="en-CA" altLang="en-US" sz="900"/>
              <a:t>Qualitative research involves explaining a phenomenon through words.</a:t>
            </a:r>
          </a:p>
          <a:p>
            <a:pPr eaLnBrk="1" hangingPunct="1">
              <a:lnSpc>
                <a:spcPct val="80000"/>
              </a:lnSpc>
            </a:pPr>
            <a:r>
              <a:rPr lang="en-CA" altLang="en-US" sz="900"/>
              <a:t>For example, using a description of a real world act or process.</a:t>
            </a:r>
          </a:p>
          <a:p>
            <a:pPr eaLnBrk="1" hangingPunct="1">
              <a:lnSpc>
                <a:spcPct val="80000"/>
              </a:lnSpc>
            </a:pPr>
            <a:endParaRPr lang="en-CA" altLang="en-US" sz="900"/>
          </a:p>
          <a:p>
            <a:pPr eaLnBrk="1" hangingPunct="1">
              <a:lnSpc>
                <a:spcPct val="80000"/>
              </a:lnSpc>
            </a:pPr>
            <a:r>
              <a:rPr lang="en-CA" altLang="en-US" sz="900"/>
              <a:t>Quantitative is objective: it is undistorted by emotion or personal bias; based on observable phenomenon.</a:t>
            </a:r>
          </a:p>
          <a:p>
            <a:pPr eaLnBrk="1" hangingPunct="1">
              <a:lnSpc>
                <a:spcPct val="80000"/>
              </a:lnSpc>
            </a:pPr>
            <a:r>
              <a:rPr lang="en-CA" altLang="en-US" sz="900"/>
              <a:t>Qualitative is subjective: it is influenced by personal opinion, the creativity of the researcher to ask the right questions and see the right actions.</a:t>
            </a:r>
          </a:p>
          <a:p>
            <a:pPr eaLnBrk="1" hangingPunct="1">
              <a:lnSpc>
                <a:spcPct val="80000"/>
              </a:lnSpc>
            </a:pPr>
            <a:r>
              <a:rPr lang="en-CA" altLang="en-US" sz="900"/>
              <a:t>You need to understand what your biases are ahead of time and understand how they will affect the results.</a:t>
            </a:r>
          </a:p>
          <a:p>
            <a:pPr eaLnBrk="1" hangingPunct="1">
              <a:lnSpc>
                <a:spcPct val="80000"/>
              </a:lnSpc>
            </a:pPr>
            <a:endParaRPr lang="en-CA" altLang="en-US" sz="900"/>
          </a:p>
          <a:p>
            <a:pPr eaLnBrk="1" hangingPunct="1">
              <a:lnSpc>
                <a:spcPct val="80000"/>
              </a:lnSpc>
            </a:pPr>
            <a:r>
              <a:rPr lang="en-CA" altLang="en-US" sz="900"/>
              <a:t>Quantitative relies on deductive reasoning where you will start with a hypothesis or principle and attempt to prove/disprove it.</a:t>
            </a:r>
          </a:p>
          <a:p>
            <a:pPr eaLnBrk="1" hangingPunct="1">
              <a:lnSpc>
                <a:spcPct val="80000"/>
              </a:lnSpc>
            </a:pPr>
            <a:r>
              <a:rPr lang="en-CA" altLang="en-US" sz="9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lnSpc>
                <a:spcPct val="80000"/>
              </a:lnSpc>
            </a:pPr>
            <a:endParaRPr lang="en-CA" altLang="en-US" sz="900"/>
          </a:p>
          <a:p>
            <a:pPr eaLnBrk="1" hangingPunct="1">
              <a:lnSpc>
                <a:spcPct val="80000"/>
              </a:lnSpc>
            </a:pPr>
            <a:r>
              <a:rPr lang="en-CA" altLang="en-US" sz="900"/>
              <a:t>Quantitative relies on collecting data first then analysis it to get objective results.</a:t>
            </a:r>
          </a:p>
          <a:p>
            <a:pPr eaLnBrk="1" hangingPunct="1">
              <a:lnSpc>
                <a:spcPct val="80000"/>
              </a:lnSpc>
            </a:pPr>
            <a:r>
              <a:rPr lang="en-CA" altLang="en-US" sz="900"/>
              <a:t>Qualitative relies on collecting data, analyzing it, refining the research method and questions, and then repeating the process.</a:t>
            </a:r>
          </a:p>
          <a:p>
            <a:pPr eaLnBrk="1" hangingPunct="1">
              <a:lnSpc>
                <a:spcPct val="80000"/>
              </a:lnSpc>
            </a:pPr>
            <a:endParaRPr lang="en-CA" altLang="en-US" sz="900"/>
          </a:p>
          <a:p>
            <a:pPr eaLnBrk="1" hangingPunct="1">
              <a:lnSpc>
                <a:spcPct val="80000"/>
              </a:lnSpc>
            </a:pPr>
            <a:r>
              <a:rPr lang="en-CA" altLang="en-US" sz="900"/>
              <a:t>Quantitative gives you cause and effect relationships.</a:t>
            </a:r>
          </a:p>
          <a:p>
            <a:pPr eaLnBrk="1" hangingPunct="1">
              <a:lnSpc>
                <a:spcPct val="80000"/>
              </a:lnSpc>
            </a:pPr>
            <a:r>
              <a:rPr lang="en-CA" altLang="en-US" sz="900"/>
              <a:t>Qualitative gives you meanings and descriptions of phenomena.</a:t>
            </a:r>
          </a:p>
        </p:txBody>
      </p:sp>
    </p:spTree>
    <p:extLst>
      <p:ext uri="{BB962C8B-B14F-4D97-AF65-F5344CB8AC3E}">
        <p14:creationId xmlns:p14="http://schemas.microsoft.com/office/powerpoint/2010/main" val="2683295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F16585F0-6C4D-394A-8100-1597424A8A79}"/>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9A0007CB-9D5B-8449-93C5-141A0B6EEAB9}" type="slidenum">
              <a:rPr lang="en-CA" altLang="en-US"/>
              <a:pPr/>
              <a:t>12</a:t>
            </a:fld>
            <a:endParaRPr lang="en-CA" altLang="en-US"/>
          </a:p>
        </p:txBody>
      </p:sp>
      <p:sp>
        <p:nvSpPr>
          <p:cNvPr id="29699" name="Rectangle 2">
            <a:extLst>
              <a:ext uri="{FF2B5EF4-FFF2-40B4-BE49-F238E27FC236}">
                <a16:creationId xmlns:a16="http://schemas.microsoft.com/office/drawing/2014/main" id="{A0F119E3-90C5-1D41-89A3-C21C5BA4BE96}"/>
              </a:ext>
            </a:extLst>
          </p:cNvPr>
          <p:cNvSpPr>
            <a:spLocks noRot="1" noChangeArrowheads="1" noTextEdit="1"/>
          </p:cNvSpPr>
          <p:nvPr>
            <p:ph type="sldImg"/>
          </p:nvPr>
        </p:nvSpPr>
        <p:spPr>
          <a:ln/>
        </p:spPr>
      </p:sp>
      <p:sp>
        <p:nvSpPr>
          <p:cNvPr id="29700" name="Rectangle 3">
            <a:extLst>
              <a:ext uri="{FF2B5EF4-FFF2-40B4-BE49-F238E27FC236}">
                <a16:creationId xmlns:a16="http://schemas.microsoft.com/office/drawing/2014/main" id="{5919A24A-EF76-D445-A35E-036506ECD81D}"/>
              </a:ext>
            </a:extLst>
          </p:cNvPr>
          <p:cNvSpPr>
            <a:spLocks noGrp="1" noChangeArrowheads="1"/>
          </p:cNvSpPr>
          <p:nvPr>
            <p:ph type="body" idx="1"/>
          </p:nvPr>
        </p:nvSpPr>
        <p:spPr>
          <a:noFill/>
        </p:spPr>
        <p:txBody>
          <a:bodyPr/>
          <a:lstStyle/>
          <a:p>
            <a:pPr eaLnBrk="1" hangingPunct="1">
              <a:lnSpc>
                <a:spcPct val="80000"/>
              </a:lnSpc>
            </a:pPr>
            <a:endParaRPr lang="en-CA" altLang="en-US" sz="900"/>
          </a:p>
          <a:p>
            <a:pPr eaLnBrk="1" hangingPunct="1">
              <a:lnSpc>
                <a:spcPct val="80000"/>
              </a:lnSpc>
            </a:pPr>
            <a:r>
              <a:rPr lang="en-CA" altLang="en-US" sz="900"/>
              <a:t>These points are under contention by researchers.</a:t>
            </a:r>
            <a:br>
              <a:rPr lang="en-CA" altLang="en-US" sz="900"/>
            </a:br>
            <a:endParaRPr lang="en-CA" altLang="en-US" sz="900"/>
          </a:p>
          <a:p>
            <a:pPr eaLnBrk="1" hangingPunct="1">
              <a:lnSpc>
                <a:spcPct val="80000"/>
              </a:lnSpc>
            </a:pPr>
            <a:r>
              <a:rPr lang="en-CA" altLang="en-US" sz="900"/>
              <a:t>Quantitative research involves explaining a phenomenon based on numerical evidence.</a:t>
            </a:r>
          </a:p>
          <a:p>
            <a:pPr eaLnBrk="1" hangingPunct="1">
              <a:lnSpc>
                <a:spcPct val="80000"/>
              </a:lnSpc>
            </a:pPr>
            <a:r>
              <a:rPr lang="en-CA" altLang="en-US" sz="900"/>
              <a:t>For example, X is faster than Y so X must be better.</a:t>
            </a:r>
          </a:p>
          <a:p>
            <a:pPr eaLnBrk="1" hangingPunct="1">
              <a:lnSpc>
                <a:spcPct val="80000"/>
              </a:lnSpc>
            </a:pPr>
            <a:r>
              <a:rPr lang="en-CA" altLang="en-US" sz="900"/>
              <a:t>Qualitative research involves explaining a phenomenon through words.</a:t>
            </a:r>
          </a:p>
          <a:p>
            <a:pPr eaLnBrk="1" hangingPunct="1">
              <a:lnSpc>
                <a:spcPct val="80000"/>
              </a:lnSpc>
            </a:pPr>
            <a:r>
              <a:rPr lang="en-CA" altLang="en-US" sz="900"/>
              <a:t>For example, using a description of a real world act or process.</a:t>
            </a:r>
          </a:p>
          <a:p>
            <a:pPr eaLnBrk="1" hangingPunct="1">
              <a:lnSpc>
                <a:spcPct val="80000"/>
              </a:lnSpc>
            </a:pPr>
            <a:endParaRPr lang="en-CA" altLang="en-US" sz="900"/>
          </a:p>
          <a:p>
            <a:pPr eaLnBrk="1" hangingPunct="1">
              <a:lnSpc>
                <a:spcPct val="80000"/>
              </a:lnSpc>
            </a:pPr>
            <a:r>
              <a:rPr lang="en-CA" altLang="en-US" sz="900"/>
              <a:t>Quantitative is objective: it is undistorted by emotion or personal bias; based on observable phenomenon.</a:t>
            </a:r>
          </a:p>
          <a:p>
            <a:pPr eaLnBrk="1" hangingPunct="1">
              <a:lnSpc>
                <a:spcPct val="80000"/>
              </a:lnSpc>
            </a:pPr>
            <a:r>
              <a:rPr lang="en-CA" altLang="en-US" sz="900"/>
              <a:t>Qualitative is subjective: it is influenced by personal opinion, the creativity of the researcher to ask the right questions and see the right actions.</a:t>
            </a:r>
          </a:p>
          <a:p>
            <a:pPr eaLnBrk="1" hangingPunct="1">
              <a:lnSpc>
                <a:spcPct val="80000"/>
              </a:lnSpc>
            </a:pPr>
            <a:r>
              <a:rPr lang="en-CA" altLang="en-US" sz="900"/>
              <a:t>You need to understand what your biases are ahead of time and understand how they will affect the results.</a:t>
            </a:r>
          </a:p>
          <a:p>
            <a:pPr eaLnBrk="1" hangingPunct="1">
              <a:lnSpc>
                <a:spcPct val="80000"/>
              </a:lnSpc>
            </a:pPr>
            <a:endParaRPr lang="en-CA" altLang="en-US" sz="900"/>
          </a:p>
          <a:p>
            <a:pPr eaLnBrk="1" hangingPunct="1">
              <a:lnSpc>
                <a:spcPct val="80000"/>
              </a:lnSpc>
            </a:pPr>
            <a:r>
              <a:rPr lang="en-CA" altLang="en-US" sz="900"/>
              <a:t>Quantitative relies on deductive reasoning where you will start with a hypothesis or principle and attempt to prove/disprove it.</a:t>
            </a:r>
          </a:p>
          <a:p>
            <a:pPr eaLnBrk="1" hangingPunct="1">
              <a:lnSpc>
                <a:spcPct val="80000"/>
              </a:lnSpc>
            </a:pPr>
            <a:r>
              <a:rPr lang="en-CA" altLang="en-US" sz="9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lnSpc>
                <a:spcPct val="80000"/>
              </a:lnSpc>
            </a:pPr>
            <a:endParaRPr lang="en-CA" altLang="en-US" sz="900"/>
          </a:p>
          <a:p>
            <a:pPr eaLnBrk="1" hangingPunct="1">
              <a:lnSpc>
                <a:spcPct val="80000"/>
              </a:lnSpc>
            </a:pPr>
            <a:r>
              <a:rPr lang="en-CA" altLang="en-US" sz="900"/>
              <a:t>Quantitative relies on collecting data first then analysis it to get objective results.</a:t>
            </a:r>
          </a:p>
          <a:p>
            <a:pPr eaLnBrk="1" hangingPunct="1">
              <a:lnSpc>
                <a:spcPct val="80000"/>
              </a:lnSpc>
            </a:pPr>
            <a:r>
              <a:rPr lang="en-CA" altLang="en-US" sz="900"/>
              <a:t>Qualitative relies on collecting data, analyzing it, refining the research method and questions, and then repeating the process.</a:t>
            </a:r>
          </a:p>
          <a:p>
            <a:pPr eaLnBrk="1" hangingPunct="1">
              <a:lnSpc>
                <a:spcPct val="80000"/>
              </a:lnSpc>
            </a:pPr>
            <a:endParaRPr lang="en-CA" altLang="en-US" sz="900"/>
          </a:p>
          <a:p>
            <a:pPr eaLnBrk="1" hangingPunct="1">
              <a:lnSpc>
                <a:spcPct val="80000"/>
              </a:lnSpc>
            </a:pPr>
            <a:r>
              <a:rPr lang="en-CA" altLang="en-US" sz="900"/>
              <a:t>Quantitative gives you cause and effect relationships.</a:t>
            </a:r>
          </a:p>
          <a:p>
            <a:pPr eaLnBrk="1" hangingPunct="1">
              <a:lnSpc>
                <a:spcPct val="80000"/>
              </a:lnSpc>
            </a:pPr>
            <a:r>
              <a:rPr lang="en-CA" altLang="en-US" sz="900"/>
              <a:t>Qualitative gives you meanings and descriptions of phenomena.</a:t>
            </a:r>
          </a:p>
        </p:txBody>
      </p:sp>
    </p:spTree>
    <p:extLst>
      <p:ext uri="{BB962C8B-B14F-4D97-AF65-F5344CB8AC3E}">
        <p14:creationId xmlns:p14="http://schemas.microsoft.com/office/powerpoint/2010/main" val="33139954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7FAC3A00-BA94-E842-AC98-3429EC8744DE}"/>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7ACA1B5-1BCC-C64C-9F45-EF47BB6D81B1}" type="slidenum">
              <a:rPr lang="en-CA" altLang="en-US"/>
              <a:pPr/>
              <a:t>13</a:t>
            </a:fld>
            <a:endParaRPr lang="en-CA" altLang="en-US"/>
          </a:p>
        </p:txBody>
      </p:sp>
      <p:sp>
        <p:nvSpPr>
          <p:cNvPr id="31747" name="Rectangle 2">
            <a:extLst>
              <a:ext uri="{FF2B5EF4-FFF2-40B4-BE49-F238E27FC236}">
                <a16:creationId xmlns:a16="http://schemas.microsoft.com/office/drawing/2014/main" id="{F4C87688-FD04-A54C-B745-C6D67CD67371}"/>
              </a:ext>
            </a:extLst>
          </p:cNvPr>
          <p:cNvSpPr>
            <a:spLocks noRot="1" noChangeArrowheads="1" noTextEdit="1"/>
          </p:cNvSpPr>
          <p:nvPr>
            <p:ph type="sldImg"/>
          </p:nvPr>
        </p:nvSpPr>
        <p:spPr>
          <a:ln/>
        </p:spPr>
      </p:sp>
      <p:sp>
        <p:nvSpPr>
          <p:cNvPr id="31748" name="Rectangle 3">
            <a:extLst>
              <a:ext uri="{FF2B5EF4-FFF2-40B4-BE49-F238E27FC236}">
                <a16:creationId xmlns:a16="http://schemas.microsoft.com/office/drawing/2014/main" id="{FFF12816-4E1F-804B-A182-64576AC7EE6C}"/>
              </a:ext>
            </a:extLst>
          </p:cNvPr>
          <p:cNvSpPr>
            <a:spLocks noGrp="1" noChangeArrowheads="1"/>
          </p:cNvSpPr>
          <p:nvPr>
            <p:ph type="body" idx="1"/>
          </p:nvPr>
        </p:nvSpPr>
        <p:spPr>
          <a:noFill/>
        </p:spPr>
        <p:txBody>
          <a:bodyPr/>
          <a:lstStyle/>
          <a:p>
            <a:pPr eaLnBrk="1" hangingPunct="1">
              <a:lnSpc>
                <a:spcPct val="80000"/>
              </a:lnSpc>
            </a:pPr>
            <a:endParaRPr lang="en-CA" altLang="en-US" sz="900"/>
          </a:p>
          <a:p>
            <a:pPr eaLnBrk="1" hangingPunct="1">
              <a:lnSpc>
                <a:spcPct val="80000"/>
              </a:lnSpc>
            </a:pPr>
            <a:r>
              <a:rPr lang="en-CA" altLang="en-US" sz="900"/>
              <a:t>These points are under contention by researchers.</a:t>
            </a:r>
            <a:br>
              <a:rPr lang="en-CA" altLang="en-US" sz="900"/>
            </a:br>
            <a:endParaRPr lang="en-CA" altLang="en-US" sz="900"/>
          </a:p>
          <a:p>
            <a:pPr eaLnBrk="1" hangingPunct="1">
              <a:lnSpc>
                <a:spcPct val="80000"/>
              </a:lnSpc>
            </a:pPr>
            <a:r>
              <a:rPr lang="en-CA" altLang="en-US" sz="900"/>
              <a:t>Quantitative research involves explaining a phenomenon based on numerical evidence.</a:t>
            </a:r>
          </a:p>
          <a:p>
            <a:pPr eaLnBrk="1" hangingPunct="1">
              <a:lnSpc>
                <a:spcPct val="80000"/>
              </a:lnSpc>
            </a:pPr>
            <a:r>
              <a:rPr lang="en-CA" altLang="en-US" sz="900"/>
              <a:t>For example, X is faster than Y so X must be better.</a:t>
            </a:r>
          </a:p>
          <a:p>
            <a:pPr eaLnBrk="1" hangingPunct="1">
              <a:lnSpc>
                <a:spcPct val="80000"/>
              </a:lnSpc>
            </a:pPr>
            <a:r>
              <a:rPr lang="en-CA" altLang="en-US" sz="900"/>
              <a:t>Qualitative research involves explaining a phenomenon through words.</a:t>
            </a:r>
          </a:p>
          <a:p>
            <a:pPr eaLnBrk="1" hangingPunct="1">
              <a:lnSpc>
                <a:spcPct val="80000"/>
              </a:lnSpc>
            </a:pPr>
            <a:r>
              <a:rPr lang="en-CA" altLang="en-US" sz="900"/>
              <a:t>For example, using a description of a real world act or process.</a:t>
            </a:r>
          </a:p>
          <a:p>
            <a:pPr eaLnBrk="1" hangingPunct="1">
              <a:lnSpc>
                <a:spcPct val="80000"/>
              </a:lnSpc>
            </a:pPr>
            <a:endParaRPr lang="en-CA" altLang="en-US" sz="900"/>
          </a:p>
          <a:p>
            <a:pPr eaLnBrk="1" hangingPunct="1">
              <a:lnSpc>
                <a:spcPct val="80000"/>
              </a:lnSpc>
            </a:pPr>
            <a:r>
              <a:rPr lang="en-CA" altLang="en-US" sz="900"/>
              <a:t>Quantitative is objective: it is undistorted by emotion or personal bias; based on observable phenomenon.</a:t>
            </a:r>
          </a:p>
          <a:p>
            <a:pPr eaLnBrk="1" hangingPunct="1">
              <a:lnSpc>
                <a:spcPct val="80000"/>
              </a:lnSpc>
            </a:pPr>
            <a:r>
              <a:rPr lang="en-CA" altLang="en-US" sz="900"/>
              <a:t>Qualitative is subjective: it is influenced by personal opinion, the creativity of the researcher to ask the right questions and see the right actions.</a:t>
            </a:r>
          </a:p>
          <a:p>
            <a:pPr eaLnBrk="1" hangingPunct="1">
              <a:lnSpc>
                <a:spcPct val="80000"/>
              </a:lnSpc>
            </a:pPr>
            <a:r>
              <a:rPr lang="en-CA" altLang="en-US" sz="900"/>
              <a:t>You need to understand what your biases are ahead of time and understand how they will affect the results.</a:t>
            </a:r>
          </a:p>
          <a:p>
            <a:pPr eaLnBrk="1" hangingPunct="1">
              <a:lnSpc>
                <a:spcPct val="80000"/>
              </a:lnSpc>
            </a:pPr>
            <a:endParaRPr lang="en-CA" altLang="en-US" sz="900"/>
          </a:p>
          <a:p>
            <a:pPr eaLnBrk="1" hangingPunct="1">
              <a:lnSpc>
                <a:spcPct val="80000"/>
              </a:lnSpc>
            </a:pPr>
            <a:r>
              <a:rPr lang="en-CA" altLang="en-US" sz="900"/>
              <a:t>Quantitative relies on deductive reasoning where you will start with a hypothesis or principle and attempt to prove/disprove it.</a:t>
            </a:r>
          </a:p>
          <a:p>
            <a:pPr eaLnBrk="1" hangingPunct="1">
              <a:lnSpc>
                <a:spcPct val="80000"/>
              </a:lnSpc>
            </a:pPr>
            <a:r>
              <a:rPr lang="en-CA" altLang="en-US" sz="9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lnSpc>
                <a:spcPct val="80000"/>
              </a:lnSpc>
            </a:pPr>
            <a:endParaRPr lang="en-CA" altLang="en-US" sz="900"/>
          </a:p>
          <a:p>
            <a:pPr eaLnBrk="1" hangingPunct="1">
              <a:lnSpc>
                <a:spcPct val="80000"/>
              </a:lnSpc>
            </a:pPr>
            <a:r>
              <a:rPr lang="en-CA" altLang="en-US" sz="900"/>
              <a:t>Quantitative relies on collecting data first then analysis it to get objective results.</a:t>
            </a:r>
          </a:p>
          <a:p>
            <a:pPr eaLnBrk="1" hangingPunct="1">
              <a:lnSpc>
                <a:spcPct val="80000"/>
              </a:lnSpc>
            </a:pPr>
            <a:r>
              <a:rPr lang="en-CA" altLang="en-US" sz="900"/>
              <a:t>Qualitative relies on collecting data, analyzing it, refining the research method and questions, and then repeating the process.</a:t>
            </a:r>
          </a:p>
          <a:p>
            <a:pPr eaLnBrk="1" hangingPunct="1">
              <a:lnSpc>
                <a:spcPct val="80000"/>
              </a:lnSpc>
            </a:pPr>
            <a:endParaRPr lang="en-CA" altLang="en-US" sz="900"/>
          </a:p>
          <a:p>
            <a:pPr eaLnBrk="1" hangingPunct="1">
              <a:lnSpc>
                <a:spcPct val="80000"/>
              </a:lnSpc>
            </a:pPr>
            <a:r>
              <a:rPr lang="en-CA" altLang="en-US" sz="900"/>
              <a:t>Quantitative gives you cause and effect relationships.</a:t>
            </a:r>
          </a:p>
          <a:p>
            <a:pPr eaLnBrk="1" hangingPunct="1">
              <a:lnSpc>
                <a:spcPct val="80000"/>
              </a:lnSpc>
            </a:pPr>
            <a:r>
              <a:rPr lang="en-CA" altLang="en-US" sz="900"/>
              <a:t>Qualitative gives you meanings and descriptions of phenomena.</a:t>
            </a:r>
          </a:p>
        </p:txBody>
      </p:sp>
    </p:spTree>
    <p:extLst>
      <p:ext uri="{BB962C8B-B14F-4D97-AF65-F5344CB8AC3E}">
        <p14:creationId xmlns:p14="http://schemas.microsoft.com/office/powerpoint/2010/main" val="6821385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387E9EE3-465D-3A49-AB02-9B272C3A9AE4}"/>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51048FC3-756E-7E43-ABE6-5C6FB2757549}" type="slidenum">
              <a:rPr lang="en-CA" altLang="en-US"/>
              <a:pPr/>
              <a:t>14</a:t>
            </a:fld>
            <a:endParaRPr lang="en-CA" altLang="en-US"/>
          </a:p>
        </p:txBody>
      </p:sp>
      <p:sp>
        <p:nvSpPr>
          <p:cNvPr id="33795" name="Rectangle 2">
            <a:extLst>
              <a:ext uri="{FF2B5EF4-FFF2-40B4-BE49-F238E27FC236}">
                <a16:creationId xmlns:a16="http://schemas.microsoft.com/office/drawing/2014/main" id="{F2980502-D255-0443-B200-109E5CD7DC17}"/>
              </a:ext>
            </a:extLst>
          </p:cNvPr>
          <p:cNvSpPr>
            <a:spLocks noRot="1" noChangeArrowheads="1" noTextEdit="1"/>
          </p:cNvSpPr>
          <p:nvPr>
            <p:ph type="sldImg"/>
          </p:nvPr>
        </p:nvSpPr>
        <p:spPr>
          <a:ln/>
        </p:spPr>
      </p:sp>
      <p:sp>
        <p:nvSpPr>
          <p:cNvPr id="33796" name="Rectangle 3">
            <a:extLst>
              <a:ext uri="{FF2B5EF4-FFF2-40B4-BE49-F238E27FC236}">
                <a16:creationId xmlns:a16="http://schemas.microsoft.com/office/drawing/2014/main" id="{405F3846-4AB6-3941-ADBD-85972F592283}"/>
              </a:ext>
            </a:extLst>
          </p:cNvPr>
          <p:cNvSpPr>
            <a:spLocks noGrp="1" noChangeArrowheads="1"/>
          </p:cNvSpPr>
          <p:nvPr>
            <p:ph type="body" idx="1"/>
          </p:nvPr>
        </p:nvSpPr>
        <p:spPr>
          <a:noFill/>
        </p:spPr>
        <p:txBody>
          <a:bodyPr/>
          <a:lstStyle/>
          <a:p>
            <a:pPr eaLnBrk="1" hangingPunct="1">
              <a:lnSpc>
                <a:spcPct val="80000"/>
              </a:lnSpc>
            </a:pPr>
            <a:endParaRPr lang="en-CA" altLang="en-US" sz="900"/>
          </a:p>
          <a:p>
            <a:pPr eaLnBrk="1" hangingPunct="1">
              <a:lnSpc>
                <a:spcPct val="80000"/>
              </a:lnSpc>
            </a:pPr>
            <a:r>
              <a:rPr lang="en-CA" altLang="en-US" sz="900"/>
              <a:t>These points are under contention by researchers.</a:t>
            </a:r>
            <a:br>
              <a:rPr lang="en-CA" altLang="en-US" sz="900"/>
            </a:br>
            <a:endParaRPr lang="en-CA" altLang="en-US" sz="900"/>
          </a:p>
          <a:p>
            <a:pPr eaLnBrk="1" hangingPunct="1">
              <a:lnSpc>
                <a:spcPct val="80000"/>
              </a:lnSpc>
            </a:pPr>
            <a:r>
              <a:rPr lang="en-CA" altLang="en-US" sz="900"/>
              <a:t>Quantitative research involves explaining a phenomenon based on numerical evidence.</a:t>
            </a:r>
          </a:p>
          <a:p>
            <a:pPr eaLnBrk="1" hangingPunct="1">
              <a:lnSpc>
                <a:spcPct val="80000"/>
              </a:lnSpc>
            </a:pPr>
            <a:r>
              <a:rPr lang="en-CA" altLang="en-US" sz="900"/>
              <a:t>For example, X is faster than Y so X must be better.</a:t>
            </a:r>
          </a:p>
          <a:p>
            <a:pPr eaLnBrk="1" hangingPunct="1">
              <a:lnSpc>
                <a:spcPct val="80000"/>
              </a:lnSpc>
            </a:pPr>
            <a:r>
              <a:rPr lang="en-CA" altLang="en-US" sz="900"/>
              <a:t>Qualitative research involves explaining a phenomenon through words.</a:t>
            </a:r>
          </a:p>
          <a:p>
            <a:pPr eaLnBrk="1" hangingPunct="1">
              <a:lnSpc>
                <a:spcPct val="80000"/>
              </a:lnSpc>
            </a:pPr>
            <a:r>
              <a:rPr lang="en-CA" altLang="en-US" sz="900"/>
              <a:t>For example, using a description of a real world act or process.</a:t>
            </a:r>
          </a:p>
          <a:p>
            <a:pPr eaLnBrk="1" hangingPunct="1">
              <a:lnSpc>
                <a:spcPct val="80000"/>
              </a:lnSpc>
            </a:pPr>
            <a:endParaRPr lang="en-CA" altLang="en-US" sz="900"/>
          </a:p>
          <a:p>
            <a:pPr eaLnBrk="1" hangingPunct="1">
              <a:lnSpc>
                <a:spcPct val="80000"/>
              </a:lnSpc>
            </a:pPr>
            <a:r>
              <a:rPr lang="en-CA" altLang="en-US" sz="900"/>
              <a:t>Quantitative is objective: it is undistorted by emotion or personal bias; based on observable phenomenon.</a:t>
            </a:r>
          </a:p>
          <a:p>
            <a:pPr eaLnBrk="1" hangingPunct="1">
              <a:lnSpc>
                <a:spcPct val="80000"/>
              </a:lnSpc>
            </a:pPr>
            <a:r>
              <a:rPr lang="en-CA" altLang="en-US" sz="900"/>
              <a:t>Qualitative is subjective: it is influenced by personal opinion, the creativity of the researcher to ask the right questions and see the right actions.</a:t>
            </a:r>
          </a:p>
          <a:p>
            <a:pPr eaLnBrk="1" hangingPunct="1">
              <a:lnSpc>
                <a:spcPct val="80000"/>
              </a:lnSpc>
            </a:pPr>
            <a:r>
              <a:rPr lang="en-CA" altLang="en-US" sz="900"/>
              <a:t>You need to understand what your biases are ahead of time and understand how they will affect the results.</a:t>
            </a:r>
          </a:p>
          <a:p>
            <a:pPr eaLnBrk="1" hangingPunct="1">
              <a:lnSpc>
                <a:spcPct val="80000"/>
              </a:lnSpc>
            </a:pPr>
            <a:endParaRPr lang="en-CA" altLang="en-US" sz="900"/>
          </a:p>
          <a:p>
            <a:pPr eaLnBrk="1" hangingPunct="1">
              <a:lnSpc>
                <a:spcPct val="80000"/>
              </a:lnSpc>
            </a:pPr>
            <a:r>
              <a:rPr lang="en-CA" altLang="en-US" sz="900"/>
              <a:t>Quantitative relies on deductive reasoning where you will start with a hypothesis or principle and attempt to prove/disprove it.</a:t>
            </a:r>
          </a:p>
          <a:p>
            <a:pPr eaLnBrk="1" hangingPunct="1">
              <a:lnSpc>
                <a:spcPct val="80000"/>
              </a:lnSpc>
            </a:pPr>
            <a:r>
              <a:rPr lang="en-CA" altLang="en-US" sz="9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lnSpc>
                <a:spcPct val="80000"/>
              </a:lnSpc>
            </a:pPr>
            <a:endParaRPr lang="en-CA" altLang="en-US" sz="900"/>
          </a:p>
          <a:p>
            <a:pPr eaLnBrk="1" hangingPunct="1">
              <a:lnSpc>
                <a:spcPct val="80000"/>
              </a:lnSpc>
            </a:pPr>
            <a:r>
              <a:rPr lang="en-CA" altLang="en-US" sz="900"/>
              <a:t>Quantitative relies on collecting data first then analysis it to get objective results.</a:t>
            </a:r>
          </a:p>
          <a:p>
            <a:pPr eaLnBrk="1" hangingPunct="1">
              <a:lnSpc>
                <a:spcPct val="80000"/>
              </a:lnSpc>
            </a:pPr>
            <a:r>
              <a:rPr lang="en-CA" altLang="en-US" sz="900"/>
              <a:t>Qualitative relies on collecting data, analyzing it, refining the research method and questions, and then repeating the process.</a:t>
            </a:r>
          </a:p>
          <a:p>
            <a:pPr eaLnBrk="1" hangingPunct="1">
              <a:lnSpc>
                <a:spcPct val="80000"/>
              </a:lnSpc>
            </a:pPr>
            <a:endParaRPr lang="en-CA" altLang="en-US" sz="900"/>
          </a:p>
          <a:p>
            <a:pPr eaLnBrk="1" hangingPunct="1">
              <a:lnSpc>
                <a:spcPct val="80000"/>
              </a:lnSpc>
            </a:pPr>
            <a:r>
              <a:rPr lang="en-CA" altLang="en-US" sz="900"/>
              <a:t>Quantitative gives you cause and effect relationships.</a:t>
            </a:r>
          </a:p>
          <a:p>
            <a:pPr eaLnBrk="1" hangingPunct="1">
              <a:lnSpc>
                <a:spcPct val="80000"/>
              </a:lnSpc>
            </a:pPr>
            <a:r>
              <a:rPr lang="en-CA" altLang="en-US" sz="900"/>
              <a:t>Qualitative gives you meanings and descriptions of phenomena.</a:t>
            </a:r>
          </a:p>
        </p:txBody>
      </p:sp>
    </p:spTree>
    <p:extLst>
      <p:ext uri="{BB962C8B-B14F-4D97-AF65-F5344CB8AC3E}">
        <p14:creationId xmlns:p14="http://schemas.microsoft.com/office/powerpoint/2010/main" val="29242212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5BE9AEC3-3DF1-1741-81D7-099757BE94A7}"/>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1F6708A-BBAB-7241-B20B-E0B83DF6C1B1}" type="slidenum">
              <a:rPr lang="en-CA" altLang="en-US"/>
              <a:pPr/>
              <a:t>15</a:t>
            </a:fld>
            <a:endParaRPr lang="en-CA" altLang="en-US"/>
          </a:p>
        </p:txBody>
      </p:sp>
      <p:sp>
        <p:nvSpPr>
          <p:cNvPr id="35843" name="Rectangle 2">
            <a:extLst>
              <a:ext uri="{FF2B5EF4-FFF2-40B4-BE49-F238E27FC236}">
                <a16:creationId xmlns:a16="http://schemas.microsoft.com/office/drawing/2014/main" id="{E03F2CFC-1D74-6047-AA52-ADEF7112C63F}"/>
              </a:ext>
            </a:extLst>
          </p:cNvPr>
          <p:cNvSpPr>
            <a:spLocks noRot="1" noChangeArrowheads="1" noTextEdit="1"/>
          </p:cNvSpPr>
          <p:nvPr>
            <p:ph type="sldImg"/>
          </p:nvPr>
        </p:nvSpPr>
        <p:spPr>
          <a:ln/>
        </p:spPr>
      </p:sp>
      <p:sp>
        <p:nvSpPr>
          <p:cNvPr id="35844" name="Rectangle 3">
            <a:extLst>
              <a:ext uri="{FF2B5EF4-FFF2-40B4-BE49-F238E27FC236}">
                <a16:creationId xmlns:a16="http://schemas.microsoft.com/office/drawing/2014/main" id="{FDC97588-F37F-9643-B26C-CFB0A209A750}"/>
              </a:ext>
            </a:extLst>
          </p:cNvPr>
          <p:cNvSpPr>
            <a:spLocks noGrp="1" noChangeArrowheads="1"/>
          </p:cNvSpPr>
          <p:nvPr>
            <p:ph type="body" idx="1"/>
          </p:nvPr>
        </p:nvSpPr>
        <p:spPr>
          <a:noFill/>
        </p:spPr>
        <p:txBody>
          <a:bodyPr/>
          <a:lstStyle/>
          <a:p>
            <a:pPr eaLnBrk="1" hangingPunct="1"/>
            <a:r>
              <a:rPr lang="en-CA" altLang="en-US"/>
              <a:t>Quality of the data collector: listening skills, interpersonal skills, observational skills</a:t>
            </a:r>
          </a:p>
          <a:p>
            <a:pPr eaLnBrk="1" hangingPunct="1"/>
            <a:endParaRPr lang="en-CA" altLang="en-US"/>
          </a:p>
          <a:p>
            <a:pPr eaLnBrk="1" hangingPunct="1"/>
            <a:r>
              <a:rPr lang="en-CA" altLang="en-US"/>
              <a:t>Quality of the data analyzer: interpretation, inference</a:t>
            </a:r>
          </a:p>
          <a:p>
            <a:pPr eaLnBrk="1" hangingPunct="1"/>
            <a:endParaRPr lang="en-CA" altLang="en-US"/>
          </a:p>
          <a:p>
            <a:pPr eaLnBrk="1" hangingPunct="1"/>
            <a:r>
              <a:rPr lang="en-CA" altLang="en-US"/>
              <a:t>Quality of the presenter / writer: if the person is able to effectively communicate the phenomenon</a:t>
            </a:r>
          </a:p>
        </p:txBody>
      </p:sp>
    </p:spTree>
    <p:extLst>
      <p:ext uri="{BB962C8B-B14F-4D97-AF65-F5344CB8AC3E}">
        <p14:creationId xmlns:p14="http://schemas.microsoft.com/office/powerpoint/2010/main" val="19824181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D3F0F966-E1CF-1F42-8D7C-F8DE77AA1A30}"/>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85D492F9-5CBC-0546-BF62-A093D5D6EA32}" type="slidenum">
              <a:rPr lang="en-CA" altLang="en-US"/>
              <a:pPr/>
              <a:t>59</a:t>
            </a:fld>
            <a:endParaRPr lang="en-CA" altLang="en-US"/>
          </a:p>
        </p:txBody>
      </p:sp>
      <p:sp>
        <p:nvSpPr>
          <p:cNvPr id="81923" name="Rectangle 2">
            <a:extLst>
              <a:ext uri="{FF2B5EF4-FFF2-40B4-BE49-F238E27FC236}">
                <a16:creationId xmlns:a16="http://schemas.microsoft.com/office/drawing/2014/main" id="{44610030-0163-774A-A542-B22D93928347}"/>
              </a:ext>
            </a:extLst>
          </p:cNvPr>
          <p:cNvSpPr>
            <a:spLocks noRot="1" noChangeArrowheads="1" noTextEdit="1"/>
          </p:cNvSpPr>
          <p:nvPr>
            <p:ph type="sldImg"/>
          </p:nvPr>
        </p:nvSpPr>
        <p:spPr>
          <a:ln/>
        </p:spPr>
      </p:sp>
      <p:sp>
        <p:nvSpPr>
          <p:cNvPr id="81924" name="Rectangle 3">
            <a:extLst>
              <a:ext uri="{FF2B5EF4-FFF2-40B4-BE49-F238E27FC236}">
                <a16:creationId xmlns:a16="http://schemas.microsoft.com/office/drawing/2014/main" id="{0D14A054-AD29-CB40-AF00-6E8E4FA7E9AE}"/>
              </a:ext>
            </a:extLst>
          </p:cNvPr>
          <p:cNvSpPr>
            <a:spLocks noGrp="1" noChangeArrowheads="1"/>
          </p:cNvSpPr>
          <p:nvPr>
            <p:ph type="body" idx="1"/>
          </p:nvPr>
        </p:nvSpPr>
        <p:spPr>
          <a:noFill/>
        </p:spPr>
        <p:txBody>
          <a:bodyPr/>
          <a:lstStyle/>
          <a:p>
            <a:pPr eaLnBrk="1" hangingPunct="1"/>
            <a:r>
              <a:rPr lang="en-CA" altLang="en-US"/>
              <a:t>Understand the threats that may exist and try to rule them out or understand how they affect the results.</a:t>
            </a:r>
          </a:p>
        </p:txBody>
      </p:sp>
    </p:spTree>
    <p:extLst>
      <p:ext uri="{BB962C8B-B14F-4D97-AF65-F5344CB8AC3E}">
        <p14:creationId xmlns:p14="http://schemas.microsoft.com/office/powerpoint/2010/main" val="20044310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B3392750-6707-ED4A-A89F-6495B4FBA564}"/>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0D5494AB-8681-734C-B61B-378C00E8D2F8}" type="slidenum">
              <a:rPr lang="en-CA" altLang="en-US"/>
              <a:pPr/>
              <a:t>60</a:t>
            </a:fld>
            <a:endParaRPr lang="en-CA" altLang="en-US"/>
          </a:p>
        </p:txBody>
      </p:sp>
      <p:sp>
        <p:nvSpPr>
          <p:cNvPr id="83971" name="Rectangle 2">
            <a:extLst>
              <a:ext uri="{FF2B5EF4-FFF2-40B4-BE49-F238E27FC236}">
                <a16:creationId xmlns:a16="http://schemas.microsoft.com/office/drawing/2014/main" id="{FD2C1613-F5BA-1743-AA92-EA8692B113F7}"/>
              </a:ext>
            </a:extLst>
          </p:cNvPr>
          <p:cNvSpPr>
            <a:spLocks noRot="1" noChangeArrowheads="1" noTextEdit="1"/>
          </p:cNvSpPr>
          <p:nvPr>
            <p:ph type="sldImg"/>
          </p:nvPr>
        </p:nvSpPr>
        <p:spPr>
          <a:ln/>
        </p:spPr>
      </p:sp>
      <p:sp>
        <p:nvSpPr>
          <p:cNvPr id="83972" name="Rectangle 3">
            <a:extLst>
              <a:ext uri="{FF2B5EF4-FFF2-40B4-BE49-F238E27FC236}">
                <a16:creationId xmlns:a16="http://schemas.microsoft.com/office/drawing/2014/main" id="{B91E5D34-459D-B145-A43D-6FA3D816374C}"/>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28964056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A113CE6C-B958-4349-A087-C05BB5696C99}"/>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5C4DBAD-894F-DB4E-A6F3-1FB0FA63FF7F}" type="slidenum">
              <a:rPr lang="en-CA" altLang="en-US"/>
              <a:pPr/>
              <a:t>61</a:t>
            </a:fld>
            <a:endParaRPr lang="en-CA" altLang="en-US"/>
          </a:p>
        </p:txBody>
      </p:sp>
      <p:sp>
        <p:nvSpPr>
          <p:cNvPr id="86019" name="Rectangle 2">
            <a:extLst>
              <a:ext uri="{FF2B5EF4-FFF2-40B4-BE49-F238E27FC236}">
                <a16:creationId xmlns:a16="http://schemas.microsoft.com/office/drawing/2014/main" id="{B61E6792-93A3-584F-8817-379DDBEF3C88}"/>
              </a:ext>
            </a:extLst>
          </p:cNvPr>
          <p:cNvSpPr>
            <a:spLocks noRot="1" noChangeArrowheads="1" noTextEdit="1"/>
          </p:cNvSpPr>
          <p:nvPr>
            <p:ph type="sldImg"/>
          </p:nvPr>
        </p:nvSpPr>
        <p:spPr>
          <a:ln/>
        </p:spPr>
      </p:sp>
      <p:sp>
        <p:nvSpPr>
          <p:cNvPr id="86020" name="Rectangle 3">
            <a:extLst>
              <a:ext uri="{FF2B5EF4-FFF2-40B4-BE49-F238E27FC236}">
                <a16:creationId xmlns:a16="http://schemas.microsoft.com/office/drawing/2014/main" id="{AEB18C4D-7F3E-7749-B5B1-C288255EEBA3}"/>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18276284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90AE1525-51C9-C94D-A878-2D10F97387D0}"/>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0B4B9F63-EFD6-C643-AD8F-5DF7F707E784}" type="slidenum">
              <a:rPr lang="en-CA" altLang="en-US"/>
              <a:pPr/>
              <a:t>62</a:t>
            </a:fld>
            <a:endParaRPr lang="en-CA" altLang="en-US"/>
          </a:p>
        </p:txBody>
      </p:sp>
      <p:sp>
        <p:nvSpPr>
          <p:cNvPr id="88067" name="Rectangle 2">
            <a:extLst>
              <a:ext uri="{FF2B5EF4-FFF2-40B4-BE49-F238E27FC236}">
                <a16:creationId xmlns:a16="http://schemas.microsoft.com/office/drawing/2014/main" id="{235AB6BB-59E6-1946-B78F-740EF0628B0B}"/>
              </a:ext>
            </a:extLst>
          </p:cNvPr>
          <p:cNvSpPr>
            <a:spLocks noRot="1" noChangeArrowheads="1" noTextEdit="1"/>
          </p:cNvSpPr>
          <p:nvPr>
            <p:ph type="sldImg"/>
          </p:nvPr>
        </p:nvSpPr>
        <p:spPr>
          <a:ln/>
        </p:spPr>
      </p:sp>
      <p:sp>
        <p:nvSpPr>
          <p:cNvPr id="88068" name="Rectangle 3">
            <a:extLst>
              <a:ext uri="{FF2B5EF4-FFF2-40B4-BE49-F238E27FC236}">
                <a16:creationId xmlns:a16="http://schemas.microsoft.com/office/drawing/2014/main" id="{D8878283-9F0D-CD43-9B24-FA5EBA362BB4}"/>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40495316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ED808D68-AF87-A44A-9FF9-DA67AA7229C6}"/>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12D0B9C-2E6B-F94D-9F5B-E991AD68164C}" type="slidenum">
              <a:rPr lang="en-CA" altLang="en-US"/>
              <a:pPr/>
              <a:t>63</a:t>
            </a:fld>
            <a:endParaRPr lang="en-CA" altLang="en-US"/>
          </a:p>
        </p:txBody>
      </p:sp>
      <p:sp>
        <p:nvSpPr>
          <p:cNvPr id="90115" name="Rectangle 2">
            <a:extLst>
              <a:ext uri="{FF2B5EF4-FFF2-40B4-BE49-F238E27FC236}">
                <a16:creationId xmlns:a16="http://schemas.microsoft.com/office/drawing/2014/main" id="{5BDE8341-25E9-6E45-898C-DB34793D11C6}"/>
              </a:ext>
            </a:extLst>
          </p:cNvPr>
          <p:cNvSpPr>
            <a:spLocks noRot="1" noChangeArrowheads="1" noTextEdit="1"/>
          </p:cNvSpPr>
          <p:nvPr>
            <p:ph type="sldImg"/>
          </p:nvPr>
        </p:nvSpPr>
        <p:spPr>
          <a:ln/>
        </p:spPr>
      </p:sp>
      <p:sp>
        <p:nvSpPr>
          <p:cNvPr id="90116" name="Rectangle 3">
            <a:extLst>
              <a:ext uri="{FF2B5EF4-FFF2-40B4-BE49-F238E27FC236}">
                <a16:creationId xmlns:a16="http://schemas.microsoft.com/office/drawing/2014/main" id="{18A1BDCA-0C96-AD49-A8FB-D16BDACDEC0D}"/>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23937920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1F194548-46B1-0D42-B1F2-66B7E3A9C203}"/>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D326DE92-0BD0-3645-8528-8F2A07CBF6B0}" type="slidenum">
              <a:rPr lang="en-CA" altLang="en-US"/>
              <a:pPr/>
              <a:t>64</a:t>
            </a:fld>
            <a:endParaRPr lang="en-CA" altLang="en-US"/>
          </a:p>
        </p:txBody>
      </p:sp>
      <p:sp>
        <p:nvSpPr>
          <p:cNvPr id="92163" name="Rectangle 2">
            <a:extLst>
              <a:ext uri="{FF2B5EF4-FFF2-40B4-BE49-F238E27FC236}">
                <a16:creationId xmlns:a16="http://schemas.microsoft.com/office/drawing/2014/main" id="{65D85189-5FE3-DB46-8B7E-E771D018030E}"/>
              </a:ext>
            </a:extLst>
          </p:cNvPr>
          <p:cNvSpPr>
            <a:spLocks noRot="1" noChangeArrowheads="1" noTextEdit="1"/>
          </p:cNvSpPr>
          <p:nvPr>
            <p:ph type="sldImg"/>
          </p:nvPr>
        </p:nvSpPr>
        <p:spPr>
          <a:ln/>
        </p:spPr>
      </p:sp>
      <p:sp>
        <p:nvSpPr>
          <p:cNvPr id="92164" name="Rectangle 3">
            <a:extLst>
              <a:ext uri="{FF2B5EF4-FFF2-40B4-BE49-F238E27FC236}">
                <a16:creationId xmlns:a16="http://schemas.microsoft.com/office/drawing/2014/main" id="{B6B1F3F7-4DEE-1C4D-A331-E03BE565E3E7}"/>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12026646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a:extLst>
              <a:ext uri="{FF2B5EF4-FFF2-40B4-BE49-F238E27FC236}">
                <a16:creationId xmlns:a16="http://schemas.microsoft.com/office/drawing/2014/main" id="{29EFF07B-4090-044A-AC01-9D145F78DFF1}"/>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0E9A9D8-1E37-5B45-8118-AA50AEC768F7}" type="slidenum">
              <a:rPr lang="en-CA" altLang="en-US"/>
              <a:pPr/>
              <a:t>65</a:t>
            </a:fld>
            <a:endParaRPr lang="en-CA" altLang="en-US"/>
          </a:p>
        </p:txBody>
      </p:sp>
      <p:sp>
        <p:nvSpPr>
          <p:cNvPr id="94211" name="Rectangle 2">
            <a:extLst>
              <a:ext uri="{FF2B5EF4-FFF2-40B4-BE49-F238E27FC236}">
                <a16:creationId xmlns:a16="http://schemas.microsoft.com/office/drawing/2014/main" id="{C3413071-A28D-7F48-9A23-F3063A58B4BD}"/>
              </a:ext>
            </a:extLst>
          </p:cNvPr>
          <p:cNvSpPr>
            <a:spLocks noRot="1" noChangeArrowheads="1" noTextEdit="1"/>
          </p:cNvSpPr>
          <p:nvPr>
            <p:ph type="sldImg"/>
          </p:nvPr>
        </p:nvSpPr>
        <p:spPr>
          <a:ln/>
        </p:spPr>
      </p:sp>
      <p:sp>
        <p:nvSpPr>
          <p:cNvPr id="94212" name="Rectangle 3">
            <a:extLst>
              <a:ext uri="{FF2B5EF4-FFF2-40B4-BE49-F238E27FC236}">
                <a16:creationId xmlns:a16="http://schemas.microsoft.com/office/drawing/2014/main" id="{758A9AC3-AAF1-D349-AEC0-A79129CBFD61}"/>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41705882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3348DD29-CB58-2D4E-9218-24EA2FFFCEDA}"/>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4DC5F1C9-AA93-7C45-9822-CFDC05F7F2CC}" type="slidenum">
              <a:rPr lang="en-CA" altLang="en-US"/>
              <a:pPr/>
              <a:t>66</a:t>
            </a:fld>
            <a:endParaRPr lang="en-CA" altLang="en-US"/>
          </a:p>
        </p:txBody>
      </p:sp>
      <p:sp>
        <p:nvSpPr>
          <p:cNvPr id="96259" name="Rectangle 2">
            <a:extLst>
              <a:ext uri="{FF2B5EF4-FFF2-40B4-BE49-F238E27FC236}">
                <a16:creationId xmlns:a16="http://schemas.microsoft.com/office/drawing/2014/main" id="{AE07844C-D509-724D-B554-5DACCB563785}"/>
              </a:ext>
            </a:extLst>
          </p:cNvPr>
          <p:cNvSpPr>
            <a:spLocks noRot="1" noChangeArrowheads="1" noTextEdit="1"/>
          </p:cNvSpPr>
          <p:nvPr>
            <p:ph type="sldImg"/>
          </p:nvPr>
        </p:nvSpPr>
        <p:spPr>
          <a:ln/>
        </p:spPr>
      </p:sp>
      <p:sp>
        <p:nvSpPr>
          <p:cNvPr id="96260" name="Rectangle 3">
            <a:extLst>
              <a:ext uri="{FF2B5EF4-FFF2-40B4-BE49-F238E27FC236}">
                <a16:creationId xmlns:a16="http://schemas.microsoft.com/office/drawing/2014/main" id="{8C5AE3F1-2598-0C48-822E-A47079CE40EF}"/>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16241222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a:extLst>
              <a:ext uri="{FF2B5EF4-FFF2-40B4-BE49-F238E27FC236}">
                <a16:creationId xmlns:a16="http://schemas.microsoft.com/office/drawing/2014/main" id="{B3368A18-1D33-DE4F-8619-F79E8C168020}"/>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DBFDE93-E0C9-184D-B222-FF2D6FD3482D}" type="slidenum">
              <a:rPr lang="en-CA" altLang="en-US"/>
              <a:pPr/>
              <a:t>67</a:t>
            </a:fld>
            <a:endParaRPr lang="en-CA" altLang="en-US"/>
          </a:p>
        </p:txBody>
      </p:sp>
      <p:sp>
        <p:nvSpPr>
          <p:cNvPr id="98307" name="Rectangle 2">
            <a:extLst>
              <a:ext uri="{FF2B5EF4-FFF2-40B4-BE49-F238E27FC236}">
                <a16:creationId xmlns:a16="http://schemas.microsoft.com/office/drawing/2014/main" id="{620EF246-492F-C24B-9311-FADDE4FAE6F4}"/>
              </a:ext>
            </a:extLst>
          </p:cNvPr>
          <p:cNvSpPr>
            <a:spLocks noRot="1" noChangeArrowheads="1" noTextEdit="1"/>
          </p:cNvSpPr>
          <p:nvPr>
            <p:ph type="sldImg"/>
          </p:nvPr>
        </p:nvSpPr>
        <p:spPr>
          <a:ln/>
        </p:spPr>
      </p:sp>
      <p:sp>
        <p:nvSpPr>
          <p:cNvPr id="98308" name="Rectangle 3">
            <a:extLst>
              <a:ext uri="{FF2B5EF4-FFF2-40B4-BE49-F238E27FC236}">
                <a16:creationId xmlns:a16="http://schemas.microsoft.com/office/drawing/2014/main" id="{DC86FA78-02C8-2440-B724-F5514C0C16D4}"/>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3728144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28B582E1-5ADE-3449-B0EB-1578F38E8324}"/>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1771689-3FC5-254B-8A67-BC755EA9CC13}" type="slidenum">
              <a:rPr lang="en-CA" altLang="en-US"/>
              <a:pPr/>
              <a:t>68</a:t>
            </a:fld>
            <a:endParaRPr lang="en-CA" altLang="en-US"/>
          </a:p>
        </p:txBody>
      </p:sp>
      <p:sp>
        <p:nvSpPr>
          <p:cNvPr id="100355" name="Rectangle 2">
            <a:extLst>
              <a:ext uri="{FF2B5EF4-FFF2-40B4-BE49-F238E27FC236}">
                <a16:creationId xmlns:a16="http://schemas.microsoft.com/office/drawing/2014/main" id="{553138B1-3F06-3347-874B-98019AE46269}"/>
              </a:ext>
            </a:extLst>
          </p:cNvPr>
          <p:cNvSpPr>
            <a:spLocks noRot="1" noChangeArrowheads="1" noTextEdit="1"/>
          </p:cNvSpPr>
          <p:nvPr>
            <p:ph type="sldImg"/>
          </p:nvPr>
        </p:nvSpPr>
        <p:spPr>
          <a:ln/>
        </p:spPr>
      </p:sp>
      <p:sp>
        <p:nvSpPr>
          <p:cNvPr id="100356" name="Rectangle 3">
            <a:extLst>
              <a:ext uri="{FF2B5EF4-FFF2-40B4-BE49-F238E27FC236}">
                <a16:creationId xmlns:a16="http://schemas.microsoft.com/office/drawing/2014/main" id="{EE813D66-E0E4-CD47-829B-CF8F470F9251}"/>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36154426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a:extLst>
              <a:ext uri="{FF2B5EF4-FFF2-40B4-BE49-F238E27FC236}">
                <a16:creationId xmlns:a16="http://schemas.microsoft.com/office/drawing/2014/main" id="{EEE0F39D-275E-4443-A43A-EDEED209615A}"/>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3C73822F-6413-2540-BB4F-1CDD48137D28}" type="slidenum">
              <a:rPr lang="en-CA" altLang="en-US"/>
              <a:pPr/>
              <a:t>69</a:t>
            </a:fld>
            <a:endParaRPr lang="en-CA" altLang="en-US"/>
          </a:p>
        </p:txBody>
      </p:sp>
      <p:sp>
        <p:nvSpPr>
          <p:cNvPr id="102403" name="Rectangle 2">
            <a:extLst>
              <a:ext uri="{FF2B5EF4-FFF2-40B4-BE49-F238E27FC236}">
                <a16:creationId xmlns:a16="http://schemas.microsoft.com/office/drawing/2014/main" id="{70897020-B5C4-9645-9774-4DC8287793C5}"/>
              </a:ext>
            </a:extLst>
          </p:cNvPr>
          <p:cNvSpPr>
            <a:spLocks noRot="1" noChangeArrowheads="1" noTextEdit="1"/>
          </p:cNvSpPr>
          <p:nvPr>
            <p:ph type="sldImg"/>
          </p:nvPr>
        </p:nvSpPr>
        <p:spPr>
          <a:ln/>
        </p:spPr>
      </p:sp>
      <p:sp>
        <p:nvSpPr>
          <p:cNvPr id="102404" name="Rectangle 3">
            <a:extLst>
              <a:ext uri="{FF2B5EF4-FFF2-40B4-BE49-F238E27FC236}">
                <a16:creationId xmlns:a16="http://schemas.microsoft.com/office/drawing/2014/main" id="{D1EAB5CE-8C4E-B541-9D47-952BDF7D5CF0}"/>
              </a:ext>
            </a:extLst>
          </p:cNvPr>
          <p:cNvSpPr>
            <a:spLocks noGrp="1" noChangeArrowheads="1"/>
          </p:cNvSpPr>
          <p:nvPr>
            <p:ph type="body" idx="1"/>
          </p:nvPr>
        </p:nvSpPr>
        <p:spPr>
          <a:noFill/>
        </p:spPr>
        <p:txBody>
          <a:bodyPr/>
          <a:lstStyle/>
          <a:p>
            <a:pPr eaLnBrk="1" hangingPunct="1"/>
            <a:r>
              <a:rPr lang="en-CA" altLang="en-US"/>
              <a:t>Internal generalizability: you may have studied only a few people within a larger group.  Do findings extend to all people in this group?</a:t>
            </a:r>
          </a:p>
          <a:p>
            <a:pPr eaLnBrk="1" hangingPunct="1"/>
            <a:endParaRPr lang="en-CA" altLang="en-US"/>
          </a:p>
          <a:p>
            <a:pPr eaLnBrk="1" hangingPunct="1"/>
            <a:r>
              <a:rPr lang="en-CA" altLang="en-US"/>
              <a:t>External generalizability: do findings extend outside this group?  </a:t>
            </a:r>
          </a:p>
          <a:p>
            <a:pPr eaLnBrk="1" hangingPunct="1"/>
            <a:r>
              <a:rPr lang="en-CA" altLang="en-US"/>
              <a:t>This is typically not the focus as qualitative studies focus on one particular type of group.</a:t>
            </a:r>
          </a:p>
          <a:p>
            <a:pPr eaLnBrk="1" hangingPunct="1"/>
            <a:endParaRPr lang="en-CA" altLang="en-US"/>
          </a:p>
          <a:p>
            <a:pPr eaLnBrk="1" hangingPunct="1"/>
            <a:r>
              <a:rPr lang="en-US" altLang="en-US"/>
              <a:t>It is difficult to get external validity (generalizability) with qualitative research.  Instead, you should seek </a:t>
            </a:r>
            <a:r>
              <a:rPr lang="en-US" altLang="en-US" b="1" i="1"/>
              <a:t>face generalizability</a:t>
            </a:r>
            <a:r>
              <a:rPr lang="en-US" altLang="en-US"/>
              <a:t> -- there is no obvious reason not to believe that the results don't genearlize to the larger population.  Use some of the validity tests just described to do this, look for negative cases, etc.</a:t>
            </a:r>
            <a:endParaRPr lang="en-CA" altLang="en-US"/>
          </a:p>
          <a:p>
            <a:pPr eaLnBrk="1" hangingPunct="1"/>
            <a:endParaRPr lang="en-CA" altLang="en-US"/>
          </a:p>
        </p:txBody>
      </p:sp>
    </p:spTree>
    <p:extLst>
      <p:ext uri="{BB962C8B-B14F-4D97-AF65-F5344CB8AC3E}">
        <p14:creationId xmlns:p14="http://schemas.microsoft.com/office/powerpoint/2010/main" val="36160866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05/11/2020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05/11/2020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05/11/2020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05/11/2020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05/11/2020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05/11/2020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05/11/2020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05/11/2020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05/11/2020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05/11/2020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05/11/2020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05/11/2020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atlasti.com/" TargetMode="Externa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4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4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9.png"/></Relationships>
</file>

<file path=ppt/slides/_rels/slide4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9.png"/></Relationships>
</file>

<file path=ppt/slides/_rels/slide4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9.png"/></Relationships>
</file>

<file path=ppt/slides/_rels/slide4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9.png"/></Relationships>
</file>

<file path=ppt/slides/_rels/slide5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9.png"/></Relationships>
</file>

<file path=ppt/slides/_rels/slide5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9.png"/></Relationships>
</file>

<file path=ppt/slides/_rels/slide5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7.png"/></Relationships>
</file>

<file path=ppt/slides/_rels/slide5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7.png"/></Relationships>
</file>

<file path=ppt/slides/_rels/slide5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7.png"/></Relationships>
</file>

<file path=ppt/slides/_rels/slide5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7.png"/></Relationships>
</file>

<file path=ppt/slides/_rels/slide5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7.png"/></Relationships>
</file>

<file path=ppt/slides/_rels/slide5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7.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hyperlink" Target="https://www.youtube.com/watch?v=7X7VuQxPfp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LCDB700</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Qualitative Research</a:t>
            </a:r>
          </a:p>
          <a:p>
            <a:pPr eaLnBrk="1" hangingPunct="1"/>
            <a:r>
              <a:rPr lang="en-GB" altLang="en-US" dirty="0">
                <a:solidFill>
                  <a:schemeClr val="accent2"/>
                </a:solidFill>
              </a:rPr>
              <a:t>Week  5</a:t>
            </a:r>
          </a:p>
          <a:p>
            <a:pPr eaLnBrk="1" hangingPunct="1"/>
            <a:endParaRPr lang="en-GB" altLang="en-US" dirty="0">
              <a:solidFill>
                <a:schemeClr val="accent2"/>
              </a:solidFill>
            </a:endParaRPr>
          </a:p>
          <a:p>
            <a:pPr eaLnBrk="1" hangingPunct="1"/>
            <a:r>
              <a:rPr lang="en-GB" altLang="en-US" sz="4800" dirty="0">
                <a:solidFill>
                  <a:schemeClr val="accent2"/>
                </a:solidFill>
                <a:ea typeface="ＭＳ Ｐゴシック" panose="020B0600070205080204" pitchFamily="34" charset="-128"/>
              </a:rPr>
              <a:t>Qualitative analysis principles</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AD402B6A-63EC-D44B-B318-578EF3B2BED3}"/>
              </a:ext>
            </a:extLst>
          </p:cNvPr>
          <p:cNvSpPr>
            <a:spLocks noGrp="1"/>
          </p:cNvSpPr>
          <p:nvPr>
            <p:ph type="title"/>
          </p:nvPr>
        </p:nvSpPr>
        <p:spPr/>
        <p:txBody>
          <a:bodyPr/>
          <a:lstStyle/>
          <a:p>
            <a:r>
              <a:rPr lang="en-GB" altLang="en-US" dirty="0">
                <a:ea typeface="ＭＳ Ｐゴシック" panose="020B0600070205080204" pitchFamily="34" charset="-128"/>
              </a:rPr>
              <a:t>Qualitative analysis principles</a:t>
            </a:r>
          </a:p>
        </p:txBody>
      </p:sp>
      <p:sp>
        <p:nvSpPr>
          <p:cNvPr id="3075" name="Content Placeholder 2">
            <a:extLst>
              <a:ext uri="{FF2B5EF4-FFF2-40B4-BE49-F238E27FC236}">
                <a16:creationId xmlns:a16="http://schemas.microsoft.com/office/drawing/2014/main" id="{858AAB8A-D6C7-CE4C-8B59-5A358F5872F4}"/>
              </a:ext>
            </a:extLst>
          </p:cNvPr>
          <p:cNvSpPr>
            <a:spLocks noGrp="1"/>
          </p:cNvSpPr>
          <p:nvPr>
            <p:ph idx="1"/>
          </p:nvPr>
        </p:nvSpPr>
        <p:spPr/>
        <p:txBody>
          <a:bodyPr/>
          <a:lstStyle/>
          <a:p>
            <a:r>
              <a:rPr lang="en-GB" altLang="en-US" sz="2600">
                <a:ea typeface="ＭＳ Ｐゴシック" panose="020B0600070205080204" pitchFamily="34" charset="-128"/>
              </a:rPr>
              <a:t>Aim is to uncover </a:t>
            </a:r>
            <a:r>
              <a:rPr lang="en-GB" altLang="en-US" sz="2600" i="1">
                <a:ea typeface="ＭＳ Ｐゴシック" panose="020B0600070205080204" pitchFamily="34" charset="-128"/>
              </a:rPr>
              <a:t>meaning</a:t>
            </a:r>
            <a:r>
              <a:rPr lang="en-GB" altLang="en-US" sz="2600">
                <a:ea typeface="ＭＳ Ｐゴシック" panose="020B0600070205080204" pitchFamily="34" charset="-128"/>
              </a:rPr>
              <a:t> from the data</a:t>
            </a:r>
          </a:p>
          <a:p>
            <a:r>
              <a:rPr lang="en-GB" altLang="en-US" sz="2600">
                <a:ea typeface="ＭＳ Ｐゴシック" panose="020B0600070205080204" pitchFamily="34" charset="-128"/>
              </a:rPr>
              <a:t>This is a process of interpretation: influenced by the researcher’s perspectives</a:t>
            </a:r>
          </a:p>
          <a:p>
            <a:r>
              <a:rPr lang="en-GB" altLang="en-US" sz="2600">
                <a:ea typeface="ＭＳ Ｐゴシック" panose="020B0600070205080204" pitchFamily="34" charset="-128"/>
              </a:rPr>
              <a:t>Interpretations must be based on the data.</a:t>
            </a:r>
          </a:p>
          <a:p>
            <a:r>
              <a:rPr lang="en-GB" altLang="en-US" sz="2600">
                <a:ea typeface="ＭＳ Ｐゴシック" panose="020B0600070205080204" pitchFamily="34" charset="-128"/>
              </a:rPr>
              <a:t>Researcher tries to capture the intended meanings and develop an interpretive framework </a:t>
            </a:r>
          </a:p>
          <a:p>
            <a:r>
              <a:rPr lang="en-GB" altLang="en-US" sz="2600">
                <a:ea typeface="ＭＳ Ｐゴシック" panose="020B0600070205080204" pitchFamily="34" charset="-128"/>
              </a:rPr>
              <a:t>Check framework against the data</a:t>
            </a:r>
          </a:p>
        </p:txBody>
      </p:sp>
    </p:spTree>
    <p:extLst>
      <p:ext uri="{BB962C8B-B14F-4D97-AF65-F5344CB8AC3E}">
        <p14:creationId xmlns:p14="http://schemas.microsoft.com/office/powerpoint/2010/main" val="516023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3B127E31-A070-4E43-BC36-831FD2E3B2DD}"/>
              </a:ext>
            </a:extLst>
          </p:cNvPr>
          <p:cNvSpPr>
            <a:spLocks noGrp="1"/>
          </p:cNvSpPr>
          <p:nvPr>
            <p:ph type="title"/>
          </p:nvPr>
        </p:nvSpPr>
        <p:spPr/>
        <p:txBody>
          <a:bodyPr/>
          <a:lstStyle/>
          <a:p>
            <a:r>
              <a:rPr lang="en-GB" altLang="en-US">
                <a:ea typeface="ＭＳ Ｐゴシック" panose="020B0600070205080204" pitchFamily="34" charset="-128"/>
              </a:rPr>
              <a:t>Qualitative analysis: how?</a:t>
            </a:r>
          </a:p>
        </p:txBody>
      </p:sp>
      <p:sp>
        <p:nvSpPr>
          <p:cNvPr id="4099" name="Content Placeholder 2">
            <a:extLst>
              <a:ext uri="{FF2B5EF4-FFF2-40B4-BE49-F238E27FC236}">
                <a16:creationId xmlns:a16="http://schemas.microsoft.com/office/drawing/2014/main" id="{43D63B86-EE35-434E-8B75-9B56C2FA4FB9}"/>
              </a:ext>
            </a:extLst>
          </p:cNvPr>
          <p:cNvSpPr>
            <a:spLocks noGrp="1"/>
          </p:cNvSpPr>
          <p:nvPr>
            <p:ph idx="1"/>
          </p:nvPr>
        </p:nvSpPr>
        <p:spPr>
          <a:xfrm>
            <a:off x="539750" y="1773238"/>
            <a:ext cx="8135938" cy="4114800"/>
          </a:xfrm>
        </p:spPr>
        <p:txBody>
          <a:bodyPr/>
          <a:lstStyle/>
          <a:p>
            <a:r>
              <a:rPr lang="en-GB" altLang="en-US" sz="3000">
                <a:ea typeface="ＭＳ Ｐゴシック" panose="020B0600070205080204" pitchFamily="34" charset="-128"/>
              </a:rPr>
              <a:t>Look for themes, categories, similarities and differences in data.</a:t>
            </a:r>
          </a:p>
          <a:p>
            <a:r>
              <a:rPr lang="en-GB" altLang="en-US" sz="3000">
                <a:ea typeface="ＭＳ Ｐゴシック" panose="020B0600070205080204" pitchFamily="34" charset="-128"/>
              </a:rPr>
              <a:t>Assign codes related to these themes, and use them to code relevant passages of text.</a:t>
            </a:r>
          </a:p>
          <a:p>
            <a:r>
              <a:rPr lang="en-GB" altLang="en-US" sz="3000">
                <a:ea typeface="ＭＳ Ｐゴシック" panose="020B0600070205080204" pitchFamily="34" charset="-128"/>
              </a:rPr>
              <a:t>Interpret the meaning of your participants’ words: what do they say about each theme?</a:t>
            </a:r>
          </a:p>
          <a:p>
            <a:r>
              <a:rPr lang="en-GB" altLang="en-US" sz="3000">
                <a:ea typeface="ＭＳ Ｐゴシック" panose="020B0600070205080204" pitchFamily="34" charset="-128"/>
              </a:rPr>
              <a:t>Pull up quotes to support your arguments.</a:t>
            </a:r>
          </a:p>
          <a:p>
            <a:endParaRPr lang="en-GB" altLang="en-US" sz="2800">
              <a:ea typeface="ＭＳ Ｐゴシック" panose="020B0600070205080204" pitchFamily="34" charset="-128"/>
            </a:endParaRPr>
          </a:p>
        </p:txBody>
      </p:sp>
    </p:spTree>
    <p:extLst>
      <p:ext uri="{BB962C8B-B14F-4D97-AF65-F5344CB8AC3E}">
        <p14:creationId xmlns:p14="http://schemas.microsoft.com/office/powerpoint/2010/main" val="1863134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D7D7D66-F022-E24A-973D-97C8079CA0B5}"/>
              </a:ext>
            </a:extLst>
          </p:cNvPr>
          <p:cNvSpPr>
            <a:spLocks noGrp="1" noChangeArrowheads="1"/>
          </p:cNvSpPr>
          <p:nvPr>
            <p:ph type="title"/>
          </p:nvPr>
        </p:nvSpPr>
        <p:spPr/>
        <p:txBody>
          <a:bodyPr/>
          <a:lstStyle/>
          <a:p>
            <a:pPr eaLnBrk="1" hangingPunct="1"/>
            <a:r>
              <a:rPr lang="en-CA" altLang="en-US"/>
              <a:t>Outline</a:t>
            </a:r>
          </a:p>
        </p:txBody>
      </p:sp>
      <p:sp>
        <p:nvSpPr>
          <p:cNvPr id="15363" name="Rectangle 3">
            <a:extLst>
              <a:ext uri="{FF2B5EF4-FFF2-40B4-BE49-F238E27FC236}">
                <a16:creationId xmlns:a16="http://schemas.microsoft.com/office/drawing/2014/main" id="{A4097495-890E-6840-96F2-D7CF316A394A}"/>
              </a:ext>
            </a:extLst>
          </p:cNvPr>
          <p:cNvSpPr>
            <a:spLocks noGrp="1" noChangeArrowheads="1"/>
          </p:cNvSpPr>
          <p:nvPr>
            <p:ph idx="1"/>
          </p:nvPr>
        </p:nvSpPr>
        <p:spPr/>
        <p:txBody>
          <a:bodyPr/>
          <a:lstStyle/>
          <a:p>
            <a:pPr eaLnBrk="1" hangingPunct="1"/>
            <a:r>
              <a:rPr lang="en-CA" altLang="en-US"/>
              <a:t>Qualitative research</a:t>
            </a:r>
          </a:p>
          <a:p>
            <a:pPr eaLnBrk="1" hangingPunct="1"/>
            <a:endParaRPr lang="en-CA" altLang="en-US"/>
          </a:p>
          <a:p>
            <a:pPr eaLnBrk="1" hangingPunct="1"/>
            <a:r>
              <a:rPr lang="en-CA" altLang="en-US"/>
              <a:t>Analysis methods</a:t>
            </a:r>
          </a:p>
          <a:p>
            <a:pPr eaLnBrk="1" hangingPunct="1"/>
            <a:endParaRPr lang="en-CA" altLang="en-US"/>
          </a:p>
          <a:p>
            <a:pPr eaLnBrk="1" hangingPunct="1"/>
            <a:r>
              <a:rPr lang="en-CA" altLang="en-US"/>
              <a:t>Validity and generalizability</a:t>
            </a:r>
            <a:endParaRPr lang="en-CA" altLang="en-US" sz="2800"/>
          </a:p>
          <a:p>
            <a:pPr eaLnBrk="1" hangingPunct="1"/>
            <a:endParaRPr lang="en-CA" altLang="en-US"/>
          </a:p>
          <a:p>
            <a:pPr eaLnBrk="1" hangingPunct="1">
              <a:buFontTx/>
              <a:buNone/>
            </a:pPr>
            <a:endParaRPr lang="en-CA" altLang="en-US"/>
          </a:p>
          <a:p>
            <a:pPr eaLnBrk="1" hangingPunct="1">
              <a:buFontTx/>
              <a:buNone/>
            </a:pPr>
            <a:endParaRPr lang="en-CA" altLang="en-US"/>
          </a:p>
          <a:p>
            <a:pPr eaLnBrk="1" hangingPunct="1"/>
            <a:endParaRPr lang="en-CA" altLang="en-US" sz="2800"/>
          </a:p>
        </p:txBody>
      </p:sp>
    </p:spTree>
    <p:extLst>
      <p:ext uri="{BB962C8B-B14F-4D97-AF65-F5344CB8AC3E}">
        <p14:creationId xmlns:p14="http://schemas.microsoft.com/office/powerpoint/2010/main" val="793384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4B0DA41-14B5-EF43-B475-DAD2FA8316D1}"/>
              </a:ext>
            </a:extLst>
          </p:cNvPr>
          <p:cNvSpPr>
            <a:spLocks noGrp="1" noChangeArrowheads="1"/>
          </p:cNvSpPr>
          <p:nvPr>
            <p:ph type="title"/>
          </p:nvPr>
        </p:nvSpPr>
        <p:spPr/>
        <p:txBody>
          <a:bodyPr/>
          <a:lstStyle/>
          <a:p>
            <a:pPr eaLnBrk="1" hangingPunct="1"/>
            <a:r>
              <a:rPr lang="en-CA" altLang="en-US"/>
              <a:t>Qualitative Research Methods</a:t>
            </a:r>
          </a:p>
        </p:txBody>
      </p:sp>
      <p:sp>
        <p:nvSpPr>
          <p:cNvPr id="16387" name="Rectangle 3">
            <a:extLst>
              <a:ext uri="{FF2B5EF4-FFF2-40B4-BE49-F238E27FC236}">
                <a16:creationId xmlns:a16="http://schemas.microsoft.com/office/drawing/2014/main" id="{B4F88B31-63E4-3542-B6B0-6E73C359781B}"/>
              </a:ext>
            </a:extLst>
          </p:cNvPr>
          <p:cNvSpPr>
            <a:spLocks noGrp="1" noChangeArrowheads="1"/>
          </p:cNvSpPr>
          <p:nvPr>
            <p:ph idx="1"/>
          </p:nvPr>
        </p:nvSpPr>
        <p:spPr/>
        <p:txBody>
          <a:bodyPr/>
          <a:lstStyle/>
          <a:p>
            <a:pPr eaLnBrk="1" hangingPunct="1"/>
            <a:r>
              <a:rPr lang="en-CA" altLang="en-US"/>
              <a:t>Interviews</a:t>
            </a:r>
          </a:p>
          <a:p>
            <a:pPr lvl="1" eaLnBrk="1" hangingPunct="1"/>
            <a:r>
              <a:rPr lang="en-CA" altLang="en-US"/>
              <a:t>Ethnographic interviews </a:t>
            </a:r>
            <a:r>
              <a:rPr lang="en-CA" altLang="en-US" sz="1400"/>
              <a:t>(Spradley, 1979)</a:t>
            </a:r>
          </a:p>
          <a:p>
            <a:pPr lvl="1" eaLnBrk="1" hangingPunct="1"/>
            <a:r>
              <a:rPr lang="en-CA" altLang="en-US"/>
              <a:t>Contextual interviews </a:t>
            </a:r>
            <a:r>
              <a:rPr lang="en-CA" altLang="en-US" sz="1400"/>
              <a:t>(Holtzblatt and Jones, 1995)</a:t>
            </a:r>
          </a:p>
          <a:p>
            <a:pPr lvl="1" eaLnBrk="1" hangingPunct="1"/>
            <a:endParaRPr lang="en-CA" altLang="en-US" sz="1400"/>
          </a:p>
          <a:p>
            <a:pPr eaLnBrk="1" hangingPunct="1"/>
            <a:r>
              <a:rPr lang="en-CA" altLang="en-US"/>
              <a:t>Ethnographic observation </a:t>
            </a:r>
            <a:r>
              <a:rPr lang="en-CA" altLang="en-US" sz="1400"/>
              <a:t>(Spradley, 1980)</a:t>
            </a:r>
            <a:endParaRPr lang="en-CA" altLang="en-US" sz="2000"/>
          </a:p>
          <a:p>
            <a:pPr eaLnBrk="1" hangingPunct="1"/>
            <a:endParaRPr lang="en-CA" altLang="en-US" sz="2000"/>
          </a:p>
          <a:p>
            <a:pPr eaLnBrk="1" hangingPunct="1"/>
            <a:r>
              <a:rPr lang="en-CA" altLang="en-US"/>
              <a:t>Participatory design sessions </a:t>
            </a:r>
            <a:r>
              <a:rPr lang="en-CA" altLang="en-US" sz="1400"/>
              <a:t>(Sanders, 2005)</a:t>
            </a:r>
          </a:p>
          <a:p>
            <a:pPr eaLnBrk="1" hangingPunct="1"/>
            <a:endParaRPr lang="en-CA" altLang="en-US" sz="1400"/>
          </a:p>
          <a:p>
            <a:pPr eaLnBrk="1" hangingPunct="1"/>
            <a:r>
              <a:rPr lang="en-CA" altLang="en-US"/>
              <a:t>Field deployments</a:t>
            </a:r>
            <a:endParaRPr lang="en-CA" altLang="en-US" sz="1400"/>
          </a:p>
          <a:p>
            <a:pPr eaLnBrk="1" hangingPunct="1"/>
            <a:endParaRPr lang="en-CA" altLang="en-US" sz="1400"/>
          </a:p>
          <a:p>
            <a:pPr eaLnBrk="1" hangingPunct="1"/>
            <a:endParaRPr lang="en-CA" altLang="en-US" sz="1400"/>
          </a:p>
          <a:p>
            <a:pPr eaLnBrk="1" hangingPunct="1"/>
            <a:endParaRPr lang="en-CA" altLang="en-US" sz="2000"/>
          </a:p>
          <a:p>
            <a:pPr eaLnBrk="1" hangingPunct="1"/>
            <a:endParaRPr lang="en-CA" altLang="en-US"/>
          </a:p>
          <a:p>
            <a:pPr eaLnBrk="1" hangingPunct="1"/>
            <a:endParaRPr lang="en-CA" altLang="en-US"/>
          </a:p>
          <a:p>
            <a:pPr eaLnBrk="1" hangingPunct="1"/>
            <a:endParaRPr lang="en-CA" altLang="en-US"/>
          </a:p>
        </p:txBody>
      </p:sp>
    </p:spTree>
    <p:extLst>
      <p:ext uri="{BB962C8B-B14F-4D97-AF65-F5344CB8AC3E}">
        <p14:creationId xmlns:p14="http://schemas.microsoft.com/office/powerpoint/2010/main" val="283842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9713CAA-9FFE-E64A-868C-762E23077067}"/>
              </a:ext>
            </a:extLst>
          </p:cNvPr>
          <p:cNvSpPr>
            <a:spLocks noGrp="1" noChangeArrowheads="1"/>
          </p:cNvSpPr>
          <p:nvPr>
            <p:ph type="title"/>
          </p:nvPr>
        </p:nvSpPr>
        <p:spPr/>
        <p:txBody>
          <a:bodyPr/>
          <a:lstStyle/>
          <a:p>
            <a:pPr eaLnBrk="1" hangingPunct="1"/>
            <a:r>
              <a:rPr lang="en-CA" altLang="en-US"/>
              <a:t>Qualitative Research Goals</a:t>
            </a:r>
          </a:p>
        </p:txBody>
      </p:sp>
      <p:sp>
        <p:nvSpPr>
          <p:cNvPr id="17411" name="Rectangle 3">
            <a:extLst>
              <a:ext uri="{FF2B5EF4-FFF2-40B4-BE49-F238E27FC236}">
                <a16:creationId xmlns:a16="http://schemas.microsoft.com/office/drawing/2014/main" id="{2906CC20-28E1-184A-8FD2-D17F890962E0}"/>
              </a:ext>
            </a:extLst>
          </p:cNvPr>
          <p:cNvSpPr>
            <a:spLocks noGrp="1" noChangeArrowheads="1"/>
          </p:cNvSpPr>
          <p:nvPr>
            <p:ph idx="1"/>
          </p:nvPr>
        </p:nvSpPr>
        <p:spPr/>
        <p:txBody>
          <a:bodyPr/>
          <a:lstStyle/>
          <a:p>
            <a:pPr eaLnBrk="1" hangingPunct="1"/>
            <a:r>
              <a:rPr lang="en-CA" altLang="en-US"/>
              <a:t>Meaning: </a:t>
            </a:r>
            <a:r>
              <a:rPr lang="en-CA" altLang="en-US" sz="2000"/>
              <a:t>how people see the world</a:t>
            </a:r>
          </a:p>
          <a:p>
            <a:pPr lvl="1" eaLnBrk="1" hangingPunct="1"/>
            <a:endParaRPr lang="en-CA" altLang="en-US"/>
          </a:p>
          <a:p>
            <a:pPr eaLnBrk="1" hangingPunct="1"/>
            <a:r>
              <a:rPr lang="en-CA" altLang="en-US"/>
              <a:t>Context: </a:t>
            </a:r>
            <a:r>
              <a:rPr lang="en-CA" altLang="en-US" sz="2000"/>
              <a:t>the world in which people act</a:t>
            </a:r>
          </a:p>
          <a:p>
            <a:pPr lvl="1" eaLnBrk="1" hangingPunct="1"/>
            <a:endParaRPr lang="en-CA" altLang="en-US"/>
          </a:p>
          <a:p>
            <a:pPr eaLnBrk="1" hangingPunct="1"/>
            <a:r>
              <a:rPr lang="en-CA" altLang="en-US"/>
              <a:t>Process: </a:t>
            </a:r>
            <a:r>
              <a:rPr lang="en-CA" altLang="en-US" sz="2000"/>
              <a:t>what actions and activities people do</a:t>
            </a:r>
          </a:p>
          <a:p>
            <a:pPr eaLnBrk="1" hangingPunct="1"/>
            <a:endParaRPr lang="en-CA" altLang="en-US" sz="2000"/>
          </a:p>
          <a:p>
            <a:pPr eaLnBrk="1" hangingPunct="1"/>
            <a:r>
              <a:rPr lang="en-CA" altLang="en-US"/>
              <a:t>Reasoning: </a:t>
            </a:r>
            <a:r>
              <a:rPr lang="en-CA" altLang="en-US" sz="2000"/>
              <a:t>why people act and behave the way they do</a:t>
            </a:r>
          </a:p>
          <a:p>
            <a:pPr eaLnBrk="1" hangingPunct="1"/>
            <a:endParaRPr lang="en-CA" altLang="en-US" sz="2000"/>
          </a:p>
          <a:p>
            <a:pPr lvl="1" eaLnBrk="1" hangingPunct="1"/>
            <a:endParaRPr lang="en-CA" altLang="en-US"/>
          </a:p>
          <a:p>
            <a:pPr eaLnBrk="1" hangingPunct="1"/>
            <a:endParaRPr lang="en-CA" altLang="en-US"/>
          </a:p>
          <a:p>
            <a:pPr eaLnBrk="1" hangingPunct="1"/>
            <a:endParaRPr lang="en-CA" altLang="en-US"/>
          </a:p>
          <a:p>
            <a:pPr eaLnBrk="1" hangingPunct="1"/>
            <a:endParaRPr lang="en-CA" altLang="en-US"/>
          </a:p>
        </p:txBody>
      </p:sp>
      <p:sp>
        <p:nvSpPr>
          <p:cNvPr id="17412" name="Text Box 4">
            <a:extLst>
              <a:ext uri="{FF2B5EF4-FFF2-40B4-BE49-F238E27FC236}">
                <a16:creationId xmlns:a16="http://schemas.microsoft.com/office/drawing/2014/main" id="{963E920E-F5A6-344D-9059-41490A389A13}"/>
              </a:ext>
            </a:extLst>
          </p:cNvPr>
          <p:cNvSpPr txBox="1">
            <a:spLocks noChangeArrowheads="1"/>
          </p:cNvSpPr>
          <p:nvPr/>
        </p:nvSpPr>
        <p:spPr bwMode="auto">
          <a:xfrm>
            <a:off x="323850" y="6381750"/>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Tree>
    <p:extLst>
      <p:ext uri="{BB962C8B-B14F-4D97-AF65-F5344CB8AC3E}">
        <p14:creationId xmlns:p14="http://schemas.microsoft.com/office/powerpoint/2010/main" val="997037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C5D00D9D-E68F-C842-AD3C-9623E45B9622}"/>
              </a:ext>
            </a:extLst>
          </p:cNvPr>
          <p:cNvSpPr>
            <a:spLocks noGrp="1" noChangeArrowheads="1"/>
          </p:cNvSpPr>
          <p:nvPr>
            <p:ph type="title"/>
          </p:nvPr>
        </p:nvSpPr>
        <p:spPr>
          <a:xfrm>
            <a:off x="0" y="0"/>
            <a:ext cx="9144000" cy="1052513"/>
          </a:xfrm>
        </p:spPr>
        <p:txBody>
          <a:bodyPr/>
          <a:lstStyle/>
          <a:p>
            <a:pPr eaLnBrk="1" hangingPunct="1"/>
            <a:r>
              <a:rPr lang="en-CA" altLang="en-US"/>
              <a:t>Quantitative    vs.    Qualitative </a:t>
            </a:r>
          </a:p>
        </p:txBody>
      </p:sp>
      <p:sp>
        <p:nvSpPr>
          <p:cNvPr id="19459" name="Rectangle 3">
            <a:extLst>
              <a:ext uri="{FF2B5EF4-FFF2-40B4-BE49-F238E27FC236}">
                <a16:creationId xmlns:a16="http://schemas.microsoft.com/office/drawing/2014/main" id="{65B087AA-1FF1-9940-9E90-EE63BA8A9448}"/>
              </a:ext>
            </a:extLst>
          </p:cNvPr>
          <p:cNvSpPr>
            <a:spLocks noGrp="1" noChangeArrowheads="1"/>
          </p:cNvSpPr>
          <p:nvPr>
            <p:ph idx="1"/>
          </p:nvPr>
        </p:nvSpPr>
        <p:spPr>
          <a:xfrm>
            <a:off x="539750" y="1196975"/>
            <a:ext cx="3960813" cy="4965700"/>
          </a:xfrm>
        </p:spPr>
        <p:txBody>
          <a:bodyPr/>
          <a:lstStyle/>
          <a:p>
            <a:pPr eaLnBrk="1" hangingPunct="1">
              <a:lnSpc>
                <a:spcPct val="80000"/>
              </a:lnSpc>
            </a:pPr>
            <a:r>
              <a:rPr lang="en-CA" altLang="en-US" sz="2000"/>
              <a:t>Explanation through numbers</a:t>
            </a:r>
          </a:p>
          <a:p>
            <a:pPr eaLnBrk="1" hangingPunct="1">
              <a:lnSpc>
                <a:spcPct val="80000"/>
              </a:lnSpc>
            </a:pPr>
            <a:endParaRPr lang="en-CA" altLang="en-US" sz="2000"/>
          </a:p>
          <a:p>
            <a:pPr eaLnBrk="1" hangingPunct="1">
              <a:lnSpc>
                <a:spcPct val="80000"/>
              </a:lnSpc>
            </a:pPr>
            <a:r>
              <a:rPr lang="en-CA" altLang="en-US" sz="2000"/>
              <a:t>Objective</a:t>
            </a:r>
          </a:p>
          <a:p>
            <a:pPr eaLnBrk="1" hangingPunct="1">
              <a:lnSpc>
                <a:spcPct val="80000"/>
              </a:lnSpc>
            </a:pPr>
            <a:endParaRPr lang="en-CA" altLang="en-US" sz="2000"/>
          </a:p>
          <a:p>
            <a:pPr eaLnBrk="1" hangingPunct="1">
              <a:lnSpc>
                <a:spcPct val="80000"/>
              </a:lnSpc>
            </a:pPr>
            <a:r>
              <a:rPr lang="en-CA" altLang="en-US" sz="2000"/>
              <a:t>Deductive reasoning</a:t>
            </a:r>
          </a:p>
          <a:p>
            <a:pPr eaLnBrk="1" hangingPunct="1">
              <a:lnSpc>
                <a:spcPct val="80000"/>
              </a:lnSpc>
            </a:pPr>
            <a:endParaRPr lang="en-CA" altLang="en-US" sz="2000"/>
          </a:p>
          <a:p>
            <a:pPr eaLnBrk="1" hangingPunct="1">
              <a:lnSpc>
                <a:spcPct val="80000"/>
              </a:lnSpc>
            </a:pPr>
            <a:r>
              <a:rPr lang="en-CA" altLang="en-US" sz="2000"/>
              <a:t>Predefined variables and measurement</a:t>
            </a:r>
          </a:p>
          <a:p>
            <a:pPr eaLnBrk="1" hangingPunct="1">
              <a:lnSpc>
                <a:spcPct val="80000"/>
              </a:lnSpc>
            </a:pPr>
            <a:endParaRPr lang="en-CA" altLang="en-US" sz="2000"/>
          </a:p>
          <a:p>
            <a:pPr eaLnBrk="1" hangingPunct="1">
              <a:lnSpc>
                <a:spcPct val="80000"/>
              </a:lnSpc>
            </a:pPr>
            <a:r>
              <a:rPr lang="en-CA" altLang="en-US" sz="2000"/>
              <a:t>Data collection before analysis</a:t>
            </a:r>
          </a:p>
          <a:p>
            <a:pPr eaLnBrk="1" hangingPunct="1">
              <a:lnSpc>
                <a:spcPct val="80000"/>
              </a:lnSpc>
              <a:buFontTx/>
              <a:buNone/>
            </a:pPr>
            <a:br>
              <a:rPr lang="en-CA" altLang="en-US" sz="2000"/>
            </a:br>
            <a:endParaRPr lang="en-CA" altLang="en-US" sz="2000"/>
          </a:p>
          <a:p>
            <a:pPr eaLnBrk="1" hangingPunct="1">
              <a:lnSpc>
                <a:spcPct val="80000"/>
              </a:lnSpc>
            </a:pPr>
            <a:r>
              <a:rPr lang="en-CA" altLang="en-US" sz="2000"/>
              <a:t>Cause and effect relationships</a:t>
            </a:r>
          </a:p>
          <a:p>
            <a:pPr eaLnBrk="1" hangingPunct="1">
              <a:lnSpc>
                <a:spcPct val="80000"/>
              </a:lnSpc>
            </a:pPr>
            <a:endParaRPr lang="en-CA" altLang="en-US" sz="2000"/>
          </a:p>
          <a:p>
            <a:pPr eaLnBrk="1" hangingPunct="1">
              <a:lnSpc>
                <a:spcPct val="80000"/>
              </a:lnSpc>
            </a:pPr>
            <a:endParaRPr lang="en-CA" altLang="en-US" sz="2400"/>
          </a:p>
        </p:txBody>
      </p:sp>
      <p:sp>
        <p:nvSpPr>
          <p:cNvPr id="19460" name="Rectangle 5">
            <a:extLst>
              <a:ext uri="{FF2B5EF4-FFF2-40B4-BE49-F238E27FC236}">
                <a16:creationId xmlns:a16="http://schemas.microsoft.com/office/drawing/2014/main" id="{F8982557-F07A-8341-B4DE-AEE261CCD7DB}"/>
              </a:ext>
            </a:extLst>
          </p:cNvPr>
          <p:cNvSpPr>
            <a:spLocks noChangeArrowheads="1"/>
          </p:cNvSpPr>
          <p:nvPr/>
        </p:nvSpPr>
        <p:spPr bwMode="auto">
          <a:xfrm>
            <a:off x="5183188" y="1196975"/>
            <a:ext cx="3960812"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Explanation through words</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Subjective</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Inductive reasoning</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Creativity, extraneous variables</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Data collection and analysis intertwined</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Description, meaning</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endParaRPr lang="en-CA" altLang="en-US" sz="24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1679995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7F6F2A68-1E83-2A4F-BBBC-058E10BC0438}"/>
              </a:ext>
            </a:extLst>
          </p:cNvPr>
          <p:cNvSpPr>
            <a:spLocks noGrp="1"/>
          </p:cNvSpPr>
          <p:nvPr>
            <p:ph type="title"/>
          </p:nvPr>
        </p:nvSpPr>
        <p:spPr/>
        <p:txBody>
          <a:bodyPr/>
          <a:lstStyle/>
          <a:p>
            <a:pPr eaLnBrk="1" hangingPunct="1"/>
            <a:endParaRPr lang="en-GB" altLang="en-US"/>
          </a:p>
        </p:txBody>
      </p:sp>
      <p:sp>
        <p:nvSpPr>
          <p:cNvPr id="21507" name="Content Placeholder 2">
            <a:extLst>
              <a:ext uri="{FF2B5EF4-FFF2-40B4-BE49-F238E27FC236}">
                <a16:creationId xmlns:a16="http://schemas.microsoft.com/office/drawing/2014/main" id="{BE69143E-7463-C44D-99B8-7A5416DFA1ED}"/>
              </a:ext>
            </a:extLst>
          </p:cNvPr>
          <p:cNvSpPr>
            <a:spLocks noGrp="1"/>
          </p:cNvSpPr>
          <p:nvPr>
            <p:ph idx="1"/>
          </p:nvPr>
        </p:nvSpPr>
        <p:spPr/>
        <p:txBody>
          <a:bodyPr/>
          <a:lstStyle/>
          <a:p>
            <a:pPr eaLnBrk="1" hangingPunct="1">
              <a:lnSpc>
                <a:spcPct val="80000"/>
              </a:lnSpc>
            </a:pPr>
            <a:r>
              <a:rPr lang="en-CA" altLang="en-US" sz="3200"/>
              <a:t>Quantitative relies on deductive reasoning where you will start with a hypothesis or principle and attempt to prove/disprove it.</a:t>
            </a:r>
          </a:p>
          <a:p>
            <a:pPr eaLnBrk="1" hangingPunct="1">
              <a:lnSpc>
                <a:spcPct val="80000"/>
              </a:lnSpc>
            </a:pPr>
            <a:r>
              <a:rPr lang="en-CA" altLang="en-US" sz="32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endParaRPr lang="en-GB" altLang="en-US"/>
          </a:p>
        </p:txBody>
      </p:sp>
    </p:spTree>
    <p:extLst>
      <p:ext uri="{BB962C8B-B14F-4D97-AF65-F5344CB8AC3E}">
        <p14:creationId xmlns:p14="http://schemas.microsoft.com/office/powerpoint/2010/main" val="1635975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0A41DA0B-17D6-BF42-96D5-B36B3C430C95}"/>
              </a:ext>
            </a:extLst>
          </p:cNvPr>
          <p:cNvSpPr>
            <a:spLocks noGrp="1" noChangeArrowheads="1"/>
          </p:cNvSpPr>
          <p:nvPr>
            <p:ph type="title"/>
          </p:nvPr>
        </p:nvSpPr>
        <p:spPr>
          <a:xfrm>
            <a:off x="0" y="0"/>
            <a:ext cx="9144000" cy="1052513"/>
          </a:xfrm>
        </p:spPr>
        <p:txBody>
          <a:bodyPr/>
          <a:lstStyle/>
          <a:p>
            <a:pPr eaLnBrk="1" hangingPunct="1"/>
            <a:r>
              <a:rPr lang="en-CA" altLang="en-US"/>
              <a:t>Quantitative    vs.    Qualitative </a:t>
            </a:r>
          </a:p>
        </p:txBody>
      </p:sp>
      <p:sp>
        <p:nvSpPr>
          <p:cNvPr id="22531" name="Rectangle 3">
            <a:extLst>
              <a:ext uri="{FF2B5EF4-FFF2-40B4-BE49-F238E27FC236}">
                <a16:creationId xmlns:a16="http://schemas.microsoft.com/office/drawing/2014/main" id="{48BC31AE-8B39-4C4D-B90A-744238D21087}"/>
              </a:ext>
            </a:extLst>
          </p:cNvPr>
          <p:cNvSpPr>
            <a:spLocks noGrp="1" noChangeArrowheads="1"/>
          </p:cNvSpPr>
          <p:nvPr>
            <p:ph idx="1"/>
          </p:nvPr>
        </p:nvSpPr>
        <p:spPr>
          <a:xfrm>
            <a:off x="539750" y="1196975"/>
            <a:ext cx="3960813" cy="4965700"/>
          </a:xfrm>
        </p:spPr>
        <p:txBody>
          <a:bodyPr/>
          <a:lstStyle/>
          <a:p>
            <a:pPr eaLnBrk="1" hangingPunct="1">
              <a:lnSpc>
                <a:spcPct val="80000"/>
              </a:lnSpc>
            </a:pPr>
            <a:r>
              <a:rPr lang="en-CA" altLang="en-US" sz="2000"/>
              <a:t>Explanation through numbers</a:t>
            </a:r>
          </a:p>
          <a:p>
            <a:pPr eaLnBrk="1" hangingPunct="1">
              <a:lnSpc>
                <a:spcPct val="80000"/>
              </a:lnSpc>
            </a:pPr>
            <a:endParaRPr lang="en-CA" altLang="en-US" sz="2000"/>
          </a:p>
          <a:p>
            <a:pPr eaLnBrk="1" hangingPunct="1">
              <a:lnSpc>
                <a:spcPct val="80000"/>
              </a:lnSpc>
            </a:pPr>
            <a:r>
              <a:rPr lang="en-CA" altLang="en-US" sz="2000">
                <a:solidFill>
                  <a:srgbClr val="969696"/>
                </a:solidFill>
              </a:rPr>
              <a:t>Objective</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Deductive reasoning</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Predefined variables and measurement</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Data collection before analysis</a:t>
            </a:r>
          </a:p>
          <a:p>
            <a:pPr eaLnBrk="1" hangingPunct="1">
              <a:lnSpc>
                <a:spcPct val="80000"/>
              </a:lnSpc>
              <a:buFontTx/>
              <a:buNone/>
            </a:pPr>
            <a:br>
              <a:rPr lang="en-CA" altLang="en-US" sz="2000">
                <a:solidFill>
                  <a:srgbClr val="969696"/>
                </a:solidFill>
              </a:rPr>
            </a:br>
            <a:endParaRPr lang="en-CA" altLang="en-US" sz="2000">
              <a:solidFill>
                <a:srgbClr val="969696"/>
              </a:solidFill>
            </a:endParaRPr>
          </a:p>
          <a:p>
            <a:pPr eaLnBrk="1" hangingPunct="1">
              <a:lnSpc>
                <a:spcPct val="80000"/>
              </a:lnSpc>
            </a:pPr>
            <a:r>
              <a:rPr lang="en-CA" altLang="en-US" sz="2000">
                <a:solidFill>
                  <a:srgbClr val="969696"/>
                </a:solidFill>
              </a:rPr>
              <a:t>Cause and effect relationships</a:t>
            </a:r>
          </a:p>
          <a:p>
            <a:pPr eaLnBrk="1" hangingPunct="1">
              <a:lnSpc>
                <a:spcPct val="80000"/>
              </a:lnSpc>
            </a:pPr>
            <a:endParaRPr lang="en-CA" altLang="en-US" sz="2000">
              <a:solidFill>
                <a:schemeClr val="folHlink"/>
              </a:solidFill>
            </a:endParaRPr>
          </a:p>
          <a:p>
            <a:pPr eaLnBrk="1" hangingPunct="1">
              <a:lnSpc>
                <a:spcPct val="80000"/>
              </a:lnSpc>
            </a:pPr>
            <a:endParaRPr lang="en-CA" altLang="en-US" sz="2400">
              <a:solidFill>
                <a:schemeClr val="folHlink"/>
              </a:solidFill>
            </a:endParaRPr>
          </a:p>
        </p:txBody>
      </p:sp>
      <p:sp>
        <p:nvSpPr>
          <p:cNvPr id="22532" name="Rectangle 4">
            <a:extLst>
              <a:ext uri="{FF2B5EF4-FFF2-40B4-BE49-F238E27FC236}">
                <a16:creationId xmlns:a16="http://schemas.microsoft.com/office/drawing/2014/main" id="{55A2663C-D672-EE4B-B527-61D51B2D2C3D}"/>
              </a:ext>
            </a:extLst>
          </p:cNvPr>
          <p:cNvSpPr>
            <a:spLocks noChangeArrowheads="1"/>
          </p:cNvSpPr>
          <p:nvPr/>
        </p:nvSpPr>
        <p:spPr bwMode="auto">
          <a:xfrm>
            <a:off x="5183188" y="1196975"/>
            <a:ext cx="3960812"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Explanation through words</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Subjective</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Inductive reasoning</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Creativity, extraneous variables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Data collection and analysis intertwined</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Description, meaning</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endParaRPr lang="en-CA" altLang="en-US" sz="24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2176990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A37720C2-6472-3041-AB1C-58EF5323A4A1}"/>
              </a:ext>
            </a:extLst>
          </p:cNvPr>
          <p:cNvSpPr>
            <a:spLocks noGrp="1" noChangeArrowheads="1"/>
          </p:cNvSpPr>
          <p:nvPr>
            <p:ph type="title"/>
          </p:nvPr>
        </p:nvSpPr>
        <p:spPr>
          <a:xfrm>
            <a:off x="0" y="0"/>
            <a:ext cx="9144000" cy="1052513"/>
          </a:xfrm>
        </p:spPr>
        <p:txBody>
          <a:bodyPr/>
          <a:lstStyle/>
          <a:p>
            <a:pPr eaLnBrk="1" hangingPunct="1"/>
            <a:r>
              <a:rPr lang="en-CA" altLang="en-US"/>
              <a:t>Quantitative    vs.    Qualitative </a:t>
            </a:r>
          </a:p>
        </p:txBody>
      </p:sp>
      <p:sp>
        <p:nvSpPr>
          <p:cNvPr id="24579" name="Rectangle 3">
            <a:extLst>
              <a:ext uri="{FF2B5EF4-FFF2-40B4-BE49-F238E27FC236}">
                <a16:creationId xmlns:a16="http://schemas.microsoft.com/office/drawing/2014/main" id="{8BC740C5-CAC7-C34F-8CC7-9AC398DD120F}"/>
              </a:ext>
            </a:extLst>
          </p:cNvPr>
          <p:cNvSpPr>
            <a:spLocks noGrp="1" noChangeArrowheads="1"/>
          </p:cNvSpPr>
          <p:nvPr>
            <p:ph idx="1"/>
          </p:nvPr>
        </p:nvSpPr>
        <p:spPr>
          <a:xfrm>
            <a:off x="539750" y="1196975"/>
            <a:ext cx="3960813" cy="4965700"/>
          </a:xfrm>
        </p:spPr>
        <p:txBody>
          <a:bodyPr/>
          <a:lstStyle/>
          <a:p>
            <a:pPr eaLnBrk="1" hangingPunct="1">
              <a:lnSpc>
                <a:spcPct val="80000"/>
              </a:lnSpc>
            </a:pPr>
            <a:r>
              <a:rPr lang="en-CA" altLang="en-US" sz="2000">
                <a:solidFill>
                  <a:srgbClr val="969696"/>
                </a:solidFill>
              </a:rPr>
              <a:t>Explanation through numbers</a:t>
            </a:r>
          </a:p>
          <a:p>
            <a:pPr eaLnBrk="1" hangingPunct="1">
              <a:lnSpc>
                <a:spcPct val="80000"/>
              </a:lnSpc>
            </a:pPr>
            <a:endParaRPr lang="en-CA" altLang="en-US" sz="2000">
              <a:solidFill>
                <a:srgbClr val="969696"/>
              </a:solidFill>
            </a:endParaRPr>
          </a:p>
          <a:p>
            <a:pPr eaLnBrk="1" hangingPunct="1">
              <a:lnSpc>
                <a:spcPct val="80000"/>
              </a:lnSpc>
            </a:pPr>
            <a:r>
              <a:rPr lang="en-CA" altLang="en-US" sz="2000"/>
              <a:t>Objective</a:t>
            </a:r>
          </a:p>
          <a:p>
            <a:pPr eaLnBrk="1" hangingPunct="1">
              <a:lnSpc>
                <a:spcPct val="80000"/>
              </a:lnSpc>
            </a:pPr>
            <a:endParaRPr lang="en-CA" altLang="en-US" sz="2000">
              <a:solidFill>
                <a:schemeClr val="folHlink"/>
              </a:solidFill>
            </a:endParaRPr>
          </a:p>
          <a:p>
            <a:pPr eaLnBrk="1" hangingPunct="1">
              <a:lnSpc>
                <a:spcPct val="80000"/>
              </a:lnSpc>
            </a:pPr>
            <a:r>
              <a:rPr lang="en-CA" altLang="en-US" sz="2000">
                <a:solidFill>
                  <a:srgbClr val="969696"/>
                </a:solidFill>
              </a:rPr>
              <a:t>Deductive reasoning</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Predefined variables and measurement</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Data collection before analysis</a:t>
            </a:r>
          </a:p>
          <a:p>
            <a:pPr eaLnBrk="1" hangingPunct="1">
              <a:lnSpc>
                <a:spcPct val="80000"/>
              </a:lnSpc>
              <a:buFontTx/>
              <a:buNone/>
            </a:pPr>
            <a:br>
              <a:rPr lang="en-CA" altLang="en-US" sz="2000">
                <a:solidFill>
                  <a:srgbClr val="969696"/>
                </a:solidFill>
              </a:rPr>
            </a:br>
            <a:endParaRPr lang="en-CA" altLang="en-US" sz="2000">
              <a:solidFill>
                <a:srgbClr val="969696"/>
              </a:solidFill>
            </a:endParaRPr>
          </a:p>
          <a:p>
            <a:pPr eaLnBrk="1" hangingPunct="1">
              <a:lnSpc>
                <a:spcPct val="80000"/>
              </a:lnSpc>
            </a:pPr>
            <a:r>
              <a:rPr lang="en-CA" altLang="en-US" sz="2000">
                <a:solidFill>
                  <a:srgbClr val="969696"/>
                </a:solidFill>
              </a:rPr>
              <a:t>Cause and effect relationships</a:t>
            </a:r>
          </a:p>
          <a:p>
            <a:pPr eaLnBrk="1" hangingPunct="1">
              <a:lnSpc>
                <a:spcPct val="80000"/>
              </a:lnSpc>
            </a:pPr>
            <a:endParaRPr lang="en-CA" altLang="en-US" sz="2000">
              <a:solidFill>
                <a:srgbClr val="969696"/>
              </a:solidFill>
            </a:endParaRPr>
          </a:p>
          <a:p>
            <a:pPr eaLnBrk="1" hangingPunct="1">
              <a:lnSpc>
                <a:spcPct val="80000"/>
              </a:lnSpc>
            </a:pPr>
            <a:endParaRPr lang="en-CA" altLang="en-US" sz="2400">
              <a:solidFill>
                <a:schemeClr val="folHlink"/>
              </a:solidFill>
            </a:endParaRPr>
          </a:p>
        </p:txBody>
      </p:sp>
      <p:sp>
        <p:nvSpPr>
          <p:cNvPr id="24580" name="Rectangle 4">
            <a:extLst>
              <a:ext uri="{FF2B5EF4-FFF2-40B4-BE49-F238E27FC236}">
                <a16:creationId xmlns:a16="http://schemas.microsoft.com/office/drawing/2014/main" id="{252C3F33-D7AB-9E43-8E80-C79EC3A79260}"/>
              </a:ext>
            </a:extLst>
          </p:cNvPr>
          <p:cNvSpPr>
            <a:spLocks noChangeArrowheads="1"/>
          </p:cNvSpPr>
          <p:nvPr/>
        </p:nvSpPr>
        <p:spPr bwMode="auto">
          <a:xfrm>
            <a:off x="5183188" y="1196975"/>
            <a:ext cx="3960812"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Explanation through words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Subjective</a:t>
            </a:r>
          </a:p>
          <a:p>
            <a:pPr eaLnBrk="1" hangingPunct="1">
              <a:lnSpc>
                <a:spcPct val="80000"/>
              </a:lnSpc>
              <a:spcBef>
                <a:spcPct val="20000"/>
              </a:spcBef>
              <a:buClr>
                <a:schemeClr val="hlink"/>
              </a:buClr>
              <a:buFontTx/>
              <a:buChar char="•"/>
            </a:pPr>
            <a:endParaRPr lang="en-CA" altLang="en-US" sz="2000">
              <a:solidFill>
                <a:schemeClr val="folHlink"/>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Inductive reasoning</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Creativity, extraneous variables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Data collection and analysis intertwined</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Description, meaning</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endParaRPr lang="en-CA" altLang="en-US" sz="24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200114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A096998A-908E-F940-BC6C-309623B4612A}"/>
              </a:ext>
            </a:extLst>
          </p:cNvPr>
          <p:cNvSpPr>
            <a:spLocks noGrp="1" noChangeArrowheads="1"/>
          </p:cNvSpPr>
          <p:nvPr>
            <p:ph type="title"/>
          </p:nvPr>
        </p:nvSpPr>
        <p:spPr>
          <a:xfrm>
            <a:off x="0" y="0"/>
            <a:ext cx="9144000" cy="1052513"/>
          </a:xfrm>
        </p:spPr>
        <p:txBody>
          <a:bodyPr/>
          <a:lstStyle/>
          <a:p>
            <a:pPr eaLnBrk="1" hangingPunct="1"/>
            <a:r>
              <a:rPr lang="en-CA" altLang="en-US"/>
              <a:t>Quantitative    vs.    Qualitative </a:t>
            </a:r>
          </a:p>
        </p:txBody>
      </p:sp>
      <p:sp>
        <p:nvSpPr>
          <p:cNvPr id="26627" name="Rectangle 3">
            <a:extLst>
              <a:ext uri="{FF2B5EF4-FFF2-40B4-BE49-F238E27FC236}">
                <a16:creationId xmlns:a16="http://schemas.microsoft.com/office/drawing/2014/main" id="{6D16353E-F11B-B540-8955-4F9684764786}"/>
              </a:ext>
            </a:extLst>
          </p:cNvPr>
          <p:cNvSpPr>
            <a:spLocks noGrp="1" noChangeArrowheads="1"/>
          </p:cNvSpPr>
          <p:nvPr>
            <p:ph idx="1"/>
          </p:nvPr>
        </p:nvSpPr>
        <p:spPr>
          <a:xfrm>
            <a:off x="539750" y="1196975"/>
            <a:ext cx="3960813" cy="4965700"/>
          </a:xfrm>
        </p:spPr>
        <p:txBody>
          <a:bodyPr/>
          <a:lstStyle/>
          <a:p>
            <a:pPr eaLnBrk="1" hangingPunct="1">
              <a:lnSpc>
                <a:spcPct val="80000"/>
              </a:lnSpc>
            </a:pPr>
            <a:r>
              <a:rPr lang="en-CA" altLang="en-US" sz="2000">
                <a:solidFill>
                  <a:srgbClr val="969696"/>
                </a:solidFill>
              </a:rPr>
              <a:t>Explanation through numbers</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Objective</a:t>
            </a:r>
          </a:p>
          <a:p>
            <a:pPr eaLnBrk="1" hangingPunct="1">
              <a:lnSpc>
                <a:spcPct val="80000"/>
              </a:lnSpc>
            </a:pPr>
            <a:endParaRPr lang="en-CA" altLang="en-US" sz="2000">
              <a:solidFill>
                <a:srgbClr val="969696"/>
              </a:solidFill>
            </a:endParaRPr>
          </a:p>
          <a:p>
            <a:pPr eaLnBrk="1" hangingPunct="1">
              <a:lnSpc>
                <a:spcPct val="80000"/>
              </a:lnSpc>
            </a:pPr>
            <a:r>
              <a:rPr lang="en-CA" altLang="en-US" sz="2000"/>
              <a:t>Deductive reasoning</a:t>
            </a:r>
          </a:p>
          <a:p>
            <a:pPr eaLnBrk="1" hangingPunct="1">
              <a:lnSpc>
                <a:spcPct val="80000"/>
              </a:lnSpc>
            </a:pPr>
            <a:endParaRPr lang="en-CA" altLang="en-US" sz="2000"/>
          </a:p>
          <a:p>
            <a:pPr eaLnBrk="1" hangingPunct="1">
              <a:lnSpc>
                <a:spcPct val="80000"/>
              </a:lnSpc>
            </a:pPr>
            <a:r>
              <a:rPr lang="en-CA" altLang="en-US" sz="2000">
                <a:solidFill>
                  <a:srgbClr val="969696"/>
                </a:solidFill>
              </a:rPr>
              <a:t>Predefined variables and measurement</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Data collection before analysis</a:t>
            </a:r>
          </a:p>
          <a:p>
            <a:pPr eaLnBrk="1" hangingPunct="1">
              <a:lnSpc>
                <a:spcPct val="80000"/>
              </a:lnSpc>
              <a:buFontTx/>
              <a:buNone/>
            </a:pPr>
            <a:br>
              <a:rPr lang="en-CA" altLang="en-US" sz="2000">
                <a:solidFill>
                  <a:srgbClr val="969696"/>
                </a:solidFill>
              </a:rPr>
            </a:br>
            <a:endParaRPr lang="en-CA" altLang="en-US" sz="2000">
              <a:solidFill>
                <a:srgbClr val="969696"/>
              </a:solidFill>
            </a:endParaRPr>
          </a:p>
          <a:p>
            <a:pPr eaLnBrk="1" hangingPunct="1">
              <a:lnSpc>
                <a:spcPct val="80000"/>
              </a:lnSpc>
            </a:pPr>
            <a:r>
              <a:rPr lang="en-CA" altLang="en-US" sz="2000">
                <a:solidFill>
                  <a:srgbClr val="969696"/>
                </a:solidFill>
              </a:rPr>
              <a:t>Cause and effect relationships</a:t>
            </a:r>
          </a:p>
          <a:p>
            <a:pPr eaLnBrk="1" hangingPunct="1">
              <a:lnSpc>
                <a:spcPct val="80000"/>
              </a:lnSpc>
            </a:pPr>
            <a:endParaRPr lang="en-CA" altLang="en-US" sz="2000">
              <a:solidFill>
                <a:srgbClr val="969696"/>
              </a:solidFill>
            </a:endParaRPr>
          </a:p>
          <a:p>
            <a:pPr eaLnBrk="1" hangingPunct="1">
              <a:lnSpc>
                <a:spcPct val="80000"/>
              </a:lnSpc>
            </a:pPr>
            <a:endParaRPr lang="en-CA" altLang="en-US" sz="2400">
              <a:solidFill>
                <a:schemeClr val="folHlink"/>
              </a:solidFill>
            </a:endParaRPr>
          </a:p>
        </p:txBody>
      </p:sp>
      <p:sp>
        <p:nvSpPr>
          <p:cNvPr id="26628" name="Rectangle 4">
            <a:extLst>
              <a:ext uri="{FF2B5EF4-FFF2-40B4-BE49-F238E27FC236}">
                <a16:creationId xmlns:a16="http://schemas.microsoft.com/office/drawing/2014/main" id="{3FA50512-1E3A-8347-9632-704282626A1D}"/>
              </a:ext>
            </a:extLst>
          </p:cNvPr>
          <p:cNvSpPr>
            <a:spLocks noChangeArrowheads="1"/>
          </p:cNvSpPr>
          <p:nvPr/>
        </p:nvSpPr>
        <p:spPr bwMode="auto">
          <a:xfrm>
            <a:off x="5183188" y="1196975"/>
            <a:ext cx="3960812"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Explanation through words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Subjective</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Inductive reasoning</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Creativity, extraneous variables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Data collection and analysis intertwined</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Description, meaning</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endParaRPr lang="en-CA" altLang="en-US" sz="24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36471149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C753BCF4-0648-9A4E-AE67-28B3AA3595DA}"/>
              </a:ext>
            </a:extLst>
          </p:cNvPr>
          <p:cNvSpPr>
            <a:spLocks noGrp="1" noChangeArrowheads="1"/>
          </p:cNvSpPr>
          <p:nvPr>
            <p:ph type="title"/>
          </p:nvPr>
        </p:nvSpPr>
        <p:spPr>
          <a:xfrm>
            <a:off x="0" y="0"/>
            <a:ext cx="9144000" cy="1052513"/>
          </a:xfrm>
        </p:spPr>
        <p:txBody>
          <a:bodyPr/>
          <a:lstStyle/>
          <a:p>
            <a:pPr eaLnBrk="1" hangingPunct="1"/>
            <a:r>
              <a:rPr lang="en-CA" altLang="en-US"/>
              <a:t>                    Quantitative    vs.    Qualitative </a:t>
            </a:r>
          </a:p>
        </p:txBody>
      </p:sp>
      <p:sp>
        <p:nvSpPr>
          <p:cNvPr id="28675" name="Rectangle 3">
            <a:extLst>
              <a:ext uri="{FF2B5EF4-FFF2-40B4-BE49-F238E27FC236}">
                <a16:creationId xmlns:a16="http://schemas.microsoft.com/office/drawing/2014/main" id="{0B6FA1EF-DB95-684D-B635-48C8E4EF0F8D}"/>
              </a:ext>
            </a:extLst>
          </p:cNvPr>
          <p:cNvSpPr>
            <a:spLocks noGrp="1" noChangeArrowheads="1"/>
          </p:cNvSpPr>
          <p:nvPr>
            <p:ph idx="1"/>
          </p:nvPr>
        </p:nvSpPr>
        <p:spPr>
          <a:xfrm>
            <a:off x="539750" y="1196975"/>
            <a:ext cx="3960813" cy="4965700"/>
          </a:xfrm>
        </p:spPr>
        <p:txBody>
          <a:bodyPr/>
          <a:lstStyle/>
          <a:p>
            <a:pPr eaLnBrk="1" hangingPunct="1">
              <a:lnSpc>
                <a:spcPct val="80000"/>
              </a:lnSpc>
            </a:pPr>
            <a:r>
              <a:rPr lang="en-CA" altLang="en-US" sz="2000">
                <a:solidFill>
                  <a:srgbClr val="969696"/>
                </a:solidFill>
              </a:rPr>
              <a:t>Explanation through numbers</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Objective</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Deductive reasoning</a:t>
            </a:r>
          </a:p>
          <a:p>
            <a:pPr eaLnBrk="1" hangingPunct="1">
              <a:lnSpc>
                <a:spcPct val="80000"/>
              </a:lnSpc>
            </a:pPr>
            <a:endParaRPr lang="en-CA" altLang="en-US" sz="2000">
              <a:solidFill>
                <a:srgbClr val="969696"/>
              </a:solidFill>
            </a:endParaRPr>
          </a:p>
          <a:p>
            <a:pPr eaLnBrk="1" hangingPunct="1">
              <a:lnSpc>
                <a:spcPct val="80000"/>
              </a:lnSpc>
            </a:pPr>
            <a:r>
              <a:rPr lang="en-CA" altLang="en-US" sz="2000"/>
              <a:t>Predefined variables and measurement</a:t>
            </a:r>
          </a:p>
          <a:p>
            <a:pPr eaLnBrk="1" hangingPunct="1">
              <a:lnSpc>
                <a:spcPct val="80000"/>
              </a:lnSpc>
            </a:pPr>
            <a:endParaRPr lang="en-CA" altLang="en-US" sz="2000"/>
          </a:p>
          <a:p>
            <a:pPr eaLnBrk="1" hangingPunct="1">
              <a:lnSpc>
                <a:spcPct val="80000"/>
              </a:lnSpc>
            </a:pPr>
            <a:r>
              <a:rPr lang="en-CA" altLang="en-US" sz="2000">
                <a:solidFill>
                  <a:srgbClr val="969696"/>
                </a:solidFill>
              </a:rPr>
              <a:t>Data collection before analysis</a:t>
            </a:r>
          </a:p>
          <a:p>
            <a:pPr eaLnBrk="1" hangingPunct="1">
              <a:lnSpc>
                <a:spcPct val="80000"/>
              </a:lnSpc>
              <a:buFontTx/>
              <a:buNone/>
            </a:pPr>
            <a:br>
              <a:rPr lang="en-CA" altLang="en-US" sz="2000">
                <a:solidFill>
                  <a:srgbClr val="969696"/>
                </a:solidFill>
              </a:rPr>
            </a:br>
            <a:endParaRPr lang="en-CA" altLang="en-US" sz="2000">
              <a:solidFill>
                <a:srgbClr val="969696"/>
              </a:solidFill>
            </a:endParaRPr>
          </a:p>
          <a:p>
            <a:pPr eaLnBrk="1" hangingPunct="1">
              <a:lnSpc>
                <a:spcPct val="80000"/>
              </a:lnSpc>
            </a:pPr>
            <a:r>
              <a:rPr lang="en-CA" altLang="en-US" sz="2000">
                <a:solidFill>
                  <a:srgbClr val="969696"/>
                </a:solidFill>
              </a:rPr>
              <a:t>Cause and effect relationships</a:t>
            </a:r>
          </a:p>
          <a:p>
            <a:pPr eaLnBrk="1" hangingPunct="1">
              <a:lnSpc>
                <a:spcPct val="80000"/>
              </a:lnSpc>
            </a:pPr>
            <a:endParaRPr lang="en-CA" altLang="en-US" sz="2000">
              <a:solidFill>
                <a:schemeClr val="folHlink"/>
              </a:solidFill>
            </a:endParaRPr>
          </a:p>
          <a:p>
            <a:pPr eaLnBrk="1" hangingPunct="1">
              <a:lnSpc>
                <a:spcPct val="80000"/>
              </a:lnSpc>
            </a:pPr>
            <a:endParaRPr lang="en-CA" altLang="en-US" sz="2400">
              <a:solidFill>
                <a:schemeClr val="folHlink"/>
              </a:solidFill>
            </a:endParaRPr>
          </a:p>
        </p:txBody>
      </p:sp>
      <p:sp>
        <p:nvSpPr>
          <p:cNvPr id="28676" name="Rectangle 4">
            <a:extLst>
              <a:ext uri="{FF2B5EF4-FFF2-40B4-BE49-F238E27FC236}">
                <a16:creationId xmlns:a16="http://schemas.microsoft.com/office/drawing/2014/main" id="{2C4BFBBF-A291-E243-9FA4-E088BFDF1879}"/>
              </a:ext>
            </a:extLst>
          </p:cNvPr>
          <p:cNvSpPr>
            <a:spLocks noChangeArrowheads="1"/>
          </p:cNvSpPr>
          <p:nvPr/>
        </p:nvSpPr>
        <p:spPr bwMode="auto">
          <a:xfrm>
            <a:off x="5183188" y="1196975"/>
            <a:ext cx="3960812"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Explanation through words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Subjective</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Inductive reasoning</a:t>
            </a:r>
          </a:p>
          <a:p>
            <a:pPr eaLnBrk="1" hangingPunct="1">
              <a:lnSpc>
                <a:spcPct val="80000"/>
              </a:lnSpc>
              <a:spcBef>
                <a:spcPct val="20000"/>
              </a:spcBef>
              <a:buClr>
                <a:schemeClr val="hlink"/>
              </a:buClr>
              <a:buFontTx/>
              <a:buChar char="•"/>
            </a:pPr>
            <a:endParaRPr lang="en-CA" altLang="en-US" sz="2000">
              <a:solidFill>
                <a:schemeClr val="folHlink"/>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Creativity, extraneous variables</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Data collection and analysis intertwined</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Description, meaning</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endParaRPr lang="en-CA" altLang="en-US" sz="24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1921591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443237C5-C0B0-5543-ACDF-60ABE7421B61}"/>
              </a:ext>
            </a:extLst>
          </p:cNvPr>
          <p:cNvSpPr>
            <a:spLocks noGrp="1" noChangeArrowheads="1"/>
          </p:cNvSpPr>
          <p:nvPr>
            <p:ph type="title"/>
          </p:nvPr>
        </p:nvSpPr>
        <p:spPr>
          <a:xfrm>
            <a:off x="0" y="0"/>
            <a:ext cx="9144000" cy="1052513"/>
          </a:xfrm>
        </p:spPr>
        <p:txBody>
          <a:bodyPr/>
          <a:lstStyle/>
          <a:p>
            <a:pPr eaLnBrk="1" hangingPunct="1"/>
            <a:r>
              <a:rPr lang="en-CA" altLang="en-US"/>
              <a:t>Quantitative    vs.    Qualitative </a:t>
            </a:r>
          </a:p>
        </p:txBody>
      </p:sp>
      <p:sp>
        <p:nvSpPr>
          <p:cNvPr id="30723" name="Rectangle 3">
            <a:extLst>
              <a:ext uri="{FF2B5EF4-FFF2-40B4-BE49-F238E27FC236}">
                <a16:creationId xmlns:a16="http://schemas.microsoft.com/office/drawing/2014/main" id="{085BF7D1-56B3-774A-8AF4-6147A3D4EB0B}"/>
              </a:ext>
            </a:extLst>
          </p:cNvPr>
          <p:cNvSpPr>
            <a:spLocks noGrp="1" noChangeArrowheads="1"/>
          </p:cNvSpPr>
          <p:nvPr>
            <p:ph idx="1"/>
          </p:nvPr>
        </p:nvSpPr>
        <p:spPr>
          <a:xfrm>
            <a:off x="539750" y="1196975"/>
            <a:ext cx="3960813" cy="4965700"/>
          </a:xfrm>
        </p:spPr>
        <p:txBody>
          <a:bodyPr/>
          <a:lstStyle/>
          <a:p>
            <a:pPr eaLnBrk="1" hangingPunct="1">
              <a:lnSpc>
                <a:spcPct val="80000"/>
              </a:lnSpc>
            </a:pPr>
            <a:r>
              <a:rPr lang="en-CA" altLang="en-US" sz="2000">
                <a:solidFill>
                  <a:srgbClr val="969696"/>
                </a:solidFill>
              </a:rPr>
              <a:t>Explanation through numbers</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Objective</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Deductive reasoning</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Predefined variables and measurement</a:t>
            </a:r>
          </a:p>
          <a:p>
            <a:pPr eaLnBrk="1" hangingPunct="1">
              <a:lnSpc>
                <a:spcPct val="80000"/>
              </a:lnSpc>
            </a:pPr>
            <a:endParaRPr lang="en-CA" altLang="en-US" sz="2000">
              <a:solidFill>
                <a:srgbClr val="969696"/>
              </a:solidFill>
            </a:endParaRPr>
          </a:p>
          <a:p>
            <a:pPr eaLnBrk="1" hangingPunct="1">
              <a:lnSpc>
                <a:spcPct val="80000"/>
              </a:lnSpc>
            </a:pPr>
            <a:r>
              <a:rPr lang="en-CA" altLang="en-US" sz="2000"/>
              <a:t>Data collection before analysis</a:t>
            </a:r>
          </a:p>
          <a:p>
            <a:pPr eaLnBrk="1" hangingPunct="1">
              <a:lnSpc>
                <a:spcPct val="80000"/>
              </a:lnSpc>
              <a:buFontTx/>
              <a:buNone/>
            </a:pPr>
            <a:br>
              <a:rPr lang="en-CA" altLang="en-US" sz="2000">
                <a:solidFill>
                  <a:schemeClr val="folHlink"/>
                </a:solidFill>
              </a:rPr>
            </a:br>
            <a:endParaRPr lang="en-CA" altLang="en-US" sz="2000">
              <a:solidFill>
                <a:schemeClr val="folHlink"/>
              </a:solidFill>
            </a:endParaRPr>
          </a:p>
          <a:p>
            <a:pPr eaLnBrk="1" hangingPunct="1">
              <a:lnSpc>
                <a:spcPct val="80000"/>
              </a:lnSpc>
            </a:pPr>
            <a:r>
              <a:rPr lang="en-CA" altLang="en-US" sz="2000">
                <a:solidFill>
                  <a:srgbClr val="969696"/>
                </a:solidFill>
              </a:rPr>
              <a:t>Cause and effect relationships</a:t>
            </a:r>
          </a:p>
          <a:p>
            <a:pPr eaLnBrk="1" hangingPunct="1">
              <a:lnSpc>
                <a:spcPct val="80000"/>
              </a:lnSpc>
            </a:pPr>
            <a:endParaRPr lang="en-CA" altLang="en-US" sz="2000">
              <a:solidFill>
                <a:schemeClr val="folHlink"/>
              </a:solidFill>
            </a:endParaRPr>
          </a:p>
          <a:p>
            <a:pPr eaLnBrk="1" hangingPunct="1">
              <a:lnSpc>
                <a:spcPct val="80000"/>
              </a:lnSpc>
            </a:pPr>
            <a:endParaRPr lang="en-CA" altLang="en-US" sz="2400">
              <a:solidFill>
                <a:schemeClr val="folHlink"/>
              </a:solidFill>
            </a:endParaRPr>
          </a:p>
        </p:txBody>
      </p:sp>
      <p:sp>
        <p:nvSpPr>
          <p:cNvPr id="30724" name="Rectangle 4">
            <a:extLst>
              <a:ext uri="{FF2B5EF4-FFF2-40B4-BE49-F238E27FC236}">
                <a16:creationId xmlns:a16="http://schemas.microsoft.com/office/drawing/2014/main" id="{2922D244-D4F7-8A49-A815-C2614904E516}"/>
              </a:ext>
            </a:extLst>
          </p:cNvPr>
          <p:cNvSpPr>
            <a:spLocks noChangeArrowheads="1"/>
          </p:cNvSpPr>
          <p:nvPr/>
        </p:nvSpPr>
        <p:spPr bwMode="auto">
          <a:xfrm>
            <a:off x="5183188" y="1196975"/>
            <a:ext cx="3960812"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Explanation through words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Subjective</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Inductive reasoning</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Creativity, extraneous variables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Data collection and analysis intertwined</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Description, meaning</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endParaRPr lang="en-CA" altLang="en-US" sz="24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4209285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AAFD8E2D-AC98-1341-8D9B-B8675744B96F}"/>
              </a:ext>
            </a:extLst>
          </p:cNvPr>
          <p:cNvSpPr>
            <a:spLocks noGrp="1" noChangeArrowheads="1"/>
          </p:cNvSpPr>
          <p:nvPr>
            <p:ph type="title"/>
          </p:nvPr>
        </p:nvSpPr>
        <p:spPr>
          <a:xfrm>
            <a:off x="0" y="0"/>
            <a:ext cx="9144000" cy="1052513"/>
          </a:xfrm>
        </p:spPr>
        <p:txBody>
          <a:bodyPr/>
          <a:lstStyle/>
          <a:p>
            <a:pPr eaLnBrk="1" hangingPunct="1"/>
            <a:r>
              <a:rPr lang="en-CA" altLang="en-US"/>
              <a:t>Quantitative    vs.    Qualitative </a:t>
            </a:r>
          </a:p>
        </p:txBody>
      </p:sp>
      <p:sp>
        <p:nvSpPr>
          <p:cNvPr id="32771" name="Rectangle 3">
            <a:extLst>
              <a:ext uri="{FF2B5EF4-FFF2-40B4-BE49-F238E27FC236}">
                <a16:creationId xmlns:a16="http://schemas.microsoft.com/office/drawing/2014/main" id="{CE6D390B-4D73-8241-A2FA-FF7ECF86584F}"/>
              </a:ext>
            </a:extLst>
          </p:cNvPr>
          <p:cNvSpPr>
            <a:spLocks noGrp="1" noChangeArrowheads="1"/>
          </p:cNvSpPr>
          <p:nvPr>
            <p:ph idx="1"/>
          </p:nvPr>
        </p:nvSpPr>
        <p:spPr>
          <a:xfrm>
            <a:off x="539750" y="1196975"/>
            <a:ext cx="3960813" cy="4965700"/>
          </a:xfrm>
        </p:spPr>
        <p:txBody>
          <a:bodyPr/>
          <a:lstStyle/>
          <a:p>
            <a:pPr eaLnBrk="1" hangingPunct="1">
              <a:lnSpc>
                <a:spcPct val="80000"/>
              </a:lnSpc>
            </a:pPr>
            <a:r>
              <a:rPr lang="en-CA" altLang="en-US" sz="2000">
                <a:solidFill>
                  <a:srgbClr val="969696"/>
                </a:solidFill>
              </a:rPr>
              <a:t>Explanation through numbers</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Objective</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Deductive reasoning</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Predefined variables and measurement</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Data collection before analysis</a:t>
            </a:r>
          </a:p>
          <a:p>
            <a:pPr eaLnBrk="1" hangingPunct="1">
              <a:lnSpc>
                <a:spcPct val="80000"/>
              </a:lnSpc>
              <a:buFontTx/>
              <a:buNone/>
            </a:pPr>
            <a:br>
              <a:rPr lang="en-CA" altLang="en-US" sz="2000">
                <a:solidFill>
                  <a:schemeClr val="folHlink"/>
                </a:solidFill>
              </a:rPr>
            </a:br>
            <a:endParaRPr lang="en-CA" altLang="en-US" sz="2000">
              <a:solidFill>
                <a:schemeClr val="folHlink"/>
              </a:solidFill>
            </a:endParaRPr>
          </a:p>
          <a:p>
            <a:pPr eaLnBrk="1" hangingPunct="1">
              <a:lnSpc>
                <a:spcPct val="80000"/>
              </a:lnSpc>
            </a:pPr>
            <a:r>
              <a:rPr lang="en-CA" altLang="en-US" sz="2000"/>
              <a:t>Cause and effect relationships</a:t>
            </a:r>
          </a:p>
          <a:p>
            <a:pPr eaLnBrk="1" hangingPunct="1">
              <a:lnSpc>
                <a:spcPct val="80000"/>
              </a:lnSpc>
            </a:pPr>
            <a:endParaRPr lang="en-CA" altLang="en-US" sz="2000"/>
          </a:p>
          <a:p>
            <a:pPr eaLnBrk="1" hangingPunct="1">
              <a:lnSpc>
                <a:spcPct val="80000"/>
              </a:lnSpc>
            </a:pPr>
            <a:endParaRPr lang="en-CA" altLang="en-US" sz="2400">
              <a:solidFill>
                <a:schemeClr val="folHlink"/>
              </a:solidFill>
            </a:endParaRPr>
          </a:p>
        </p:txBody>
      </p:sp>
      <p:sp>
        <p:nvSpPr>
          <p:cNvPr id="32772" name="Rectangle 4">
            <a:extLst>
              <a:ext uri="{FF2B5EF4-FFF2-40B4-BE49-F238E27FC236}">
                <a16:creationId xmlns:a16="http://schemas.microsoft.com/office/drawing/2014/main" id="{3EA1CB75-2885-AF4C-9819-8CBB22310372}"/>
              </a:ext>
            </a:extLst>
          </p:cNvPr>
          <p:cNvSpPr>
            <a:spLocks noChangeArrowheads="1"/>
          </p:cNvSpPr>
          <p:nvPr/>
        </p:nvSpPr>
        <p:spPr bwMode="auto">
          <a:xfrm>
            <a:off x="5183188" y="1196975"/>
            <a:ext cx="3960812"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Explanation through words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Subjective</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Inductive reasoning</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Creativity, extraneous variables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Data collection and analysis intertwined</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Description, meaning</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endParaRPr lang="en-CA" altLang="en-US" sz="24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4179389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8336CB3B-C0A1-0847-8926-414DAD102177}"/>
              </a:ext>
            </a:extLst>
          </p:cNvPr>
          <p:cNvSpPr>
            <a:spLocks noGrp="1" noChangeArrowheads="1"/>
          </p:cNvSpPr>
          <p:nvPr>
            <p:ph type="title"/>
          </p:nvPr>
        </p:nvSpPr>
        <p:spPr/>
        <p:txBody>
          <a:bodyPr/>
          <a:lstStyle/>
          <a:p>
            <a:pPr eaLnBrk="1" hangingPunct="1"/>
            <a:r>
              <a:rPr lang="en-CA" altLang="en-US"/>
              <a:t>Getting ‘Good’ Qualitative Results</a:t>
            </a:r>
          </a:p>
        </p:txBody>
      </p:sp>
      <p:sp>
        <p:nvSpPr>
          <p:cNvPr id="34819" name="Rectangle 3">
            <a:extLst>
              <a:ext uri="{FF2B5EF4-FFF2-40B4-BE49-F238E27FC236}">
                <a16:creationId xmlns:a16="http://schemas.microsoft.com/office/drawing/2014/main" id="{CAC358F4-8FBE-214F-858A-26C5D26461BD}"/>
              </a:ext>
            </a:extLst>
          </p:cNvPr>
          <p:cNvSpPr>
            <a:spLocks noGrp="1" noChangeArrowheads="1"/>
          </p:cNvSpPr>
          <p:nvPr>
            <p:ph idx="1"/>
          </p:nvPr>
        </p:nvSpPr>
        <p:spPr/>
        <p:txBody>
          <a:bodyPr/>
          <a:lstStyle/>
          <a:p>
            <a:pPr eaLnBrk="1" hangingPunct="1"/>
            <a:r>
              <a:rPr lang="en-CA" altLang="en-US"/>
              <a:t>Depends on:</a:t>
            </a:r>
          </a:p>
          <a:p>
            <a:pPr lvl="1" eaLnBrk="1" hangingPunct="1"/>
            <a:endParaRPr lang="en-CA" altLang="en-US"/>
          </a:p>
          <a:p>
            <a:pPr lvl="1" eaLnBrk="1" hangingPunct="1"/>
            <a:r>
              <a:rPr lang="en-CA" altLang="en-US"/>
              <a:t>The quality of the data collector</a:t>
            </a:r>
          </a:p>
          <a:p>
            <a:pPr lvl="1" eaLnBrk="1" hangingPunct="1"/>
            <a:endParaRPr lang="en-CA" altLang="en-US"/>
          </a:p>
          <a:p>
            <a:pPr lvl="1" eaLnBrk="1" hangingPunct="1"/>
            <a:r>
              <a:rPr lang="en-CA" altLang="en-US"/>
              <a:t>The quality of the data analyzer</a:t>
            </a:r>
          </a:p>
          <a:p>
            <a:pPr lvl="1" eaLnBrk="1" hangingPunct="1"/>
            <a:endParaRPr lang="en-CA" altLang="en-US"/>
          </a:p>
          <a:p>
            <a:pPr lvl="1" eaLnBrk="1" hangingPunct="1"/>
            <a:r>
              <a:rPr lang="en-CA" altLang="en-US"/>
              <a:t>The quality of the presenter / writer</a:t>
            </a:r>
          </a:p>
        </p:txBody>
      </p:sp>
    </p:spTree>
    <p:extLst>
      <p:ext uri="{BB962C8B-B14F-4D97-AF65-F5344CB8AC3E}">
        <p14:creationId xmlns:p14="http://schemas.microsoft.com/office/powerpoint/2010/main" val="34662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12DFBE97-934E-CB49-A0F2-D3BD8B9F5BE3}"/>
              </a:ext>
            </a:extLst>
          </p:cNvPr>
          <p:cNvSpPr>
            <a:spLocks noGrp="1" noChangeArrowheads="1"/>
          </p:cNvSpPr>
          <p:nvPr>
            <p:ph type="title"/>
          </p:nvPr>
        </p:nvSpPr>
        <p:spPr/>
        <p:txBody>
          <a:bodyPr/>
          <a:lstStyle/>
          <a:p>
            <a:pPr eaLnBrk="1" hangingPunct="1"/>
            <a:r>
              <a:rPr lang="en-CA" altLang="en-US"/>
              <a:t>Qualitative Data</a:t>
            </a:r>
          </a:p>
        </p:txBody>
      </p:sp>
      <p:sp>
        <p:nvSpPr>
          <p:cNvPr id="36867" name="Rectangle 3">
            <a:extLst>
              <a:ext uri="{FF2B5EF4-FFF2-40B4-BE49-F238E27FC236}">
                <a16:creationId xmlns:a16="http://schemas.microsoft.com/office/drawing/2014/main" id="{1988F0EF-B3D6-5741-9886-92DA06FD4142}"/>
              </a:ext>
            </a:extLst>
          </p:cNvPr>
          <p:cNvSpPr>
            <a:spLocks noGrp="1" noChangeArrowheads="1"/>
          </p:cNvSpPr>
          <p:nvPr>
            <p:ph idx="1"/>
          </p:nvPr>
        </p:nvSpPr>
        <p:spPr/>
        <p:txBody>
          <a:bodyPr/>
          <a:lstStyle/>
          <a:p>
            <a:pPr eaLnBrk="1" hangingPunct="1"/>
            <a:r>
              <a:rPr lang="en-CA" altLang="en-US"/>
              <a:t>Written field notes</a:t>
            </a:r>
          </a:p>
          <a:p>
            <a:pPr eaLnBrk="1" hangingPunct="1"/>
            <a:endParaRPr lang="en-CA" altLang="en-US"/>
          </a:p>
          <a:p>
            <a:pPr eaLnBrk="1" hangingPunct="1"/>
            <a:r>
              <a:rPr lang="en-CA" altLang="en-US"/>
              <a:t>Audio recordings of conversations</a:t>
            </a:r>
          </a:p>
          <a:p>
            <a:pPr eaLnBrk="1" hangingPunct="1"/>
            <a:endParaRPr lang="en-CA" altLang="en-US"/>
          </a:p>
          <a:p>
            <a:pPr eaLnBrk="1" hangingPunct="1"/>
            <a:r>
              <a:rPr lang="en-CA" altLang="en-US"/>
              <a:t>Video recordings of activities</a:t>
            </a:r>
          </a:p>
          <a:p>
            <a:pPr eaLnBrk="1" hangingPunct="1"/>
            <a:endParaRPr lang="en-CA" altLang="en-US"/>
          </a:p>
          <a:p>
            <a:pPr eaLnBrk="1" hangingPunct="1"/>
            <a:r>
              <a:rPr lang="en-CA" altLang="en-US"/>
              <a:t>Diary recordings of activities / thoughts</a:t>
            </a:r>
          </a:p>
          <a:p>
            <a:pPr eaLnBrk="1" hangingPunct="1"/>
            <a:endParaRPr lang="en-CA" altLang="en-US"/>
          </a:p>
          <a:p>
            <a:pPr eaLnBrk="1" hangingPunct="1"/>
            <a:endParaRPr lang="en-CA" altLang="en-US"/>
          </a:p>
        </p:txBody>
      </p:sp>
    </p:spTree>
    <p:extLst>
      <p:ext uri="{BB962C8B-B14F-4D97-AF65-F5344CB8AC3E}">
        <p14:creationId xmlns:p14="http://schemas.microsoft.com/office/powerpoint/2010/main" val="34406342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ECBD20C4-E1A6-0145-8E2F-9C4CBEF50F6A}"/>
              </a:ext>
            </a:extLst>
          </p:cNvPr>
          <p:cNvSpPr>
            <a:spLocks noGrp="1" noChangeArrowheads="1"/>
          </p:cNvSpPr>
          <p:nvPr>
            <p:ph type="title"/>
          </p:nvPr>
        </p:nvSpPr>
        <p:spPr>
          <a:xfrm>
            <a:off x="457200" y="105974"/>
            <a:ext cx="8229600" cy="1143000"/>
          </a:xfrm>
        </p:spPr>
        <p:txBody>
          <a:bodyPr/>
          <a:lstStyle/>
          <a:p>
            <a:pPr eaLnBrk="1" hangingPunct="1"/>
            <a:r>
              <a:rPr lang="en-CA" altLang="en-US" dirty="0"/>
              <a:t>Qualitative Data</a:t>
            </a:r>
          </a:p>
        </p:txBody>
      </p:sp>
      <p:sp>
        <p:nvSpPr>
          <p:cNvPr id="37891" name="Rectangle 3">
            <a:extLst>
              <a:ext uri="{FF2B5EF4-FFF2-40B4-BE49-F238E27FC236}">
                <a16:creationId xmlns:a16="http://schemas.microsoft.com/office/drawing/2014/main" id="{E7EE942E-93C4-F14B-B1D2-A4FCA9676A4F}"/>
              </a:ext>
            </a:extLst>
          </p:cNvPr>
          <p:cNvSpPr>
            <a:spLocks noGrp="1" noChangeArrowheads="1"/>
          </p:cNvSpPr>
          <p:nvPr>
            <p:ph idx="1"/>
          </p:nvPr>
        </p:nvSpPr>
        <p:spPr>
          <a:xfrm>
            <a:off x="456456" y="1124744"/>
            <a:ext cx="8229600" cy="3917032"/>
          </a:xfrm>
        </p:spPr>
        <p:txBody>
          <a:bodyPr/>
          <a:lstStyle/>
          <a:p>
            <a:pPr eaLnBrk="1" hangingPunct="1"/>
            <a:r>
              <a:rPr lang="en-CA" altLang="en-US" sz="2400" dirty="0"/>
              <a:t>Depth information on:</a:t>
            </a:r>
          </a:p>
          <a:p>
            <a:pPr eaLnBrk="1" hangingPunct="1"/>
            <a:endParaRPr lang="en-CA" altLang="en-US" sz="1400" dirty="0"/>
          </a:p>
          <a:p>
            <a:pPr lvl="1" eaLnBrk="1" hangingPunct="1"/>
            <a:r>
              <a:rPr lang="en-CA" altLang="en-US" sz="2000" dirty="0"/>
              <a:t>thoughts, views, interpretations</a:t>
            </a:r>
          </a:p>
          <a:p>
            <a:pPr lvl="1" eaLnBrk="1" hangingPunct="1"/>
            <a:endParaRPr lang="en-CA" altLang="en-US" sz="2000" dirty="0"/>
          </a:p>
          <a:p>
            <a:pPr lvl="1" eaLnBrk="1" hangingPunct="1"/>
            <a:r>
              <a:rPr lang="en-CA" altLang="en-US" sz="2000" dirty="0"/>
              <a:t>priorities, importance</a:t>
            </a:r>
          </a:p>
          <a:p>
            <a:pPr lvl="1" eaLnBrk="1" hangingPunct="1"/>
            <a:endParaRPr lang="en-CA" altLang="en-US" sz="2000" dirty="0"/>
          </a:p>
          <a:p>
            <a:pPr lvl="1" eaLnBrk="1" hangingPunct="1"/>
            <a:r>
              <a:rPr lang="en-CA" altLang="en-US" sz="2000" dirty="0"/>
              <a:t>processes, practices</a:t>
            </a:r>
          </a:p>
          <a:p>
            <a:pPr lvl="1" eaLnBrk="1" hangingPunct="1"/>
            <a:endParaRPr lang="en-CA" altLang="en-US" sz="2000" dirty="0"/>
          </a:p>
          <a:p>
            <a:pPr lvl="1" eaLnBrk="1" hangingPunct="1"/>
            <a:r>
              <a:rPr lang="en-CA" altLang="en-US" sz="2000" dirty="0"/>
              <a:t>intended effects of actions</a:t>
            </a:r>
          </a:p>
          <a:p>
            <a:pPr lvl="1" eaLnBrk="1" hangingPunct="1"/>
            <a:endParaRPr lang="en-CA" altLang="en-US" sz="2000" dirty="0"/>
          </a:p>
          <a:p>
            <a:pPr lvl="1" eaLnBrk="1" hangingPunct="1"/>
            <a:r>
              <a:rPr lang="en-CA" altLang="en-US" sz="2000" dirty="0"/>
              <a:t>feelings and experiences</a:t>
            </a:r>
          </a:p>
          <a:p>
            <a:pPr lvl="1" eaLnBrk="1" hangingPunct="1"/>
            <a:endParaRPr lang="en-CA" altLang="en-US" sz="2400" dirty="0"/>
          </a:p>
        </p:txBody>
      </p:sp>
    </p:spTree>
    <p:extLst>
      <p:ext uri="{BB962C8B-B14F-4D97-AF65-F5344CB8AC3E}">
        <p14:creationId xmlns:p14="http://schemas.microsoft.com/office/powerpoint/2010/main" val="23752726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8B37B1A7-5465-3A47-801C-2A2CCC52BE36}"/>
              </a:ext>
            </a:extLst>
          </p:cNvPr>
          <p:cNvSpPr>
            <a:spLocks noGrp="1" noChangeArrowheads="1"/>
          </p:cNvSpPr>
          <p:nvPr>
            <p:ph type="title"/>
          </p:nvPr>
        </p:nvSpPr>
        <p:spPr/>
        <p:txBody>
          <a:bodyPr/>
          <a:lstStyle/>
          <a:p>
            <a:pPr eaLnBrk="1" hangingPunct="1"/>
            <a:r>
              <a:rPr lang="en-CA" altLang="en-US"/>
              <a:t>Outline</a:t>
            </a:r>
          </a:p>
        </p:txBody>
      </p:sp>
      <p:sp>
        <p:nvSpPr>
          <p:cNvPr id="38915" name="Rectangle 3">
            <a:extLst>
              <a:ext uri="{FF2B5EF4-FFF2-40B4-BE49-F238E27FC236}">
                <a16:creationId xmlns:a16="http://schemas.microsoft.com/office/drawing/2014/main" id="{9AF33343-21ED-7145-ABDD-889660010A48}"/>
              </a:ext>
            </a:extLst>
          </p:cNvPr>
          <p:cNvSpPr>
            <a:spLocks noGrp="1" noChangeArrowheads="1"/>
          </p:cNvSpPr>
          <p:nvPr>
            <p:ph idx="1"/>
          </p:nvPr>
        </p:nvSpPr>
        <p:spPr/>
        <p:txBody>
          <a:bodyPr/>
          <a:lstStyle/>
          <a:p>
            <a:pPr eaLnBrk="1" hangingPunct="1"/>
            <a:r>
              <a:rPr lang="en-CA" altLang="en-US"/>
              <a:t>Qualitative research</a:t>
            </a:r>
          </a:p>
          <a:p>
            <a:pPr eaLnBrk="1" hangingPunct="1"/>
            <a:endParaRPr lang="en-CA" altLang="en-US"/>
          </a:p>
          <a:p>
            <a:pPr eaLnBrk="1" hangingPunct="1"/>
            <a:r>
              <a:rPr lang="en-CA" altLang="en-US" b="1"/>
              <a:t>Analysis methods</a:t>
            </a:r>
          </a:p>
          <a:p>
            <a:pPr eaLnBrk="1" hangingPunct="1"/>
            <a:endParaRPr lang="en-CA" altLang="en-US" b="1"/>
          </a:p>
          <a:p>
            <a:pPr eaLnBrk="1" hangingPunct="1"/>
            <a:r>
              <a:rPr lang="en-CA" altLang="en-US"/>
              <a:t>Validity and generalizability</a:t>
            </a:r>
            <a:endParaRPr lang="en-CA" altLang="en-US" sz="2800"/>
          </a:p>
          <a:p>
            <a:pPr eaLnBrk="1" hangingPunct="1"/>
            <a:endParaRPr lang="en-CA" altLang="en-US"/>
          </a:p>
          <a:p>
            <a:pPr eaLnBrk="1" hangingPunct="1">
              <a:buFontTx/>
              <a:buNone/>
            </a:pPr>
            <a:endParaRPr lang="en-CA" altLang="en-US"/>
          </a:p>
          <a:p>
            <a:pPr eaLnBrk="1" hangingPunct="1">
              <a:buFontTx/>
              <a:buNone/>
            </a:pPr>
            <a:endParaRPr lang="en-CA" altLang="en-US"/>
          </a:p>
          <a:p>
            <a:pPr eaLnBrk="1" hangingPunct="1"/>
            <a:endParaRPr lang="en-CA" altLang="en-US" sz="2800"/>
          </a:p>
        </p:txBody>
      </p:sp>
    </p:spTree>
    <p:extLst>
      <p:ext uri="{BB962C8B-B14F-4D97-AF65-F5344CB8AC3E}">
        <p14:creationId xmlns:p14="http://schemas.microsoft.com/office/powerpoint/2010/main" val="42536092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D169CEAC-59F3-4C47-9DAE-D60C2D1F3410}"/>
              </a:ext>
            </a:extLst>
          </p:cNvPr>
          <p:cNvSpPr>
            <a:spLocks noGrp="1" noChangeArrowheads="1"/>
          </p:cNvSpPr>
          <p:nvPr>
            <p:ph type="title"/>
          </p:nvPr>
        </p:nvSpPr>
        <p:spPr/>
        <p:txBody>
          <a:bodyPr/>
          <a:lstStyle/>
          <a:p>
            <a:pPr eaLnBrk="1" hangingPunct="1"/>
            <a:r>
              <a:rPr lang="en-CA" altLang="en-US"/>
              <a:t>Data Analysis</a:t>
            </a:r>
          </a:p>
        </p:txBody>
      </p:sp>
      <p:sp>
        <p:nvSpPr>
          <p:cNvPr id="39939" name="Rectangle 3">
            <a:extLst>
              <a:ext uri="{FF2B5EF4-FFF2-40B4-BE49-F238E27FC236}">
                <a16:creationId xmlns:a16="http://schemas.microsoft.com/office/drawing/2014/main" id="{41CFAACE-0EDC-864A-957B-2A5CFADD9A94}"/>
              </a:ext>
            </a:extLst>
          </p:cNvPr>
          <p:cNvSpPr>
            <a:spLocks noGrp="1" noChangeArrowheads="1"/>
          </p:cNvSpPr>
          <p:nvPr>
            <p:ph idx="1"/>
          </p:nvPr>
        </p:nvSpPr>
        <p:spPr/>
        <p:txBody>
          <a:bodyPr/>
          <a:lstStyle/>
          <a:p>
            <a:pPr eaLnBrk="1" hangingPunct="1"/>
            <a:r>
              <a:rPr lang="en-CA" altLang="en-US"/>
              <a:t>Open Coding</a:t>
            </a:r>
          </a:p>
          <a:p>
            <a:pPr eaLnBrk="1" hangingPunct="1"/>
            <a:endParaRPr lang="en-CA" altLang="en-US"/>
          </a:p>
          <a:p>
            <a:pPr eaLnBrk="1" hangingPunct="1"/>
            <a:r>
              <a:rPr lang="en-CA" altLang="en-US"/>
              <a:t>Systematic Coding</a:t>
            </a:r>
          </a:p>
          <a:p>
            <a:pPr eaLnBrk="1" hangingPunct="1"/>
            <a:endParaRPr lang="en-CA" altLang="en-US"/>
          </a:p>
          <a:p>
            <a:pPr eaLnBrk="1" hangingPunct="1"/>
            <a:r>
              <a:rPr lang="en-CA" altLang="en-US"/>
              <a:t>Affinity Diagramming</a:t>
            </a:r>
          </a:p>
        </p:txBody>
      </p:sp>
      <p:pic>
        <p:nvPicPr>
          <p:cNvPr id="39940" name="Picture 4">
            <a:extLst>
              <a:ext uri="{FF2B5EF4-FFF2-40B4-BE49-F238E27FC236}">
                <a16:creationId xmlns:a16="http://schemas.microsoft.com/office/drawing/2014/main" id="{097D460D-6684-3847-B6D1-8850D91BC9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163" y="1700213"/>
            <a:ext cx="3103562" cy="3916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92032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A334369C-54BC-9A42-A70B-1BEBAD1E9D13}"/>
              </a:ext>
            </a:extLst>
          </p:cNvPr>
          <p:cNvSpPr>
            <a:spLocks noGrp="1" noChangeArrowheads="1"/>
          </p:cNvSpPr>
          <p:nvPr>
            <p:ph type="title"/>
          </p:nvPr>
        </p:nvSpPr>
        <p:spPr/>
        <p:txBody>
          <a:bodyPr/>
          <a:lstStyle/>
          <a:p>
            <a:pPr eaLnBrk="1" hangingPunct="1"/>
            <a:r>
              <a:rPr lang="en-CA" altLang="en-US"/>
              <a:t>Open Coding</a:t>
            </a:r>
          </a:p>
        </p:txBody>
      </p:sp>
      <p:sp>
        <p:nvSpPr>
          <p:cNvPr id="40963" name="Rectangle 3">
            <a:extLst>
              <a:ext uri="{FF2B5EF4-FFF2-40B4-BE49-F238E27FC236}">
                <a16:creationId xmlns:a16="http://schemas.microsoft.com/office/drawing/2014/main" id="{BFDD422B-D6D1-5749-A912-507C18C4C7C8}"/>
              </a:ext>
            </a:extLst>
          </p:cNvPr>
          <p:cNvSpPr>
            <a:spLocks noGrp="1" noChangeArrowheads="1"/>
          </p:cNvSpPr>
          <p:nvPr>
            <p:ph idx="1"/>
          </p:nvPr>
        </p:nvSpPr>
        <p:spPr/>
        <p:txBody>
          <a:bodyPr/>
          <a:lstStyle/>
          <a:p>
            <a:pPr eaLnBrk="1" hangingPunct="1"/>
            <a:r>
              <a:rPr lang="en-CA" altLang="en-US"/>
              <a:t>Treat data as answers to open-ended questions</a:t>
            </a:r>
          </a:p>
          <a:p>
            <a:pPr eaLnBrk="1" hangingPunct="1"/>
            <a:endParaRPr lang="en-CA" altLang="en-US"/>
          </a:p>
          <a:p>
            <a:pPr lvl="1" eaLnBrk="1" hangingPunct="1"/>
            <a:r>
              <a:rPr lang="en-CA" altLang="en-US"/>
              <a:t>ask data specific questions</a:t>
            </a:r>
          </a:p>
          <a:p>
            <a:pPr lvl="1" eaLnBrk="1" hangingPunct="1"/>
            <a:r>
              <a:rPr lang="en-CA" altLang="en-US"/>
              <a:t>assign codes for answers</a:t>
            </a:r>
          </a:p>
          <a:p>
            <a:pPr lvl="1" eaLnBrk="1" hangingPunct="1"/>
            <a:r>
              <a:rPr lang="en-CA" altLang="en-US"/>
              <a:t>record theoretical notes</a:t>
            </a:r>
          </a:p>
        </p:txBody>
      </p:sp>
      <p:sp>
        <p:nvSpPr>
          <p:cNvPr id="40964" name="Text Box 4">
            <a:extLst>
              <a:ext uri="{FF2B5EF4-FFF2-40B4-BE49-F238E27FC236}">
                <a16:creationId xmlns:a16="http://schemas.microsoft.com/office/drawing/2014/main" id="{E2022C0F-9340-1344-9010-6D0CBBB59444}"/>
              </a:ext>
            </a:extLst>
          </p:cNvPr>
          <p:cNvSpPr txBox="1">
            <a:spLocks noChangeArrowheads="1"/>
          </p:cNvSpPr>
          <p:nvPr/>
        </p:nvSpPr>
        <p:spPr bwMode="auto">
          <a:xfrm>
            <a:off x="323850" y="6381750"/>
            <a:ext cx="1998663" cy="30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Strauss and Corbin, 1998</a:t>
            </a:r>
          </a:p>
        </p:txBody>
      </p:sp>
    </p:spTree>
    <p:extLst>
      <p:ext uri="{BB962C8B-B14F-4D97-AF65-F5344CB8AC3E}">
        <p14:creationId xmlns:p14="http://schemas.microsoft.com/office/powerpoint/2010/main" val="5886383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24114BA1-DCCF-DC44-9D6C-4BD47F93B91A}"/>
              </a:ext>
            </a:extLst>
          </p:cNvPr>
          <p:cNvSpPr>
            <a:spLocks noGrp="1" noChangeArrowheads="1"/>
          </p:cNvSpPr>
          <p:nvPr>
            <p:ph type="title"/>
          </p:nvPr>
        </p:nvSpPr>
        <p:spPr>
          <a:xfrm>
            <a:off x="310853" y="25736"/>
            <a:ext cx="8229600" cy="1143000"/>
          </a:xfrm>
        </p:spPr>
        <p:txBody>
          <a:bodyPr/>
          <a:lstStyle/>
          <a:p>
            <a:pPr eaLnBrk="1" hangingPunct="1"/>
            <a:r>
              <a:rPr lang="en-CA" altLang="en-US" dirty="0"/>
              <a:t>Example: Calendar Routines</a:t>
            </a:r>
          </a:p>
        </p:txBody>
      </p:sp>
      <p:sp>
        <p:nvSpPr>
          <p:cNvPr id="41987" name="Rectangle 3">
            <a:extLst>
              <a:ext uri="{FF2B5EF4-FFF2-40B4-BE49-F238E27FC236}">
                <a16:creationId xmlns:a16="http://schemas.microsoft.com/office/drawing/2014/main" id="{74FB63FF-9B68-1848-9DE7-BA64EAB855BD}"/>
              </a:ext>
            </a:extLst>
          </p:cNvPr>
          <p:cNvSpPr>
            <a:spLocks noGrp="1" noChangeArrowheads="1"/>
          </p:cNvSpPr>
          <p:nvPr>
            <p:ph idx="1"/>
          </p:nvPr>
        </p:nvSpPr>
        <p:spPr>
          <a:xfrm>
            <a:off x="310853" y="1140568"/>
            <a:ext cx="8229600" cy="3917032"/>
          </a:xfrm>
        </p:spPr>
        <p:txBody>
          <a:bodyPr/>
          <a:lstStyle/>
          <a:p>
            <a:pPr eaLnBrk="1" hangingPunct="1"/>
            <a:r>
              <a:rPr lang="en-CA" altLang="en-US" dirty="0"/>
              <a:t>Families were interviewed about their calendar routines</a:t>
            </a:r>
          </a:p>
          <a:p>
            <a:pPr lvl="1" eaLnBrk="1" hangingPunct="1">
              <a:buFontTx/>
              <a:buNone/>
            </a:pPr>
            <a:endParaRPr lang="en-CA" altLang="en-US" dirty="0"/>
          </a:p>
          <a:p>
            <a:pPr lvl="1" eaLnBrk="1" hangingPunct="1"/>
            <a:r>
              <a:rPr lang="en-CA" altLang="en-US" dirty="0"/>
              <a:t>What calendars they had</a:t>
            </a:r>
          </a:p>
          <a:p>
            <a:pPr lvl="1" eaLnBrk="1" hangingPunct="1"/>
            <a:r>
              <a:rPr lang="en-CA" altLang="en-US" dirty="0"/>
              <a:t>Where they kept their calendars</a:t>
            </a:r>
          </a:p>
          <a:p>
            <a:pPr lvl="1" eaLnBrk="1" hangingPunct="1"/>
            <a:r>
              <a:rPr lang="en-CA" altLang="en-US" dirty="0"/>
              <a:t>What types of events they recorded</a:t>
            </a:r>
          </a:p>
          <a:p>
            <a:pPr marL="0" indent="0" eaLnBrk="1" hangingPunct="1">
              <a:buNone/>
            </a:pPr>
            <a:r>
              <a:rPr lang="en-CA" altLang="en-US" dirty="0"/>
              <a:t>Written notes</a:t>
            </a:r>
          </a:p>
          <a:p>
            <a:pPr eaLnBrk="1" hangingPunct="1"/>
            <a:r>
              <a:rPr lang="en-CA" altLang="en-US" dirty="0"/>
              <a:t>Audio recordings</a:t>
            </a:r>
          </a:p>
          <a:p>
            <a:pPr lvl="1" eaLnBrk="1" hangingPunct="1"/>
            <a:endParaRPr lang="en-CA" altLang="en-US" dirty="0"/>
          </a:p>
        </p:txBody>
      </p:sp>
      <p:sp>
        <p:nvSpPr>
          <p:cNvPr id="41988" name="Text Box 9">
            <a:extLst>
              <a:ext uri="{FF2B5EF4-FFF2-40B4-BE49-F238E27FC236}">
                <a16:creationId xmlns:a16="http://schemas.microsoft.com/office/drawing/2014/main" id="{003514B3-0E66-F143-997A-E46ED2286DF9}"/>
              </a:ext>
            </a:extLst>
          </p:cNvPr>
          <p:cNvSpPr txBox="1">
            <a:spLocks noChangeArrowheads="1"/>
          </p:cNvSpPr>
          <p:nvPr/>
        </p:nvSpPr>
        <p:spPr bwMode="auto">
          <a:xfrm>
            <a:off x="303213" y="6380163"/>
            <a:ext cx="16414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Neustaedter, 2007</a:t>
            </a:r>
          </a:p>
        </p:txBody>
      </p:sp>
    </p:spTree>
    <p:extLst>
      <p:ext uri="{BB962C8B-B14F-4D97-AF65-F5344CB8AC3E}">
        <p14:creationId xmlns:p14="http://schemas.microsoft.com/office/powerpoint/2010/main" val="1956403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B2341993-10AD-7A46-A121-11152AF88294}"/>
              </a:ext>
            </a:extLst>
          </p:cNvPr>
          <p:cNvSpPr>
            <a:spLocks noGrp="1" noChangeArrowheads="1"/>
          </p:cNvSpPr>
          <p:nvPr>
            <p:ph type="title"/>
          </p:nvPr>
        </p:nvSpPr>
        <p:spPr>
          <a:xfrm>
            <a:off x="370523" y="0"/>
            <a:ext cx="8229600" cy="1143000"/>
          </a:xfrm>
        </p:spPr>
        <p:txBody>
          <a:bodyPr/>
          <a:lstStyle/>
          <a:p>
            <a:pPr eaLnBrk="1" hangingPunct="1"/>
            <a:r>
              <a:rPr lang="en-CA" altLang="en-US" dirty="0"/>
              <a:t>Example: Calendar Routines</a:t>
            </a:r>
          </a:p>
        </p:txBody>
      </p:sp>
      <p:sp>
        <p:nvSpPr>
          <p:cNvPr id="43011" name="Rectangle 3">
            <a:extLst>
              <a:ext uri="{FF2B5EF4-FFF2-40B4-BE49-F238E27FC236}">
                <a16:creationId xmlns:a16="http://schemas.microsoft.com/office/drawing/2014/main" id="{FC7991DB-D429-5A49-ADDE-E059AC8C5B7E}"/>
              </a:ext>
            </a:extLst>
          </p:cNvPr>
          <p:cNvSpPr>
            <a:spLocks noGrp="1" noChangeArrowheads="1"/>
          </p:cNvSpPr>
          <p:nvPr>
            <p:ph idx="1"/>
          </p:nvPr>
        </p:nvSpPr>
        <p:spPr>
          <a:xfrm>
            <a:off x="543877" y="908720"/>
            <a:ext cx="8229600" cy="3917032"/>
          </a:xfrm>
        </p:spPr>
        <p:txBody>
          <a:bodyPr/>
          <a:lstStyle/>
          <a:p>
            <a:pPr eaLnBrk="1" hangingPunct="1"/>
            <a:r>
              <a:rPr lang="en-CA" altLang="en-US" dirty="0"/>
              <a:t>Step 1: translate field notes </a:t>
            </a:r>
            <a:r>
              <a:rPr lang="en-CA" altLang="en-US" sz="2000" dirty="0"/>
              <a:t>(optional)</a:t>
            </a:r>
          </a:p>
        </p:txBody>
      </p:sp>
      <p:pic>
        <p:nvPicPr>
          <p:cNvPr id="43012" name="Picture 4" descr="calendar notes1">
            <a:extLst>
              <a:ext uri="{FF2B5EF4-FFF2-40B4-BE49-F238E27FC236}">
                <a16:creationId xmlns:a16="http://schemas.microsoft.com/office/drawing/2014/main" id="{7657A5C7-E1F6-7E43-A94E-5269639135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8032"/>
          <a:stretch>
            <a:fillRect/>
          </a:stretch>
        </p:blipFill>
        <p:spPr bwMode="auto">
          <a:xfrm>
            <a:off x="556578" y="1608013"/>
            <a:ext cx="3130550"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3" name="Picture 5">
            <a:extLst>
              <a:ext uri="{FF2B5EF4-FFF2-40B4-BE49-F238E27FC236}">
                <a16:creationId xmlns:a16="http://schemas.microsoft.com/office/drawing/2014/main" id="{320BE227-8E11-7D42-B431-0F7A2C2AAA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1772975"/>
            <a:ext cx="3009900" cy="3959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3014" name="Line 6">
            <a:extLst>
              <a:ext uri="{FF2B5EF4-FFF2-40B4-BE49-F238E27FC236}">
                <a16:creationId xmlns:a16="http://schemas.microsoft.com/office/drawing/2014/main" id="{1BF57737-C988-3345-A0A4-3416543E0603}"/>
              </a:ext>
            </a:extLst>
          </p:cNvPr>
          <p:cNvSpPr>
            <a:spLocks noChangeShapeType="1"/>
          </p:cNvSpPr>
          <p:nvPr/>
        </p:nvSpPr>
        <p:spPr bwMode="auto">
          <a:xfrm>
            <a:off x="3563938" y="4221163"/>
            <a:ext cx="1944687" cy="0"/>
          </a:xfrm>
          <a:prstGeom prst="line">
            <a:avLst/>
          </a:prstGeom>
          <a:noFill/>
          <a:ln w="3810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3015" name="Text Box 7">
            <a:extLst>
              <a:ext uri="{FF2B5EF4-FFF2-40B4-BE49-F238E27FC236}">
                <a16:creationId xmlns:a16="http://schemas.microsoft.com/office/drawing/2014/main" id="{8D089D8D-8846-4747-AA43-A7EC54CF1F35}"/>
              </a:ext>
            </a:extLst>
          </p:cNvPr>
          <p:cNvSpPr txBox="1">
            <a:spLocks noChangeArrowheads="1"/>
          </p:cNvSpPr>
          <p:nvPr/>
        </p:nvSpPr>
        <p:spPr bwMode="auto">
          <a:xfrm>
            <a:off x="1979613" y="6308725"/>
            <a:ext cx="7683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a:t>paper</a:t>
            </a:r>
          </a:p>
        </p:txBody>
      </p:sp>
      <p:sp>
        <p:nvSpPr>
          <p:cNvPr id="43016" name="Text Box 8">
            <a:extLst>
              <a:ext uri="{FF2B5EF4-FFF2-40B4-BE49-F238E27FC236}">
                <a16:creationId xmlns:a16="http://schemas.microsoft.com/office/drawing/2014/main" id="{66CFE801-895C-234D-AA89-611214911155}"/>
              </a:ext>
            </a:extLst>
          </p:cNvPr>
          <p:cNvSpPr txBox="1">
            <a:spLocks noChangeArrowheads="1"/>
          </p:cNvSpPr>
          <p:nvPr/>
        </p:nvSpPr>
        <p:spPr bwMode="auto">
          <a:xfrm>
            <a:off x="5795963" y="6308725"/>
            <a:ext cx="7810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a:t>digital</a:t>
            </a:r>
          </a:p>
        </p:txBody>
      </p:sp>
    </p:spTree>
    <p:extLst>
      <p:ext uri="{BB962C8B-B14F-4D97-AF65-F5344CB8AC3E}">
        <p14:creationId xmlns:p14="http://schemas.microsoft.com/office/powerpoint/2010/main" val="3537137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12DF40DB-40EC-3E4F-B4A1-38C990A29867}"/>
              </a:ext>
            </a:extLst>
          </p:cNvPr>
          <p:cNvSpPr>
            <a:spLocks noGrp="1" noChangeArrowheads="1"/>
          </p:cNvSpPr>
          <p:nvPr>
            <p:ph type="title"/>
          </p:nvPr>
        </p:nvSpPr>
        <p:spPr/>
        <p:txBody>
          <a:bodyPr/>
          <a:lstStyle/>
          <a:p>
            <a:pPr eaLnBrk="1" hangingPunct="1"/>
            <a:r>
              <a:rPr lang="en-CA" altLang="en-US"/>
              <a:t>Example: Calendar Routines</a:t>
            </a:r>
          </a:p>
        </p:txBody>
      </p:sp>
      <p:sp>
        <p:nvSpPr>
          <p:cNvPr id="44035" name="Rectangle 3">
            <a:extLst>
              <a:ext uri="{FF2B5EF4-FFF2-40B4-BE49-F238E27FC236}">
                <a16:creationId xmlns:a16="http://schemas.microsoft.com/office/drawing/2014/main" id="{23667BAF-751C-654F-B5F2-AB5CBD4D48E7}"/>
              </a:ext>
            </a:extLst>
          </p:cNvPr>
          <p:cNvSpPr>
            <a:spLocks noGrp="1" noChangeArrowheads="1"/>
          </p:cNvSpPr>
          <p:nvPr>
            <p:ph idx="1"/>
          </p:nvPr>
        </p:nvSpPr>
        <p:spPr>
          <a:xfrm>
            <a:off x="468313" y="1196975"/>
            <a:ext cx="8675687" cy="4965700"/>
          </a:xfrm>
        </p:spPr>
        <p:txBody>
          <a:bodyPr/>
          <a:lstStyle/>
          <a:p>
            <a:pPr eaLnBrk="1" hangingPunct="1"/>
            <a:r>
              <a:rPr lang="en-CA" altLang="en-US"/>
              <a:t>Step 2: list questions / focal points</a:t>
            </a:r>
            <a:endParaRPr lang="en-CA" altLang="en-US" sz="2000"/>
          </a:p>
        </p:txBody>
      </p:sp>
      <p:sp>
        <p:nvSpPr>
          <p:cNvPr id="44036" name="Text Box 11">
            <a:extLst>
              <a:ext uri="{FF2B5EF4-FFF2-40B4-BE49-F238E27FC236}">
                <a16:creationId xmlns:a16="http://schemas.microsoft.com/office/drawing/2014/main" id="{C4A57756-8CA4-6744-A2DC-EBC88440650F}"/>
              </a:ext>
            </a:extLst>
          </p:cNvPr>
          <p:cNvSpPr txBox="1">
            <a:spLocks noChangeArrowheads="1"/>
          </p:cNvSpPr>
          <p:nvPr/>
        </p:nvSpPr>
        <p:spPr bwMode="auto">
          <a:xfrm>
            <a:off x="1547813" y="2224088"/>
            <a:ext cx="6192837" cy="301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400">
                <a:latin typeface="Tahoma" panose="020B0604030504040204" pitchFamily="34" charset="0"/>
              </a:rPr>
              <a:t>Where do families keep their calendars?</a:t>
            </a:r>
          </a:p>
          <a:p>
            <a:pPr eaLnBrk="1" hangingPunct="1"/>
            <a:r>
              <a:rPr lang="en-CA" altLang="en-US" sz="2400">
                <a:latin typeface="Tahoma" panose="020B0604030504040204" pitchFamily="34" charset="0"/>
              </a:rPr>
              <a:t>What uses do they have for their calendars?</a:t>
            </a:r>
          </a:p>
          <a:p>
            <a:pPr eaLnBrk="1" hangingPunct="1"/>
            <a:r>
              <a:rPr lang="en-CA" altLang="en-US" sz="2400">
                <a:latin typeface="Tahoma" panose="020B0604030504040204" pitchFamily="34" charset="0"/>
              </a:rPr>
              <a:t>Who adds to the calendars?</a:t>
            </a:r>
          </a:p>
          <a:p>
            <a:pPr eaLnBrk="1" hangingPunct="1"/>
            <a:r>
              <a:rPr lang="en-CA" altLang="en-US" sz="2400">
                <a:latin typeface="Tahoma" panose="020B0604030504040204" pitchFamily="34" charset="0"/>
              </a:rPr>
              <a:t>When do people check the calendars?</a:t>
            </a:r>
          </a:p>
          <a:p>
            <a:pPr eaLnBrk="1" hangingPunct="1"/>
            <a:r>
              <a:rPr lang="en-CA" altLang="en-US" sz="2400">
                <a:latin typeface="Tahoma" panose="020B0604030504040204" pitchFamily="34" charset="0"/>
              </a:rPr>
              <a:t>…</a:t>
            </a:r>
          </a:p>
          <a:p>
            <a:pPr eaLnBrk="1" hangingPunct="1"/>
            <a:endParaRPr lang="en-CA" altLang="en-US" sz="2400">
              <a:latin typeface="Tahoma" panose="020B0604030504040204" pitchFamily="34" charset="0"/>
            </a:endParaRPr>
          </a:p>
          <a:p>
            <a:pPr eaLnBrk="1" hangingPunct="1"/>
            <a:r>
              <a:rPr lang="en-CA" altLang="en-US" sz="2400">
                <a:latin typeface="Tahoma" panose="020B0604030504040204" pitchFamily="34" charset="0"/>
              </a:rPr>
              <a:t>(you may end up adding to this list as you     go through your data)</a:t>
            </a:r>
          </a:p>
        </p:txBody>
      </p:sp>
    </p:spTree>
    <p:extLst>
      <p:ext uri="{BB962C8B-B14F-4D97-AF65-F5344CB8AC3E}">
        <p14:creationId xmlns:p14="http://schemas.microsoft.com/office/powerpoint/2010/main" val="2994866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5E02BE48-E297-FA41-8D7E-8EC1E7C848E2}"/>
              </a:ext>
            </a:extLst>
          </p:cNvPr>
          <p:cNvSpPr>
            <a:spLocks noGrp="1" noChangeArrowheads="1"/>
          </p:cNvSpPr>
          <p:nvPr>
            <p:ph type="title"/>
          </p:nvPr>
        </p:nvSpPr>
        <p:spPr>
          <a:xfrm>
            <a:off x="395288" y="46833"/>
            <a:ext cx="8229600" cy="1143000"/>
          </a:xfrm>
        </p:spPr>
        <p:txBody>
          <a:bodyPr/>
          <a:lstStyle/>
          <a:p>
            <a:pPr eaLnBrk="1" hangingPunct="1"/>
            <a:r>
              <a:rPr lang="en-CA" altLang="en-US" dirty="0"/>
              <a:t>Example: Calendar Routines</a:t>
            </a:r>
          </a:p>
        </p:txBody>
      </p:sp>
      <p:sp>
        <p:nvSpPr>
          <p:cNvPr id="45059" name="Rectangle 3">
            <a:extLst>
              <a:ext uri="{FF2B5EF4-FFF2-40B4-BE49-F238E27FC236}">
                <a16:creationId xmlns:a16="http://schemas.microsoft.com/office/drawing/2014/main" id="{6C699305-5D7D-EC40-8AD4-F5D8563342C2}"/>
              </a:ext>
            </a:extLst>
          </p:cNvPr>
          <p:cNvSpPr>
            <a:spLocks noGrp="1" noChangeArrowheads="1"/>
          </p:cNvSpPr>
          <p:nvPr>
            <p:ph idx="1"/>
          </p:nvPr>
        </p:nvSpPr>
        <p:spPr>
          <a:xfrm>
            <a:off x="521424" y="1164496"/>
            <a:ext cx="8229600" cy="3917032"/>
          </a:xfrm>
        </p:spPr>
        <p:txBody>
          <a:bodyPr/>
          <a:lstStyle/>
          <a:p>
            <a:pPr eaLnBrk="1" hangingPunct="1"/>
            <a:r>
              <a:rPr lang="en-CA" altLang="en-US" dirty="0"/>
              <a:t>Step 3: go through data and ask questions</a:t>
            </a:r>
            <a:endParaRPr lang="en-CA" altLang="en-US" sz="2000" dirty="0"/>
          </a:p>
        </p:txBody>
      </p:sp>
      <p:pic>
        <p:nvPicPr>
          <p:cNvPr id="45060" name="Picture 4">
            <a:extLst>
              <a:ext uri="{FF2B5EF4-FFF2-40B4-BE49-F238E27FC236}">
                <a16:creationId xmlns:a16="http://schemas.microsoft.com/office/drawing/2014/main" id="{A1DA7A49-92D1-3F42-9026-09A6D528DB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4821" r="12364" b="18282"/>
          <a:stretch>
            <a:fillRect/>
          </a:stretch>
        </p:blipFill>
        <p:spPr bwMode="auto">
          <a:xfrm>
            <a:off x="653256" y="1845469"/>
            <a:ext cx="8097768" cy="3167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5061" name="Rectangle 6">
            <a:extLst>
              <a:ext uri="{FF2B5EF4-FFF2-40B4-BE49-F238E27FC236}">
                <a16:creationId xmlns:a16="http://schemas.microsoft.com/office/drawing/2014/main" id="{C5BD11F5-9FB6-C045-98E6-DD50CE14ADA4}"/>
              </a:ext>
            </a:extLst>
          </p:cNvPr>
          <p:cNvSpPr>
            <a:spLocks noChangeArrowheads="1"/>
          </p:cNvSpPr>
          <p:nvPr/>
        </p:nvSpPr>
        <p:spPr bwMode="auto">
          <a:xfrm>
            <a:off x="900113" y="5876925"/>
            <a:ext cx="56276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400"/>
              <a:t>Where do families keep their calendars?</a:t>
            </a:r>
          </a:p>
        </p:txBody>
      </p:sp>
    </p:spTree>
    <p:extLst>
      <p:ext uri="{BB962C8B-B14F-4D97-AF65-F5344CB8AC3E}">
        <p14:creationId xmlns:p14="http://schemas.microsoft.com/office/powerpoint/2010/main" val="40608306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9">
            <a:extLst>
              <a:ext uri="{FF2B5EF4-FFF2-40B4-BE49-F238E27FC236}">
                <a16:creationId xmlns:a16="http://schemas.microsoft.com/office/drawing/2014/main" id="{3D381EF7-E3D0-8447-AC2E-B866DF60A4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4821" r="12364" b="18282"/>
          <a:stretch>
            <a:fillRect/>
          </a:stretch>
        </p:blipFill>
        <p:spPr bwMode="auto">
          <a:xfrm>
            <a:off x="395288" y="2420938"/>
            <a:ext cx="6121400" cy="3167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6083" name="Rectangle 2">
            <a:extLst>
              <a:ext uri="{FF2B5EF4-FFF2-40B4-BE49-F238E27FC236}">
                <a16:creationId xmlns:a16="http://schemas.microsoft.com/office/drawing/2014/main" id="{D0907D82-3364-C243-8A4D-748A353CB60D}"/>
              </a:ext>
            </a:extLst>
          </p:cNvPr>
          <p:cNvSpPr>
            <a:spLocks noGrp="1" noChangeArrowheads="1"/>
          </p:cNvSpPr>
          <p:nvPr>
            <p:ph type="title"/>
          </p:nvPr>
        </p:nvSpPr>
        <p:spPr/>
        <p:txBody>
          <a:bodyPr/>
          <a:lstStyle/>
          <a:p>
            <a:pPr eaLnBrk="1" hangingPunct="1"/>
            <a:r>
              <a:rPr lang="en-CA" altLang="en-US"/>
              <a:t>Example: Calendar Routines</a:t>
            </a:r>
          </a:p>
        </p:txBody>
      </p:sp>
      <p:sp>
        <p:nvSpPr>
          <p:cNvPr id="46084" name="Rectangle 3">
            <a:extLst>
              <a:ext uri="{FF2B5EF4-FFF2-40B4-BE49-F238E27FC236}">
                <a16:creationId xmlns:a16="http://schemas.microsoft.com/office/drawing/2014/main" id="{6B88FFFE-036D-2847-B5EB-07C4451FC13E}"/>
              </a:ext>
            </a:extLst>
          </p:cNvPr>
          <p:cNvSpPr>
            <a:spLocks noGrp="1" noChangeArrowheads="1"/>
          </p:cNvSpPr>
          <p:nvPr>
            <p:ph idx="1"/>
          </p:nvPr>
        </p:nvSpPr>
        <p:spPr/>
        <p:txBody>
          <a:bodyPr/>
          <a:lstStyle/>
          <a:p>
            <a:pPr eaLnBrk="1" hangingPunct="1"/>
            <a:r>
              <a:rPr lang="en-CA" altLang="en-US"/>
              <a:t>Step 3: go through data and ask questions</a:t>
            </a:r>
            <a:endParaRPr lang="en-CA" altLang="en-US" sz="2000"/>
          </a:p>
        </p:txBody>
      </p:sp>
      <p:pic>
        <p:nvPicPr>
          <p:cNvPr id="46085" name="Picture 4">
            <a:extLst>
              <a:ext uri="{FF2B5EF4-FFF2-40B4-BE49-F238E27FC236}">
                <a16:creationId xmlns:a16="http://schemas.microsoft.com/office/drawing/2014/main" id="{E9B1C84B-7E27-6A4D-BACD-ADE7E457E7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4821" r="12364" b="18282"/>
          <a:stretch>
            <a:fillRect/>
          </a:stretch>
        </p:blipFill>
        <p:spPr bwMode="auto">
          <a:xfrm>
            <a:off x="395288" y="2420938"/>
            <a:ext cx="6121400" cy="3167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6086" name="Rectangle 5">
            <a:extLst>
              <a:ext uri="{FF2B5EF4-FFF2-40B4-BE49-F238E27FC236}">
                <a16:creationId xmlns:a16="http://schemas.microsoft.com/office/drawing/2014/main" id="{2C3EAB8B-0E6A-2844-A442-ADC392DEEE6C}"/>
              </a:ext>
            </a:extLst>
          </p:cNvPr>
          <p:cNvSpPr>
            <a:spLocks noChangeArrowheads="1"/>
          </p:cNvSpPr>
          <p:nvPr/>
        </p:nvSpPr>
        <p:spPr bwMode="auto">
          <a:xfrm>
            <a:off x="900113" y="5876925"/>
            <a:ext cx="56276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400"/>
              <a:t>Where do families keep their calendars?</a:t>
            </a:r>
          </a:p>
        </p:txBody>
      </p:sp>
      <p:sp>
        <p:nvSpPr>
          <p:cNvPr id="46087" name="Text Box 6">
            <a:extLst>
              <a:ext uri="{FF2B5EF4-FFF2-40B4-BE49-F238E27FC236}">
                <a16:creationId xmlns:a16="http://schemas.microsoft.com/office/drawing/2014/main" id="{935E8FBC-788A-7542-802E-6002A97387A9}"/>
              </a:ext>
            </a:extLst>
          </p:cNvPr>
          <p:cNvSpPr txBox="1">
            <a:spLocks noChangeArrowheads="1"/>
          </p:cNvSpPr>
          <p:nvPr/>
        </p:nvSpPr>
        <p:spPr bwMode="auto">
          <a:xfrm>
            <a:off x="5435600" y="3284538"/>
            <a:ext cx="715963"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800">
                <a:solidFill>
                  <a:srgbClr val="FF0000"/>
                </a:solidFill>
              </a:rPr>
              <a:t>[KI]</a:t>
            </a:r>
          </a:p>
        </p:txBody>
      </p:sp>
      <p:sp>
        <p:nvSpPr>
          <p:cNvPr id="46088" name="Line 7">
            <a:extLst>
              <a:ext uri="{FF2B5EF4-FFF2-40B4-BE49-F238E27FC236}">
                <a16:creationId xmlns:a16="http://schemas.microsoft.com/office/drawing/2014/main" id="{6C9DA5F2-759C-8146-9D24-2F7EAD7DFABA}"/>
              </a:ext>
            </a:extLst>
          </p:cNvPr>
          <p:cNvSpPr>
            <a:spLocks noChangeShapeType="1"/>
          </p:cNvSpPr>
          <p:nvPr/>
        </p:nvSpPr>
        <p:spPr bwMode="auto">
          <a:xfrm flipH="1">
            <a:off x="4716463" y="3644900"/>
            <a:ext cx="719137" cy="215900"/>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089" name="Rectangle 8">
            <a:extLst>
              <a:ext uri="{FF2B5EF4-FFF2-40B4-BE49-F238E27FC236}">
                <a16:creationId xmlns:a16="http://schemas.microsoft.com/office/drawing/2014/main" id="{9D2943BB-1CFB-6C4C-BACD-047E101E7971}"/>
              </a:ext>
            </a:extLst>
          </p:cNvPr>
          <p:cNvSpPr>
            <a:spLocks noChangeArrowheads="1"/>
          </p:cNvSpPr>
          <p:nvPr/>
        </p:nvSpPr>
        <p:spPr bwMode="auto">
          <a:xfrm>
            <a:off x="6659563" y="2781300"/>
            <a:ext cx="2381250" cy="91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b="1"/>
              <a:t>Calendar Locations:</a:t>
            </a:r>
          </a:p>
          <a:p>
            <a:pPr eaLnBrk="1" hangingPunct="1"/>
            <a:endParaRPr lang="en-CA" altLang="en-US" b="1"/>
          </a:p>
          <a:p>
            <a:pPr eaLnBrk="1" hangingPunct="1"/>
            <a:r>
              <a:rPr lang="en-CA" altLang="en-US"/>
              <a:t>[KI] – the kitchen</a:t>
            </a:r>
          </a:p>
        </p:txBody>
      </p:sp>
      <p:sp>
        <p:nvSpPr>
          <p:cNvPr id="46090" name="Text Box 10">
            <a:extLst>
              <a:ext uri="{FF2B5EF4-FFF2-40B4-BE49-F238E27FC236}">
                <a16:creationId xmlns:a16="http://schemas.microsoft.com/office/drawing/2014/main" id="{52AB4C99-6013-FB4F-AA47-3C7777E1305B}"/>
              </a:ext>
            </a:extLst>
          </p:cNvPr>
          <p:cNvSpPr txBox="1">
            <a:spLocks noChangeArrowheads="1"/>
          </p:cNvSpPr>
          <p:nvPr/>
        </p:nvSpPr>
        <p:spPr bwMode="auto">
          <a:xfrm>
            <a:off x="5435600" y="3284538"/>
            <a:ext cx="715963"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800">
                <a:solidFill>
                  <a:srgbClr val="FF0000"/>
                </a:solidFill>
              </a:rPr>
              <a:t>[KI]</a:t>
            </a:r>
          </a:p>
        </p:txBody>
      </p:sp>
      <p:sp>
        <p:nvSpPr>
          <p:cNvPr id="46091" name="Line 14">
            <a:extLst>
              <a:ext uri="{FF2B5EF4-FFF2-40B4-BE49-F238E27FC236}">
                <a16:creationId xmlns:a16="http://schemas.microsoft.com/office/drawing/2014/main" id="{8F73E7DC-44A5-0245-A44E-85AD981E0089}"/>
              </a:ext>
            </a:extLst>
          </p:cNvPr>
          <p:cNvSpPr>
            <a:spLocks noChangeShapeType="1"/>
          </p:cNvSpPr>
          <p:nvPr/>
        </p:nvSpPr>
        <p:spPr bwMode="auto">
          <a:xfrm flipH="1">
            <a:off x="4716463" y="3644900"/>
            <a:ext cx="719137" cy="215900"/>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092" name="Text Box 15">
            <a:extLst>
              <a:ext uri="{FF2B5EF4-FFF2-40B4-BE49-F238E27FC236}">
                <a16:creationId xmlns:a16="http://schemas.microsoft.com/office/drawing/2014/main" id="{F451B8F2-5BCC-9A46-9864-D73019BBB5FC}"/>
              </a:ext>
            </a:extLst>
          </p:cNvPr>
          <p:cNvSpPr txBox="1">
            <a:spLocks noChangeArrowheads="1"/>
          </p:cNvSpPr>
          <p:nvPr/>
        </p:nvSpPr>
        <p:spPr bwMode="auto">
          <a:xfrm>
            <a:off x="5435600" y="3284538"/>
            <a:ext cx="715963"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800">
                <a:solidFill>
                  <a:srgbClr val="FF0000"/>
                </a:solidFill>
              </a:rPr>
              <a:t>[KI]</a:t>
            </a:r>
          </a:p>
        </p:txBody>
      </p:sp>
    </p:spTree>
    <p:extLst>
      <p:ext uri="{BB962C8B-B14F-4D97-AF65-F5344CB8AC3E}">
        <p14:creationId xmlns:p14="http://schemas.microsoft.com/office/powerpoint/2010/main" val="28153494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DB876EE0-4F89-F444-B359-6CFAE10C4BDB}"/>
              </a:ext>
            </a:extLst>
          </p:cNvPr>
          <p:cNvSpPr>
            <a:spLocks noGrp="1" noChangeArrowheads="1"/>
          </p:cNvSpPr>
          <p:nvPr>
            <p:ph type="title"/>
          </p:nvPr>
        </p:nvSpPr>
        <p:spPr/>
        <p:txBody>
          <a:bodyPr/>
          <a:lstStyle/>
          <a:p>
            <a:pPr eaLnBrk="1" hangingPunct="1"/>
            <a:r>
              <a:rPr lang="en-CA" altLang="en-US"/>
              <a:t>Example: Calendar Routines</a:t>
            </a:r>
          </a:p>
        </p:txBody>
      </p:sp>
      <p:sp>
        <p:nvSpPr>
          <p:cNvPr id="47107" name="Rectangle 3">
            <a:extLst>
              <a:ext uri="{FF2B5EF4-FFF2-40B4-BE49-F238E27FC236}">
                <a16:creationId xmlns:a16="http://schemas.microsoft.com/office/drawing/2014/main" id="{77F57844-5A42-1140-9373-045EDBD20528}"/>
              </a:ext>
            </a:extLst>
          </p:cNvPr>
          <p:cNvSpPr>
            <a:spLocks noGrp="1" noChangeArrowheads="1"/>
          </p:cNvSpPr>
          <p:nvPr>
            <p:ph idx="1"/>
          </p:nvPr>
        </p:nvSpPr>
        <p:spPr/>
        <p:txBody>
          <a:bodyPr/>
          <a:lstStyle/>
          <a:p>
            <a:pPr eaLnBrk="1" hangingPunct="1"/>
            <a:r>
              <a:rPr lang="en-CA" altLang="en-US"/>
              <a:t>Step 3: go through data and ask questions</a:t>
            </a:r>
            <a:endParaRPr lang="en-CA" altLang="en-US" sz="2000"/>
          </a:p>
        </p:txBody>
      </p:sp>
      <p:pic>
        <p:nvPicPr>
          <p:cNvPr id="47108" name="Picture 4">
            <a:extLst>
              <a:ext uri="{FF2B5EF4-FFF2-40B4-BE49-F238E27FC236}">
                <a16:creationId xmlns:a16="http://schemas.microsoft.com/office/drawing/2014/main" id="{0F95EC42-7A33-A349-948B-8C7156F392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4821" r="12364" b="18282"/>
          <a:stretch>
            <a:fillRect/>
          </a:stretch>
        </p:blipFill>
        <p:spPr bwMode="auto">
          <a:xfrm>
            <a:off x="395288" y="2420938"/>
            <a:ext cx="6121400" cy="3167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7109" name="Rectangle 5">
            <a:extLst>
              <a:ext uri="{FF2B5EF4-FFF2-40B4-BE49-F238E27FC236}">
                <a16:creationId xmlns:a16="http://schemas.microsoft.com/office/drawing/2014/main" id="{80AD3999-442A-FE44-8489-2C2FA19E1761}"/>
              </a:ext>
            </a:extLst>
          </p:cNvPr>
          <p:cNvSpPr>
            <a:spLocks noChangeArrowheads="1"/>
          </p:cNvSpPr>
          <p:nvPr/>
        </p:nvSpPr>
        <p:spPr bwMode="auto">
          <a:xfrm>
            <a:off x="900113" y="5876925"/>
            <a:ext cx="56276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400"/>
              <a:t>Where do families keep their calendars?</a:t>
            </a:r>
          </a:p>
        </p:txBody>
      </p:sp>
      <p:sp>
        <p:nvSpPr>
          <p:cNvPr id="47110" name="Text Box 6">
            <a:extLst>
              <a:ext uri="{FF2B5EF4-FFF2-40B4-BE49-F238E27FC236}">
                <a16:creationId xmlns:a16="http://schemas.microsoft.com/office/drawing/2014/main" id="{AB64B077-8008-E44C-9DFB-301CE4E9B4C9}"/>
              </a:ext>
            </a:extLst>
          </p:cNvPr>
          <p:cNvSpPr txBox="1">
            <a:spLocks noChangeArrowheads="1"/>
          </p:cNvSpPr>
          <p:nvPr/>
        </p:nvSpPr>
        <p:spPr bwMode="auto">
          <a:xfrm>
            <a:off x="5435600" y="3284538"/>
            <a:ext cx="715963"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800">
                <a:solidFill>
                  <a:srgbClr val="FF0000"/>
                </a:solidFill>
              </a:rPr>
              <a:t>[KI]</a:t>
            </a:r>
          </a:p>
        </p:txBody>
      </p:sp>
      <p:sp>
        <p:nvSpPr>
          <p:cNvPr id="47111" name="Line 7">
            <a:extLst>
              <a:ext uri="{FF2B5EF4-FFF2-40B4-BE49-F238E27FC236}">
                <a16:creationId xmlns:a16="http://schemas.microsoft.com/office/drawing/2014/main" id="{2D852320-8F3F-7847-BF0F-1FC04B0C377E}"/>
              </a:ext>
            </a:extLst>
          </p:cNvPr>
          <p:cNvSpPr>
            <a:spLocks noChangeShapeType="1"/>
          </p:cNvSpPr>
          <p:nvPr/>
        </p:nvSpPr>
        <p:spPr bwMode="auto">
          <a:xfrm flipH="1">
            <a:off x="4716463" y="3644900"/>
            <a:ext cx="719137" cy="215900"/>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7112" name="Rectangle 8">
            <a:extLst>
              <a:ext uri="{FF2B5EF4-FFF2-40B4-BE49-F238E27FC236}">
                <a16:creationId xmlns:a16="http://schemas.microsoft.com/office/drawing/2014/main" id="{82CA0814-D764-324F-9B53-B0A40489DF02}"/>
              </a:ext>
            </a:extLst>
          </p:cNvPr>
          <p:cNvSpPr>
            <a:spLocks noChangeArrowheads="1"/>
          </p:cNvSpPr>
          <p:nvPr/>
        </p:nvSpPr>
        <p:spPr bwMode="auto">
          <a:xfrm>
            <a:off x="6659563" y="2781300"/>
            <a:ext cx="238125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b="1"/>
              <a:t>Calendar Locations:</a:t>
            </a:r>
          </a:p>
          <a:p>
            <a:pPr eaLnBrk="1" hangingPunct="1"/>
            <a:endParaRPr lang="en-CA" altLang="en-US" b="1"/>
          </a:p>
          <a:p>
            <a:pPr eaLnBrk="1" hangingPunct="1"/>
            <a:r>
              <a:rPr lang="en-CA" altLang="en-US"/>
              <a:t>[KI] – the kitchen</a:t>
            </a:r>
          </a:p>
          <a:p>
            <a:pPr eaLnBrk="1" hangingPunct="1"/>
            <a:r>
              <a:rPr lang="en-CA" altLang="en-US"/>
              <a:t>[CR] – child’s room</a:t>
            </a:r>
          </a:p>
        </p:txBody>
      </p:sp>
      <p:sp>
        <p:nvSpPr>
          <p:cNvPr id="47113" name="Text Box 9">
            <a:extLst>
              <a:ext uri="{FF2B5EF4-FFF2-40B4-BE49-F238E27FC236}">
                <a16:creationId xmlns:a16="http://schemas.microsoft.com/office/drawing/2014/main" id="{49CA6E61-DF13-B541-A88F-D0B5F2451966}"/>
              </a:ext>
            </a:extLst>
          </p:cNvPr>
          <p:cNvSpPr txBox="1">
            <a:spLocks noChangeArrowheads="1"/>
          </p:cNvSpPr>
          <p:nvPr/>
        </p:nvSpPr>
        <p:spPr bwMode="auto">
          <a:xfrm>
            <a:off x="5508625" y="5373688"/>
            <a:ext cx="89535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800">
                <a:solidFill>
                  <a:srgbClr val="FF0000"/>
                </a:solidFill>
              </a:rPr>
              <a:t>[CR]</a:t>
            </a:r>
          </a:p>
        </p:txBody>
      </p:sp>
      <p:sp>
        <p:nvSpPr>
          <p:cNvPr id="47114" name="Line 10">
            <a:extLst>
              <a:ext uri="{FF2B5EF4-FFF2-40B4-BE49-F238E27FC236}">
                <a16:creationId xmlns:a16="http://schemas.microsoft.com/office/drawing/2014/main" id="{6DC466D0-2EDE-0344-9D34-8744EF4293E7}"/>
              </a:ext>
            </a:extLst>
          </p:cNvPr>
          <p:cNvSpPr>
            <a:spLocks noChangeShapeType="1"/>
          </p:cNvSpPr>
          <p:nvPr/>
        </p:nvSpPr>
        <p:spPr bwMode="auto">
          <a:xfrm flipH="1" flipV="1">
            <a:off x="4572000" y="5373688"/>
            <a:ext cx="1008063" cy="288925"/>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7223700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AD0E238C-7043-6847-A799-AAFDEACE95CD}"/>
              </a:ext>
            </a:extLst>
          </p:cNvPr>
          <p:cNvSpPr>
            <a:spLocks noGrp="1" noChangeArrowheads="1"/>
          </p:cNvSpPr>
          <p:nvPr>
            <p:ph type="title"/>
          </p:nvPr>
        </p:nvSpPr>
        <p:spPr/>
        <p:txBody>
          <a:bodyPr/>
          <a:lstStyle/>
          <a:p>
            <a:pPr eaLnBrk="1" hangingPunct="1"/>
            <a:r>
              <a:rPr lang="en-CA" altLang="en-US"/>
              <a:t>Example: Calendar Routines</a:t>
            </a:r>
          </a:p>
        </p:txBody>
      </p:sp>
      <p:sp>
        <p:nvSpPr>
          <p:cNvPr id="48131" name="Rectangle 3">
            <a:extLst>
              <a:ext uri="{FF2B5EF4-FFF2-40B4-BE49-F238E27FC236}">
                <a16:creationId xmlns:a16="http://schemas.microsoft.com/office/drawing/2014/main" id="{71C5C770-57FD-8448-B855-B342FECD332C}"/>
              </a:ext>
            </a:extLst>
          </p:cNvPr>
          <p:cNvSpPr>
            <a:spLocks noGrp="1" noChangeArrowheads="1"/>
          </p:cNvSpPr>
          <p:nvPr>
            <p:ph idx="1"/>
          </p:nvPr>
        </p:nvSpPr>
        <p:spPr/>
        <p:txBody>
          <a:bodyPr/>
          <a:lstStyle/>
          <a:p>
            <a:pPr eaLnBrk="1" hangingPunct="1"/>
            <a:r>
              <a:rPr lang="en-CA" altLang="en-US"/>
              <a:t>Step 3: go through data and ask questions</a:t>
            </a:r>
            <a:endParaRPr lang="en-CA" altLang="en-US" sz="2000"/>
          </a:p>
        </p:txBody>
      </p:sp>
      <p:pic>
        <p:nvPicPr>
          <p:cNvPr id="48132" name="Picture 4">
            <a:extLst>
              <a:ext uri="{FF2B5EF4-FFF2-40B4-BE49-F238E27FC236}">
                <a16:creationId xmlns:a16="http://schemas.microsoft.com/office/drawing/2014/main" id="{1DD64EE5-FC4A-174A-B2AF-9F7F4FEAA6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4821" r="12364" b="18282"/>
          <a:stretch>
            <a:fillRect/>
          </a:stretch>
        </p:blipFill>
        <p:spPr bwMode="auto">
          <a:xfrm>
            <a:off x="395288" y="2420938"/>
            <a:ext cx="6121400" cy="3167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8133" name="Rectangle 5">
            <a:extLst>
              <a:ext uri="{FF2B5EF4-FFF2-40B4-BE49-F238E27FC236}">
                <a16:creationId xmlns:a16="http://schemas.microsoft.com/office/drawing/2014/main" id="{29D6A81A-8005-5849-A5EA-4A5C1C463480}"/>
              </a:ext>
            </a:extLst>
          </p:cNvPr>
          <p:cNvSpPr>
            <a:spLocks noChangeArrowheads="1"/>
          </p:cNvSpPr>
          <p:nvPr/>
        </p:nvSpPr>
        <p:spPr bwMode="auto">
          <a:xfrm>
            <a:off x="900113" y="6092825"/>
            <a:ext cx="55594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400"/>
              <a:t>Continue for the remaining questions….</a:t>
            </a:r>
          </a:p>
        </p:txBody>
      </p:sp>
      <p:sp>
        <p:nvSpPr>
          <p:cNvPr id="48134" name="Text Box 6">
            <a:extLst>
              <a:ext uri="{FF2B5EF4-FFF2-40B4-BE49-F238E27FC236}">
                <a16:creationId xmlns:a16="http://schemas.microsoft.com/office/drawing/2014/main" id="{7E459F0D-9A90-114E-AC35-AE24070F132D}"/>
              </a:ext>
            </a:extLst>
          </p:cNvPr>
          <p:cNvSpPr txBox="1">
            <a:spLocks noChangeArrowheads="1"/>
          </p:cNvSpPr>
          <p:nvPr/>
        </p:nvSpPr>
        <p:spPr bwMode="auto">
          <a:xfrm>
            <a:off x="5435600" y="3284538"/>
            <a:ext cx="715963"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800">
                <a:solidFill>
                  <a:srgbClr val="FF0000"/>
                </a:solidFill>
              </a:rPr>
              <a:t>[KI]</a:t>
            </a:r>
          </a:p>
        </p:txBody>
      </p:sp>
      <p:sp>
        <p:nvSpPr>
          <p:cNvPr id="48135" name="Line 7">
            <a:extLst>
              <a:ext uri="{FF2B5EF4-FFF2-40B4-BE49-F238E27FC236}">
                <a16:creationId xmlns:a16="http://schemas.microsoft.com/office/drawing/2014/main" id="{2CF004B1-3D17-AB4C-830C-5ED4F922A40B}"/>
              </a:ext>
            </a:extLst>
          </p:cNvPr>
          <p:cNvSpPr>
            <a:spLocks noChangeShapeType="1"/>
          </p:cNvSpPr>
          <p:nvPr/>
        </p:nvSpPr>
        <p:spPr bwMode="auto">
          <a:xfrm flipH="1">
            <a:off x="4716463" y="3644900"/>
            <a:ext cx="719137" cy="215900"/>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8136" name="Rectangle 8">
            <a:extLst>
              <a:ext uri="{FF2B5EF4-FFF2-40B4-BE49-F238E27FC236}">
                <a16:creationId xmlns:a16="http://schemas.microsoft.com/office/drawing/2014/main" id="{422D4F28-07C3-8A40-8689-39E978B76B3D}"/>
              </a:ext>
            </a:extLst>
          </p:cNvPr>
          <p:cNvSpPr>
            <a:spLocks noChangeArrowheads="1"/>
          </p:cNvSpPr>
          <p:nvPr/>
        </p:nvSpPr>
        <p:spPr bwMode="auto">
          <a:xfrm>
            <a:off x="6659563" y="2781300"/>
            <a:ext cx="238125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b="1"/>
              <a:t>Calendar Locations:</a:t>
            </a:r>
          </a:p>
          <a:p>
            <a:pPr eaLnBrk="1" hangingPunct="1"/>
            <a:endParaRPr lang="en-CA" altLang="en-US" b="1"/>
          </a:p>
          <a:p>
            <a:pPr eaLnBrk="1" hangingPunct="1"/>
            <a:r>
              <a:rPr lang="en-CA" altLang="en-US"/>
              <a:t>[KI] – the kitchen</a:t>
            </a:r>
          </a:p>
          <a:p>
            <a:pPr eaLnBrk="1" hangingPunct="1"/>
            <a:r>
              <a:rPr lang="en-CA" altLang="en-US"/>
              <a:t>[CR] – child’s room</a:t>
            </a:r>
          </a:p>
        </p:txBody>
      </p:sp>
      <p:sp>
        <p:nvSpPr>
          <p:cNvPr id="48137" name="Text Box 9">
            <a:extLst>
              <a:ext uri="{FF2B5EF4-FFF2-40B4-BE49-F238E27FC236}">
                <a16:creationId xmlns:a16="http://schemas.microsoft.com/office/drawing/2014/main" id="{0AA8DE64-B66F-6B48-A873-C503592D4D90}"/>
              </a:ext>
            </a:extLst>
          </p:cNvPr>
          <p:cNvSpPr txBox="1">
            <a:spLocks noChangeArrowheads="1"/>
          </p:cNvSpPr>
          <p:nvPr/>
        </p:nvSpPr>
        <p:spPr bwMode="auto">
          <a:xfrm>
            <a:off x="5508625" y="5373688"/>
            <a:ext cx="89535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800">
                <a:solidFill>
                  <a:srgbClr val="FF0000"/>
                </a:solidFill>
              </a:rPr>
              <a:t>[CR]</a:t>
            </a:r>
          </a:p>
        </p:txBody>
      </p:sp>
      <p:sp>
        <p:nvSpPr>
          <p:cNvPr id="48138" name="Line 10">
            <a:extLst>
              <a:ext uri="{FF2B5EF4-FFF2-40B4-BE49-F238E27FC236}">
                <a16:creationId xmlns:a16="http://schemas.microsoft.com/office/drawing/2014/main" id="{23A678C0-7CF6-B941-B0CB-5809939A7F82}"/>
              </a:ext>
            </a:extLst>
          </p:cNvPr>
          <p:cNvSpPr>
            <a:spLocks noChangeShapeType="1"/>
          </p:cNvSpPr>
          <p:nvPr/>
        </p:nvSpPr>
        <p:spPr bwMode="auto">
          <a:xfrm flipH="1" flipV="1">
            <a:off x="4572000" y="5373688"/>
            <a:ext cx="1008063" cy="288925"/>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26804011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4495D1D-72BA-334E-BFF1-BDDB41CA92A2}"/>
              </a:ext>
            </a:extLst>
          </p:cNvPr>
          <p:cNvSpPr>
            <a:spLocks noGrp="1" noChangeArrowheads="1"/>
          </p:cNvSpPr>
          <p:nvPr>
            <p:ph type="title"/>
          </p:nvPr>
        </p:nvSpPr>
        <p:spPr/>
        <p:txBody>
          <a:bodyPr/>
          <a:lstStyle/>
          <a:p>
            <a:pPr eaLnBrk="1" hangingPunct="1"/>
            <a:r>
              <a:rPr lang="en-CA" altLang="en-US"/>
              <a:t>Example: Calendar Routines</a:t>
            </a:r>
          </a:p>
        </p:txBody>
      </p:sp>
      <p:sp>
        <p:nvSpPr>
          <p:cNvPr id="49155" name="Rectangle 3">
            <a:extLst>
              <a:ext uri="{FF2B5EF4-FFF2-40B4-BE49-F238E27FC236}">
                <a16:creationId xmlns:a16="http://schemas.microsoft.com/office/drawing/2014/main" id="{BE3E8494-0EF3-3847-BA4C-00BD8766807D}"/>
              </a:ext>
            </a:extLst>
          </p:cNvPr>
          <p:cNvSpPr>
            <a:spLocks noGrp="1" noChangeArrowheads="1"/>
          </p:cNvSpPr>
          <p:nvPr>
            <p:ph idx="1"/>
          </p:nvPr>
        </p:nvSpPr>
        <p:spPr/>
        <p:txBody>
          <a:bodyPr/>
          <a:lstStyle/>
          <a:p>
            <a:pPr eaLnBrk="1" hangingPunct="1"/>
            <a:r>
              <a:rPr lang="en-CA" altLang="en-US"/>
              <a:t>The result:</a:t>
            </a:r>
          </a:p>
          <a:p>
            <a:pPr lvl="1" eaLnBrk="1" hangingPunct="1"/>
            <a:r>
              <a:rPr lang="en-CA" altLang="en-US"/>
              <a:t>list of codes</a:t>
            </a:r>
          </a:p>
          <a:p>
            <a:pPr lvl="1" eaLnBrk="1" hangingPunct="1"/>
            <a:r>
              <a:rPr lang="en-CA" altLang="en-US"/>
              <a:t>frequency of each code</a:t>
            </a:r>
          </a:p>
          <a:p>
            <a:pPr lvl="1" eaLnBrk="1" hangingPunct="1"/>
            <a:r>
              <a:rPr lang="en-CA" altLang="en-US"/>
              <a:t>a sense of the importance of each code</a:t>
            </a:r>
          </a:p>
          <a:p>
            <a:pPr lvl="1" eaLnBrk="1" hangingPunct="1"/>
            <a:endParaRPr lang="en-CA" altLang="en-US"/>
          </a:p>
          <a:p>
            <a:pPr lvl="1" eaLnBrk="1" hangingPunct="1"/>
            <a:r>
              <a:rPr lang="en-CA" altLang="en-US"/>
              <a:t>frequency != importance</a:t>
            </a:r>
          </a:p>
        </p:txBody>
      </p:sp>
    </p:spTree>
    <p:extLst>
      <p:ext uri="{BB962C8B-B14F-4D97-AF65-F5344CB8AC3E}">
        <p14:creationId xmlns:p14="http://schemas.microsoft.com/office/powerpoint/2010/main" val="30848738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B618BDA3-1FC6-EF41-857B-08A1580AF054}"/>
              </a:ext>
            </a:extLst>
          </p:cNvPr>
          <p:cNvSpPr>
            <a:spLocks noGrp="1" noChangeArrowheads="1"/>
          </p:cNvSpPr>
          <p:nvPr>
            <p:ph type="title"/>
          </p:nvPr>
        </p:nvSpPr>
        <p:spPr/>
        <p:txBody>
          <a:bodyPr/>
          <a:lstStyle/>
          <a:p>
            <a:pPr eaLnBrk="1" hangingPunct="1"/>
            <a:r>
              <a:rPr lang="en-CA" altLang="en-US"/>
              <a:t>Example 2: Calendar Contents</a:t>
            </a:r>
          </a:p>
        </p:txBody>
      </p:sp>
      <p:sp>
        <p:nvSpPr>
          <p:cNvPr id="50179" name="Rectangle 3">
            <a:extLst>
              <a:ext uri="{FF2B5EF4-FFF2-40B4-BE49-F238E27FC236}">
                <a16:creationId xmlns:a16="http://schemas.microsoft.com/office/drawing/2014/main" id="{1F1B60FB-B709-1246-BE02-8C879CDEB1B5}"/>
              </a:ext>
            </a:extLst>
          </p:cNvPr>
          <p:cNvSpPr>
            <a:spLocks noGrp="1" noChangeArrowheads="1"/>
          </p:cNvSpPr>
          <p:nvPr>
            <p:ph idx="1"/>
          </p:nvPr>
        </p:nvSpPr>
        <p:spPr/>
        <p:txBody>
          <a:bodyPr/>
          <a:lstStyle/>
          <a:p>
            <a:pPr eaLnBrk="1" hangingPunct="1"/>
            <a:r>
              <a:rPr lang="en-CA" altLang="en-US"/>
              <a:t>Pictures were taken of family calendars</a:t>
            </a:r>
          </a:p>
          <a:p>
            <a:pPr lvl="1" eaLnBrk="1" hangingPunct="1"/>
            <a:endParaRPr lang="en-CA" altLang="en-US" sz="2400"/>
          </a:p>
          <a:p>
            <a:pPr eaLnBrk="1" hangingPunct="1"/>
            <a:endParaRPr lang="en-CA" altLang="en-US"/>
          </a:p>
          <a:p>
            <a:pPr lvl="1" eaLnBrk="1" hangingPunct="1"/>
            <a:endParaRPr lang="en-CA" altLang="en-US"/>
          </a:p>
          <a:p>
            <a:pPr lvl="1" eaLnBrk="1" hangingPunct="1">
              <a:buFontTx/>
              <a:buNone/>
            </a:pPr>
            <a:endParaRPr lang="en-CA" altLang="en-US"/>
          </a:p>
          <a:p>
            <a:pPr lvl="1" eaLnBrk="1" hangingPunct="1"/>
            <a:endParaRPr lang="en-CA" altLang="en-US"/>
          </a:p>
        </p:txBody>
      </p:sp>
      <p:sp>
        <p:nvSpPr>
          <p:cNvPr id="50180" name="Text Box 4">
            <a:extLst>
              <a:ext uri="{FF2B5EF4-FFF2-40B4-BE49-F238E27FC236}">
                <a16:creationId xmlns:a16="http://schemas.microsoft.com/office/drawing/2014/main" id="{D31E2776-B04C-FC43-A35D-7C8B2AE2821B}"/>
              </a:ext>
            </a:extLst>
          </p:cNvPr>
          <p:cNvSpPr txBox="1">
            <a:spLocks noChangeArrowheads="1"/>
          </p:cNvSpPr>
          <p:nvPr/>
        </p:nvSpPr>
        <p:spPr bwMode="auto">
          <a:xfrm>
            <a:off x="303213" y="6380163"/>
            <a:ext cx="16414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Neustaedter, 2007</a:t>
            </a:r>
          </a:p>
        </p:txBody>
      </p:sp>
      <p:pic>
        <p:nvPicPr>
          <p:cNvPr id="50181" name="Picture 6">
            <a:extLst>
              <a:ext uri="{FF2B5EF4-FFF2-40B4-BE49-F238E27FC236}">
                <a16:creationId xmlns:a16="http://schemas.microsoft.com/office/drawing/2014/main" id="{2773DF43-E31E-344E-BD4E-1DD6EBE32A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150" y="1989138"/>
            <a:ext cx="5256213" cy="3857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435143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03197F31-611F-C74A-B565-0A7F0A3194D5}"/>
              </a:ext>
            </a:extLst>
          </p:cNvPr>
          <p:cNvSpPr>
            <a:spLocks noGrp="1" noChangeArrowheads="1"/>
          </p:cNvSpPr>
          <p:nvPr>
            <p:ph type="title"/>
          </p:nvPr>
        </p:nvSpPr>
        <p:spPr/>
        <p:txBody>
          <a:bodyPr/>
          <a:lstStyle/>
          <a:p>
            <a:pPr eaLnBrk="1" hangingPunct="1"/>
            <a:r>
              <a:rPr lang="en-CA" altLang="en-US"/>
              <a:t>Example: Calendar Contents</a:t>
            </a:r>
          </a:p>
        </p:txBody>
      </p:sp>
      <p:sp>
        <p:nvSpPr>
          <p:cNvPr id="51203" name="Rectangle 3">
            <a:extLst>
              <a:ext uri="{FF2B5EF4-FFF2-40B4-BE49-F238E27FC236}">
                <a16:creationId xmlns:a16="http://schemas.microsoft.com/office/drawing/2014/main" id="{E42B6024-6643-DC41-AD8E-D98F2B66BC5B}"/>
              </a:ext>
            </a:extLst>
          </p:cNvPr>
          <p:cNvSpPr>
            <a:spLocks noGrp="1" noChangeArrowheads="1"/>
          </p:cNvSpPr>
          <p:nvPr>
            <p:ph idx="1"/>
          </p:nvPr>
        </p:nvSpPr>
        <p:spPr>
          <a:xfrm>
            <a:off x="468313" y="1196975"/>
            <a:ext cx="8675687" cy="4965700"/>
          </a:xfrm>
        </p:spPr>
        <p:txBody>
          <a:bodyPr/>
          <a:lstStyle/>
          <a:p>
            <a:pPr eaLnBrk="1" hangingPunct="1"/>
            <a:r>
              <a:rPr lang="en-CA" altLang="en-US"/>
              <a:t>Step 1: list questions / focal points</a:t>
            </a:r>
            <a:endParaRPr lang="en-CA" altLang="en-US" sz="2000"/>
          </a:p>
        </p:txBody>
      </p:sp>
      <p:sp>
        <p:nvSpPr>
          <p:cNvPr id="51204" name="Text Box 4">
            <a:extLst>
              <a:ext uri="{FF2B5EF4-FFF2-40B4-BE49-F238E27FC236}">
                <a16:creationId xmlns:a16="http://schemas.microsoft.com/office/drawing/2014/main" id="{79EE04A4-55D2-7847-BA9D-EAE38D0EE755}"/>
              </a:ext>
            </a:extLst>
          </p:cNvPr>
          <p:cNvSpPr txBox="1">
            <a:spLocks noChangeArrowheads="1"/>
          </p:cNvSpPr>
          <p:nvPr/>
        </p:nvSpPr>
        <p:spPr bwMode="auto">
          <a:xfrm>
            <a:off x="1547813" y="2224088"/>
            <a:ext cx="7200900"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400">
                <a:latin typeface="Tahoma" panose="020B0604030504040204" pitchFamily="34" charset="0"/>
              </a:rPr>
              <a:t>What type of events are on the calendar?</a:t>
            </a:r>
          </a:p>
          <a:p>
            <a:pPr eaLnBrk="1" hangingPunct="1"/>
            <a:r>
              <a:rPr lang="en-CA" altLang="en-US" sz="2400">
                <a:latin typeface="Tahoma" panose="020B0604030504040204" pitchFamily="34" charset="0"/>
              </a:rPr>
              <a:t>Who are the events for?</a:t>
            </a:r>
          </a:p>
          <a:p>
            <a:pPr eaLnBrk="1" hangingPunct="1"/>
            <a:r>
              <a:rPr lang="en-CA" altLang="en-US" sz="2400">
                <a:latin typeface="Tahoma" panose="020B0604030504040204" pitchFamily="34" charset="0"/>
              </a:rPr>
              <a:t>What other markings are made on the calendar?</a:t>
            </a:r>
          </a:p>
          <a:p>
            <a:pPr eaLnBrk="1" hangingPunct="1"/>
            <a:r>
              <a:rPr lang="en-CA" altLang="en-US" sz="2400">
                <a:latin typeface="Tahoma" panose="020B0604030504040204" pitchFamily="34" charset="0"/>
              </a:rPr>
              <a:t>…</a:t>
            </a:r>
          </a:p>
          <a:p>
            <a:pPr eaLnBrk="1" hangingPunct="1"/>
            <a:endParaRPr lang="en-CA" altLang="en-US" sz="2400">
              <a:latin typeface="Tahoma" panose="020B0604030504040204" pitchFamily="34" charset="0"/>
            </a:endParaRPr>
          </a:p>
          <a:p>
            <a:pPr eaLnBrk="1" hangingPunct="1"/>
            <a:r>
              <a:rPr lang="en-CA" altLang="en-US" sz="2400">
                <a:latin typeface="Tahoma" panose="020B0604030504040204" pitchFamily="34" charset="0"/>
              </a:rPr>
              <a:t>(you may end up adding to this list as you go through your data)</a:t>
            </a:r>
          </a:p>
        </p:txBody>
      </p:sp>
    </p:spTree>
    <p:extLst>
      <p:ext uri="{BB962C8B-B14F-4D97-AF65-F5344CB8AC3E}">
        <p14:creationId xmlns:p14="http://schemas.microsoft.com/office/powerpoint/2010/main" val="21612759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4FA17A72-D353-A440-BB43-469032E1B98B}"/>
              </a:ext>
            </a:extLst>
          </p:cNvPr>
          <p:cNvSpPr>
            <a:spLocks noGrp="1" noChangeArrowheads="1"/>
          </p:cNvSpPr>
          <p:nvPr>
            <p:ph type="title"/>
          </p:nvPr>
        </p:nvSpPr>
        <p:spPr/>
        <p:txBody>
          <a:bodyPr/>
          <a:lstStyle/>
          <a:p>
            <a:pPr eaLnBrk="1" hangingPunct="1"/>
            <a:r>
              <a:rPr lang="en-CA" altLang="en-US"/>
              <a:t>Example: Calendar Contents</a:t>
            </a:r>
          </a:p>
        </p:txBody>
      </p:sp>
      <p:sp>
        <p:nvSpPr>
          <p:cNvPr id="52227" name="Rectangle 3">
            <a:extLst>
              <a:ext uri="{FF2B5EF4-FFF2-40B4-BE49-F238E27FC236}">
                <a16:creationId xmlns:a16="http://schemas.microsoft.com/office/drawing/2014/main" id="{7AC1B781-5822-D245-A4B7-6FC20EA723A4}"/>
              </a:ext>
            </a:extLst>
          </p:cNvPr>
          <p:cNvSpPr>
            <a:spLocks noGrp="1" noChangeArrowheads="1"/>
          </p:cNvSpPr>
          <p:nvPr>
            <p:ph idx="1"/>
          </p:nvPr>
        </p:nvSpPr>
        <p:spPr>
          <a:xfrm>
            <a:off x="468313" y="1196975"/>
            <a:ext cx="8675687" cy="4965700"/>
          </a:xfrm>
        </p:spPr>
        <p:txBody>
          <a:bodyPr/>
          <a:lstStyle/>
          <a:p>
            <a:pPr eaLnBrk="1" hangingPunct="1"/>
            <a:r>
              <a:rPr lang="en-CA" altLang="en-US"/>
              <a:t>Step 2: go through data and ask questions</a:t>
            </a:r>
          </a:p>
        </p:txBody>
      </p:sp>
      <p:pic>
        <p:nvPicPr>
          <p:cNvPr id="52228" name="Picture 6">
            <a:extLst>
              <a:ext uri="{FF2B5EF4-FFF2-40B4-BE49-F238E27FC236}">
                <a16:creationId xmlns:a16="http://schemas.microsoft.com/office/drawing/2014/main" id="{646900F5-3437-574C-A6E9-3DB4F7D814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2565400"/>
            <a:ext cx="5511800" cy="294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2229" name="Rectangle 7">
            <a:extLst>
              <a:ext uri="{FF2B5EF4-FFF2-40B4-BE49-F238E27FC236}">
                <a16:creationId xmlns:a16="http://schemas.microsoft.com/office/drawing/2014/main" id="{64A82485-94A6-504E-8498-6F030E7F0EF9}"/>
              </a:ext>
            </a:extLst>
          </p:cNvPr>
          <p:cNvSpPr>
            <a:spLocks noChangeArrowheads="1"/>
          </p:cNvSpPr>
          <p:nvPr/>
        </p:nvSpPr>
        <p:spPr bwMode="auto">
          <a:xfrm>
            <a:off x="900113" y="5876925"/>
            <a:ext cx="59118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400"/>
              <a:t>What types of events are on the calendar?</a:t>
            </a:r>
          </a:p>
        </p:txBody>
      </p:sp>
    </p:spTree>
    <p:extLst>
      <p:ext uri="{BB962C8B-B14F-4D97-AF65-F5344CB8AC3E}">
        <p14:creationId xmlns:p14="http://schemas.microsoft.com/office/powerpoint/2010/main" val="30937914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E6F4B09B-B043-004C-B886-1E2128A687AD}"/>
              </a:ext>
            </a:extLst>
          </p:cNvPr>
          <p:cNvSpPr>
            <a:spLocks noGrp="1" noChangeArrowheads="1"/>
          </p:cNvSpPr>
          <p:nvPr>
            <p:ph type="title"/>
          </p:nvPr>
        </p:nvSpPr>
        <p:spPr/>
        <p:txBody>
          <a:bodyPr/>
          <a:lstStyle/>
          <a:p>
            <a:pPr eaLnBrk="1" hangingPunct="1"/>
            <a:r>
              <a:rPr lang="en-CA" altLang="en-US"/>
              <a:t>Example: Calendar Contents</a:t>
            </a:r>
          </a:p>
        </p:txBody>
      </p:sp>
      <p:sp>
        <p:nvSpPr>
          <p:cNvPr id="53251" name="Rectangle 3">
            <a:extLst>
              <a:ext uri="{FF2B5EF4-FFF2-40B4-BE49-F238E27FC236}">
                <a16:creationId xmlns:a16="http://schemas.microsoft.com/office/drawing/2014/main" id="{EE788911-D4BA-CD4B-8C52-15F9435B6B94}"/>
              </a:ext>
            </a:extLst>
          </p:cNvPr>
          <p:cNvSpPr>
            <a:spLocks noGrp="1" noChangeArrowheads="1"/>
          </p:cNvSpPr>
          <p:nvPr>
            <p:ph idx="1"/>
          </p:nvPr>
        </p:nvSpPr>
        <p:spPr>
          <a:xfrm>
            <a:off x="468313" y="1196975"/>
            <a:ext cx="8675687" cy="4965700"/>
          </a:xfrm>
        </p:spPr>
        <p:txBody>
          <a:bodyPr/>
          <a:lstStyle/>
          <a:p>
            <a:pPr eaLnBrk="1" hangingPunct="1"/>
            <a:r>
              <a:rPr lang="en-CA" altLang="en-US"/>
              <a:t>Step 2: go through data and ask questions</a:t>
            </a:r>
          </a:p>
        </p:txBody>
      </p:sp>
      <p:pic>
        <p:nvPicPr>
          <p:cNvPr id="53252" name="Picture 4">
            <a:extLst>
              <a:ext uri="{FF2B5EF4-FFF2-40B4-BE49-F238E27FC236}">
                <a16:creationId xmlns:a16="http://schemas.microsoft.com/office/drawing/2014/main" id="{98C424AD-CE94-DF4B-A633-7FD7DBE5C5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2565400"/>
            <a:ext cx="5511800" cy="294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3253" name="Rectangle 5">
            <a:extLst>
              <a:ext uri="{FF2B5EF4-FFF2-40B4-BE49-F238E27FC236}">
                <a16:creationId xmlns:a16="http://schemas.microsoft.com/office/drawing/2014/main" id="{444C79ED-0DEA-BE4C-B3E3-8DC43D0153AD}"/>
              </a:ext>
            </a:extLst>
          </p:cNvPr>
          <p:cNvSpPr>
            <a:spLocks noChangeArrowheads="1"/>
          </p:cNvSpPr>
          <p:nvPr/>
        </p:nvSpPr>
        <p:spPr bwMode="auto">
          <a:xfrm>
            <a:off x="900113" y="5876925"/>
            <a:ext cx="59118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400"/>
              <a:t>What types of events are on the calendar?</a:t>
            </a:r>
          </a:p>
        </p:txBody>
      </p:sp>
      <p:sp>
        <p:nvSpPr>
          <p:cNvPr id="53254" name="Rectangle 6">
            <a:extLst>
              <a:ext uri="{FF2B5EF4-FFF2-40B4-BE49-F238E27FC236}">
                <a16:creationId xmlns:a16="http://schemas.microsoft.com/office/drawing/2014/main" id="{3C167FC8-A3A9-ED49-9638-E59A3BE87E1E}"/>
              </a:ext>
            </a:extLst>
          </p:cNvPr>
          <p:cNvSpPr>
            <a:spLocks noChangeArrowheads="1"/>
          </p:cNvSpPr>
          <p:nvPr/>
        </p:nvSpPr>
        <p:spPr bwMode="auto">
          <a:xfrm>
            <a:off x="6659563" y="2781300"/>
            <a:ext cx="2165350" cy="915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b="1"/>
              <a:t>Types of Events:</a:t>
            </a:r>
          </a:p>
          <a:p>
            <a:pPr eaLnBrk="1" hangingPunct="1"/>
            <a:endParaRPr lang="en-CA" altLang="en-US" b="1"/>
          </a:p>
          <a:p>
            <a:pPr eaLnBrk="1" hangingPunct="1"/>
            <a:r>
              <a:rPr lang="en-CA" altLang="en-US"/>
              <a:t>[FO] – family outing</a:t>
            </a:r>
          </a:p>
        </p:txBody>
      </p:sp>
      <p:sp>
        <p:nvSpPr>
          <p:cNvPr id="53255" name="Text Box 7">
            <a:extLst>
              <a:ext uri="{FF2B5EF4-FFF2-40B4-BE49-F238E27FC236}">
                <a16:creationId xmlns:a16="http://schemas.microsoft.com/office/drawing/2014/main" id="{CF9559D5-DAF3-CB49-96C5-4E41D9DDD607}"/>
              </a:ext>
            </a:extLst>
          </p:cNvPr>
          <p:cNvSpPr txBox="1">
            <a:spLocks noChangeArrowheads="1"/>
          </p:cNvSpPr>
          <p:nvPr/>
        </p:nvSpPr>
        <p:spPr bwMode="auto">
          <a:xfrm>
            <a:off x="1331913" y="2852738"/>
            <a:ext cx="87471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800">
                <a:solidFill>
                  <a:srgbClr val="FF0000"/>
                </a:solidFill>
              </a:rPr>
              <a:t>[FO]</a:t>
            </a:r>
          </a:p>
        </p:txBody>
      </p:sp>
    </p:spTree>
    <p:extLst>
      <p:ext uri="{BB962C8B-B14F-4D97-AF65-F5344CB8AC3E}">
        <p14:creationId xmlns:p14="http://schemas.microsoft.com/office/powerpoint/2010/main" val="33509941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D5F71BF0-DCA5-2A40-AB30-E14B5EE5654F}"/>
              </a:ext>
            </a:extLst>
          </p:cNvPr>
          <p:cNvSpPr>
            <a:spLocks noGrp="1" noChangeArrowheads="1"/>
          </p:cNvSpPr>
          <p:nvPr>
            <p:ph type="title"/>
          </p:nvPr>
        </p:nvSpPr>
        <p:spPr/>
        <p:txBody>
          <a:bodyPr/>
          <a:lstStyle/>
          <a:p>
            <a:pPr eaLnBrk="1" hangingPunct="1"/>
            <a:r>
              <a:rPr lang="en-CA" altLang="en-US"/>
              <a:t>Example: Calendar Contents</a:t>
            </a:r>
          </a:p>
        </p:txBody>
      </p:sp>
      <p:sp>
        <p:nvSpPr>
          <p:cNvPr id="54275" name="Rectangle 3">
            <a:extLst>
              <a:ext uri="{FF2B5EF4-FFF2-40B4-BE49-F238E27FC236}">
                <a16:creationId xmlns:a16="http://schemas.microsoft.com/office/drawing/2014/main" id="{118B76E8-9026-B94E-AD64-EF67D41F1B31}"/>
              </a:ext>
            </a:extLst>
          </p:cNvPr>
          <p:cNvSpPr>
            <a:spLocks noGrp="1" noChangeArrowheads="1"/>
          </p:cNvSpPr>
          <p:nvPr>
            <p:ph idx="1"/>
          </p:nvPr>
        </p:nvSpPr>
        <p:spPr>
          <a:xfrm>
            <a:off x="468313" y="1196975"/>
            <a:ext cx="8675687" cy="4965700"/>
          </a:xfrm>
        </p:spPr>
        <p:txBody>
          <a:bodyPr/>
          <a:lstStyle/>
          <a:p>
            <a:pPr eaLnBrk="1" hangingPunct="1"/>
            <a:r>
              <a:rPr lang="en-CA" altLang="en-US"/>
              <a:t>Step 2: go through data and ask questions</a:t>
            </a:r>
          </a:p>
        </p:txBody>
      </p:sp>
      <p:pic>
        <p:nvPicPr>
          <p:cNvPr id="54276" name="Picture 4">
            <a:extLst>
              <a:ext uri="{FF2B5EF4-FFF2-40B4-BE49-F238E27FC236}">
                <a16:creationId xmlns:a16="http://schemas.microsoft.com/office/drawing/2014/main" id="{0A6346F1-E621-8245-A59D-F8A86295DF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2565400"/>
            <a:ext cx="5511800" cy="294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4277" name="Rectangle 5">
            <a:extLst>
              <a:ext uri="{FF2B5EF4-FFF2-40B4-BE49-F238E27FC236}">
                <a16:creationId xmlns:a16="http://schemas.microsoft.com/office/drawing/2014/main" id="{74665516-91B8-1B47-AE71-9D1C0ECF62E8}"/>
              </a:ext>
            </a:extLst>
          </p:cNvPr>
          <p:cNvSpPr>
            <a:spLocks noChangeArrowheads="1"/>
          </p:cNvSpPr>
          <p:nvPr/>
        </p:nvSpPr>
        <p:spPr bwMode="auto">
          <a:xfrm>
            <a:off x="900113" y="5876925"/>
            <a:ext cx="59118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400"/>
              <a:t>What types of events are on the calendar?</a:t>
            </a:r>
          </a:p>
        </p:txBody>
      </p:sp>
      <p:sp>
        <p:nvSpPr>
          <p:cNvPr id="54278" name="Rectangle 6">
            <a:extLst>
              <a:ext uri="{FF2B5EF4-FFF2-40B4-BE49-F238E27FC236}">
                <a16:creationId xmlns:a16="http://schemas.microsoft.com/office/drawing/2014/main" id="{E66FEE89-6D54-644D-9B36-357BE46C979A}"/>
              </a:ext>
            </a:extLst>
          </p:cNvPr>
          <p:cNvSpPr>
            <a:spLocks noChangeArrowheads="1"/>
          </p:cNvSpPr>
          <p:nvPr/>
        </p:nvSpPr>
        <p:spPr bwMode="auto">
          <a:xfrm>
            <a:off x="6659563" y="2781300"/>
            <a:ext cx="216535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b="1"/>
              <a:t>Types of Events:</a:t>
            </a:r>
          </a:p>
          <a:p>
            <a:pPr eaLnBrk="1" hangingPunct="1"/>
            <a:endParaRPr lang="en-CA" altLang="en-US" b="1"/>
          </a:p>
          <a:p>
            <a:pPr eaLnBrk="1" hangingPunct="1"/>
            <a:r>
              <a:rPr lang="en-CA" altLang="en-US"/>
              <a:t>[FO] – family outing</a:t>
            </a:r>
          </a:p>
          <a:p>
            <a:pPr eaLnBrk="1" hangingPunct="1"/>
            <a:r>
              <a:rPr lang="en-CA" altLang="en-US"/>
              <a:t>[AN] - anniversary</a:t>
            </a:r>
          </a:p>
        </p:txBody>
      </p:sp>
      <p:sp>
        <p:nvSpPr>
          <p:cNvPr id="54279" name="Text Box 7">
            <a:extLst>
              <a:ext uri="{FF2B5EF4-FFF2-40B4-BE49-F238E27FC236}">
                <a16:creationId xmlns:a16="http://schemas.microsoft.com/office/drawing/2014/main" id="{F50F8AB3-C8D1-FF42-A4A0-183AB8DA827F}"/>
              </a:ext>
            </a:extLst>
          </p:cNvPr>
          <p:cNvSpPr txBox="1">
            <a:spLocks noChangeArrowheads="1"/>
          </p:cNvSpPr>
          <p:nvPr/>
        </p:nvSpPr>
        <p:spPr bwMode="auto">
          <a:xfrm>
            <a:off x="1331913" y="2852738"/>
            <a:ext cx="87471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800">
                <a:solidFill>
                  <a:srgbClr val="FF0000"/>
                </a:solidFill>
              </a:rPr>
              <a:t>[FO]</a:t>
            </a:r>
          </a:p>
        </p:txBody>
      </p:sp>
      <p:sp>
        <p:nvSpPr>
          <p:cNvPr id="54280" name="Text Box 8">
            <a:extLst>
              <a:ext uri="{FF2B5EF4-FFF2-40B4-BE49-F238E27FC236}">
                <a16:creationId xmlns:a16="http://schemas.microsoft.com/office/drawing/2014/main" id="{FFE346AC-FE19-204D-A3B2-5946D3B4258B}"/>
              </a:ext>
            </a:extLst>
          </p:cNvPr>
          <p:cNvSpPr txBox="1">
            <a:spLocks noChangeArrowheads="1"/>
          </p:cNvSpPr>
          <p:nvPr/>
        </p:nvSpPr>
        <p:spPr bwMode="auto">
          <a:xfrm>
            <a:off x="1258888" y="4652963"/>
            <a:ext cx="87471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800">
                <a:solidFill>
                  <a:srgbClr val="FF0000"/>
                </a:solidFill>
              </a:rPr>
              <a:t>[AN]</a:t>
            </a:r>
          </a:p>
        </p:txBody>
      </p:sp>
    </p:spTree>
    <p:extLst>
      <p:ext uri="{BB962C8B-B14F-4D97-AF65-F5344CB8AC3E}">
        <p14:creationId xmlns:p14="http://schemas.microsoft.com/office/powerpoint/2010/main" val="24451922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841D0C49-7DE8-C446-A184-7C6CA61730F8}"/>
              </a:ext>
            </a:extLst>
          </p:cNvPr>
          <p:cNvSpPr>
            <a:spLocks noGrp="1" noChangeArrowheads="1"/>
          </p:cNvSpPr>
          <p:nvPr>
            <p:ph type="title"/>
          </p:nvPr>
        </p:nvSpPr>
        <p:spPr/>
        <p:txBody>
          <a:bodyPr/>
          <a:lstStyle/>
          <a:p>
            <a:pPr eaLnBrk="1" hangingPunct="1"/>
            <a:r>
              <a:rPr lang="en-CA" altLang="en-US"/>
              <a:t>Example: Calendar Contents</a:t>
            </a:r>
          </a:p>
        </p:txBody>
      </p:sp>
      <p:sp>
        <p:nvSpPr>
          <p:cNvPr id="55299" name="Rectangle 3">
            <a:extLst>
              <a:ext uri="{FF2B5EF4-FFF2-40B4-BE49-F238E27FC236}">
                <a16:creationId xmlns:a16="http://schemas.microsoft.com/office/drawing/2014/main" id="{97881FD5-2CF3-924B-8FAA-F1A11DB6565F}"/>
              </a:ext>
            </a:extLst>
          </p:cNvPr>
          <p:cNvSpPr>
            <a:spLocks noGrp="1" noChangeArrowheads="1"/>
          </p:cNvSpPr>
          <p:nvPr>
            <p:ph idx="1"/>
          </p:nvPr>
        </p:nvSpPr>
        <p:spPr>
          <a:xfrm>
            <a:off x="468313" y="1196975"/>
            <a:ext cx="8675687" cy="4965700"/>
          </a:xfrm>
        </p:spPr>
        <p:txBody>
          <a:bodyPr/>
          <a:lstStyle/>
          <a:p>
            <a:pPr eaLnBrk="1" hangingPunct="1"/>
            <a:r>
              <a:rPr lang="en-CA" altLang="en-US"/>
              <a:t>Step 2: go through data and ask questions</a:t>
            </a:r>
          </a:p>
        </p:txBody>
      </p:sp>
      <p:pic>
        <p:nvPicPr>
          <p:cNvPr id="55300" name="Picture 4">
            <a:extLst>
              <a:ext uri="{FF2B5EF4-FFF2-40B4-BE49-F238E27FC236}">
                <a16:creationId xmlns:a16="http://schemas.microsoft.com/office/drawing/2014/main" id="{BF3D8CF5-3116-CB4C-B170-D605D7DF63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2565400"/>
            <a:ext cx="5511800" cy="294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5301" name="Rectangle 5">
            <a:extLst>
              <a:ext uri="{FF2B5EF4-FFF2-40B4-BE49-F238E27FC236}">
                <a16:creationId xmlns:a16="http://schemas.microsoft.com/office/drawing/2014/main" id="{BF419434-9EF8-294E-920A-CCC6A8E94993}"/>
              </a:ext>
            </a:extLst>
          </p:cNvPr>
          <p:cNvSpPr>
            <a:spLocks noChangeArrowheads="1"/>
          </p:cNvSpPr>
          <p:nvPr/>
        </p:nvSpPr>
        <p:spPr bwMode="auto">
          <a:xfrm>
            <a:off x="900113" y="5876925"/>
            <a:ext cx="55594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400"/>
              <a:t>Continue for the remaining questions….</a:t>
            </a:r>
          </a:p>
        </p:txBody>
      </p:sp>
      <p:sp>
        <p:nvSpPr>
          <p:cNvPr id="55302" name="Rectangle 6">
            <a:extLst>
              <a:ext uri="{FF2B5EF4-FFF2-40B4-BE49-F238E27FC236}">
                <a16:creationId xmlns:a16="http://schemas.microsoft.com/office/drawing/2014/main" id="{ABD50105-868B-C64D-BA72-6A9414669AF0}"/>
              </a:ext>
            </a:extLst>
          </p:cNvPr>
          <p:cNvSpPr>
            <a:spLocks noChangeArrowheads="1"/>
          </p:cNvSpPr>
          <p:nvPr/>
        </p:nvSpPr>
        <p:spPr bwMode="auto">
          <a:xfrm>
            <a:off x="6659563" y="2781300"/>
            <a:ext cx="216535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b="1"/>
              <a:t>Types of Events:</a:t>
            </a:r>
          </a:p>
          <a:p>
            <a:pPr eaLnBrk="1" hangingPunct="1"/>
            <a:endParaRPr lang="en-CA" altLang="en-US" b="1"/>
          </a:p>
          <a:p>
            <a:pPr eaLnBrk="1" hangingPunct="1"/>
            <a:r>
              <a:rPr lang="en-CA" altLang="en-US"/>
              <a:t>[FO] – family outing</a:t>
            </a:r>
          </a:p>
          <a:p>
            <a:pPr eaLnBrk="1" hangingPunct="1"/>
            <a:r>
              <a:rPr lang="en-CA" altLang="en-US"/>
              <a:t>[AN] - anniversary</a:t>
            </a:r>
          </a:p>
        </p:txBody>
      </p:sp>
      <p:sp>
        <p:nvSpPr>
          <p:cNvPr id="55303" name="Text Box 7">
            <a:extLst>
              <a:ext uri="{FF2B5EF4-FFF2-40B4-BE49-F238E27FC236}">
                <a16:creationId xmlns:a16="http://schemas.microsoft.com/office/drawing/2014/main" id="{95141614-0412-2341-8D8A-8900742B28C7}"/>
              </a:ext>
            </a:extLst>
          </p:cNvPr>
          <p:cNvSpPr txBox="1">
            <a:spLocks noChangeArrowheads="1"/>
          </p:cNvSpPr>
          <p:nvPr/>
        </p:nvSpPr>
        <p:spPr bwMode="auto">
          <a:xfrm>
            <a:off x="1331913" y="2852738"/>
            <a:ext cx="87471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800">
                <a:solidFill>
                  <a:srgbClr val="FF0000"/>
                </a:solidFill>
              </a:rPr>
              <a:t>[FO]</a:t>
            </a:r>
          </a:p>
        </p:txBody>
      </p:sp>
      <p:sp>
        <p:nvSpPr>
          <p:cNvPr id="55304" name="Text Box 8">
            <a:extLst>
              <a:ext uri="{FF2B5EF4-FFF2-40B4-BE49-F238E27FC236}">
                <a16:creationId xmlns:a16="http://schemas.microsoft.com/office/drawing/2014/main" id="{8A219EBB-1D06-814C-BE7A-25D949A3183C}"/>
              </a:ext>
            </a:extLst>
          </p:cNvPr>
          <p:cNvSpPr txBox="1">
            <a:spLocks noChangeArrowheads="1"/>
          </p:cNvSpPr>
          <p:nvPr/>
        </p:nvSpPr>
        <p:spPr bwMode="auto">
          <a:xfrm>
            <a:off x="1258888" y="4652963"/>
            <a:ext cx="87471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2800">
                <a:solidFill>
                  <a:srgbClr val="FF0000"/>
                </a:solidFill>
              </a:rPr>
              <a:t>[AN]</a:t>
            </a:r>
          </a:p>
        </p:txBody>
      </p:sp>
    </p:spTree>
    <p:extLst>
      <p:ext uri="{BB962C8B-B14F-4D97-AF65-F5344CB8AC3E}">
        <p14:creationId xmlns:p14="http://schemas.microsoft.com/office/powerpoint/2010/main" val="18987494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EC76DA99-E948-9D49-9D77-97B5BB0DE23A}"/>
              </a:ext>
            </a:extLst>
          </p:cNvPr>
          <p:cNvSpPr>
            <a:spLocks noGrp="1" noChangeArrowheads="1"/>
          </p:cNvSpPr>
          <p:nvPr>
            <p:ph type="title"/>
          </p:nvPr>
        </p:nvSpPr>
        <p:spPr/>
        <p:txBody>
          <a:bodyPr/>
          <a:lstStyle/>
          <a:p>
            <a:pPr eaLnBrk="1" hangingPunct="1"/>
            <a:r>
              <a:rPr lang="en-CA" altLang="en-US"/>
              <a:t>Reporting Results</a:t>
            </a:r>
          </a:p>
        </p:txBody>
      </p:sp>
      <p:sp>
        <p:nvSpPr>
          <p:cNvPr id="56323" name="Rectangle 3">
            <a:extLst>
              <a:ext uri="{FF2B5EF4-FFF2-40B4-BE49-F238E27FC236}">
                <a16:creationId xmlns:a16="http://schemas.microsoft.com/office/drawing/2014/main" id="{8C0232BF-317B-3B46-A86F-BE5CD9A8C28A}"/>
              </a:ext>
            </a:extLst>
          </p:cNvPr>
          <p:cNvSpPr>
            <a:spLocks noGrp="1" noChangeArrowheads="1"/>
          </p:cNvSpPr>
          <p:nvPr>
            <p:ph idx="1"/>
          </p:nvPr>
        </p:nvSpPr>
        <p:spPr/>
        <p:txBody>
          <a:bodyPr/>
          <a:lstStyle/>
          <a:p>
            <a:pPr eaLnBrk="1" hangingPunct="1"/>
            <a:r>
              <a:rPr lang="en-CA" altLang="en-US"/>
              <a:t>Find the main themes</a:t>
            </a:r>
          </a:p>
          <a:p>
            <a:pPr eaLnBrk="1" hangingPunct="1"/>
            <a:endParaRPr lang="en-CA" altLang="en-US"/>
          </a:p>
          <a:p>
            <a:pPr eaLnBrk="1" hangingPunct="1"/>
            <a:r>
              <a:rPr lang="en-CA" altLang="en-US"/>
              <a:t>Use quotes / scenarios to represent them</a:t>
            </a:r>
          </a:p>
          <a:p>
            <a:pPr eaLnBrk="1" hangingPunct="1"/>
            <a:endParaRPr lang="en-CA" altLang="en-US"/>
          </a:p>
          <a:p>
            <a:pPr eaLnBrk="1" hangingPunct="1"/>
            <a:r>
              <a:rPr lang="en-CA" altLang="en-US"/>
              <a:t>Include counts for codes </a:t>
            </a:r>
            <a:r>
              <a:rPr lang="en-CA" altLang="en-US" sz="2400"/>
              <a:t>(optional)</a:t>
            </a:r>
          </a:p>
        </p:txBody>
      </p:sp>
      <p:pic>
        <p:nvPicPr>
          <p:cNvPr id="56324" name="Picture 4">
            <a:extLst>
              <a:ext uri="{FF2B5EF4-FFF2-40B4-BE49-F238E27FC236}">
                <a16:creationId xmlns:a16="http://schemas.microsoft.com/office/drawing/2014/main" id="{819BAFAE-B89E-CB49-9625-F8FE6965A9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332" t="52322" r="8981" b="28238"/>
          <a:stretch>
            <a:fillRect/>
          </a:stretch>
        </p:blipFill>
        <p:spPr bwMode="auto">
          <a:xfrm>
            <a:off x="900113" y="4941888"/>
            <a:ext cx="7416800" cy="160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626781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E1F43017-EFB9-E640-9148-FB583BCEC3CD}"/>
              </a:ext>
            </a:extLst>
          </p:cNvPr>
          <p:cNvSpPr>
            <a:spLocks noGrp="1" noChangeArrowheads="1"/>
          </p:cNvSpPr>
          <p:nvPr>
            <p:ph type="title"/>
          </p:nvPr>
        </p:nvSpPr>
        <p:spPr/>
        <p:txBody>
          <a:bodyPr/>
          <a:lstStyle/>
          <a:p>
            <a:pPr eaLnBrk="1" hangingPunct="1"/>
            <a:r>
              <a:rPr lang="en-CA" altLang="en-US"/>
              <a:t>Software: Microsoft Word</a:t>
            </a:r>
          </a:p>
        </p:txBody>
      </p:sp>
      <p:sp>
        <p:nvSpPr>
          <p:cNvPr id="57347" name="Rectangle 3">
            <a:extLst>
              <a:ext uri="{FF2B5EF4-FFF2-40B4-BE49-F238E27FC236}">
                <a16:creationId xmlns:a16="http://schemas.microsoft.com/office/drawing/2014/main" id="{F9CCA4E0-47DA-654F-9B32-E2503DEF3531}"/>
              </a:ext>
            </a:extLst>
          </p:cNvPr>
          <p:cNvSpPr>
            <a:spLocks noGrp="1" noChangeArrowheads="1"/>
          </p:cNvSpPr>
          <p:nvPr>
            <p:ph idx="1"/>
          </p:nvPr>
        </p:nvSpPr>
        <p:spPr/>
        <p:txBody>
          <a:bodyPr/>
          <a:lstStyle/>
          <a:p>
            <a:pPr eaLnBrk="1" hangingPunct="1"/>
            <a:endParaRPr lang="en-US" altLang="en-US"/>
          </a:p>
        </p:txBody>
      </p:sp>
      <p:pic>
        <p:nvPicPr>
          <p:cNvPr id="57348" name="Picture 6">
            <a:extLst>
              <a:ext uri="{FF2B5EF4-FFF2-40B4-BE49-F238E27FC236}">
                <a16:creationId xmlns:a16="http://schemas.microsoft.com/office/drawing/2014/main" id="{751B8142-7D08-1C4D-9F5C-4DAAAF2850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6013" y="1125538"/>
            <a:ext cx="6853237" cy="549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021513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1E712927-8C86-A049-BDD0-22F72C0EC4A1}"/>
              </a:ext>
            </a:extLst>
          </p:cNvPr>
          <p:cNvSpPr>
            <a:spLocks noGrp="1" noChangeArrowheads="1"/>
          </p:cNvSpPr>
          <p:nvPr>
            <p:ph type="title"/>
          </p:nvPr>
        </p:nvSpPr>
        <p:spPr/>
        <p:txBody>
          <a:bodyPr/>
          <a:lstStyle/>
          <a:p>
            <a:pPr eaLnBrk="1" hangingPunct="1"/>
            <a:r>
              <a:rPr lang="en-CA" altLang="en-US"/>
              <a:t>Software: Microsoft Excel</a:t>
            </a:r>
          </a:p>
        </p:txBody>
      </p:sp>
      <p:sp>
        <p:nvSpPr>
          <p:cNvPr id="58371" name="Rectangle 3">
            <a:extLst>
              <a:ext uri="{FF2B5EF4-FFF2-40B4-BE49-F238E27FC236}">
                <a16:creationId xmlns:a16="http://schemas.microsoft.com/office/drawing/2014/main" id="{CCC96B75-DF6A-1349-839D-1F9D363E295A}"/>
              </a:ext>
            </a:extLst>
          </p:cNvPr>
          <p:cNvSpPr>
            <a:spLocks noGrp="1" noChangeArrowheads="1"/>
          </p:cNvSpPr>
          <p:nvPr>
            <p:ph idx="1"/>
          </p:nvPr>
        </p:nvSpPr>
        <p:spPr/>
        <p:txBody>
          <a:bodyPr/>
          <a:lstStyle/>
          <a:p>
            <a:pPr eaLnBrk="1" hangingPunct="1"/>
            <a:endParaRPr lang="en-US" altLang="en-US"/>
          </a:p>
        </p:txBody>
      </p:sp>
      <p:pic>
        <p:nvPicPr>
          <p:cNvPr id="58372" name="Picture 4">
            <a:extLst>
              <a:ext uri="{FF2B5EF4-FFF2-40B4-BE49-F238E27FC236}">
                <a16:creationId xmlns:a16="http://schemas.microsoft.com/office/drawing/2014/main" id="{7CC55E9B-F63A-8346-91C2-EB5640CE38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2988" y="1196975"/>
            <a:ext cx="6840537" cy="520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347669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3A13FF0B-EF0D-D34F-BDE3-B59991A79D9D}"/>
              </a:ext>
            </a:extLst>
          </p:cNvPr>
          <p:cNvSpPr>
            <a:spLocks noGrp="1" noChangeArrowheads="1"/>
          </p:cNvSpPr>
          <p:nvPr>
            <p:ph type="title"/>
          </p:nvPr>
        </p:nvSpPr>
        <p:spPr/>
        <p:txBody>
          <a:bodyPr/>
          <a:lstStyle/>
          <a:p>
            <a:pPr eaLnBrk="1" hangingPunct="1"/>
            <a:r>
              <a:rPr lang="en-CA" altLang="en-US"/>
              <a:t>Software: ATLAS.ti</a:t>
            </a:r>
          </a:p>
        </p:txBody>
      </p:sp>
      <p:sp>
        <p:nvSpPr>
          <p:cNvPr id="59395" name="Rectangle 3">
            <a:extLst>
              <a:ext uri="{FF2B5EF4-FFF2-40B4-BE49-F238E27FC236}">
                <a16:creationId xmlns:a16="http://schemas.microsoft.com/office/drawing/2014/main" id="{73547131-4533-6F44-A5EC-F2D6BB2086CD}"/>
              </a:ext>
            </a:extLst>
          </p:cNvPr>
          <p:cNvSpPr>
            <a:spLocks noGrp="1" noChangeArrowheads="1"/>
          </p:cNvSpPr>
          <p:nvPr>
            <p:ph idx="1"/>
          </p:nvPr>
        </p:nvSpPr>
        <p:spPr/>
        <p:txBody>
          <a:bodyPr/>
          <a:lstStyle/>
          <a:p>
            <a:pPr eaLnBrk="1" hangingPunct="1"/>
            <a:endParaRPr lang="en-US" altLang="en-US"/>
          </a:p>
        </p:txBody>
      </p:sp>
      <p:sp>
        <p:nvSpPr>
          <p:cNvPr id="59396" name="Rectangle 4">
            <a:extLst>
              <a:ext uri="{FF2B5EF4-FFF2-40B4-BE49-F238E27FC236}">
                <a16:creationId xmlns:a16="http://schemas.microsoft.com/office/drawing/2014/main" id="{F20DB14D-9055-A548-A3BF-4F62801003B9}"/>
              </a:ext>
            </a:extLst>
          </p:cNvPr>
          <p:cNvSpPr>
            <a:spLocks noChangeArrowheads="1"/>
          </p:cNvSpPr>
          <p:nvPr/>
        </p:nvSpPr>
        <p:spPr bwMode="auto">
          <a:xfrm>
            <a:off x="2411413" y="4797425"/>
            <a:ext cx="4540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a:hlinkClick r:id="rId2"/>
              </a:rPr>
              <a:t>http://www.atlasti.com/</a:t>
            </a:r>
            <a:r>
              <a:rPr lang="en-CA" altLang="en-US"/>
              <a:t> -- free trial available</a:t>
            </a:r>
          </a:p>
        </p:txBody>
      </p:sp>
      <p:pic>
        <p:nvPicPr>
          <p:cNvPr id="59397" name="Picture 5">
            <a:extLst>
              <a:ext uri="{FF2B5EF4-FFF2-40B4-BE49-F238E27FC236}">
                <a16:creationId xmlns:a16="http://schemas.microsoft.com/office/drawing/2014/main" id="{D2E2BEAB-4F98-4F4F-A67B-06DBA01563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538" y="1700213"/>
            <a:ext cx="4210050" cy="2695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9398" name="Picture 6">
            <a:extLst>
              <a:ext uri="{FF2B5EF4-FFF2-40B4-BE49-F238E27FC236}">
                <a16:creationId xmlns:a16="http://schemas.microsoft.com/office/drawing/2014/main" id="{DA471703-69F2-B840-A42C-E27A22AA0A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22874"/>
          <a:stretch>
            <a:fillRect/>
          </a:stretch>
        </p:blipFill>
        <p:spPr bwMode="auto">
          <a:xfrm>
            <a:off x="395288" y="1700213"/>
            <a:ext cx="3671887" cy="287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853276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B2345025-563B-9844-899B-7C5763B0551C}"/>
              </a:ext>
            </a:extLst>
          </p:cNvPr>
          <p:cNvSpPr>
            <a:spLocks noGrp="1" noChangeArrowheads="1"/>
          </p:cNvSpPr>
          <p:nvPr>
            <p:ph type="title"/>
          </p:nvPr>
        </p:nvSpPr>
        <p:spPr/>
        <p:txBody>
          <a:bodyPr/>
          <a:lstStyle/>
          <a:p>
            <a:pPr eaLnBrk="1" hangingPunct="1"/>
            <a:r>
              <a:rPr lang="en-CA" altLang="en-US"/>
              <a:t>Data Analysis</a:t>
            </a:r>
          </a:p>
        </p:txBody>
      </p:sp>
      <p:sp>
        <p:nvSpPr>
          <p:cNvPr id="60419" name="Rectangle 3">
            <a:extLst>
              <a:ext uri="{FF2B5EF4-FFF2-40B4-BE49-F238E27FC236}">
                <a16:creationId xmlns:a16="http://schemas.microsoft.com/office/drawing/2014/main" id="{20B93B99-A448-F142-84A0-79B9028B537F}"/>
              </a:ext>
            </a:extLst>
          </p:cNvPr>
          <p:cNvSpPr>
            <a:spLocks noGrp="1" noChangeArrowheads="1"/>
          </p:cNvSpPr>
          <p:nvPr>
            <p:ph idx="1"/>
          </p:nvPr>
        </p:nvSpPr>
        <p:spPr/>
        <p:txBody>
          <a:bodyPr/>
          <a:lstStyle/>
          <a:p>
            <a:pPr eaLnBrk="1" hangingPunct="1"/>
            <a:r>
              <a:rPr lang="en-CA" altLang="en-US"/>
              <a:t>Open Coding</a:t>
            </a:r>
          </a:p>
          <a:p>
            <a:pPr eaLnBrk="1" hangingPunct="1"/>
            <a:endParaRPr lang="en-CA" altLang="en-US"/>
          </a:p>
          <a:p>
            <a:pPr eaLnBrk="1" hangingPunct="1"/>
            <a:r>
              <a:rPr lang="en-CA" altLang="en-US" b="1"/>
              <a:t>Systematic Coding</a:t>
            </a:r>
          </a:p>
          <a:p>
            <a:pPr eaLnBrk="1" hangingPunct="1"/>
            <a:endParaRPr lang="en-CA" altLang="en-US" b="1"/>
          </a:p>
          <a:p>
            <a:pPr eaLnBrk="1" hangingPunct="1"/>
            <a:r>
              <a:rPr lang="en-CA" altLang="en-US"/>
              <a:t>Affinity Diagramming</a:t>
            </a:r>
          </a:p>
        </p:txBody>
      </p:sp>
      <p:pic>
        <p:nvPicPr>
          <p:cNvPr id="60420" name="Picture 4">
            <a:extLst>
              <a:ext uri="{FF2B5EF4-FFF2-40B4-BE49-F238E27FC236}">
                <a16:creationId xmlns:a16="http://schemas.microsoft.com/office/drawing/2014/main" id="{4F32B19E-C0B8-CA41-9D26-48192FE954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163" y="1700213"/>
            <a:ext cx="3103562" cy="3916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059773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BECD0A48-4DC4-A347-BCE9-71D37B9FFB7D}"/>
              </a:ext>
            </a:extLst>
          </p:cNvPr>
          <p:cNvSpPr>
            <a:spLocks noGrp="1" noChangeArrowheads="1"/>
          </p:cNvSpPr>
          <p:nvPr>
            <p:ph type="title"/>
          </p:nvPr>
        </p:nvSpPr>
        <p:spPr/>
        <p:txBody>
          <a:bodyPr/>
          <a:lstStyle/>
          <a:p>
            <a:pPr eaLnBrk="1" hangingPunct="1"/>
            <a:r>
              <a:rPr lang="en-CA" altLang="en-US"/>
              <a:t>Systematic Coding</a:t>
            </a:r>
          </a:p>
        </p:txBody>
      </p:sp>
      <p:sp>
        <p:nvSpPr>
          <p:cNvPr id="61443" name="Rectangle 3">
            <a:extLst>
              <a:ext uri="{FF2B5EF4-FFF2-40B4-BE49-F238E27FC236}">
                <a16:creationId xmlns:a16="http://schemas.microsoft.com/office/drawing/2014/main" id="{82AA2E4E-F9AF-6840-9FA7-714447AAE31F}"/>
              </a:ext>
            </a:extLst>
          </p:cNvPr>
          <p:cNvSpPr>
            <a:spLocks noGrp="1" noChangeArrowheads="1"/>
          </p:cNvSpPr>
          <p:nvPr>
            <p:ph idx="1"/>
          </p:nvPr>
        </p:nvSpPr>
        <p:spPr/>
        <p:txBody>
          <a:bodyPr/>
          <a:lstStyle/>
          <a:p>
            <a:pPr eaLnBrk="1" hangingPunct="1"/>
            <a:r>
              <a:rPr lang="en-CA" altLang="en-US"/>
              <a:t>Categories are created ahead of time</a:t>
            </a:r>
          </a:p>
          <a:p>
            <a:pPr lvl="1" eaLnBrk="1" hangingPunct="1"/>
            <a:r>
              <a:rPr lang="en-CA" altLang="en-US"/>
              <a:t>from existing literature</a:t>
            </a:r>
          </a:p>
          <a:p>
            <a:pPr lvl="1" eaLnBrk="1" hangingPunct="1"/>
            <a:r>
              <a:rPr lang="en-CA" altLang="en-US"/>
              <a:t>from previous open coding</a:t>
            </a:r>
          </a:p>
          <a:p>
            <a:pPr lvl="1" eaLnBrk="1" hangingPunct="1"/>
            <a:endParaRPr lang="en-CA" altLang="en-US"/>
          </a:p>
          <a:p>
            <a:pPr eaLnBrk="1" hangingPunct="1"/>
            <a:r>
              <a:rPr lang="en-CA" altLang="en-US"/>
              <a:t>Code the data just like open coding</a:t>
            </a:r>
          </a:p>
          <a:p>
            <a:pPr eaLnBrk="1" hangingPunct="1"/>
            <a:endParaRPr lang="en-CA" altLang="en-US"/>
          </a:p>
        </p:txBody>
      </p:sp>
    </p:spTree>
    <p:extLst>
      <p:ext uri="{BB962C8B-B14F-4D97-AF65-F5344CB8AC3E}">
        <p14:creationId xmlns:p14="http://schemas.microsoft.com/office/powerpoint/2010/main" val="33005796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66EC0EF6-8BE5-DE4E-B757-203D036AB152}"/>
              </a:ext>
            </a:extLst>
          </p:cNvPr>
          <p:cNvSpPr>
            <a:spLocks noGrp="1" noChangeArrowheads="1"/>
          </p:cNvSpPr>
          <p:nvPr>
            <p:ph type="title"/>
          </p:nvPr>
        </p:nvSpPr>
        <p:spPr/>
        <p:txBody>
          <a:bodyPr/>
          <a:lstStyle/>
          <a:p>
            <a:pPr eaLnBrk="1" hangingPunct="1"/>
            <a:r>
              <a:rPr lang="en-CA" altLang="en-US"/>
              <a:t>Data Analysis</a:t>
            </a:r>
          </a:p>
        </p:txBody>
      </p:sp>
      <p:sp>
        <p:nvSpPr>
          <p:cNvPr id="62467" name="Rectangle 3">
            <a:extLst>
              <a:ext uri="{FF2B5EF4-FFF2-40B4-BE49-F238E27FC236}">
                <a16:creationId xmlns:a16="http://schemas.microsoft.com/office/drawing/2014/main" id="{86BD5E61-C347-584C-A82F-4577BC46A7DF}"/>
              </a:ext>
            </a:extLst>
          </p:cNvPr>
          <p:cNvSpPr>
            <a:spLocks noGrp="1" noChangeArrowheads="1"/>
          </p:cNvSpPr>
          <p:nvPr>
            <p:ph idx="1"/>
          </p:nvPr>
        </p:nvSpPr>
        <p:spPr/>
        <p:txBody>
          <a:bodyPr/>
          <a:lstStyle/>
          <a:p>
            <a:pPr eaLnBrk="1" hangingPunct="1"/>
            <a:r>
              <a:rPr lang="en-CA" altLang="en-US"/>
              <a:t>Open Coding</a:t>
            </a:r>
          </a:p>
          <a:p>
            <a:pPr eaLnBrk="1" hangingPunct="1"/>
            <a:endParaRPr lang="en-CA" altLang="en-US"/>
          </a:p>
          <a:p>
            <a:pPr eaLnBrk="1" hangingPunct="1"/>
            <a:r>
              <a:rPr lang="en-CA" altLang="en-US"/>
              <a:t>Systematic Coding</a:t>
            </a:r>
          </a:p>
          <a:p>
            <a:pPr eaLnBrk="1" hangingPunct="1"/>
            <a:endParaRPr lang="en-CA" altLang="en-US"/>
          </a:p>
          <a:p>
            <a:pPr eaLnBrk="1" hangingPunct="1"/>
            <a:r>
              <a:rPr lang="en-CA" altLang="en-US" b="1"/>
              <a:t>Affinity Diagramming</a:t>
            </a:r>
          </a:p>
        </p:txBody>
      </p:sp>
      <p:pic>
        <p:nvPicPr>
          <p:cNvPr id="62468" name="Picture 4">
            <a:extLst>
              <a:ext uri="{FF2B5EF4-FFF2-40B4-BE49-F238E27FC236}">
                <a16:creationId xmlns:a16="http://schemas.microsoft.com/office/drawing/2014/main" id="{5598C576-A567-A640-9750-E13EC5DEE5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163" y="1700213"/>
            <a:ext cx="3103562" cy="3916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78300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51AA672D-1CE6-B542-86D1-FF5FA989A39F}"/>
              </a:ext>
            </a:extLst>
          </p:cNvPr>
          <p:cNvSpPr>
            <a:spLocks noGrp="1" noChangeArrowheads="1"/>
          </p:cNvSpPr>
          <p:nvPr>
            <p:ph type="title"/>
          </p:nvPr>
        </p:nvSpPr>
        <p:spPr/>
        <p:txBody>
          <a:bodyPr/>
          <a:lstStyle/>
          <a:p>
            <a:pPr eaLnBrk="1" hangingPunct="1"/>
            <a:r>
              <a:rPr lang="en-CA" altLang="en-US"/>
              <a:t>Affinity Diagramming</a:t>
            </a:r>
          </a:p>
        </p:txBody>
      </p:sp>
      <p:sp>
        <p:nvSpPr>
          <p:cNvPr id="63491" name="Rectangle 3">
            <a:extLst>
              <a:ext uri="{FF2B5EF4-FFF2-40B4-BE49-F238E27FC236}">
                <a16:creationId xmlns:a16="http://schemas.microsoft.com/office/drawing/2014/main" id="{36143BB1-12B7-D94D-9CF0-6D6CBF39B1AC}"/>
              </a:ext>
            </a:extLst>
          </p:cNvPr>
          <p:cNvSpPr>
            <a:spLocks noGrp="1" noChangeArrowheads="1"/>
          </p:cNvSpPr>
          <p:nvPr>
            <p:ph idx="1"/>
          </p:nvPr>
        </p:nvSpPr>
        <p:spPr/>
        <p:txBody>
          <a:bodyPr/>
          <a:lstStyle/>
          <a:p>
            <a:pPr eaLnBrk="1" hangingPunct="1"/>
            <a:r>
              <a:rPr lang="en-CA" altLang="en-US"/>
              <a:t>Goal: what are the main themes?</a:t>
            </a:r>
          </a:p>
          <a:p>
            <a:pPr eaLnBrk="1" hangingPunct="1"/>
            <a:endParaRPr lang="en-CA" altLang="en-US"/>
          </a:p>
          <a:p>
            <a:pPr lvl="1" eaLnBrk="1" hangingPunct="1"/>
            <a:r>
              <a:rPr lang="en-CA" altLang="en-US"/>
              <a:t>Write ideas on sticky notes</a:t>
            </a:r>
          </a:p>
          <a:p>
            <a:pPr lvl="1" eaLnBrk="1" hangingPunct="1"/>
            <a:r>
              <a:rPr lang="en-CA" altLang="en-US"/>
              <a:t>Place notes on a large wall / surface</a:t>
            </a:r>
          </a:p>
          <a:p>
            <a:pPr lvl="1" eaLnBrk="1" hangingPunct="1"/>
            <a:r>
              <a:rPr lang="en-CA" altLang="en-US"/>
              <a:t>Group notes hierarchically to see main themes</a:t>
            </a:r>
          </a:p>
          <a:p>
            <a:pPr lvl="1" eaLnBrk="1" hangingPunct="1"/>
            <a:endParaRPr lang="en-CA" altLang="en-US"/>
          </a:p>
        </p:txBody>
      </p:sp>
      <p:sp>
        <p:nvSpPr>
          <p:cNvPr id="63492" name="Text Box 4">
            <a:extLst>
              <a:ext uri="{FF2B5EF4-FFF2-40B4-BE49-F238E27FC236}">
                <a16:creationId xmlns:a16="http://schemas.microsoft.com/office/drawing/2014/main" id="{EC6D9C0C-50FD-2343-B64B-7D0581C5A1BF}"/>
              </a:ext>
            </a:extLst>
          </p:cNvPr>
          <p:cNvSpPr txBox="1">
            <a:spLocks noChangeArrowheads="1"/>
          </p:cNvSpPr>
          <p:nvPr/>
        </p:nvSpPr>
        <p:spPr bwMode="auto">
          <a:xfrm>
            <a:off x="323850" y="6381750"/>
            <a:ext cx="1849438"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Holtzblatt et al., 2005</a:t>
            </a:r>
          </a:p>
        </p:txBody>
      </p:sp>
    </p:spTree>
    <p:extLst>
      <p:ext uri="{BB962C8B-B14F-4D97-AF65-F5344CB8AC3E}">
        <p14:creationId xmlns:p14="http://schemas.microsoft.com/office/powerpoint/2010/main" val="25442024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9696A6D4-296A-8342-A46F-CE4E1A5E322D}"/>
              </a:ext>
            </a:extLst>
          </p:cNvPr>
          <p:cNvSpPr>
            <a:spLocks noGrp="1" noChangeArrowheads="1"/>
          </p:cNvSpPr>
          <p:nvPr>
            <p:ph type="title"/>
          </p:nvPr>
        </p:nvSpPr>
        <p:spPr/>
        <p:txBody>
          <a:bodyPr/>
          <a:lstStyle/>
          <a:p>
            <a:pPr eaLnBrk="1" hangingPunct="1"/>
            <a:r>
              <a:rPr lang="en-CA" altLang="en-US"/>
              <a:t>Example: Calendar Field Study</a:t>
            </a:r>
          </a:p>
        </p:txBody>
      </p:sp>
      <p:sp>
        <p:nvSpPr>
          <p:cNvPr id="64515" name="Rectangle 6">
            <a:extLst>
              <a:ext uri="{FF2B5EF4-FFF2-40B4-BE49-F238E27FC236}">
                <a16:creationId xmlns:a16="http://schemas.microsoft.com/office/drawing/2014/main" id="{22603356-342B-724D-8FBE-FD130D1BAD1F}"/>
              </a:ext>
            </a:extLst>
          </p:cNvPr>
          <p:cNvSpPr>
            <a:spLocks noGrp="1" noChangeArrowheads="1"/>
          </p:cNvSpPr>
          <p:nvPr>
            <p:ph idx="1"/>
          </p:nvPr>
        </p:nvSpPr>
        <p:spPr/>
        <p:txBody>
          <a:bodyPr/>
          <a:lstStyle/>
          <a:p>
            <a:pPr eaLnBrk="1" hangingPunct="1"/>
            <a:r>
              <a:rPr lang="en-CA" altLang="en-US"/>
              <a:t>Families were given a digital calendar to use in their homes</a:t>
            </a:r>
          </a:p>
          <a:p>
            <a:pPr lvl="1" eaLnBrk="1" hangingPunct="1"/>
            <a:endParaRPr lang="en-CA" altLang="en-US"/>
          </a:p>
          <a:p>
            <a:pPr eaLnBrk="1" hangingPunct="1"/>
            <a:r>
              <a:rPr lang="en-CA" altLang="en-US"/>
              <a:t>Thoughts / reactions recorded:</a:t>
            </a:r>
          </a:p>
          <a:p>
            <a:pPr lvl="1" eaLnBrk="1" hangingPunct="1"/>
            <a:r>
              <a:rPr lang="en-CA" altLang="en-US" sz="2400"/>
              <a:t>Weekly interview notes</a:t>
            </a:r>
          </a:p>
          <a:p>
            <a:pPr lvl="1" eaLnBrk="1" hangingPunct="1"/>
            <a:r>
              <a:rPr lang="en-CA" altLang="en-US" sz="2400"/>
              <a:t>Audio recordings from interviews</a:t>
            </a:r>
          </a:p>
          <a:p>
            <a:pPr lvl="1" eaLnBrk="1" hangingPunct="1"/>
            <a:endParaRPr lang="en-CA" altLang="en-US" sz="1600"/>
          </a:p>
        </p:txBody>
      </p:sp>
      <p:sp>
        <p:nvSpPr>
          <p:cNvPr id="64516" name="Text Box 4">
            <a:extLst>
              <a:ext uri="{FF2B5EF4-FFF2-40B4-BE49-F238E27FC236}">
                <a16:creationId xmlns:a16="http://schemas.microsoft.com/office/drawing/2014/main" id="{0F105BC5-0F24-9E4F-BE6A-0EFE72B9BB96}"/>
              </a:ext>
            </a:extLst>
          </p:cNvPr>
          <p:cNvSpPr txBox="1">
            <a:spLocks noChangeArrowheads="1"/>
          </p:cNvSpPr>
          <p:nvPr/>
        </p:nvSpPr>
        <p:spPr bwMode="auto">
          <a:xfrm>
            <a:off x="323850" y="6381750"/>
            <a:ext cx="16414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Neustaedter, 2007</a:t>
            </a:r>
          </a:p>
        </p:txBody>
      </p:sp>
      <p:pic>
        <p:nvPicPr>
          <p:cNvPr id="64517" name="Picture 7" descr="IMG_1932">
            <a:extLst>
              <a:ext uri="{FF2B5EF4-FFF2-40B4-BE49-F238E27FC236}">
                <a16:creationId xmlns:a16="http://schemas.microsoft.com/office/drawing/2014/main" id="{CA9FA72B-853C-CC44-A127-A18E4F6DE8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5375" y="4508500"/>
            <a:ext cx="3292475" cy="219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15666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5581224C-A45A-6143-89D7-6FDC1E17D8F1}"/>
              </a:ext>
            </a:extLst>
          </p:cNvPr>
          <p:cNvSpPr>
            <a:spLocks noGrp="1" noChangeArrowheads="1"/>
          </p:cNvSpPr>
          <p:nvPr>
            <p:ph type="title"/>
          </p:nvPr>
        </p:nvSpPr>
        <p:spPr/>
        <p:txBody>
          <a:bodyPr/>
          <a:lstStyle/>
          <a:p>
            <a:pPr eaLnBrk="1" hangingPunct="1"/>
            <a:r>
              <a:rPr lang="en-CA" altLang="en-US"/>
              <a:t>Example: Calendar Field Study</a:t>
            </a:r>
          </a:p>
        </p:txBody>
      </p:sp>
      <p:sp>
        <p:nvSpPr>
          <p:cNvPr id="65539" name="Rectangle 3">
            <a:extLst>
              <a:ext uri="{FF2B5EF4-FFF2-40B4-BE49-F238E27FC236}">
                <a16:creationId xmlns:a16="http://schemas.microsoft.com/office/drawing/2014/main" id="{890E679B-96FB-AE4D-9AB3-CA30ADEFCE97}"/>
              </a:ext>
            </a:extLst>
          </p:cNvPr>
          <p:cNvSpPr>
            <a:spLocks noGrp="1" noChangeArrowheads="1"/>
          </p:cNvSpPr>
          <p:nvPr>
            <p:ph idx="1"/>
          </p:nvPr>
        </p:nvSpPr>
        <p:spPr/>
        <p:txBody>
          <a:bodyPr/>
          <a:lstStyle/>
          <a:p>
            <a:pPr eaLnBrk="1" hangingPunct="1"/>
            <a:r>
              <a:rPr lang="en-CA" altLang="en-US"/>
              <a:t>Step 1: Affinity Notes</a:t>
            </a:r>
          </a:p>
          <a:p>
            <a:pPr lvl="1" eaLnBrk="1" hangingPunct="1"/>
            <a:r>
              <a:rPr lang="en-CA" altLang="en-US"/>
              <a:t>go through data and write observations down on post-it notes</a:t>
            </a:r>
          </a:p>
          <a:p>
            <a:pPr lvl="1" eaLnBrk="1" hangingPunct="1"/>
            <a:r>
              <a:rPr lang="en-CA" altLang="en-US"/>
              <a:t>each note contains one idea</a:t>
            </a:r>
            <a:endParaRPr lang="en-CA" altLang="en-US" sz="2000"/>
          </a:p>
        </p:txBody>
      </p:sp>
      <p:pic>
        <p:nvPicPr>
          <p:cNvPr id="65540" name="Picture 4">
            <a:extLst>
              <a:ext uri="{FF2B5EF4-FFF2-40B4-BE49-F238E27FC236}">
                <a16:creationId xmlns:a16="http://schemas.microsoft.com/office/drawing/2014/main" id="{40742BE8-A245-634E-A87B-40F847F94D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59" t="20033" r="2568" b="14900"/>
          <a:stretch>
            <a:fillRect/>
          </a:stretch>
        </p:blipFill>
        <p:spPr bwMode="auto">
          <a:xfrm>
            <a:off x="539750" y="3644900"/>
            <a:ext cx="1944688" cy="1263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5541" name="Picture 5">
            <a:extLst>
              <a:ext uri="{FF2B5EF4-FFF2-40B4-BE49-F238E27FC236}">
                <a16:creationId xmlns:a16="http://schemas.microsoft.com/office/drawing/2014/main" id="{B9F7D2CC-3499-4441-8F33-CE7928898A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63" t="19978" r="2463" b="14955"/>
          <a:stretch>
            <a:fillRect/>
          </a:stretch>
        </p:blipFill>
        <p:spPr bwMode="auto">
          <a:xfrm>
            <a:off x="1258888" y="5084763"/>
            <a:ext cx="1944687" cy="1265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5542" name="Picture 6">
            <a:extLst>
              <a:ext uri="{FF2B5EF4-FFF2-40B4-BE49-F238E27FC236}">
                <a16:creationId xmlns:a16="http://schemas.microsoft.com/office/drawing/2014/main" id="{3B638937-E0F4-774E-B460-38260B05E9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716" t="20033" r="2568" b="14900"/>
          <a:stretch>
            <a:fillRect/>
          </a:stretch>
        </p:blipFill>
        <p:spPr bwMode="auto">
          <a:xfrm>
            <a:off x="6084888" y="3644900"/>
            <a:ext cx="1944687"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5543" name="Picture 7">
            <a:extLst>
              <a:ext uri="{FF2B5EF4-FFF2-40B4-BE49-F238E27FC236}">
                <a16:creationId xmlns:a16="http://schemas.microsoft.com/office/drawing/2014/main" id="{DC79CA25-C01D-B04F-975A-E6EF8094C9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4770" t="20033" r="2516" b="14900"/>
          <a:stretch>
            <a:fillRect/>
          </a:stretch>
        </p:blipFill>
        <p:spPr bwMode="auto">
          <a:xfrm>
            <a:off x="3203575" y="3644900"/>
            <a:ext cx="1873250" cy="124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5544" name="Picture 8">
            <a:extLst>
              <a:ext uri="{FF2B5EF4-FFF2-40B4-BE49-F238E27FC236}">
                <a16:creationId xmlns:a16="http://schemas.microsoft.com/office/drawing/2014/main" id="{2105C9C4-D563-3941-9C63-AE5FF0E40F5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359" t="20033" r="2516" b="12418"/>
          <a:stretch>
            <a:fillRect/>
          </a:stretch>
        </p:blipFill>
        <p:spPr bwMode="auto">
          <a:xfrm>
            <a:off x="4356100" y="4652963"/>
            <a:ext cx="2016125" cy="1360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492487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9">
            <a:extLst>
              <a:ext uri="{FF2B5EF4-FFF2-40B4-BE49-F238E27FC236}">
                <a16:creationId xmlns:a16="http://schemas.microsoft.com/office/drawing/2014/main" id="{02A58FD5-A4D3-4D47-A3F5-DAD7C3D28524}"/>
              </a:ext>
            </a:extLst>
          </p:cNvPr>
          <p:cNvSpPr>
            <a:spLocks noChangeArrowheads="1"/>
          </p:cNvSpPr>
          <p:nvPr/>
        </p:nvSpPr>
        <p:spPr bwMode="auto">
          <a:xfrm>
            <a:off x="755650" y="2636838"/>
            <a:ext cx="7920038" cy="4032250"/>
          </a:xfrm>
          <a:prstGeom prst="rect">
            <a:avLst/>
          </a:prstGeom>
          <a:solidFill>
            <a:srgbClr val="EAEAE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66563" name="Rectangle 2">
            <a:extLst>
              <a:ext uri="{FF2B5EF4-FFF2-40B4-BE49-F238E27FC236}">
                <a16:creationId xmlns:a16="http://schemas.microsoft.com/office/drawing/2014/main" id="{9649BD51-922F-B944-B2C6-0CBC6169F6DB}"/>
              </a:ext>
            </a:extLst>
          </p:cNvPr>
          <p:cNvSpPr>
            <a:spLocks noGrp="1" noChangeArrowheads="1"/>
          </p:cNvSpPr>
          <p:nvPr>
            <p:ph type="title"/>
          </p:nvPr>
        </p:nvSpPr>
        <p:spPr/>
        <p:txBody>
          <a:bodyPr/>
          <a:lstStyle/>
          <a:p>
            <a:pPr eaLnBrk="1" hangingPunct="1"/>
            <a:r>
              <a:rPr lang="en-CA" altLang="en-US"/>
              <a:t>Example: Calendar Field Study</a:t>
            </a:r>
          </a:p>
        </p:txBody>
      </p:sp>
      <p:sp>
        <p:nvSpPr>
          <p:cNvPr id="66564" name="Rectangle 3">
            <a:extLst>
              <a:ext uri="{FF2B5EF4-FFF2-40B4-BE49-F238E27FC236}">
                <a16:creationId xmlns:a16="http://schemas.microsoft.com/office/drawing/2014/main" id="{B6A56DE5-AB36-9C4F-9A4D-8E8F65C8B817}"/>
              </a:ext>
            </a:extLst>
          </p:cNvPr>
          <p:cNvSpPr>
            <a:spLocks noGrp="1" noChangeArrowheads="1"/>
          </p:cNvSpPr>
          <p:nvPr>
            <p:ph idx="1"/>
          </p:nvPr>
        </p:nvSpPr>
        <p:spPr/>
        <p:txBody>
          <a:bodyPr/>
          <a:lstStyle/>
          <a:p>
            <a:pPr eaLnBrk="1" hangingPunct="1"/>
            <a:r>
              <a:rPr lang="en-CA" altLang="en-US"/>
              <a:t>Step 2: Diagram Building</a:t>
            </a:r>
          </a:p>
          <a:p>
            <a:pPr lvl="1" eaLnBrk="1" hangingPunct="1"/>
            <a:r>
              <a:rPr lang="en-CA" altLang="en-US"/>
              <a:t>place all notes on a wall / surface</a:t>
            </a:r>
          </a:p>
        </p:txBody>
      </p:sp>
      <p:pic>
        <p:nvPicPr>
          <p:cNvPr id="66565" name="Picture 4">
            <a:extLst>
              <a:ext uri="{FF2B5EF4-FFF2-40B4-BE49-F238E27FC236}">
                <a16:creationId xmlns:a16="http://schemas.microsoft.com/office/drawing/2014/main" id="{B75C1595-BDD8-C64A-A009-E450987E2A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77" t="20027" r="2614" b="14894"/>
          <a:stretch>
            <a:fillRect/>
          </a:stretch>
        </p:blipFill>
        <p:spPr bwMode="auto">
          <a:xfrm>
            <a:off x="1258888" y="3068638"/>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66" name="Picture 5">
            <a:extLst>
              <a:ext uri="{FF2B5EF4-FFF2-40B4-BE49-F238E27FC236}">
                <a16:creationId xmlns:a16="http://schemas.microsoft.com/office/drawing/2014/main" id="{6C7762A1-6C91-E540-8C14-D6701775C2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95" t="20027" r="2495" b="15019"/>
          <a:stretch>
            <a:fillRect/>
          </a:stretch>
        </p:blipFill>
        <p:spPr bwMode="auto">
          <a:xfrm>
            <a:off x="1258888" y="4510088"/>
            <a:ext cx="1944687" cy="1262062"/>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67" name="Picture 6">
            <a:extLst>
              <a:ext uri="{FF2B5EF4-FFF2-40B4-BE49-F238E27FC236}">
                <a16:creationId xmlns:a16="http://schemas.microsoft.com/office/drawing/2014/main" id="{27E5B20B-C928-4049-914B-06E549087E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753" t="20027" r="2614" b="14894"/>
          <a:stretch>
            <a:fillRect/>
          </a:stretch>
        </p:blipFill>
        <p:spPr bwMode="auto">
          <a:xfrm>
            <a:off x="5508625" y="3068638"/>
            <a:ext cx="1871663"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68" name="Picture 7">
            <a:extLst>
              <a:ext uri="{FF2B5EF4-FFF2-40B4-BE49-F238E27FC236}">
                <a16:creationId xmlns:a16="http://schemas.microsoft.com/office/drawing/2014/main" id="{F189FF95-D9BE-E24C-9607-E021793B06F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4753" t="20027" r="2495" b="14894"/>
          <a:stretch>
            <a:fillRect/>
          </a:stretch>
        </p:blipFill>
        <p:spPr bwMode="auto">
          <a:xfrm>
            <a:off x="3419475" y="3068638"/>
            <a:ext cx="1873250"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69" name="Picture 8">
            <a:extLst>
              <a:ext uri="{FF2B5EF4-FFF2-40B4-BE49-F238E27FC236}">
                <a16:creationId xmlns:a16="http://schemas.microsoft.com/office/drawing/2014/main" id="{90196BA3-1457-524E-8C3F-14D6644A9F5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377" t="20027" r="2495" b="12392"/>
          <a:stretch>
            <a:fillRect/>
          </a:stretch>
        </p:blipFill>
        <p:spPr bwMode="auto">
          <a:xfrm>
            <a:off x="3419475" y="4508500"/>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70" name="Picture 10">
            <a:extLst>
              <a:ext uri="{FF2B5EF4-FFF2-40B4-BE49-F238E27FC236}">
                <a16:creationId xmlns:a16="http://schemas.microsoft.com/office/drawing/2014/main" id="{C20B1502-7253-A848-B944-F68DF6E22D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77" t="20027" r="2614" b="14894"/>
          <a:stretch>
            <a:fillRect/>
          </a:stretch>
        </p:blipFill>
        <p:spPr bwMode="auto">
          <a:xfrm>
            <a:off x="1258888" y="3067050"/>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71" name="Picture 11">
            <a:extLst>
              <a:ext uri="{FF2B5EF4-FFF2-40B4-BE49-F238E27FC236}">
                <a16:creationId xmlns:a16="http://schemas.microsoft.com/office/drawing/2014/main" id="{63E7D575-0D95-9249-92E9-13D879EC42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95" t="20027" r="2495" b="15019"/>
          <a:stretch>
            <a:fillRect/>
          </a:stretch>
        </p:blipFill>
        <p:spPr bwMode="auto">
          <a:xfrm>
            <a:off x="1258888" y="4508500"/>
            <a:ext cx="1944687"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72" name="Picture 12">
            <a:extLst>
              <a:ext uri="{FF2B5EF4-FFF2-40B4-BE49-F238E27FC236}">
                <a16:creationId xmlns:a16="http://schemas.microsoft.com/office/drawing/2014/main" id="{4C8085B2-5185-FE4A-A7B7-AE491518C03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377" t="20027" r="2495" b="12392"/>
          <a:stretch>
            <a:fillRect/>
          </a:stretch>
        </p:blipFill>
        <p:spPr bwMode="auto">
          <a:xfrm>
            <a:off x="3419475" y="4508500"/>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73" name="Picture 13">
            <a:extLst>
              <a:ext uri="{FF2B5EF4-FFF2-40B4-BE49-F238E27FC236}">
                <a16:creationId xmlns:a16="http://schemas.microsoft.com/office/drawing/2014/main" id="{F5522C54-A0F6-B142-A42E-1A1D80C74D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77" t="20027" r="2614" b="14894"/>
          <a:stretch>
            <a:fillRect/>
          </a:stretch>
        </p:blipFill>
        <p:spPr bwMode="auto">
          <a:xfrm>
            <a:off x="1258888" y="3067050"/>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74" name="Picture 14">
            <a:extLst>
              <a:ext uri="{FF2B5EF4-FFF2-40B4-BE49-F238E27FC236}">
                <a16:creationId xmlns:a16="http://schemas.microsoft.com/office/drawing/2014/main" id="{923E6780-A534-D24C-9800-F02EF6B678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95" t="20027" r="2495" b="15019"/>
          <a:stretch>
            <a:fillRect/>
          </a:stretch>
        </p:blipFill>
        <p:spPr bwMode="auto">
          <a:xfrm>
            <a:off x="1258888" y="4508500"/>
            <a:ext cx="1944687"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75" name="Picture 15">
            <a:extLst>
              <a:ext uri="{FF2B5EF4-FFF2-40B4-BE49-F238E27FC236}">
                <a16:creationId xmlns:a16="http://schemas.microsoft.com/office/drawing/2014/main" id="{B386ED9E-61C0-C140-AE77-FAF9CD525E0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4753" t="20027" r="2495" b="14894"/>
          <a:stretch>
            <a:fillRect/>
          </a:stretch>
        </p:blipFill>
        <p:spPr bwMode="auto">
          <a:xfrm>
            <a:off x="3419475" y="3068638"/>
            <a:ext cx="1873250"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76" name="Picture 16">
            <a:extLst>
              <a:ext uri="{FF2B5EF4-FFF2-40B4-BE49-F238E27FC236}">
                <a16:creationId xmlns:a16="http://schemas.microsoft.com/office/drawing/2014/main" id="{4C6F85B1-8B17-D845-9FA8-EB24831FD26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377" t="20027" r="2495" b="12392"/>
          <a:stretch>
            <a:fillRect/>
          </a:stretch>
        </p:blipFill>
        <p:spPr bwMode="auto">
          <a:xfrm>
            <a:off x="3419475" y="4508500"/>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77" name="Picture 17">
            <a:extLst>
              <a:ext uri="{FF2B5EF4-FFF2-40B4-BE49-F238E27FC236}">
                <a16:creationId xmlns:a16="http://schemas.microsoft.com/office/drawing/2014/main" id="{5294A8D5-8B25-B440-931A-D3F38553FC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77" t="20027" r="2614" b="14894"/>
          <a:stretch>
            <a:fillRect/>
          </a:stretch>
        </p:blipFill>
        <p:spPr bwMode="auto">
          <a:xfrm>
            <a:off x="1258888" y="3067050"/>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78" name="Picture 18">
            <a:extLst>
              <a:ext uri="{FF2B5EF4-FFF2-40B4-BE49-F238E27FC236}">
                <a16:creationId xmlns:a16="http://schemas.microsoft.com/office/drawing/2014/main" id="{9025F047-6F1A-1842-8D49-2AF8976296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95" t="20027" r="2495" b="15019"/>
          <a:stretch>
            <a:fillRect/>
          </a:stretch>
        </p:blipFill>
        <p:spPr bwMode="auto">
          <a:xfrm>
            <a:off x="1258888" y="4508500"/>
            <a:ext cx="1944687"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79" name="Picture 19">
            <a:extLst>
              <a:ext uri="{FF2B5EF4-FFF2-40B4-BE49-F238E27FC236}">
                <a16:creationId xmlns:a16="http://schemas.microsoft.com/office/drawing/2014/main" id="{14383A5F-0D36-5E47-94D2-69BCBB1A1F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753" t="20027" r="2614" b="14894"/>
          <a:stretch>
            <a:fillRect/>
          </a:stretch>
        </p:blipFill>
        <p:spPr bwMode="auto">
          <a:xfrm>
            <a:off x="5508625" y="3068638"/>
            <a:ext cx="1871663"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80" name="Picture 20">
            <a:extLst>
              <a:ext uri="{FF2B5EF4-FFF2-40B4-BE49-F238E27FC236}">
                <a16:creationId xmlns:a16="http://schemas.microsoft.com/office/drawing/2014/main" id="{48B4B7C3-8E3F-984A-B8D2-2BF53E5909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4753" t="20027" r="2495" b="14894"/>
          <a:stretch>
            <a:fillRect/>
          </a:stretch>
        </p:blipFill>
        <p:spPr bwMode="auto">
          <a:xfrm>
            <a:off x="3419475" y="3068638"/>
            <a:ext cx="1873250"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81" name="Picture 21">
            <a:extLst>
              <a:ext uri="{FF2B5EF4-FFF2-40B4-BE49-F238E27FC236}">
                <a16:creationId xmlns:a16="http://schemas.microsoft.com/office/drawing/2014/main" id="{5FCB1255-83BD-4849-8B0E-37474F59C40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377" t="20027" r="2495" b="12392"/>
          <a:stretch>
            <a:fillRect/>
          </a:stretch>
        </p:blipFill>
        <p:spPr bwMode="auto">
          <a:xfrm>
            <a:off x="3419475" y="4508500"/>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82" name="Picture 22">
            <a:extLst>
              <a:ext uri="{FF2B5EF4-FFF2-40B4-BE49-F238E27FC236}">
                <a16:creationId xmlns:a16="http://schemas.microsoft.com/office/drawing/2014/main" id="{C141403C-FBD5-B342-80B8-2CC8F51C9F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77" t="20027" r="2614" b="14894"/>
          <a:stretch>
            <a:fillRect/>
          </a:stretch>
        </p:blipFill>
        <p:spPr bwMode="auto">
          <a:xfrm>
            <a:off x="1258888" y="3067050"/>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6583" name="Picture 23">
            <a:extLst>
              <a:ext uri="{FF2B5EF4-FFF2-40B4-BE49-F238E27FC236}">
                <a16:creationId xmlns:a16="http://schemas.microsoft.com/office/drawing/2014/main" id="{A43112B2-1FAA-CA4A-AA33-7F7A790F97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95" t="20027" r="2495" b="15019"/>
          <a:stretch>
            <a:fillRect/>
          </a:stretch>
        </p:blipFill>
        <p:spPr bwMode="auto">
          <a:xfrm>
            <a:off x="1258888" y="4508500"/>
            <a:ext cx="1944687"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191585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63D15618-5AB4-4B45-96B0-19CE16E13929}"/>
              </a:ext>
            </a:extLst>
          </p:cNvPr>
          <p:cNvSpPr>
            <a:spLocks noChangeArrowheads="1"/>
          </p:cNvSpPr>
          <p:nvPr/>
        </p:nvSpPr>
        <p:spPr bwMode="auto">
          <a:xfrm>
            <a:off x="755650" y="2636838"/>
            <a:ext cx="7920038" cy="4032250"/>
          </a:xfrm>
          <a:prstGeom prst="rect">
            <a:avLst/>
          </a:prstGeom>
          <a:solidFill>
            <a:srgbClr val="EAEAE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67587" name="Rectangle 3">
            <a:extLst>
              <a:ext uri="{FF2B5EF4-FFF2-40B4-BE49-F238E27FC236}">
                <a16:creationId xmlns:a16="http://schemas.microsoft.com/office/drawing/2014/main" id="{9C33FD8F-CF80-434B-B207-63A9769EB6E9}"/>
              </a:ext>
            </a:extLst>
          </p:cNvPr>
          <p:cNvSpPr>
            <a:spLocks noGrp="1" noChangeArrowheads="1"/>
          </p:cNvSpPr>
          <p:nvPr>
            <p:ph type="title"/>
          </p:nvPr>
        </p:nvSpPr>
        <p:spPr/>
        <p:txBody>
          <a:bodyPr/>
          <a:lstStyle/>
          <a:p>
            <a:pPr eaLnBrk="1" hangingPunct="1"/>
            <a:r>
              <a:rPr lang="en-CA" altLang="en-US"/>
              <a:t>Example: Calendar Field Study</a:t>
            </a:r>
          </a:p>
        </p:txBody>
      </p:sp>
      <p:sp>
        <p:nvSpPr>
          <p:cNvPr id="67588" name="Rectangle 4">
            <a:extLst>
              <a:ext uri="{FF2B5EF4-FFF2-40B4-BE49-F238E27FC236}">
                <a16:creationId xmlns:a16="http://schemas.microsoft.com/office/drawing/2014/main" id="{58B04C1A-F8BB-114D-8020-6C965AEFAFCB}"/>
              </a:ext>
            </a:extLst>
          </p:cNvPr>
          <p:cNvSpPr>
            <a:spLocks noGrp="1" noChangeArrowheads="1"/>
          </p:cNvSpPr>
          <p:nvPr>
            <p:ph idx="1"/>
          </p:nvPr>
        </p:nvSpPr>
        <p:spPr/>
        <p:txBody>
          <a:bodyPr/>
          <a:lstStyle/>
          <a:p>
            <a:pPr eaLnBrk="1" hangingPunct="1"/>
            <a:r>
              <a:rPr lang="en-CA" altLang="en-US"/>
              <a:t>Step 3: Diagram Building</a:t>
            </a:r>
          </a:p>
          <a:p>
            <a:pPr lvl="1" eaLnBrk="1" hangingPunct="1"/>
            <a:r>
              <a:rPr lang="en-CA" altLang="en-US"/>
              <a:t>move notes into related columns / piles</a:t>
            </a:r>
          </a:p>
        </p:txBody>
      </p:sp>
      <p:pic>
        <p:nvPicPr>
          <p:cNvPr id="67589" name="Picture 62">
            <a:extLst>
              <a:ext uri="{FF2B5EF4-FFF2-40B4-BE49-F238E27FC236}">
                <a16:creationId xmlns:a16="http://schemas.microsoft.com/office/drawing/2014/main" id="{AE3C41D9-FD83-5C48-A33D-3F9468FFA2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753" t="20027" r="2614" b="14894"/>
          <a:stretch>
            <a:fillRect/>
          </a:stretch>
        </p:blipFill>
        <p:spPr bwMode="auto">
          <a:xfrm>
            <a:off x="5508625" y="3068638"/>
            <a:ext cx="1871663"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7590" name="Picture 63">
            <a:extLst>
              <a:ext uri="{FF2B5EF4-FFF2-40B4-BE49-F238E27FC236}">
                <a16:creationId xmlns:a16="http://schemas.microsoft.com/office/drawing/2014/main" id="{D2A7D293-EBE3-5449-AEBF-7D02815911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753" t="20027" r="2495" b="14894"/>
          <a:stretch>
            <a:fillRect/>
          </a:stretch>
        </p:blipFill>
        <p:spPr bwMode="auto">
          <a:xfrm>
            <a:off x="3419475" y="3068638"/>
            <a:ext cx="1873250"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7591" name="Picture 64">
            <a:extLst>
              <a:ext uri="{FF2B5EF4-FFF2-40B4-BE49-F238E27FC236}">
                <a16:creationId xmlns:a16="http://schemas.microsoft.com/office/drawing/2014/main" id="{6C7463DE-5EB6-854C-8966-F4E253226C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377" t="20027" r="2495" b="12392"/>
          <a:stretch>
            <a:fillRect/>
          </a:stretch>
        </p:blipFill>
        <p:spPr bwMode="auto">
          <a:xfrm>
            <a:off x="3419475" y="4508500"/>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7592" name="Picture 65">
            <a:extLst>
              <a:ext uri="{FF2B5EF4-FFF2-40B4-BE49-F238E27FC236}">
                <a16:creationId xmlns:a16="http://schemas.microsoft.com/office/drawing/2014/main" id="{D3BBB13B-800C-9A4E-B961-2D55D411EC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77" t="20027" r="2614" b="14894"/>
          <a:stretch>
            <a:fillRect/>
          </a:stretch>
        </p:blipFill>
        <p:spPr bwMode="auto">
          <a:xfrm>
            <a:off x="1258888" y="3067050"/>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7593" name="Picture 66">
            <a:extLst>
              <a:ext uri="{FF2B5EF4-FFF2-40B4-BE49-F238E27FC236}">
                <a16:creationId xmlns:a16="http://schemas.microsoft.com/office/drawing/2014/main" id="{FC79FB83-2B1D-2F45-8062-90B8CD0EDBD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495" t="20027" r="2495" b="15019"/>
          <a:stretch>
            <a:fillRect/>
          </a:stretch>
        </p:blipFill>
        <p:spPr bwMode="auto">
          <a:xfrm>
            <a:off x="1258888" y="4508500"/>
            <a:ext cx="1944687"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143755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8536DADE-2C24-9E45-BEDA-F75AA2230534}"/>
              </a:ext>
            </a:extLst>
          </p:cNvPr>
          <p:cNvSpPr>
            <a:spLocks noChangeArrowheads="1"/>
          </p:cNvSpPr>
          <p:nvPr/>
        </p:nvSpPr>
        <p:spPr bwMode="auto">
          <a:xfrm>
            <a:off x="755650" y="2636838"/>
            <a:ext cx="7920038" cy="4032250"/>
          </a:xfrm>
          <a:prstGeom prst="rect">
            <a:avLst/>
          </a:prstGeom>
          <a:solidFill>
            <a:srgbClr val="EAEAE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68611" name="Rectangle 3">
            <a:extLst>
              <a:ext uri="{FF2B5EF4-FFF2-40B4-BE49-F238E27FC236}">
                <a16:creationId xmlns:a16="http://schemas.microsoft.com/office/drawing/2014/main" id="{83DC83DB-6DAC-AD40-8B1D-5846CE2E7455}"/>
              </a:ext>
            </a:extLst>
          </p:cNvPr>
          <p:cNvSpPr>
            <a:spLocks noGrp="1" noChangeArrowheads="1"/>
          </p:cNvSpPr>
          <p:nvPr>
            <p:ph type="title"/>
          </p:nvPr>
        </p:nvSpPr>
        <p:spPr/>
        <p:txBody>
          <a:bodyPr/>
          <a:lstStyle/>
          <a:p>
            <a:pPr eaLnBrk="1" hangingPunct="1"/>
            <a:r>
              <a:rPr lang="en-CA" altLang="en-US"/>
              <a:t>Example: Calendar Field Study</a:t>
            </a:r>
          </a:p>
        </p:txBody>
      </p:sp>
      <p:sp>
        <p:nvSpPr>
          <p:cNvPr id="68612" name="Rectangle 4">
            <a:extLst>
              <a:ext uri="{FF2B5EF4-FFF2-40B4-BE49-F238E27FC236}">
                <a16:creationId xmlns:a16="http://schemas.microsoft.com/office/drawing/2014/main" id="{141310E2-3AB9-BB46-91AA-04A1F12BD4AB}"/>
              </a:ext>
            </a:extLst>
          </p:cNvPr>
          <p:cNvSpPr>
            <a:spLocks noGrp="1" noChangeArrowheads="1"/>
          </p:cNvSpPr>
          <p:nvPr>
            <p:ph idx="1"/>
          </p:nvPr>
        </p:nvSpPr>
        <p:spPr/>
        <p:txBody>
          <a:bodyPr/>
          <a:lstStyle/>
          <a:p>
            <a:pPr eaLnBrk="1" hangingPunct="1"/>
            <a:r>
              <a:rPr lang="en-CA" altLang="en-US"/>
              <a:t>Step 3: Diagram Building</a:t>
            </a:r>
          </a:p>
          <a:p>
            <a:pPr lvl="1" eaLnBrk="1" hangingPunct="1"/>
            <a:r>
              <a:rPr lang="en-CA" altLang="en-US"/>
              <a:t>move notes into related columns / piles</a:t>
            </a:r>
          </a:p>
        </p:txBody>
      </p:sp>
      <p:pic>
        <p:nvPicPr>
          <p:cNvPr id="68613" name="Picture 5">
            <a:extLst>
              <a:ext uri="{FF2B5EF4-FFF2-40B4-BE49-F238E27FC236}">
                <a16:creationId xmlns:a16="http://schemas.microsoft.com/office/drawing/2014/main" id="{396FD715-04DD-244F-8C7D-B4557CD1EA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753" t="20027" r="2614" b="14894"/>
          <a:stretch>
            <a:fillRect/>
          </a:stretch>
        </p:blipFill>
        <p:spPr bwMode="auto">
          <a:xfrm>
            <a:off x="5508625" y="3068638"/>
            <a:ext cx="1871663"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8614" name="Picture 6">
            <a:extLst>
              <a:ext uri="{FF2B5EF4-FFF2-40B4-BE49-F238E27FC236}">
                <a16:creationId xmlns:a16="http://schemas.microsoft.com/office/drawing/2014/main" id="{0B925D73-0614-584A-80BA-1144E86CC8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753" t="20027" r="2495" b="14894"/>
          <a:stretch>
            <a:fillRect/>
          </a:stretch>
        </p:blipFill>
        <p:spPr bwMode="auto">
          <a:xfrm>
            <a:off x="3419475" y="3068638"/>
            <a:ext cx="1873250"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8615" name="Picture 7">
            <a:extLst>
              <a:ext uri="{FF2B5EF4-FFF2-40B4-BE49-F238E27FC236}">
                <a16:creationId xmlns:a16="http://schemas.microsoft.com/office/drawing/2014/main" id="{4FFA0EEA-296E-EF4E-A63C-60D4CC103F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377" t="20027" r="2495" b="12392"/>
          <a:stretch>
            <a:fillRect/>
          </a:stretch>
        </p:blipFill>
        <p:spPr bwMode="auto">
          <a:xfrm>
            <a:off x="3419475" y="4508500"/>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8616" name="Picture 8">
            <a:extLst>
              <a:ext uri="{FF2B5EF4-FFF2-40B4-BE49-F238E27FC236}">
                <a16:creationId xmlns:a16="http://schemas.microsoft.com/office/drawing/2014/main" id="{B931856C-AF74-8D44-8262-2E27DBAB396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77" t="20027" r="2614" b="14894"/>
          <a:stretch>
            <a:fillRect/>
          </a:stretch>
        </p:blipFill>
        <p:spPr bwMode="auto">
          <a:xfrm>
            <a:off x="1258888" y="3067050"/>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8617" name="Picture 9">
            <a:extLst>
              <a:ext uri="{FF2B5EF4-FFF2-40B4-BE49-F238E27FC236}">
                <a16:creationId xmlns:a16="http://schemas.microsoft.com/office/drawing/2014/main" id="{549FF032-BE89-4746-B7E2-8F66367DC1D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495" t="20027" r="2495" b="15019"/>
          <a:stretch>
            <a:fillRect/>
          </a:stretch>
        </p:blipFill>
        <p:spPr bwMode="auto">
          <a:xfrm>
            <a:off x="1258888" y="4508500"/>
            <a:ext cx="1944687"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8618" name="Oval 10">
            <a:extLst>
              <a:ext uri="{FF2B5EF4-FFF2-40B4-BE49-F238E27FC236}">
                <a16:creationId xmlns:a16="http://schemas.microsoft.com/office/drawing/2014/main" id="{2F862464-31AC-234E-BD80-C550CAE669AF}"/>
              </a:ext>
            </a:extLst>
          </p:cNvPr>
          <p:cNvSpPr>
            <a:spLocks noChangeArrowheads="1"/>
          </p:cNvSpPr>
          <p:nvPr/>
        </p:nvSpPr>
        <p:spPr bwMode="auto">
          <a:xfrm>
            <a:off x="5076825" y="2781300"/>
            <a:ext cx="2663825" cy="1800225"/>
          </a:xfrm>
          <a:prstGeom prst="ellipse">
            <a:avLst/>
          </a:prstGeom>
          <a:noFill/>
          <a:ln w="38100">
            <a:solidFill>
              <a:srgbClr val="FF0000"/>
            </a:solidFill>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68619" name="Oval 11">
            <a:extLst>
              <a:ext uri="{FF2B5EF4-FFF2-40B4-BE49-F238E27FC236}">
                <a16:creationId xmlns:a16="http://schemas.microsoft.com/office/drawing/2014/main" id="{B17AC412-329F-F341-98AE-63BBB9920344}"/>
              </a:ext>
            </a:extLst>
          </p:cNvPr>
          <p:cNvSpPr>
            <a:spLocks noChangeArrowheads="1"/>
          </p:cNvSpPr>
          <p:nvPr/>
        </p:nvSpPr>
        <p:spPr bwMode="auto">
          <a:xfrm>
            <a:off x="900113" y="2852738"/>
            <a:ext cx="2663825" cy="1800225"/>
          </a:xfrm>
          <a:prstGeom prst="ellipse">
            <a:avLst/>
          </a:prstGeom>
          <a:noFill/>
          <a:ln w="38100">
            <a:solidFill>
              <a:srgbClr val="FF0000"/>
            </a:solidFill>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Tree>
    <p:extLst>
      <p:ext uri="{BB962C8B-B14F-4D97-AF65-F5344CB8AC3E}">
        <p14:creationId xmlns:p14="http://schemas.microsoft.com/office/powerpoint/2010/main" val="795848159"/>
      </p:ext>
    </p:extLst>
  </p:cSld>
  <p:clrMapOvr>
    <a:masterClrMapping/>
  </p:clrMapOvr>
  <p:transition>
    <p:dissolv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2D85DA18-280E-564F-AFC2-3A1EDD921633}"/>
              </a:ext>
            </a:extLst>
          </p:cNvPr>
          <p:cNvSpPr>
            <a:spLocks noChangeArrowheads="1"/>
          </p:cNvSpPr>
          <p:nvPr/>
        </p:nvSpPr>
        <p:spPr bwMode="auto">
          <a:xfrm>
            <a:off x="755650" y="2636838"/>
            <a:ext cx="7920038" cy="4032250"/>
          </a:xfrm>
          <a:prstGeom prst="rect">
            <a:avLst/>
          </a:prstGeom>
          <a:solidFill>
            <a:srgbClr val="EAEAE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69635" name="Rectangle 3">
            <a:extLst>
              <a:ext uri="{FF2B5EF4-FFF2-40B4-BE49-F238E27FC236}">
                <a16:creationId xmlns:a16="http://schemas.microsoft.com/office/drawing/2014/main" id="{B990096C-D7F0-E04A-89C1-7F3C990C602A}"/>
              </a:ext>
            </a:extLst>
          </p:cNvPr>
          <p:cNvSpPr>
            <a:spLocks noGrp="1" noChangeArrowheads="1"/>
          </p:cNvSpPr>
          <p:nvPr>
            <p:ph type="title"/>
          </p:nvPr>
        </p:nvSpPr>
        <p:spPr/>
        <p:txBody>
          <a:bodyPr/>
          <a:lstStyle/>
          <a:p>
            <a:pPr eaLnBrk="1" hangingPunct="1"/>
            <a:r>
              <a:rPr lang="en-CA" altLang="en-US"/>
              <a:t>Example: Calendar Field Study</a:t>
            </a:r>
          </a:p>
        </p:txBody>
      </p:sp>
      <p:sp>
        <p:nvSpPr>
          <p:cNvPr id="69636" name="Rectangle 4">
            <a:extLst>
              <a:ext uri="{FF2B5EF4-FFF2-40B4-BE49-F238E27FC236}">
                <a16:creationId xmlns:a16="http://schemas.microsoft.com/office/drawing/2014/main" id="{448D4D22-47C9-7F4C-929E-FD32E7C5D88B}"/>
              </a:ext>
            </a:extLst>
          </p:cNvPr>
          <p:cNvSpPr>
            <a:spLocks noGrp="1" noChangeArrowheads="1"/>
          </p:cNvSpPr>
          <p:nvPr>
            <p:ph idx="1"/>
          </p:nvPr>
        </p:nvSpPr>
        <p:spPr/>
        <p:txBody>
          <a:bodyPr/>
          <a:lstStyle/>
          <a:p>
            <a:pPr eaLnBrk="1" hangingPunct="1"/>
            <a:r>
              <a:rPr lang="en-CA" altLang="en-US"/>
              <a:t>Step 3: Diagram Building</a:t>
            </a:r>
          </a:p>
          <a:p>
            <a:pPr lvl="1" eaLnBrk="1" hangingPunct="1"/>
            <a:r>
              <a:rPr lang="en-CA" altLang="en-US"/>
              <a:t>move notes into related columns / piles</a:t>
            </a:r>
          </a:p>
        </p:txBody>
      </p:sp>
      <p:pic>
        <p:nvPicPr>
          <p:cNvPr id="69637" name="Picture 5">
            <a:extLst>
              <a:ext uri="{FF2B5EF4-FFF2-40B4-BE49-F238E27FC236}">
                <a16:creationId xmlns:a16="http://schemas.microsoft.com/office/drawing/2014/main" id="{0CF22004-5B4E-D44D-96E6-FB4C762E54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753" t="20027" r="2614" b="14894"/>
          <a:stretch>
            <a:fillRect/>
          </a:stretch>
        </p:blipFill>
        <p:spPr bwMode="auto">
          <a:xfrm>
            <a:off x="6588125" y="3213100"/>
            <a:ext cx="1871663"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9638" name="Picture 6">
            <a:extLst>
              <a:ext uri="{FF2B5EF4-FFF2-40B4-BE49-F238E27FC236}">
                <a16:creationId xmlns:a16="http://schemas.microsoft.com/office/drawing/2014/main" id="{847153B8-6365-A344-BF63-31409CCE99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753" t="20027" r="2495" b="14894"/>
          <a:stretch>
            <a:fillRect/>
          </a:stretch>
        </p:blipFill>
        <p:spPr bwMode="auto">
          <a:xfrm>
            <a:off x="3419475" y="3068638"/>
            <a:ext cx="1873250"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9639" name="Picture 7">
            <a:extLst>
              <a:ext uri="{FF2B5EF4-FFF2-40B4-BE49-F238E27FC236}">
                <a16:creationId xmlns:a16="http://schemas.microsoft.com/office/drawing/2014/main" id="{88088896-41CD-8246-B216-881C0E0E2F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377" t="20027" r="2495" b="12392"/>
          <a:stretch>
            <a:fillRect/>
          </a:stretch>
        </p:blipFill>
        <p:spPr bwMode="auto">
          <a:xfrm>
            <a:off x="3419475" y="4508500"/>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9640" name="Picture 8">
            <a:extLst>
              <a:ext uri="{FF2B5EF4-FFF2-40B4-BE49-F238E27FC236}">
                <a16:creationId xmlns:a16="http://schemas.microsoft.com/office/drawing/2014/main" id="{44C34829-1209-8C45-A4F3-A24A2F97CF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77" t="20027" r="2614" b="14894"/>
          <a:stretch>
            <a:fillRect/>
          </a:stretch>
        </p:blipFill>
        <p:spPr bwMode="auto">
          <a:xfrm>
            <a:off x="6227763" y="4221163"/>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9641" name="Picture 9">
            <a:extLst>
              <a:ext uri="{FF2B5EF4-FFF2-40B4-BE49-F238E27FC236}">
                <a16:creationId xmlns:a16="http://schemas.microsoft.com/office/drawing/2014/main" id="{16C245BA-F75E-144B-89C9-437C573315A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495" t="20027" r="2495" b="15019"/>
          <a:stretch>
            <a:fillRect/>
          </a:stretch>
        </p:blipFill>
        <p:spPr bwMode="auto">
          <a:xfrm>
            <a:off x="1258888" y="4508500"/>
            <a:ext cx="1944687"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9902885"/>
      </p:ext>
    </p:extLst>
  </p:cSld>
  <p:clrMapOvr>
    <a:masterClrMapping/>
  </p:clrMapOvr>
  <p:transition>
    <p:dissolv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A6784A1B-63E7-D44B-8E41-AE9856601C5F}"/>
              </a:ext>
            </a:extLst>
          </p:cNvPr>
          <p:cNvSpPr>
            <a:spLocks noChangeArrowheads="1"/>
          </p:cNvSpPr>
          <p:nvPr/>
        </p:nvSpPr>
        <p:spPr bwMode="auto">
          <a:xfrm>
            <a:off x="755650" y="2636838"/>
            <a:ext cx="7920038" cy="4032250"/>
          </a:xfrm>
          <a:prstGeom prst="rect">
            <a:avLst/>
          </a:prstGeom>
          <a:solidFill>
            <a:srgbClr val="EAEAE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70659" name="Rectangle 3">
            <a:extLst>
              <a:ext uri="{FF2B5EF4-FFF2-40B4-BE49-F238E27FC236}">
                <a16:creationId xmlns:a16="http://schemas.microsoft.com/office/drawing/2014/main" id="{61DA4C9D-FB76-F94E-97CB-1FF7984264F3}"/>
              </a:ext>
            </a:extLst>
          </p:cNvPr>
          <p:cNvSpPr>
            <a:spLocks noGrp="1" noChangeArrowheads="1"/>
          </p:cNvSpPr>
          <p:nvPr>
            <p:ph type="title"/>
          </p:nvPr>
        </p:nvSpPr>
        <p:spPr/>
        <p:txBody>
          <a:bodyPr/>
          <a:lstStyle/>
          <a:p>
            <a:pPr eaLnBrk="1" hangingPunct="1"/>
            <a:r>
              <a:rPr lang="en-CA" altLang="en-US"/>
              <a:t>Example: Calendar Field Study</a:t>
            </a:r>
          </a:p>
        </p:txBody>
      </p:sp>
      <p:sp>
        <p:nvSpPr>
          <p:cNvPr id="70660" name="Rectangle 4">
            <a:extLst>
              <a:ext uri="{FF2B5EF4-FFF2-40B4-BE49-F238E27FC236}">
                <a16:creationId xmlns:a16="http://schemas.microsoft.com/office/drawing/2014/main" id="{530CBBBB-BAEA-2B4A-BB10-25881F2F17A0}"/>
              </a:ext>
            </a:extLst>
          </p:cNvPr>
          <p:cNvSpPr>
            <a:spLocks noGrp="1" noChangeArrowheads="1"/>
          </p:cNvSpPr>
          <p:nvPr>
            <p:ph idx="1"/>
          </p:nvPr>
        </p:nvSpPr>
        <p:spPr/>
        <p:txBody>
          <a:bodyPr/>
          <a:lstStyle/>
          <a:p>
            <a:pPr eaLnBrk="1" hangingPunct="1"/>
            <a:r>
              <a:rPr lang="en-CA" altLang="en-US"/>
              <a:t>Step 3: Diagram Building</a:t>
            </a:r>
          </a:p>
          <a:p>
            <a:pPr lvl="1" eaLnBrk="1" hangingPunct="1"/>
            <a:r>
              <a:rPr lang="en-CA" altLang="en-US"/>
              <a:t>move notes into related columns / piles</a:t>
            </a:r>
          </a:p>
        </p:txBody>
      </p:sp>
      <p:pic>
        <p:nvPicPr>
          <p:cNvPr id="70661" name="Picture 5">
            <a:extLst>
              <a:ext uri="{FF2B5EF4-FFF2-40B4-BE49-F238E27FC236}">
                <a16:creationId xmlns:a16="http://schemas.microsoft.com/office/drawing/2014/main" id="{2770723C-27D2-224E-A533-98896FAC9D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753" t="20027" r="2614" b="14894"/>
          <a:stretch>
            <a:fillRect/>
          </a:stretch>
        </p:blipFill>
        <p:spPr bwMode="auto">
          <a:xfrm>
            <a:off x="6588125" y="3213100"/>
            <a:ext cx="1871663"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0662" name="Picture 6">
            <a:extLst>
              <a:ext uri="{FF2B5EF4-FFF2-40B4-BE49-F238E27FC236}">
                <a16:creationId xmlns:a16="http://schemas.microsoft.com/office/drawing/2014/main" id="{AD695AE3-0B51-164B-9295-EDACD9266F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753" t="20027" r="2495" b="14894"/>
          <a:stretch>
            <a:fillRect/>
          </a:stretch>
        </p:blipFill>
        <p:spPr bwMode="auto">
          <a:xfrm>
            <a:off x="3419475" y="3068638"/>
            <a:ext cx="1873250"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0663" name="Picture 7">
            <a:extLst>
              <a:ext uri="{FF2B5EF4-FFF2-40B4-BE49-F238E27FC236}">
                <a16:creationId xmlns:a16="http://schemas.microsoft.com/office/drawing/2014/main" id="{034313F2-431C-1841-9F64-E5A64DB931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377" t="20027" r="2495" b="12392"/>
          <a:stretch>
            <a:fillRect/>
          </a:stretch>
        </p:blipFill>
        <p:spPr bwMode="auto">
          <a:xfrm>
            <a:off x="3419475" y="4508500"/>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0664" name="Picture 8">
            <a:extLst>
              <a:ext uri="{FF2B5EF4-FFF2-40B4-BE49-F238E27FC236}">
                <a16:creationId xmlns:a16="http://schemas.microsoft.com/office/drawing/2014/main" id="{C3865D0F-6A0C-1247-BFB8-0AE40AE4623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77" t="20027" r="2614" b="14894"/>
          <a:stretch>
            <a:fillRect/>
          </a:stretch>
        </p:blipFill>
        <p:spPr bwMode="auto">
          <a:xfrm>
            <a:off x="6227763" y="4221163"/>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0665" name="Picture 9">
            <a:extLst>
              <a:ext uri="{FF2B5EF4-FFF2-40B4-BE49-F238E27FC236}">
                <a16:creationId xmlns:a16="http://schemas.microsoft.com/office/drawing/2014/main" id="{02C5C8D3-3403-5441-9EAD-51C7F212DEA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495" t="20027" r="2495" b="15019"/>
          <a:stretch>
            <a:fillRect/>
          </a:stretch>
        </p:blipFill>
        <p:spPr bwMode="auto">
          <a:xfrm>
            <a:off x="1258888" y="4508500"/>
            <a:ext cx="1944687"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666" name="Oval 10">
            <a:extLst>
              <a:ext uri="{FF2B5EF4-FFF2-40B4-BE49-F238E27FC236}">
                <a16:creationId xmlns:a16="http://schemas.microsoft.com/office/drawing/2014/main" id="{81348F30-3080-AD4B-8E04-C2EB5DA8070A}"/>
              </a:ext>
            </a:extLst>
          </p:cNvPr>
          <p:cNvSpPr>
            <a:spLocks noChangeArrowheads="1"/>
          </p:cNvSpPr>
          <p:nvPr/>
        </p:nvSpPr>
        <p:spPr bwMode="auto">
          <a:xfrm>
            <a:off x="3059113" y="2781300"/>
            <a:ext cx="2663825" cy="1800225"/>
          </a:xfrm>
          <a:prstGeom prst="ellipse">
            <a:avLst/>
          </a:prstGeom>
          <a:noFill/>
          <a:ln w="38100">
            <a:solidFill>
              <a:srgbClr val="FF0000"/>
            </a:solidFill>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70667" name="Oval 11">
            <a:extLst>
              <a:ext uri="{FF2B5EF4-FFF2-40B4-BE49-F238E27FC236}">
                <a16:creationId xmlns:a16="http://schemas.microsoft.com/office/drawing/2014/main" id="{D6A2F1F0-C2FA-9E4C-8E5A-9826BD21E631}"/>
              </a:ext>
            </a:extLst>
          </p:cNvPr>
          <p:cNvSpPr>
            <a:spLocks noChangeArrowheads="1"/>
          </p:cNvSpPr>
          <p:nvPr/>
        </p:nvSpPr>
        <p:spPr bwMode="auto">
          <a:xfrm>
            <a:off x="827088" y="4221163"/>
            <a:ext cx="2663825" cy="1800225"/>
          </a:xfrm>
          <a:prstGeom prst="ellipse">
            <a:avLst/>
          </a:prstGeom>
          <a:noFill/>
          <a:ln w="38100">
            <a:solidFill>
              <a:srgbClr val="FF0000"/>
            </a:solidFill>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Tree>
    <p:extLst>
      <p:ext uri="{BB962C8B-B14F-4D97-AF65-F5344CB8AC3E}">
        <p14:creationId xmlns:p14="http://schemas.microsoft.com/office/powerpoint/2010/main" val="2695478295"/>
      </p:ext>
    </p:extLst>
  </p:cSld>
  <p:clrMapOvr>
    <a:masterClrMapping/>
  </p:clrMapOvr>
  <p:transition>
    <p:dissolv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9833CF37-DB84-5245-BBDB-7C1035856B16}"/>
              </a:ext>
            </a:extLst>
          </p:cNvPr>
          <p:cNvSpPr>
            <a:spLocks noChangeArrowheads="1"/>
          </p:cNvSpPr>
          <p:nvPr/>
        </p:nvSpPr>
        <p:spPr bwMode="auto">
          <a:xfrm>
            <a:off x="755650" y="2636838"/>
            <a:ext cx="7920038" cy="4032250"/>
          </a:xfrm>
          <a:prstGeom prst="rect">
            <a:avLst/>
          </a:prstGeom>
          <a:solidFill>
            <a:srgbClr val="EAEAE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71683" name="Rectangle 3">
            <a:extLst>
              <a:ext uri="{FF2B5EF4-FFF2-40B4-BE49-F238E27FC236}">
                <a16:creationId xmlns:a16="http://schemas.microsoft.com/office/drawing/2014/main" id="{D1B77DFE-6F4C-F44C-83C7-4EE5CAA823B5}"/>
              </a:ext>
            </a:extLst>
          </p:cNvPr>
          <p:cNvSpPr>
            <a:spLocks noGrp="1" noChangeArrowheads="1"/>
          </p:cNvSpPr>
          <p:nvPr>
            <p:ph type="title"/>
          </p:nvPr>
        </p:nvSpPr>
        <p:spPr/>
        <p:txBody>
          <a:bodyPr/>
          <a:lstStyle/>
          <a:p>
            <a:pPr eaLnBrk="1" hangingPunct="1"/>
            <a:r>
              <a:rPr lang="en-CA" altLang="en-US"/>
              <a:t>Example: Calendar Field Study</a:t>
            </a:r>
          </a:p>
        </p:txBody>
      </p:sp>
      <p:sp>
        <p:nvSpPr>
          <p:cNvPr id="71684" name="Rectangle 4">
            <a:extLst>
              <a:ext uri="{FF2B5EF4-FFF2-40B4-BE49-F238E27FC236}">
                <a16:creationId xmlns:a16="http://schemas.microsoft.com/office/drawing/2014/main" id="{B6552DC1-0784-2B48-8CE9-4CA9E7E80335}"/>
              </a:ext>
            </a:extLst>
          </p:cNvPr>
          <p:cNvSpPr>
            <a:spLocks noGrp="1" noChangeArrowheads="1"/>
          </p:cNvSpPr>
          <p:nvPr>
            <p:ph idx="1"/>
          </p:nvPr>
        </p:nvSpPr>
        <p:spPr/>
        <p:txBody>
          <a:bodyPr/>
          <a:lstStyle/>
          <a:p>
            <a:pPr eaLnBrk="1" hangingPunct="1"/>
            <a:r>
              <a:rPr lang="en-CA" altLang="en-US"/>
              <a:t>Step 3: Diagram Building</a:t>
            </a:r>
          </a:p>
          <a:p>
            <a:pPr lvl="1" eaLnBrk="1" hangingPunct="1"/>
            <a:r>
              <a:rPr lang="en-CA" altLang="en-US"/>
              <a:t>move notes into related columns / piles</a:t>
            </a:r>
          </a:p>
        </p:txBody>
      </p:sp>
      <p:pic>
        <p:nvPicPr>
          <p:cNvPr id="71685" name="Picture 5">
            <a:extLst>
              <a:ext uri="{FF2B5EF4-FFF2-40B4-BE49-F238E27FC236}">
                <a16:creationId xmlns:a16="http://schemas.microsoft.com/office/drawing/2014/main" id="{C65B3206-6D92-F344-8EA2-95EE37AE59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753" t="20027" r="2614" b="14894"/>
          <a:stretch>
            <a:fillRect/>
          </a:stretch>
        </p:blipFill>
        <p:spPr bwMode="auto">
          <a:xfrm>
            <a:off x="6588125" y="3213100"/>
            <a:ext cx="1871663"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686" name="Picture 6">
            <a:extLst>
              <a:ext uri="{FF2B5EF4-FFF2-40B4-BE49-F238E27FC236}">
                <a16:creationId xmlns:a16="http://schemas.microsoft.com/office/drawing/2014/main" id="{F4E76171-8BCC-4C40-B6B1-E455E6B777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753" t="20027" r="2495" b="14894"/>
          <a:stretch>
            <a:fillRect/>
          </a:stretch>
        </p:blipFill>
        <p:spPr bwMode="auto">
          <a:xfrm>
            <a:off x="1042988" y="3141663"/>
            <a:ext cx="1873250"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687" name="Picture 7">
            <a:extLst>
              <a:ext uri="{FF2B5EF4-FFF2-40B4-BE49-F238E27FC236}">
                <a16:creationId xmlns:a16="http://schemas.microsoft.com/office/drawing/2014/main" id="{CD899996-DFDD-1342-A82C-0840470B01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377" t="20027" r="2495" b="12392"/>
          <a:stretch>
            <a:fillRect/>
          </a:stretch>
        </p:blipFill>
        <p:spPr bwMode="auto">
          <a:xfrm>
            <a:off x="3419475" y="4508500"/>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688" name="Picture 8">
            <a:extLst>
              <a:ext uri="{FF2B5EF4-FFF2-40B4-BE49-F238E27FC236}">
                <a16:creationId xmlns:a16="http://schemas.microsoft.com/office/drawing/2014/main" id="{B297DF0E-4DD6-E249-A99C-837E345A5C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77" t="20027" r="2614" b="14894"/>
          <a:stretch>
            <a:fillRect/>
          </a:stretch>
        </p:blipFill>
        <p:spPr bwMode="auto">
          <a:xfrm>
            <a:off x="6227763" y="4221163"/>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689" name="Picture 9">
            <a:extLst>
              <a:ext uri="{FF2B5EF4-FFF2-40B4-BE49-F238E27FC236}">
                <a16:creationId xmlns:a16="http://schemas.microsoft.com/office/drawing/2014/main" id="{A7A92CCB-E98C-9D4B-9DD8-FB2ADC8DF29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495" t="20027" r="2495" b="15019"/>
          <a:stretch>
            <a:fillRect/>
          </a:stretch>
        </p:blipFill>
        <p:spPr bwMode="auto">
          <a:xfrm>
            <a:off x="1258888" y="4508500"/>
            <a:ext cx="1944687"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18581115"/>
      </p:ext>
    </p:extLst>
  </p:cSld>
  <p:clrMapOvr>
    <a:masterClrMapping/>
  </p:clrMapOvr>
  <p:transition>
    <p:dissolv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30660B88-5BD6-A442-9C26-EE5EB8A10198}"/>
              </a:ext>
            </a:extLst>
          </p:cNvPr>
          <p:cNvSpPr>
            <a:spLocks noChangeArrowheads="1"/>
          </p:cNvSpPr>
          <p:nvPr/>
        </p:nvSpPr>
        <p:spPr bwMode="auto">
          <a:xfrm>
            <a:off x="755650" y="2636838"/>
            <a:ext cx="7920038" cy="4032250"/>
          </a:xfrm>
          <a:prstGeom prst="rect">
            <a:avLst/>
          </a:prstGeom>
          <a:solidFill>
            <a:srgbClr val="EAEAE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72707" name="Rectangle 3">
            <a:extLst>
              <a:ext uri="{FF2B5EF4-FFF2-40B4-BE49-F238E27FC236}">
                <a16:creationId xmlns:a16="http://schemas.microsoft.com/office/drawing/2014/main" id="{13F8AFA3-5FA1-0444-A593-80B7B2D9DB72}"/>
              </a:ext>
            </a:extLst>
          </p:cNvPr>
          <p:cNvSpPr>
            <a:spLocks noGrp="1" noChangeArrowheads="1"/>
          </p:cNvSpPr>
          <p:nvPr>
            <p:ph type="title"/>
          </p:nvPr>
        </p:nvSpPr>
        <p:spPr/>
        <p:txBody>
          <a:bodyPr/>
          <a:lstStyle/>
          <a:p>
            <a:pPr eaLnBrk="1" hangingPunct="1"/>
            <a:r>
              <a:rPr lang="en-CA" altLang="en-US"/>
              <a:t>Example: Calendar Field Study</a:t>
            </a:r>
          </a:p>
        </p:txBody>
      </p:sp>
      <p:sp>
        <p:nvSpPr>
          <p:cNvPr id="72708" name="Rectangle 4">
            <a:extLst>
              <a:ext uri="{FF2B5EF4-FFF2-40B4-BE49-F238E27FC236}">
                <a16:creationId xmlns:a16="http://schemas.microsoft.com/office/drawing/2014/main" id="{28A6E018-7402-4A45-BB5A-AEF332170603}"/>
              </a:ext>
            </a:extLst>
          </p:cNvPr>
          <p:cNvSpPr>
            <a:spLocks noGrp="1" noChangeArrowheads="1"/>
          </p:cNvSpPr>
          <p:nvPr>
            <p:ph idx="1"/>
          </p:nvPr>
        </p:nvSpPr>
        <p:spPr/>
        <p:txBody>
          <a:bodyPr/>
          <a:lstStyle/>
          <a:p>
            <a:pPr eaLnBrk="1" hangingPunct="1"/>
            <a:r>
              <a:rPr lang="en-CA" altLang="en-US"/>
              <a:t>Step 3: Diagram Building</a:t>
            </a:r>
          </a:p>
          <a:p>
            <a:pPr lvl="1" eaLnBrk="1" hangingPunct="1"/>
            <a:r>
              <a:rPr lang="en-CA" altLang="en-US"/>
              <a:t>move notes into related columns / piles</a:t>
            </a:r>
          </a:p>
        </p:txBody>
      </p:sp>
      <p:pic>
        <p:nvPicPr>
          <p:cNvPr id="72709" name="Picture 5">
            <a:extLst>
              <a:ext uri="{FF2B5EF4-FFF2-40B4-BE49-F238E27FC236}">
                <a16:creationId xmlns:a16="http://schemas.microsoft.com/office/drawing/2014/main" id="{425B8186-F1A8-B649-91BB-3C8E5188FD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753" t="20027" r="2614" b="14894"/>
          <a:stretch>
            <a:fillRect/>
          </a:stretch>
        </p:blipFill>
        <p:spPr bwMode="auto">
          <a:xfrm>
            <a:off x="6588125" y="3213100"/>
            <a:ext cx="1871663"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2710" name="Picture 6">
            <a:extLst>
              <a:ext uri="{FF2B5EF4-FFF2-40B4-BE49-F238E27FC236}">
                <a16:creationId xmlns:a16="http://schemas.microsoft.com/office/drawing/2014/main" id="{13BB1D57-4F6D-1F40-A5A8-7F13654E3C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753" t="20027" r="2495" b="14894"/>
          <a:stretch>
            <a:fillRect/>
          </a:stretch>
        </p:blipFill>
        <p:spPr bwMode="auto">
          <a:xfrm>
            <a:off x="1042988" y="3141663"/>
            <a:ext cx="1873250"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2711" name="Picture 7">
            <a:extLst>
              <a:ext uri="{FF2B5EF4-FFF2-40B4-BE49-F238E27FC236}">
                <a16:creationId xmlns:a16="http://schemas.microsoft.com/office/drawing/2014/main" id="{BD3E310C-0568-9448-BF71-94EA4B84A9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377" t="20027" r="2495" b="12392"/>
          <a:stretch>
            <a:fillRect/>
          </a:stretch>
        </p:blipFill>
        <p:spPr bwMode="auto">
          <a:xfrm>
            <a:off x="3419475" y="4508500"/>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2712" name="Picture 8">
            <a:extLst>
              <a:ext uri="{FF2B5EF4-FFF2-40B4-BE49-F238E27FC236}">
                <a16:creationId xmlns:a16="http://schemas.microsoft.com/office/drawing/2014/main" id="{1B1966BC-FB8C-9049-A9B5-CE1FCE67312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77" t="20027" r="2614" b="14894"/>
          <a:stretch>
            <a:fillRect/>
          </a:stretch>
        </p:blipFill>
        <p:spPr bwMode="auto">
          <a:xfrm>
            <a:off x="6227763" y="4221163"/>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2713" name="Picture 9">
            <a:extLst>
              <a:ext uri="{FF2B5EF4-FFF2-40B4-BE49-F238E27FC236}">
                <a16:creationId xmlns:a16="http://schemas.microsoft.com/office/drawing/2014/main" id="{140784DC-6F1E-0D4F-AD1B-F282F791A31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495" t="20027" r="2495" b="15019"/>
          <a:stretch>
            <a:fillRect/>
          </a:stretch>
        </p:blipFill>
        <p:spPr bwMode="auto">
          <a:xfrm>
            <a:off x="1258888" y="4508500"/>
            <a:ext cx="1944687"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2714" name="Oval 10">
            <a:extLst>
              <a:ext uri="{FF2B5EF4-FFF2-40B4-BE49-F238E27FC236}">
                <a16:creationId xmlns:a16="http://schemas.microsoft.com/office/drawing/2014/main" id="{43EC6C12-86F8-B840-8386-A0D458834C46}"/>
              </a:ext>
            </a:extLst>
          </p:cNvPr>
          <p:cNvSpPr>
            <a:spLocks noChangeArrowheads="1"/>
          </p:cNvSpPr>
          <p:nvPr/>
        </p:nvSpPr>
        <p:spPr bwMode="auto">
          <a:xfrm>
            <a:off x="3059113" y="4221163"/>
            <a:ext cx="2663825" cy="1800225"/>
          </a:xfrm>
          <a:prstGeom prst="ellipse">
            <a:avLst/>
          </a:prstGeom>
          <a:noFill/>
          <a:ln w="38100">
            <a:solidFill>
              <a:srgbClr val="FF0000"/>
            </a:solidFill>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Tree>
    <p:extLst>
      <p:ext uri="{BB962C8B-B14F-4D97-AF65-F5344CB8AC3E}">
        <p14:creationId xmlns:p14="http://schemas.microsoft.com/office/powerpoint/2010/main" val="3056325409"/>
      </p:ext>
    </p:extLst>
  </p:cSld>
  <p:clrMapOvr>
    <a:masterClrMapping/>
  </p:clrMapOvr>
  <p:transition>
    <p:dissolve/>
  </p:transition>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20DEF502-A214-D44D-8431-3E2BC3ABD9F3}"/>
              </a:ext>
            </a:extLst>
          </p:cNvPr>
          <p:cNvSpPr>
            <a:spLocks noChangeArrowheads="1"/>
          </p:cNvSpPr>
          <p:nvPr/>
        </p:nvSpPr>
        <p:spPr bwMode="auto">
          <a:xfrm>
            <a:off x="755650" y="2636838"/>
            <a:ext cx="7920038" cy="4032250"/>
          </a:xfrm>
          <a:prstGeom prst="rect">
            <a:avLst/>
          </a:prstGeom>
          <a:solidFill>
            <a:srgbClr val="EAEAE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73731" name="Rectangle 3">
            <a:extLst>
              <a:ext uri="{FF2B5EF4-FFF2-40B4-BE49-F238E27FC236}">
                <a16:creationId xmlns:a16="http://schemas.microsoft.com/office/drawing/2014/main" id="{E8D1C2AE-8DAD-B249-B915-B11797E89D1A}"/>
              </a:ext>
            </a:extLst>
          </p:cNvPr>
          <p:cNvSpPr>
            <a:spLocks noGrp="1" noChangeArrowheads="1"/>
          </p:cNvSpPr>
          <p:nvPr>
            <p:ph type="title"/>
          </p:nvPr>
        </p:nvSpPr>
        <p:spPr/>
        <p:txBody>
          <a:bodyPr/>
          <a:lstStyle/>
          <a:p>
            <a:pPr eaLnBrk="1" hangingPunct="1"/>
            <a:r>
              <a:rPr lang="en-CA" altLang="en-US"/>
              <a:t>Example: Calendar Field Study</a:t>
            </a:r>
          </a:p>
        </p:txBody>
      </p:sp>
      <p:sp>
        <p:nvSpPr>
          <p:cNvPr id="73732" name="Rectangle 4">
            <a:extLst>
              <a:ext uri="{FF2B5EF4-FFF2-40B4-BE49-F238E27FC236}">
                <a16:creationId xmlns:a16="http://schemas.microsoft.com/office/drawing/2014/main" id="{F5984548-CDDD-F044-8CA7-59710AC22EEF}"/>
              </a:ext>
            </a:extLst>
          </p:cNvPr>
          <p:cNvSpPr>
            <a:spLocks noGrp="1" noChangeArrowheads="1"/>
          </p:cNvSpPr>
          <p:nvPr>
            <p:ph idx="1"/>
          </p:nvPr>
        </p:nvSpPr>
        <p:spPr/>
        <p:txBody>
          <a:bodyPr/>
          <a:lstStyle/>
          <a:p>
            <a:pPr eaLnBrk="1" hangingPunct="1"/>
            <a:r>
              <a:rPr lang="en-CA" altLang="en-US"/>
              <a:t>Step 3: Diagram Building</a:t>
            </a:r>
          </a:p>
          <a:p>
            <a:pPr lvl="1" eaLnBrk="1" hangingPunct="1"/>
            <a:r>
              <a:rPr lang="en-CA" altLang="en-US"/>
              <a:t>move notes into related columns / piles</a:t>
            </a:r>
          </a:p>
        </p:txBody>
      </p:sp>
      <p:pic>
        <p:nvPicPr>
          <p:cNvPr id="73733" name="Picture 5">
            <a:extLst>
              <a:ext uri="{FF2B5EF4-FFF2-40B4-BE49-F238E27FC236}">
                <a16:creationId xmlns:a16="http://schemas.microsoft.com/office/drawing/2014/main" id="{52B5F59F-B807-AE4D-83C8-A64E361D95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77" t="20027" r="2495" b="12392"/>
          <a:stretch>
            <a:fillRect/>
          </a:stretch>
        </p:blipFill>
        <p:spPr bwMode="auto">
          <a:xfrm>
            <a:off x="971550" y="3502025"/>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3734" name="Picture 6">
            <a:extLst>
              <a:ext uri="{FF2B5EF4-FFF2-40B4-BE49-F238E27FC236}">
                <a16:creationId xmlns:a16="http://schemas.microsoft.com/office/drawing/2014/main" id="{F694A78D-BB92-8A4C-9746-AB15D5D587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753" t="20027" r="2495" b="14894"/>
          <a:stretch>
            <a:fillRect/>
          </a:stretch>
        </p:blipFill>
        <p:spPr bwMode="auto">
          <a:xfrm>
            <a:off x="3419475" y="3573463"/>
            <a:ext cx="1873250"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3735" name="Picture 7">
            <a:extLst>
              <a:ext uri="{FF2B5EF4-FFF2-40B4-BE49-F238E27FC236}">
                <a16:creationId xmlns:a16="http://schemas.microsoft.com/office/drawing/2014/main" id="{7C7CC1D2-1CC2-9A45-9865-B350BF3640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753" t="20027" r="2614" b="14894"/>
          <a:stretch>
            <a:fillRect/>
          </a:stretch>
        </p:blipFill>
        <p:spPr bwMode="auto">
          <a:xfrm>
            <a:off x="6443663" y="3573463"/>
            <a:ext cx="1871662"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3736" name="Picture 8">
            <a:extLst>
              <a:ext uri="{FF2B5EF4-FFF2-40B4-BE49-F238E27FC236}">
                <a16:creationId xmlns:a16="http://schemas.microsoft.com/office/drawing/2014/main" id="{5962B99A-179F-7644-AAE6-AE4CA873D2E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77" t="20027" r="2614" b="14894"/>
          <a:stretch>
            <a:fillRect/>
          </a:stretch>
        </p:blipFill>
        <p:spPr bwMode="auto">
          <a:xfrm>
            <a:off x="6156325" y="4508500"/>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3737" name="Picture 9">
            <a:extLst>
              <a:ext uri="{FF2B5EF4-FFF2-40B4-BE49-F238E27FC236}">
                <a16:creationId xmlns:a16="http://schemas.microsoft.com/office/drawing/2014/main" id="{F4FDE5A4-D09F-C147-A903-73887E77FFF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495" t="20027" r="2495" b="15019"/>
          <a:stretch>
            <a:fillRect/>
          </a:stretch>
        </p:blipFill>
        <p:spPr bwMode="auto">
          <a:xfrm>
            <a:off x="3708400" y="4724400"/>
            <a:ext cx="1944688"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07368897"/>
      </p:ext>
    </p:extLst>
  </p:cSld>
  <p:clrMapOvr>
    <a:masterClrMapping/>
  </p:clrMapOvr>
  <p:transition>
    <p:dissolv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301F41A5-73C8-D344-AD3B-E960CE2EDB2C}"/>
              </a:ext>
            </a:extLst>
          </p:cNvPr>
          <p:cNvSpPr>
            <a:spLocks noChangeArrowheads="1"/>
          </p:cNvSpPr>
          <p:nvPr/>
        </p:nvSpPr>
        <p:spPr bwMode="auto">
          <a:xfrm>
            <a:off x="755650" y="2636838"/>
            <a:ext cx="7920038" cy="4032250"/>
          </a:xfrm>
          <a:prstGeom prst="rect">
            <a:avLst/>
          </a:prstGeom>
          <a:solidFill>
            <a:srgbClr val="EAEAE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74755" name="Rectangle 3">
            <a:extLst>
              <a:ext uri="{FF2B5EF4-FFF2-40B4-BE49-F238E27FC236}">
                <a16:creationId xmlns:a16="http://schemas.microsoft.com/office/drawing/2014/main" id="{2AA41D60-48B1-7B4D-B865-9A8955C19B81}"/>
              </a:ext>
            </a:extLst>
          </p:cNvPr>
          <p:cNvSpPr>
            <a:spLocks noGrp="1" noChangeArrowheads="1"/>
          </p:cNvSpPr>
          <p:nvPr>
            <p:ph type="title"/>
          </p:nvPr>
        </p:nvSpPr>
        <p:spPr/>
        <p:txBody>
          <a:bodyPr/>
          <a:lstStyle/>
          <a:p>
            <a:pPr eaLnBrk="1" hangingPunct="1"/>
            <a:r>
              <a:rPr lang="en-CA" altLang="en-US"/>
              <a:t>Example: Calendar Field Study</a:t>
            </a:r>
          </a:p>
        </p:txBody>
      </p:sp>
      <p:sp>
        <p:nvSpPr>
          <p:cNvPr id="74756" name="Rectangle 4">
            <a:extLst>
              <a:ext uri="{FF2B5EF4-FFF2-40B4-BE49-F238E27FC236}">
                <a16:creationId xmlns:a16="http://schemas.microsoft.com/office/drawing/2014/main" id="{00C6D842-E4A0-8044-899D-54B4A88A9198}"/>
              </a:ext>
            </a:extLst>
          </p:cNvPr>
          <p:cNvSpPr>
            <a:spLocks noGrp="1" noChangeArrowheads="1"/>
          </p:cNvSpPr>
          <p:nvPr>
            <p:ph idx="1"/>
          </p:nvPr>
        </p:nvSpPr>
        <p:spPr/>
        <p:txBody>
          <a:bodyPr/>
          <a:lstStyle/>
          <a:p>
            <a:pPr eaLnBrk="1" hangingPunct="1"/>
            <a:r>
              <a:rPr lang="en-CA" altLang="en-US"/>
              <a:t>Step 4: Affinity Labels</a:t>
            </a:r>
          </a:p>
          <a:p>
            <a:pPr lvl="1" eaLnBrk="1" hangingPunct="1"/>
            <a:r>
              <a:rPr lang="en-CA" altLang="en-US"/>
              <a:t>write labels describing each group</a:t>
            </a:r>
          </a:p>
        </p:txBody>
      </p:sp>
      <p:pic>
        <p:nvPicPr>
          <p:cNvPr id="74757" name="Picture 5">
            <a:extLst>
              <a:ext uri="{FF2B5EF4-FFF2-40B4-BE49-F238E27FC236}">
                <a16:creationId xmlns:a16="http://schemas.microsoft.com/office/drawing/2014/main" id="{B88CC5A7-9D6E-5046-8027-A8EF47830B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77" t="20027" r="2495" b="12392"/>
          <a:stretch>
            <a:fillRect/>
          </a:stretch>
        </p:blipFill>
        <p:spPr bwMode="auto">
          <a:xfrm>
            <a:off x="971550" y="3502025"/>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4758" name="Picture 6">
            <a:extLst>
              <a:ext uri="{FF2B5EF4-FFF2-40B4-BE49-F238E27FC236}">
                <a16:creationId xmlns:a16="http://schemas.microsoft.com/office/drawing/2014/main" id="{ED36614C-4056-9549-B957-D413427A34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753" t="20027" r="2495" b="14894"/>
          <a:stretch>
            <a:fillRect/>
          </a:stretch>
        </p:blipFill>
        <p:spPr bwMode="auto">
          <a:xfrm>
            <a:off x="3419475" y="3573463"/>
            <a:ext cx="1873250"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4759" name="Picture 7">
            <a:extLst>
              <a:ext uri="{FF2B5EF4-FFF2-40B4-BE49-F238E27FC236}">
                <a16:creationId xmlns:a16="http://schemas.microsoft.com/office/drawing/2014/main" id="{38268CAD-C459-AF4A-85D3-3EF2EF46817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753" t="20027" r="2614" b="14894"/>
          <a:stretch>
            <a:fillRect/>
          </a:stretch>
        </p:blipFill>
        <p:spPr bwMode="auto">
          <a:xfrm>
            <a:off x="6443663" y="3573463"/>
            <a:ext cx="1871662"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4760" name="Picture 8">
            <a:extLst>
              <a:ext uri="{FF2B5EF4-FFF2-40B4-BE49-F238E27FC236}">
                <a16:creationId xmlns:a16="http://schemas.microsoft.com/office/drawing/2014/main" id="{B9A29225-365A-B040-888A-0EC45B8E635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77" t="20027" r="2614" b="14894"/>
          <a:stretch>
            <a:fillRect/>
          </a:stretch>
        </p:blipFill>
        <p:spPr bwMode="auto">
          <a:xfrm>
            <a:off x="6156325" y="4508500"/>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4761" name="Picture 9">
            <a:extLst>
              <a:ext uri="{FF2B5EF4-FFF2-40B4-BE49-F238E27FC236}">
                <a16:creationId xmlns:a16="http://schemas.microsoft.com/office/drawing/2014/main" id="{B48CA34D-4533-124A-8B6D-EFB8FBCB89C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495" t="20027" r="2495" b="15019"/>
          <a:stretch>
            <a:fillRect/>
          </a:stretch>
        </p:blipFill>
        <p:spPr bwMode="auto">
          <a:xfrm>
            <a:off x="3708400" y="4724400"/>
            <a:ext cx="1944688"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500493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FA05D4EE-F928-ED43-ACE9-55D970F1C91E}"/>
              </a:ext>
            </a:extLst>
          </p:cNvPr>
          <p:cNvSpPr>
            <a:spLocks noChangeArrowheads="1"/>
          </p:cNvSpPr>
          <p:nvPr/>
        </p:nvSpPr>
        <p:spPr bwMode="auto">
          <a:xfrm>
            <a:off x="755650" y="2636838"/>
            <a:ext cx="7920038" cy="4032250"/>
          </a:xfrm>
          <a:prstGeom prst="rect">
            <a:avLst/>
          </a:prstGeom>
          <a:solidFill>
            <a:srgbClr val="EAEAE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75779" name="Rectangle 3">
            <a:extLst>
              <a:ext uri="{FF2B5EF4-FFF2-40B4-BE49-F238E27FC236}">
                <a16:creationId xmlns:a16="http://schemas.microsoft.com/office/drawing/2014/main" id="{1218586D-C6E5-9E4C-9D2F-984507F9209D}"/>
              </a:ext>
            </a:extLst>
          </p:cNvPr>
          <p:cNvSpPr>
            <a:spLocks noGrp="1" noChangeArrowheads="1"/>
          </p:cNvSpPr>
          <p:nvPr>
            <p:ph type="title"/>
          </p:nvPr>
        </p:nvSpPr>
        <p:spPr/>
        <p:txBody>
          <a:bodyPr/>
          <a:lstStyle/>
          <a:p>
            <a:pPr eaLnBrk="1" hangingPunct="1"/>
            <a:r>
              <a:rPr lang="en-CA" altLang="en-US"/>
              <a:t>Example: Calendar Field Study</a:t>
            </a:r>
          </a:p>
        </p:txBody>
      </p:sp>
      <p:sp>
        <p:nvSpPr>
          <p:cNvPr id="75780" name="Rectangle 4">
            <a:extLst>
              <a:ext uri="{FF2B5EF4-FFF2-40B4-BE49-F238E27FC236}">
                <a16:creationId xmlns:a16="http://schemas.microsoft.com/office/drawing/2014/main" id="{276AB039-BC84-1240-9F72-FD254EC50C6F}"/>
              </a:ext>
            </a:extLst>
          </p:cNvPr>
          <p:cNvSpPr>
            <a:spLocks noGrp="1" noChangeArrowheads="1"/>
          </p:cNvSpPr>
          <p:nvPr>
            <p:ph idx="1"/>
          </p:nvPr>
        </p:nvSpPr>
        <p:spPr/>
        <p:txBody>
          <a:bodyPr/>
          <a:lstStyle/>
          <a:p>
            <a:pPr eaLnBrk="1" hangingPunct="1"/>
            <a:r>
              <a:rPr lang="en-CA" altLang="en-US"/>
              <a:t>Step 4: Affinity Labels</a:t>
            </a:r>
          </a:p>
          <a:p>
            <a:pPr lvl="1" eaLnBrk="1" hangingPunct="1"/>
            <a:r>
              <a:rPr lang="en-CA" altLang="en-US"/>
              <a:t>write labels describing each group</a:t>
            </a:r>
          </a:p>
        </p:txBody>
      </p:sp>
      <p:pic>
        <p:nvPicPr>
          <p:cNvPr id="75781" name="Picture 5">
            <a:extLst>
              <a:ext uri="{FF2B5EF4-FFF2-40B4-BE49-F238E27FC236}">
                <a16:creationId xmlns:a16="http://schemas.microsoft.com/office/drawing/2014/main" id="{ABE0E842-56BF-2B4C-B455-08E254F8F8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77" t="20027" r="2495" b="12392"/>
          <a:stretch>
            <a:fillRect/>
          </a:stretch>
        </p:blipFill>
        <p:spPr bwMode="auto">
          <a:xfrm>
            <a:off x="971550" y="3500438"/>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5782" name="Picture 6">
            <a:extLst>
              <a:ext uri="{FF2B5EF4-FFF2-40B4-BE49-F238E27FC236}">
                <a16:creationId xmlns:a16="http://schemas.microsoft.com/office/drawing/2014/main" id="{AA2C4E23-BE2A-0C40-8F88-3B25639092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753" t="20027" r="2495" b="14894"/>
          <a:stretch>
            <a:fillRect/>
          </a:stretch>
        </p:blipFill>
        <p:spPr bwMode="auto">
          <a:xfrm>
            <a:off x="3419475" y="3573463"/>
            <a:ext cx="1873250"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5783" name="Picture 7">
            <a:extLst>
              <a:ext uri="{FF2B5EF4-FFF2-40B4-BE49-F238E27FC236}">
                <a16:creationId xmlns:a16="http://schemas.microsoft.com/office/drawing/2014/main" id="{D676C008-C322-5843-8A42-44B8213E93F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753" t="20027" r="2614" b="14894"/>
          <a:stretch>
            <a:fillRect/>
          </a:stretch>
        </p:blipFill>
        <p:spPr bwMode="auto">
          <a:xfrm>
            <a:off x="6443663" y="3573463"/>
            <a:ext cx="1871662"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5784" name="Picture 8">
            <a:extLst>
              <a:ext uri="{FF2B5EF4-FFF2-40B4-BE49-F238E27FC236}">
                <a16:creationId xmlns:a16="http://schemas.microsoft.com/office/drawing/2014/main" id="{97C35F5D-FAA5-3941-A7F4-00A023F5284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77" t="20027" r="2614" b="14894"/>
          <a:stretch>
            <a:fillRect/>
          </a:stretch>
        </p:blipFill>
        <p:spPr bwMode="auto">
          <a:xfrm>
            <a:off x="6156325" y="4508500"/>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5785" name="Picture 9">
            <a:extLst>
              <a:ext uri="{FF2B5EF4-FFF2-40B4-BE49-F238E27FC236}">
                <a16:creationId xmlns:a16="http://schemas.microsoft.com/office/drawing/2014/main" id="{E3D068A4-F9CB-0241-AA10-D6FF33997E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495" t="20027" r="2495" b="15019"/>
          <a:stretch>
            <a:fillRect/>
          </a:stretch>
        </p:blipFill>
        <p:spPr bwMode="auto">
          <a:xfrm>
            <a:off x="3708400" y="4724400"/>
            <a:ext cx="1944688"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5786" name="Text Box 10">
            <a:extLst>
              <a:ext uri="{FF2B5EF4-FFF2-40B4-BE49-F238E27FC236}">
                <a16:creationId xmlns:a16="http://schemas.microsoft.com/office/drawing/2014/main" id="{7439E5B2-8957-1145-89D1-CEECB33335F9}"/>
              </a:ext>
            </a:extLst>
          </p:cNvPr>
          <p:cNvSpPr txBox="1">
            <a:spLocks noChangeArrowheads="1"/>
          </p:cNvSpPr>
          <p:nvPr/>
        </p:nvSpPr>
        <p:spPr bwMode="auto">
          <a:xfrm>
            <a:off x="900113" y="2781300"/>
            <a:ext cx="23034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a:solidFill>
                  <a:srgbClr val="000000"/>
                </a:solidFill>
              </a:rPr>
              <a:t>Calendar placement is a challenge</a:t>
            </a:r>
          </a:p>
        </p:txBody>
      </p:sp>
    </p:spTree>
    <p:extLst>
      <p:ext uri="{BB962C8B-B14F-4D97-AF65-F5344CB8AC3E}">
        <p14:creationId xmlns:p14="http://schemas.microsoft.com/office/powerpoint/2010/main" val="1916372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D027C187-6A07-4D4E-A3CF-13F73663BDDD}"/>
              </a:ext>
            </a:extLst>
          </p:cNvPr>
          <p:cNvSpPr>
            <a:spLocks noChangeArrowheads="1"/>
          </p:cNvSpPr>
          <p:nvPr/>
        </p:nvSpPr>
        <p:spPr bwMode="auto">
          <a:xfrm>
            <a:off x="755650" y="2636838"/>
            <a:ext cx="7920038" cy="4032250"/>
          </a:xfrm>
          <a:prstGeom prst="rect">
            <a:avLst/>
          </a:prstGeom>
          <a:solidFill>
            <a:srgbClr val="EAEAE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76803" name="Rectangle 3">
            <a:extLst>
              <a:ext uri="{FF2B5EF4-FFF2-40B4-BE49-F238E27FC236}">
                <a16:creationId xmlns:a16="http://schemas.microsoft.com/office/drawing/2014/main" id="{7FC28B4E-11D4-DF4B-8A7E-E5368B373019}"/>
              </a:ext>
            </a:extLst>
          </p:cNvPr>
          <p:cNvSpPr>
            <a:spLocks noGrp="1" noChangeArrowheads="1"/>
          </p:cNvSpPr>
          <p:nvPr>
            <p:ph type="title"/>
          </p:nvPr>
        </p:nvSpPr>
        <p:spPr/>
        <p:txBody>
          <a:bodyPr/>
          <a:lstStyle/>
          <a:p>
            <a:pPr eaLnBrk="1" hangingPunct="1"/>
            <a:r>
              <a:rPr lang="en-CA" altLang="en-US"/>
              <a:t>Example: Calendar Field Study</a:t>
            </a:r>
          </a:p>
        </p:txBody>
      </p:sp>
      <p:sp>
        <p:nvSpPr>
          <p:cNvPr id="76804" name="Rectangle 4">
            <a:extLst>
              <a:ext uri="{FF2B5EF4-FFF2-40B4-BE49-F238E27FC236}">
                <a16:creationId xmlns:a16="http://schemas.microsoft.com/office/drawing/2014/main" id="{B46911AD-33BB-AB4A-A6AB-BC4C2E499A6E}"/>
              </a:ext>
            </a:extLst>
          </p:cNvPr>
          <p:cNvSpPr>
            <a:spLocks noGrp="1" noChangeArrowheads="1"/>
          </p:cNvSpPr>
          <p:nvPr>
            <p:ph idx="1"/>
          </p:nvPr>
        </p:nvSpPr>
        <p:spPr/>
        <p:txBody>
          <a:bodyPr/>
          <a:lstStyle/>
          <a:p>
            <a:pPr eaLnBrk="1" hangingPunct="1"/>
            <a:r>
              <a:rPr lang="en-CA" altLang="en-US"/>
              <a:t>Step 4: Affinity Labels</a:t>
            </a:r>
          </a:p>
          <a:p>
            <a:pPr lvl="1" eaLnBrk="1" hangingPunct="1"/>
            <a:r>
              <a:rPr lang="en-CA" altLang="en-US"/>
              <a:t>write labels describing each group</a:t>
            </a:r>
          </a:p>
        </p:txBody>
      </p:sp>
      <p:pic>
        <p:nvPicPr>
          <p:cNvPr id="76805" name="Picture 5">
            <a:extLst>
              <a:ext uri="{FF2B5EF4-FFF2-40B4-BE49-F238E27FC236}">
                <a16:creationId xmlns:a16="http://schemas.microsoft.com/office/drawing/2014/main" id="{D37DED56-3FF1-B343-B951-0F249A2A4C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77" t="20027" r="2495" b="12392"/>
          <a:stretch>
            <a:fillRect/>
          </a:stretch>
        </p:blipFill>
        <p:spPr bwMode="auto">
          <a:xfrm>
            <a:off x="971550" y="3502025"/>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6806" name="Picture 6">
            <a:extLst>
              <a:ext uri="{FF2B5EF4-FFF2-40B4-BE49-F238E27FC236}">
                <a16:creationId xmlns:a16="http://schemas.microsoft.com/office/drawing/2014/main" id="{2F499326-8126-1246-A813-4A6E69032D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753" t="20027" r="2495" b="14894"/>
          <a:stretch>
            <a:fillRect/>
          </a:stretch>
        </p:blipFill>
        <p:spPr bwMode="auto">
          <a:xfrm>
            <a:off x="3419475" y="3573463"/>
            <a:ext cx="1873250"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6807" name="Picture 7">
            <a:extLst>
              <a:ext uri="{FF2B5EF4-FFF2-40B4-BE49-F238E27FC236}">
                <a16:creationId xmlns:a16="http://schemas.microsoft.com/office/drawing/2014/main" id="{B92A7A74-8147-1F45-AF71-03FD445D54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753" t="20027" r="2614" b="14894"/>
          <a:stretch>
            <a:fillRect/>
          </a:stretch>
        </p:blipFill>
        <p:spPr bwMode="auto">
          <a:xfrm>
            <a:off x="6443663" y="3573463"/>
            <a:ext cx="1871662"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6808" name="Picture 8">
            <a:extLst>
              <a:ext uri="{FF2B5EF4-FFF2-40B4-BE49-F238E27FC236}">
                <a16:creationId xmlns:a16="http://schemas.microsoft.com/office/drawing/2014/main" id="{6682CFD9-8888-784E-BBA9-BB249E830A6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77" t="20027" r="2614" b="14894"/>
          <a:stretch>
            <a:fillRect/>
          </a:stretch>
        </p:blipFill>
        <p:spPr bwMode="auto">
          <a:xfrm>
            <a:off x="6156325" y="4508500"/>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6809" name="Picture 9">
            <a:extLst>
              <a:ext uri="{FF2B5EF4-FFF2-40B4-BE49-F238E27FC236}">
                <a16:creationId xmlns:a16="http://schemas.microsoft.com/office/drawing/2014/main" id="{03F758D7-73B4-C34B-9AF6-E0BF90E526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495" t="20027" r="2495" b="15019"/>
          <a:stretch>
            <a:fillRect/>
          </a:stretch>
        </p:blipFill>
        <p:spPr bwMode="auto">
          <a:xfrm>
            <a:off x="3708400" y="4724400"/>
            <a:ext cx="1944688"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6810" name="Text Box 10">
            <a:extLst>
              <a:ext uri="{FF2B5EF4-FFF2-40B4-BE49-F238E27FC236}">
                <a16:creationId xmlns:a16="http://schemas.microsoft.com/office/drawing/2014/main" id="{D329BB22-1A1C-774C-80A8-CE908B769980}"/>
              </a:ext>
            </a:extLst>
          </p:cNvPr>
          <p:cNvSpPr txBox="1">
            <a:spLocks noChangeArrowheads="1"/>
          </p:cNvSpPr>
          <p:nvPr/>
        </p:nvSpPr>
        <p:spPr bwMode="auto">
          <a:xfrm>
            <a:off x="900113" y="2781300"/>
            <a:ext cx="23034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a:solidFill>
                  <a:srgbClr val="000000"/>
                </a:solidFill>
              </a:rPr>
              <a:t>Calendar placement is a challenge</a:t>
            </a:r>
          </a:p>
        </p:txBody>
      </p:sp>
      <p:sp>
        <p:nvSpPr>
          <p:cNvPr id="76811" name="Text Box 11">
            <a:extLst>
              <a:ext uri="{FF2B5EF4-FFF2-40B4-BE49-F238E27FC236}">
                <a16:creationId xmlns:a16="http://schemas.microsoft.com/office/drawing/2014/main" id="{8724729F-0EE1-B14D-9421-A8FC69697D4D}"/>
              </a:ext>
            </a:extLst>
          </p:cNvPr>
          <p:cNvSpPr txBox="1">
            <a:spLocks noChangeArrowheads="1"/>
          </p:cNvSpPr>
          <p:nvPr/>
        </p:nvSpPr>
        <p:spPr bwMode="auto">
          <a:xfrm>
            <a:off x="3419475" y="2852738"/>
            <a:ext cx="2303463"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a:solidFill>
                  <a:srgbClr val="000000"/>
                </a:solidFill>
              </a:rPr>
              <a:t>Interface visuals affect usage</a:t>
            </a:r>
          </a:p>
        </p:txBody>
      </p:sp>
    </p:spTree>
    <p:extLst>
      <p:ext uri="{BB962C8B-B14F-4D97-AF65-F5344CB8AC3E}">
        <p14:creationId xmlns:p14="http://schemas.microsoft.com/office/powerpoint/2010/main" val="136656016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C3D93438-D2D6-BD41-88FE-ECD37CC2993E}"/>
              </a:ext>
            </a:extLst>
          </p:cNvPr>
          <p:cNvSpPr>
            <a:spLocks noChangeArrowheads="1"/>
          </p:cNvSpPr>
          <p:nvPr/>
        </p:nvSpPr>
        <p:spPr bwMode="auto">
          <a:xfrm>
            <a:off x="755650" y="2636838"/>
            <a:ext cx="7920038" cy="4032250"/>
          </a:xfrm>
          <a:prstGeom prst="rect">
            <a:avLst/>
          </a:prstGeom>
          <a:solidFill>
            <a:srgbClr val="EAEAE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77827" name="Rectangle 3">
            <a:extLst>
              <a:ext uri="{FF2B5EF4-FFF2-40B4-BE49-F238E27FC236}">
                <a16:creationId xmlns:a16="http://schemas.microsoft.com/office/drawing/2014/main" id="{C8E64A95-4CD2-5544-9B53-E21B5B47F134}"/>
              </a:ext>
            </a:extLst>
          </p:cNvPr>
          <p:cNvSpPr>
            <a:spLocks noGrp="1" noChangeArrowheads="1"/>
          </p:cNvSpPr>
          <p:nvPr>
            <p:ph type="title"/>
          </p:nvPr>
        </p:nvSpPr>
        <p:spPr/>
        <p:txBody>
          <a:bodyPr/>
          <a:lstStyle/>
          <a:p>
            <a:pPr eaLnBrk="1" hangingPunct="1"/>
            <a:r>
              <a:rPr lang="en-CA" altLang="en-US"/>
              <a:t>Example: Calendar Field Study</a:t>
            </a:r>
          </a:p>
        </p:txBody>
      </p:sp>
      <p:sp>
        <p:nvSpPr>
          <p:cNvPr id="77828" name="Rectangle 4">
            <a:extLst>
              <a:ext uri="{FF2B5EF4-FFF2-40B4-BE49-F238E27FC236}">
                <a16:creationId xmlns:a16="http://schemas.microsoft.com/office/drawing/2014/main" id="{28227DAD-EACB-284F-9AEA-E7CF49339A9A}"/>
              </a:ext>
            </a:extLst>
          </p:cNvPr>
          <p:cNvSpPr>
            <a:spLocks noGrp="1" noChangeArrowheads="1"/>
          </p:cNvSpPr>
          <p:nvPr>
            <p:ph idx="1"/>
          </p:nvPr>
        </p:nvSpPr>
        <p:spPr/>
        <p:txBody>
          <a:bodyPr/>
          <a:lstStyle/>
          <a:p>
            <a:pPr eaLnBrk="1" hangingPunct="1"/>
            <a:r>
              <a:rPr lang="en-CA" altLang="en-US"/>
              <a:t>Step 4: Affinity Labels</a:t>
            </a:r>
          </a:p>
          <a:p>
            <a:pPr lvl="1" eaLnBrk="1" hangingPunct="1"/>
            <a:r>
              <a:rPr lang="en-CA" altLang="en-US"/>
              <a:t>write labels describing each group</a:t>
            </a:r>
          </a:p>
        </p:txBody>
      </p:sp>
      <p:pic>
        <p:nvPicPr>
          <p:cNvPr id="77829" name="Picture 5">
            <a:extLst>
              <a:ext uri="{FF2B5EF4-FFF2-40B4-BE49-F238E27FC236}">
                <a16:creationId xmlns:a16="http://schemas.microsoft.com/office/drawing/2014/main" id="{970EAF24-7BEF-B940-B27E-073CEF2B31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77" t="20027" r="2495" b="12392"/>
          <a:stretch>
            <a:fillRect/>
          </a:stretch>
        </p:blipFill>
        <p:spPr bwMode="auto">
          <a:xfrm>
            <a:off x="971550" y="3502025"/>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7830" name="Picture 6">
            <a:extLst>
              <a:ext uri="{FF2B5EF4-FFF2-40B4-BE49-F238E27FC236}">
                <a16:creationId xmlns:a16="http://schemas.microsoft.com/office/drawing/2014/main" id="{91021AEC-2968-B148-AEB2-5F134D0584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753" t="20027" r="2495" b="14894"/>
          <a:stretch>
            <a:fillRect/>
          </a:stretch>
        </p:blipFill>
        <p:spPr bwMode="auto">
          <a:xfrm>
            <a:off x="3419475" y="3573463"/>
            <a:ext cx="1873250"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7831" name="Picture 7">
            <a:extLst>
              <a:ext uri="{FF2B5EF4-FFF2-40B4-BE49-F238E27FC236}">
                <a16:creationId xmlns:a16="http://schemas.microsoft.com/office/drawing/2014/main" id="{580062D9-116F-F74D-BD40-11D9BB483F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753" t="20027" r="2614" b="14894"/>
          <a:stretch>
            <a:fillRect/>
          </a:stretch>
        </p:blipFill>
        <p:spPr bwMode="auto">
          <a:xfrm>
            <a:off x="6443663" y="3573463"/>
            <a:ext cx="1871662"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7832" name="Picture 8">
            <a:extLst>
              <a:ext uri="{FF2B5EF4-FFF2-40B4-BE49-F238E27FC236}">
                <a16:creationId xmlns:a16="http://schemas.microsoft.com/office/drawing/2014/main" id="{56FDC898-727E-8042-94E0-C4B79096405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77" t="20027" r="2614" b="14894"/>
          <a:stretch>
            <a:fillRect/>
          </a:stretch>
        </p:blipFill>
        <p:spPr bwMode="auto">
          <a:xfrm>
            <a:off x="6156325" y="4508500"/>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7833" name="Picture 9">
            <a:extLst>
              <a:ext uri="{FF2B5EF4-FFF2-40B4-BE49-F238E27FC236}">
                <a16:creationId xmlns:a16="http://schemas.microsoft.com/office/drawing/2014/main" id="{D180A29E-1C40-764E-A752-5B4EFA04EC5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495" t="20027" r="2495" b="15019"/>
          <a:stretch>
            <a:fillRect/>
          </a:stretch>
        </p:blipFill>
        <p:spPr bwMode="auto">
          <a:xfrm>
            <a:off x="3708400" y="4724400"/>
            <a:ext cx="1944688"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7834" name="Text Box 10">
            <a:extLst>
              <a:ext uri="{FF2B5EF4-FFF2-40B4-BE49-F238E27FC236}">
                <a16:creationId xmlns:a16="http://schemas.microsoft.com/office/drawing/2014/main" id="{7A9E7D66-C3FE-6543-91A6-42581F32B58C}"/>
              </a:ext>
            </a:extLst>
          </p:cNvPr>
          <p:cNvSpPr txBox="1">
            <a:spLocks noChangeArrowheads="1"/>
          </p:cNvSpPr>
          <p:nvPr/>
        </p:nvSpPr>
        <p:spPr bwMode="auto">
          <a:xfrm>
            <a:off x="900113" y="2781300"/>
            <a:ext cx="23034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a:solidFill>
                  <a:srgbClr val="000000"/>
                </a:solidFill>
              </a:rPr>
              <a:t>Calendar placement is a challenge</a:t>
            </a:r>
          </a:p>
        </p:txBody>
      </p:sp>
      <p:sp>
        <p:nvSpPr>
          <p:cNvPr id="77835" name="Text Box 11">
            <a:extLst>
              <a:ext uri="{FF2B5EF4-FFF2-40B4-BE49-F238E27FC236}">
                <a16:creationId xmlns:a16="http://schemas.microsoft.com/office/drawing/2014/main" id="{811917DF-7194-BE4A-857E-3B406A4DD777}"/>
              </a:ext>
            </a:extLst>
          </p:cNvPr>
          <p:cNvSpPr txBox="1">
            <a:spLocks noChangeArrowheads="1"/>
          </p:cNvSpPr>
          <p:nvPr/>
        </p:nvSpPr>
        <p:spPr bwMode="auto">
          <a:xfrm>
            <a:off x="3419475" y="2852738"/>
            <a:ext cx="2303463"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a:solidFill>
                  <a:srgbClr val="000000"/>
                </a:solidFill>
              </a:rPr>
              <a:t>Interface visuals affect usage</a:t>
            </a:r>
          </a:p>
        </p:txBody>
      </p:sp>
      <p:sp>
        <p:nvSpPr>
          <p:cNvPr id="77836" name="Text Box 12">
            <a:extLst>
              <a:ext uri="{FF2B5EF4-FFF2-40B4-BE49-F238E27FC236}">
                <a16:creationId xmlns:a16="http://schemas.microsoft.com/office/drawing/2014/main" id="{19076547-92E1-3440-A4D5-5B75DC9FDD84}"/>
              </a:ext>
            </a:extLst>
          </p:cNvPr>
          <p:cNvSpPr txBox="1">
            <a:spLocks noChangeArrowheads="1"/>
          </p:cNvSpPr>
          <p:nvPr/>
        </p:nvSpPr>
        <p:spPr bwMode="auto">
          <a:xfrm>
            <a:off x="6372225" y="2636838"/>
            <a:ext cx="2303463"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a:solidFill>
                  <a:srgbClr val="000000"/>
                </a:solidFill>
              </a:rPr>
              <a:t>People check the calendar when not at home</a:t>
            </a:r>
          </a:p>
        </p:txBody>
      </p:sp>
    </p:spTree>
    <p:extLst>
      <p:ext uri="{BB962C8B-B14F-4D97-AF65-F5344CB8AC3E}">
        <p14:creationId xmlns:p14="http://schemas.microsoft.com/office/powerpoint/2010/main" val="382330610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2EA903C5-AD02-BB49-9D2F-25CF8065055C}"/>
              </a:ext>
            </a:extLst>
          </p:cNvPr>
          <p:cNvSpPr>
            <a:spLocks noChangeArrowheads="1"/>
          </p:cNvSpPr>
          <p:nvPr/>
        </p:nvSpPr>
        <p:spPr bwMode="auto">
          <a:xfrm>
            <a:off x="755650" y="2636838"/>
            <a:ext cx="7920038" cy="4032250"/>
          </a:xfrm>
          <a:prstGeom prst="rect">
            <a:avLst/>
          </a:prstGeom>
          <a:solidFill>
            <a:srgbClr val="EAEAE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GB" altLang="en-US"/>
          </a:p>
        </p:txBody>
      </p:sp>
      <p:sp>
        <p:nvSpPr>
          <p:cNvPr id="78851" name="Rectangle 3">
            <a:extLst>
              <a:ext uri="{FF2B5EF4-FFF2-40B4-BE49-F238E27FC236}">
                <a16:creationId xmlns:a16="http://schemas.microsoft.com/office/drawing/2014/main" id="{D3CE6994-4DD7-8E4F-B8A6-7880CA4AB6C9}"/>
              </a:ext>
            </a:extLst>
          </p:cNvPr>
          <p:cNvSpPr>
            <a:spLocks noGrp="1" noChangeArrowheads="1"/>
          </p:cNvSpPr>
          <p:nvPr>
            <p:ph type="title"/>
          </p:nvPr>
        </p:nvSpPr>
        <p:spPr/>
        <p:txBody>
          <a:bodyPr/>
          <a:lstStyle/>
          <a:p>
            <a:pPr eaLnBrk="1" hangingPunct="1"/>
            <a:r>
              <a:rPr lang="en-CA" altLang="en-US"/>
              <a:t>Example: Calendar Field Study</a:t>
            </a:r>
          </a:p>
        </p:txBody>
      </p:sp>
      <p:sp>
        <p:nvSpPr>
          <p:cNvPr id="78852" name="Rectangle 4">
            <a:extLst>
              <a:ext uri="{FF2B5EF4-FFF2-40B4-BE49-F238E27FC236}">
                <a16:creationId xmlns:a16="http://schemas.microsoft.com/office/drawing/2014/main" id="{34386508-8FCA-3C49-9306-7B5A4C3A8925}"/>
              </a:ext>
            </a:extLst>
          </p:cNvPr>
          <p:cNvSpPr>
            <a:spLocks noGrp="1" noChangeArrowheads="1"/>
          </p:cNvSpPr>
          <p:nvPr>
            <p:ph idx="1"/>
          </p:nvPr>
        </p:nvSpPr>
        <p:spPr/>
        <p:txBody>
          <a:bodyPr/>
          <a:lstStyle/>
          <a:p>
            <a:pPr eaLnBrk="1" hangingPunct="1"/>
            <a:r>
              <a:rPr lang="en-CA" altLang="en-US"/>
              <a:t>Step 5: Further Refine Groupings</a:t>
            </a:r>
          </a:p>
          <a:p>
            <a:pPr lvl="1" eaLnBrk="1" hangingPunct="1"/>
            <a:r>
              <a:rPr lang="en-CA" altLang="en-US"/>
              <a:t>see Holtzblatt et al. 2005</a:t>
            </a:r>
          </a:p>
        </p:txBody>
      </p:sp>
      <p:pic>
        <p:nvPicPr>
          <p:cNvPr id="78853" name="Picture 5">
            <a:extLst>
              <a:ext uri="{FF2B5EF4-FFF2-40B4-BE49-F238E27FC236}">
                <a16:creationId xmlns:a16="http://schemas.microsoft.com/office/drawing/2014/main" id="{8AF181D4-5821-1543-82B4-EC16DA9A82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77" t="20027" r="2495" b="12392"/>
          <a:stretch>
            <a:fillRect/>
          </a:stretch>
        </p:blipFill>
        <p:spPr bwMode="auto">
          <a:xfrm>
            <a:off x="971550" y="3502025"/>
            <a:ext cx="187325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8854" name="Picture 6">
            <a:extLst>
              <a:ext uri="{FF2B5EF4-FFF2-40B4-BE49-F238E27FC236}">
                <a16:creationId xmlns:a16="http://schemas.microsoft.com/office/drawing/2014/main" id="{3E56822B-77BB-BF44-8488-45F783B869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753" t="20027" r="2495" b="14894"/>
          <a:stretch>
            <a:fillRect/>
          </a:stretch>
        </p:blipFill>
        <p:spPr bwMode="auto">
          <a:xfrm>
            <a:off x="3419475" y="3573463"/>
            <a:ext cx="1873250"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8855" name="Picture 7">
            <a:extLst>
              <a:ext uri="{FF2B5EF4-FFF2-40B4-BE49-F238E27FC236}">
                <a16:creationId xmlns:a16="http://schemas.microsoft.com/office/drawing/2014/main" id="{8CE4B847-7A47-9141-8B8A-6760BF87B6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753" t="20027" r="2614" b="14894"/>
          <a:stretch>
            <a:fillRect/>
          </a:stretch>
        </p:blipFill>
        <p:spPr bwMode="auto">
          <a:xfrm>
            <a:off x="6443663" y="3573463"/>
            <a:ext cx="1871662" cy="1247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8856" name="Picture 8">
            <a:extLst>
              <a:ext uri="{FF2B5EF4-FFF2-40B4-BE49-F238E27FC236}">
                <a16:creationId xmlns:a16="http://schemas.microsoft.com/office/drawing/2014/main" id="{21B132E1-AF39-8F48-8A6F-55315A2602A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77" t="20027" r="2614" b="14894"/>
          <a:stretch>
            <a:fillRect/>
          </a:stretch>
        </p:blipFill>
        <p:spPr bwMode="auto">
          <a:xfrm>
            <a:off x="6156325" y="4508500"/>
            <a:ext cx="1943100" cy="12636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8857" name="Picture 9">
            <a:extLst>
              <a:ext uri="{FF2B5EF4-FFF2-40B4-BE49-F238E27FC236}">
                <a16:creationId xmlns:a16="http://schemas.microsoft.com/office/drawing/2014/main" id="{7A7177B2-2D14-2647-BB60-1502FBDC3AD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495" t="20027" r="2495" b="15019"/>
          <a:stretch>
            <a:fillRect/>
          </a:stretch>
        </p:blipFill>
        <p:spPr bwMode="auto">
          <a:xfrm>
            <a:off x="3708400" y="4724400"/>
            <a:ext cx="1944688" cy="1262063"/>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8858" name="Text Box 10">
            <a:extLst>
              <a:ext uri="{FF2B5EF4-FFF2-40B4-BE49-F238E27FC236}">
                <a16:creationId xmlns:a16="http://schemas.microsoft.com/office/drawing/2014/main" id="{D222A389-C5CE-D34C-B3E2-1965A3C67A92}"/>
              </a:ext>
            </a:extLst>
          </p:cNvPr>
          <p:cNvSpPr txBox="1">
            <a:spLocks noChangeArrowheads="1"/>
          </p:cNvSpPr>
          <p:nvPr/>
        </p:nvSpPr>
        <p:spPr bwMode="auto">
          <a:xfrm>
            <a:off x="900113" y="2781300"/>
            <a:ext cx="23034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a:solidFill>
                  <a:srgbClr val="000000"/>
                </a:solidFill>
              </a:rPr>
              <a:t>Calendar placement is a challenge</a:t>
            </a:r>
          </a:p>
        </p:txBody>
      </p:sp>
      <p:sp>
        <p:nvSpPr>
          <p:cNvPr id="78859" name="Text Box 11">
            <a:extLst>
              <a:ext uri="{FF2B5EF4-FFF2-40B4-BE49-F238E27FC236}">
                <a16:creationId xmlns:a16="http://schemas.microsoft.com/office/drawing/2014/main" id="{99580E6B-7AB1-5840-947D-7CD7FC9DEAB5}"/>
              </a:ext>
            </a:extLst>
          </p:cNvPr>
          <p:cNvSpPr txBox="1">
            <a:spLocks noChangeArrowheads="1"/>
          </p:cNvSpPr>
          <p:nvPr/>
        </p:nvSpPr>
        <p:spPr bwMode="auto">
          <a:xfrm>
            <a:off x="3419475" y="2852738"/>
            <a:ext cx="2303463"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a:solidFill>
                  <a:srgbClr val="000000"/>
                </a:solidFill>
              </a:rPr>
              <a:t>Interface visuals affect usage</a:t>
            </a:r>
          </a:p>
        </p:txBody>
      </p:sp>
      <p:sp>
        <p:nvSpPr>
          <p:cNvPr id="78860" name="Text Box 12">
            <a:extLst>
              <a:ext uri="{FF2B5EF4-FFF2-40B4-BE49-F238E27FC236}">
                <a16:creationId xmlns:a16="http://schemas.microsoft.com/office/drawing/2014/main" id="{293F25B7-70BB-A448-9DF9-99BDB42CF7E4}"/>
              </a:ext>
            </a:extLst>
          </p:cNvPr>
          <p:cNvSpPr txBox="1">
            <a:spLocks noChangeArrowheads="1"/>
          </p:cNvSpPr>
          <p:nvPr/>
        </p:nvSpPr>
        <p:spPr bwMode="auto">
          <a:xfrm>
            <a:off x="6372225" y="2636838"/>
            <a:ext cx="2303463"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a:solidFill>
                  <a:srgbClr val="000000"/>
                </a:solidFill>
              </a:rPr>
              <a:t>People check the calendar when not at home</a:t>
            </a:r>
          </a:p>
        </p:txBody>
      </p:sp>
    </p:spTree>
    <p:extLst>
      <p:ext uri="{BB962C8B-B14F-4D97-AF65-F5344CB8AC3E}">
        <p14:creationId xmlns:p14="http://schemas.microsoft.com/office/powerpoint/2010/main" val="277631919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29C8C66F-C777-1346-9CB2-3B82DF536E7D}"/>
              </a:ext>
            </a:extLst>
          </p:cNvPr>
          <p:cNvSpPr>
            <a:spLocks noGrp="1" noChangeArrowheads="1"/>
          </p:cNvSpPr>
          <p:nvPr>
            <p:ph type="title"/>
          </p:nvPr>
        </p:nvSpPr>
        <p:spPr/>
        <p:txBody>
          <a:bodyPr/>
          <a:lstStyle/>
          <a:p>
            <a:pPr eaLnBrk="1" hangingPunct="1"/>
            <a:r>
              <a:rPr lang="en-CA" altLang="en-US"/>
              <a:t>Outline</a:t>
            </a:r>
          </a:p>
        </p:txBody>
      </p:sp>
      <p:sp>
        <p:nvSpPr>
          <p:cNvPr id="79875" name="Rectangle 3">
            <a:extLst>
              <a:ext uri="{FF2B5EF4-FFF2-40B4-BE49-F238E27FC236}">
                <a16:creationId xmlns:a16="http://schemas.microsoft.com/office/drawing/2014/main" id="{41F136E7-9C1B-BC4A-AC3E-BC0B599F50D6}"/>
              </a:ext>
            </a:extLst>
          </p:cNvPr>
          <p:cNvSpPr>
            <a:spLocks noGrp="1" noChangeArrowheads="1"/>
          </p:cNvSpPr>
          <p:nvPr>
            <p:ph idx="1"/>
          </p:nvPr>
        </p:nvSpPr>
        <p:spPr/>
        <p:txBody>
          <a:bodyPr/>
          <a:lstStyle/>
          <a:p>
            <a:pPr eaLnBrk="1" hangingPunct="1"/>
            <a:r>
              <a:rPr lang="en-CA" altLang="en-US"/>
              <a:t>Qualitative research</a:t>
            </a:r>
          </a:p>
          <a:p>
            <a:pPr eaLnBrk="1" hangingPunct="1"/>
            <a:endParaRPr lang="en-CA" altLang="en-US"/>
          </a:p>
          <a:p>
            <a:pPr eaLnBrk="1" hangingPunct="1"/>
            <a:r>
              <a:rPr lang="en-CA" altLang="en-US"/>
              <a:t>Analysis methods</a:t>
            </a:r>
          </a:p>
          <a:p>
            <a:pPr eaLnBrk="1" hangingPunct="1"/>
            <a:endParaRPr lang="en-CA" altLang="en-US"/>
          </a:p>
          <a:p>
            <a:pPr eaLnBrk="1" hangingPunct="1"/>
            <a:r>
              <a:rPr lang="en-CA" altLang="en-US" b="1"/>
              <a:t>Validity and generalizability</a:t>
            </a:r>
            <a:endParaRPr lang="en-CA" altLang="en-US" sz="2800" b="1"/>
          </a:p>
          <a:p>
            <a:pPr eaLnBrk="1" hangingPunct="1"/>
            <a:endParaRPr lang="en-CA" altLang="en-US" b="1"/>
          </a:p>
          <a:p>
            <a:pPr eaLnBrk="1" hangingPunct="1">
              <a:buFontTx/>
              <a:buNone/>
            </a:pPr>
            <a:endParaRPr lang="en-CA" altLang="en-US"/>
          </a:p>
          <a:p>
            <a:pPr eaLnBrk="1" hangingPunct="1">
              <a:buFontTx/>
              <a:buNone/>
            </a:pPr>
            <a:endParaRPr lang="en-CA" altLang="en-US"/>
          </a:p>
          <a:p>
            <a:pPr eaLnBrk="1" hangingPunct="1"/>
            <a:endParaRPr lang="en-CA" altLang="en-US" sz="2800"/>
          </a:p>
        </p:txBody>
      </p:sp>
    </p:spTree>
    <p:extLst>
      <p:ext uri="{BB962C8B-B14F-4D97-AF65-F5344CB8AC3E}">
        <p14:creationId xmlns:p14="http://schemas.microsoft.com/office/powerpoint/2010/main" val="173415740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32DB6628-3CD2-1541-BD4F-46B37F02CDDC}"/>
              </a:ext>
            </a:extLst>
          </p:cNvPr>
          <p:cNvSpPr>
            <a:spLocks noGrp="1" noChangeArrowheads="1"/>
          </p:cNvSpPr>
          <p:nvPr>
            <p:ph type="title"/>
          </p:nvPr>
        </p:nvSpPr>
        <p:spPr/>
        <p:txBody>
          <a:bodyPr/>
          <a:lstStyle/>
          <a:p>
            <a:pPr eaLnBrk="1" hangingPunct="1"/>
            <a:r>
              <a:rPr lang="en-CA" altLang="en-US"/>
              <a:t>Validity Threats</a:t>
            </a:r>
          </a:p>
        </p:txBody>
      </p:sp>
      <p:sp>
        <p:nvSpPr>
          <p:cNvPr id="80899" name="Rectangle 3">
            <a:extLst>
              <a:ext uri="{FF2B5EF4-FFF2-40B4-BE49-F238E27FC236}">
                <a16:creationId xmlns:a16="http://schemas.microsoft.com/office/drawing/2014/main" id="{AFB9F901-9F56-234D-8130-41199BD0E8B8}"/>
              </a:ext>
            </a:extLst>
          </p:cNvPr>
          <p:cNvSpPr>
            <a:spLocks noGrp="1" noChangeArrowheads="1"/>
          </p:cNvSpPr>
          <p:nvPr>
            <p:ph idx="1"/>
          </p:nvPr>
        </p:nvSpPr>
        <p:spPr/>
        <p:txBody>
          <a:bodyPr/>
          <a:lstStyle/>
          <a:p>
            <a:pPr eaLnBrk="1" hangingPunct="1"/>
            <a:r>
              <a:rPr lang="en-CA" altLang="en-US"/>
              <a:t>Bias</a:t>
            </a:r>
          </a:p>
          <a:p>
            <a:pPr lvl="1" eaLnBrk="1" hangingPunct="1"/>
            <a:r>
              <a:rPr lang="en-CA" altLang="en-US"/>
              <a:t>researcher’s influence on the study</a:t>
            </a:r>
          </a:p>
          <a:p>
            <a:pPr lvl="1" eaLnBrk="1" hangingPunct="1"/>
            <a:r>
              <a:rPr lang="en-CA" altLang="en-US"/>
              <a:t>e.g., studying one’s own culture</a:t>
            </a:r>
          </a:p>
          <a:p>
            <a:pPr eaLnBrk="1" hangingPunct="1"/>
            <a:endParaRPr lang="en-CA" altLang="en-US"/>
          </a:p>
          <a:p>
            <a:pPr eaLnBrk="1" hangingPunct="1"/>
            <a:r>
              <a:rPr lang="en-CA" altLang="en-US"/>
              <a:t>Reactivity</a:t>
            </a:r>
          </a:p>
          <a:p>
            <a:pPr lvl="1" eaLnBrk="1" hangingPunct="1"/>
            <a:r>
              <a:rPr lang="en-US" altLang="en-US"/>
              <a:t>researcher's effect on the setting or people</a:t>
            </a:r>
          </a:p>
          <a:p>
            <a:pPr lvl="1" eaLnBrk="1" hangingPunct="1"/>
            <a:r>
              <a:rPr lang="en-US" altLang="en-US"/>
              <a:t>e.g., people may do things differently</a:t>
            </a:r>
          </a:p>
          <a:p>
            <a:pPr lvl="1" eaLnBrk="1" hangingPunct="1"/>
            <a:endParaRPr lang="en-CA" altLang="en-US"/>
          </a:p>
        </p:txBody>
      </p:sp>
      <p:sp>
        <p:nvSpPr>
          <p:cNvPr id="80900" name="Text Box 4">
            <a:extLst>
              <a:ext uri="{FF2B5EF4-FFF2-40B4-BE49-F238E27FC236}">
                <a16:creationId xmlns:a16="http://schemas.microsoft.com/office/drawing/2014/main" id="{6BB57255-AD0A-074B-9AE7-EB095D2F6C4C}"/>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Tree>
    <p:extLst>
      <p:ext uri="{BB962C8B-B14F-4D97-AF65-F5344CB8AC3E}">
        <p14:creationId xmlns:p14="http://schemas.microsoft.com/office/powerpoint/2010/main" val="12113057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EAC3DDE7-BBF5-0743-AA4D-51882D28D40A}"/>
              </a:ext>
            </a:extLst>
          </p:cNvPr>
          <p:cNvSpPr>
            <a:spLocks noGrp="1" noChangeArrowheads="1"/>
          </p:cNvSpPr>
          <p:nvPr>
            <p:ph type="title"/>
          </p:nvPr>
        </p:nvSpPr>
        <p:spPr/>
        <p:txBody>
          <a:bodyPr/>
          <a:lstStyle/>
          <a:p>
            <a:pPr eaLnBrk="1" hangingPunct="1"/>
            <a:r>
              <a:rPr lang="en-CA" altLang="en-US"/>
              <a:t>Validity Tests</a:t>
            </a:r>
          </a:p>
        </p:txBody>
      </p:sp>
      <p:sp>
        <p:nvSpPr>
          <p:cNvPr id="82947" name="Text Box 4">
            <a:extLst>
              <a:ext uri="{FF2B5EF4-FFF2-40B4-BE49-F238E27FC236}">
                <a16:creationId xmlns:a16="http://schemas.microsoft.com/office/drawing/2014/main" id="{A05ACD4B-5B4D-584A-8DD6-7126B4B6270D}"/>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82948" name="Rectangle 5">
            <a:extLst>
              <a:ext uri="{FF2B5EF4-FFF2-40B4-BE49-F238E27FC236}">
                <a16:creationId xmlns:a16="http://schemas.microsoft.com/office/drawing/2014/main" id="{2FD199CF-8B0A-3240-95AD-C8E0861BC47A}"/>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p:txBody>
      </p:sp>
      <p:sp>
        <p:nvSpPr>
          <p:cNvPr id="82949" name="Rectangle 7">
            <a:extLst>
              <a:ext uri="{FF2B5EF4-FFF2-40B4-BE49-F238E27FC236}">
                <a16:creationId xmlns:a16="http://schemas.microsoft.com/office/drawing/2014/main" id="{4D58CDFD-C51A-674F-B990-D77C808B51BF}"/>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31840502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1AC756D3-AACE-2449-8377-62B32499E716}"/>
              </a:ext>
            </a:extLst>
          </p:cNvPr>
          <p:cNvSpPr>
            <a:spLocks noGrp="1" noChangeArrowheads="1"/>
          </p:cNvSpPr>
          <p:nvPr>
            <p:ph type="title"/>
          </p:nvPr>
        </p:nvSpPr>
        <p:spPr/>
        <p:txBody>
          <a:bodyPr/>
          <a:lstStyle/>
          <a:p>
            <a:pPr eaLnBrk="1" hangingPunct="1"/>
            <a:r>
              <a:rPr lang="en-CA" altLang="en-US"/>
              <a:t>Validity Tests</a:t>
            </a:r>
          </a:p>
        </p:txBody>
      </p:sp>
      <p:sp>
        <p:nvSpPr>
          <p:cNvPr id="84995" name="Text Box 3">
            <a:extLst>
              <a:ext uri="{FF2B5EF4-FFF2-40B4-BE49-F238E27FC236}">
                <a16:creationId xmlns:a16="http://schemas.microsoft.com/office/drawing/2014/main" id="{B2E76DF2-B33E-1B49-A339-F8D156DB4681}"/>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84996" name="Rectangle 4">
            <a:extLst>
              <a:ext uri="{FF2B5EF4-FFF2-40B4-BE49-F238E27FC236}">
                <a16:creationId xmlns:a16="http://schemas.microsoft.com/office/drawing/2014/main" id="{8CEC9792-2723-D342-BDCD-4EFF64C9E855}"/>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rgbClr val="C0C0C0"/>
              </a:solidFill>
              <a:latin typeface="Tahoma" panose="020B0604030504040204" pitchFamily="34" charset="0"/>
              <a:cs typeface="Arial" panose="020B0604020202020204" pitchFamily="34" charset="0"/>
            </a:endParaRPr>
          </a:p>
        </p:txBody>
      </p:sp>
      <p:sp>
        <p:nvSpPr>
          <p:cNvPr id="84997" name="Rectangle 5">
            <a:extLst>
              <a:ext uri="{FF2B5EF4-FFF2-40B4-BE49-F238E27FC236}">
                <a16:creationId xmlns:a16="http://schemas.microsoft.com/office/drawing/2014/main" id="{93825696-698A-FF4A-908B-19CD13AAC5D2}"/>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solidFill>
                <a:srgbClr val="C0C0C0"/>
              </a:solidFill>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144376786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700ABDD2-454A-234A-90CC-6E4064E6F997}"/>
              </a:ext>
            </a:extLst>
          </p:cNvPr>
          <p:cNvSpPr>
            <a:spLocks noGrp="1" noChangeArrowheads="1"/>
          </p:cNvSpPr>
          <p:nvPr>
            <p:ph type="title"/>
          </p:nvPr>
        </p:nvSpPr>
        <p:spPr/>
        <p:txBody>
          <a:bodyPr/>
          <a:lstStyle/>
          <a:p>
            <a:pPr eaLnBrk="1" hangingPunct="1"/>
            <a:r>
              <a:rPr lang="en-CA" altLang="en-US"/>
              <a:t>Validity Tests</a:t>
            </a:r>
          </a:p>
        </p:txBody>
      </p:sp>
      <p:sp>
        <p:nvSpPr>
          <p:cNvPr id="87043" name="Text Box 3">
            <a:extLst>
              <a:ext uri="{FF2B5EF4-FFF2-40B4-BE49-F238E27FC236}">
                <a16:creationId xmlns:a16="http://schemas.microsoft.com/office/drawing/2014/main" id="{D36CA4A3-FF2B-EE42-AA8F-453206C6040D}"/>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87044" name="Rectangle 4">
            <a:extLst>
              <a:ext uri="{FF2B5EF4-FFF2-40B4-BE49-F238E27FC236}">
                <a16:creationId xmlns:a16="http://schemas.microsoft.com/office/drawing/2014/main" id="{6F7225DA-92F8-6045-8E42-73A2FB46E6C2}"/>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
        <p:nvSpPr>
          <p:cNvPr id="87045" name="Rectangle 5">
            <a:extLst>
              <a:ext uri="{FF2B5EF4-FFF2-40B4-BE49-F238E27FC236}">
                <a16:creationId xmlns:a16="http://schemas.microsoft.com/office/drawing/2014/main" id="{E44496D9-656E-BC4F-BC56-1ACC2C0C1FF5}"/>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144919441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4F21FFA7-68D3-F64D-AF10-49D054F4A61B}"/>
              </a:ext>
            </a:extLst>
          </p:cNvPr>
          <p:cNvSpPr>
            <a:spLocks noGrp="1" noChangeArrowheads="1"/>
          </p:cNvSpPr>
          <p:nvPr>
            <p:ph type="title"/>
          </p:nvPr>
        </p:nvSpPr>
        <p:spPr/>
        <p:txBody>
          <a:bodyPr/>
          <a:lstStyle/>
          <a:p>
            <a:pPr eaLnBrk="1" hangingPunct="1"/>
            <a:r>
              <a:rPr lang="en-CA" altLang="en-US"/>
              <a:t>Validity Tests</a:t>
            </a:r>
          </a:p>
        </p:txBody>
      </p:sp>
      <p:sp>
        <p:nvSpPr>
          <p:cNvPr id="89091" name="Text Box 3">
            <a:extLst>
              <a:ext uri="{FF2B5EF4-FFF2-40B4-BE49-F238E27FC236}">
                <a16:creationId xmlns:a16="http://schemas.microsoft.com/office/drawing/2014/main" id="{6E99A0BF-677D-4D4A-80BB-1093C6BE0C51}"/>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89092" name="Rectangle 4">
            <a:extLst>
              <a:ext uri="{FF2B5EF4-FFF2-40B4-BE49-F238E27FC236}">
                <a16:creationId xmlns:a16="http://schemas.microsoft.com/office/drawing/2014/main" id="{B2ACF813-0D46-CB46-AB2F-465F3BD7B2B4}"/>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
        <p:nvSpPr>
          <p:cNvPr id="89093" name="Rectangle 5">
            <a:extLst>
              <a:ext uri="{FF2B5EF4-FFF2-40B4-BE49-F238E27FC236}">
                <a16:creationId xmlns:a16="http://schemas.microsoft.com/office/drawing/2014/main" id="{4E20C376-DFE0-324D-B9D8-8A8C4DD2F8F0}"/>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73955631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7E09FD14-70AE-2C49-B133-72043C7A5116}"/>
              </a:ext>
            </a:extLst>
          </p:cNvPr>
          <p:cNvSpPr>
            <a:spLocks noGrp="1" noChangeArrowheads="1"/>
          </p:cNvSpPr>
          <p:nvPr>
            <p:ph type="title"/>
          </p:nvPr>
        </p:nvSpPr>
        <p:spPr/>
        <p:txBody>
          <a:bodyPr/>
          <a:lstStyle/>
          <a:p>
            <a:pPr eaLnBrk="1" hangingPunct="1"/>
            <a:r>
              <a:rPr lang="en-CA" altLang="en-US"/>
              <a:t>Validity Tests</a:t>
            </a:r>
          </a:p>
        </p:txBody>
      </p:sp>
      <p:sp>
        <p:nvSpPr>
          <p:cNvPr id="91139" name="Text Box 3">
            <a:extLst>
              <a:ext uri="{FF2B5EF4-FFF2-40B4-BE49-F238E27FC236}">
                <a16:creationId xmlns:a16="http://schemas.microsoft.com/office/drawing/2014/main" id="{AFE87A18-0F54-E342-9B43-250F48C23A29}"/>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91140" name="Rectangle 4">
            <a:extLst>
              <a:ext uri="{FF2B5EF4-FFF2-40B4-BE49-F238E27FC236}">
                <a16:creationId xmlns:a16="http://schemas.microsoft.com/office/drawing/2014/main" id="{6D0697CA-2DCA-C94D-8F36-93A71515061F}"/>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
        <p:nvSpPr>
          <p:cNvPr id="91141" name="Rectangle 5">
            <a:extLst>
              <a:ext uri="{FF2B5EF4-FFF2-40B4-BE49-F238E27FC236}">
                <a16:creationId xmlns:a16="http://schemas.microsoft.com/office/drawing/2014/main" id="{B154A6A3-F7CD-8646-BA7E-C78ADD0D7AC0}"/>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135128155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A6941BDE-F3FB-DF4B-84F2-E233FC64583E}"/>
              </a:ext>
            </a:extLst>
          </p:cNvPr>
          <p:cNvSpPr>
            <a:spLocks noGrp="1" noChangeArrowheads="1"/>
          </p:cNvSpPr>
          <p:nvPr>
            <p:ph type="title"/>
          </p:nvPr>
        </p:nvSpPr>
        <p:spPr/>
        <p:txBody>
          <a:bodyPr/>
          <a:lstStyle/>
          <a:p>
            <a:pPr eaLnBrk="1" hangingPunct="1"/>
            <a:r>
              <a:rPr lang="en-CA" altLang="en-US"/>
              <a:t>Validity Tests</a:t>
            </a:r>
          </a:p>
        </p:txBody>
      </p:sp>
      <p:sp>
        <p:nvSpPr>
          <p:cNvPr id="93187" name="Text Box 3">
            <a:extLst>
              <a:ext uri="{FF2B5EF4-FFF2-40B4-BE49-F238E27FC236}">
                <a16:creationId xmlns:a16="http://schemas.microsoft.com/office/drawing/2014/main" id="{DEB53359-1980-8448-8D77-2380C593B6E2}"/>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93188" name="Rectangle 4">
            <a:extLst>
              <a:ext uri="{FF2B5EF4-FFF2-40B4-BE49-F238E27FC236}">
                <a16:creationId xmlns:a16="http://schemas.microsoft.com/office/drawing/2014/main" id="{C330B726-1DE6-3149-8A44-7A26352DF8A3}"/>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
        <p:nvSpPr>
          <p:cNvPr id="93189" name="Rectangle 5">
            <a:extLst>
              <a:ext uri="{FF2B5EF4-FFF2-40B4-BE49-F238E27FC236}">
                <a16:creationId xmlns:a16="http://schemas.microsoft.com/office/drawing/2014/main" id="{0CB5D3C4-7CDA-244B-97EB-C770D8AD0C64}"/>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401084266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9A5601E6-C492-2849-8570-0E06155FB05C}"/>
              </a:ext>
            </a:extLst>
          </p:cNvPr>
          <p:cNvSpPr>
            <a:spLocks noGrp="1" noChangeArrowheads="1"/>
          </p:cNvSpPr>
          <p:nvPr>
            <p:ph type="title"/>
          </p:nvPr>
        </p:nvSpPr>
        <p:spPr/>
        <p:txBody>
          <a:bodyPr/>
          <a:lstStyle/>
          <a:p>
            <a:pPr eaLnBrk="1" hangingPunct="1"/>
            <a:r>
              <a:rPr lang="en-CA" altLang="en-US"/>
              <a:t>Validity Tests</a:t>
            </a:r>
          </a:p>
        </p:txBody>
      </p:sp>
      <p:sp>
        <p:nvSpPr>
          <p:cNvPr id="95235" name="Text Box 3">
            <a:extLst>
              <a:ext uri="{FF2B5EF4-FFF2-40B4-BE49-F238E27FC236}">
                <a16:creationId xmlns:a16="http://schemas.microsoft.com/office/drawing/2014/main" id="{F1619D32-AB3A-A04B-A477-0838C13232D6}"/>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95236" name="Rectangle 4">
            <a:extLst>
              <a:ext uri="{FF2B5EF4-FFF2-40B4-BE49-F238E27FC236}">
                <a16:creationId xmlns:a16="http://schemas.microsoft.com/office/drawing/2014/main" id="{1DEFDDC2-45FA-C243-97A9-B96872A85A57}"/>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
        <p:nvSpPr>
          <p:cNvPr id="95237" name="Rectangle 5">
            <a:extLst>
              <a:ext uri="{FF2B5EF4-FFF2-40B4-BE49-F238E27FC236}">
                <a16:creationId xmlns:a16="http://schemas.microsoft.com/office/drawing/2014/main" id="{3D6FA517-43CF-3249-A8F0-B1310A63C9A6}"/>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201129908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223FB24F-36D9-5540-9E8D-1958DE89CAFE}"/>
              </a:ext>
            </a:extLst>
          </p:cNvPr>
          <p:cNvSpPr>
            <a:spLocks noGrp="1" noChangeArrowheads="1"/>
          </p:cNvSpPr>
          <p:nvPr>
            <p:ph type="title"/>
          </p:nvPr>
        </p:nvSpPr>
        <p:spPr/>
        <p:txBody>
          <a:bodyPr/>
          <a:lstStyle/>
          <a:p>
            <a:pPr eaLnBrk="1" hangingPunct="1"/>
            <a:r>
              <a:rPr lang="en-CA" altLang="en-US"/>
              <a:t>Validity Tests</a:t>
            </a:r>
          </a:p>
        </p:txBody>
      </p:sp>
      <p:sp>
        <p:nvSpPr>
          <p:cNvPr id="97283" name="Text Box 3">
            <a:extLst>
              <a:ext uri="{FF2B5EF4-FFF2-40B4-BE49-F238E27FC236}">
                <a16:creationId xmlns:a16="http://schemas.microsoft.com/office/drawing/2014/main" id="{9112672D-514E-024C-9487-F8E6FC31C3A3}"/>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97284" name="Rectangle 4">
            <a:extLst>
              <a:ext uri="{FF2B5EF4-FFF2-40B4-BE49-F238E27FC236}">
                <a16:creationId xmlns:a16="http://schemas.microsoft.com/office/drawing/2014/main" id="{2E8B1C1F-3261-7649-935F-63442AFEE2C4}"/>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
        <p:nvSpPr>
          <p:cNvPr id="97285" name="Rectangle 5">
            <a:extLst>
              <a:ext uri="{FF2B5EF4-FFF2-40B4-BE49-F238E27FC236}">
                <a16:creationId xmlns:a16="http://schemas.microsoft.com/office/drawing/2014/main" id="{C1693810-8A25-3A48-9EB1-C234F7EAFF5E}"/>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243778942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E813B83C-767C-BA4D-A1F1-BF277848E426}"/>
              </a:ext>
            </a:extLst>
          </p:cNvPr>
          <p:cNvSpPr>
            <a:spLocks noGrp="1" noChangeArrowheads="1"/>
          </p:cNvSpPr>
          <p:nvPr>
            <p:ph type="title"/>
          </p:nvPr>
        </p:nvSpPr>
        <p:spPr/>
        <p:txBody>
          <a:bodyPr/>
          <a:lstStyle/>
          <a:p>
            <a:pPr eaLnBrk="1" hangingPunct="1"/>
            <a:r>
              <a:rPr lang="en-CA" altLang="en-US"/>
              <a:t>Validity Tests</a:t>
            </a:r>
          </a:p>
        </p:txBody>
      </p:sp>
      <p:sp>
        <p:nvSpPr>
          <p:cNvPr id="99331" name="Text Box 3">
            <a:extLst>
              <a:ext uri="{FF2B5EF4-FFF2-40B4-BE49-F238E27FC236}">
                <a16:creationId xmlns:a16="http://schemas.microsoft.com/office/drawing/2014/main" id="{7913259F-87F0-C04A-AC75-5894D98553C8}"/>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99332" name="Rectangle 4">
            <a:extLst>
              <a:ext uri="{FF2B5EF4-FFF2-40B4-BE49-F238E27FC236}">
                <a16:creationId xmlns:a16="http://schemas.microsoft.com/office/drawing/2014/main" id="{C8AAB71A-A409-8243-9150-87DE030F647D}"/>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
        <p:nvSpPr>
          <p:cNvPr id="99333" name="Rectangle 5">
            <a:extLst>
              <a:ext uri="{FF2B5EF4-FFF2-40B4-BE49-F238E27FC236}">
                <a16:creationId xmlns:a16="http://schemas.microsoft.com/office/drawing/2014/main" id="{D1E78250-D851-224F-BBA2-FAFD711E7AD2}"/>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79882011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2A846009-54C5-ED43-8F2F-69EAD788CC6D}"/>
              </a:ext>
            </a:extLst>
          </p:cNvPr>
          <p:cNvSpPr>
            <a:spLocks noGrp="1" noChangeArrowheads="1"/>
          </p:cNvSpPr>
          <p:nvPr>
            <p:ph type="title"/>
          </p:nvPr>
        </p:nvSpPr>
        <p:spPr/>
        <p:txBody>
          <a:bodyPr/>
          <a:lstStyle/>
          <a:p>
            <a:pPr eaLnBrk="1" hangingPunct="1"/>
            <a:r>
              <a:rPr lang="en-CA" altLang="en-US"/>
              <a:t>Generalizability</a:t>
            </a:r>
          </a:p>
        </p:txBody>
      </p:sp>
      <p:sp>
        <p:nvSpPr>
          <p:cNvPr id="101379" name="Rectangle 3">
            <a:extLst>
              <a:ext uri="{FF2B5EF4-FFF2-40B4-BE49-F238E27FC236}">
                <a16:creationId xmlns:a16="http://schemas.microsoft.com/office/drawing/2014/main" id="{ADE9201B-DF7C-574C-AB5A-697E25CFA590}"/>
              </a:ext>
            </a:extLst>
          </p:cNvPr>
          <p:cNvSpPr>
            <a:spLocks noGrp="1" noChangeArrowheads="1"/>
          </p:cNvSpPr>
          <p:nvPr>
            <p:ph idx="1"/>
          </p:nvPr>
        </p:nvSpPr>
        <p:spPr/>
        <p:txBody>
          <a:bodyPr/>
          <a:lstStyle/>
          <a:p>
            <a:pPr eaLnBrk="1" hangingPunct="1"/>
            <a:r>
              <a:rPr lang="en-CA" altLang="en-US"/>
              <a:t>Internal generalizability</a:t>
            </a:r>
          </a:p>
          <a:p>
            <a:pPr lvl="1" eaLnBrk="1" hangingPunct="1"/>
            <a:r>
              <a:rPr lang="en-CA" altLang="en-US" sz="2400"/>
              <a:t>do findings extend </a:t>
            </a:r>
            <a:r>
              <a:rPr lang="en-CA" altLang="en-US" sz="2400" i="1"/>
              <a:t>within</a:t>
            </a:r>
            <a:r>
              <a:rPr lang="en-CA" altLang="en-US" sz="2400"/>
              <a:t> the group studied?</a:t>
            </a:r>
          </a:p>
          <a:p>
            <a:pPr eaLnBrk="1" hangingPunct="1"/>
            <a:endParaRPr lang="en-CA" altLang="en-US" sz="2800"/>
          </a:p>
          <a:p>
            <a:pPr eaLnBrk="1" hangingPunct="1"/>
            <a:r>
              <a:rPr lang="en-CA" altLang="en-US"/>
              <a:t>External generalizability</a:t>
            </a:r>
          </a:p>
          <a:p>
            <a:pPr lvl="1" eaLnBrk="1" hangingPunct="1"/>
            <a:r>
              <a:rPr lang="en-CA" altLang="en-US" sz="2400"/>
              <a:t>do findings extend </a:t>
            </a:r>
            <a:r>
              <a:rPr lang="en-CA" altLang="en-US" sz="2400" i="1"/>
              <a:t>outside</a:t>
            </a:r>
            <a:r>
              <a:rPr lang="en-CA" altLang="en-US" sz="2400"/>
              <a:t> the group studied?</a:t>
            </a:r>
          </a:p>
          <a:p>
            <a:pPr lvl="1" eaLnBrk="1" hangingPunct="1"/>
            <a:endParaRPr lang="en-CA" altLang="en-US" sz="2400"/>
          </a:p>
          <a:p>
            <a:pPr eaLnBrk="1" hangingPunct="1"/>
            <a:r>
              <a:rPr lang="en-CA" altLang="en-US"/>
              <a:t>Face generalizability</a:t>
            </a:r>
          </a:p>
          <a:p>
            <a:pPr lvl="1" eaLnBrk="1" hangingPunct="1"/>
            <a:r>
              <a:rPr lang="en-CA" altLang="en-US" sz="2400"/>
              <a:t>there is no reason to believe the results don’t generalize</a:t>
            </a:r>
          </a:p>
          <a:p>
            <a:pPr lvl="1" eaLnBrk="1" hangingPunct="1"/>
            <a:endParaRPr lang="en-CA" altLang="en-US" sz="2400"/>
          </a:p>
        </p:txBody>
      </p:sp>
      <p:sp>
        <p:nvSpPr>
          <p:cNvPr id="101380" name="Text Box 4">
            <a:extLst>
              <a:ext uri="{FF2B5EF4-FFF2-40B4-BE49-F238E27FC236}">
                <a16:creationId xmlns:a16="http://schemas.microsoft.com/office/drawing/2014/main" id="{D8083E1E-AB71-D34E-9B3A-B5B423EF9A72}"/>
              </a:ext>
            </a:extLst>
          </p:cNvPr>
          <p:cNvSpPr txBox="1">
            <a:spLocks noChangeArrowheads="1"/>
          </p:cNvSpPr>
          <p:nvPr/>
        </p:nvSpPr>
        <p:spPr bwMode="auto">
          <a:xfrm>
            <a:off x="323850" y="6381750"/>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Tree>
    <p:extLst>
      <p:ext uri="{BB962C8B-B14F-4D97-AF65-F5344CB8AC3E}">
        <p14:creationId xmlns:p14="http://schemas.microsoft.com/office/powerpoint/2010/main" val="371720130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a:extLst>
              <a:ext uri="{FF2B5EF4-FFF2-40B4-BE49-F238E27FC236}">
                <a16:creationId xmlns:a16="http://schemas.microsoft.com/office/drawing/2014/main" id="{06D98081-7E0A-774B-83F7-12E459EFC086}"/>
              </a:ext>
            </a:extLst>
          </p:cNvPr>
          <p:cNvSpPr>
            <a:spLocks noGrp="1" noChangeArrowheads="1"/>
          </p:cNvSpPr>
          <p:nvPr>
            <p:ph type="title"/>
          </p:nvPr>
        </p:nvSpPr>
        <p:spPr/>
        <p:txBody>
          <a:bodyPr/>
          <a:lstStyle/>
          <a:p>
            <a:pPr eaLnBrk="1" hangingPunct="1"/>
            <a:r>
              <a:rPr lang="en-CA" altLang="en-US"/>
              <a:t>Summary</a:t>
            </a:r>
          </a:p>
        </p:txBody>
      </p:sp>
      <p:sp>
        <p:nvSpPr>
          <p:cNvPr id="104451" name="Rectangle 3">
            <a:extLst>
              <a:ext uri="{FF2B5EF4-FFF2-40B4-BE49-F238E27FC236}">
                <a16:creationId xmlns:a16="http://schemas.microsoft.com/office/drawing/2014/main" id="{2703D2B1-8B23-7841-8B1C-28905EF780FD}"/>
              </a:ext>
            </a:extLst>
          </p:cNvPr>
          <p:cNvSpPr>
            <a:spLocks noGrp="1" noChangeArrowheads="1"/>
          </p:cNvSpPr>
          <p:nvPr>
            <p:ph idx="1"/>
          </p:nvPr>
        </p:nvSpPr>
        <p:spPr/>
        <p:txBody>
          <a:bodyPr/>
          <a:lstStyle/>
          <a:p>
            <a:pPr eaLnBrk="1" hangingPunct="1"/>
            <a:r>
              <a:rPr lang="en-CA" altLang="en-US"/>
              <a:t>Qualitative goals:</a:t>
            </a:r>
          </a:p>
          <a:p>
            <a:pPr lvl="1" eaLnBrk="1" hangingPunct="1"/>
            <a:r>
              <a:rPr lang="en-CA" altLang="en-US" sz="2400"/>
              <a:t>meaning, context, process, reasoning</a:t>
            </a:r>
          </a:p>
          <a:p>
            <a:pPr lvl="1" eaLnBrk="1" hangingPunct="1">
              <a:buFontTx/>
              <a:buNone/>
            </a:pPr>
            <a:endParaRPr lang="en-CA" altLang="en-US" sz="2400"/>
          </a:p>
          <a:p>
            <a:pPr eaLnBrk="1" hangingPunct="1"/>
            <a:r>
              <a:rPr lang="en-CA" altLang="en-US"/>
              <a:t>Good qualitative research:</a:t>
            </a:r>
          </a:p>
          <a:p>
            <a:pPr lvl="1" eaLnBrk="1" hangingPunct="1"/>
            <a:r>
              <a:rPr lang="en-CA" altLang="en-US"/>
              <a:t>data collector / analyzer / presenter</a:t>
            </a:r>
          </a:p>
          <a:p>
            <a:pPr lvl="1" eaLnBrk="1" hangingPunct="1">
              <a:buFontTx/>
              <a:buNone/>
            </a:pPr>
            <a:r>
              <a:rPr lang="en-CA" altLang="en-US" sz="2400"/>
              <a:t>	</a:t>
            </a:r>
          </a:p>
          <a:p>
            <a:pPr eaLnBrk="1" hangingPunct="1"/>
            <a:endParaRPr lang="en-CA" altLang="en-US" sz="2800"/>
          </a:p>
        </p:txBody>
      </p:sp>
    </p:spTree>
    <p:extLst>
      <p:ext uri="{BB962C8B-B14F-4D97-AF65-F5344CB8AC3E}">
        <p14:creationId xmlns:p14="http://schemas.microsoft.com/office/powerpoint/2010/main" val="135121339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a:extLst>
              <a:ext uri="{FF2B5EF4-FFF2-40B4-BE49-F238E27FC236}">
                <a16:creationId xmlns:a16="http://schemas.microsoft.com/office/drawing/2014/main" id="{16D0A2C5-B2A6-2946-B3CF-14EE5B861ED7}"/>
              </a:ext>
            </a:extLst>
          </p:cNvPr>
          <p:cNvSpPr>
            <a:spLocks noGrp="1" noChangeArrowheads="1"/>
          </p:cNvSpPr>
          <p:nvPr>
            <p:ph type="title"/>
          </p:nvPr>
        </p:nvSpPr>
        <p:spPr/>
        <p:txBody>
          <a:bodyPr/>
          <a:lstStyle/>
          <a:p>
            <a:pPr eaLnBrk="1" hangingPunct="1"/>
            <a:r>
              <a:rPr lang="en-CA" altLang="en-US"/>
              <a:t>Summary</a:t>
            </a:r>
          </a:p>
        </p:txBody>
      </p:sp>
      <p:sp>
        <p:nvSpPr>
          <p:cNvPr id="105475" name="Rectangle 3">
            <a:extLst>
              <a:ext uri="{FF2B5EF4-FFF2-40B4-BE49-F238E27FC236}">
                <a16:creationId xmlns:a16="http://schemas.microsoft.com/office/drawing/2014/main" id="{43765EBD-34EF-5648-A3AA-6DBD6B3FCF8E}"/>
              </a:ext>
            </a:extLst>
          </p:cNvPr>
          <p:cNvSpPr>
            <a:spLocks noGrp="1" noChangeArrowheads="1"/>
          </p:cNvSpPr>
          <p:nvPr>
            <p:ph idx="1"/>
          </p:nvPr>
        </p:nvSpPr>
        <p:spPr/>
        <p:txBody>
          <a:bodyPr/>
          <a:lstStyle/>
          <a:p>
            <a:pPr eaLnBrk="1" hangingPunct="1"/>
            <a:r>
              <a:rPr lang="en-CA" altLang="en-US"/>
              <a:t>Qualitative data:</a:t>
            </a:r>
            <a:endParaRPr lang="en-CA" altLang="en-US" sz="2800"/>
          </a:p>
          <a:p>
            <a:pPr lvl="1" eaLnBrk="1" hangingPunct="1"/>
            <a:r>
              <a:rPr lang="en-CA" altLang="en-US" sz="2400"/>
              <a:t>detailed descriptions	(audio, written, video)</a:t>
            </a:r>
            <a:br>
              <a:rPr lang="en-CA" altLang="en-US" sz="2400"/>
            </a:br>
            <a:endParaRPr lang="en-CA" altLang="en-US" sz="2400"/>
          </a:p>
          <a:p>
            <a:pPr eaLnBrk="1" hangingPunct="1"/>
            <a:r>
              <a:rPr lang="en-CA" altLang="en-US"/>
              <a:t>Analysis methods:</a:t>
            </a:r>
          </a:p>
          <a:p>
            <a:pPr lvl="1" eaLnBrk="1" hangingPunct="1"/>
            <a:r>
              <a:rPr lang="en-CA" altLang="en-US" sz="2400"/>
              <a:t>open coding</a:t>
            </a:r>
          </a:p>
          <a:p>
            <a:pPr lvl="1" eaLnBrk="1" hangingPunct="1"/>
            <a:r>
              <a:rPr lang="en-CA" altLang="en-US" sz="2400"/>
              <a:t>systematic coding</a:t>
            </a:r>
          </a:p>
          <a:p>
            <a:pPr lvl="1" eaLnBrk="1" hangingPunct="1"/>
            <a:r>
              <a:rPr lang="en-CA" altLang="en-US" sz="2400"/>
              <a:t>affinity diagramming</a:t>
            </a:r>
          </a:p>
          <a:p>
            <a:pPr lvl="1" eaLnBrk="1" hangingPunct="1"/>
            <a:endParaRPr lang="en-CA" altLang="en-US" sz="2400"/>
          </a:p>
          <a:p>
            <a:pPr eaLnBrk="1" hangingPunct="1"/>
            <a:endParaRPr lang="en-CA" altLang="en-US" sz="2800"/>
          </a:p>
        </p:txBody>
      </p:sp>
    </p:spTree>
    <p:extLst>
      <p:ext uri="{BB962C8B-B14F-4D97-AF65-F5344CB8AC3E}">
        <p14:creationId xmlns:p14="http://schemas.microsoft.com/office/powerpoint/2010/main" val="312436626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a:extLst>
              <a:ext uri="{FF2B5EF4-FFF2-40B4-BE49-F238E27FC236}">
                <a16:creationId xmlns:a16="http://schemas.microsoft.com/office/drawing/2014/main" id="{61068F96-3592-5649-A661-0ED59D49831B}"/>
              </a:ext>
            </a:extLst>
          </p:cNvPr>
          <p:cNvSpPr>
            <a:spLocks noGrp="1" noChangeArrowheads="1"/>
          </p:cNvSpPr>
          <p:nvPr>
            <p:ph type="title"/>
          </p:nvPr>
        </p:nvSpPr>
        <p:spPr/>
        <p:txBody>
          <a:bodyPr/>
          <a:lstStyle/>
          <a:p>
            <a:pPr eaLnBrk="1" hangingPunct="1"/>
            <a:r>
              <a:rPr lang="en-CA" altLang="en-US"/>
              <a:t>Summary</a:t>
            </a:r>
          </a:p>
        </p:txBody>
      </p:sp>
      <p:sp>
        <p:nvSpPr>
          <p:cNvPr id="106499" name="Rectangle 3">
            <a:extLst>
              <a:ext uri="{FF2B5EF4-FFF2-40B4-BE49-F238E27FC236}">
                <a16:creationId xmlns:a16="http://schemas.microsoft.com/office/drawing/2014/main" id="{246A1828-BDE2-3948-A817-CB3860E08C7D}"/>
              </a:ext>
            </a:extLst>
          </p:cNvPr>
          <p:cNvSpPr>
            <a:spLocks noGrp="1" noChangeArrowheads="1"/>
          </p:cNvSpPr>
          <p:nvPr>
            <p:ph idx="1"/>
          </p:nvPr>
        </p:nvSpPr>
        <p:spPr/>
        <p:txBody>
          <a:bodyPr/>
          <a:lstStyle/>
          <a:p>
            <a:pPr eaLnBrk="1" hangingPunct="1"/>
            <a:r>
              <a:rPr lang="en-CA" altLang="en-US"/>
              <a:t>Report descriptions / scenarios / quotes</a:t>
            </a:r>
          </a:p>
          <a:p>
            <a:pPr eaLnBrk="1" hangingPunct="1"/>
            <a:endParaRPr lang="en-CA" altLang="en-US"/>
          </a:p>
          <a:p>
            <a:pPr eaLnBrk="1" hangingPunct="1"/>
            <a:r>
              <a:rPr lang="en-CA" altLang="en-US"/>
              <a:t>Look for face generalizability</a:t>
            </a:r>
          </a:p>
          <a:p>
            <a:pPr eaLnBrk="1" hangingPunct="1"/>
            <a:endParaRPr lang="en-CA" altLang="en-US"/>
          </a:p>
          <a:p>
            <a:pPr eaLnBrk="1" hangingPunct="1"/>
            <a:r>
              <a:rPr lang="en-CA" altLang="en-US"/>
              <a:t>Use validity tests </a:t>
            </a:r>
            <a:endParaRPr lang="en-CA" altLang="en-US" sz="2800"/>
          </a:p>
          <a:p>
            <a:pPr lvl="1" eaLnBrk="1" hangingPunct="1"/>
            <a:endParaRPr lang="en-CA" altLang="en-US" sz="2400"/>
          </a:p>
          <a:p>
            <a:pPr eaLnBrk="1" hangingPunct="1"/>
            <a:endParaRPr lang="en-CA" altLang="en-US" sz="2800"/>
          </a:p>
        </p:txBody>
      </p:sp>
    </p:spTree>
    <p:extLst>
      <p:ext uri="{BB962C8B-B14F-4D97-AF65-F5344CB8AC3E}">
        <p14:creationId xmlns:p14="http://schemas.microsoft.com/office/powerpoint/2010/main" val="423804196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C2723BEC-FEF9-5B40-9AA5-9BE3BB1D3424}"/>
              </a:ext>
            </a:extLst>
          </p:cNvPr>
          <p:cNvSpPr>
            <a:spLocks noGrp="1" noChangeArrowheads="1"/>
          </p:cNvSpPr>
          <p:nvPr>
            <p:ph type="title"/>
          </p:nvPr>
        </p:nvSpPr>
        <p:spPr/>
        <p:txBody>
          <a:bodyPr/>
          <a:lstStyle/>
          <a:p>
            <a:pPr eaLnBrk="1" hangingPunct="1"/>
            <a:r>
              <a:rPr lang="en-CA" altLang="en-US"/>
              <a:t>References</a:t>
            </a:r>
          </a:p>
        </p:txBody>
      </p:sp>
      <p:sp>
        <p:nvSpPr>
          <p:cNvPr id="12291" name="Rectangle 3">
            <a:extLst>
              <a:ext uri="{FF2B5EF4-FFF2-40B4-BE49-F238E27FC236}">
                <a16:creationId xmlns:a16="http://schemas.microsoft.com/office/drawing/2014/main" id="{85A641AB-FF99-4A48-813B-6F435714966A}"/>
              </a:ext>
            </a:extLst>
          </p:cNvPr>
          <p:cNvSpPr>
            <a:spLocks noGrp="1" noChangeArrowheads="1"/>
          </p:cNvSpPr>
          <p:nvPr>
            <p:ph idx="1"/>
          </p:nvPr>
        </p:nvSpPr>
        <p:spPr>
          <a:xfrm>
            <a:off x="468313" y="1196975"/>
            <a:ext cx="8229600" cy="5661025"/>
          </a:xfrm>
        </p:spPr>
        <p:txBody>
          <a:bodyPr rtlCol="0">
            <a:normAutofit fontScale="92500" lnSpcReduction="20000"/>
          </a:bodyPr>
          <a:lstStyle/>
          <a:p>
            <a:pPr marL="609600" indent="-609600" eaLnBrk="1" fontAlgn="auto" hangingPunct="1">
              <a:lnSpc>
                <a:spcPct val="80000"/>
              </a:lnSpc>
              <a:spcAft>
                <a:spcPts val="0"/>
              </a:spcAft>
              <a:buFontTx/>
              <a:buAutoNum type="arabicPeriod"/>
              <a:defRPr/>
            </a:pPr>
            <a:r>
              <a:rPr lang="en-US" altLang="en-US" sz="1000"/>
              <a:t>Dix, A., Finlay, J., Abowd, G., &amp; Beale, R., (1998)  </a:t>
            </a:r>
            <a:r>
              <a:rPr lang="en-US" altLang="en-US" sz="1000" b="1"/>
              <a:t>Human Computer Interaction, 2nd ed.</a:t>
            </a:r>
            <a:r>
              <a:rPr lang="en-US" altLang="en-US" sz="1000" i="1"/>
              <a:t>  </a:t>
            </a:r>
            <a:r>
              <a:rPr lang="en-US" altLang="en-US" sz="1000"/>
              <a:t>Toronto:  Prentice-Hall.</a:t>
            </a:r>
          </a:p>
          <a:p>
            <a:pPr marL="990600" lvl="1" indent="-533400" eaLnBrk="1" fontAlgn="auto" hangingPunct="1">
              <a:lnSpc>
                <a:spcPct val="80000"/>
              </a:lnSpc>
              <a:spcAft>
                <a:spcPts val="0"/>
              </a:spcAft>
              <a:buFontTx/>
              <a:buNone/>
              <a:defRPr/>
            </a:pPr>
            <a:r>
              <a:rPr lang="en-US" altLang="en-US" sz="900"/>
              <a:t>	- Chapter 11: qualitative methods in general</a:t>
            </a:r>
          </a:p>
          <a:p>
            <a:pPr marL="990600" lvl="1" indent="-533400" eaLnBrk="1" fontAlgn="auto" hangingPunct="1">
              <a:lnSpc>
                <a:spcPct val="80000"/>
              </a:lnSpc>
              <a:spcAft>
                <a:spcPts val="0"/>
              </a:spcAft>
              <a:buFontTx/>
              <a:buNone/>
              <a:defRPr/>
            </a:pPr>
            <a:endParaRPr lang="en-US" altLang="en-US" sz="900"/>
          </a:p>
          <a:p>
            <a:pPr marL="609600" indent="-609600" eaLnBrk="1" fontAlgn="auto" hangingPunct="1">
              <a:lnSpc>
                <a:spcPct val="80000"/>
              </a:lnSpc>
              <a:spcAft>
                <a:spcPts val="0"/>
              </a:spcAft>
              <a:buFontTx/>
              <a:buAutoNum type="arabicPeriod"/>
              <a:defRPr/>
            </a:pPr>
            <a:r>
              <a:rPr lang="en-US" altLang="en-US" sz="1000"/>
              <a:t>Holtzblatt, K, and Jones, S., (1995) </a:t>
            </a:r>
            <a:r>
              <a:rPr lang="en-US" altLang="en-US" sz="1000" b="1"/>
              <a:t>Conducting and Analyzing a Contextual Interview</a:t>
            </a:r>
            <a:r>
              <a:rPr lang="en-US" altLang="en-US" sz="1000"/>
              <a:t>, In </a:t>
            </a:r>
            <a:r>
              <a:rPr lang="en-US" altLang="en-US" sz="1000" i="1"/>
              <a:t>Readings in Human-Computer Interaction: Toward the Year 2000</a:t>
            </a:r>
            <a:r>
              <a:rPr lang="en-US" altLang="en-US" sz="1000"/>
              <a:t>, 2nd ed., R.M. Baecker,et al., Editors, Morgan Kaufman, pp. 241-253.</a:t>
            </a:r>
            <a:endParaRPr lang="en-CA" altLang="en-US" sz="1000"/>
          </a:p>
          <a:p>
            <a:pPr marL="990600" lvl="1" indent="-533400" eaLnBrk="1" fontAlgn="auto" hangingPunct="1">
              <a:lnSpc>
                <a:spcPct val="80000"/>
              </a:lnSpc>
              <a:spcAft>
                <a:spcPts val="0"/>
              </a:spcAft>
              <a:buFontTx/>
              <a:buNone/>
              <a:defRPr/>
            </a:pPr>
            <a:r>
              <a:rPr lang="en-US" altLang="en-US" sz="900"/>
              <a:t>	- conducting and analyzing contextual interviews</a:t>
            </a:r>
          </a:p>
          <a:p>
            <a:pPr marL="990600" lvl="1" indent="-533400" eaLnBrk="1" fontAlgn="auto" hangingPunct="1">
              <a:lnSpc>
                <a:spcPct val="80000"/>
              </a:lnSpc>
              <a:spcAft>
                <a:spcPts val="0"/>
              </a:spcAft>
              <a:buFontTx/>
              <a:buNone/>
              <a:defRPr/>
            </a:pPr>
            <a:endParaRPr lang="en-US" altLang="en-US" sz="900"/>
          </a:p>
          <a:p>
            <a:pPr marL="609600" indent="-609600" eaLnBrk="1" fontAlgn="auto" hangingPunct="1">
              <a:lnSpc>
                <a:spcPct val="80000"/>
              </a:lnSpc>
              <a:spcAft>
                <a:spcPts val="0"/>
              </a:spcAft>
              <a:buFontTx/>
              <a:buAutoNum type="arabicPeriod"/>
              <a:defRPr/>
            </a:pPr>
            <a:r>
              <a:rPr lang="en-US" altLang="en-US" sz="1000"/>
              <a:t>Holtzblatt, K, Wendell, J., and Wood, S., (2005) </a:t>
            </a:r>
            <a:r>
              <a:rPr lang="en-US" altLang="en-US" sz="1000" b="1"/>
              <a:t>Rapid Contextual Design: A How-To Guide to Key Techniques for User-Centered Design</a:t>
            </a:r>
            <a:r>
              <a:rPr lang="en-US" altLang="en-US" sz="1000"/>
              <a:t>, Morgan Kaufmann.</a:t>
            </a:r>
          </a:p>
          <a:p>
            <a:pPr marL="990600" lvl="1" indent="-533400" eaLnBrk="1" fontAlgn="auto" hangingPunct="1">
              <a:lnSpc>
                <a:spcPct val="80000"/>
              </a:lnSpc>
              <a:spcAft>
                <a:spcPts val="0"/>
              </a:spcAft>
              <a:buFontTx/>
              <a:buNone/>
              <a:defRPr/>
            </a:pPr>
            <a:r>
              <a:rPr lang="en-US" altLang="en-US" sz="900"/>
              <a:t>	- Chapter 8: building affinity diagrams</a:t>
            </a:r>
          </a:p>
          <a:p>
            <a:pPr marL="609600" indent="-609600" eaLnBrk="1" fontAlgn="auto" hangingPunct="1">
              <a:lnSpc>
                <a:spcPct val="80000"/>
              </a:lnSpc>
              <a:spcAft>
                <a:spcPts val="0"/>
              </a:spcAft>
              <a:buFontTx/>
              <a:buAutoNum type="arabicPeriod"/>
              <a:defRPr/>
            </a:pPr>
            <a:endParaRPr lang="en-CA" altLang="en-US" sz="1000"/>
          </a:p>
          <a:p>
            <a:pPr marL="609600" indent="-609600" eaLnBrk="1" fontAlgn="auto" hangingPunct="1">
              <a:lnSpc>
                <a:spcPct val="80000"/>
              </a:lnSpc>
              <a:spcAft>
                <a:spcPts val="0"/>
              </a:spcAft>
              <a:buFontTx/>
              <a:buAutoNum type="arabicPeriod"/>
              <a:defRPr/>
            </a:pPr>
            <a:r>
              <a:rPr lang="en-CA" altLang="en-US" sz="1000"/>
              <a:t>Maxwell, J., (2005) </a:t>
            </a:r>
            <a:r>
              <a:rPr lang="en-CA" altLang="en-US" sz="1000" b="1"/>
              <a:t>Qualitative Research Design</a:t>
            </a:r>
            <a:r>
              <a:rPr lang="en-CA" altLang="en-US" sz="1000"/>
              <a:t>, </a:t>
            </a:r>
            <a:r>
              <a:rPr lang="en-CA" altLang="en-US" sz="1000" i="1"/>
              <a:t>In Applied Social Research Methods Series</a:t>
            </a:r>
            <a:r>
              <a:rPr lang="en-CA" altLang="en-US" sz="1000"/>
              <a:t>, Volume 41.</a:t>
            </a:r>
          </a:p>
          <a:p>
            <a:pPr marL="609600" indent="-609600" eaLnBrk="1" fontAlgn="auto" hangingPunct="1">
              <a:lnSpc>
                <a:spcPct val="80000"/>
              </a:lnSpc>
              <a:spcAft>
                <a:spcPts val="0"/>
              </a:spcAft>
              <a:buFontTx/>
              <a:buNone/>
              <a:defRPr/>
            </a:pPr>
            <a:r>
              <a:rPr lang="en-US" altLang="en-US" sz="1000"/>
              <a:t>		- Chapter 1: a model for qualitative research design</a:t>
            </a:r>
          </a:p>
          <a:p>
            <a:pPr marL="609600" indent="-609600" eaLnBrk="1" fontAlgn="auto" hangingPunct="1">
              <a:lnSpc>
                <a:spcPct val="80000"/>
              </a:lnSpc>
              <a:spcAft>
                <a:spcPts val="0"/>
              </a:spcAft>
              <a:buFontTx/>
              <a:buNone/>
              <a:defRPr/>
            </a:pPr>
            <a:r>
              <a:rPr lang="en-US" altLang="en-US" sz="1000"/>
              <a:t>		- Chapter 5: choosing qualitative methods and analysis</a:t>
            </a:r>
          </a:p>
          <a:p>
            <a:pPr marL="609600" indent="-609600" eaLnBrk="1" fontAlgn="auto" hangingPunct="1">
              <a:lnSpc>
                <a:spcPct val="80000"/>
              </a:lnSpc>
              <a:spcAft>
                <a:spcPts val="0"/>
              </a:spcAft>
              <a:buFontTx/>
              <a:buNone/>
              <a:defRPr/>
            </a:pPr>
            <a:r>
              <a:rPr lang="en-US" altLang="en-US" sz="1000"/>
              <a:t>		- Chapter 6: validity and generalizability</a:t>
            </a:r>
          </a:p>
          <a:p>
            <a:pPr marL="609600" indent="-609600" eaLnBrk="1" fontAlgn="auto" hangingPunct="1">
              <a:lnSpc>
                <a:spcPct val="80000"/>
              </a:lnSpc>
              <a:spcAft>
                <a:spcPts val="0"/>
              </a:spcAft>
              <a:buFontTx/>
              <a:buNone/>
              <a:defRPr/>
            </a:pPr>
            <a:endParaRPr lang="en-CA" altLang="en-US" sz="1000"/>
          </a:p>
          <a:p>
            <a:pPr marL="609600" indent="-609600" eaLnBrk="1" fontAlgn="auto" hangingPunct="1">
              <a:lnSpc>
                <a:spcPct val="80000"/>
              </a:lnSpc>
              <a:spcAft>
                <a:spcPts val="0"/>
              </a:spcAft>
              <a:buFontTx/>
              <a:buAutoNum type="arabicPeriod" startAt="5"/>
              <a:defRPr/>
            </a:pPr>
            <a:r>
              <a:rPr lang="en-CA" altLang="en-US" sz="1000"/>
              <a:t>Neustaedter, C. 2007. </a:t>
            </a:r>
            <a:r>
              <a:rPr lang="en-CA" altLang="en-US" sz="1000" b="1"/>
              <a:t>Domestic Awareness and Family Calendars, </a:t>
            </a:r>
            <a:r>
              <a:rPr lang="en-CA" altLang="en-US" sz="1000"/>
              <a:t>PhD Dissertation, University of Calgary, Canada.</a:t>
            </a:r>
          </a:p>
          <a:p>
            <a:pPr marL="609600" indent="-609600" eaLnBrk="1" fontAlgn="auto" hangingPunct="1">
              <a:lnSpc>
                <a:spcPct val="80000"/>
              </a:lnSpc>
              <a:spcAft>
                <a:spcPts val="0"/>
              </a:spcAft>
              <a:buFontTx/>
              <a:buNone/>
              <a:defRPr/>
            </a:pPr>
            <a:r>
              <a:rPr lang="en-US" altLang="en-US" sz="1000"/>
              <a:t>		- example qualitative studies, analysis, and results reporting</a:t>
            </a:r>
            <a:endParaRPr lang="en-CA" altLang="en-US" sz="1000"/>
          </a:p>
          <a:p>
            <a:pPr marL="609600" indent="-609600" eaLnBrk="1" fontAlgn="auto" hangingPunct="1">
              <a:lnSpc>
                <a:spcPct val="80000"/>
              </a:lnSpc>
              <a:spcAft>
                <a:spcPts val="0"/>
              </a:spcAft>
              <a:buFontTx/>
              <a:buAutoNum type="arabicPeriod" startAt="5"/>
              <a:defRPr/>
            </a:pPr>
            <a:endParaRPr lang="en-CA" altLang="en-US" sz="1000"/>
          </a:p>
          <a:p>
            <a:pPr marL="609600" indent="-609600" eaLnBrk="1" fontAlgn="auto" hangingPunct="1">
              <a:lnSpc>
                <a:spcPct val="80000"/>
              </a:lnSpc>
              <a:spcAft>
                <a:spcPts val="0"/>
              </a:spcAft>
              <a:buFontTx/>
              <a:buAutoNum type="arabicPeriod" startAt="6"/>
              <a:defRPr/>
            </a:pPr>
            <a:r>
              <a:rPr lang="en-CA" altLang="en-US" sz="1000"/>
              <a:t>Sanders, E.B. 1999. </a:t>
            </a:r>
            <a:r>
              <a:rPr lang="en-CA" altLang="en-US" sz="1000" b="1"/>
              <a:t>From User-Centered to Participatory Design Approaches</a:t>
            </a:r>
            <a:r>
              <a:rPr lang="en-CA" altLang="en-US" sz="1000"/>
              <a:t>, In </a:t>
            </a:r>
            <a:r>
              <a:rPr lang="en-CA" altLang="en-US" sz="1000" i="1"/>
              <a:t>Design and Social Sciences</a:t>
            </a:r>
            <a:r>
              <a:rPr lang="en-CA" altLang="en-US" sz="1000"/>
              <a:t>, J. Frascara (Ed.), Taylor and Francis Books Limited.</a:t>
            </a:r>
          </a:p>
          <a:p>
            <a:pPr marL="609600" indent="-609600" eaLnBrk="1" fontAlgn="auto" hangingPunct="1">
              <a:lnSpc>
                <a:spcPct val="80000"/>
              </a:lnSpc>
              <a:spcAft>
                <a:spcPts val="0"/>
              </a:spcAft>
              <a:buFontTx/>
              <a:buNone/>
              <a:defRPr/>
            </a:pPr>
            <a:r>
              <a:rPr lang="en-US" altLang="en-US" sz="1000"/>
              <a:t>		- participatory design for idea generation</a:t>
            </a:r>
          </a:p>
          <a:p>
            <a:pPr marL="609600" indent="-609600" eaLnBrk="1" fontAlgn="auto" hangingPunct="1">
              <a:lnSpc>
                <a:spcPct val="80000"/>
              </a:lnSpc>
              <a:spcAft>
                <a:spcPts val="0"/>
              </a:spcAft>
              <a:buFontTx/>
              <a:buAutoNum type="arabicPeriod" startAt="5"/>
              <a:defRPr/>
            </a:pPr>
            <a:endParaRPr lang="en-CA" altLang="en-US" sz="1000"/>
          </a:p>
          <a:p>
            <a:pPr marL="609600" indent="-609600" eaLnBrk="1" fontAlgn="auto" hangingPunct="1">
              <a:lnSpc>
                <a:spcPct val="80000"/>
              </a:lnSpc>
              <a:spcAft>
                <a:spcPts val="0"/>
              </a:spcAft>
              <a:defRPr/>
            </a:pPr>
            <a:endParaRPr lang="en-CA" altLang="en-US" sz="200"/>
          </a:p>
          <a:p>
            <a:pPr marL="609600" indent="-609600" eaLnBrk="1" fontAlgn="auto" hangingPunct="1">
              <a:lnSpc>
                <a:spcPct val="80000"/>
              </a:lnSpc>
              <a:spcAft>
                <a:spcPts val="0"/>
              </a:spcAft>
              <a:buFontTx/>
              <a:buAutoNum type="arabicPeriod" startAt="7"/>
              <a:defRPr/>
            </a:pPr>
            <a:r>
              <a:rPr lang="en-CA" altLang="en-US" sz="1000"/>
              <a:t>Spradley, J. (1979) </a:t>
            </a:r>
            <a:r>
              <a:rPr lang="en-CA" altLang="en-US" sz="1000" b="1"/>
              <a:t>The Ethnographic Interview</a:t>
            </a:r>
            <a:r>
              <a:rPr lang="en-CA" altLang="en-US" sz="1000"/>
              <a:t>, Holt, Rinehart &amp; Winston.</a:t>
            </a:r>
          </a:p>
          <a:p>
            <a:pPr marL="609600" indent="-609600" eaLnBrk="1" fontAlgn="auto" hangingPunct="1">
              <a:lnSpc>
                <a:spcPct val="80000"/>
              </a:lnSpc>
              <a:spcAft>
                <a:spcPts val="0"/>
              </a:spcAft>
              <a:buFontTx/>
              <a:buNone/>
              <a:defRPr/>
            </a:pPr>
            <a:r>
              <a:rPr lang="en-US" altLang="en-US" sz="1000"/>
              <a:t>		- Part 2, Step 2: interviewing an informant</a:t>
            </a:r>
          </a:p>
          <a:p>
            <a:pPr marL="609600" indent="-609600" eaLnBrk="1" fontAlgn="auto" hangingPunct="1">
              <a:lnSpc>
                <a:spcPct val="80000"/>
              </a:lnSpc>
              <a:spcAft>
                <a:spcPts val="0"/>
              </a:spcAft>
              <a:buFontTx/>
              <a:buNone/>
              <a:defRPr/>
            </a:pPr>
            <a:r>
              <a:rPr lang="en-US" altLang="en-US" sz="1000"/>
              <a:t>		- Part 2, Step 5: analyzing ethnographic interviews</a:t>
            </a:r>
          </a:p>
          <a:p>
            <a:pPr marL="609600" indent="-609600" eaLnBrk="1" fontAlgn="auto" hangingPunct="1">
              <a:lnSpc>
                <a:spcPct val="80000"/>
              </a:lnSpc>
              <a:spcAft>
                <a:spcPts val="0"/>
              </a:spcAft>
              <a:buFontTx/>
              <a:buNone/>
              <a:defRPr/>
            </a:pPr>
            <a:endParaRPr lang="en-CA" altLang="en-US" sz="1000"/>
          </a:p>
          <a:p>
            <a:pPr marL="609600" indent="-609600" eaLnBrk="1" fontAlgn="auto" hangingPunct="1">
              <a:lnSpc>
                <a:spcPct val="80000"/>
              </a:lnSpc>
              <a:spcAft>
                <a:spcPts val="0"/>
              </a:spcAft>
              <a:buFontTx/>
              <a:buAutoNum type="arabicPeriod" startAt="8"/>
              <a:defRPr/>
            </a:pPr>
            <a:r>
              <a:rPr lang="en-CA" altLang="en-US" sz="1000"/>
              <a:t>Spradley, J., (1980) </a:t>
            </a:r>
            <a:r>
              <a:rPr lang="en-CA" altLang="en-US" sz="1000" b="1"/>
              <a:t>Participant Observation</a:t>
            </a:r>
            <a:r>
              <a:rPr lang="en-CA" altLang="en-US" sz="1000"/>
              <a:t>, Harcourt Brace Jovanovich.</a:t>
            </a:r>
          </a:p>
          <a:p>
            <a:pPr marL="609600" indent="-609600" eaLnBrk="1" fontAlgn="auto" hangingPunct="1">
              <a:lnSpc>
                <a:spcPct val="80000"/>
              </a:lnSpc>
              <a:spcAft>
                <a:spcPts val="0"/>
              </a:spcAft>
              <a:buFontTx/>
              <a:buNone/>
              <a:defRPr/>
            </a:pPr>
            <a:r>
              <a:rPr lang="en-US" altLang="en-US" sz="1000"/>
              <a:t>		- Part 2, Step 2: doing participant observation</a:t>
            </a:r>
          </a:p>
          <a:p>
            <a:pPr marL="609600" indent="-609600" eaLnBrk="1" fontAlgn="auto" hangingPunct="1">
              <a:lnSpc>
                <a:spcPct val="80000"/>
              </a:lnSpc>
              <a:spcAft>
                <a:spcPts val="0"/>
              </a:spcAft>
              <a:buFontTx/>
              <a:buNone/>
              <a:defRPr/>
            </a:pPr>
            <a:r>
              <a:rPr lang="en-US" altLang="en-US" sz="1000"/>
              <a:t>		- Part 2, Step 3: making an ethnographic record</a:t>
            </a:r>
          </a:p>
          <a:p>
            <a:pPr marL="609600" indent="-609600" eaLnBrk="1" fontAlgn="auto" hangingPunct="1">
              <a:lnSpc>
                <a:spcPct val="80000"/>
              </a:lnSpc>
              <a:spcAft>
                <a:spcPts val="0"/>
              </a:spcAft>
              <a:buFontTx/>
              <a:buNone/>
              <a:defRPr/>
            </a:pPr>
            <a:endParaRPr lang="en-CA" altLang="en-US" sz="1000"/>
          </a:p>
          <a:p>
            <a:pPr marL="609600" indent="-609600" eaLnBrk="1" fontAlgn="auto" hangingPunct="1">
              <a:lnSpc>
                <a:spcPct val="80000"/>
              </a:lnSpc>
              <a:spcAft>
                <a:spcPts val="0"/>
              </a:spcAft>
              <a:buFontTx/>
              <a:buAutoNum type="arabicPeriod" startAt="9"/>
              <a:defRPr/>
            </a:pPr>
            <a:r>
              <a:rPr lang="en-CA" altLang="en-US" sz="1000"/>
              <a:t>Strauss, A., and Corbin, J., (1998). </a:t>
            </a:r>
            <a:r>
              <a:rPr lang="en-CA" altLang="en-US" sz="1000" b="1"/>
              <a:t>Basics of Qualitative Research: Techniques and Procedures for Developing Grounded Theory</a:t>
            </a:r>
            <a:r>
              <a:rPr lang="en-CA" altLang="en-US" sz="1000"/>
              <a:t>, SAGE Publications.</a:t>
            </a:r>
          </a:p>
          <a:p>
            <a:pPr marL="609600" indent="-609600" eaLnBrk="1" fontAlgn="auto" hangingPunct="1">
              <a:lnSpc>
                <a:spcPct val="80000"/>
              </a:lnSpc>
              <a:spcAft>
                <a:spcPts val="0"/>
              </a:spcAft>
              <a:buFontTx/>
              <a:buNone/>
              <a:defRPr/>
            </a:pPr>
            <a:r>
              <a:rPr lang="en-US" altLang="en-US" sz="1000"/>
              <a:t>		- Part 2: coding procedures</a:t>
            </a:r>
          </a:p>
          <a:p>
            <a:pPr marL="609600" indent="-609600" eaLnBrk="1" fontAlgn="auto" hangingPunct="1">
              <a:lnSpc>
                <a:spcPct val="80000"/>
              </a:lnSpc>
              <a:spcAft>
                <a:spcPts val="0"/>
              </a:spcAft>
              <a:buFontTx/>
              <a:buNone/>
              <a:defRPr/>
            </a:pPr>
            <a:endParaRPr lang="en-US" altLang="en-US" sz="1000"/>
          </a:p>
          <a:p>
            <a:pPr marL="609600" indent="-609600" eaLnBrk="1" fontAlgn="auto" hangingPunct="1">
              <a:lnSpc>
                <a:spcPct val="80000"/>
              </a:lnSpc>
              <a:spcAft>
                <a:spcPts val="0"/>
              </a:spcAft>
              <a:buFontTx/>
              <a:buAutoNum type="arabicPeriod" startAt="6"/>
              <a:defRPr/>
            </a:pPr>
            <a:endParaRPr lang="en-CA" altLang="en-US" sz="1000"/>
          </a:p>
        </p:txBody>
      </p:sp>
    </p:spTree>
    <p:extLst>
      <p:ext uri="{BB962C8B-B14F-4D97-AF65-F5344CB8AC3E}">
        <p14:creationId xmlns:p14="http://schemas.microsoft.com/office/powerpoint/2010/main" val="286609228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Title 1">
            <a:extLst>
              <a:ext uri="{FF2B5EF4-FFF2-40B4-BE49-F238E27FC236}">
                <a16:creationId xmlns:a16="http://schemas.microsoft.com/office/drawing/2014/main" id="{CA7AD639-47A7-6543-9EA0-694F2F80B769}"/>
              </a:ext>
            </a:extLst>
          </p:cNvPr>
          <p:cNvSpPr>
            <a:spLocks noGrp="1"/>
          </p:cNvSpPr>
          <p:nvPr>
            <p:ph type="title"/>
          </p:nvPr>
        </p:nvSpPr>
        <p:spPr/>
        <p:txBody>
          <a:bodyPr/>
          <a:lstStyle/>
          <a:p>
            <a:pPr algn="ctr" eaLnBrk="1" hangingPunct="1"/>
            <a:r>
              <a:rPr lang="en-GB" altLang="en-US"/>
              <a:t>Useful Links</a:t>
            </a:r>
          </a:p>
        </p:txBody>
      </p:sp>
      <p:sp>
        <p:nvSpPr>
          <p:cNvPr id="108547" name="Content Placeholder 2">
            <a:extLst>
              <a:ext uri="{FF2B5EF4-FFF2-40B4-BE49-F238E27FC236}">
                <a16:creationId xmlns:a16="http://schemas.microsoft.com/office/drawing/2014/main" id="{A59AD53A-347B-D94F-871A-3CE0DFCD6099}"/>
              </a:ext>
            </a:extLst>
          </p:cNvPr>
          <p:cNvSpPr>
            <a:spLocks noGrp="1"/>
          </p:cNvSpPr>
          <p:nvPr>
            <p:ph idx="1"/>
          </p:nvPr>
        </p:nvSpPr>
        <p:spPr/>
        <p:txBody>
          <a:bodyPr/>
          <a:lstStyle/>
          <a:p>
            <a:pPr eaLnBrk="1" hangingPunct="1"/>
            <a:r>
              <a:rPr lang="en-GB" altLang="en-US">
                <a:hlinkClick r:id="rId2"/>
              </a:rPr>
              <a:t>https://www.youtube.com/watch?v=7X7VuQxPfpk</a:t>
            </a:r>
            <a:endParaRPr lang="en-GB" altLang="en-US"/>
          </a:p>
          <a:p>
            <a:pPr eaLnBrk="1" hangingPunct="1"/>
            <a:endParaRPr lang="en-GB" altLang="en-US"/>
          </a:p>
        </p:txBody>
      </p:sp>
    </p:spTree>
    <p:extLst>
      <p:ext uri="{BB962C8B-B14F-4D97-AF65-F5344CB8AC3E}">
        <p14:creationId xmlns:p14="http://schemas.microsoft.com/office/powerpoint/2010/main" val="24043467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2179</TotalTime>
  <Words>5110</Words>
  <Application>Microsoft Macintosh PowerPoint</Application>
  <PresentationFormat>On-screen Show (4:3)</PresentationFormat>
  <Paragraphs>962</Paragraphs>
  <Slides>74</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74</vt:i4>
      </vt:variant>
    </vt:vector>
  </HeadingPairs>
  <TitlesOfParts>
    <vt:vector size="80" baseType="lpstr">
      <vt:lpstr>Arial</vt:lpstr>
      <vt:lpstr>Calibri</vt:lpstr>
      <vt:lpstr>Myriad Pro</vt:lpstr>
      <vt:lpstr>Tahoma</vt:lpstr>
      <vt:lpstr>Verdana</vt:lpstr>
      <vt:lpstr>20140311PresentationUWTSDTemplate</vt:lpstr>
      <vt:lpstr>LCDB700</vt:lpstr>
      <vt:lpstr>Qualitative analysis principles</vt:lpstr>
      <vt:lpstr>Qualitative analysis: how?</vt:lpstr>
      <vt:lpstr>Outline</vt:lpstr>
      <vt:lpstr>Qualitative Research Methods</vt:lpstr>
      <vt:lpstr>Qualitative Research Goals</vt:lpstr>
      <vt:lpstr>Quantitative    vs.    Qualitative </vt:lpstr>
      <vt:lpstr>PowerPoint Presentation</vt:lpstr>
      <vt:lpstr>Quantitative    vs.    Qualitative </vt:lpstr>
      <vt:lpstr>Quantitative    vs.    Qualitative </vt:lpstr>
      <vt:lpstr>Quantitative    vs.    Qualitative </vt:lpstr>
      <vt:lpstr>                    Quantitative    vs.    Qualitative </vt:lpstr>
      <vt:lpstr>Quantitative    vs.    Qualitative </vt:lpstr>
      <vt:lpstr>Quantitative    vs.    Qualitative </vt:lpstr>
      <vt:lpstr>Getting ‘Good’ Qualitative Results</vt:lpstr>
      <vt:lpstr>Qualitative Data</vt:lpstr>
      <vt:lpstr>Qualitative Data</vt:lpstr>
      <vt:lpstr>Outline</vt:lpstr>
      <vt:lpstr>Data Analysis</vt:lpstr>
      <vt:lpstr>Open Coding</vt:lpstr>
      <vt:lpstr>Example: Calendar Routines</vt:lpstr>
      <vt:lpstr>Example: Calendar Routines</vt:lpstr>
      <vt:lpstr>Example: Calendar Routines</vt:lpstr>
      <vt:lpstr>Example: Calendar Routines</vt:lpstr>
      <vt:lpstr>Example: Calendar Routines</vt:lpstr>
      <vt:lpstr>Example: Calendar Routines</vt:lpstr>
      <vt:lpstr>Example: Calendar Routines</vt:lpstr>
      <vt:lpstr>Example: Calendar Routines</vt:lpstr>
      <vt:lpstr>Example 2: Calendar Contents</vt:lpstr>
      <vt:lpstr>Example: Calendar Contents</vt:lpstr>
      <vt:lpstr>Example: Calendar Contents</vt:lpstr>
      <vt:lpstr>Example: Calendar Contents</vt:lpstr>
      <vt:lpstr>Example: Calendar Contents</vt:lpstr>
      <vt:lpstr>Example: Calendar Contents</vt:lpstr>
      <vt:lpstr>Reporting Results</vt:lpstr>
      <vt:lpstr>Software: Microsoft Word</vt:lpstr>
      <vt:lpstr>Software: Microsoft Excel</vt:lpstr>
      <vt:lpstr>Software: ATLAS.ti</vt:lpstr>
      <vt:lpstr>Data Analysis</vt:lpstr>
      <vt:lpstr>Systematic Coding</vt:lpstr>
      <vt:lpstr>Data Analysis</vt:lpstr>
      <vt:lpstr>Affinity Diagramming</vt:lpstr>
      <vt:lpstr>Example: Calendar Field Study</vt:lpstr>
      <vt:lpstr>Example: Calendar Field Study</vt:lpstr>
      <vt:lpstr>Example: Calendar Field Study</vt:lpstr>
      <vt:lpstr>Example: Calendar Field Study</vt:lpstr>
      <vt:lpstr>Example: Calendar Field Study</vt:lpstr>
      <vt:lpstr>Example: Calendar Field Study</vt:lpstr>
      <vt:lpstr>Example: Calendar Field Study</vt:lpstr>
      <vt:lpstr>Example: Calendar Field Study</vt:lpstr>
      <vt:lpstr>Example: Calendar Field Study</vt:lpstr>
      <vt:lpstr>Example: Calendar Field Study</vt:lpstr>
      <vt:lpstr>Example: Calendar Field Study</vt:lpstr>
      <vt:lpstr>Example: Calendar Field Study</vt:lpstr>
      <vt:lpstr>Example: Calendar Field Study</vt:lpstr>
      <vt:lpstr>Example: Calendar Field Study</vt:lpstr>
      <vt:lpstr>Example: Calendar Field Study</vt:lpstr>
      <vt:lpstr>Outline</vt:lpstr>
      <vt:lpstr>Validity Threats</vt:lpstr>
      <vt:lpstr>Validity Tests</vt:lpstr>
      <vt:lpstr>Validity Tests</vt:lpstr>
      <vt:lpstr>Validity Tests</vt:lpstr>
      <vt:lpstr>Validity Tests</vt:lpstr>
      <vt:lpstr>Validity Tests</vt:lpstr>
      <vt:lpstr>Validity Tests</vt:lpstr>
      <vt:lpstr>Validity Tests</vt:lpstr>
      <vt:lpstr>Validity Tests</vt:lpstr>
      <vt:lpstr>Validity Tests</vt:lpstr>
      <vt:lpstr>Generalizability</vt:lpstr>
      <vt:lpstr>Summary</vt:lpstr>
      <vt:lpstr>Summary</vt:lpstr>
      <vt:lpstr>Summary</vt:lpstr>
      <vt:lpstr>References</vt:lpstr>
      <vt:lpstr>Useful Links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127</cp:revision>
  <cp:lastPrinted>2018-07-09T15:27:01Z</cp:lastPrinted>
  <dcterms:created xsi:type="dcterms:W3CDTF">2002-10-07T19:43:58Z</dcterms:created>
  <dcterms:modified xsi:type="dcterms:W3CDTF">2020-11-05T13:44:15Z</dcterms:modified>
</cp:coreProperties>
</file>