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4" r:id="rId5"/>
    <p:sldId id="259" r:id="rId6"/>
    <p:sldId id="260" r:id="rId7"/>
    <p:sldId id="261" r:id="rId8"/>
    <p:sldId id="262" r:id="rId9"/>
    <p:sldId id="266" r:id="rId10"/>
    <p:sldId id="265" r:id="rId11"/>
    <p:sldId id="267" r:id="rId12"/>
    <p:sldId id="263" r:id="rId13"/>
    <p:sldId id="270" r:id="rId14"/>
    <p:sldId id="268" r:id="rId15"/>
    <p:sldId id="274" r:id="rId16"/>
    <p:sldId id="271" r:id="rId17"/>
    <p:sldId id="273" r:id="rId18"/>
    <p:sldId id="269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1" autoAdjust="0"/>
    <p:restoredTop sz="94676" autoAdjust="0"/>
  </p:normalViewPr>
  <p:slideViewPr>
    <p:cSldViewPr>
      <p:cViewPr varScale="1">
        <p:scale>
          <a:sx n="88" d="100"/>
          <a:sy n="88" d="100"/>
        </p:scale>
        <p:origin x="-96" y="-4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C65D7-CBE9-444E-AA85-DD93DFA07100}" type="datetimeFigureOut">
              <a:rPr lang="en-US" smtClean="0"/>
              <a:pPr/>
              <a:t>2/6/2013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4FF13-DA98-4370-9E3A-37AC1D20B95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C65D7-CBE9-444E-AA85-DD93DFA07100}" type="datetimeFigureOut">
              <a:rPr lang="en-US" smtClean="0"/>
              <a:pPr/>
              <a:t>2/6/2013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4FF13-DA98-4370-9E3A-37AC1D20B9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C65D7-CBE9-444E-AA85-DD93DFA07100}" type="datetimeFigureOut">
              <a:rPr lang="en-US" smtClean="0"/>
              <a:pPr/>
              <a:t>2/6/2013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4FF13-DA98-4370-9E3A-37AC1D20B9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C65D7-CBE9-444E-AA85-DD93DFA07100}" type="datetimeFigureOut">
              <a:rPr lang="en-US" smtClean="0"/>
              <a:pPr/>
              <a:t>2/6/2013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4FF13-DA98-4370-9E3A-37AC1D20B9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C65D7-CBE9-444E-AA85-DD93DFA07100}" type="datetimeFigureOut">
              <a:rPr lang="en-US" smtClean="0"/>
              <a:pPr/>
              <a:t>2/6/2013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4FF13-DA98-4370-9E3A-37AC1D20B9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C65D7-CBE9-444E-AA85-DD93DFA07100}" type="datetimeFigureOut">
              <a:rPr lang="en-US" smtClean="0"/>
              <a:pPr/>
              <a:t>2/6/2013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4FF13-DA98-4370-9E3A-37AC1D20B9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C65D7-CBE9-444E-AA85-DD93DFA07100}" type="datetimeFigureOut">
              <a:rPr lang="en-US" smtClean="0"/>
              <a:pPr/>
              <a:t>2/6/2013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4FF13-DA98-4370-9E3A-37AC1D20B9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C65D7-CBE9-444E-AA85-DD93DFA07100}" type="datetimeFigureOut">
              <a:rPr lang="en-US" smtClean="0"/>
              <a:pPr/>
              <a:t>2/6/2013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4FF13-DA98-4370-9E3A-37AC1D20B95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BE9C65D7-CBE9-444E-AA85-DD93DFA07100}" type="datetimeFigureOut">
              <a:rPr lang="en-US" smtClean="0"/>
              <a:pPr/>
              <a:t>2/6/2013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B734FF13-DA98-4370-9E3A-37AC1D20B9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C65D7-CBE9-444E-AA85-DD93DFA07100}" type="datetimeFigureOut">
              <a:rPr lang="en-US" smtClean="0"/>
              <a:pPr/>
              <a:t>2/6/2013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4FF13-DA98-4370-9E3A-37AC1D20B9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C65D7-CBE9-444E-AA85-DD93DFA07100}" type="datetimeFigureOut">
              <a:rPr lang="en-US" smtClean="0"/>
              <a:pPr/>
              <a:t>2/6/2013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4FF13-DA98-4370-9E3A-37AC1D20B9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EA09CC-DFB8-49A0-BACC-881C9C87E4A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E9C65D7-CBE9-444E-AA85-DD93DFA07100}" type="datetimeFigureOut">
              <a:rPr lang="en-US" smtClean="0"/>
              <a:pPr/>
              <a:t>2/6/2013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734FF13-DA98-4370-9E3A-37AC1D20B95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1.jpeg"/><Relationship Id="rId4" Type="http://schemas.openxmlformats.org/officeDocument/2006/relationships/image" Target="../media/image20.tif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3.tif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tiff"/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gif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yre player1.t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6086" y="121778"/>
            <a:ext cx="6015070" cy="660655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Pharaohs, Phoenicians, Peoples of the Sea</a:t>
            </a:r>
            <a:endParaRPr lang="en-GB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Early Bronze Age Cyclades</a:t>
            </a:r>
            <a:endParaRPr lang="en-GB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and Place...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Early Bronze Age = 3</a:t>
            </a:r>
            <a:r>
              <a:rPr lang="en-GB" baseline="30000" dirty="0" smtClean="0"/>
              <a:t>rd</a:t>
            </a:r>
            <a:r>
              <a:rPr lang="en-GB" dirty="0" smtClean="0"/>
              <a:t> millennium BC</a:t>
            </a:r>
          </a:p>
          <a:p>
            <a:r>
              <a:rPr lang="en-GB" dirty="0" smtClean="0"/>
              <a:t>EC I = </a:t>
            </a:r>
            <a:r>
              <a:rPr lang="en-GB" dirty="0" err="1" smtClean="0">
                <a:solidFill>
                  <a:srgbClr val="FFC000"/>
                </a:solidFill>
              </a:rPr>
              <a:t>Grotta</a:t>
            </a:r>
            <a:r>
              <a:rPr lang="en-GB" dirty="0" smtClean="0">
                <a:solidFill>
                  <a:srgbClr val="FFC000"/>
                </a:solidFill>
              </a:rPr>
              <a:t> </a:t>
            </a:r>
            <a:r>
              <a:rPr lang="en-GB" dirty="0" err="1" smtClean="0">
                <a:solidFill>
                  <a:srgbClr val="FFC000"/>
                </a:solidFill>
              </a:rPr>
              <a:t>Pelos</a:t>
            </a:r>
            <a:r>
              <a:rPr lang="en-GB" dirty="0" smtClean="0">
                <a:solidFill>
                  <a:srgbClr val="FFC000"/>
                </a:solidFill>
              </a:rPr>
              <a:t> </a:t>
            </a:r>
            <a:r>
              <a:rPr lang="en-GB" dirty="0" smtClean="0"/>
              <a:t>Culture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3200-2700 BC</a:t>
            </a:r>
          </a:p>
          <a:p>
            <a:r>
              <a:rPr lang="en-GB" dirty="0" smtClean="0"/>
              <a:t>EC II- IIIA = </a:t>
            </a:r>
            <a:r>
              <a:rPr lang="en-GB" dirty="0" err="1" smtClean="0">
                <a:solidFill>
                  <a:srgbClr val="FFC000"/>
                </a:solidFill>
              </a:rPr>
              <a:t>Keros</a:t>
            </a:r>
            <a:r>
              <a:rPr lang="en-GB" dirty="0" smtClean="0">
                <a:solidFill>
                  <a:srgbClr val="FFC000"/>
                </a:solidFill>
              </a:rPr>
              <a:t> Syros </a:t>
            </a:r>
            <a:r>
              <a:rPr lang="en-GB" dirty="0" smtClean="0"/>
              <a:t>Culture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2800-2200 BC</a:t>
            </a:r>
          </a:p>
          <a:p>
            <a:r>
              <a:rPr lang="en-GB" dirty="0" smtClean="0"/>
              <a:t>EC IIIA-IIIB = </a:t>
            </a:r>
            <a:r>
              <a:rPr lang="en-GB" dirty="0" err="1" smtClean="0"/>
              <a:t>Phylakopi</a:t>
            </a:r>
            <a:r>
              <a:rPr lang="en-GB" dirty="0" smtClean="0"/>
              <a:t> Culture</a:t>
            </a:r>
          </a:p>
          <a:p>
            <a:pPr lvl="1"/>
            <a:r>
              <a:rPr lang="en-GB" dirty="0" smtClean="0"/>
              <a:t>2300-1800 BC</a:t>
            </a:r>
            <a:endParaRPr lang="en-GB" dirty="0"/>
          </a:p>
        </p:txBody>
      </p:sp>
      <p:pic>
        <p:nvPicPr>
          <p:cNvPr id="7" name="Content Placeholder 6" descr="map.tif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786314" y="2071678"/>
            <a:ext cx="4094229" cy="3678507"/>
          </a:xfrm>
          <a:ln w="57150">
            <a:solidFill>
              <a:schemeClr val="tx1"/>
            </a:solidFill>
          </a:ln>
        </p:spPr>
      </p:pic>
      <p:sp>
        <p:nvSpPr>
          <p:cNvPr id="8" name="Oval 7"/>
          <p:cNvSpPr/>
          <p:nvPr/>
        </p:nvSpPr>
        <p:spPr>
          <a:xfrm>
            <a:off x="4857752" y="1928802"/>
            <a:ext cx="4071966" cy="4000528"/>
          </a:xfrm>
          <a:prstGeom prst="ellipse">
            <a:avLst/>
          </a:prstGeom>
          <a:noFill/>
          <a:ln w="57150" cmpd="sng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EBA Cyclades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0552" cy="4623816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3200-2200: development of distinctive culture</a:t>
            </a:r>
          </a:p>
          <a:p>
            <a:r>
              <a:rPr lang="en-GB" dirty="0" smtClean="0"/>
              <a:t>Small  farming, village communities in a resource rich environment</a:t>
            </a:r>
          </a:p>
          <a:p>
            <a:r>
              <a:rPr lang="en-GB" dirty="0" smtClean="0"/>
              <a:t>Material world: rich in crafted objects</a:t>
            </a:r>
          </a:p>
          <a:p>
            <a:pPr lvl="1"/>
            <a:r>
              <a:rPr lang="en-GB" dirty="0" smtClean="0"/>
              <a:t>Pottery</a:t>
            </a:r>
          </a:p>
          <a:p>
            <a:pPr lvl="1"/>
            <a:r>
              <a:rPr lang="en-GB" dirty="0" smtClean="0"/>
              <a:t>Marble sculpted figures</a:t>
            </a:r>
          </a:p>
          <a:p>
            <a:pPr lvl="1"/>
            <a:r>
              <a:rPr lang="en-GB" dirty="0" smtClean="0"/>
              <a:t>Silver jewellery</a:t>
            </a:r>
          </a:p>
          <a:p>
            <a:pPr lvl="1"/>
            <a:r>
              <a:rPr lang="en-GB" dirty="0" err="1" smtClean="0"/>
              <a:t>Bronzework</a:t>
            </a:r>
            <a:endParaRPr lang="en-GB" dirty="0"/>
          </a:p>
        </p:txBody>
      </p:sp>
      <p:pic>
        <p:nvPicPr>
          <p:cNvPr id="6" name="Picture 2" descr="D:\My Pictures\Cyclades\cyc figurine.ti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628" y="227657"/>
            <a:ext cx="3805220" cy="62731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86238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Most islands only have limited arable land</a:t>
            </a:r>
          </a:p>
          <a:p>
            <a:r>
              <a:rPr lang="en-GB" dirty="0" smtClean="0"/>
              <a:t>Maritime connectivity – outward looking</a:t>
            </a:r>
          </a:p>
          <a:p>
            <a:r>
              <a:rPr lang="en-GB" dirty="0" smtClean="0"/>
              <a:t>Mineral resources</a:t>
            </a:r>
          </a:p>
          <a:p>
            <a:pPr lvl="1"/>
            <a:r>
              <a:rPr lang="en-GB" dirty="0" smtClean="0"/>
              <a:t>Copper: </a:t>
            </a:r>
            <a:r>
              <a:rPr lang="en-GB" dirty="0" err="1" smtClean="0"/>
              <a:t>Kythnos</a:t>
            </a:r>
            <a:endParaRPr lang="en-GB" dirty="0" smtClean="0"/>
          </a:p>
          <a:p>
            <a:pPr lvl="1"/>
            <a:r>
              <a:rPr lang="en-GB" dirty="0" smtClean="0"/>
              <a:t>Silver, lead: </a:t>
            </a:r>
            <a:r>
              <a:rPr lang="en-GB" dirty="0" err="1" smtClean="0"/>
              <a:t>Siphnos</a:t>
            </a:r>
            <a:endParaRPr lang="en-GB" dirty="0" smtClean="0"/>
          </a:p>
          <a:p>
            <a:pPr lvl="1"/>
            <a:r>
              <a:rPr lang="en-GB" dirty="0" smtClean="0"/>
              <a:t>Marble: most islands, especially Paros, Naxos</a:t>
            </a:r>
          </a:p>
          <a:p>
            <a:pPr lvl="1"/>
            <a:r>
              <a:rPr lang="en-GB" dirty="0" smtClean="0"/>
              <a:t>Obsidian: Melos</a:t>
            </a:r>
          </a:p>
          <a:p>
            <a:pPr lvl="1"/>
            <a:r>
              <a:rPr lang="en-GB" dirty="0" smtClean="0"/>
              <a:t>Pumice: Thera</a:t>
            </a:r>
            <a:endParaRPr lang="en-GB" dirty="0"/>
          </a:p>
        </p:txBody>
      </p:sp>
      <p:pic>
        <p:nvPicPr>
          <p:cNvPr id="6" name="Content Placeholder 5" descr="obsidian.tif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786314" y="460752"/>
            <a:ext cx="3800476" cy="2698338"/>
          </a:xfrm>
        </p:spPr>
      </p:pic>
      <p:pic>
        <p:nvPicPr>
          <p:cNvPr id="2051" name="Picture 3" descr="D:\My Pictures\Cyclades\cycladic figurines.tif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4342734" y="3643314"/>
            <a:ext cx="4577444" cy="263611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Grotta-Pelos</a:t>
            </a:r>
            <a:r>
              <a:rPr lang="en-GB" dirty="0" smtClean="0"/>
              <a:t> Culture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29114" cy="4623816"/>
          </a:xfrm>
        </p:spPr>
        <p:txBody>
          <a:bodyPr/>
          <a:lstStyle/>
          <a:p>
            <a:r>
              <a:rPr lang="en-GB" dirty="0" smtClean="0"/>
              <a:t>Increasing settlement of islands:</a:t>
            </a:r>
          </a:p>
          <a:p>
            <a:pPr lvl="1"/>
            <a:r>
              <a:rPr lang="en-GB" dirty="0" smtClean="0"/>
              <a:t>But limited agricultural resource: small farmsteads/hamlets?</a:t>
            </a:r>
          </a:p>
          <a:p>
            <a:pPr lvl="1"/>
            <a:r>
              <a:rPr lang="en-GB" dirty="0" smtClean="0"/>
              <a:t>Development enabled by maritime communication</a:t>
            </a:r>
          </a:p>
          <a:p>
            <a:pPr lvl="1"/>
            <a:r>
              <a:rPr lang="en-GB" dirty="0" smtClean="0"/>
              <a:t>Exogamous communities?</a:t>
            </a:r>
          </a:p>
          <a:p>
            <a:r>
              <a:rPr lang="en-GB" dirty="0" smtClean="0"/>
              <a:t>Primarily funerary evidence</a:t>
            </a:r>
            <a:endParaRPr lang="en-GB" dirty="0"/>
          </a:p>
        </p:txBody>
      </p:sp>
      <p:pic>
        <p:nvPicPr>
          <p:cNvPr id="6" name="Picture 2" descr="D:\My Pictures\Cyclades\GP_pyxis.ti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286380" y="2285992"/>
            <a:ext cx="3429024" cy="32861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Grotta-Pelos</a:t>
            </a:r>
            <a:r>
              <a:rPr lang="en-GB" dirty="0" smtClean="0"/>
              <a:t> Culture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Cist graves:</a:t>
            </a:r>
          </a:p>
          <a:p>
            <a:pPr lvl="1"/>
            <a:r>
              <a:rPr lang="en-GB" dirty="0" smtClean="0"/>
              <a:t>Shallow rectangular pits cut into earth</a:t>
            </a:r>
          </a:p>
          <a:p>
            <a:pPr lvl="1"/>
            <a:r>
              <a:rPr lang="en-GB" dirty="0" smtClean="0"/>
              <a:t>Lined with stone slabs</a:t>
            </a:r>
          </a:p>
          <a:p>
            <a:r>
              <a:rPr lang="en-GB" dirty="0" smtClean="0"/>
              <a:t>Single inhumation in contracted position</a:t>
            </a:r>
          </a:p>
          <a:p>
            <a:r>
              <a:rPr lang="en-GB" dirty="0" smtClean="0"/>
              <a:t>Groups of graves: kinship?</a:t>
            </a:r>
          </a:p>
          <a:p>
            <a:r>
              <a:rPr lang="en-GB" dirty="0" smtClean="0"/>
              <a:t>Burial population...</a:t>
            </a:r>
          </a:p>
          <a:p>
            <a:r>
              <a:rPr lang="en-GB" dirty="0" err="1" smtClean="0"/>
              <a:t>Broodbank</a:t>
            </a:r>
            <a:r>
              <a:rPr lang="en-GB" dirty="0" smtClean="0"/>
              <a:t>: increasing visibility of individuals?</a:t>
            </a:r>
          </a:p>
        </p:txBody>
      </p:sp>
      <p:pic>
        <p:nvPicPr>
          <p:cNvPr id="5" name="Content Placeholder 4" descr="GP cist grave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714876" y="2357430"/>
            <a:ext cx="4082171" cy="2143140"/>
          </a:xfrm>
        </p:spPr>
      </p:pic>
      <p:cxnSp>
        <p:nvCxnSpPr>
          <p:cNvPr id="7" name="Straight Arrow Connector 6"/>
          <p:cNvCxnSpPr/>
          <p:nvPr/>
        </p:nvCxnSpPr>
        <p:spPr>
          <a:xfrm rot="5400000">
            <a:off x="7608115" y="3178967"/>
            <a:ext cx="929488" cy="794"/>
          </a:xfrm>
          <a:prstGeom prst="straightConnector1">
            <a:avLst/>
          </a:prstGeom>
          <a:ln w="38100">
            <a:solidFill>
              <a:schemeClr val="accent4">
                <a:lumMod val="50000"/>
              </a:schemeClr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8072462" y="3000372"/>
            <a:ext cx="6799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accent4">
                    <a:lumMod val="50000"/>
                  </a:schemeClr>
                </a:solidFill>
              </a:rPr>
              <a:t>0.3m</a:t>
            </a:r>
            <a:endParaRPr lang="en-GB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cxnSp>
        <p:nvCxnSpPr>
          <p:cNvPr id="10" name="Straight Arrow Connector 9"/>
          <p:cNvCxnSpPr/>
          <p:nvPr/>
        </p:nvCxnSpPr>
        <p:spPr>
          <a:xfrm rot="5400000">
            <a:off x="5429653" y="3214289"/>
            <a:ext cx="1428760" cy="794"/>
          </a:xfrm>
          <a:prstGeom prst="straightConnector1">
            <a:avLst/>
          </a:prstGeom>
          <a:ln w="38100">
            <a:solidFill>
              <a:schemeClr val="accent4">
                <a:lumMod val="50000"/>
              </a:schemeClr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6143636" y="3000372"/>
            <a:ext cx="4956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accent4">
                    <a:lumMod val="50000"/>
                  </a:schemeClr>
                </a:solidFill>
              </a:rPr>
              <a:t>1</a:t>
            </a:r>
            <a:r>
              <a:rPr lang="en-GB" b="1" dirty="0" smtClean="0">
                <a:solidFill>
                  <a:schemeClr val="accent4">
                    <a:lumMod val="50000"/>
                  </a:schemeClr>
                </a:solidFill>
              </a:rPr>
              <a:t>m</a:t>
            </a:r>
            <a:endParaRPr lang="en-GB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5072066" y="3929066"/>
            <a:ext cx="7457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accent4">
                    <a:lumMod val="50000"/>
                  </a:schemeClr>
                </a:solidFill>
              </a:rPr>
              <a:t>Plan</a:t>
            </a:r>
            <a:endParaRPr lang="en-GB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858016" y="3896029"/>
            <a:ext cx="11480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accent4">
                    <a:lumMod val="50000"/>
                  </a:schemeClr>
                </a:solidFill>
              </a:rPr>
              <a:t>Section</a:t>
            </a:r>
            <a:endParaRPr lang="en-GB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Grotta</a:t>
            </a:r>
            <a:r>
              <a:rPr lang="en-GB" dirty="0" smtClean="0"/>
              <a:t> </a:t>
            </a:r>
            <a:r>
              <a:rPr lang="en-GB" dirty="0" err="1" smtClean="0"/>
              <a:t>Pelos</a:t>
            </a:r>
            <a:r>
              <a:rPr lang="en-GB" dirty="0" smtClean="0"/>
              <a:t> Culture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29114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Variable grave goods: quality &amp; quantity</a:t>
            </a:r>
          </a:p>
          <a:p>
            <a:pPr lvl="1"/>
            <a:r>
              <a:rPr lang="en-GB" dirty="0" smtClean="0"/>
              <a:t>None</a:t>
            </a:r>
          </a:p>
          <a:p>
            <a:pPr lvl="1"/>
            <a:r>
              <a:rPr lang="en-GB" dirty="0" smtClean="0"/>
              <a:t>A few pots</a:t>
            </a:r>
          </a:p>
          <a:p>
            <a:pPr lvl="1"/>
            <a:r>
              <a:rPr lang="en-GB" dirty="0" smtClean="0"/>
              <a:t>Obsidian blades common</a:t>
            </a:r>
          </a:p>
          <a:p>
            <a:pPr lvl="1"/>
            <a:r>
              <a:rPr lang="en-GB" dirty="0" smtClean="0"/>
              <a:t>Simple ornaments</a:t>
            </a:r>
          </a:p>
          <a:p>
            <a:pPr lvl="1"/>
            <a:r>
              <a:rPr lang="en-GB" dirty="0" smtClean="0"/>
              <a:t>Marble &amp; metal goods rare</a:t>
            </a:r>
          </a:p>
          <a:p>
            <a:r>
              <a:rPr lang="en-GB" dirty="0" smtClean="0"/>
              <a:t>“wealthiest” graves: accumulations of grave goods</a:t>
            </a:r>
          </a:p>
        </p:txBody>
      </p:sp>
      <p:pic>
        <p:nvPicPr>
          <p:cNvPr id="5" name="Content Placeholder 4" descr="GP_ collared jar.t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175423" y="1857364"/>
            <a:ext cx="3723896" cy="350046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marble jar.jp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4429124" y="4214818"/>
            <a:ext cx="1897573" cy="242889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Grotta-Pelos</a:t>
            </a:r>
            <a:r>
              <a:rPr lang="en-GB" dirty="0" smtClean="0"/>
              <a:t> Culture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5720" y="1643050"/>
            <a:ext cx="4210080" cy="4429156"/>
          </a:xfrm>
        </p:spPr>
        <p:txBody>
          <a:bodyPr>
            <a:normAutofit/>
          </a:bodyPr>
          <a:lstStyle/>
          <a:p>
            <a:r>
              <a:rPr lang="en-GB" dirty="0" smtClean="0"/>
              <a:t>Craft production: </a:t>
            </a:r>
          </a:p>
          <a:p>
            <a:pPr lvl="1"/>
            <a:r>
              <a:rPr lang="en-GB" dirty="0" smtClean="0"/>
              <a:t>Handmade pottery, designed to be hung</a:t>
            </a:r>
          </a:p>
          <a:p>
            <a:pPr lvl="1"/>
            <a:r>
              <a:rPr lang="en-GB" dirty="0" smtClean="0"/>
              <a:t>Simple incised decoration</a:t>
            </a:r>
          </a:p>
          <a:p>
            <a:pPr lvl="1"/>
            <a:r>
              <a:rPr lang="en-GB" dirty="0" smtClean="0"/>
              <a:t>Schematic marble figurines</a:t>
            </a:r>
          </a:p>
          <a:p>
            <a:pPr lvl="1"/>
            <a:r>
              <a:rPr lang="en-GB" dirty="0" smtClean="0"/>
              <a:t>Marble vessels</a:t>
            </a:r>
          </a:p>
          <a:p>
            <a:pPr lvl="1"/>
            <a:r>
              <a:rPr lang="en-GB" dirty="0" smtClean="0"/>
              <a:t>Marble palettes</a:t>
            </a:r>
          </a:p>
          <a:p>
            <a:r>
              <a:rPr lang="en-GB" dirty="0" smtClean="0"/>
              <a:t>But very little metal: preference is obsidian</a:t>
            </a:r>
            <a:endParaRPr lang="en-GB" dirty="0"/>
          </a:p>
        </p:txBody>
      </p:sp>
      <p:pic>
        <p:nvPicPr>
          <p:cNvPr id="9" name="Content Placeholder 8" descr="GP_pyxis.tif"/>
          <p:cNvPicPr>
            <a:picLocks noGrp="1" noChangeAspect="1"/>
          </p:cNvPicPr>
          <p:nvPr>
            <p:ph sz="half" idx="2"/>
          </p:nvPr>
        </p:nvPicPr>
        <p:blipFill>
          <a:blip r:embed="rId3" cstate="email"/>
          <a:stretch>
            <a:fillRect/>
          </a:stretch>
        </p:blipFill>
        <p:spPr>
          <a:xfrm>
            <a:off x="7215206" y="1643050"/>
            <a:ext cx="1609712" cy="1542640"/>
          </a:xfrm>
        </p:spPr>
      </p:pic>
      <p:pic>
        <p:nvPicPr>
          <p:cNvPr id="10" name="Picture 9" descr="GP_ collared jar.tif"/>
          <p:cNvPicPr>
            <a:picLocks noChangeAspect="1"/>
          </p:cNvPicPr>
          <p:nvPr/>
        </p:nvPicPr>
        <p:blipFill>
          <a:blip r:embed="rId4" cstate="email"/>
          <a:stretch>
            <a:fillRect/>
          </a:stretch>
        </p:blipFill>
        <p:spPr>
          <a:xfrm>
            <a:off x="4640107" y="2143116"/>
            <a:ext cx="2360785" cy="2219138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4581293" y="1643050"/>
            <a:ext cx="16337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</a:rPr>
              <a:t>Collared jar</a:t>
            </a:r>
            <a:endParaRPr lang="en-GB" sz="2400" dirty="0">
              <a:solidFill>
                <a:srgbClr val="FFC00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7298797" y="3143248"/>
            <a:ext cx="8451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 smtClean="0">
                <a:solidFill>
                  <a:srgbClr val="FFC000"/>
                </a:solidFill>
              </a:rPr>
              <a:t>Pyxis</a:t>
            </a:r>
            <a:endParaRPr lang="en-GB" sz="2400" dirty="0">
              <a:solidFill>
                <a:srgbClr val="FFC000"/>
              </a:solidFill>
            </a:endParaRPr>
          </a:p>
        </p:txBody>
      </p:sp>
      <p:pic>
        <p:nvPicPr>
          <p:cNvPr id="14" name="Picture 13" descr="GP figurines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53383" y="3857628"/>
            <a:ext cx="2304887" cy="2714644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3286116" y="6253483"/>
            <a:ext cx="11432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 smtClean="0">
                <a:solidFill>
                  <a:srgbClr val="FFC000"/>
                </a:solidFill>
              </a:rPr>
              <a:t>Kandila</a:t>
            </a:r>
            <a:endParaRPr lang="en-GB" sz="2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Grotta-Pelos</a:t>
            </a:r>
            <a:r>
              <a:rPr lang="en-GB" dirty="0" smtClean="0"/>
              <a:t> Culture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 smtClean="0"/>
              <a:t>Small communities with access to certain range of (locally) crafted objects</a:t>
            </a:r>
          </a:p>
          <a:p>
            <a:r>
              <a:rPr lang="en-GB" sz="2800" dirty="0" smtClean="0"/>
              <a:t>Emphasis on personal adornment &amp; body modification: personal identity?</a:t>
            </a:r>
          </a:p>
          <a:p>
            <a:r>
              <a:rPr lang="en-GB" sz="2800" dirty="0" smtClean="0"/>
              <a:t>Little exchange </a:t>
            </a:r>
            <a:r>
              <a:rPr lang="en-GB" sz="2800" dirty="0" smtClean="0">
                <a:solidFill>
                  <a:srgbClr val="FFC000"/>
                </a:solidFill>
              </a:rPr>
              <a:t>beyond</a:t>
            </a:r>
            <a:r>
              <a:rPr lang="en-GB" sz="2800" dirty="0" smtClean="0"/>
              <a:t> Cyclades; but extensive communication &amp; exchange </a:t>
            </a:r>
            <a:r>
              <a:rPr lang="en-GB" sz="2800" dirty="0" smtClean="0">
                <a:solidFill>
                  <a:srgbClr val="FFC000"/>
                </a:solidFill>
              </a:rPr>
              <a:t>within</a:t>
            </a:r>
            <a:r>
              <a:rPr lang="en-GB" sz="2800" dirty="0" smtClean="0"/>
              <a:t> the Cyclades:</a:t>
            </a:r>
          </a:p>
          <a:p>
            <a:pPr lvl="1"/>
            <a:r>
              <a:rPr lang="en-GB" sz="2400" dirty="0" smtClean="0"/>
              <a:t>“demand for prestigious, but robust and durable exchange items” (</a:t>
            </a:r>
            <a:r>
              <a:rPr lang="en-GB" sz="2400" dirty="0" err="1" smtClean="0"/>
              <a:t>Broodbank</a:t>
            </a:r>
            <a:r>
              <a:rPr lang="en-GB" sz="2400" dirty="0" smtClean="0"/>
              <a:t> 2000: 167)</a:t>
            </a:r>
          </a:p>
          <a:p>
            <a:pPr lvl="1"/>
            <a:r>
              <a:rPr lang="en-GB" sz="2400" dirty="0" smtClean="0"/>
              <a:t>Means of creating &amp; securing social relations </a:t>
            </a:r>
            <a:r>
              <a:rPr lang="en-GB" sz="2400" dirty="0" smtClean="0">
                <a:solidFill>
                  <a:srgbClr val="FFC000"/>
                </a:solidFill>
              </a:rPr>
              <a:t>beyond</a:t>
            </a:r>
            <a:r>
              <a:rPr lang="en-GB" sz="2400" dirty="0" smtClean="0"/>
              <a:t> immediate community</a:t>
            </a:r>
          </a:p>
          <a:p>
            <a:pPr lvl="1"/>
            <a:r>
              <a:rPr lang="en-GB" sz="2400" dirty="0" smtClean="0"/>
              <a:t>Expression of shared identity...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Keros</a:t>
            </a:r>
            <a:r>
              <a:rPr lang="en-GB" dirty="0" smtClean="0"/>
              <a:t>-Syros Culture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14866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Full flowering of Cycladic culture</a:t>
            </a:r>
          </a:p>
          <a:p>
            <a:pPr lvl="1"/>
            <a:r>
              <a:rPr lang="en-GB" dirty="0" smtClean="0"/>
              <a:t>“the islands’ golden age” (</a:t>
            </a:r>
            <a:r>
              <a:rPr lang="en-GB" dirty="0" err="1" smtClean="0"/>
              <a:t>Fitton</a:t>
            </a:r>
            <a:r>
              <a:rPr lang="en-GB" dirty="0" smtClean="0"/>
              <a:t> 1989: 40)</a:t>
            </a:r>
          </a:p>
          <a:p>
            <a:r>
              <a:rPr lang="en-GB" dirty="0" smtClean="0"/>
              <a:t>Settlement evidence alongside funerary remains</a:t>
            </a:r>
          </a:p>
          <a:p>
            <a:r>
              <a:rPr lang="en-GB" dirty="0" smtClean="0"/>
              <a:t>Finest products of Cycladic craftsmanship</a:t>
            </a:r>
          </a:p>
          <a:p>
            <a:pPr lvl="1"/>
            <a:r>
              <a:rPr lang="en-GB" dirty="0" smtClean="0"/>
              <a:t>Marble figures</a:t>
            </a:r>
          </a:p>
          <a:p>
            <a:pPr lvl="1"/>
            <a:r>
              <a:rPr lang="en-GB" dirty="0" smtClean="0"/>
              <a:t>Metallurgical production</a:t>
            </a:r>
          </a:p>
          <a:p>
            <a:endParaRPr lang="en-GB" dirty="0" smtClean="0"/>
          </a:p>
        </p:txBody>
      </p:sp>
      <p:pic>
        <p:nvPicPr>
          <p:cNvPr id="5" name="Content Placeholder 4" descr="lyre player1.t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429257" y="1762602"/>
            <a:ext cx="3373350" cy="3705063"/>
          </a:xfrm>
        </p:spPr>
      </p:pic>
      <p:sp>
        <p:nvSpPr>
          <p:cNvPr id="6" name="TextBox 5"/>
          <p:cNvSpPr txBox="1"/>
          <p:nvPr/>
        </p:nvSpPr>
        <p:spPr>
          <a:xfrm>
            <a:off x="5143504" y="5539103"/>
            <a:ext cx="38030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</a:rPr>
              <a:t>Transitional GP-KS sculpture</a:t>
            </a:r>
            <a:endParaRPr lang="en-GB" sz="2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Keros</a:t>
            </a:r>
            <a:r>
              <a:rPr lang="en-GB" dirty="0" smtClean="0"/>
              <a:t>-Syros Settlement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8596" y="1773936"/>
            <a:ext cx="4257676" cy="4623816"/>
          </a:xfrm>
        </p:spPr>
        <p:txBody>
          <a:bodyPr/>
          <a:lstStyle/>
          <a:p>
            <a:r>
              <a:rPr lang="en-GB" dirty="0" smtClean="0"/>
              <a:t>Usually near sea: communication &amp; source of food</a:t>
            </a:r>
          </a:p>
          <a:p>
            <a:r>
              <a:rPr lang="en-GB" dirty="0" smtClean="0"/>
              <a:t>Hilltop location: </a:t>
            </a:r>
            <a:r>
              <a:rPr lang="en-GB" dirty="0" err="1" smtClean="0"/>
              <a:t>defense</a:t>
            </a:r>
            <a:endParaRPr lang="en-GB" dirty="0" smtClean="0"/>
          </a:p>
          <a:p>
            <a:pPr lvl="1"/>
            <a:r>
              <a:rPr lang="en-GB" dirty="0" smtClean="0"/>
              <a:t>Fortifications at </a:t>
            </a:r>
            <a:r>
              <a:rPr lang="en-GB" dirty="0" err="1" smtClean="0"/>
              <a:t>Kastri</a:t>
            </a:r>
            <a:endParaRPr lang="en-GB" dirty="0" smtClean="0"/>
          </a:p>
          <a:p>
            <a:r>
              <a:rPr lang="en-GB" dirty="0" smtClean="0"/>
              <a:t>Small villages, densely packed, irregular organisation</a:t>
            </a:r>
            <a:endParaRPr lang="en-GB" dirty="0"/>
          </a:p>
        </p:txBody>
      </p:sp>
      <p:pic>
        <p:nvPicPr>
          <p:cNvPr id="7" name="Content Placeholder 6" descr="kastri_plan.t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786314" y="1571612"/>
            <a:ext cx="4134592" cy="2203147"/>
          </a:xfrm>
        </p:spPr>
      </p:pic>
      <p:pic>
        <p:nvPicPr>
          <p:cNvPr id="9" name="Picture 8" descr="kastri_syros.tif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4857752" y="3929066"/>
            <a:ext cx="4054590" cy="2786082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7000892" y="4000504"/>
            <a:ext cx="17721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Kastri</a:t>
            </a:r>
            <a:r>
              <a:rPr lang="en-GB" sz="2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Syros</a:t>
            </a:r>
            <a:endParaRPr lang="en-GB" sz="24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Keros</a:t>
            </a:r>
            <a:r>
              <a:rPr lang="en-GB" dirty="0" smtClean="0"/>
              <a:t>-Syros Funerary Practices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5720" y="1643050"/>
            <a:ext cx="4786346" cy="4754702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 smtClean="0"/>
              <a:t>Grotta-Pelos</a:t>
            </a:r>
            <a:r>
              <a:rPr lang="en-GB" dirty="0" smtClean="0"/>
              <a:t> cemeteries continue in use</a:t>
            </a:r>
          </a:p>
          <a:p>
            <a:r>
              <a:rPr lang="en-GB" dirty="0" smtClean="0"/>
              <a:t>Greater range of grave types:</a:t>
            </a:r>
          </a:p>
          <a:p>
            <a:pPr lvl="1"/>
            <a:r>
              <a:rPr lang="en-GB" dirty="0" smtClean="0"/>
              <a:t>Rectangular cist &amp; new types</a:t>
            </a:r>
          </a:p>
          <a:p>
            <a:pPr lvl="1"/>
            <a:r>
              <a:rPr lang="en-GB" dirty="0" err="1" smtClean="0"/>
              <a:t>Ossuaries</a:t>
            </a:r>
            <a:r>
              <a:rPr lang="en-GB" dirty="0" smtClean="0"/>
              <a:t> in lower part of 2-storeyed graves</a:t>
            </a:r>
          </a:p>
          <a:p>
            <a:r>
              <a:rPr lang="en-GB" dirty="0" smtClean="0"/>
              <a:t>Multiple inhumation more common: contracted position</a:t>
            </a:r>
          </a:p>
          <a:p>
            <a:r>
              <a:rPr lang="en-GB" dirty="0" smtClean="0"/>
              <a:t>Built platforms: communal gatherings</a:t>
            </a:r>
          </a:p>
          <a:p>
            <a:r>
              <a:rPr lang="en-GB" dirty="0" smtClean="0"/>
              <a:t>What might this tell us about societal changes?</a:t>
            </a:r>
            <a:endParaRPr lang="en-GB" dirty="0"/>
          </a:p>
        </p:txBody>
      </p:sp>
      <p:pic>
        <p:nvPicPr>
          <p:cNvPr id="5" name="Content Placeholder 4" descr="KS graves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214942" y="2071678"/>
            <a:ext cx="3646196" cy="3429024"/>
          </a:xfrm>
        </p:spPr>
      </p:pic>
      <p:sp>
        <p:nvSpPr>
          <p:cNvPr id="6" name="TextBox 5"/>
          <p:cNvSpPr txBox="1"/>
          <p:nvPr/>
        </p:nvSpPr>
        <p:spPr>
          <a:xfrm>
            <a:off x="6572264" y="4643446"/>
            <a:ext cx="21884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accent4">
                    <a:lumMod val="50000"/>
                  </a:schemeClr>
                </a:solidFill>
              </a:rPr>
              <a:t>Corbelled grave</a:t>
            </a:r>
            <a:endParaRPr lang="en-GB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429388" y="3071810"/>
            <a:ext cx="23360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accent4">
                    <a:lumMod val="50000"/>
                  </a:schemeClr>
                </a:solidFill>
              </a:rPr>
              <a:t>2-storeyed grave</a:t>
            </a:r>
            <a:endParaRPr lang="en-GB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Keros</a:t>
            </a:r>
            <a:r>
              <a:rPr lang="en-GB" dirty="0" smtClean="0"/>
              <a:t>-Syros Grave Goods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258375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 Abundant pottery:</a:t>
            </a:r>
          </a:p>
          <a:p>
            <a:pPr lvl="1"/>
            <a:r>
              <a:rPr lang="en-GB" dirty="0" smtClean="0"/>
              <a:t>Primarily cups &amp; bowls</a:t>
            </a:r>
          </a:p>
          <a:p>
            <a:pPr lvl="1"/>
            <a:r>
              <a:rPr lang="en-GB" smtClean="0"/>
              <a:t>Sauceboats</a:t>
            </a:r>
            <a:endParaRPr lang="en-GB" dirty="0" smtClean="0"/>
          </a:p>
          <a:p>
            <a:pPr lvl="1"/>
            <a:r>
              <a:rPr lang="en-GB" dirty="0" smtClean="0"/>
              <a:t>Frying pans: elaborate incised decoration</a:t>
            </a:r>
          </a:p>
          <a:p>
            <a:pPr lvl="1"/>
            <a:r>
              <a:rPr lang="en-GB" dirty="0" smtClean="0"/>
              <a:t>Zoomorphic vessels</a:t>
            </a:r>
          </a:p>
          <a:p>
            <a:pPr lvl="1"/>
            <a:endParaRPr lang="en-GB" dirty="0"/>
          </a:p>
        </p:txBody>
      </p:sp>
      <p:pic>
        <p:nvPicPr>
          <p:cNvPr id="9" name="Content Placeholder 8" descr="KS conical pot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005457" y="1285860"/>
            <a:ext cx="3819457" cy="2571768"/>
          </a:xfrm>
          <a:prstGeom prst="rect">
            <a:avLst/>
          </a:prstGeom>
        </p:spPr>
      </p:pic>
      <p:pic>
        <p:nvPicPr>
          <p:cNvPr id="1029" name="Picture 5" descr="D:\My Pictures\Cyclades\keros syros sauceboa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43570" y="4071942"/>
            <a:ext cx="3014658" cy="2428475"/>
          </a:xfrm>
          <a:prstGeom prst="rect">
            <a:avLst/>
          </a:prstGeom>
          <a:noFill/>
        </p:spPr>
      </p:pic>
      <p:pic>
        <p:nvPicPr>
          <p:cNvPr id="1030" name="Picture 6" descr="D:\My Pictures\Cyclades\hedgehog1.tif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4486870" y="1214422"/>
            <a:ext cx="4551553" cy="5429288"/>
          </a:xfrm>
          <a:prstGeom prst="rect">
            <a:avLst/>
          </a:prstGeom>
          <a:noFill/>
        </p:spPr>
      </p:pic>
      <p:pic>
        <p:nvPicPr>
          <p:cNvPr id="13" name="Picture 12" descr="frying pan.tif"/>
          <p:cNvPicPr>
            <a:picLocks noChangeAspect="1"/>
          </p:cNvPicPr>
          <p:nvPr/>
        </p:nvPicPr>
        <p:blipFill>
          <a:blip r:embed="rId5" cstate="email"/>
          <a:stretch>
            <a:fillRect/>
          </a:stretch>
        </p:blipFill>
        <p:spPr>
          <a:xfrm>
            <a:off x="1643042" y="4357694"/>
            <a:ext cx="1857388" cy="23217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Keros</a:t>
            </a:r>
            <a:r>
              <a:rPr lang="en-GB" dirty="0" smtClean="0"/>
              <a:t>-Syros Grave Goods</a:t>
            </a:r>
            <a:endParaRPr lang="en-GB" dirty="0"/>
          </a:p>
        </p:txBody>
      </p:sp>
      <p:pic>
        <p:nvPicPr>
          <p:cNvPr id="5" name="Content Placeholder 4" descr="hunter_warrior.t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6964294" y="857232"/>
            <a:ext cx="1850245" cy="2643206"/>
          </a:xfrm>
        </p:spPr>
      </p:pic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Marble objects:</a:t>
            </a:r>
          </a:p>
          <a:p>
            <a:pPr lvl="1"/>
            <a:r>
              <a:rPr lang="en-GB" dirty="0" smtClean="0"/>
              <a:t>Figurines</a:t>
            </a:r>
          </a:p>
          <a:p>
            <a:pPr lvl="1"/>
            <a:r>
              <a:rPr lang="en-GB" dirty="0" smtClean="0"/>
              <a:t>Vessels</a:t>
            </a:r>
          </a:p>
          <a:p>
            <a:pPr lvl="1"/>
            <a:r>
              <a:rPr lang="en-GB" dirty="0" smtClean="0"/>
              <a:t>Palettes &amp; pestles</a:t>
            </a:r>
            <a:endParaRPr lang="en-GB" dirty="0"/>
          </a:p>
        </p:txBody>
      </p:sp>
      <p:pic>
        <p:nvPicPr>
          <p:cNvPr id="8" name="Picture 7" descr="cyc figurine.t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6314" y="1285860"/>
            <a:ext cx="1937106" cy="3193458"/>
          </a:xfrm>
          <a:prstGeom prst="rect">
            <a:avLst/>
          </a:prstGeom>
        </p:spPr>
      </p:pic>
      <p:pic>
        <p:nvPicPr>
          <p:cNvPr id="9" name="Picture 8" descr="KS_pestles.t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72066" y="4786322"/>
            <a:ext cx="3657600" cy="16642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Keros</a:t>
            </a:r>
            <a:r>
              <a:rPr lang="en-GB" dirty="0" smtClean="0"/>
              <a:t>-Syros Grave Goods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0034" y="1643050"/>
            <a:ext cx="4257676" cy="485778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Metal-work: large quantity &amp; great variety; great skill</a:t>
            </a:r>
          </a:p>
          <a:p>
            <a:r>
              <a:rPr lang="en-GB" dirty="0" smtClean="0"/>
              <a:t>Arsenical copper tools, locally produced</a:t>
            </a:r>
          </a:p>
          <a:p>
            <a:pPr lvl="1"/>
            <a:r>
              <a:rPr lang="en-GB" dirty="0" err="1" smtClean="0"/>
              <a:t>Kastri</a:t>
            </a:r>
            <a:r>
              <a:rPr lang="en-GB" dirty="0" smtClean="0"/>
              <a:t>: furnaces &amp; crucibles</a:t>
            </a:r>
          </a:p>
          <a:p>
            <a:r>
              <a:rPr lang="en-GB" dirty="0" smtClean="0"/>
              <a:t>Also weapons &amp; toiletry articles</a:t>
            </a:r>
          </a:p>
          <a:p>
            <a:r>
              <a:rPr lang="en-GB" dirty="0" smtClean="0"/>
              <a:t>Silver vessels &amp; jewellery:</a:t>
            </a:r>
          </a:p>
          <a:p>
            <a:pPr lvl="1"/>
            <a:r>
              <a:rPr lang="en-GB" dirty="0" err="1" smtClean="0"/>
              <a:t>Torcs</a:t>
            </a:r>
            <a:r>
              <a:rPr lang="en-GB" dirty="0" smtClean="0"/>
              <a:t>, bracelets, diadems</a:t>
            </a:r>
          </a:p>
        </p:txBody>
      </p:sp>
      <p:pic>
        <p:nvPicPr>
          <p:cNvPr id="5" name="Content Placeholder 4" descr="naxos tools.tif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500694" y="1214422"/>
            <a:ext cx="3422341" cy="2743576"/>
          </a:xfrm>
        </p:spPr>
      </p:pic>
      <p:pic>
        <p:nvPicPr>
          <p:cNvPr id="6" name="Picture 5" descr="KS_silver bowls.t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9625" y="4143380"/>
            <a:ext cx="3562903" cy="23574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3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4000" smtClean="0"/>
              <a:t>Keros-Syros Exchange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42844" y="1714488"/>
            <a:ext cx="4786346" cy="4869774"/>
          </a:xfrm>
        </p:spPr>
        <p:txBody>
          <a:bodyPr>
            <a:normAutofit/>
          </a:bodyPr>
          <a:lstStyle/>
          <a:p>
            <a:r>
              <a:rPr lang="en-GB" dirty="0" smtClean="0"/>
              <a:t>Trader sites: larger communities with ability to manipulate local trade &amp; monopolise long-distance ventures</a:t>
            </a:r>
          </a:p>
          <a:p>
            <a:r>
              <a:rPr lang="en-GB" dirty="0" smtClean="0"/>
              <a:t>“source of [ideological] power lay primarily in the very activity &amp; practice of maritime movement” </a:t>
            </a:r>
          </a:p>
          <a:p>
            <a:pPr>
              <a:buNone/>
            </a:pPr>
            <a:r>
              <a:rPr lang="en-GB" dirty="0" smtClean="0"/>
              <a:t>	(</a:t>
            </a:r>
            <a:r>
              <a:rPr lang="en-GB" dirty="0" err="1" smtClean="0"/>
              <a:t>Broodbank</a:t>
            </a:r>
            <a:r>
              <a:rPr lang="en-GB" dirty="0" smtClean="0"/>
              <a:t> 1993: 323)</a:t>
            </a:r>
          </a:p>
        </p:txBody>
      </p:sp>
      <p:pic>
        <p:nvPicPr>
          <p:cNvPr id="6" name="Picture 10" descr="map_centre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35045" y="500042"/>
            <a:ext cx="2623203" cy="3643338"/>
          </a:xfrm>
          <a:noFill/>
        </p:spPr>
      </p:pic>
      <p:pic>
        <p:nvPicPr>
          <p:cNvPr id="7" name="Picture 4" descr="chalandriani"/>
          <p:cNvPicPr>
            <a:picLocks noChangeAspect="1" noChangeArrowheads="1"/>
          </p:cNvPicPr>
          <p:nvPr/>
        </p:nvPicPr>
        <p:blipFill>
          <a:blip r:embed="rId3" cstate="email">
            <a:lum bright="-4000" contrast="-4000"/>
          </a:blip>
          <a:srcRect/>
          <a:stretch>
            <a:fillRect/>
          </a:stretch>
        </p:blipFill>
        <p:spPr bwMode="auto">
          <a:xfrm>
            <a:off x="5000628" y="3643314"/>
            <a:ext cx="2286016" cy="28289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dirty="0" err="1" smtClean="0">
                <a:solidFill>
                  <a:srgbClr val="FFC000"/>
                </a:solidFill>
              </a:rPr>
              <a:t>Daskaleio-Kavos</a:t>
            </a:r>
            <a:endParaRPr lang="en-GB" sz="5400" dirty="0" smtClean="0">
              <a:solidFill>
                <a:srgbClr val="FFC000"/>
              </a:solidFill>
            </a:endParaRPr>
          </a:p>
        </p:txBody>
      </p:sp>
      <p:sp>
        <p:nvSpPr>
          <p:cNvPr id="8806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14282" y="1714488"/>
            <a:ext cx="5143536" cy="4786346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Knowledge  of distance = power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Rich deposit of smashed marble objects, obsidian, pottery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Most remote trader centre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Politics of value: </a:t>
            </a: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removal of goods from circulation in ceremony of destruction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Controlling acquisition of objects in highly visible ceremony</a:t>
            </a:r>
          </a:p>
        </p:txBody>
      </p:sp>
      <p:pic>
        <p:nvPicPr>
          <p:cNvPr id="6" name="Content Placeholder 5" descr="daskaleio kavo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0000" contrast="-10000"/>
          </a:blip>
          <a:srcRect/>
          <a:stretch>
            <a:fillRect/>
          </a:stretch>
        </p:blipFill>
        <p:spPr bwMode="auto">
          <a:xfrm>
            <a:off x="5227549" y="1643050"/>
            <a:ext cx="3731585" cy="264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7" descr="daskaleio kavos objects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86446" y="3857627"/>
            <a:ext cx="3071834" cy="279024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80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8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80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880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7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Flourishing village society: level of organisation?</a:t>
            </a:r>
          </a:p>
          <a:p>
            <a:r>
              <a:rPr lang="en-GB" dirty="0" smtClean="0"/>
              <a:t>Small communities with increasing maritime connections (within &amp; beyond Cyclades)</a:t>
            </a:r>
          </a:p>
          <a:p>
            <a:r>
              <a:rPr lang="en-GB" dirty="0" smtClean="0"/>
              <a:t>Skilled crafting: especially sculpting marble, also pottery, metallurgy</a:t>
            </a:r>
          </a:p>
          <a:p>
            <a:r>
              <a:rPr lang="en-GB" dirty="0" smtClean="0"/>
              <a:t>What social changes mark the changes between the </a:t>
            </a:r>
            <a:r>
              <a:rPr lang="en-GB" dirty="0" err="1" smtClean="0"/>
              <a:t>Grotta-Pelos</a:t>
            </a:r>
            <a:r>
              <a:rPr lang="en-GB" dirty="0" smtClean="0"/>
              <a:t> &amp; </a:t>
            </a:r>
            <a:r>
              <a:rPr lang="en-GB" dirty="0" err="1" smtClean="0"/>
              <a:t>Keros</a:t>
            </a:r>
            <a:r>
              <a:rPr lang="en-GB" smtClean="0"/>
              <a:t>-Syros cultures?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244</TotalTime>
  <Words>632</Words>
  <Application>Microsoft Office PowerPoint</Application>
  <PresentationFormat>On-screen Show (4:3)</PresentationFormat>
  <Paragraphs>128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Module</vt:lpstr>
      <vt:lpstr>Pharaohs, Phoenicians, Peoples of the Sea</vt:lpstr>
      <vt:lpstr>Time and Place...</vt:lpstr>
      <vt:lpstr>EBA Cyclades</vt:lpstr>
      <vt:lpstr>Resources</vt:lpstr>
      <vt:lpstr>Grotta-Pelos Culture</vt:lpstr>
      <vt:lpstr>Grotta-Pelos Culture</vt:lpstr>
      <vt:lpstr>Grotta Pelos Culture</vt:lpstr>
      <vt:lpstr>Grotta-Pelos Culture</vt:lpstr>
      <vt:lpstr>Grotta-Pelos Culture</vt:lpstr>
      <vt:lpstr>Keros-Syros Culture</vt:lpstr>
      <vt:lpstr>Keros-Syros Settlement</vt:lpstr>
      <vt:lpstr>Keros-Syros Funerary Practices</vt:lpstr>
      <vt:lpstr>Keros-Syros Grave Goods</vt:lpstr>
      <vt:lpstr>Keros-Syros Grave Goods</vt:lpstr>
      <vt:lpstr>Keros-Syros Grave Goods</vt:lpstr>
      <vt:lpstr>Keros-Syros Exchange</vt:lpstr>
      <vt:lpstr>Daskaleio-Kavos</vt:lpstr>
      <vt:lpstr>Summary</vt:lpstr>
    </vt:vector>
  </TitlesOfParts>
  <Company>Gilfach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Pharaohs, Phoenicians, Peoples of the Sea</dc:title>
  <dc:creator>Louise Steel</dc:creator>
  <cp:lastModifiedBy>Louise Steel</cp:lastModifiedBy>
  <cp:revision>84</cp:revision>
  <dcterms:created xsi:type="dcterms:W3CDTF">2012-02-09T18:49:37Z</dcterms:created>
  <dcterms:modified xsi:type="dcterms:W3CDTF">2013-02-06T13:10:31Z</dcterms:modified>
</cp:coreProperties>
</file>