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0" r:id="rId4"/>
    <p:sldMasterId id="2147483656" r:id="rId5"/>
    <p:sldMasterId id="2147483665" r:id="rId6"/>
    <p:sldMasterId id="2147483669" r:id="rId7"/>
    <p:sldMasterId id="2147483674" r:id="rId8"/>
    <p:sldMasterId id="2147483678" r:id="rId9"/>
  </p:sldMasterIdLst>
  <p:notesMasterIdLst>
    <p:notesMasterId r:id="rId35"/>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Lst>
  <p:sldSz cx="12192000" cy="6858000"/>
  <p:notesSz cx="7104063" cy="10234613"/>
  <p:custDataLst>
    <p:custData r:id="rId2"/>
    <p:custData r:id="rId1"/>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C1F938-4E74-EEC3-6E62-D4A4C076C0EA}" v="71" dt="2026-09-04T14:11:33.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snapToObjects="1">
      <p:cViewPr varScale="1">
        <p:scale>
          <a:sx n="82" d="100"/>
          <a:sy n="82" d="100"/>
        </p:scale>
        <p:origin x="780" y="96"/>
      </p:cViewPr>
      <p:guideLst>
        <p:guide pos="3840"/>
        <p:guide orient="horz" pos="2160"/>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CBE1CC59-0358-AA80-C60A-88F8C1085D13}"/>
    <pc:docChg chg="modSld">
      <pc:chgData name="Martin Svejda" userId="S::m.svejda@uwtsd.ac.uk::8cc0682a-1f17-4534-acee-9b898a7be1ec" providerId="AD" clId="Web-{CBE1CC59-0358-AA80-C60A-88F8C1085D13}" dt="2026-09-04T17:20:45.718" v="18"/>
      <pc:docMkLst>
        <pc:docMk/>
      </pc:docMkLst>
      <pc:sldChg chg="modNotes">
        <pc:chgData name="Martin Svejda" userId="S::m.svejda@uwtsd.ac.uk::8cc0682a-1f17-4534-acee-9b898a7be1ec" providerId="AD" clId="Web-{CBE1CC59-0358-AA80-C60A-88F8C1085D13}" dt="2026-09-04T17:19:46.026" v="0"/>
        <pc:sldMkLst>
          <pc:docMk/>
          <pc:sldMk cId="0" sldId="258"/>
        </pc:sldMkLst>
      </pc:sldChg>
      <pc:sldChg chg="modNotes">
        <pc:chgData name="Martin Svejda" userId="S::m.svejda@uwtsd.ac.uk::8cc0682a-1f17-4534-acee-9b898a7be1ec" providerId="AD" clId="Web-{CBE1CC59-0358-AA80-C60A-88F8C1085D13}" dt="2026-09-04T17:19:47.776" v="1"/>
        <pc:sldMkLst>
          <pc:docMk/>
          <pc:sldMk cId="0" sldId="259"/>
        </pc:sldMkLst>
      </pc:sldChg>
      <pc:sldChg chg="modNotes">
        <pc:chgData name="Martin Svejda" userId="S::m.svejda@uwtsd.ac.uk::8cc0682a-1f17-4534-acee-9b898a7be1ec" providerId="AD" clId="Web-{CBE1CC59-0358-AA80-C60A-88F8C1085D13}" dt="2026-09-04T17:19:50.277" v="2"/>
        <pc:sldMkLst>
          <pc:docMk/>
          <pc:sldMk cId="0" sldId="260"/>
        </pc:sldMkLst>
      </pc:sldChg>
      <pc:sldChg chg="modNotes">
        <pc:chgData name="Martin Svejda" userId="S::m.svejda@uwtsd.ac.uk::8cc0682a-1f17-4534-acee-9b898a7be1ec" providerId="AD" clId="Web-{CBE1CC59-0358-AA80-C60A-88F8C1085D13}" dt="2026-09-04T17:19:53.183" v="3"/>
        <pc:sldMkLst>
          <pc:docMk/>
          <pc:sldMk cId="0" sldId="261"/>
        </pc:sldMkLst>
      </pc:sldChg>
      <pc:sldChg chg="modNotes">
        <pc:chgData name="Martin Svejda" userId="S::m.svejda@uwtsd.ac.uk::8cc0682a-1f17-4534-acee-9b898a7be1ec" providerId="AD" clId="Web-{CBE1CC59-0358-AA80-C60A-88F8C1085D13}" dt="2026-09-04T17:19:54.574" v="4"/>
        <pc:sldMkLst>
          <pc:docMk/>
          <pc:sldMk cId="0" sldId="262"/>
        </pc:sldMkLst>
      </pc:sldChg>
      <pc:sldChg chg="modNotes">
        <pc:chgData name="Martin Svejda" userId="S::m.svejda@uwtsd.ac.uk::8cc0682a-1f17-4534-acee-9b898a7be1ec" providerId="AD" clId="Web-{CBE1CC59-0358-AA80-C60A-88F8C1085D13}" dt="2026-09-04T17:19:56.793" v="5"/>
        <pc:sldMkLst>
          <pc:docMk/>
          <pc:sldMk cId="0" sldId="263"/>
        </pc:sldMkLst>
      </pc:sldChg>
      <pc:sldChg chg="modNotes">
        <pc:chgData name="Martin Svejda" userId="S::m.svejda@uwtsd.ac.uk::8cc0682a-1f17-4534-acee-9b898a7be1ec" providerId="AD" clId="Web-{CBE1CC59-0358-AA80-C60A-88F8C1085D13}" dt="2026-09-04T17:19:58.793" v="6"/>
        <pc:sldMkLst>
          <pc:docMk/>
          <pc:sldMk cId="0" sldId="264"/>
        </pc:sldMkLst>
      </pc:sldChg>
      <pc:sldChg chg="modNotes">
        <pc:chgData name="Martin Svejda" userId="S::m.svejda@uwtsd.ac.uk::8cc0682a-1f17-4534-acee-9b898a7be1ec" providerId="AD" clId="Web-{CBE1CC59-0358-AA80-C60A-88F8C1085D13}" dt="2026-09-04T17:20:02.653" v="7"/>
        <pc:sldMkLst>
          <pc:docMk/>
          <pc:sldMk cId="0" sldId="265"/>
        </pc:sldMkLst>
      </pc:sldChg>
      <pc:sldChg chg="modNotes">
        <pc:chgData name="Martin Svejda" userId="S::m.svejda@uwtsd.ac.uk::8cc0682a-1f17-4534-acee-9b898a7be1ec" providerId="AD" clId="Web-{CBE1CC59-0358-AA80-C60A-88F8C1085D13}" dt="2026-09-04T17:20:04.575" v="8"/>
        <pc:sldMkLst>
          <pc:docMk/>
          <pc:sldMk cId="0" sldId="266"/>
        </pc:sldMkLst>
      </pc:sldChg>
      <pc:sldChg chg="modNotes">
        <pc:chgData name="Martin Svejda" userId="S::m.svejda@uwtsd.ac.uk::8cc0682a-1f17-4534-acee-9b898a7be1ec" providerId="AD" clId="Web-{CBE1CC59-0358-AA80-C60A-88F8C1085D13}" dt="2026-09-04T17:20:06.231" v="9"/>
        <pc:sldMkLst>
          <pc:docMk/>
          <pc:sldMk cId="0" sldId="267"/>
        </pc:sldMkLst>
      </pc:sldChg>
      <pc:sldChg chg="modNotes">
        <pc:chgData name="Martin Svejda" userId="S::m.svejda@uwtsd.ac.uk::8cc0682a-1f17-4534-acee-9b898a7be1ec" providerId="AD" clId="Web-{CBE1CC59-0358-AA80-C60A-88F8C1085D13}" dt="2026-09-04T17:20:08.419" v="11"/>
        <pc:sldMkLst>
          <pc:docMk/>
          <pc:sldMk cId="0" sldId="268"/>
        </pc:sldMkLst>
      </pc:sldChg>
      <pc:sldChg chg="modNotes">
        <pc:chgData name="Martin Svejda" userId="S::m.svejda@uwtsd.ac.uk::8cc0682a-1f17-4534-acee-9b898a7be1ec" providerId="AD" clId="Web-{CBE1CC59-0358-AA80-C60A-88F8C1085D13}" dt="2026-09-04T17:20:10.606" v="12"/>
        <pc:sldMkLst>
          <pc:docMk/>
          <pc:sldMk cId="0" sldId="269"/>
        </pc:sldMkLst>
      </pc:sldChg>
      <pc:sldChg chg="modNotes">
        <pc:chgData name="Martin Svejda" userId="S::m.svejda@uwtsd.ac.uk::8cc0682a-1f17-4534-acee-9b898a7be1ec" providerId="AD" clId="Web-{CBE1CC59-0358-AA80-C60A-88F8C1085D13}" dt="2026-09-04T17:20:31.123" v="13"/>
        <pc:sldMkLst>
          <pc:docMk/>
          <pc:sldMk cId="0" sldId="270"/>
        </pc:sldMkLst>
      </pc:sldChg>
      <pc:sldChg chg="modNotes">
        <pc:chgData name="Martin Svejda" userId="S::m.svejda@uwtsd.ac.uk::8cc0682a-1f17-4534-acee-9b898a7be1ec" providerId="AD" clId="Web-{CBE1CC59-0358-AA80-C60A-88F8C1085D13}" dt="2026-09-04T17:20:32.967" v="14"/>
        <pc:sldMkLst>
          <pc:docMk/>
          <pc:sldMk cId="0" sldId="271"/>
        </pc:sldMkLst>
      </pc:sldChg>
      <pc:sldChg chg="modNotes">
        <pc:chgData name="Martin Svejda" userId="S::m.svejda@uwtsd.ac.uk::8cc0682a-1f17-4534-acee-9b898a7be1ec" providerId="AD" clId="Web-{CBE1CC59-0358-AA80-C60A-88F8C1085D13}" dt="2026-09-04T17:20:36.030" v="15"/>
        <pc:sldMkLst>
          <pc:docMk/>
          <pc:sldMk cId="0" sldId="272"/>
        </pc:sldMkLst>
      </pc:sldChg>
      <pc:sldChg chg="modNotes">
        <pc:chgData name="Martin Svejda" userId="S::m.svejda@uwtsd.ac.uk::8cc0682a-1f17-4534-acee-9b898a7be1ec" providerId="AD" clId="Web-{CBE1CC59-0358-AA80-C60A-88F8C1085D13}" dt="2026-09-04T17:20:37.999" v="16"/>
        <pc:sldMkLst>
          <pc:docMk/>
          <pc:sldMk cId="0" sldId="273"/>
        </pc:sldMkLst>
      </pc:sldChg>
      <pc:sldChg chg="modNotes">
        <pc:chgData name="Martin Svejda" userId="S::m.svejda@uwtsd.ac.uk::8cc0682a-1f17-4534-acee-9b898a7be1ec" providerId="AD" clId="Web-{CBE1CC59-0358-AA80-C60A-88F8C1085D13}" dt="2026-09-04T17:20:40.030" v="17"/>
        <pc:sldMkLst>
          <pc:docMk/>
          <pc:sldMk cId="0" sldId="274"/>
        </pc:sldMkLst>
      </pc:sldChg>
      <pc:sldChg chg="modNotes">
        <pc:chgData name="Martin Svejda" userId="S::m.svejda@uwtsd.ac.uk::8cc0682a-1f17-4534-acee-9b898a7be1ec" providerId="AD" clId="Web-{CBE1CC59-0358-AA80-C60A-88F8C1085D13}" dt="2026-09-04T17:20:45.718" v="18"/>
        <pc:sldMkLst>
          <pc:docMk/>
          <pc:sldMk cId="0" sldId="279"/>
        </pc:sldMkLst>
      </pc:sldChg>
    </pc:docChg>
  </pc:docChgLst>
  <pc:docChgLst>
    <pc:chgData name="Martin Svejda" userId="S::m.svejda@uwtsd.ac.uk::8cc0682a-1f17-4534-acee-9b898a7be1ec" providerId="AD" clId="Web-{D0C1F938-4E74-EEC3-6E62-D4A4C076C0EA}"/>
    <pc:docChg chg="modSld">
      <pc:chgData name="Martin Svejda" userId="S::m.svejda@uwtsd.ac.uk::8cc0682a-1f17-4534-acee-9b898a7be1ec" providerId="AD" clId="Web-{D0C1F938-4E74-EEC3-6E62-D4A4C076C0EA}" dt="2026-09-04T14:12:57.040" v="107"/>
      <pc:docMkLst>
        <pc:docMk/>
      </pc:docMkLst>
      <pc:sldChg chg="modSp modNotes">
        <pc:chgData name="Martin Svejda" userId="S::m.svejda@uwtsd.ac.uk::8cc0682a-1f17-4534-acee-9b898a7be1ec" providerId="AD" clId="Web-{D0C1F938-4E74-EEC3-6E62-D4A4C076C0EA}" dt="2026-09-04T14:02:12.709" v="12"/>
        <pc:sldMkLst>
          <pc:docMk/>
          <pc:sldMk cId="0" sldId="262"/>
        </pc:sldMkLst>
        <pc:spChg chg="mod">
          <ac:chgData name="Martin Svejda" userId="S::m.svejda@uwtsd.ac.uk::8cc0682a-1f17-4534-acee-9b898a7be1ec" providerId="AD" clId="Web-{D0C1F938-4E74-EEC3-6E62-D4A4C076C0EA}" dt="2026-09-04T14:01:08.439" v="10" actId="1076"/>
          <ac:spMkLst>
            <pc:docMk/>
            <pc:sldMk cId="0" sldId="262"/>
            <ac:spMk id="76883621" creationId="{00000000-0000-0000-0000-000000000000}"/>
          </ac:spMkLst>
        </pc:spChg>
        <pc:spChg chg="mod">
          <ac:chgData name="Martin Svejda" userId="S::m.svejda@uwtsd.ac.uk::8cc0682a-1f17-4534-acee-9b898a7be1ec" providerId="AD" clId="Web-{D0C1F938-4E74-EEC3-6E62-D4A4C076C0EA}" dt="2026-09-04T14:00:50.485" v="8" actId="20577"/>
          <ac:spMkLst>
            <pc:docMk/>
            <pc:sldMk cId="0" sldId="262"/>
            <ac:spMk id="1003480252" creationId="{00000000-0000-0000-0000-000000000000}"/>
          </ac:spMkLst>
        </pc:spChg>
      </pc:sldChg>
      <pc:sldChg chg="modSp modNotes">
        <pc:chgData name="Martin Svejda" userId="S::m.svejda@uwtsd.ac.uk::8cc0682a-1f17-4534-acee-9b898a7be1ec" providerId="AD" clId="Web-{D0C1F938-4E74-EEC3-6E62-D4A4C076C0EA}" dt="2026-09-04T14:05:15.734" v="42"/>
        <pc:sldMkLst>
          <pc:docMk/>
          <pc:sldMk cId="0" sldId="263"/>
        </pc:sldMkLst>
        <pc:spChg chg="mod">
          <ac:chgData name="Martin Svejda" userId="S::m.svejda@uwtsd.ac.uk::8cc0682a-1f17-4534-acee-9b898a7be1ec" providerId="AD" clId="Web-{D0C1F938-4E74-EEC3-6E62-D4A4C076C0EA}" dt="2026-09-04T14:03:45.527" v="28" actId="14100"/>
          <ac:spMkLst>
            <pc:docMk/>
            <pc:sldMk cId="0" sldId="263"/>
            <ac:spMk id="1533441510" creationId="{00000000-0000-0000-0000-000000000000}"/>
          </ac:spMkLst>
        </pc:spChg>
        <pc:spChg chg="mod">
          <ac:chgData name="Martin Svejda" userId="S::m.svejda@uwtsd.ac.uk::8cc0682a-1f17-4534-acee-9b898a7be1ec" providerId="AD" clId="Web-{D0C1F938-4E74-EEC3-6E62-D4A4C076C0EA}" dt="2026-09-04T14:03:03.619" v="21" actId="14100"/>
          <ac:spMkLst>
            <pc:docMk/>
            <pc:sldMk cId="0" sldId="263"/>
            <ac:spMk id="1976483012" creationId="{00000000-0000-0000-0000-000000000000}"/>
          </ac:spMkLst>
        </pc:spChg>
      </pc:sldChg>
      <pc:sldChg chg="addSp modSp addAnim">
        <pc:chgData name="Martin Svejda" userId="S::m.svejda@uwtsd.ac.uk::8cc0682a-1f17-4534-acee-9b898a7be1ec" providerId="AD" clId="Web-{D0C1F938-4E74-EEC3-6E62-D4A4C076C0EA}" dt="2026-09-04T14:08:50.427" v="61" actId="1076"/>
        <pc:sldMkLst>
          <pc:docMk/>
          <pc:sldMk cId="0" sldId="264"/>
        </pc:sldMkLst>
        <pc:spChg chg="mod">
          <ac:chgData name="Martin Svejda" userId="S::m.svejda@uwtsd.ac.uk::8cc0682a-1f17-4534-acee-9b898a7be1ec" providerId="AD" clId="Web-{D0C1F938-4E74-EEC3-6E62-D4A4C076C0EA}" dt="2026-09-04T14:08:10.801" v="59" actId="1076"/>
          <ac:spMkLst>
            <pc:docMk/>
            <pc:sldMk cId="0" sldId="264"/>
            <ac:spMk id="3" creationId="{5F6C3BE2-D15B-60CB-1D98-89F8E6FCDB3E}"/>
          </ac:spMkLst>
        </pc:spChg>
        <pc:spChg chg="mod">
          <ac:chgData name="Martin Svejda" userId="S::m.svejda@uwtsd.ac.uk::8cc0682a-1f17-4534-acee-9b898a7be1ec" providerId="AD" clId="Web-{D0C1F938-4E74-EEC3-6E62-D4A4C076C0EA}" dt="2026-09-04T14:08:30.958" v="60" actId="20577"/>
          <ac:spMkLst>
            <pc:docMk/>
            <pc:sldMk cId="0" sldId="264"/>
            <ac:spMk id="4" creationId="{9E8B7ECC-9280-9CF1-DC1F-BD639B0814A9}"/>
          </ac:spMkLst>
        </pc:spChg>
        <pc:spChg chg="mod">
          <ac:chgData name="Martin Svejda" userId="S::m.svejda@uwtsd.ac.uk::8cc0682a-1f17-4534-acee-9b898a7be1ec" providerId="AD" clId="Web-{D0C1F938-4E74-EEC3-6E62-D4A4C076C0EA}" dt="2026-09-04T14:06:21.158" v="48" actId="14100"/>
          <ac:spMkLst>
            <pc:docMk/>
            <pc:sldMk cId="0" sldId="264"/>
            <ac:spMk id="223077666" creationId="{00000000-0000-0000-0000-000000000000}"/>
          </ac:spMkLst>
        </pc:spChg>
        <pc:spChg chg="mod">
          <ac:chgData name="Martin Svejda" userId="S::m.svejda@uwtsd.ac.uk::8cc0682a-1f17-4534-acee-9b898a7be1ec" providerId="AD" clId="Web-{D0C1F938-4E74-EEC3-6E62-D4A4C076C0EA}" dt="2026-09-04T14:05:42.469" v="44" actId="20577"/>
          <ac:spMkLst>
            <pc:docMk/>
            <pc:sldMk cId="0" sldId="264"/>
            <ac:spMk id="993999477" creationId="{00000000-0000-0000-0000-000000000000}"/>
          </ac:spMkLst>
        </pc:spChg>
        <pc:grpChg chg="add mod">
          <ac:chgData name="Martin Svejda" userId="S::m.svejda@uwtsd.ac.uk::8cc0682a-1f17-4534-acee-9b898a7be1ec" providerId="AD" clId="Web-{D0C1F938-4E74-EEC3-6E62-D4A4C076C0EA}" dt="2026-09-04T14:06:41.565" v="53" actId="1076"/>
          <ac:grpSpMkLst>
            <pc:docMk/>
            <pc:sldMk cId="0" sldId="264"/>
            <ac:grpSpMk id="5" creationId="{19D4310C-1486-4EF2-6A90-185BC3466396}"/>
          </ac:grpSpMkLst>
        </pc:grpChg>
        <pc:grpChg chg="mod">
          <ac:chgData name="Martin Svejda" userId="S::m.svejda@uwtsd.ac.uk::8cc0682a-1f17-4534-acee-9b898a7be1ec" providerId="AD" clId="Web-{D0C1F938-4E74-EEC3-6E62-D4A4C076C0EA}" dt="2026-09-04T14:06:30.580" v="50" actId="1076"/>
          <ac:grpSpMkLst>
            <pc:docMk/>
            <pc:sldMk cId="0" sldId="264"/>
            <ac:grpSpMk id="318885553" creationId="{00000000-0000-0000-0000-000000000000}"/>
          </ac:grpSpMkLst>
        </pc:grpChg>
        <pc:grpChg chg="mod">
          <ac:chgData name="Martin Svejda" userId="S::m.svejda@uwtsd.ac.uk::8cc0682a-1f17-4534-acee-9b898a7be1ec" providerId="AD" clId="Web-{D0C1F938-4E74-EEC3-6E62-D4A4C076C0EA}" dt="2026-09-04T14:06:30.580" v="49" actId="1076"/>
          <ac:grpSpMkLst>
            <pc:docMk/>
            <pc:sldMk cId="0" sldId="264"/>
            <ac:grpSpMk id="585754654" creationId="{00000000-0000-0000-0000-000000000000}"/>
          </ac:grpSpMkLst>
        </pc:grpChg>
        <pc:grpChg chg="mod">
          <ac:chgData name="Martin Svejda" userId="S::m.svejda@uwtsd.ac.uk::8cc0682a-1f17-4534-acee-9b898a7be1ec" providerId="AD" clId="Web-{D0C1F938-4E74-EEC3-6E62-D4A4C076C0EA}" dt="2026-09-04T14:06:30.596" v="51" actId="1076"/>
          <ac:grpSpMkLst>
            <pc:docMk/>
            <pc:sldMk cId="0" sldId="264"/>
            <ac:grpSpMk id="1926801414" creationId="{00000000-0000-0000-0000-000000000000}"/>
          </ac:grpSpMkLst>
        </pc:grpChg>
        <pc:picChg chg="mod ord">
          <ac:chgData name="Martin Svejda" userId="S::m.svejda@uwtsd.ac.uk::8cc0682a-1f17-4534-acee-9b898a7be1ec" providerId="AD" clId="Web-{D0C1F938-4E74-EEC3-6E62-D4A4C076C0EA}" dt="2026-09-04T14:08:50.427" v="61" actId="1076"/>
          <ac:picMkLst>
            <pc:docMk/>
            <pc:sldMk cId="0" sldId="264"/>
            <ac:picMk id="1188260635" creationId="{00000000-0000-0000-0000-000000000000}"/>
          </ac:picMkLst>
        </pc:picChg>
      </pc:sldChg>
      <pc:sldChg chg="modSp modNotes">
        <pc:chgData name="Martin Svejda" userId="S::m.svejda@uwtsd.ac.uk::8cc0682a-1f17-4534-acee-9b898a7be1ec" providerId="AD" clId="Web-{D0C1F938-4E74-EEC3-6E62-D4A4C076C0EA}" dt="2026-09-04T14:12:57.040" v="107"/>
        <pc:sldMkLst>
          <pc:docMk/>
          <pc:sldMk cId="0" sldId="265"/>
        </pc:sldMkLst>
        <pc:spChg chg="mod">
          <ac:chgData name="Martin Svejda" userId="S::m.svejda@uwtsd.ac.uk::8cc0682a-1f17-4534-acee-9b898a7be1ec" providerId="AD" clId="Web-{D0C1F938-4E74-EEC3-6E62-D4A4C076C0EA}" dt="2026-09-04T14:10:38.320" v="74" actId="1076"/>
          <ac:spMkLst>
            <pc:docMk/>
            <pc:sldMk cId="0" sldId="265"/>
            <ac:spMk id="899820770" creationId="{00000000-0000-0000-0000-000000000000}"/>
          </ac:spMkLst>
        </pc:spChg>
        <pc:spChg chg="mod">
          <ac:chgData name="Martin Svejda" userId="S::m.svejda@uwtsd.ac.uk::8cc0682a-1f17-4534-acee-9b898a7be1ec" providerId="AD" clId="Web-{D0C1F938-4E74-EEC3-6E62-D4A4C076C0EA}" dt="2026-09-04T14:11:32.461" v="87" actId="20577"/>
          <ac:spMkLst>
            <pc:docMk/>
            <pc:sldMk cId="0" sldId="265"/>
            <ac:spMk id="1403662055" creationId="{00000000-0000-0000-0000-000000000000}"/>
          </ac:spMkLst>
        </pc:spChg>
        <pc:grpChg chg="mod">
          <ac:chgData name="Martin Svejda" userId="S::m.svejda@uwtsd.ac.uk::8cc0682a-1f17-4534-acee-9b898a7be1ec" providerId="AD" clId="Web-{D0C1F938-4E74-EEC3-6E62-D4A4C076C0EA}" dt="2026-09-04T14:11:23.711" v="83" actId="1076"/>
          <ac:grpSpMkLst>
            <pc:docMk/>
            <pc:sldMk cId="0" sldId="265"/>
            <ac:grpSpMk id="547172118" creationId="{00000000-0000-0000-0000-000000000000}"/>
          </ac:grpSpMkLst>
        </pc:grpChg>
        <pc:grpChg chg="mod">
          <ac:chgData name="Martin Svejda" userId="S::m.svejda@uwtsd.ac.uk::8cc0682a-1f17-4534-acee-9b898a7be1ec" providerId="AD" clId="Web-{D0C1F938-4E74-EEC3-6E62-D4A4C076C0EA}" dt="2026-09-04T14:11:23.680" v="81" actId="1076"/>
          <ac:grpSpMkLst>
            <pc:docMk/>
            <pc:sldMk cId="0" sldId="265"/>
            <ac:grpSpMk id="553831269" creationId="{00000000-0000-0000-0000-000000000000}"/>
          </ac:grpSpMkLst>
        </pc:grpChg>
        <pc:grpChg chg="mod">
          <ac:chgData name="Martin Svejda" userId="S::m.svejda@uwtsd.ac.uk::8cc0682a-1f17-4534-acee-9b898a7be1ec" providerId="AD" clId="Web-{D0C1F938-4E74-EEC3-6E62-D4A4C076C0EA}" dt="2026-09-04T14:11:23.695" v="82" actId="1076"/>
          <ac:grpSpMkLst>
            <pc:docMk/>
            <pc:sldMk cId="0" sldId="265"/>
            <ac:grpSpMk id="2136169544" creationId="{00000000-0000-0000-0000-000000000000}"/>
          </ac:grpSpMkLst>
        </pc:grpChg>
        <pc:picChg chg="mod">
          <ac:chgData name="Martin Svejda" userId="S::m.svejda@uwtsd.ac.uk::8cc0682a-1f17-4534-acee-9b898a7be1ec" providerId="AD" clId="Web-{D0C1F938-4E74-EEC3-6E62-D4A4C076C0EA}" dt="2026-09-04T14:11:11.336" v="80" actId="1076"/>
          <ac:picMkLst>
            <pc:docMk/>
            <pc:sldMk cId="0" sldId="265"/>
            <ac:picMk id="1976279201"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A17CD-7DBB-4D11-BD73-E9EB1F1ACC1C}" type="doc">
      <dgm:prSet loTypeId="urn:microsoft.com/office/officeart/2005/8/layout/target3#1" loCatId="list" qsTypeId="urn:microsoft.com/office/officeart/2005/8/quickstyle/simple1#1" qsCatId="simple" csTypeId="urn:microsoft.com/office/officeart/2005/8/colors/accent1_2" csCatId="accent1" phldr="1"/>
      <dgm:spPr bwMode="auto"/>
      <dgm:t>
        <a:bodyPr/>
        <a:lstStyle/>
        <a:p>
          <a:pPr>
            <a:defRPr/>
          </a:pPr>
          <a:endParaRPr lang="en-GB"/>
        </a:p>
      </dgm:t>
    </dgm:pt>
    <dgm:pt modelId="{E793DBE7-A549-41EE-8883-9267235554AE}">
      <dgm:prSet phldrT="[Text]" custT="1"/>
      <dgm:spPr bwMode="auto"/>
      <dgm:t>
        <a:bodyPr/>
        <a:lstStyle/>
        <a:p>
          <a:pPr>
            <a:defRPr/>
          </a:pPr>
          <a:r>
            <a:rPr lang="en-GB" sz="2400" b="1"/>
            <a:t>High investment costs</a:t>
          </a:r>
          <a:endParaRPr/>
        </a:p>
      </dgm:t>
    </dgm:pt>
    <dgm:pt modelId="{DB1ECE3A-BA32-45DA-BFC7-EA2BF431BDF9}" type="parTrans" cxnId="{FB016E03-4415-41A5-96BF-D10754C092E3}">
      <dgm:prSet/>
      <dgm:spPr bwMode="auto"/>
      <dgm:t>
        <a:bodyPr/>
        <a:lstStyle/>
        <a:p>
          <a:pPr>
            <a:defRPr/>
          </a:pPr>
          <a:endParaRPr lang="en-GB"/>
        </a:p>
      </dgm:t>
    </dgm:pt>
    <dgm:pt modelId="{C2F9D64C-EC5A-48CD-B42A-D5322603555F}" type="sibTrans" cxnId="{FB016E03-4415-41A5-96BF-D10754C092E3}">
      <dgm:prSet/>
      <dgm:spPr bwMode="auto"/>
      <dgm:t>
        <a:bodyPr/>
        <a:lstStyle/>
        <a:p>
          <a:pPr>
            <a:defRPr/>
          </a:pPr>
          <a:endParaRPr lang="en-GB"/>
        </a:p>
      </dgm:t>
    </dgm:pt>
    <dgm:pt modelId="{58C670A8-28E5-4EA7-A2C7-2EF931E88333}">
      <dgm:prSet phldrT="[Text]" custT="1"/>
      <dgm:spPr bwMode="auto"/>
      <dgm:t>
        <a:bodyPr/>
        <a:lstStyle/>
        <a:p>
          <a:pPr>
            <a:defRPr/>
          </a:pPr>
          <a:r>
            <a:rPr lang="en-GB" sz="2400" b="1"/>
            <a:t>Lack of access for some patients</a:t>
          </a:r>
          <a:endParaRPr/>
        </a:p>
      </dgm:t>
    </dgm:pt>
    <dgm:pt modelId="{08092EEB-879F-4E6A-99A5-0635D6458774}" type="parTrans" cxnId="{FB41ACD8-FEF8-4450-A477-E5067E68211A}">
      <dgm:prSet/>
      <dgm:spPr bwMode="auto"/>
      <dgm:t>
        <a:bodyPr/>
        <a:lstStyle/>
        <a:p>
          <a:pPr>
            <a:defRPr/>
          </a:pPr>
          <a:endParaRPr lang="en-GB"/>
        </a:p>
      </dgm:t>
    </dgm:pt>
    <dgm:pt modelId="{C33407A3-4F8B-4C36-A10F-2EBCA96477A8}" type="sibTrans" cxnId="{FB41ACD8-FEF8-4450-A477-E5067E68211A}">
      <dgm:prSet/>
      <dgm:spPr bwMode="auto"/>
      <dgm:t>
        <a:bodyPr/>
        <a:lstStyle/>
        <a:p>
          <a:pPr>
            <a:defRPr/>
          </a:pPr>
          <a:endParaRPr lang="en-GB"/>
        </a:p>
      </dgm:t>
    </dgm:pt>
    <dgm:pt modelId="{E403B244-BA32-473E-8722-31ECCF6C9672}">
      <dgm:prSet phldrT="[Text]" custT="1"/>
      <dgm:spPr bwMode="auto"/>
      <dgm:t>
        <a:bodyPr/>
        <a:lstStyle/>
        <a:p>
          <a:pPr>
            <a:defRPr/>
          </a:pPr>
          <a:r>
            <a:rPr lang="en-GB" sz="2400" b="1"/>
            <a:t>Lack of expertise for staff</a:t>
          </a:r>
          <a:endParaRPr/>
        </a:p>
      </dgm:t>
    </dgm:pt>
    <dgm:pt modelId="{74C8B0C8-86BE-4EBB-BA4B-86959189C160}" type="parTrans" cxnId="{D46FD88B-1D93-447B-A972-698665DCD228}">
      <dgm:prSet/>
      <dgm:spPr bwMode="auto"/>
      <dgm:t>
        <a:bodyPr/>
        <a:lstStyle/>
        <a:p>
          <a:pPr>
            <a:defRPr/>
          </a:pPr>
          <a:endParaRPr lang="en-GB"/>
        </a:p>
      </dgm:t>
    </dgm:pt>
    <dgm:pt modelId="{0813DF67-D1F4-4E41-BD8A-D2BAA34A2E09}" type="sibTrans" cxnId="{D46FD88B-1D93-447B-A972-698665DCD228}">
      <dgm:prSet/>
      <dgm:spPr bwMode="auto"/>
      <dgm:t>
        <a:bodyPr/>
        <a:lstStyle/>
        <a:p>
          <a:pPr>
            <a:defRPr/>
          </a:pPr>
          <a:endParaRPr lang="en-GB"/>
        </a:p>
      </dgm:t>
    </dgm:pt>
    <dgm:pt modelId="{985ADC79-D594-4B2E-99D6-CE0393F3DED0}">
      <dgm:prSet phldrT="[Text]" custT="1"/>
      <dgm:spPr bwMode="auto"/>
      <dgm:t>
        <a:bodyPr/>
        <a:lstStyle/>
        <a:p>
          <a:pPr>
            <a:defRPr/>
          </a:pPr>
          <a:r>
            <a:rPr lang="en-GB" sz="2400" b="1"/>
            <a:t>Need to maintain data protection</a:t>
          </a:r>
          <a:endParaRPr/>
        </a:p>
      </dgm:t>
    </dgm:pt>
    <dgm:pt modelId="{25A37635-C66B-4A67-AC7B-743A2296B06F}" type="parTrans" cxnId="{412BD3F1-AE72-419E-8F6D-41EDA2049DD8}">
      <dgm:prSet/>
      <dgm:spPr bwMode="auto"/>
      <dgm:t>
        <a:bodyPr/>
        <a:lstStyle/>
        <a:p>
          <a:pPr>
            <a:defRPr/>
          </a:pPr>
          <a:endParaRPr lang="en-GB"/>
        </a:p>
      </dgm:t>
    </dgm:pt>
    <dgm:pt modelId="{EC2803EF-6A17-4645-A9E6-1A21A2B8892B}" type="sibTrans" cxnId="{412BD3F1-AE72-419E-8F6D-41EDA2049DD8}">
      <dgm:prSet/>
      <dgm:spPr bwMode="auto"/>
      <dgm:t>
        <a:bodyPr/>
        <a:lstStyle/>
        <a:p>
          <a:pPr>
            <a:defRPr/>
          </a:pPr>
          <a:endParaRPr lang="en-GB"/>
        </a:p>
      </dgm:t>
    </dgm:pt>
    <dgm:pt modelId="{070E878B-C985-4757-8F3B-B8A36B77FA72}">
      <dgm:prSet phldrT="[Text]" custT="1"/>
      <dgm:spPr bwMode="auto"/>
      <dgm:t>
        <a:bodyPr/>
        <a:lstStyle/>
        <a:p>
          <a:pPr>
            <a:defRPr/>
          </a:pPr>
          <a:r>
            <a:rPr lang="en-GB" sz="2400" b="1"/>
            <a:t>Difference in development pace between IT firms and NHS</a:t>
          </a:r>
          <a:endParaRPr/>
        </a:p>
      </dgm:t>
    </dgm:pt>
    <dgm:pt modelId="{E13EA2FF-5CE7-4065-BAC2-4ACE19A6776A}" type="parTrans" cxnId="{549CDE36-BBFC-48E8-B3BE-DA86A31B45B7}">
      <dgm:prSet/>
      <dgm:spPr bwMode="auto"/>
      <dgm:t>
        <a:bodyPr/>
        <a:lstStyle/>
        <a:p>
          <a:pPr>
            <a:defRPr/>
          </a:pPr>
          <a:endParaRPr lang="en-GB"/>
        </a:p>
      </dgm:t>
    </dgm:pt>
    <dgm:pt modelId="{75674930-FC2F-4A20-A0CE-0B8F7281AC51}" type="sibTrans" cxnId="{549CDE36-BBFC-48E8-B3BE-DA86A31B45B7}">
      <dgm:prSet/>
      <dgm:spPr bwMode="auto"/>
      <dgm:t>
        <a:bodyPr/>
        <a:lstStyle/>
        <a:p>
          <a:pPr>
            <a:defRPr/>
          </a:pPr>
          <a:endParaRPr lang="en-GB"/>
        </a:p>
      </dgm:t>
    </dgm:pt>
    <dgm:pt modelId="{B9F469AD-060E-4AC8-BC22-6051EECC2913}">
      <dgm:prSet phldrT="[Text]" custT="1"/>
      <dgm:spPr bwMode="auto"/>
      <dgm:t>
        <a:bodyPr/>
        <a:lstStyle/>
        <a:p>
          <a:pPr>
            <a:defRPr/>
          </a:pPr>
          <a:r>
            <a:rPr lang="en-GB" sz="2400" b="1"/>
            <a:t>Software developed by innovators not compatible with healthcare hardware</a:t>
          </a:r>
          <a:endParaRPr/>
        </a:p>
      </dgm:t>
    </dgm:pt>
    <dgm:pt modelId="{0AD17FD8-8718-4462-A0AB-6FE5A213B53F}" type="parTrans" cxnId="{DEB657A6-929F-4727-91BF-920834BF270A}">
      <dgm:prSet/>
      <dgm:spPr bwMode="auto"/>
      <dgm:t>
        <a:bodyPr/>
        <a:lstStyle/>
        <a:p>
          <a:pPr>
            <a:defRPr/>
          </a:pPr>
          <a:endParaRPr lang="en-GB"/>
        </a:p>
      </dgm:t>
    </dgm:pt>
    <dgm:pt modelId="{C281D6DD-4753-49C6-9774-21083EFD510E}" type="sibTrans" cxnId="{DEB657A6-929F-4727-91BF-920834BF270A}">
      <dgm:prSet/>
      <dgm:spPr bwMode="auto"/>
      <dgm:t>
        <a:bodyPr/>
        <a:lstStyle/>
        <a:p>
          <a:pPr>
            <a:defRPr/>
          </a:pPr>
          <a:endParaRPr lang="en-GB"/>
        </a:p>
      </dgm:t>
    </dgm:pt>
    <dgm:pt modelId="{BC3E952F-7E31-4BD1-AC96-9DE4AE0B5513}" type="pres">
      <dgm:prSet presAssocID="{7D6A17CD-7DBB-4D11-BD73-E9EB1F1ACC1C}" presName="Name0" presStyleCnt="0">
        <dgm:presLayoutVars>
          <dgm:chMax val="7"/>
          <dgm:dir/>
          <dgm:animLvl val="lvl"/>
          <dgm:resizeHandles val="exact"/>
        </dgm:presLayoutVars>
      </dgm:prSet>
      <dgm:spPr bwMode="auto"/>
    </dgm:pt>
    <dgm:pt modelId="{1C4BCA0F-EEAD-4D47-BE62-8127D5F1E01E}" type="pres">
      <dgm:prSet presAssocID="{E793DBE7-A549-41EE-8883-9267235554AE}" presName="circle1" presStyleLbl="node1" presStyleIdx="0" presStyleCnt="6"/>
      <dgm:spPr bwMode="auto"/>
    </dgm:pt>
    <dgm:pt modelId="{773BBD30-804F-400A-A3A3-95C07EFE7EA5}" type="pres">
      <dgm:prSet presAssocID="{E793DBE7-A549-41EE-8883-9267235554AE}" presName="space" presStyleCnt="0"/>
      <dgm:spPr bwMode="auto"/>
    </dgm:pt>
    <dgm:pt modelId="{6BC12375-9764-4B3F-BF8B-7A0F3B4423FC}" type="pres">
      <dgm:prSet presAssocID="{E793DBE7-A549-41EE-8883-9267235554AE}" presName="rect1" presStyleLbl="alignAcc1" presStyleIdx="0" presStyleCnt="6"/>
      <dgm:spPr bwMode="auto"/>
    </dgm:pt>
    <dgm:pt modelId="{645D9215-A987-40F2-BFCC-BD824E026400}" type="pres">
      <dgm:prSet presAssocID="{58C670A8-28E5-4EA7-A2C7-2EF931E88333}" presName="vertSpace2" presStyleLbl="node1" presStyleIdx="0" presStyleCnt="6"/>
      <dgm:spPr bwMode="auto"/>
    </dgm:pt>
    <dgm:pt modelId="{2AFB756A-ED72-4474-9DC4-08EB1A8F07C6}" type="pres">
      <dgm:prSet presAssocID="{58C670A8-28E5-4EA7-A2C7-2EF931E88333}" presName="circle2" presStyleLbl="node1" presStyleIdx="1" presStyleCnt="6"/>
      <dgm:spPr bwMode="auto"/>
    </dgm:pt>
    <dgm:pt modelId="{11DD1039-F567-480F-B252-9C26EF8DC437}" type="pres">
      <dgm:prSet presAssocID="{58C670A8-28E5-4EA7-A2C7-2EF931E88333}" presName="rect2" presStyleLbl="alignAcc1" presStyleIdx="1" presStyleCnt="6"/>
      <dgm:spPr bwMode="auto"/>
    </dgm:pt>
    <dgm:pt modelId="{D4EB02E4-064D-45C0-B3CA-E11D3B187476}" type="pres">
      <dgm:prSet presAssocID="{E403B244-BA32-473E-8722-31ECCF6C9672}" presName="vertSpace3" presStyleLbl="node1" presStyleIdx="1" presStyleCnt="6"/>
      <dgm:spPr bwMode="auto"/>
    </dgm:pt>
    <dgm:pt modelId="{45BF7606-FC9B-4B9B-AA99-F8F5997D88D4}" type="pres">
      <dgm:prSet presAssocID="{E403B244-BA32-473E-8722-31ECCF6C9672}" presName="circle3" presStyleLbl="node1" presStyleIdx="2" presStyleCnt="6"/>
      <dgm:spPr bwMode="auto"/>
    </dgm:pt>
    <dgm:pt modelId="{A71EE610-00E4-4AB7-9F3B-890990822A9B}" type="pres">
      <dgm:prSet presAssocID="{E403B244-BA32-473E-8722-31ECCF6C9672}" presName="rect3" presStyleLbl="alignAcc1" presStyleIdx="2" presStyleCnt="6"/>
      <dgm:spPr bwMode="auto"/>
    </dgm:pt>
    <dgm:pt modelId="{BC0B4154-D4FB-4D4F-A6FB-844DD6D407E8}" type="pres">
      <dgm:prSet presAssocID="{985ADC79-D594-4B2E-99D6-CE0393F3DED0}" presName="vertSpace4" presStyleLbl="node1" presStyleIdx="2" presStyleCnt="6"/>
      <dgm:spPr bwMode="auto"/>
    </dgm:pt>
    <dgm:pt modelId="{ABB55040-AD25-4F38-A605-E5098D0E8353}" type="pres">
      <dgm:prSet presAssocID="{985ADC79-D594-4B2E-99D6-CE0393F3DED0}" presName="circle4" presStyleLbl="node1" presStyleIdx="3" presStyleCnt="6"/>
      <dgm:spPr bwMode="auto"/>
    </dgm:pt>
    <dgm:pt modelId="{72AD0765-D101-4F2E-8ED0-D44ADC482025}" type="pres">
      <dgm:prSet presAssocID="{985ADC79-D594-4B2E-99D6-CE0393F3DED0}" presName="rect4" presStyleLbl="alignAcc1" presStyleIdx="3" presStyleCnt="6"/>
      <dgm:spPr bwMode="auto"/>
    </dgm:pt>
    <dgm:pt modelId="{1DCEE982-87B0-4000-B0DC-A43C15B0C718}" type="pres">
      <dgm:prSet presAssocID="{070E878B-C985-4757-8F3B-B8A36B77FA72}" presName="vertSpace5" presStyleLbl="node1" presStyleIdx="3" presStyleCnt="6"/>
      <dgm:spPr bwMode="auto"/>
    </dgm:pt>
    <dgm:pt modelId="{A2B666B5-D885-447A-A8F9-81BE54FEEFF2}" type="pres">
      <dgm:prSet presAssocID="{070E878B-C985-4757-8F3B-B8A36B77FA72}" presName="circle5" presStyleLbl="node1" presStyleIdx="4" presStyleCnt="6"/>
      <dgm:spPr bwMode="auto"/>
    </dgm:pt>
    <dgm:pt modelId="{6358206A-D4D2-4A9D-8F61-1C6E0257501B}" type="pres">
      <dgm:prSet presAssocID="{070E878B-C985-4757-8F3B-B8A36B77FA72}" presName="rect5" presStyleLbl="alignAcc1" presStyleIdx="4" presStyleCnt="6"/>
      <dgm:spPr bwMode="auto"/>
    </dgm:pt>
    <dgm:pt modelId="{7CFF7BDC-1FB1-4CD0-A76C-1FA1A99E18D7}" type="pres">
      <dgm:prSet presAssocID="{B9F469AD-060E-4AC8-BC22-6051EECC2913}" presName="vertSpace6" presStyleLbl="node1" presStyleIdx="4" presStyleCnt="6"/>
      <dgm:spPr bwMode="auto"/>
    </dgm:pt>
    <dgm:pt modelId="{152EBBBF-8A8A-4C04-8C15-E351E683F5D5}" type="pres">
      <dgm:prSet presAssocID="{B9F469AD-060E-4AC8-BC22-6051EECC2913}" presName="circle6" presStyleLbl="node1" presStyleIdx="5" presStyleCnt="6"/>
      <dgm:spPr bwMode="auto"/>
    </dgm:pt>
    <dgm:pt modelId="{3E72E53E-83A8-4822-AE66-86727B8986A7}" type="pres">
      <dgm:prSet presAssocID="{B9F469AD-060E-4AC8-BC22-6051EECC2913}" presName="rect6" presStyleLbl="alignAcc1" presStyleIdx="5" presStyleCnt="6"/>
      <dgm:spPr bwMode="auto"/>
    </dgm:pt>
    <dgm:pt modelId="{2CDB0361-0789-49E3-A7F5-71AD38DF4F48}" type="pres">
      <dgm:prSet presAssocID="{E793DBE7-A549-41EE-8883-9267235554AE}" presName="rect1ParTxNoCh" presStyleLbl="alignAcc1" presStyleIdx="5" presStyleCnt="6">
        <dgm:presLayoutVars>
          <dgm:chMax val="1"/>
          <dgm:bulletEnabled val="1"/>
        </dgm:presLayoutVars>
      </dgm:prSet>
      <dgm:spPr bwMode="auto"/>
    </dgm:pt>
    <dgm:pt modelId="{1C445148-4BC3-4CAF-82C8-0FAE7BEAA640}" type="pres">
      <dgm:prSet presAssocID="{58C670A8-28E5-4EA7-A2C7-2EF931E88333}" presName="rect2ParTxNoCh" presStyleLbl="alignAcc1" presStyleIdx="5" presStyleCnt="6">
        <dgm:presLayoutVars>
          <dgm:chMax val="1"/>
          <dgm:bulletEnabled val="1"/>
        </dgm:presLayoutVars>
      </dgm:prSet>
      <dgm:spPr bwMode="auto"/>
    </dgm:pt>
    <dgm:pt modelId="{47BF8E72-CEB4-45AA-998B-7D6024750677}" type="pres">
      <dgm:prSet presAssocID="{E403B244-BA32-473E-8722-31ECCF6C9672}" presName="rect3ParTxNoCh" presStyleLbl="alignAcc1" presStyleIdx="5" presStyleCnt="6">
        <dgm:presLayoutVars>
          <dgm:chMax val="1"/>
          <dgm:bulletEnabled val="1"/>
        </dgm:presLayoutVars>
      </dgm:prSet>
      <dgm:spPr bwMode="auto"/>
    </dgm:pt>
    <dgm:pt modelId="{033F5CC9-10AA-4182-84CB-BD87BE027A83}" type="pres">
      <dgm:prSet presAssocID="{985ADC79-D594-4B2E-99D6-CE0393F3DED0}" presName="rect4ParTxNoCh" presStyleLbl="alignAcc1" presStyleIdx="5" presStyleCnt="6">
        <dgm:presLayoutVars>
          <dgm:chMax val="1"/>
          <dgm:bulletEnabled val="1"/>
        </dgm:presLayoutVars>
      </dgm:prSet>
      <dgm:spPr bwMode="auto"/>
    </dgm:pt>
    <dgm:pt modelId="{FE8B0AE3-2045-4BF1-A2B5-618CFD9D8DF4}" type="pres">
      <dgm:prSet presAssocID="{070E878B-C985-4757-8F3B-B8A36B77FA72}" presName="rect5ParTxNoCh" presStyleLbl="alignAcc1" presStyleIdx="5" presStyleCnt="6">
        <dgm:presLayoutVars>
          <dgm:chMax val="1"/>
          <dgm:bulletEnabled val="1"/>
        </dgm:presLayoutVars>
      </dgm:prSet>
      <dgm:spPr bwMode="auto"/>
    </dgm:pt>
    <dgm:pt modelId="{809F89B2-F11E-424E-8CB7-BFEE8DF40268}" type="pres">
      <dgm:prSet presAssocID="{B9F469AD-060E-4AC8-BC22-6051EECC2913}" presName="rect6ParTxNoCh" presStyleLbl="alignAcc1" presStyleIdx="5" presStyleCnt="6">
        <dgm:presLayoutVars>
          <dgm:chMax val="1"/>
          <dgm:bulletEnabled val="1"/>
        </dgm:presLayoutVars>
      </dgm:prSet>
      <dgm:spPr bwMode="auto"/>
    </dgm:pt>
  </dgm:ptLst>
  <dgm:cxnLst>
    <dgm:cxn modelId="{FB016E03-4415-41A5-96BF-D10754C092E3}" srcId="{7D6A17CD-7DBB-4D11-BD73-E9EB1F1ACC1C}" destId="{E793DBE7-A549-41EE-8883-9267235554AE}" srcOrd="0" destOrd="0" parTransId="{DB1ECE3A-BA32-45DA-BFC7-EA2BF431BDF9}" sibTransId="{C2F9D64C-EC5A-48CD-B42A-D5322603555F}"/>
    <dgm:cxn modelId="{821CC923-DD9D-49AC-A5EE-717E853CAC35}" type="presOf" srcId="{985ADC79-D594-4B2E-99D6-CE0393F3DED0}" destId="{033F5CC9-10AA-4182-84CB-BD87BE027A83}" srcOrd="1" destOrd="0" presId="urn:microsoft.com/office/officeart/2005/8/layout/target3#1"/>
    <dgm:cxn modelId="{5EBB382F-B97E-4CE3-8819-3074417A0C6A}" type="presOf" srcId="{B9F469AD-060E-4AC8-BC22-6051EECC2913}" destId="{809F89B2-F11E-424E-8CB7-BFEE8DF40268}" srcOrd="1" destOrd="0" presId="urn:microsoft.com/office/officeart/2005/8/layout/target3#1"/>
    <dgm:cxn modelId="{549CDE36-BBFC-48E8-B3BE-DA86A31B45B7}" srcId="{7D6A17CD-7DBB-4D11-BD73-E9EB1F1ACC1C}" destId="{070E878B-C985-4757-8F3B-B8A36B77FA72}" srcOrd="4" destOrd="0" parTransId="{E13EA2FF-5CE7-4065-BAC2-4ACE19A6776A}" sibTransId="{75674930-FC2F-4A20-A0CE-0B8F7281AC51}"/>
    <dgm:cxn modelId="{8C616A48-81E0-4609-8210-92B177159887}" type="presOf" srcId="{E403B244-BA32-473E-8722-31ECCF6C9672}" destId="{A71EE610-00E4-4AB7-9F3B-890990822A9B}" srcOrd="0" destOrd="0" presId="urn:microsoft.com/office/officeart/2005/8/layout/target3#1"/>
    <dgm:cxn modelId="{06664A6C-FF44-418B-A176-62390ACED6BA}" type="presOf" srcId="{985ADC79-D594-4B2E-99D6-CE0393F3DED0}" destId="{72AD0765-D101-4F2E-8ED0-D44ADC482025}" srcOrd="0" destOrd="0" presId="urn:microsoft.com/office/officeart/2005/8/layout/target3#1"/>
    <dgm:cxn modelId="{F611107F-B017-4D6B-A9AD-4B2DC3231210}" type="presOf" srcId="{E403B244-BA32-473E-8722-31ECCF6C9672}" destId="{47BF8E72-CEB4-45AA-998B-7D6024750677}" srcOrd="1" destOrd="0" presId="urn:microsoft.com/office/officeart/2005/8/layout/target3#1"/>
    <dgm:cxn modelId="{D46FD88B-1D93-447B-A972-698665DCD228}" srcId="{7D6A17CD-7DBB-4D11-BD73-E9EB1F1ACC1C}" destId="{E403B244-BA32-473E-8722-31ECCF6C9672}" srcOrd="2" destOrd="0" parTransId="{74C8B0C8-86BE-4EBB-BA4B-86959189C160}" sibTransId="{0813DF67-D1F4-4E41-BD8A-D2BAA34A2E09}"/>
    <dgm:cxn modelId="{8640388E-649E-4A49-97EC-8DA097554E44}" type="presOf" srcId="{58C670A8-28E5-4EA7-A2C7-2EF931E88333}" destId="{11DD1039-F567-480F-B252-9C26EF8DC437}" srcOrd="0" destOrd="0" presId="urn:microsoft.com/office/officeart/2005/8/layout/target3#1"/>
    <dgm:cxn modelId="{CF3EDB93-D875-4CE7-A1D8-DCB7C5BAFB3F}" type="presOf" srcId="{B9F469AD-060E-4AC8-BC22-6051EECC2913}" destId="{3E72E53E-83A8-4822-AE66-86727B8986A7}" srcOrd="0" destOrd="0" presId="urn:microsoft.com/office/officeart/2005/8/layout/target3#1"/>
    <dgm:cxn modelId="{DEB657A6-929F-4727-91BF-920834BF270A}" srcId="{7D6A17CD-7DBB-4D11-BD73-E9EB1F1ACC1C}" destId="{B9F469AD-060E-4AC8-BC22-6051EECC2913}" srcOrd="5" destOrd="0" parTransId="{0AD17FD8-8718-4462-A0AB-6FE5A213B53F}" sibTransId="{C281D6DD-4753-49C6-9774-21083EFD510E}"/>
    <dgm:cxn modelId="{588D8CA9-1927-4C5C-84F0-7C90657A8F1D}" type="presOf" srcId="{7D6A17CD-7DBB-4D11-BD73-E9EB1F1ACC1C}" destId="{BC3E952F-7E31-4BD1-AC96-9DE4AE0B5513}" srcOrd="0" destOrd="0" presId="urn:microsoft.com/office/officeart/2005/8/layout/target3#1"/>
    <dgm:cxn modelId="{3A4186C3-353A-4444-875E-DC0AD8723877}" type="presOf" srcId="{070E878B-C985-4757-8F3B-B8A36B77FA72}" destId="{6358206A-D4D2-4A9D-8F61-1C6E0257501B}" srcOrd="0" destOrd="0" presId="urn:microsoft.com/office/officeart/2005/8/layout/target3#1"/>
    <dgm:cxn modelId="{B360FCCA-9597-444B-8004-251B038BF2D0}" type="presOf" srcId="{E793DBE7-A549-41EE-8883-9267235554AE}" destId="{2CDB0361-0789-49E3-A7F5-71AD38DF4F48}" srcOrd="1" destOrd="0" presId="urn:microsoft.com/office/officeart/2005/8/layout/target3#1"/>
    <dgm:cxn modelId="{71093ED0-E324-4B1A-B875-D66A6C5BBD1B}" type="presOf" srcId="{58C670A8-28E5-4EA7-A2C7-2EF931E88333}" destId="{1C445148-4BC3-4CAF-82C8-0FAE7BEAA640}" srcOrd="1" destOrd="0" presId="urn:microsoft.com/office/officeart/2005/8/layout/target3#1"/>
    <dgm:cxn modelId="{FB41ACD8-FEF8-4450-A477-E5067E68211A}" srcId="{7D6A17CD-7DBB-4D11-BD73-E9EB1F1ACC1C}" destId="{58C670A8-28E5-4EA7-A2C7-2EF931E88333}" srcOrd="1" destOrd="0" parTransId="{08092EEB-879F-4E6A-99A5-0635D6458774}" sibTransId="{C33407A3-4F8B-4C36-A10F-2EBCA96477A8}"/>
    <dgm:cxn modelId="{0334C8E2-4447-461E-B3A0-93D8C886C920}" type="presOf" srcId="{070E878B-C985-4757-8F3B-B8A36B77FA72}" destId="{FE8B0AE3-2045-4BF1-A2B5-618CFD9D8DF4}" srcOrd="1" destOrd="0" presId="urn:microsoft.com/office/officeart/2005/8/layout/target3#1"/>
    <dgm:cxn modelId="{ABA642ED-A7F3-4F7B-9781-072A33C1E298}" type="presOf" srcId="{E793DBE7-A549-41EE-8883-9267235554AE}" destId="{6BC12375-9764-4B3F-BF8B-7A0F3B4423FC}" srcOrd="0" destOrd="0" presId="urn:microsoft.com/office/officeart/2005/8/layout/target3#1"/>
    <dgm:cxn modelId="{412BD3F1-AE72-419E-8F6D-41EDA2049DD8}" srcId="{7D6A17CD-7DBB-4D11-BD73-E9EB1F1ACC1C}" destId="{985ADC79-D594-4B2E-99D6-CE0393F3DED0}" srcOrd="3" destOrd="0" parTransId="{25A37635-C66B-4A67-AC7B-743A2296B06F}" sibTransId="{EC2803EF-6A17-4645-A9E6-1A21A2B8892B}"/>
    <dgm:cxn modelId="{F1638D21-0B48-4384-A1EC-C3F0909903B9}" type="presParOf" srcId="{BC3E952F-7E31-4BD1-AC96-9DE4AE0B5513}" destId="{1C4BCA0F-EEAD-4D47-BE62-8127D5F1E01E}" srcOrd="0" destOrd="0" presId="urn:microsoft.com/office/officeart/2005/8/layout/target3#1"/>
    <dgm:cxn modelId="{755A9945-43A9-478A-A495-5BD9E2FE812D}" type="presParOf" srcId="{BC3E952F-7E31-4BD1-AC96-9DE4AE0B5513}" destId="{773BBD30-804F-400A-A3A3-95C07EFE7EA5}" srcOrd="1" destOrd="0" presId="urn:microsoft.com/office/officeart/2005/8/layout/target3#1"/>
    <dgm:cxn modelId="{F0F5C1B7-5ED2-4AD7-B5B4-726FA9C6EF3A}" type="presParOf" srcId="{BC3E952F-7E31-4BD1-AC96-9DE4AE0B5513}" destId="{6BC12375-9764-4B3F-BF8B-7A0F3B4423FC}" srcOrd="2" destOrd="0" presId="urn:microsoft.com/office/officeart/2005/8/layout/target3#1"/>
    <dgm:cxn modelId="{34A589E7-8B07-4C4A-821D-31C2901ABE28}" type="presParOf" srcId="{BC3E952F-7E31-4BD1-AC96-9DE4AE0B5513}" destId="{645D9215-A987-40F2-BFCC-BD824E026400}" srcOrd="3" destOrd="0" presId="urn:microsoft.com/office/officeart/2005/8/layout/target3#1"/>
    <dgm:cxn modelId="{32B92CA8-5157-4DB7-A20C-041AB67BCB39}" type="presParOf" srcId="{BC3E952F-7E31-4BD1-AC96-9DE4AE0B5513}" destId="{2AFB756A-ED72-4474-9DC4-08EB1A8F07C6}" srcOrd="4" destOrd="0" presId="urn:microsoft.com/office/officeart/2005/8/layout/target3#1"/>
    <dgm:cxn modelId="{6ED4D9BB-AEBC-4FEC-A72E-43CC41B43A7C}" type="presParOf" srcId="{BC3E952F-7E31-4BD1-AC96-9DE4AE0B5513}" destId="{11DD1039-F567-480F-B252-9C26EF8DC437}" srcOrd="5" destOrd="0" presId="urn:microsoft.com/office/officeart/2005/8/layout/target3#1"/>
    <dgm:cxn modelId="{57AB410C-9C8E-4088-BCA0-91ABA212CC0D}" type="presParOf" srcId="{BC3E952F-7E31-4BD1-AC96-9DE4AE0B5513}" destId="{D4EB02E4-064D-45C0-B3CA-E11D3B187476}" srcOrd="6" destOrd="0" presId="urn:microsoft.com/office/officeart/2005/8/layout/target3#1"/>
    <dgm:cxn modelId="{73CF41CF-2E0C-45F1-9A47-7EE638FBC2E9}" type="presParOf" srcId="{BC3E952F-7E31-4BD1-AC96-9DE4AE0B5513}" destId="{45BF7606-FC9B-4B9B-AA99-F8F5997D88D4}" srcOrd="7" destOrd="0" presId="urn:microsoft.com/office/officeart/2005/8/layout/target3#1"/>
    <dgm:cxn modelId="{028FC994-88A3-44CC-92B6-6187067E5D5E}" type="presParOf" srcId="{BC3E952F-7E31-4BD1-AC96-9DE4AE0B5513}" destId="{A71EE610-00E4-4AB7-9F3B-890990822A9B}" srcOrd="8" destOrd="0" presId="urn:microsoft.com/office/officeart/2005/8/layout/target3#1"/>
    <dgm:cxn modelId="{EE2414D1-1989-4450-BA42-5A8CA75D6D2A}" type="presParOf" srcId="{BC3E952F-7E31-4BD1-AC96-9DE4AE0B5513}" destId="{BC0B4154-D4FB-4D4F-A6FB-844DD6D407E8}" srcOrd="9" destOrd="0" presId="urn:microsoft.com/office/officeart/2005/8/layout/target3#1"/>
    <dgm:cxn modelId="{79FB1BFD-DFBF-47A1-A501-31E0461D4E97}" type="presParOf" srcId="{BC3E952F-7E31-4BD1-AC96-9DE4AE0B5513}" destId="{ABB55040-AD25-4F38-A605-E5098D0E8353}" srcOrd="10" destOrd="0" presId="urn:microsoft.com/office/officeart/2005/8/layout/target3#1"/>
    <dgm:cxn modelId="{38C81846-7059-415C-8A5B-E96BC15184DA}" type="presParOf" srcId="{BC3E952F-7E31-4BD1-AC96-9DE4AE0B5513}" destId="{72AD0765-D101-4F2E-8ED0-D44ADC482025}" srcOrd="11" destOrd="0" presId="urn:microsoft.com/office/officeart/2005/8/layout/target3#1"/>
    <dgm:cxn modelId="{61146865-09F3-4A50-9B36-B0F06E349A5D}" type="presParOf" srcId="{BC3E952F-7E31-4BD1-AC96-9DE4AE0B5513}" destId="{1DCEE982-87B0-4000-B0DC-A43C15B0C718}" srcOrd="12" destOrd="0" presId="urn:microsoft.com/office/officeart/2005/8/layout/target3#1"/>
    <dgm:cxn modelId="{183BB0D0-4835-49E2-BA70-282C7674540E}" type="presParOf" srcId="{BC3E952F-7E31-4BD1-AC96-9DE4AE0B5513}" destId="{A2B666B5-D885-447A-A8F9-81BE54FEEFF2}" srcOrd="13" destOrd="0" presId="urn:microsoft.com/office/officeart/2005/8/layout/target3#1"/>
    <dgm:cxn modelId="{EAEF3A69-78E8-4F9E-A6C7-CC965D873E2D}" type="presParOf" srcId="{BC3E952F-7E31-4BD1-AC96-9DE4AE0B5513}" destId="{6358206A-D4D2-4A9D-8F61-1C6E0257501B}" srcOrd="14" destOrd="0" presId="urn:microsoft.com/office/officeart/2005/8/layout/target3#1"/>
    <dgm:cxn modelId="{E549D289-63F8-4B9E-94EE-3C40CD8B5D7E}" type="presParOf" srcId="{BC3E952F-7E31-4BD1-AC96-9DE4AE0B5513}" destId="{7CFF7BDC-1FB1-4CD0-A76C-1FA1A99E18D7}" srcOrd="15" destOrd="0" presId="urn:microsoft.com/office/officeart/2005/8/layout/target3#1"/>
    <dgm:cxn modelId="{35A2FCA1-1525-4DD3-A8AB-13B64D2F5F8D}" type="presParOf" srcId="{BC3E952F-7E31-4BD1-AC96-9DE4AE0B5513}" destId="{152EBBBF-8A8A-4C04-8C15-E351E683F5D5}" srcOrd="16" destOrd="0" presId="urn:microsoft.com/office/officeart/2005/8/layout/target3#1"/>
    <dgm:cxn modelId="{8DEF0581-C788-43F5-8FE6-8FA153D32207}" type="presParOf" srcId="{BC3E952F-7E31-4BD1-AC96-9DE4AE0B5513}" destId="{3E72E53E-83A8-4822-AE66-86727B8986A7}" srcOrd="17" destOrd="0" presId="urn:microsoft.com/office/officeart/2005/8/layout/target3#1"/>
    <dgm:cxn modelId="{263B137D-399D-45C7-8F84-B26CFB842675}" type="presParOf" srcId="{BC3E952F-7E31-4BD1-AC96-9DE4AE0B5513}" destId="{2CDB0361-0789-49E3-A7F5-71AD38DF4F48}" srcOrd="18" destOrd="0" presId="urn:microsoft.com/office/officeart/2005/8/layout/target3#1"/>
    <dgm:cxn modelId="{E32A7D94-B86B-4AE2-AA16-4B0D347054B2}" type="presParOf" srcId="{BC3E952F-7E31-4BD1-AC96-9DE4AE0B5513}" destId="{1C445148-4BC3-4CAF-82C8-0FAE7BEAA640}" srcOrd="19" destOrd="0" presId="urn:microsoft.com/office/officeart/2005/8/layout/target3#1"/>
    <dgm:cxn modelId="{365FAF95-3212-42CF-97D0-891741BC3B5D}" type="presParOf" srcId="{BC3E952F-7E31-4BD1-AC96-9DE4AE0B5513}" destId="{47BF8E72-CEB4-45AA-998B-7D6024750677}" srcOrd="20" destOrd="0" presId="urn:microsoft.com/office/officeart/2005/8/layout/target3#1"/>
    <dgm:cxn modelId="{0E2EAA0F-0EF2-4C22-8D4A-7A5FBADDD9A4}" type="presParOf" srcId="{BC3E952F-7E31-4BD1-AC96-9DE4AE0B5513}" destId="{033F5CC9-10AA-4182-84CB-BD87BE027A83}" srcOrd="21" destOrd="0" presId="urn:microsoft.com/office/officeart/2005/8/layout/target3#1"/>
    <dgm:cxn modelId="{7D3432DF-DAA8-4204-8998-41D6137FFD50}" type="presParOf" srcId="{BC3E952F-7E31-4BD1-AC96-9DE4AE0B5513}" destId="{FE8B0AE3-2045-4BF1-A2B5-618CFD9D8DF4}" srcOrd="22" destOrd="0" presId="urn:microsoft.com/office/officeart/2005/8/layout/target3#1"/>
    <dgm:cxn modelId="{5D3D505A-A583-4041-9611-33C996DFB0AF}" type="presParOf" srcId="{BC3E952F-7E31-4BD1-AC96-9DE4AE0B5513}" destId="{809F89B2-F11E-424E-8CB7-BFEE8DF40268}" srcOrd="23" destOrd="0" presId="urn:microsoft.com/office/officeart/2005/8/layout/targe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BCA0F-EEAD-4D47-BE62-8127D5F1E01E}">
      <dsp:nvSpPr>
        <dsp:cNvPr id="0" name=""/>
        <dsp:cNvSpPr/>
      </dsp:nvSpPr>
      <dsp:spPr bwMode="auto">
        <a:xfrm>
          <a:off x="0" y="0"/>
          <a:ext cx="3576638" cy="357663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BC12375-9764-4B3F-BF8B-7A0F3B4423FC}">
      <dsp:nvSpPr>
        <dsp:cNvPr id="0" name=""/>
        <dsp:cNvSpPr/>
      </dsp:nvSpPr>
      <dsp:spPr bwMode="auto">
        <a:xfrm>
          <a:off x="1788319" y="0"/>
          <a:ext cx="9880782" cy="357663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High investment costs</a:t>
          </a:r>
          <a:endParaRPr kern="1200"/>
        </a:p>
      </dsp:txBody>
      <dsp:txXfrm>
        <a:off x="1788319" y="0"/>
        <a:ext cx="9880782" cy="447092"/>
      </dsp:txXfrm>
    </dsp:sp>
    <dsp:sp modelId="{2AFB756A-ED72-4474-9DC4-08EB1A8F07C6}">
      <dsp:nvSpPr>
        <dsp:cNvPr id="0" name=""/>
        <dsp:cNvSpPr/>
      </dsp:nvSpPr>
      <dsp:spPr bwMode="auto">
        <a:xfrm>
          <a:off x="312962" y="447092"/>
          <a:ext cx="2950713" cy="295071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1DD1039-F567-480F-B252-9C26EF8DC437}">
      <dsp:nvSpPr>
        <dsp:cNvPr id="0" name=""/>
        <dsp:cNvSpPr/>
      </dsp:nvSpPr>
      <dsp:spPr bwMode="auto">
        <a:xfrm>
          <a:off x="1788319" y="447092"/>
          <a:ext cx="9880782" cy="295071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Lack of access for some patients</a:t>
          </a:r>
          <a:endParaRPr kern="1200"/>
        </a:p>
      </dsp:txBody>
      <dsp:txXfrm>
        <a:off x="1788319" y="447092"/>
        <a:ext cx="9880782" cy="447054"/>
      </dsp:txXfrm>
    </dsp:sp>
    <dsp:sp modelId="{45BF7606-FC9B-4B9B-AA99-F8F5997D88D4}">
      <dsp:nvSpPr>
        <dsp:cNvPr id="0" name=""/>
        <dsp:cNvSpPr/>
      </dsp:nvSpPr>
      <dsp:spPr bwMode="auto">
        <a:xfrm>
          <a:off x="625905" y="894146"/>
          <a:ext cx="2324827" cy="232482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71EE610-00E4-4AB7-9F3B-890990822A9B}">
      <dsp:nvSpPr>
        <dsp:cNvPr id="0" name=""/>
        <dsp:cNvSpPr/>
      </dsp:nvSpPr>
      <dsp:spPr bwMode="auto">
        <a:xfrm>
          <a:off x="1788319" y="894146"/>
          <a:ext cx="9880782" cy="23248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Lack of expertise for staff</a:t>
          </a:r>
          <a:endParaRPr kern="1200"/>
        </a:p>
      </dsp:txBody>
      <dsp:txXfrm>
        <a:off x="1788319" y="894146"/>
        <a:ext cx="9880782" cy="447092"/>
      </dsp:txXfrm>
    </dsp:sp>
    <dsp:sp modelId="{ABB55040-AD25-4F38-A605-E5098D0E8353}">
      <dsp:nvSpPr>
        <dsp:cNvPr id="0" name=""/>
        <dsp:cNvSpPr/>
      </dsp:nvSpPr>
      <dsp:spPr bwMode="auto">
        <a:xfrm>
          <a:off x="938867" y="1341239"/>
          <a:ext cx="1698903" cy="169890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2AD0765-D101-4F2E-8ED0-D44ADC482025}">
      <dsp:nvSpPr>
        <dsp:cNvPr id="0" name=""/>
        <dsp:cNvSpPr/>
      </dsp:nvSpPr>
      <dsp:spPr bwMode="auto">
        <a:xfrm>
          <a:off x="1788319" y="1341239"/>
          <a:ext cx="9880782" cy="169890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Need to maintain data protection</a:t>
          </a:r>
          <a:endParaRPr kern="1200"/>
        </a:p>
      </dsp:txBody>
      <dsp:txXfrm>
        <a:off x="1788319" y="1341239"/>
        <a:ext cx="9880782" cy="447092"/>
      </dsp:txXfrm>
    </dsp:sp>
    <dsp:sp modelId="{A2B666B5-D885-447A-A8F9-81BE54FEEFF2}">
      <dsp:nvSpPr>
        <dsp:cNvPr id="0" name=""/>
        <dsp:cNvSpPr/>
      </dsp:nvSpPr>
      <dsp:spPr bwMode="auto">
        <a:xfrm>
          <a:off x="1251829" y="1788331"/>
          <a:ext cx="1072978" cy="107297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358206A-D4D2-4A9D-8F61-1C6E0257501B}">
      <dsp:nvSpPr>
        <dsp:cNvPr id="0" name=""/>
        <dsp:cNvSpPr/>
      </dsp:nvSpPr>
      <dsp:spPr bwMode="auto">
        <a:xfrm>
          <a:off x="1788319" y="1788331"/>
          <a:ext cx="9880782" cy="107297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Difference in development pace between IT firms and NHS</a:t>
          </a:r>
          <a:endParaRPr kern="1200"/>
        </a:p>
      </dsp:txBody>
      <dsp:txXfrm>
        <a:off x="1788319" y="1788331"/>
        <a:ext cx="9880782" cy="447054"/>
      </dsp:txXfrm>
    </dsp:sp>
    <dsp:sp modelId="{152EBBBF-8A8A-4C04-8C15-E351E683F5D5}">
      <dsp:nvSpPr>
        <dsp:cNvPr id="0" name=""/>
        <dsp:cNvSpPr/>
      </dsp:nvSpPr>
      <dsp:spPr bwMode="auto">
        <a:xfrm>
          <a:off x="1564772" y="2235386"/>
          <a:ext cx="447092" cy="447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3E72E53E-83A8-4822-AE66-86727B8986A7}">
      <dsp:nvSpPr>
        <dsp:cNvPr id="0" name=""/>
        <dsp:cNvSpPr/>
      </dsp:nvSpPr>
      <dsp:spPr bwMode="auto">
        <a:xfrm>
          <a:off x="1788319" y="2235386"/>
          <a:ext cx="9880782" cy="447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Software developed by innovators not compatible with healthcare hardware</a:t>
          </a:r>
          <a:endParaRPr kern="1200"/>
        </a:p>
      </dsp:txBody>
      <dsp:txXfrm>
        <a:off x="1788319" y="2235386"/>
        <a:ext cx="9880782" cy="447092"/>
      </dsp:txXfrm>
    </dsp:sp>
  </dsp:spTree>
</dsp:drawing>
</file>

<file path=ppt/diagrams/layout1.xml><?xml version="1.0" encoding="utf-8"?>
<dgm:layoutDef xmlns:dgm="http://schemas.openxmlformats.org/drawingml/2006/diagram" xmlns:a="http://schemas.openxmlformats.org/drawingml/2006/main" uniqueId="urn:microsoft.com/office/officeart/2005/8/layout/target3#1">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alg type="composite"/>
    <dgm:shape xmlns:r="http://schemas.openxmlformats.org/officeDocument/2006/relationships" r:blip="">
      <dgm:adjLst/>
    </dgm:shape>
    <dgm:presOf/>
    <dgm:ruleLst/>
    <dgm:varLst>
      <dgm:chMax val="7"/>
      <dgm:dir/>
      <dgm:animLvl val="lvl"/>
      <dgm:resizeHandles val="exact"/>
    </dgm:varLst>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forEach name="Name22" axis="ch" ptType="node" cnt="1">
      <dgm:layoutNode name="circle1" styleLbl="node1">
        <dgm:alg type="sp"/>
        <dgm:presOf/>
        <dgm:constrLst/>
        <dgm:ruleLst/>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presOf/>
        <dgm:constrLst/>
        <dgm:ruleLst/>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presOf/>
        <dgm:constrLst/>
        <dgm:ruleLst/>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presOf/>
        <dgm:constrLst/>
        <dgm:ruleLst/>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presOf/>
        <dgm:constrLst/>
        <dgm:ruleLst/>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presOf/>
        <dgm:constrLst/>
        <dgm:ruleLst/>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presOf/>
        <dgm:constrLst/>
        <dgm:ruleLst/>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1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53">
          <dgm:layoutNode name="rect1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54" axis="ch" ptType="node" st="2" cnt="1">
      <dgm:choose name="Name55">
        <dgm:if name="Name56" axis="root des" ptType="all node" func="maxDepth" op="gte" val="2">
          <dgm:layoutNode name="rect2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2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57">
          <dgm:layoutNode name="rect2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58" axis="ch" ptType="node" st="3" cnt="1">
      <dgm:choose name="Name59">
        <dgm:if name="Name60" axis="root des" ptType="all node" func="maxDepth" op="gte" val="2">
          <dgm:layoutNode name="rect3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3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1">
          <dgm:layoutNode name="rect3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62" axis="ch" ptType="node" st="4" cnt="1">
      <dgm:choose name="Name63">
        <dgm:if name="Name64" axis="root des" ptType="all node" func="maxDepth" op="gte" val="2">
          <dgm:layoutNode name="rect4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4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5">
          <dgm:layoutNode name="rect4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66" axis="ch" ptType="node" st="5" cnt="1">
      <dgm:choose name="Name67">
        <dgm:if name="Name68" axis="root des" ptType="all node" func="maxDepth" op="gte" val="2">
          <dgm:layoutNode name="rect5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5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9">
          <dgm:layoutNode name="rect5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70" axis="ch" ptType="node" st="6" cnt="1">
      <dgm:choose name="Name71">
        <dgm:if name="Name72" axis="root des" ptType="all node" func="maxDepth" op="gte" val="2">
          <dgm:layoutNode name="rect6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6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73">
          <dgm:layoutNode name="rect6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74" axis="ch" ptType="node" st="7" cnt="1">
      <dgm:choose name="Name75">
        <dgm:if name="Name76" axis="root des" ptType="all node" func="maxDepth" op="gte" val="2">
          <dgm:layoutNode name="rect7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7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77">
          <dgm:layoutNode name="rect7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226284935"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376827450"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583442562"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18733012"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09261272"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019208896"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59271593" name="Slide Image Placeholder 1"/>
          <p:cNvSpPr>
            <a:spLocks noGrp="1" noRot="1" noChangeAspect="1"/>
          </p:cNvSpPr>
          <p:nvPr>
            <p:ph type="sldImg"/>
          </p:nvPr>
        </p:nvSpPr>
        <p:spPr bwMode="auto"/>
      </p:sp>
      <p:sp>
        <p:nvSpPr>
          <p:cNvPr id="1894968917" name="Notes Placeholder 2"/>
          <p:cNvSpPr>
            <a:spLocks noGrp="1"/>
          </p:cNvSpPr>
          <p:nvPr>
            <p:ph type="body" idx="1"/>
          </p:nvPr>
        </p:nvSpPr>
        <p:spPr bwMode="auto"/>
        <p:txBody>
          <a:bodyPr/>
          <a:lstStyle/>
          <a:p>
            <a:pPr>
              <a:defRPr/>
            </a:pPr>
            <a:endParaRPr lang="en-GB"/>
          </a:p>
        </p:txBody>
      </p:sp>
      <p:sp>
        <p:nvSpPr>
          <p:cNvPr id="369245501"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70275463" name="Slide Image Placeholder 1"/>
          <p:cNvSpPr>
            <a:spLocks noGrp="1" noRot="1" noChangeAspect="1"/>
          </p:cNvSpPr>
          <p:nvPr>
            <p:ph type="sldImg"/>
          </p:nvPr>
        </p:nvSpPr>
        <p:spPr bwMode="auto"/>
      </p:sp>
      <p:sp>
        <p:nvSpPr>
          <p:cNvPr id="2052126667" name="Notes Placeholder 2"/>
          <p:cNvSpPr>
            <a:spLocks noGrp="1"/>
          </p:cNvSpPr>
          <p:nvPr>
            <p:ph type="body" idx="1"/>
          </p:nvPr>
        </p:nvSpPr>
        <p:spPr bwMode="auto"/>
        <p:txBody>
          <a:bodyPr/>
          <a:lstStyle/>
          <a:p>
            <a:pPr>
              <a:defRPr/>
            </a:pPr>
            <a:endParaRPr lang="en-GB"/>
          </a:p>
        </p:txBody>
      </p:sp>
      <p:sp>
        <p:nvSpPr>
          <p:cNvPr id="1247950009"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21542949" name="Slide Image Placeholder 1"/>
          <p:cNvSpPr>
            <a:spLocks noGrp="1" noRot="1" noChangeAspect="1"/>
          </p:cNvSpPr>
          <p:nvPr>
            <p:ph type="sldImg"/>
          </p:nvPr>
        </p:nvSpPr>
        <p:spPr bwMode="auto"/>
      </p:sp>
      <p:sp>
        <p:nvSpPr>
          <p:cNvPr id="841572779" name="Notes Placeholder 2"/>
          <p:cNvSpPr>
            <a:spLocks noGrp="1"/>
          </p:cNvSpPr>
          <p:nvPr>
            <p:ph type="body" idx="1"/>
          </p:nvPr>
        </p:nvSpPr>
        <p:spPr bwMode="auto"/>
        <p:txBody>
          <a:bodyPr/>
          <a:lstStyle/>
          <a:p>
            <a:pPr>
              <a:buNone/>
              <a:defRPr/>
            </a:pPr>
            <a:endParaRPr lang="en-GB" i="1" dirty="0">
              <a:cs typeface="Calibri"/>
            </a:endParaRPr>
          </a:p>
        </p:txBody>
      </p:sp>
      <p:sp>
        <p:nvSpPr>
          <p:cNvPr id="96739381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100951801" name="Slide Image Placeholder 1"/>
          <p:cNvSpPr>
            <a:spLocks noGrp="1" noRot="1" noChangeAspect="1"/>
          </p:cNvSpPr>
          <p:nvPr>
            <p:ph type="sldImg"/>
          </p:nvPr>
        </p:nvSpPr>
        <p:spPr bwMode="auto"/>
      </p:sp>
      <p:sp>
        <p:nvSpPr>
          <p:cNvPr id="971638480"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32861910"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98758764" name="Slide Image Placeholder 1"/>
          <p:cNvSpPr>
            <a:spLocks noGrp="1" noRot="1" noChangeAspect="1"/>
          </p:cNvSpPr>
          <p:nvPr>
            <p:ph type="sldImg"/>
          </p:nvPr>
        </p:nvSpPr>
        <p:spPr bwMode="auto"/>
      </p:sp>
      <p:sp>
        <p:nvSpPr>
          <p:cNvPr id="1591305119"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119670677"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126377466" name="Slide Image Placeholder 1"/>
          <p:cNvSpPr>
            <a:spLocks noGrp="1" noRot="1" noChangeAspect="1"/>
          </p:cNvSpPr>
          <p:nvPr>
            <p:ph type="sldImg"/>
          </p:nvPr>
        </p:nvSpPr>
        <p:spPr bwMode="auto"/>
      </p:sp>
      <p:sp>
        <p:nvSpPr>
          <p:cNvPr id="1194641873"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625538857"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49995200" name="Slide Image Placeholder 1"/>
          <p:cNvSpPr>
            <a:spLocks noGrp="1" noRot="1" noChangeAspect="1"/>
          </p:cNvSpPr>
          <p:nvPr>
            <p:ph type="sldImg"/>
          </p:nvPr>
        </p:nvSpPr>
        <p:spPr bwMode="auto"/>
      </p:sp>
      <p:sp>
        <p:nvSpPr>
          <p:cNvPr id="1068161547" name="Notes Placeholder 2"/>
          <p:cNvSpPr>
            <a:spLocks noGrp="1"/>
          </p:cNvSpPr>
          <p:nvPr>
            <p:ph type="body" idx="1"/>
          </p:nvPr>
        </p:nvSpPr>
        <p:spPr bwMode="auto"/>
        <p:txBody>
          <a:bodyPr/>
          <a:lstStyle/>
          <a:p>
            <a:pPr>
              <a:buNone/>
              <a:defRPr/>
            </a:pPr>
            <a:endParaRPr lang="en-GB" dirty="0">
              <a:cs typeface="Calibri"/>
            </a:endParaRPr>
          </a:p>
        </p:txBody>
      </p:sp>
      <p:sp>
        <p:nvSpPr>
          <p:cNvPr id="1739720493"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8486130" name="Slide Image Placeholder 1"/>
          <p:cNvSpPr>
            <a:spLocks noGrp="1" noRot="1" noChangeAspect="1"/>
          </p:cNvSpPr>
          <p:nvPr>
            <p:ph type="sldImg"/>
          </p:nvPr>
        </p:nvSpPr>
        <p:spPr bwMode="auto"/>
      </p:sp>
      <p:sp>
        <p:nvSpPr>
          <p:cNvPr id="1569421347"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686327507"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06516018" name="Slide Image Placeholder 1"/>
          <p:cNvSpPr>
            <a:spLocks noGrp="1" noRot="1" noChangeAspect="1"/>
          </p:cNvSpPr>
          <p:nvPr>
            <p:ph type="sldImg"/>
          </p:nvPr>
        </p:nvSpPr>
        <p:spPr bwMode="auto"/>
      </p:sp>
      <p:sp>
        <p:nvSpPr>
          <p:cNvPr id="402925531"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852942956"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17493123" name="Slide Image Placeholder 1"/>
          <p:cNvSpPr>
            <a:spLocks noGrp="1" noRot="1" noChangeAspect="1"/>
          </p:cNvSpPr>
          <p:nvPr>
            <p:ph type="sldImg"/>
          </p:nvPr>
        </p:nvSpPr>
        <p:spPr bwMode="auto"/>
      </p:sp>
      <p:sp>
        <p:nvSpPr>
          <p:cNvPr id="16570387"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945488296"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42990774" name="Slide Image Placeholder 1"/>
          <p:cNvSpPr>
            <a:spLocks noGrp="1" noRot="1" noChangeAspect="1"/>
          </p:cNvSpPr>
          <p:nvPr>
            <p:ph type="sldImg"/>
          </p:nvPr>
        </p:nvSpPr>
        <p:spPr bwMode="auto"/>
      </p:sp>
      <p:sp>
        <p:nvSpPr>
          <p:cNvPr id="1342163452" name="Notes Placeholder 2"/>
          <p:cNvSpPr>
            <a:spLocks noGrp="1"/>
          </p:cNvSpPr>
          <p:nvPr>
            <p:ph type="body" idx="1"/>
          </p:nvPr>
        </p:nvSpPr>
        <p:spPr bwMode="auto"/>
        <p:txBody>
          <a:bodyPr/>
          <a:lstStyle/>
          <a:p>
            <a:pPr>
              <a:buFont typeface="Arial"/>
              <a:buChar char="•"/>
              <a:defRPr/>
            </a:pPr>
            <a:endParaRPr lang="en-GB" dirty="0">
              <a:cs typeface="Calibri"/>
            </a:endParaRPr>
          </a:p>
        </p:txBody>
      </p:sp>
      <p:sp>
        <p:nvSpPr>
          <p:cNvPr id="197303168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80974229" name="Slide Image Placeholder 1"/>
          <p:cNvSpPr>
            <a:spLocks noGrp="1" noRot="1" noChangeAspect="1"/>
          </p:cNvSpPr>
          <p:nvPr>
            <p:ph type="sldImg"/>
          </p:nvPr>
        </p:nvSpPr>
        <p:spPr bwMode="auto"/>
      </p:sp>
      <p:sp>
        <p:nvSpPr>
          <p:cNvPr id="1270007809"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438635238"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70414467" name="Slide Image Placeholder 1"/>
          <p:cNvSpPr>
            <a:spLocks noGrp="1" noRot="1" noChangeAspect="1"/>
          </p:cNvSpPr>
          <p:nvPr>
            <p:ph type="sldImg"/>
          </p:nvPr>
        </p:nvSpPr>
        <p:spPr bwMode="auto"/>
      </p:sp>
      <p:sp>
        <p:nvSpPr>
          <p:cNvPr id="1902059141"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749523075"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72961228" name="Slide Image Placeholder 1"/>
          <p:cNvSpPr>
            <a:spLocks noGrp="1" noRot="1" noChangeAspect="1"/>
          </p:cNvSpPr>
          <p:nvPr>
            <p:ph type="sldImg"/>
          </p:nvPr>
        </p:nvSpPr>
        <p:spPr bwMode="auto"/>
      </p:sp>
      <p:sp>
        <p:nvSpPr>
          <p:cNvPr id="1319144742" name="Notes Placeholder 2"/>
          <p:cNvSpPr>
            <a:spLocks noGrp="1"/>
          </p:cNvSpPr>
          <p:nvPr>
            <p:ph type="body" idx="1"/>
          </p:nvPr>
        </p:nvSpPr>
        <p:spPr bwMode="auto"/>
        <p:txBody>
          <a:bodyPr/>
          <a:lstStyle/>
          <a:p>
            <a:pPr>
              <a:buFont typeface="Arial"/>
              <a:buChar char="•"/>
              <a:defRPr/>
            </a:pPr>
            <a:endParaRPr lang="en-GB" dirty="0">
              <a:cs typeface="Calibri"/>
            </a:endParaRPr>
          </a:p>
        </p:txBody>
      </p:sp>
      <p:sp>
        <p:nvSpPr>
          <p:cNvPr id="328862134"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153623" name="Slide Image Placeholder 1"/>
          <p:cNvSpPr>
            <a:spLocks noGrp="1" noRot="1" noChangeAspect="1"/>
          </p:cNvSpPr>
          <p:nvPr>
            <p:ph type="sldImg"/>
          </p:nvPr>
        </p:nvSpPr>
        <p:spPr bwMode="auto"/>
      </p:sp>
      <p:sp>
        <p:nvSpPr>
          <p:cNvPr id="1744868898"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509269517"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4747389" name="Slide Image Placeholder 1"/>
          <p:cNvSpPr>
            <a:spLocks noGrp="1" noRot="1" noChangeAspect="1"/>
          </p:cNvSpPr>
          <p:nvPr>
            <p:ph type="sldImg"/>
          </p:nvPr>
        </p:nvSpPr>
        <p:spPr bwMode="auto"/>
      </p:sp>
      <p:sp>
        <p:nvSpPr>
          <p:cNvPr id="1095267154"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885152132"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2052243" name="Slide Image Placeholder 1"/>
          <p:cNvSpPr>
            <a:spLocks noGrp="1" noRot="1" noChangeAspect="1"/>
          </p:cNvSpPr>
          <p:nvPr>
            <p:ph type="sldImg"/>
          </p:nvPr>
        </p:nvSpPr>
        <p:spPr bwMode="auto"/>
      </p:sp>
      <p:sp>
        <p:nvSpPr>
          <p:cNvPr id="212498792" name="Notes Placeholder 2"/>
          <p:cNvSpPr>
            <a:spLocks noGrp="1"/>
          </p:cNvSpPr>
          <p:nvPr>
            <p:ph type="body" idx="1"/>
          </p:nvPr>
        </p:nvSpPr>
        <p:spPr bwMode="auto"/>
        <p:txBody>
          <a:bodyPr/>
          <a:lstStyle/>
          <a:p>
            <a:pPr>
              <a:buFont typeface="Arial"/>
              <a:buChar char="•"/>
              <a:defRPr/>
            </a:pPr>
            <a:endParaRPr lang="en-GB" dirty="0">
              <a:cs typeface="Calibri"/>
            </a:endParaRPr>
          </a:p>
        </p:txBody>
      </p:sp>
      <p:sp>
        <p:nvSpPr>
          <p:cNvPr id="450719440"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36847400" name="Slide Image Placeholder 1"/>
          <p:cNvSpPr>
            <a:spLocks noGrp="1" noRot="1" noChangeAspect="1"/>
          </p:cNvSpPr>
          <p:nvPr>
            <p:ph type="sldImg"/>
          </p:nvPr>
        </p:nvSpPr>
        <p:spPr bwMode="auto"/>
      </p:sp>
      <p:sp>
        <p:nvSpPr>
          <p:cNvPr id="960444965" name="Notes Placeholder 2"/>
          <p:cNvSpPr>
            <a:spLocks noGrp="1"/>
          </p:cNvSpPr>
          <p:nvPr>
            <p:ph type="body" idx="1"/>
          </p:nvPr>
        </p:nvSpPr>
        <p:spPr bwMode="auto"/>
        <p:txBody>
          <a:bodyPr/>
          <a:lstStyle/>
          <a:p>
            <a:pPr>
              <a:buFont typeface="Arial"/>
              <a:buChar char="•"/>
              <a:defRPr/>
            </a:pPr>
            <a:endParaRPr lang="en-GB" dirty="0">
              <a:cs typeface="Calibri"/>
            </a:endParaRPr>
          </a:p>
        </p:txBody>
      </p:sp>
      <p:sp>
        <p:nvSpPr>
          <p:cNvPr id="870191002"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60292520" name="Slide Image Placeholder 1"/>
          <p:cNvSpPr>
            <a:spLocks noGrp="1" noRot="1" noChangeAspect="1"/>
          </p:cNvSpPr>
          <p:nvPr>
            <p:ph type="sldImg"/>
          </p:nvPr>
        </p:nvSpPr>
        <p:spPr bwMode="auto"/>
      </p:sp>
      <p:sp>
        <p:nvSpPr>
          <p:cNvPr id="1318512983" name="Notes Placeholder 2"/>
          <p:cNvSpPr>
            <a:spLocks noGrp="1"/>
          </p:cNvSpPr>
          <p:nvPr>
            <p:ph type="body" idx="1"/>
          </p:nvPr>
        </p:nvSpPr>
        <p:spPr bwMode="auto"/>
        <p:txBody>
          <a:bodyPr/>
          <a:lstStyle/>
          <a:p>
            <a:pPr lvl="1">
              <a:buNone/>
              <a:defRPr/>
            </a:pPr>
            <a:endParaRPr lang="en-GB" dirty="0">
              <a:cs typeface="Calibri"/>
            </a:endParaRPr>
          </a:p>
        </p:txBody>
      </p:sp>
      <p:sp>
        <p:nvSpPr>
          <p:cNvPr id="1127151947"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8587857" name="Slide Image Placeholder 1"/>
          <p:cNvSpPr>
            <a:spLocks noGrp="1" noRot="1" noChangeAspect="1"/>
          </p:cNvSpPr>
          <p:nvPr>
            <p:ph type="sldImg"/>
          </p:nvPr>
        </p:nvSpPr>
        <p:spPr bwMode="auto"/>
      </p:sp>
      <p:sp>
        <p:nvSpPr>
          <p:cNvPr id="24137951" name="Notes Placeholder 2"/>
          <p:cNvSpPr>
            <a:spLocks noGrp="1"/>
          </p:cNvSpPr>
          <p:nvPr>
            <p:ph type="body" idx="1"/>
          </p:nvPr>
        </p:nvSpPr>
        <p:spPr bwMode="auto"/>
        <p:txBody>
          <a:bodyPr/>
          <a:lstStyle/>
          <a:p>
            <a:pPr>
              <a:defRPr/>
            </a:pPr>
            <a:endParaRPr lang="en-GB"/>
          </a:p>
        </p:txBody>
      </p:sp>
      <p:sp>
        <p:nvSpPr>
          <p:cNvPr id="139773886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10424723" name="Slide Image Placeholder 1"/>
          <p:cNvSpPr>
            <a:spLocks noGrp="1" noRot="1" noChangeAspect="1"/>
          </p:cNvSpPr>
          <p:nvPr>
            <p:ph type="sldImg"/>
          </p:nvPr>
        </p:nvSpPr>
        <p:spPr bwMode="auto"/>
      </p:sp>
      <p:sp>
        <p:nvSpPr>
          <p:cNvPr id="2074444590" name="Notes Placeholder 2"/>
          <p:cNvSpPr>
            <a:spLocks noGrp="1"/>
          </p:cNvSpPr>
          <p:nvPr>
            <p:ph type="body" idx="1"/>
          </p:nvPr>
        </p:nvSpPr>
        <p:spPr bwMode="auto"/>
        <p:txBody>
          <a:bodyPr/>
          <a:lstStyle/>
          <a:p>
            <a:pPr>
              <a:defRPr/>
            </a:pPr>
            <a:endParaRPr lang="en-GB"/>
          </a:p>
        </p:txBody>
      </p:sp>
      <p:sp>
        <p:nvSpPr>
          <p:cNvPr id="833873270"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9016709" name="Slide Image Placeholder 1"/>
          <p:cNvSpPr>
            <a:spLocks noGrp="1" noRot="1" noChangeAspect="1"/>
          </p:cNvSpPr>
          <p:nvPr>
            <p:ph type="sldImg"/>
          </p:nvPr>
        </p:nvSpPr>
        <p:spPr bwMode="auto"/>
      </p:sp>
      <p:sp>
        <p:nvSpPr>
          <p:cNvPr id="197075311" name="Notes Placeholder 2"/>
          <p:cNvSpPr>
            <a:spLocks noGrp="1"/>
          </p:cNvSpPr>
          <p:nvPr>
            <p:ph type="body" idx="1"/>
          </p:nvPr>
        </p:nvSpPr>
        <p:spPr bwMode="auto"/>
        <p:txBody>
          <a:bodyPr/>
          <a:lstStyle/>
          <a:p>
            <a:pPr>
              <a:defRPr/>
            </a:pPr>
            <a:endParaRPr lang="en-GB"/>
          </a:p>
        </p:txBody>
      </p:sp>
      <p:sp>
        <p:nvSpPr>
          <p:cNvPr id="1954911436"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7716665" name="Slide Image Placeholder 1"/>
          <p:cNvSpPr>
            <a:spLocks noGrp="1" noRot="1" noChangeAspect="1"/>
          </p:cNvSpPr>
          <p:nvPr>
            <p:ph type="sldImg"/>
          </p:nvPr>
        </p:nvSpPr>
        <p:spPr bwMode="auto"/>
      </p:sp>
      <p:sp>
        <p:nvSpPr>
          <p:cNvPr id="1292313596" name="Notes Placeholder 2"/>
          <p:cNvSpPr>
            <a:spLocks noGrp="1"/>
          </p:cNvSpPr>
          <p:nvPr>
            <p:ph type="body" idx="1"/>
          </p:nvPr>
        </p:nvSpPr>
        <p:spPr bwMode="auto"/>
        <p:txBody>
          <a:bodyPr/>
          <a:lstStyle/>
          <a:p>
            <a:pPr>
              <a:defRPr/>
            </a:pPr>
            <a:endParaRPr lang="en-GB"/>
          </a:p>
        </p:txBody>
      </p:sp>
      <p:sp>
        <p:nvSpPr>
          <p:cNvPr id="823323629"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9401150" name="Slide Image Placeholder 1"/>
          <p:cNvSpPr>
            <a:spLocks noGrp="1" noRot="1" noChangeAspect="1"/>
          </p:cNvSpPr>
          <p:nvPr>
            <p:ph type="sldImg"/>
          </p:nvPr>
        </p:nvSpPr>
        <p:spPr bwMode="auto"/>
      </p:sp>
      <p:sp>
        <p:nvSpPr>
          <p:cNvPr id="1062329256" name="Notes Placeholder 2"/>
          <p:cNvSpPr>
            <a:spLocks noGrp="1"/>
          </p:cNvSpPr>
          <p:nvPr>
            <p:ph type="body" idx="1"/>
          </p:nvPr>
        </p:nvSpPr>
        <p:spPr bwMode="auto"/>
        <p:txBody>
          <a:bodyPr/>
          <a:lstStyle/>
          <a:p>
            <a:pPr>
              <a:defRPr/>
            </a:pPr>
            <a:endParaRPr lang="en-US" dirty="0">
              <a:ea typeface="Calibri"/>
              <a:cs typeface="Calibri"/>
            </a:endParaRPr>
          </a:p>
        </p:txBody>
      </p:sp>
      <p:sp>
        <p:nvSpPr>
          <p:cNvPr id="1045255658" name="Slide Number Placeholder 3"/>
          <p:cNvSpPr>
            <a:spLocks noGrp="1"/>
          </p:cNvSpPr>
          <p:nvPr>
            <p:ph type="sldNum" sz="quarter" idx="5"/>
          </p:nvPr>
        </p:nvSpPr>
        <p:spPr bwMode="auto"/>
        <p:txBody>
          <a:bodyPr/>
          <a:lstStyle/>
          <a:p>
            <a:pPr>
              <a:defRPr/>
            </a:pPr>
            <a:fld id="{3D4C67B5-F292-4576-8BF8-36D135D4AF60}" type="slidenum">
              <a:rPr lang="en-US"/>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42108933" name="Slide Image Placeholder 1"/>
          <p:cNvSpPr>
            <a:spLocks noGrp="1" noRot="1" noChangeAspect="1"/>
          </p:cNvSpPr>
          <p:nvPr>
            <p:ph type="sldImg"/>
          </p:nvPr>
        </p:nvSpPr>
        <p:spPr bwMode="auto"/>
      </p:sp>
      <p:sp>
        <p:nvSpPr>
          <p:cNvPr id="1935528703" name="Notes Placeholder 2"/>
          <p:cNvSpPr>
            <a:spLocks noGrp="1"/>
          </p:cNvSpPr>
          <p:nvPr>
            <p:ph type="body" idx="1"/>
          </p:nvPr>
        </p:nvSpPr>
        <p:spPr bwMode="auto"/>
        <p:txBody>
          <a:bodyPr/>
          <a:lstStyle/>
          <a:p>
            <a:pPr>
              <a:defRPr/>
            </a:pPr>
            <a:endParaRPr lang="en-GB"/>
          </a:p>
        </p:txBody>
      </p:sp>
      <p:sp>
        <p:nvSpPr>
          <p:cNvPr id="135841377"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27241394"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75818256"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72906596"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1031836"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25999121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698046759"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55687499"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5826883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66409182"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4288456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594562841"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46992529"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4789214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701502791"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8539621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26683807"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25893472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4589741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2269429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349046717"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7388857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214381594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35595433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userDrawn="1">
  <p:cSld name="7_Custom Layout">
    <p:spTree>
      <p:nvGrpSpPr>
        <p:cNvPr id="1" name=""/>
        <p:cNvGrpSpPr/>
        <p:nvPr/>
      </p:nvGrpSpPr>
      <p:grpSpPr bwMode="auto">
        <a:xfrm>
          <a:off x="0" y="0"/>
          <a:ext cx="0" cy="0"/>
          <a:chOff x="0" y="0"/>
          <a:chExt cx="0" cy="0"/>
        </a:xfrm>
      </p:grpSpPr>
      <p:sp>
        <p:nvSpPr>
          <p:cNvPr id="6745912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30202269"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209120552"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46870352"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637187797"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7513380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2593866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userDrawn="1">
  <p:cSld name="2_Custom Layout">
    <p:spTree>
      <p:nvGrpSpPr>
        <p:cNvPr id="1" name=""/>
        <p:cNvGrpSpPr/>
        <p:nvPr/>
      </p:nvGrpSpPr>
      <p:grpSpPr bwMode="auto">
        <a:xfrm>
          <a:off x="0" y="0"/>
          <a:ext cx="0" cy="0"/>
          <a:chOff x="0" y="0"/>
          <a:chExt cx="0" cy="0"/>
        </a:xfrm>
      </p:grpSpPr>
      <p:sp>
        <p:nvSpPr>
          <p:cNvPr id="136052323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076757541"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00297469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84980202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81893754"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4497681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09688954"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63688762"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488338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626062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userDrawn="1">
  <p:cSld name="3_Custom Layout">
    <p:spTree>
      <p:nvGrpSpPr>
        <p:cNvPr id="1" name=""/>
        <p:cNvGrpSpPr/>
        <p:nvPr/>
      </p:nvGrpSpPr>
      <p:grpSpPr bwMode="auto">
        <a:xfrm>
          <a:off x="0" y="0"/>
          <a:ext cx="0" cy="0"/>
          <a:chOff x="0" y="0"/>
          <a:chExt cx="0" cy="0"/>
        </a:xfrm>
      </p:grpSpPr>
      <p:sp>
        <p:nvSpPr>
          <p:cNvPr id="89826128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943253448"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206230814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7789134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672258178"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4011274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10814868"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799429116"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927966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91953073"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93379514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74202805"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22320240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824749600"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65832954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66513552"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9896803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05553298"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35996962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5888617"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90631223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713702497"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72806257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2157886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53553837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21796195"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7.png"/><Relationship Id="rId4" Type="http://schemas.openxmlformats.org/officeDocument/2006/relationships/slideLayout" Target="../slideLayouts/slideLayout1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12022699"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517383647"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1217402177"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2131654458"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1858245219"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405138522"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48157125"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913689789"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137535705" name="Picture 3" descr="A picture containing text, screenshot, font, logo&#10;&#10;Description automatically generated"/>
          <p:cNvPicPr>
            <a:picLocks noChangeAspect="1"/>
          </p:cNvPicPr>
          <p:nvPr userDrawn="1"/>
        </p:nvPicPr>
        <p:blipFill rotWithShape="1">
          <a:blip r:embed="rId10"/>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64"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478579535"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2838375"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608932611" name="Picture 5" descr="A picture containing text, businesscard, screenshot, logo&#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132279300" name="Picture 4" descr="A white background with blue border&#10;&#10;Description automatically generated"/>
          <p:cNvPicPr>
            <a:picLocks noChangeAspect="1"/>
          </p:cNvPicPr>
          <p:nvPr userDrawn="1"/>
        </p:nvPicPr>
        <p:blipFill rotWithShape="1">
          <a:blip r:embed="rId6"/>
          <a:stretch/>
        </p:blipFill>
        <p:spPr bwMode="auto">
          <a:xfrm>
            <a:off x="0" y="0"/>
            <a:ext cx="12192000" cy="6858000"/>
          </a:xfrm>
          <a:prstGeom prst="rect">
            <a:avLst/>
          </a:prstGeom>
        </p:spPr>
      </p:pic>
      <p:sp>
        <p:nvSpPr>
          <p:cNvPr id="68453462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0946329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638305038"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3714189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02647454"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2018/12/pdfs/ukpga_20180012_en.pdf" TargetMode="External"/><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9.xml"/><Relationship Id="rId5" Type="http://schemas.openxmlformats.org/officeDocument/2006/relationships/image" Target="../media/image37.jpg"/><Relationship Id="rId4" Type="http://schemas.openxmlformats.org/officeDocument/2006/relationships/hyperlink" Target="https://moodle.uwtsd.ac.uk/course/view.php?id=11455"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5191010" name="Content Placeholder 1"/>
          <p:cNvSpPr>
            <a:spLocks noGrp="1"/>
          </p:cNvSpPr>
          <p:nvPr>
            <p:ph idx="1"/>
          </p:nvPr>
        </p:nvSpPr>
        <p:spPr bwMode="auto">
          <a:xfrm>
            <a:off x="630810" y="1470580"/>
            <a:ext cx="10803902" cy="3457950"/>
          </a:xfrm>
        </p:spPr>
        <p:txBody>
          <a:bodyPr wrap="square"/>
          <a:lstStyle/>
          <a:p>
            <a:pPr marL="0" indent="0" algn="ctr">
              <a:buNone/>
              <a:defRPr/>
            </a:pPr>
            <a:r>
              <a:rPr lang="en-GB" sz="3600" b="1">
                <a:solidFill>
                  <a:schemeClr val="bg1"/>
                </a:solidFill>
                <a:ea typeface="Calibri"/>
                <a:cs typeface="Calibri"/>
              </a:rPr>
              <a:t>BMHP6026_BIRM </a:t>
            </a:r>
            <a:endParaRPr lang="en-US" sz="3200" b="1">
              <a:ea typeface="Calibri"/>
              <a:cs typeface="Calibri"/>
            </a:endParaRPr>
          </a:p>
          <a:p>
            <a:pPr marL="0" indent="0" algn="ctr">
              <a:buNone/>
              <a:defRPr/>
            </a:pPr>
            <a:endParaRPr lang="en-GB" sz="3600" b="1">
              <a:solidFill>
                <a:schemeClr val="bg1"/>
              </a:solidFill>
              <a:ea typeface="Calibri"/>
              <a:cs typeface="Calibri"/>
            </a:endParaRPr>
          </a:p>
          <a:p>
            <a:pPr marL="0" indent="0" algn="ctr">
              <a:buNone/>
              <a:defRPr/>
            </a:pPr>
            <a:r>
              <a:rPr lang="en-GB" sz="5400" b="1">
                <a:solidFill>
                  <a:schemeClr val="bg1"/>
                </a:solidFill>
                <a:ea typeface="Calibri"/>
                <a:cs typeface="Calibri"/>
              </a:rPr>
              <a:t>Week </a:t>
            </a:r>
            <a:r>
              <a:rPr lang="en" sz="5400" b="1">
                <a:solidFill>
                  <a:schemeClr val="bg1"/>
                </a:solidFill>
                <a:ea typeface="Calibri"/>
                <a:cs typeface="Calibri"/>
              </a:rPr>
              <a:t>7</a:t>
            </a:r>
            <a:endParaRPr/>
          </a:p>
          <a:p>
            <a:pPr marL="0" indent="0" algn="ctr">
              <a:buNone/>
              <a:defRPr/>
            </a:pPr>
            <a:r>
              <a:rPr lang="en-GB" sz="3600" b="1">
                <a:solidFill>
                  <a:schemeClr val="bg1"/>
                </a:solidFill>
                <a:ea typeface="Calibri"/>
                <a:cs typeface="Calibri"/>
              </a:rPr>
              <a:t>Revision and Review - Digital Innovation - Barriers and Benefits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3374503" name="Title 3"/>
          <p:cNvSpPr>
            <a:spLocks noGrp="1"/>
          </p:cNvSpPr>
          <p:nvPr>
            <p:ph type="title"/>
          </p:nvPr>
        </p:nvSpPr>
        <p:spPr bwMode="auto"/>
        <p:txBody>
          <a:bodyPr>
            <a:normAutofit/>
          </a:bodyPr>
          <a:lstStyle/>
          <a:p>
            <a:pPr>
              <a:defRPr/>
            </a:pPr>
            <a:r>
              <a:rPr lang="en-GB" sz="4800" b="1">
                <a:latin typeface="+mn-lt"/>
              </a:rPr>
              <a:t>During the Session… </a:t>
            </a:r>
            <a:endParaRPr/>
          </a:p>
        </p:txBody>
      </p:sp>
      <p:sp>
        <p:nvSpPr>
          <p:cNvPr id="913290759"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49238845"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Revise key concepts</a:t>
            </a:r>
            <a:endParaRPr/>
          </a:p>
        </p:txBody>
      </p:sp>
      <p:sp>
        <p:nvSpPr>
          <p:cNvPr id="150993275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Review key elements of policy and legislation in UK</a:t>
            </a:r>
            <a:endParaRPr/>
          </a:p>
        </p:txBody>
      </p:sp>
      <p:sp>
        <p:nvSpPr>
          <p:cNvPr id="1582527328"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 the main barriers and benefits of innovation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49238845"/>
                                        </p:tgtEl>
                                        <p:attrNameLst>
                                          <p:attrName>style.visibility</p:attrName>
                                        </p:attrNameLst>
                                      </p:cBhvr>
                                      <p:to>
                                        <p:strVal val="visible"/>
                                      </p:to>
                                    </p:set>
                                    <p:animEffect transition="in" filter="fade">
                                      <p:cBhvr>
                                        <p:cTn id="7" dur="500"/>
                                        <p:tgtEl>
                                          <p:spTgt spid="12492388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09932758"/>
                                        </p:tgtEl>
                                        <p:attrNameLst>
                                          <p:attrName>style.visibility</p:attrName>
                                        </p:attrNameLst>
                                      </p:cBhvr>
                                      <p:to>
                                        <p:strVal val="visible"/>
                                      </p:to>
                                    </p:set>
                                    <p:animEffect transition="in" filter="fade">
                                      <p:cBhvr>
                                        <p:cTn id="12" dur="500"/>
                                        <p:tgtEl>
                                          <p:spTgt spid="150993275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82527328"/>
                                        </p:tgtEl>
                                        <p:attrNameLst>
                                          <p:attrName>style.visibility</p:attrName>
                                        </p:attrNameLst>
                                      </p:cBhvr>
                                      <p:to>
                                        <p:strVal val="visible"/>
                                      </p:to>
                                    </p:set>
                                    <p:animEffect transition="in" filter="fade">
                                      <p:cBhvr>
                                        <p:cTn id="17" dur="500"/>
                                        <p:tgtEl>
                                          <p:spTgt spid="1582527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238845" grpId="0" animBg="1"/>
      <p:bldP spid="1509932758" grpId="0" animBg="1"/>
      <p:bldP spid="1582527328"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30248523" name="Title 1"/>
          <p:cNvSpPr>
            <a:spLocks noGrp="1"/>
          </p:cNvSpPr>
          <p:nvPr>
            <p:ph type="title"/>
          </p:nvPr>
        </p:nvSpPr>
        <p:spPr bwMode="auto">
          <a:xfrm>
            <a:off x="298514" y="1173949"/>
            <a:ext cx="11594969" cy="1325563"/>
          </a:xfrm>
        </p:spPr>
        <p:txBody>
          <a:bodyPr/>
          <a:lstStyle/>
          <a:p>
            <a:pPr>
              <a:defRPr/>
            </a:pPr>
            <a:r>
              <a:rPr lang="en-GB" b="1">
                <a:latin typeface="+mn-lt"/>
              </a:rPr>
              <a:t>What is meant by Industrial Revolutions?</a:t>
            </a:r>
            <a:endParaRPr/>
          </a:p>
        </p:txBody>
      </p:sp>
      <p:grpSp>
        <p:nvGrpSpPr>
          <p:cNvPr id="1323882137" name="Group 16"/>
          <p:cNvGrpSpPr/>
          <p:nvPr/>
        </p:nvGrpSpPr>
        <p:grpSpPr bwMode="auto">
          <a:xfrm>
            <a:off x="695459" y="2653048"/>
            <a:ext cx="5400539" cy="882927"/>
            <a:chOff x="695459" y="2653048"/>
            <a:chExt cx="5400539" cy="882927"/>
          </a:xfrm>
        </p:grpSpPr>
        <p:sp>
          <p:nvSpPr>
            <p:cNvPr id="7" name="Freeform: Shape 6"/>
            <p:cNvSpPr/>
            <p:nvPr/>
          </p:nvSpPr>
          <p:spPr bwMode="auto">
            <a:xfrm>
              <a:off x="695459" y="2653048"/>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1.0</a:t>
              </a:r>
              <a:endParaRPr/>
            </a:p>
          </p:txBody>
        </p:sp>
        <p:sp>
          <p:nvSpPr>
            <p:cNvPr id="8" name="Freeform: Shape 7"/>
            <p:cNvSpPr/>
            <p:nvPr/>
          </p:nvSpPr>
          <p:spPr bwMode="auto">
            <a:xfrm>
              <a:off x="3468074" y="2715379"/>
              <a:ext cx="2627925"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Mechanisation</a:t>
              </a:r>
              <a:endParaRPr lang="en-GB" sz="1000" b="1"/>
            </a:p>
          </p:txBody>
        </p:sp>
      </p:grpSp>
      <p:grpSp>
        <p:nvGrpSpPr>
          <p:cNvPr id="1551808076" name="Group 17"/>
          <p:cNvGrpSpPr/>
          <p:nvPr/>
        </p:nvGrpSpPr>
        <p:grpSpPr bwMode="auto">
          <a:xfrm>
            <a:off x="982857" y="3535540"/>
            <a:ext cx="6654317" cy="992254"/>
            <a:chOff x="982857" y="3535540"/>
            <a:chExt cx="6654317" cy="992254"/>
          </a:xfrm>
        </p:grpSpPr>
        <p:sp>
          <p:nvSpPr>
            <p:cNvPr id="6" name="Arrow: Bent-Up 5"/>
            <p:cNvSpPr/>
            <p:nvPr/>
          </p:nvSpPr>
          <p:spPr bwMode="auto">
            <a:xfrm rot="5400000">
              <a:off x="1444130" y="3074267"/>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0" name="Freeform: Shape 9"/>
            <p:cNvSpPr/>
            <p:nvPr/>
          </p:nvSpPr>
          <p:spPr bwMode="auto">
            <a:xfrm>
              <a:off x="2745100" y="3644867"/>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2.0</a:t>
              </a:r>
              <a:endParaRPr/>
            </a:p>
          </p:txBody>
        </p:sp>
        <p:sp>
          <p:nvSpPr>
            <p:cNvPr id="11" name="Freeform: Shape 10"/>
            <p:cNvSpPr/>
            <p:nvPr/>
          </p:nvSpPr>
          <p:spPr bwMode="auto">
            <a:xfrm>
              <a:off x="5410395" y="3721359"/>
              <a:ext cx="2226779"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Electrification</a:t>
              </a:r>
              <a:endParaRPr/>
            </a:p>
          </p:txBody>
        </p:sp>
      </p:grpSp>
      <p:grpSp>
        <p:nvGrpSpPr>
          <p:cNvPr id="674564865" name="Group 18"/>
          <p:cNvGrpSpPr/>
          <p:nvPr/>
        </p:nvGrpSpPr>
        <p:grpSpPr bwMode="auto">
          <a:xfrm>
            <a:off x="3032499" y="4527358"/>
            <a:ext cx="6374388" cy="992254"/>
            <a:chOff x="3032499" y="4527358"/>
            <a:chExt cx="6374388" cy="992254"/>
          </a:xfrm>
        </p:grpSpPr>
        <p:sp>
          <p:nvSpPr>
            <p:cNvPr id="9" name="Arrow: Bent-Up 8"/>
            <p:cNvSpPr/>
            <p:nvPr/>
          </p:nvSpPr>
          <p:spPr bwMode="auto">
            <a:xfrm rot="5400000">
              <a:off x="3493772" y="4066085"/>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3" name="Freeform: Shape 12"/>
            <p:cNvSpPr/>
            <p:nvPr/>
          </p:nvSpPr>
          <p:spPr bwMode="auto">
            <a:xfrm>
              <a:off x="4794743" y="4636685"/>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3.0</a:t>
              </a:r>
              <a:endParaRPr/>
            </a:p>
          </p:txBody>
        </p:sp>
        <p:sp>
          <p:nvSpPr>
            <p:cNvPr id="14" name="Freeform: Shape 13"/>
            <p:cNvSpPr/>
            <p:nvPr/>
          </p:nvSpPr>
          <p:spPr bwMode="auto">
            <a:xfrm>
              <a:off x="7357247" y="4720892"/>
              <a:ext cx="2049640"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Digitalisation</a:t>
              </a:r>
              <a:endParaRPr lang="en-GB" sz="2400" b="1"/>
            </a:p>
          </p:txBody>
        </p:sp>
      </p:grpSp>
      <p:grpSp>
        <p:nvGrpSpPr>
          <p:cNvPr id="1400455304" name="Group 19"/>
          <p:cNvGrpSpPr/>
          <p:nvPr/>
        </p:nvGrpSpPr>
        <p:grpSpPr bwMode="auto">
          <a:xfrm>
            <a:off x="5082139" y="5519177"/>
            <a:ext cx="6696359" cy="992254"/>
            <a:chOff x="5082139" y="5519177"/>
            <a:chExt cx="6696359" cy="992254"/>
          </a:xfrm>
        </p:grpSpPr>
        <p:sp>
          <p:nvSpPr>
            <p:cNvPr id="12" name="Arrow: Bent-Up 11"/>
            <p:cNvSpPr/>
            <p:nvPr/>
          </p:nvSpPr>
          <p:spPr bwMode="auto">
            <a:xfrm rot="5400000">
              <a:off x="5543412" y="5057904"/>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5" name="Freeform: Shape 14"/>
            <p:cNvSpPr/>
            <p:nvPr/>
          </p:nvSpPr>
          <p:spPr bwMode="auto">
            <a:xfrm>
              <a:off x="6844383" y="5628504"/>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a:t>
              </a:r>
              <a:r>
                <a:rPr lang="en-GB" sz="2000"/>
                <a:t> </a:t>
              </a:r>
              <a:r>
                <a:rPr lang="en-GB" sz="2400" b="1"/>
                <a:t>4.0</a:t>
              </a:r>
              <a:endParaRPr lang="en-GB" sz="2000" b="1"/>
            </a:p>
          </p:txBody>
        </p:sp>
        <p:sp>
          <p:nvSpPr>
            <p:cNvPr id="16" name="Freeform: Shape 15"/>
            <p:cNvSpPr/>
            <p:nvPr/>
          </p:nvSpPr>
          <p:spPr bwMode="auto">
            <a:xfrm>
              <a:off x="9439612" y="5720425"/>
              <a:ext cx="2338886"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1" algn="l" defTabSz="533400">
                <a:lnSpc>
                  <a:spcPct val="90000"/>
                </a:lnSpc>
                <a:spcBef>
                  <a:spcPts val="0"/>
                </a:spcBef>
                <a:spcAft>
                  <a:spcPts val="0"/>
                </a:spcAft>
                <a:defRPr/>
              </a:pPr>
              <a:r>
                <a:rPr lang="en-GB" sz="2800" b="1"/>
                <a:t>Cyber-Physical Processes</a:t>
              </a: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23882137"/>
                                        </p:tgtEl>
                                        <p:attrNameLst>
                                          <p:attrName>style.visibility</p:attrName>
                                        </p:attrNameLst>
                                      </p:cBhvr>
                                      <p:to>
                                        <p:strVal val="visible"/>
                                      </p:to>
                                    </p:set>
                                    <p:animEffect transition="in" filter="fade">
                                      <p:cBhvr>
                                        <p:cTn id="7" dur="500"/>
                                        <p:tgtEl>
                                          <p:spTgt spid="13238821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51808076"/>
                                        </p:tgtEl>
                                        <p:attrNameLst>
                                          <p:attrName>style.visibility</p:attrName>
                                        </p:attrNameLst>
                                      </p:cBhvr>
                                      <p:to>
                                        <p:strVal val="visible"/>
                                      </p:to>
                                    </p:set>
                                    <p:animEffect transition="in" filter="fade">
                                      <p:cBhvr>
                                        <p:cTn id="12" dur="500"/>
                                        <p:tgtEl>
                                          <p:spTgt spid="155180807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74564865"/>
                                        </p:tgtEl>
                                        <p:attrNameLst>
                                          <p:attrName>style.visibility</p:attrName>
                                        </p:attrNameLst>
                                      </p:cBhvr>
                                      <p:to>
                                        <p:strVal val="visible"/>
                                      </p:to>
                                    </p:set>
                                    <p:animEffect transition="in" filter="fade">
                                      <p:cBhvr>
                                        <p:cTn id="17" dur="500"/>
                                        <p:tgtEl>
                                          <p:spTgt spid="67456486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00455304"/>
                                        </p:tgtEl>
                                        <p:attrNameLst>
                                          <p:attrName>style.visibility</p:attrName>
                                        </p:attrNameLst>
                                      </p:cBhvr>
                                      <p:to>
                                        <p:strVal val="visible"/>
                                      </p:to>
                                    </p:set>
                                    <p:animEffect transition="in" filter="fade">
                                      <p:cBhvr>
                                        <p:cTn id="22" dur="500"/>
                                        <p:tgtEl>
                                          <p:spTgt spid="14004553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00097251" name="Title 1"/>
          <p:cNvSpPr>
            <a:spLocks noGrp="1"/>
          </p:cNvSpPr>
          <p:nvPr>
            <p:ph type="title"/>
          </p:nvPr>
        </p:nvSpPr>
        <p:spPr bwMode="auto">
          <a:xfrm>
            <a:off x="445478" y="640822"/>
            <a:ext cx="3608182" cy="5583148"/>
          </a:xfrm>
        </p:spPr>
        <p:txBody>
          <a:bodyPr vert="horz" lIns="91440" tIns="45720" rIns="91440" bIns="45720" rtlCol="0" anchor="ctr">
            <a:normAutofit/>
          </a:bodyPr>
          <a:lstStyle/>
          <a:p>
            <a:pPr algn="ctr">
              <a:defRPr/>
            </a:pPr>
            <a:r>
              <a:rPr lang="en-US" sz="5400" b="1">
                <a:solidFill>
                  <a:schemeClr val="tx1"/>
                </a:solidFill>
                <a:latin typeface="+mn-lt"/>
                <a:ea typeface="+mj-ea"/>
                <a:cs typeface="+mj-cs"/>
              </a:rPr>
              <a:t>Industry 4.0 </a:t>
            </a:r>
            <a:br>
              <a:rPr lang="en-US" sz="5400" b="1">
                <a:solidFill>
                  <a:schemeClr val="tx1"/>
                </a:solidFill>
                <a:latin typeface="+mn-lt"/>
                <a:ea typeface="+mj-ea"/>
                <a:cs typeface="+mj-cs"/>
              </a:rPr>
            </a:br>
            <a:r>
              <a:rPr lang="en-US" sz="5400" b="1">
                <a:solidFill>
                  <a:schemeClr val="tx1"/>
                </a:solidFill>
                <a:latin typeface="+mn-lt"/>
                <a:ea typeface="+mj-ea"/>
                <a:cs typeface="+mj-cs"/>
              </a:rPr>
              <a:t> Cyber-physical Systems</a:t>
            </a:r>
            <a:endParaRPr/>
          </a:p>
        </p:txBody>
      </p:sp>
      <p:sp>
        <p:nvSpPr>
          <p:cNvPr id="28822943" name="Freeform: Shape 10"/>
          <p:cNvSpPr/>
          <p:nvPr/>
        </p:nvSpPr>
        <p:spPr bwMode="auto">
          <a:xfrm>
            <a:off x="4648018" y="1525843"/>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Innovations in physics, chemistry, and biology are playing a growing role in this revolution, potentially intersecting with the biological sciences as part of the ongoing transformation</a:t>
            </a:r>
            <a:endParaRPr/>
          </a:p>
        </p:txBody>
      </p:sp>
      <p:sp>
        <p:nvSpPr>
          <p:cNvPr id="773034833" name="Freeform: Shape 11"/>
          <p:cNvSpPr/>
          <p:nvPr/>
        </p:nvSpPr>
        <p:spPr bwMode="auto">
          <a:xfrm>
            <a:off x="4910981" y="1296486"/>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b="1"/>
              <a:t>Influence of Scientific Advances:</a:t>
            </a:r>
            <a:endParaRPr lang="en-GB" sz="2000"/>
          </a:p>
        </p:txBody>
      </p:sp>
      <p:sp>
        <p:nvSpPr>
          <p:cNvPr id="1416871772" name="Freeform: Shape 12"/>
          <p:cNvSpPr/>
          <p:nvPr/>
        </p:nvSpPr>
        <p:spPr bwMode="auto">
          <a:xfrm>
            <a:off x="4648018" y="3270092"/>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727682"/>
              <a:satOff val="-41964"/>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While Industry 4.0 focuses on manufacturing, the Fourth Industrial Revolution is affecting almost every aspect of life, including work, lifestyle, and society as a whole</a:t>
            </a:r>
            <a:endParaRPr/>
          </a:p>
        </p:txBody>
      </p:sp>
      <p:sp>
        <p:nvSpPr>
          <p:cNvPr id="1367849138" name="Freeform: Shape 14"/>
          <p:cNvSpPr/>
          <p:nvPr/>
        </p:nvSpPr>
        <p:spPr bwMode="auto">
          <a:xfrm>
            <a:off x="4993043" y="2886194"/>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b="1"/>
              <a:t>Broader Impact Beyond Industry:</a:t>
            </a:r>
            <a:endParaRPr/>
          </a:p>
        </p:txBody>
      </p:sp>
      <p:sp>
        <p:nvSpPr>
          <p:cNvPr id="1442151539" name="Freeform: Shape 16"/>
          <p:cNvSpPr/>
          <p:nvPr/>
        </p:nvSpPr>
        <p:spPr bwMode="auto">
          <a:xfrm>
            <a:off x="4648018" y="5047958"/>
            <a:ext cx="6900512" cy="1530900"/>
          </a:xfrm>
          <a:custGeom>
            <a:avLst/>
            <a:gdLst>
              <a:gd name="connsiteX0" fmla="*/ 0 w 6900512"/>
              <a:gd name="connsiteY0" fmla="*/ 0 h 1530900"/>
              <a:gd name="connsiteX1" fmla="*/ 6900512 w 6900512"/>
              <a:gd name="connsiteY1" fmla="*/ 0 h 1530900"/>
              <a:gd name="connsiteX2" fmla="*/ 6900512 w 6900512"/>
              <a:gd name="connsiteY2" fmla="*/ 1530900 h 1530900"/>
              <a:gd name="connsiteX3" fmla="*/ 0 w 6900512"/>
              <a:gd name="connsiteY3" fmla="*/ 1530900 h 1530900"/>
              <a:gd name="connsiteX4" fmla="*/ 0 w 6900512"/>
              <a:gd name="connsiteY4" fmla="*/ 0 h 15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530900" extrusionOk="0">
                <a:moveTo>
                  <a:pt x="0" y="0"/>
                </a:moveTo>
                <a:lnTo>
                  <a:pt x="6900512" y="0"/>
                </a:lnTo>
                <a:lnTo>
                  <a:pt x="6900512" y="1530900"/>
                </a:lnTo>
                <a:lnTo>
                  <a:pt x="0" y="1530900"/>
                </a:lnTo>
                <a:lnTo>
                  <a:pt x="0" y="0"/>
                </a:lnTo>
                <a:close/>
              </a:path>
            </a:pathLst>
          </a:custGeom>
        </p:spPr>
        <p:style>
          <a:lnRef idx="2">
            <a:schemeClr val="accent2">
              <a:hueOff val="-1455363"/>
              <a:satOff val="-83928"/>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Although the Fourth Industrial Revolution is still in its early stages, it promises significant implications, challenging existing industries, work practices, and the role of humans in the world, especially with the rise of automation and AI.</a:t>
            </a:r>
            <a:endParaRPr/>
          </a:p>
        </p:txBody>
      </p:sp>
      <p:sp>
        <p:nvSpPr>
          <p:cNvPr id="1851800630" name="Freeform: Shape 17"/>
          <p:cNvSpPr/>
          <p:nvPr/>
        </p:nvSpPr>
        <p:spPr bwMode="auto">
          <a:xfrm>
            <a:off x="4993043" y="4782278"/>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a:t>Significance and Challenges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73034833"/>
                                        </p:tgtEl>
                                        <p:attrNameLst>
                                          <p:attrName>style.visibility</p:attrName>
                                        </p:attrNameLst>
                                      </p:cBhvr>
                                      <p:to>
                                        <p:strVal val="visible"/>
                                      </p:to>
                                    </p:set>
                                    <p:animEffect transition="in" filter="fade">
                                      <p:cBhvr>
                                        <p:cTn id="7" dur="500"/>
                                        <p:tgtEl>
                                          <p:spTgt spid="7730348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822943"/>
                                        </p:tgtEl>
                                        <p:attrNameLst>
                                          <p:attrName>style.visibility</p:attrName>
                                        </p:attrNameLst>
                                      </p:cBhvr>
                                      <p:to>
                                        <p:strVal val="visible"/>
                                      </p:to>
                                    </p:set>
                                    <p:animEffect transition="in" filter="fade">
                                      <p:cBhvr>
                                        <p:cTn id="10" dur="500"/>
                                        <p:tgtEl>
                                          <p:spTgt spid="288229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67849138"/>
                                        </p:tgtEl>
                                        <p:attrNameLst>
                                          <p:attrName>style.visibility</p:attrName>
                                        </p:attrNameLst>
                                      </p:cBhvr>
                                      <p:to>
                                        <p:strVal val="visible"/>
                                      </p:to>
                                    </p:set>
                                    <p:animEffect transition="in" filter="fade">
                                      <p:cBhvr>
                                        <p:cTn id="15" dur="500"/>
                                        <p:tgtEl>
                                          <p:spTgt spid="136784913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16871772"/>
                                        </p:tgtEl>
                                        <p:attrNameLst>
                                          <p:attrName>style.visibility</p:attrName>
                                        </p:attrNameLst>
                                      </p:cBhvr>
                                      <p:to>
                                        <p:strVal val="visible"/>
                                      </p:to>
                                    </p:set>
                                    <p:animEffect transition="in" filter="fade">
                                      <p:cBhvr>
                                        <p:cTn id="18" dur="500"/>
                                        <p:tgtEl>
                                          <p:spTgt spid="14168717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42151539"/>
                                        </p:tgtEl>
                                        <p:attrNameLst>
                                          <p:attrName>style.visibility</p:attrName>
                                        </p:attrNameLst>
                                      </p:cBhvr>
                                      <p:to>
                                        <p:strVal val="visible"/>
                                      </p:to>
                                    </p:set>
                                    <p:animEffect transition="in" filter="fade">
                                      <p:cBhvr>
                                        <p:cTn id="23" dur="500"/>
                                        <p:tgtEl>
                                          <p:spTgt spid="144215153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51800630"/>
                                        </p:tgtEl>
                                        <p:attrNameLst>
                                          <p:attrName>style.visibility</p:attrName>
                                        </p:attrNameLst>
                                      </p:cBhvr>
                                      <p:to>
                                        <p:strVal val="visible"/>
                                      </p:to>
                                    </p:set>
                                    <p:animEffect transition="in" filter="fade">
                                      <p:cBhvr>
                                        <p:cTn id="26" dur="500"/>
                                        <p:tgtEl>
                                          <p:spTgt spid="18518006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22943" grpId="0" animBg="1"/>
      <p:bldP spid="773034833" grpId="0" animBg="1"/>
      <p:bldP spid="1416871772" grpId="0" animBg="1"/>
      <p:bldP spid="1367849138" grpId="0" animBg="1"/>
      <p:bldP spid="1442151539" grpId="0" animBg="1"/>
      <p:bldP spid="1851800630"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74854634" name="Title 3"/>
          <p:cNvSpPr>
            <a:spLocks noGrp="1"/>
          </p:cNvSpPr>
          <p:nvPr>
            <p:ph type="title"/>
          </p:nvPr>
        </p:nvSpPr>
        <p:spPr bwMode="auto">
          <a:xfrm>
            <a:off x="358219" y="365125"/>
            <a:ext cx="11481847" cy="1325563"/>
          </a:xfrm>
        </p:spPr>
        <p:txBody>
          <a:bodyPr anchor="ctr">
            <a:normAutofit/>
          </a:bodyPr>
          <a:lstStyle/>
          <a:p>
            <a:pPr>
              <a:defRPr/>
            </a:pPr>
            <a:r>
              <a:rPr lang="en-GB" sz="4800" b="1">
                <a:latin typeface="+mn-lt"/>
              </a:rPr>
              <a:t>Health Technology and Informatics</a:t>
            </a:r>
            <a:endParaRPr/>
          </a:p>
        </p:txBody>
      </p:sp>
      <p:sp>
        <p:nvSpPr>
          <p:cNvPr id="2064908556" name="Rectangle: Rounded Corners 2"/>
          <p:cNvSpPr/>
          <p:nvPr/>
        </p:nvSpPr>
        <p:spPr bwMode="auto">
          <a:xfrm>
            <a:off x="351935" y="2171378"/>
            <a:ext cx="11481847" cy="1325563"/>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22108686" name="Rectangle 4" descr="Doctor"/>
          <p:cNvSpPr/>
          <p:nvPr/>
        </p:nvSpPr>
        <p:spPr bwMode="auto">
          <a:xfrm>
            <a:off x="492369" y="2497015"/>
            <a:ext cx="780395" cy="741103"/>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926932013" name="Freeform: Shape 5"/>
          <p:cNvSpPr/>
          <p:nvPr/>
        </p:nvSpPr>
        <p:spPr bwMode="auto">
          <a:xfrm>
            <a:off x="1597280" y="2406714"/>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400" b="1"/>
              <a:t>Health technology and informatics refer to the use of digital tools and data management systems to enhance healthcare delivery. </a:t>
            </a:r>
            <a:endParaRPr lang="en-US" sz="2400" b="1"/>
          </a:p>
        </p:txBody>
      </p:sp>
      <p:sp>
        <p:nvSpPr>
          <p:cNvPr id="61863958" name="Rectangle: Rounded Corners 6"/>
          <p:cNvSpPr/>
          <p:nvPr/>
        </p:nvSpPr>
        <p:spPr bwMode="auto">
          <a:xfrm>
            <a:off x="358219" y="3747688"/>
            <a:ext cx="11481847" cy="1325563"/>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9965980" name="Rectangle 7" descr="Stethoscope"/>
          <p:cNvSpPr/>
          <p:nvPr/>
        </p:nvSpPr>
        <p:spPr bwMode="auto">
          <a:xfrm>
            <a:off x="574431" y="3989065"/>
            <a:ext cx="698332" cy="590029"/>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886965078" name="Freeform: Shape 9"/>
          <p:cNvSpPr/>
          <p:nvPr/>
        </p:nvSpPr>
        <p:spPr bwMode="auto">
          <a:xfrm>
            <a:off x="1590996" y="3874079"/>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400" b="1"/>
              <a:t>There have been key milestones in the development of these technologies in the UK, with significant innovations leading to profound implications for the NHS and social care system.</a:t>
            </a:r>
            <a:endParaRPr lang="en-US" sz="24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26932013"/>
                                        </p:tgtEl>
                                        <p:attrNameLst>
                                          <p:attrName>style.visibility</p:attrName>
                                        </p:attrNameLst>
                                      </p:cBhvr>
                                      <p:to>
                                        <p:strVal val="visible"/>
                                      </p:to>
                                    </p:set>
                                    <p:animEffect transition="in" filter="fade">
                                      <p:cBhvr>
                                        <p:cTn id="7" dur="500"/>
                                        <p:tgtEl>
                                          <p:spTgt spid="1926932013"/>
                                        </p:tgtEl>
                                      </p:cBhvr>
                                    </p:animEffect>
                                  </p:childTnLst>
                                </p:cTn>
                              </p:par>
                              <p:par>
                                <p:cTn id="8" presetID="10" presetClass="entr" presetSubtype="0" fill="hold" nodeType="withEffect">
                                  <p:stCondLst>
                                    <p:cond delay="0"/>
                                  </p:stCondLst>
                                  <p:childTnLst>
                                    <p:set>
                                      <p:cBhvr>
                                        <p:cTn id="9" dur="1" fill="hold">
                                          <p:stCondLst>
                                            <p:cond delay="0"/>
                                          </p:stCondLst>
                                        </p:cTn>
                                        <p:tgtEl>
                                          <p:spTgt spid="2064908556"/>
                                        </p:tgtEl>
                                        <p:attrNameLst>
                                          <p:attrName>style.visibility</p:attrName>
                                        </p:attrNameLst>
                                      </p:cBhvr>
                                      <p:to>
                                        <p:strVal val="visible"/>
                                      </p:to>
                                    </p:set>
                                    <p:animEffect transition="in" filter="fade">
                                      <p:cBhvr>
                                        <p:cTn id="10" dur="500"/>
                                        <p:tgtEl>
                                          <p:spTgt spid="2064908556"/>
                                        </p:tgtEl>
                                      </p:cBhvr>
                                    </p:animEffect>
                                  </p:childTnLst>
                                </p:cTn>
                              </p:par>
                              <p:par>
                                <p:cTn id="11" presetID="10" presetClass="entr" presetSubtype="0" fill="hold" nodeType="withEffect">
                                  <p:stCondLst>
                                    <p:cond delay="0"/>
                                  </p:stCondLst>
                                  <p:childTnLst>
                                    <p:set>
                                      <p:cBhvr>
                                        <p:cTn id="12" dur="1" fill="hold">
                                          <p:stCondLst>
                                            <p:cond delay="0"/>
                                          </p:stCondLst>
                                        </p:cTn>
                                        <p:tgtEl>
                                          <p:spTgt spid="1922108686"/>
                                        </p:tgtEl>
                                        <p:attrNameLst>
                                          <p:attrName>style.visibility</p:attrName>
                                        </p:attrNameLst>
                                      </p:cBhvr>
                                      <p:to>
                                        <p:strVal val="visible"/>
                                      </p:to>
                                    </p:set>
                                    <p:animEffect transition="in" filter="fade">
                                      <p:cBhvr>
                                        <p:cTn id="13" dur="500"/>
                                        <p:tgtEl>
                                          <p:spTgt spid="192210868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9965980"/>
                                        </p:tgtEl>
                                        <p:attrNameLst>
                                          <p:attrName>style.visibility</p:attrName>
                                        </p:attrNameLst>
                                      </p:cBhvr>
                                      <p:to>
                                        <p:strVal val="visible"/>
                                      </p:to>
                                    </p:set>
                                    <p:animEffect transition="in" filter="fade">
                                      <p:cBhvr>
                                        <p:cTn id="18" dur="500"/>
                                        <p:tgtEl>
                                          <p:spTgt spid="69965980"/>
                                        </p:tgtEl>
                                      </p:cBhvr>
                                    </p:animEffect>
                                  </p:childTnLst>
                                </p:cTn>
                              </p:par>
                              <p:par>
                                <p:cTn id="19" presetID="10" presetClass="entr" presetSubtype="0" fill="hold" nodeType="withEffect">
                                  <p:stCondLst>
                                    <p:cond delay="0"/>
                                  </p:stCondLst>
                                  <p:childTnLst>
                                    <p:set>
                                      <p:cBhvr>
                                        <p:cTn id="20" dur="1" fill="hold">
                                          <p:stCondLst>
                                            <p:cond delay="0"/>
                                          </p:stCondLst>
                                        </p:cTn>
                                        <p:tgtEl>
                                          <p:spTgt spid="61863958"/>
                                        </p:tgtEl>
                                        <p:attrNameLst>
                                          <p:attrName>style.visibility</p:attrName>
                                        </p:attrNameLst>
                                      </p:cBhvr>
                                      <p:to>
                                        <p:strVal val="visible"/>
                                      </p:to>
                                    </p:set>
                                    <p:animEffect transition="in" filter="fade">
                                      <p:cBhvr>
                                        <p:cTn id="21" dur="500"/>
                                        <p:tgtEl>
                                          <p:spTgt spid="6186395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86965078"/>
                                        </p:tgtEl>
                                        <p:attrNameLst>
                                          <p:attrName>style.visibility</p:attrName>
                                        </p:attrNameLst>
                                      </p:cBhvr>
                                      <p:to>
                                        <p:strVal val="visible"/>
                                      </p:to>
                                    </p:set>
                                    <p:animEffect transition="in" filter="fade">
                                      <p:cBhvr>
                                        <p:cTn id="24" dur="500"/>
                                        <p:tgtEl>
                                          <p:spTgt spid="886965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6932013" grpId="0"/>
      <p:bldP spid="886965078"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67081561" name="Title 1"/>
          <p:cNvSpPr>
            <a:spLocks noGrp="1"/>
          </p:cNvSpPr>
          <p:nvPr>
            <p:ph type="title"/>
          </p:nvPr>
        </p:nvSpPr>
        <p:spPr bwMode="auto"/>
        <p:txBody>
          <a:bodyPr vert="horz" lIns="91440" tIns="45720" rIns="91440" bIns="45720" rtlCol="0" anchor="t">
            <a:normAutofit/>
          </a:bodyPr>
          <a:lstStyle/>
          <a:p>
            <a:pPr>
              <a:defRPr/>
            </a:pPr>
            <a:r>
              <a:rPr lang="en-US" sz="4800" b="1">
                <a:solidFill>
                  <a:schemeClr val="tx1"/>
                </a:solidFill>
                <a:latin typeface="+mn-lt"/>
                <a:ea typeface="+mj-ea"/>
                <a:cs typeface="+mj-cs"/>
              </a:rPr>
              <a:t>Ongoing and Future Developments</a:t>
            </a:r>
            <a:endParaRPr/>
          </a:p>
        </p:txBody>
      </p:sp>
      <p:sp>
        <p:nvSpPr>
          <p:cNvPr id="528312927" name="Freeform: Shape 5"/>
          <p:cNvSpPr/>
          <p:nvPr/>
        </p:nvSpPr>
        <p:spPr bwMode="auto">
          <a:xfrm>
            <a:off x="36236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AI and Machine Learning: </a:t>
            </a:r>
            <a:endParaRPr lang="en-US" sz="2400" b="1"/>
          </a:p>
        </p:txBody>
      </p:sp>
      <p:sp>
        <p:nvSpPr>
          <p:cNvPr id="1634416893" name="Freeform: Shape 6"/>
          <p:cNvSpPr/>
          <p:nvPr/>
        </p:nvSpPr>
        <p:spPr bwMode="auto">
          <a:xfrm>
            <a:off x="362362"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Continued exploration of AI technologies for enhancing diagnostic accuracy, predicting patient outcomes, and personalising treatment plans.</a:t>
            </a:r>
            <a:endParaRPr lang="en-US" sz="2400"/>
          </a:p>
        </p:txBody>
      </p:sp>
      <p:sp>
        <p:nvSpPr>
          <p:cNvPr id="1452257743" name="Freeform: Shape 7"/>
          <p:cNvSpPr/>
          <p:nvPr/>
        </p:nvSpPr>
        <p:spPr bwMode="auto">
          <a:xfrm>
            <a:off x="434697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727682"/>
              <a:satOff val="-41964"/>
              <a:lumOff val="4314"/>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Blockchain for Health Records: </a:t>
            </a:r>
            <a:endParaRPr lang="en-US" sz="2400" b="1"/>
          </a:p>
        </p:txBody>
      </p:sp>
      <p:sp>
        <p:nvSpPr>
          <p:cNvPr id="346111697" name="Freeform: Shape 9"/>
          <p:cNvSpPr/>
          <p:nvPr/>
        </p:nvSpPr>
        <p:spPr bwMode="auto">
          <a:xfrm>
            <a:off x="4350146"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424613"/>
              <a:satOff val="-37673"/>
              <a:lumOff val="-385"/>
              <a:alphaOff val="0"/>
            </a:schemeClr>
          </a:lnRef>
          <a:fillRef idx="1">
            <a:schemeClr val="accent2">
              <a:tint val="40000"/>
              <a:alpha val="90000"/>
              <a:hueOff val="-424613"/>
              <a:satOff val="-37673"/>
              <a:lumOff val="-385"/>
              <a:alphaOff val="0"/>
            </a:schemeClr>
          </a:fillRef>
          <a:effectRef idx="0">
            <a:schemeClr val="accent2">
              <a:tint val="40000"/>
              <a:alpha val="90000"/>
              <a:hueOff val="-424613"/>
              <a:satOff val="-37673"/>
              <a:lumOff val="-385"/>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Research into using blockchain technology to secure and streamline health records and patient data.</a:t>
            </a:r>
            <a:endParaRPr lang="en-US" sz="2400"/>
          </a:p>
        </p:txBody>
      </p:sp>
      <p:sp>
        <p:nvSpPr>
          <p:cNvPr id="993791397" name="Freeform: Shape 11"/>
          <p:cNvSpPr/>
          <p:nvPr/>
        </p:nvSpPr>
        <p:spPr bwMode="auto">
          <a:xfrm>
            <a:off x="833158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1455363"/>
              <a:satOff val="-83928"/>
              <a:lumOff val="8628"/>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Wearable Health Technology: </a:t>
            </a:r>
            <a:endParaRPr lang="en-US" sz="2400" b="1"/>
          </a:p>
        </p:txBody>
      </p:sp>
      <p:sp>
        <p:nvSpPr>
          <p:cNvPr id="1963164861" name="Freeform: Shape 13"/>
          <p:cNvSpPr/>
          <p:nvPr/>
        </p:nvSpPr>
        <p:spPr bwMode="auto">
          <a:xfrm>
            <a:off x="8337931"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849226"/>
              <a:satOff val="-75346"/>
              <a:lumOff val="-769"/>
              <a:alphaOff val="0"/>
            </a:schemeClr>
          </a:lnRef>
          <a:fillRef idx="1">
            <a:schemeClr val="accent2">
              <a:tint val="40000"/>
              <a:alpha val="90000"/>
              <a:hueOff val="-849226"/>
              <a:satOff val="-75346"/>
              <a:lumOff val="-769"/>
              <a:alphaOff val="0"/>
            </a:schemeClr>
          </a:fillRef>
          <a:effectRef idx="0">
            <a:schemeClr val="accent2">
              <a:tint val="40000"/>
              <a:alpha val="90000"/>
              <a:hueOff val="-849226"/>
              <a:satOff val="-75346"/>
              <a:lumOff val="-769"/>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Increasing integration of wearable devices for monitoring health metrics and managing chronic conditions.</a:t>
            </a: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8312927"/>
                                        </p:tgtEl>
                                        <p:attrNameLst>
                                          <p:attrName>style.visibility</p:attrName>
                                        </p:attrNameLst>
                                      </p:cBhvr>
                                      <p:to>
                                        <p:strVal val="visible"/>
                                      </p:to>
                                    </p:set>
                                    <p:animEffect transition="in" filter="fade">
                                      <p:cBhvr>
                                        <p:cTn id="7" dur="500"/>
                                        <p:tgtEl>
                                          <p:spTgt spid="52831292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4416893"/>
                                        </p:tgtEl>
                                        <p:attrNameLst>
                                          <p:attrName>style.visibility</p:attrName>
                                        </p:attrNameLst>
                                      </p:cBhvr>
                                      <p:to>
                                        <p:strVal val="visible"/>
                                      </p:to>
                                    </p:set>
                                    <p:animEffect transition="in" filter="fade">
                                      <p:cBhvr>
                                        <p:cTn id="10" dur="500"/>
                                        <p:tgtEl>
                                          <p:spTgt spid="163441689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52257743"/>
                                        </p:tgtEl>
                                        <p:attrNameLst>
                                          <p:attrName>style.visibility</p:attrName>
                                        </p:attrNameLst>
                                      </p:cBhvr>
                                      <p:to>
                                        <p:strVal val="visible"/>
                                      </p:to>
                                    </p:set>
                                    <p:animEffect transition="in" filter="fade">
                                      <p:cBhvr>
                                        <p:cTn id="15" dur="500"/>
                                        <p:tgtEl>
                                          <p:spTgt spid="145225774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46111697"/>
                                        </p:tgtEl>
                                        <p:attrNameLst>
                                          <p:attrName>style.visibility</p:attrName>
                                        </p:attrNameLst>
                                      </p:cBhvr>
                                      <p:to>
                                        <p:strVal val="visible"/>
                                      </p:to>
                                    </p:set>
                                    <p:animEffect transition="in" filter="fade">
                                      <p:cBhvr>
                                        <p:cTn id="18" dur="500"/>
                                        <p:tgtEl>
                                          <p:spTgt spid="34611169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93791397"/>
                                        </p:tgtEl>
                                        <p:attrNameLst>
                                          <p:attrName>style.visibility</p:attrName>
                                        </p:attrNameLst>
                                      </p:cBhvr>
                                      <p:to>
                                        <p:strVal val="visible"/>
                                      </p:to>
                                    </p:set>
                                    <p:animEffect transition="in" filter="fade">
                                      <p:cBhvr>
                                        <p:cTn id="23" dur="500"/>
                                        <p:tgtEl>
                                          <p:spTgt spid="99379139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63164861"/>
                                        </p:tgtEl>
                                        <p:attrNameLst>
                                          <p:attrName>style.visibility</p:attrName>
                                        </p:attrNameLst>
                                      </p:cBhvr>
                                      <p:to>
                                        <p:strVal val="visible"/>
                                      </p:to>
                                    </p:set>
                                    <p:animEffect transition="in" filter="fade">
                                      <p:cBhvr>
                                        <p:cTn id="26" dur="500"/>
                                        <p:tgtEl>
                                          <p:spTgt spid="19631648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8312927" grpId="0" animBg="1"/>
      <p:bldP spid="1634416893" grpId="0" animBg="1"/>
      <p:bldP spid="1452257743" grpId="0" animBg="1"/>
      <p:bldP spid="346111697" grpId="0" animBg="1"/>
      <p:bldP spid="993791397" grpId="0" animBg="1"/>
      <p:bldP spid="1963164861"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03480252" name="Title 1"/>
          <p:cNvSpPr>
            <a:spLocks noGrp="1"/>
          </p:cNvSpPr>
          <p:nvPr>
            <p:ph type="title"/>
          </p:nvPr>
        </p:nvSpPr>
        <p:spPr bwMode="auto">
          <a:xfrm>
            <a:off x="295373" y="1163655"/>
            <a:ext cx="11601252" cy="970209"/>
          </a:xfrm>
        </p:spPr>
        <p:txBody>
          <a:bodyPr>
            <a:normAutofit fontScale="90000"/>
          </a:bodyPr>
          <a:lstStyle/>
          <a:p>
            <a:pPr>
              <a:defRPr/>
            </a:pPr>
            <a:r>
              <a:rPr lang="en-GB" b="1" dirty="0">
                <a:latin typeface="Calibri"/>
                <a:ea typeface="Calibri"/>
                <a:cs typeface="Calibri"/>
              </a:rPr>
              <a:t>2022 priorities – </a:t>
            </a:r>
            <a:r>
              <a:rPr lang="en-GB" b="1" dirty="0">
                <a:latin typeface="+mn-lt"/>
              </a:rPr>
              <a:t>Equipping the System Digitally for Better Care</a:t>
            </a:r>
            <a:endParaRPr lang="en-US" dirty="0"/>
          </a:p>
        </p:txBody>
      </p:sp>
      <p:sp>
        <p:nvSpPr>
          <p:cNvPr id="76883621" name="Content Placeholder 2"/>
          <p:cNvSpPr>
            <a:spLocks noGrp="1"/>
          </p:cNvSpPr>
          <p:nvPr>
            <p:ph idx="1"/>
          </p:nvPr>
        </p:nvSpPr>
        <p:spPr bwMode="auto">
          <a:xfrm>
            <a:off x="295373" y="2336551"/>
            <a:ext cx="11601251" cy="970209"/>
          </a:xfrm>
        </p:spPr>
        <p:txBody>
          <a:bodyPr/>
          <a:lstStyle/>
          <a:p>
            <a:pPr marL="0" indent="0">
              <a:buNone/>
              <a:defRPr/>
            </a:pPr>
            <a:r>
              <a:rPr lang="en-GB"/>
              <a:t>The UK government identifies the need to invest in  strong digital foundations in order to deliver long-term transformation with health and care. </a:t>
            </a:r>
            <a:endParaRPr/>
          </a:p>
        </p:txBody>
      </p:sp>
      <p:pic>
        <p:nvPicPr>
          <p:cNvPr id="1111455893" name="Content Placeholder 4"/>
          <p:cNvPicPr>
            <a:picLocks noChangeAspect="1"/>
          </p:cNvPicPr>
          <p:nvPr/>
        </p:nvPicPr>
        <p:blipFill rotWithShape="1">
          <a:blip r:embed="rId3"/>
          <a:stretch/>
        </p:blipFill>
        <p:spPr bwMode="auto">
          <a:xfrm>
            <a:off x="8251794" y="104369"/>
            <a:ext cx="3804739" cy="970209"/>
          </a:xfrm>
          <a:prstGeom prst="rect">
            <a:avLst/>
          </a:prstGeom>
        </p:spPr>
      </p:pic>
      <p:grpSp>
        <p:nvGrpSpPr>
          <p:cNvPr id="1385101972" name="Group 14"/>
          <p:cNvGrpSpPr/>
          <p:nvPr/>
        </p:nvGrpSpPr>
        <p:grpSpPr bwMode="auto">
          <a:xfrm>
            <a:off x="-2873635" y="3344666"/>
            <a:ext cx="12975071" cy="3913864"/>
            <a:chOff x="-2873635" y="3344666"/>
            <a:chExt cx="12975071" cy="3913864"/>
          </a:xfrm>
        </p:grpSpPr>
        <p:sp>
          <p:nvSpPr>
            <p:cNvPr id="8" name="Block Arc 7"/>
            <p:cNvSpPr/>
            <p:nvPr/>
          </p:nvSpPr>
          <p:spPr bwMode="auto">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9" name="Freeform: Shape 8"/>
            <p:cNvSpPr/>
            <p:nvPr/>
          </p:nvSpPr>
          <p:spPr bwMode="auto">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extrusionOk="0">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Digitising health and social care records </a:t>
              </a:r>
              <a:endParaRPr lang="en-GB" sz="3000" b="1">
                <a:solidFill>
                  <a:srgbClr val="002060"/>
                </a:solidFill>
              </a:endParaRPr>
            </a:p>
          </p:txBody>
        </p:sp>
        <p:sp>
          <p:nvSpPr>
            <p:cNvPr id="10" name="Oval 9"/>
            <p:cNvSpPr/>
            <p:nvPr/>
          </p:nvSpPr>
          <p:spPr bwMode="auto">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37713776" name="Group 15"/>
          <p:cNvGrpSpPr/>
          <p:nvPr/>
        </p:nvGrpSpPr>
        <p:grpSpPr bwMode="auto">
          <a:xfrm>
            <a:off x="728544" y="4938589"/>
            <a:ext cx="9191388" cy="726016"/>
            <a:chOff x="728544" y="4938589"/>
            <a:chExt cx="9191388" cy="726016"/>
          </a:xfrm>
        </p:grpSpPr>
        <p:sp>
          <p:nvSpPr>
            <p:cNvPr id="11" name="Freeform: Shape 10"/>
            <p:cNvSpPr/>
            <p:nvPr/>
          </p:nvSpPr>
          <p:spPr bwMode="auto">
            <a:xfrm>
              <a:off x="1091552" y="5011191"/>
              <a:ext cx="8828380" cy="580813"/>
            </a:xfrm>
            <a:custGeom>
              <a:avLst/>
              <a:gdLst>
                <a:gd name="connsiteX0" fmla="*/ 0 w 8828380"/>
                <a:gd name="connsiteY0" fmla="*/ 0 h 580813"/>
                <a:gd name="connsiteX1" fmla="*/ 8828380 w 8828380"/>
                <a:gd name="connsiteY1" fmla="*/ 0 h 580813"/>
                <a:gd name="connsiteX2" fmla="*/ 8828380 w 8828380"/>
                <a:gd name="connsiteY2" fmla="*/ 580813 h 580813"/>
                <a:gd name="connsiteX3" fmla="*/ 0 w 8828380"/>
                <a:gd name="connsiteY3" fmla="*/ 580813 h 580813"/>
                <a:gd name="connsiteX4" fmla="*/ 0 w 8828380"/>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8380" h="580813" extrusionOk="0">
                  <a:moveTo>
                    <a:pt x="0" y="0"/>
                  </a:moveTo>
                  <a:lnTo>
                    <a:pt x="8828380" y="0"/>
                  </a:lnTo>
                  <a:lnTo>
                    <a:pt x="8828380" y="580813"/>
                  </a:lnTo>
                  <a:lnTo>
                    <a:pt x="0" y="580813"/>
                  </a:lnTo>
                  <a:lnTo>
                    <a:pt x="0" y="0"/>
                  </a:lnTo>
                  <a:close/>
                </a:path>
              </a:pathLst>
            </a:custGeom>
          </p:spPr>
          <p:style>
            <a:lnRef idx="2">
              <a:schemeClr val="lt1">
                <a:hueOff val="0"/>
                <a:satOff val="0"/>
                <a:lumOff val="0"/>
                <a:alphaOff val="0"/>
              </a:schemeClr>
            </a:lnRef>
            <a:fillRef idx="1">
              <a:schemeClr val="accent4">
                <a:hueOff val="4900445"/>
                <a:satOff val="-20388"/>
                <a:lumOff val="4804"/>
                <a:alphaOff val="0"/>
              </a:schemeClr>
            </a:fillRef>
            <a:effectRef idx="0">
              <a:schemeClr val="accent4">
                <a:hueOff val="4900445"/>
                <a:satOff val="-20388"/>
                <a:lumOff val="4804"/>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A life-long, joined up health and social care record </a:t>
              </a:r>
              <a:endParaRPr lang="en-GB" sz="3000" b="1">
                <a:solidFill>
                  <a:srgbClr val="002060"/>
                </a:solidFill>
              </a:endParaRPr>
            </a:p>
          </p:txBody>
        </p:sp>
        <p:sp>
          <p:nvSpPr>
            <p:cNvPr id="12" name="Oval 11"/>
            <p:cNvSpPr/>
            <p:nvPr/>
          </p:nvSpPr>
          <p:spPr bwMode="auto">
            <a:xfrm>
              <a:off x="728544" y="4938589"/>
              <a:ext cx="726016" cy="726016"/>
            </a:xfrm>
            <a:prstGeom prst="ellipse">
              <a:avLst/>
            </a:prstGeom>
          </p:spPr>
          <p:style>
            <a:lnRef idx="2">
              <a:schemeClr val="accent4">
                <a:hueOff val="4900445"/>
                <a:satOff val="-20388"/>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399021160" name="Group 16"/>
          <p:cNvGrpSpPr/>
          <p:nvPr/>
        </p:nvGrpSpPr>
        <p:grpSpPr bwMode="auto">
          <a:xfrm>
            <a:off x="517418" y="5809808"/>
            <a:ext cx="9439381" cy="726016"/>
            <a:chOff x="517418" y="5809808"/>
            <a:chExt cx="9439381" cy="726016"/>
          </a:xfrm>
        </p:grpSpPr>
        <p:sp>
          <p:nvSpPr>
            <p:cNvPr id="13" name="Freeform: Shape 12"/>
            <p:cNvSpPr/>
            <p:nvPr/>
          </p:nvSpPr>
          <p:spPr bwMode="auto">
            <a:xfrm>
              <a:off x="917293" y="5859021"/>
              <a:ext cx="9039506"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extrusionOk="0">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9800891"/>
                <a:satOff val="-40777"/>
                <a:lumOff val="9608"/>
                <a:alphaOff val="0"/>
              </a:schemeClr>
            </a:fillRef>
            <a:effectRef idx="0">
              <a:schemeClr val="accent4">
                <a:hueOff val="9800891"/>
                <a:satOff val="-40777"/>
                <a:lumOff val="9608"/>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Digitally-supported diagnoses </a:t>
              </a:r>
              <a:endParaRPr lang="en-GB" sz="3000" b="1">
                <a:solidFill>
                  <a:srgbClr val="002060"/>
                </a:solidFill>
              </a:endParaRPr>
            </a:p>
          </p:txBody>
        </p:sp>
        <p:sp>
          <p:nvSpPr>
            <p:cNvPr id="14" name="Oval 13"/>
            <p:cNvSpPr/>
            <p:nvPr/>
          </p:nvSpPr>
          <p:spPr bwMode="auto">
            <a:xfrm>
              <a:off x="517418" y="5809808"/>
              <a:ext cx="726016" cy="726016"/>
            </a:xfrm>
            <a:prstGeom prst="ellipse">
              <a:avLst/>
            </a:prstGeom>
          </p:spPr>
          <p:style>
            <a:lnRef idx="2">
              <a:schemeClr val="accent4">
                <a:hueOff val="9800891"/>
                <a:satOff val="-40777"/>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930724986" name="TextBox 5"/>
          <p:cNvSpPr txBox="1"/>
          <p:nvPr/>
        </p:nvSpPr>
        <p:spPr bwMode="auto">
          <a:xfrm>
            <a:off x="863599" y="3284276"/>
            <a:ext cx="3369734" cy="584775"/>
          </a:xfrm>
          <a:prstGeom prst="rect">
            <a:avLst/>
          </a:prstGeom>
          <a:noFill/>
        </p:spPr>
        <p:txBody>
          <a:bodyPr wrap="square" rtlCol="0">
            <a:spAutoFit/>
          </a:bodyPr>
          <a:lstStyle/>
          <a:p>
            <a:pPr>
              <a:defRPr/>
            </a:pPr>
            <a:r>
              <a:rPr lang="en-GB" sz="3200" b="1">
                <a:solidFill>
                  <a:srgbClr val="0B0C0C"/>
                </a:solidFill>
                <a:latin typeface="Calibri"/>
                <a:cs typeface="Calibri"/>
              </a:rPr>
              <a:t>The </a:t>
            </a:r>
            <a:r>
              <a:rPr lang="en-GB" sz="3200" b="1" i="0">
                <a:solidFill>
                  <a:srgbClr val="0B0C0C"/>
                </a:solidFill>
                <a:latin typeface="Calibri"/>
                <a:cs typeface="Calibri"/>
              </a:rPr>
              <a:t>priorities are:</a:t>
            </a:r>
            <a:endParaRPr lang="en-GB" sz="3200" b="1">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6883621">
                                            <p:txEl>
                                              <p:pRg st="0" end="0"/>
                                            </p:txEl>
                                          </p:spTgt>
                                        </p:tgtEl>
                                        <p:attrNameLst>
                                          <p:attrName>style.visibility</p:attrName>
                                        </p:attrNameLst>
                                      </p:cBhvr>
                                      <p:to>
                                        <p:strVal val="visible"/>
                                      </p:to>
                                    </p:set>
                                    <p:animEffect transition="in" filter="fade">
                                      <p:cBhvr>
                                        <p:cTn id="7" dur="500"/>
                                        <p:tgtEl>
                                          <p:spTgt spid="768836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30724986"/>
                                        </p:tgtEl>
                                        <p:attrNameLst>
                                          <p:attrName>style.visibility</p:attrName>
                                        </p:attrNameLst>
                                      </p:cBhvr>
                                      <p:to>
                                        <p:strVal val="visible"/>
                                      </p:to>
                                    </p:set>
                                    <p:animEffect transition="in" filter="fade">
                                      <p:cBhvr>
                                        <p:cTn id="12" dur="500"/>
                                        <p:tgtEl>
                                          <p:spTgt spid="9307249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85101972"/>
                                        </p:tgtEl>
                                        <p:attrNameLst>
                                          <p:attrName>style.visibility</p:attrName>
                                        </p:attrNameLst>
                                      </p:cBhvr>
                                      <p:to>
                                        <p:strVal val="visible"/>
                                      </p:to>
                                    </p:set>
                                    <p:animEffect transition="in" filter="fade">
                                      <p:cBhvr>
                                        <p:cTn id="17" dur="500"/>
                                        <p:tgtEl>
                                          <p:spTgt spid="138510197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37713776"/>
                                        </p:tgtEl>
                                        <p:attrNameLst>
                                          <p:attrName>style.visibility</p:attrName>
                                        </p:attrNameLst>
                                      </p:cBhvr>
                                      <p:to>
                                        <p:strVal val="visible"/>
                                      </p:to>
                                    </p:set>
                                    <p:animEffect transition="in" filter="fade">
                                      <p:cBhvr>
                                        <p:cTn id="22" dur="500"/>
                                        <p:tgtEl>
                                          <p:spTgt spid="8377137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99021160"/>
                                        </p:tgtEl>
                                        <p:attrNameLst>
                                          <p:attrName>style.visibility</p:attrName>
                                        </p:attrNameLst>
                                      </p:cBhvr>
                                      <p:to>
                                        <p:strVal val="visible"/>
                                      </p:to>
                                    </p:set>
                                    <p:animEffect transition="in" filter="fade">
                                      <p:cBhvr>
                                        <p:cTn id="27" dur="500"/>
                                        <p:tgtEl>
                                          <p:spTgt spid="1399021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83621" grpId="0" build="p"/>
      <p:bldP spid="93072498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76483012" name="Title 1"/>
          <p:cNvSpPr>
            <a:spLocks noGrp="1"/>
          </p:cNvSpPr>
          <p:nvPr>
            <p:ph type="title"/>
          </p:nvPr>
        </p:nvSpPr>
        <p:spPr bwMode="auto">
          <a:xfrm>
            <a:off x="298685" y="3097761"/>
            <a:ext cx="2456238" cy="2390064"/>
          </a:xfrm>
        </p:spPr>
        <p:txBody>
          <a:bodyPr vert="horz" lIns="91440" tIns="45720" rIns="91440" bIns="45720" rtlCol="0" anchor="t">
            <a:normAutofit fontScale="90000"/>
          </a:bodyPr>
          <a:lstStyle/>
          <a:p>
            <a:pPr algn="r">
              <a:defRPr/>
            </a:pPr>
            <a:r>
              <a:rPr lang="en-US" b="1" dirty="0">
                <a:latin typeface="Calibri"/>
                <a:ea typeface="Calibri"/>
                <a:cs typeface="Calibri"/>
              </a:rPr>
              <a:t>What had happened by March 2025?</a:t>
            </a:r>
          </a:p>
        </p:txBody>
      </p:sp>
      <p:pic>
        <p:nvPicPr>
          <p:cNvPr id="28546014" name="Content Placeholder 4"/>
          <p:cNvPicPr>
            <a:picLocks noGrp="1" noChangeAspect="1"/>
          </p:cNvPicPr>
          <p:nvPr>
            <p:ph idx="1"/>
          </p:nvPr>
        </p:nvPicPr>
        <p:blipFill rotWithShape="1">
          <a:blip r:embed="rId3"/>
          <a:stretch/>
        </p:blipFill>
        <p:spPr bwMode="auto">
          <a:xfrm>
            <a:off x="556592" y="131494"/>
            <a:ext cx="11139778" cy="2840644"/>
          </a:xfrm>
          <a:prstGeom prst="rect">
            <a:avLst/>
          </a:prstGeom>
        </p:spPr>
      </p:pic>
      <p:sp>
        <p:nvSpPr>
          <p:cNvPr id="1533441510" name="TextBox 6"/>
          <p:cNvSpPr txBox="1"/>
          <p:nvPr/>
        </p:nvSpPr>
        <p:spPr bwMode="auto">
          <a:xfrm>
            <a:off x="2954215" y="2976996"/>
            <a:ext cx="9236871" cy="2727402"/>
          </a:xfrm>
          <a:prstGeom prst="rect">
            <a:avLst/>
          </a:prstGeom>
        </p:spPr>
        <p:txBody>
          <a:bodyPr vert="horz" lIns="91440" tIns="45720" rIns="91440" bIns="45720" rtlCol="0" anchor="t">
            <a:normAutofit fontScale="92500" lnSpcReduction="10000"/>
          </a:bodyPr>
          <a:lstStyle/>
          <a:p>
            <a:pPr marL="285750" indent="-285750">
              <a:buFont typeface="Arial"/>
              <a:buChar char="•"/>
              <a:defRPr/>
            </a:pPr>
            <a:r>
              <a:rPr lang="en-US" sz="2200" dirty="0">
                <a:ea typeface="+mn-lt"/>
                <a:cs typeface="+mn-lt"/>
              </a:rPr>
              <a:t>Around </a:t>
            </a:r>
            <a:r>
              <a:rPr lang="en-US" sz="2200" b="1" dirty="0">
                <a:ea typeface="+mn-lt"/>
                <a:cs typeface="+mn-lt"/>
              </a:rPr>
              <a:t>91% of secondary-care trusts</a:t>
            </a:r>
            <a:r>
              <a:rPr lang="en-US" sz="2200" dirty="0">
                <a:ea typeface="+mn-lt"/>
                <a:cs typeface="+mn-lt"/>
              </a:rPr>
              <a:t> had implemented an EPR — the 100% target was not achieved. </a:t>
            </a:r>
            <a:endParaRPr lang="en-US" dirty="0">
              <a:ea typeface="+mn-lt"/>
              <a:cs typeface="+mn-lt"/>
            </a:endParaRPr>
          </a:p>
          <a:p>
            <a:pPr marL="285750" indent="-285750">
              <a:buFont typeface="Arial"/>
              <a:buChar char="•"/>
              <a:defRPr/>
            </a:pPr>
            <a:r>
              <a:rPr lang="en-US" sz="2200" dirty="0">
                <a:ea typeface="+mn-lt"/>
                <a:cs typeface="+mn-lt"/>
              </a:rPr>
              <a:t>NHS App registrations had exceeded the original </a:t>
            </a:r>
            <a:r>
              <a:rPr lang="en-US" sz="2200" b="1" dirty="0">
                <a:ea typeface="+mn-lt"/>
                <a:cs typeface="+mn-lt"/>
              </a:rPr>
              <a:t>75% of adults</a:t>
            </a:r>
            <a:r>
              <a:rPr lang="en-US" sz="2200" dirty="0">
                <a:ea typeface="+mn-lt"/>
                <a:cs typeface="+mn-lt"/>
              </a:rPr>
              <a:t> target. </a:t>
            </a:r>
            <a:endParaRPr lang="en-US" dirty="0"/>
          </a:p>
          <a:p>
            <a:pPr marL="285750" indent="-285750">
              <a:buFont typeface="Arial"/>
              <a:buChar char="•"/>
              <a:defRPr/>
            </a:pPr>
            <a:r>
              <a:rPr lang="en-US" sz="2200" b="1" dirty="0">
                <a:ea typeface="+mn-lt"/>
                <a:cs typeface="+mn-lt"/>
              </a:rPr>
              <a:t>95% of GP surgeries</a:t>
            </a:r>
            <a:r>
              <a:rPr lang="en-US" sz="2200" dirty="0">
                <a:ea typeface="+mn-lt"/>
                <a:cs typeface="+mn-lt"/>
              </a:rPr>
              <a:t> were technically capable of enabling the intended NHS App functions, although activation varied. </a:t>
            </a:r>
            <a:endParaRPr lang="en-US" dirty="0"/>
          </a:p>
          <a:p>
            <a:pPr marL="285750" indent="-285750">
              <a:buFont typeface="Arial"/>
              <a:buChar char="•"/>
              <a:defRPr/>
            </a:pPr>
            <a:r>
              <a:rPr lang="en-US" sz="2200" dirty="0">
                <a:ea typeface="+mn-lt"/>
                <a:cs typeface="+mn-lt"/>
              </a:rPr>
              <a:t>Shared records and data platforms had expanded, but complete interoperability had not been achieved. </a:t>
            </a:r>
            <a:endParaRPr dirty="0">
              <a:ea typeface="+mn-lt"/>
              <a:cs typeface="+mn-lt"/>
            </a:endParaRPr>
          </a:p>
          <a:p>
            <a:pPr>
              <a:defRPr/>
            </a:pPr>
            <a:r>
              <a:rPr lang="en-US" sz="2200" b="1" dirty="0">
                <a:ea typeface="+mn-lt"/>
                <a:cs typeface="+mn-lt"/>
              </a:rPr>
              <a:t>Digital infrastructure had advanced further than demonstrated system-wide transformation.</a:t>
            </a:r>
            <a:endParaRPr lang="en-US" b="1" dirty="0">
              <a:ea typeface="+mn-lt"/>
              <a:cs typeface="+mn-lt"/>
            </a:endParaRPr>
          </a:p>
          <a:p>
            <a:pPr>
              <a:lnSpc>
                <a:spcPct val="160000"/>
              </a:lnSpc>
              <a:spcAft>
                <a:spcPts val="600"/>
              </a:spcAft>
              <a:defRPr/>
            </a:pPr>
            <a:endParaRPr lang="en-US" sz="2200" dirty="0"/>
          </a:p>
          <a:p>
            <a:pPr indent="-228600">
              <a:lnSpc>
                <a:spcPct val="90000"/>
              </a:lnSpc>
              <a:spcAft>
                <a:spcPts val="600"/>
              </a:spcAft>
              <a:buFont typeface="Arial"/>
              <a:buChar char="•"/>
              <a:defRPr/>
            </a:pPr>
            <a:endParaRPr lang="en-US"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93999477" name="Title 1"/>
          <p:cNvSpPr>
            <a:spLocks noGrp="1"/>
          </p:cNvSpPr>
          <p:nvPr>
            <p:ph type="title"/>
          </p:nvPr>
        </p:nvSpPr>
        <p:spPr bwMode="auto">
          <a:xfrm>
            <a:off x="4360984" y="239971"/>
            <a:ext cx="6602307" cy="1325563"/>
          </a:xfrm>
        </p:spPr>
        <p:txBody>
          <a:bodyPr/>
          <a:lstStyle/>
          <a:p>
            <a:pPr>
              <a:defRPr/>
            </a:pPr>
            <a:r>
              <a:rPr lang="en-GB" b="1" dirty="0">
                <a:latin typeface="Calibri"/>
                <a:ea typeface="Calibri"/>
                <a:cs typeface="Calibri"/>
              </a:rPr>
              <a:t>Barriers identified in the 2022 plan</a:t>
            </a:r>
            <a:endParaRPr lang="en-US" b="1" dirty="0">
              <a:latin typeface="Calibri"/>
              <a:ea typeface="Calibri"/>
              <a:cs typeface="Calibri"/>
            </a:endParaRPr>
          </a:p>
        </p:txBody>
      </p:sp>
      <p:sp>
        <p:nvSpPr>
          <p:cNvPr id="223077666" name="Content Placeholder 2"/>
          <p:cNvSpPr>
            <a:spLocks noGrp="1"/>
          </p:cNvSpPr>
          <p:nvPr>
            <p:ph idx="1"/>
          </p:nvPr>
        </p:nvSpPr>
        <p:spPr bwMode="auto">
          <a:xfrm>
            <a:off x="3285878" y="1568193"/>
            <a:ext cx="8810896" cy="4708439"/>
          </a:xfrm>
        </p:spPr>
        <p:txBody>
          <a:bodyPr>
            <a:normAutofit/>
          </a:bodyPr>
          <a:lstStyle/>
          <a:p>
            <a:pPr marL="0" indent="0">
              <a:buNone/>
              <a:defRPr/>
            </a:pPr>
            <a:r>
              <a:rPr lang="en-GB"/>
              <a:t>The UK Government identifies three main barriers to digital transformation in health and care. </a:t>
            </a:r>
            <a:endParaRPr/>
          </a:p>
        </p:txBody>
      </p:sp>
      <p:grpSp>
        <p:nvGrpSpPr>
          <p:cNvPr id="585754654" name="Group 12"/>
          <p:cNvGrpSpPr/>
          <p:nvPr/>
        </p:nvGrpSpPr>
        <p:grpSpPr bwMode="auto">
          <a:xfrm>
            <a:off x="1212562" y="2479360"/>
            <a:ext cx="9431867" cy="899714"/>
            <a:chOff x="1202265" y="2963333"/>
            <a:chExt cx="9431867" cy="899714"/>
          </a:xfrm>
        </p:grpSpPr>
        <p:sp>
          <p:nvSpPr>
            <p:cNvPr id="7" name="Rectangle 6"/>
            <p:cNvSpPr/>
            <p:nvPr/>
          </p:nvSpPr>
          <p:spPr bwMode="auto">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8" name="Freeform: Shape 7"/>
            <p:cNvSpPr/>
            <p:nvPr/>
          </p:nvSpPr>
          <p:spPr bwMode="auto">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Guidance is not clear enough </a:t>
              </a:r>
              <a:endParaRPr/>
            </a:p>
          </p:txBody>
        </p:sp>
      </p:grpSp>
      <p:grpSp>
        <p:nvGrpSpPr>
          <p:cNvPr id="318885553" name="Group 13"/>
          <p:cNvGrpSpPr/>
          <p:nvPr/>
        </p:nvGrpSpPr>
        <p:grpSpPr bwMode="auto">
          <a:xfrm>
            <a:off x="1212562" y="3500657"/>
            <a:ext cx="9431867" cy="899714"/>
            <a:chOff x="1202265" y="3984630"/>
            <a:chExt cx="9431867" cy="899714"/>
          </a:xfrm>
        </p:grpSpPr>
        <p:sp>
          <p:nvSpPr>
            <p:cNvPr id="9" name="Rectangle 8"/>
            <p:cNvSpPr/>
            <p:nvPr/>
          </p:nvSpPr>
          <p:spPr bwMode="auto">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Freeform: Shape 9"/>
            <p:cNvSpPr/>
            <p:nvPr/>
          </p:nvSpPr>
          <p:spPr bwMode="auto">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It is too challenging for industry innovators to collaborate. </a:t>
              </a:r>
              <a:endParaRPr/>
            </a:p>
          </p:txBody>
        </p:sp>
      </p:grpSp>
      <p:grpSp>
        <p:nvGrpSpPr>
          <p:cNvPr id="1926801414" name="Group 14"/>
          <p:cNvGrpSpPr/>
          <p:nvPr/>
        </p:nvGrpSpPr>
        <p:grpSpPr bwMode="auto">
          <a:xfrm>
            <a:off x="1212562" y="4521954"/>
            <a:ext cx="9431867" cy="899714"/>
            <a:chOff x="1202265" y="5005927"/>
            <a:chExt cx="9431867" cy="899714"/>
          </a:xfrm>
        </p:grpSpPr>
        <p:sp>
          <p:nvSpPr>
            <p:cNvPr id="11" name="Rectangle 10"/>
            <p:cNvSpPr/>
            <p:nvPr/>
          </p:nvSpPr>
          <p:spPr bwMode="auto">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 name="Freeform: Shape 11"/>
            <p:cNvSpPr/>
            <p:nvPr/>
          </p:nvSpPr>
          <p:spPr bwMode="auto">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There is a lack of clarity on who pays for what. </a:t>
              </a:r>
              <a:endParaRPr/>
            </a:p>
          </p:txBody>
        </p:sp>
      </p:grpSp>
      <p:grpSp>
        <p:nvGrpSpPr>
          <p:cNvPr id="5" name="Group 14">
            <a:extLst>
              <a:ext uri="{FF2B5EF4-FFF2-40B4-BE49-F238E27FC236}">
                <a16:creationId xmlns:a16="http://schemas.microsoft.com/office/drawing/2014/main" id="{19D4310C-1486-4EF2-6A90-185BC3466396}"/>
              </a:ext>
            </a:extLst>
          </p:cNvPr>
          <p:cNvGrpSpPr/>
          <p:nvPr/>
        </p:nvGrpSpPr>
        <p:grpSpPr bwMode="auto">
          <a:xfrm>
            <a:off x="1210502" y="5590813"/>
            <a:ext cx="9431867" cy="1064471"/>
            <a:chOff x="1202265" y="5005927"/>
            <a:chExt cx="9431867" cy="1064471"/>
          </a:xfrm>
        </p:grpSpPr>
        <p:sp>
          <p:nvSpPr>
            <p:cNvPr id="3" name="Rectangle 2">
              <a:extLst>
                <a:ext uri="{FF2B5EF4-FFF2-40B4-BE49-F238E27FC236}">
                  <a16:creationId xmlns:a16="http://schemas.microsoft.com/office/drawing/2014/main" id="{5F6C3BE2-D15B-60CB-1D98-89F8E6FCDB3E}"/>
                </a:ext>
              </a:extLst>
            </p:cNvPr>
            <p:cNvSpPr/>
            <p:nvPr/>
          </p:nvSpPr>
          <p:spPr bwMode="auto">
            <a:xfrm>
              <a:off x="1202265" y="5503011"/>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 name="Freeform: Shape 11">
              <a:extLst>
                <a:ext uri="{FF2B5EF4-FFF2-40B4-BE49-F238E27FC236}">
                  <a16:creationId xmlns:a16="http://schemas.microsoft.com/office/drawing/2014/main" id="{9E8B7ECC-9280-9CF1-DC1F-BD639B0814A9}"/>
                </a:ext>
              </a:extLst>
            </p:cNvPr>
            <p:cNvSpPr/>
            <p:nvPr/>
          </p:nvSpPr>
          <p:spPr bwMode="auto">
            <a:xfrm>
              <a:off x="1673858" y="5005927"/>
              <a:ext cx="7261334" cy="911788"/>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defTabSz="755650">
                <a:lnSpc>
                  <a:spcPct val="90000"/>
                </a:lnSpc>
                <a:defRPr/>
              </a:pPr>
              <a:r>
                <a:rPr lang="en-GB" sz="2000" b="1" dirty="0">
                  <a:ea typeface="+mn-lt"/>
                  <a:cs typeface="+mn-lt"/>
                </a:rPr>
                <a:t>Which of these barriers still appears relevant when we compare the 2022 ambitions with the March 2025 outcomes?</a:t>
              </a:r>
              <a:r>
                <a:rPr lang="en-GB" sz="2000" b="1" dirty="0"/>
                <a:t> </a:t>
              </a:r>
              <a:endParaRPr lang="en-US" dirty="0"/>
            </a:p>
          </p:txBody>
        </p:sp>
      </p:grpSp>
      <p:pic>
        <p:nvPicPr>
          <p:cNvPr id="1188260635" name="Content Placeholder 4"/>
          <p:cNvPicPr>
            <a:picLocks noChangeAspect="1"/>
          </p:cNvPicPr>
          <p:nvPr/>
        </p:nvPicPr>
        <p:blipFill rotWithShape="1">
          <a:blip r:embed="rId3"/>
          <a:stretch/>
        </p:blipFill>
        <p:spPr bwMode="auto">
          <a:xfrm>
            <a:off x="9236675" y="6101290"/>
            <a:ext cx="2958072" cy="7543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3077666">
                                            <p:txEl>
                                              <p:pRg st="0" end="0"/>
                                            </p:txEl>
                                          </p:spTgt>
                                        </p:tgtEl>
                                        <p:attrNameLst>
                                          <p:attrName>style.visibility</p:attrName>
                                        </p:attrNameLst>
                                      </p:cBhvr>
                                      <p:to>
                                        <p:strVal val="visible"/>
                                      </p:to>
                                    </p:set>
                                    <p:animEffect transition="in" filter="fade">
                                      <p:cBhvr>
                                        <p:cTn id="7" dur="500"/>
                                        <p:tgtEl>
                                          <p:spTgt spid="2230776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5754654"/>
                                        </p:tgtEl>
                                        <p:attrNameLst>
                                          <p:attrName>style.visibility</p:attrName>
                                        </p:attrNameLst>
                                      </p:cBhvr>
                                      <p:to>
                                        <p:strVal val="visible"/>
                                      </p:to>
                                    </p:set>
                                    <p:animEffect transition="in" filter="fade">
                                      <p:cBhvr>
                                        <p:cTn id="12" dur="500"/>
                                        <p:tgtEl>
                                          <p:spTgt spid="585754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8885553"/>
                                        </p:tgtEl>
                                        <p:attrNameLst>
                                          <p:attrName>style.visibility</p:attrName>
                                        </p:attrNameLst>
                                      </p:cBhvr>
                                      <p:to>
                                        <p:strVal val="visible"/>
                                      </p:to>
                                    </p:set>
                                    <p:animEffect transition="in" filter="fade">
                                      <p:cBhvr>
                                        <p:cTn id="17" dur="500"/>
                                        <p:tgtEl>
                                          <p:spTgt spid="31888555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26801414"/>
                                        </p:tgtEl>
                                        <p:attrNameLst>
                                          <p:attrName>style.visibility</p:attrName>
                                        </p:attrNameLst>
                                      </p:cBhvr>
                                      <p:to>
                                        <p:strVal val="visible"/>
                                      </p:to>
                                    </p:set>
                                    <p:animEffect transition="in" filter="fade">
                                      <p:cBhvr>
                                        <p:cTn id="22" dur="500"/>
                                        <p:tgtEl>
                                          <p:spTgt spid="19268014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077666"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99820770" name="Title 1"/>
          <p:cNvSpPr>
            <a:spLocks noGrp="1"/>
          </p:cNvSpPr>
          <p:nvPr>
            <p:ph type="title" idx="4294967295"/>
          </p:nvPr>
        </p:nvSpPr>
        <p:spPr bwMode="auto">
          <a:xfrm>
            <a:off x="6096000" y="150041"/>
            <a:ext cx="6096000" cy="1068387"/>
          </a:xfrm>
          <a:prstGeom prst="rect">
            <a:avLst/>
          </a:prstGeom>
        </p:spPr>
        <p:txBody>
          <a:bodyPr lIns="91440" tIns="45720" rIns="91440" bIns="45720" anchor="t">
            <a:noAutofit/>
          </a:bodyPr>
          <a:lstStyle/>
          <a:p>
            <a:pPr>
              <a:defRPr/>
            </a:pPr>
            <a:r>
              <a:rPr lang="en-GB" b="1" dirty="0">
                <a:latin typeface="Calibri"/>
                <a:ea typeface="Calibri"/>
                <a:cs typeface="Calibri"/>
              </a:rPr>
              <a:t>The 2022 action plan organised digital reform around three stages:</a:t>
            </a:r>
            <a:endParaRPr lang="en-US" b="1" dirty="0">
              <a:latin typeface="Calibri"/>
              <a:ea typeface="Calibri"/>
              <a:cs typeface="Calibri"/>
            </a:endParaRPr>
          </a:p>
        </p:txBody>
      </p:sp>
      <p:pic>
        <p:nvPicPr>
          <p:cNvPr id="1976279201" name="Content Placeholder 4"/>
          <p:cNvPicPr>
            <a:picLocks noChangeAspect="1"/>
          </p:cNvPicPr>
          <p:nvPr/>
        </p:nvPicPr>
        <p:blipFill rotWithShape="1">
          <a:blip r:embed="rId3"/>
          <a:stretch/>
        </p:blipFill>
        <p:spPr bwMode="auto">
          <a:xfrm>
            <a:off x="-1" y="5586424"/>
            <a:ext cx="2958072" cy="754309"/>
          </a:xfrm>
          <a:prstGeom prst="rect">
            <a:avLst/>
          </a:prstGeom>
        </p:spPr>
      </p:pic>
      <p:grpSp>
        <p:nvGrpSpPr>
          <p:cNvPr id="553831269" name="Group 14"/>
          <p:cNvGrpSpPr/>
          <p:nvPr/>
        </p:nvGrpSpPr>
        <p:grpSpPr bwMode="auto">
          <a:xfrm>
            <a:off x="3091156" y="575202"/>
            <a:ext cx="2608149" cy="2608546"/>
            <a:chOff x="2020237" y="1048878"/>
            <a:chExt cx="2608149" cy="2608546"/>
          </a:xfrm>
        </p:grpSpPr>
        <p:sp>
          <p:nvSpPr>
            <p:cNvPr id="9" name="Arrow: Circular 8"/>
            <p:cNvSpPr/>
            <p:nvPr/>
          </p:nvSpPr>
          <p:spPr bwMode="auto">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0" name="Freeform: Shape 9"/>
            <p:cNvSpPr/>
            <p:nvPr/>
          </p:nvSpPr>
          <p:spPr bwMode="auto">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Digitise</a:t>
              </a:r>
              <a:endParaRPr/>
            </a:p>
          </p:txBody>
        </p:sp>
      </p:grpSp>
      <p:grpSp>
        <p:nvGrpSpPr>
          <p:cNvPr id="2136169544" name="Group 15"/>
          <p:cNvGrpSpPr/>
          <p:nvPr/>
        </p:nvGrpSpPr>
        <p:grpSpPr bwMode="auto">
          <a:xfrm>
            <a:off x="2366752" y="2074005"/>
            <a:ext cx="2608149" cy="2608546"/>
            <a:chOff x="1295833" y="2547681"/>
            <a:chExt cx="2608149" cy="2608546"/>
          </a:xfrm>
        </p:grpSpPr>
        <p:sp>
          <p:nvSpPr>
            <p:cNvPr id="11" name="Shape 10"/>
            <p:cNvSpPr/>
            <p:nvPr/>
          </p:nvSpPr>
          <p:spPr bwMode="auto">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2" name="Freeform: Shape 11"/>
            <p:cNvSpPr/>
            <p:nvPr/>
          </p:nvSpPr>
          <p:spPr bwMode="auto">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Connect</a:t>
              </a:r>
              <a:endParaRPr/>
            </a:p>
          </p:txBody>
        </p:sp>
      </p:grpSp>
      <p:grpSp>
        <p:nvGrpSpPr>
          <p:cNvPr id="547172118" name="Group 16"/>
          <p:cNvGrpSpPr/>
          <p:nvPr/>
        </p:nvGrpSpPr>
        <p:grpSpPr bwMode="auto">
          <a:xfrm>
            <a:off x="3276788" y="3752166"/>
            <a:ext cx="2240804" cy="2241702"/>
            <a:chOff x="2205869" y="4225842"/>
            <a:chExt cx="2240804" cy="2241702"/>
          </a:xfrm>
        </p:grpSpPr>
        <p:sp>
          <p:nvSpPr>
            <p:cNvPr id="13" name="Block Arc 12"/>
            <p:cNvSpPr/>
            <p:nvPr/>
          </p:nvSpPr>
          <p:spPr bwMode="auto">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 name="Freeform: Shape 13"/>
            <p:cNvSpPr/>
            <p:nvPr/>
          </p:nvSpPr>
          <p:spPr bwMode="auto">
            <a:xfrm>
              <a:off x="2411716" y="5037685"/>
              <a:ext cx="1846521"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Transform</a:t>
              </a:r>
              <a:endParaRPr/>
            </a:p>
          </p:txBody>
        </p:sp>
      </p:grpSp>
      <p:sp>
        <p:nvSpPr>
          <p:cNvPr id="1403662055" name="TextBox 6"/>
          <p:cNvSpPr txBox="1"/>
          <p:nvPr/>
        </p:nvSpPr>
        <p:spPr bwMode="auto">
          <a:xfrm>
            <a:off x="6660062" y="2099505"/>
            <a:ext cx="4741334" cy="4247317"/>
          </a:xfrm>
          <a:prstGeom prst="rect">
            <a:avLst/>
          </a:prstGeom>
          <a:noFill/>
          <a:ln w="38100">
            <a:solidFill>
              <a:schemeClr val="accent1"/>
            </a:solidFill>
          </a:ln>
        </p:spPr>
        <p:txBody>
          <a:bodyPr wrap="square" lIns="91440" tIns="45720" rIns="91440" bIns="45720" rtlCol="0" anchor="t">
            <a:spAutoFit/>
          </a:bodyPr>
          <a:lstStyle/>
          <a:p>
            <a:pPr>
              <a:defRPr/>
            </a:pPr>
            <a:r>
              <a:rPr lang="en-GB" sz="2800" dirty="0">
                <a:ea typeface="+mn-lt"/>
                <a:cs typeface="+mn-lt"/>
              </a:rPr>
              <a:t>By the March 2025 target date, substantial progress had been made in digitisation, but connectivity and system-wide transformation remained incomplete.</a:t>
            </a:r>
            <a:r>
              <a:rPr lang="en-GB" sz="2800" dirty="0"/>
              <a:t> </a:t>
            </a:r>
            <a:endParaRPr lang="en-US" dirty="0"/>
          </a:p>
          <a:p>
            <a:pPr>
              <a:defRPr/>
            </a:pPr>
            <a:endParaRPr lang="en-GB" sz="2800" dirty="0"/>
          </a:p>
          <a:p>
            <a:pPr>
              <a:defRPr/>
            </a:pPr>
            <a:r>
              <a:rPr lang="en-GB" sz="2800" dirty="0">
                <a:ea typeface="+mn-lt"/>
                <a:cs typeface="+mn-lt"/>
              </a:rPr>
              <a:t>Was the service digitised, or was care actually transformed?</a:t>
            </a:r>
            <a:endParaRPr lang="en-GB" dirty="0"/>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03662055"/>
                                        </p:tgtEl>
                                        <p:attrNameLst>
                                          <p:attrName>style.visibility</p:attrName>
                                        </p:attrNameLst>
                                      </p:cBhvr>
                                      <p:to>
                                        <p:strVal val="visible"/>
                                      </p:to>
                                    </p:set>
                                    <p:animEffect transition="in" filter="fade">
                                      <p:cBhvr>
                                        <p:cTn id="7" dur="500"/>
                                        <p:tgtEl>
                                          <p:spTgt spid="140366205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53831269"/>
                                        </p:tgtEl>
                                        <p:attrNameLst>
                                          <p:attrName>style.visibility</p:attrName>
                                        </p:attrNameLst>
                                      </p:cBhvr>
                                      <p:to>
                                        <p:strVal val="visible"/>
                                      </p:to>
                                    </p:set>
                                    <p:animEffect transition="in" filter="circle(in)">
                                      <p:cBhvr>
                                        <p:cTn id="12" dur="2000"/>
                                        <p:tgtEl>
                                          <p:spTgt spid="55383126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136169544"/>
                                        </p:tgtEl>
                                        <p:attrNameLst>
                                          <p:attrName>style.visibility</p:attrName>
                                        </p:attrNameLst>
                                      </p:cBhvr>
                                      <p:to>
                                        <p:strVal val="visible"/>
                                      </p:to>
                                    </p:set>
                                    <p:animEffect transition="in" filter="circle(in)">
                                      <p:cBhvr>
                                        <p:cTn id="17" dur="2000"/>
                                        <p:tgtEl>
                                          <p:spTgt spid="213616954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547172118"/>
                                        </p:tgtEl>
                                        <p:attrNameLst>
                                          <p:attrName>style.visibility</p:attrName>
                                        </p:attrNameLst>
                                      </p:cBhvr>
                                      <p:to>
                                        <p:strVal val="visible"/>
                                      </p:to>
                                    </p:set>
                                    <p:animEffect transition="in" filter="circle(in)">
                                      <p:cBhvr>
                                        <p:cTn id="22" dur="2000"/>
                                        <p:tgtEl>
                                          <p:spTgt spid="547172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3662055"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835963" name="Title 1"/>
          <p:cNvSpPr>
            <a:spLocks noGrp="1"/>
          </p:cNvSpPr>
          <p:nvPr>
            <p:ph type="title"/>
          </p:nvPr>
        </p:nvSpPr>
        <p:spPr bwMode="auto"/>
        <p:txBody>
          <a:bodyPr/>
          <a:lstStyle/>
          <a:p>
            <a:pPr>
              <a:defRPr/>
            </a:pPr>
            <a:r>
              <a:rPr lang="en-GB" b="1">
                <a:latin typeface="+mn-lt"/>
              </a:rPr>
              <a:t>What Good Looks Like for LA’s and Care Providers</a:t>
            </a:r>
            <a:endParaRPr/>
          </a:p>
        </p:txBody>
      </p:sp>
      <p:sp>
        <p:nvSpPr>
          <p:cNvPr id="2109968061" name="Content Placeholder 2"/>
          <p:cNvSpPr>
            <a:spLocks noGrp="1"/>
          </p:cNvSpPr>
          <p:nvPr>
            <p:ph idx="1"/>
          </p:nvPr>
        </p:nvSpPr>
        <p:spPr bwMode="auto"/>
        <p:txBody>
          <a:bodyPr>
            <a:normAutofit/>
          </a:bodyPr>
          <a:lstStyle/>
          <a:p>
            <a:pPr marL="0" indent="0">
              <a:buNone/>
              <a:defRPr/>
            </a:pPr>
            <a:r>
              <a:rPr lang="en-GB" sz="1800">
                <a:latin typeface="Arial"/>
                <a:cs typeface="Arial"/>
              </a:rPr>
              <a:t>The What Good Looks Like (WGLL) framework for adult social care is part of a suite of guidance for digital working across health and social care, developed by NHS England and the Department of Health and Social Care (DHSC). It is structured around the following </a:t>
            </a:r>
            <a:r>
              <a:rPr lang="en-GB" sz="1800" b="1">
                <a:latin typeface="Arial"/>
                <a:cs typeface="Arial"/>
              </a:rPr>
              <a:t>7 success measures </a:t>
            </a:r>
            <a:r>
              <a:rPr lang="en-GB" sz="1800">
                <a:latin typeface="Arial"/>
                <a:cs typeface="Arial"/>
              </a:rPr>
              <a:t>for digital working in adult social care services: </a:t>
            </a:r>
            <a:endParaRPr/>
          </a:p>
          <a:p>
            <a:pPr marL="0" indent="0">
              <a:buNone/>
              <a:defRPr/>
            </a:pPr>
            <a:endParaRPr lang="en-GB"/>
          </a:p>
        </p:txBody>
      </p:sp>
      <p:grpSp>
        <p:nvGrpSpPr>
          <p:cNvPr id="1019801626" name="Group 23"/>
          <p:cNvGrpSpPr/>
          <p:nvPr/>
        </p:nvGrpSpPr>
        <p:grpSpPr bwMode="auto">
          <a:xfrm>
            <a:off x="-1470122" y="1965978"/>
            <a:ext cx="10176824" cy="4640875"/>
            <a:chOff x="-1470122" y="1965978"/>
            <a:chExt cx="10176824" cy="4640875"/>
          </a:xfrm>
        </p:grpSpPr>
        <p:sp>
          <p:nvSpPr>
            <p:cNvPr id="9" name="Block Arc 8"/>
            <p:cNvSpPr/>
            <p:nvPr/>
          </p:nvSpPr>
          <p:spPr bwMode="auto">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0" name="Freeform: Shape 9"/>
            <p:cNvSpPr/>
            <p:nvPr/>
          </p:nvSpPr>
          <p:spPr bwMode="auto">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extrusionOk="0">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50800" rIns="50800" bIns="50800" numCol="1" spcCol="1270" anchor="ctr" anchorCtr="0">
              <a:noAutofit/>
            </a:bodyPr>
            <a:lstStyle/>
            <a:p>
              <a:pPr marL="0" lvl="0" indent="0" algn="l" defTabSz="889000">
                <a:lnSpc>
                  <a:spcPct val="90000"/>
                </a:lnSpc>
                <a:spcBef>
                  <a:spcPts val="0"/>
                </a:spcBef>
                <a:spcAft>
                  <a:spcPts val="0"/>
                </a:spcAft>
                <a:buFont typeface="+mj-lt"/>
                <a:buNone/>
                <a:defRPr/>
              </a:pPr>
              <a:r>
                <a:rPr lang="en-GB" sz="2000">
                  <a:latin typeface="Arial"/>
                  <a:cs typeface="Arial"/>
                </a:rPr>
                <a:t>Well led</a:t>
              </a:r>
              <a:endParaRPr lang="en-GB" sz="2000"/>
            </a:p>
          </p:txBody>
        </p:sp>
        <p:sp>
          <p:nvSpPr>
            <p:cNvPr id="11" name="Oval 10"/>
            <p:cNvSpPr/>
            <p:nvPr/>
          </p:nvSpPr>
          <p:spPr bwMode="auto">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764634028" name="Group 24"/>
          <p:cNvGrpSpPr/>
          <p:nvPr/>
        </p:nvGrpSpPr>
        <p:grpSpPr bwMode="auto">
          <a:xfrm>
            <a:off x="2753978" y="3151288"/>
            <a:ext cx="5952724" cy="391351"/>
            <a:chOff x="2753978" y="3151288"/>
            <a:chExt cx="5952724" cy="391351"/>
          </a:xfrm>
        </p:grpSpPr>
        <p:sp>
          <p:nvSpPr>
            <p:cNvPr id="12" name="Freeform: Shape 11"/>
            <p:cNvSpPr/>
            <p:nvPr/>
          </p:nvSpPr>
          <p:spPr bwMode="auto">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extrusionOk="0">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Ensure smart foundations</a:t>
              </a:r>
              <a:endParaRPr/>
            </a:p>
          </p:txBody>
        </p:sp>
        <p:sp>
          <p:nvSpPr>
            <p:cNvPr id="13" name="Oval 12"/>
            <p:cNvSpPr/>
            <p:nvPr/>
          </p:nvSpPr>
          <p:spPr bwMode="auto">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71191773" name="Group 25"/>
          <p:cNvGrpSpPr/>
          <p:nvPr/>
        </p:nvGrpSpPr>
        <p:grpSpPr bwMode="auto">
          <a:xfrm>
            <a:off x="2909347" y="3620842"/>
            <a:ext cx="5797355" cy="391351"/>
            <a:chOff x="2909347" y="3620842"/>
            <a:chExt cx="5797355" cy="391351"/>
          </a:xfrm>
        </p:grpSpPr>
        <p:sp>
          <p:nvSpPr>
            <p:cNvPr id="14" name="Freeform: Shape 13"/>
            <p:cNvSpPr/>
            <p:nvPr/>
          </p:nvSpPr>
          <p:spPr bwMode="auto">
            <a:xfrm>
              <a:off x="3105023" y="3659976"/>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extrusionOk="0">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Safe practice</a:t>
              </a:r>
              <a:endParaRPr/>
            </a:p>
          </p:txBody>
        </p:sp>
        <p:sp>
          <p:nvSpPr>
            <p:cNvPr id="15" name="Oval 14"/>
            <p:cNvSpPr/>
            <p:nvPr/>
          </p:nvSpPr>
          <p:spPr bwMode="auto">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32852933" name="Group 26"/>
          <p:cNvGrpSpPr/>
          <p:nvPr/>
        </p:nvGrpSpPr>
        <p:grpSpPr bwMode="auto">
          <a:xfrm>
            <a:off x="2958955" y="4090739"/>
            <a:ext cx="5747747" cy="391351"/>
            <a:chOff x="2958955" y="4090739"/>
            <a:chExt cx="5747747" cy="391351"/>
          </a:xfrm>
        </p:grpSpPr>
        <p:sp>
          <p:nvSpPr>
            <p:cNvPr id="16" name="Freeform: Shape 15"/>
            <p:cNvSpPr/>
            <p:nvPr/>
          </p:nvSpPr>
          <p:spPr bwMode="auto">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extrusionOk="0">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Support workforce</a:t>
              </a:r>
              <a:endParaRPr/>
            </a:p>
          </p:txBody>
        </p:sp>
        <p:sp>
          <p:nvSpPr>
            <p:cNvPr id="17" name="Oval 16"/>
            <p:cNvSpPr/>
            <p:nvPr/>
          </p:nvSpPr>
          <p:spPr bwMode="auto">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93973234" name="Group 27"/>
          <p:cNvGrpSpPr/>
          <p:nvPr/>
        </p:nvGrpSpPr>
        <p:grpSpPr bwMode="auto">
          <a:xfrm>
            <a:off x="2909347" y="4560637"/>
            <a:ext cx="5797355" cy="391351"/>
            <a:chOff x="2909347" y="4560637"/>
            <a:chExt cx="5797355" cy="391351"/>
          </a:xfrm>
        </p:grpSpPr>
        <p:sp>
          <p:nvSpPr>
            <p:cNvPr id="18" name="Freeform: Shape 17"/>
            <p:cNvSpPr/>
            <p:nvPr/>
          </p:nvSpPr>
          <p:spPr bwMode="auto">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extrusionOk="0">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Empower people</a:t>
              </a:r>
              <a:endParaRPr/>
            </a:p>
          </p:txBody>
        </p:sp>
        <p:sp>
          <p:nvSpPr>
            <p:cNvPr id="19" name="Oval 18"/>
            <p:cNvSpPr/>
            <p:nvPr/>
          </p:nvSpPr>
          <p:spPr bwMode="auto">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136131265" name="Group 28"/>
          <p:cNvGrpSpPr/>
          <p:nvPr/>
        </p:nvGrpSpPr>
        <p:grpSpPr bwMode="auto">
          <a:xfrm>
            <a:off x="2753978" y="5030190"/>
            <a:ext cx="5952724" cy="391351"/>
            <a:chOff x="2753978" y="5030190"/>
            <a:chExt cx="5952724" cy="391351"/>
          </a:xfrm>
        </p:grpSpPr>
        <p:sp>
          <p:nvSpPr>
            <p:cNvPr id="20" name="Freeform: Shape 19"/>
            <p:cNvSpPr/>
            <p:nvPr/>
          </p:nvSpPr>
          <p:spPr bwMode="auto">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extrusionOk="0">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Improve care</a:t>
              </a:r>
              <a:endParaRPr/>
            </a:p>
          </p:txBody>
        </p:sp>
        <p:sp>
          <p:nvSpPr>
            <p:cNvPr id="21" name="Oval 20"/>
            <p:cNvSpPr/>
            <p:nvPr/>
          </p:nvSpPr>
          <p:spPr bwMode="auto">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52999306" name="Group 29"/>
          <p:cNvGrpSpPr/>
          <p:nvPr/>
        </p:nvGrpSpPr>
        <p:grpSpPr bwMode="auto">
          <a:xfrm>
            <a:off x="2470455" y="5500087"/>
            <a:ext cx="6236247" cy="391351"/>
            <a:chOff x="2470455" y="5500087"/>
            <a:chExt cx="6236247" cy="391351"/>
          </a:xfrm>
        </p:grpSpPr>
        <p:sp>
          <p:nvSpPr>
            <p:cNvPr id="22" name="Freeform: Shape 21"/>
            <p:cNvSpPr/>
            <p:nvPr/>
          </p:nvSpPr>
          <p:spPr bwMode="auto">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extrusionOk="0">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Healthy populations</a:t>
              </a:r>
              <a:endParaRPr/>
            </a:p>
          </p:txBody>
        </p:sp>
        <p:sp>
          <p:nvSpPr>
            <p:cNvPr id="23" name="Oval 22"/>
            <p:cNvSpPr/>
            <p:nvPr/>
          </p:nvSpPr>
          <p:spPr bwMode="auto">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pic>
        <p:nvPicPr>
          <p:cNvPr id="665923891" name="Picture 30"/>
          <p:cNvPicPr>
            <a:picLocks noChangeAspect="1"/>
          </p:cNvPicPr>
          <p:nvPr/>
        </p:nvPicPr>
        <p:blipFill rotWithShape="1">
          <a:blip r:embed="rId3"/>
          <a:stretch/>
        </p:blipFill>
        <p:spPr bwMode="auto">
          <a:xfrm>
            <a:off x="10334652" y="91571"/>
            <a:ext cx="1632805" cy="14362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9968061">
                                            <p:txEl>
                                              <p:pRg st="0" end="0"/>
                                            </p:txEl>
                                          </p:spTgt>
                                        </p:tgtEl>
                                        <p:attrNameLst>
                                          <p:attrName>style.visibility</p:attrName>
                                        </p:attrNameLst>
                                      </p:cBhvr>
                                      <p:to>
                                        <p:strVal val="visible"/>
                                      </p:to>
                                    </p:set>
                                    <p:animEffect transition="in" filter="fade">
                                      <p:cBhvr>
                                        <p:cTn id="7" dur="500"/>
                                        <p:tgtEl>
                                          <p:spTgt spid="21099680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19801626"/>
                                        </p:tgtEl>
                                        <p:attrNameLst>
                                          <p:attrName>style.visibility</p:attrName>
                                        </p:attrNameLst>
                                      </p:cBhvr>
                                      <p:to>
                                        <p:strVal val="visible"/>
                                      </p:to>
                                    </p:set>
                                    <p:animEffect transition="in" filter="fade">
                                      <p:cBhvr>
                                        <p:cTn id="12" dur="500"/>
                                        <p:tgtEl>
                                          <p:spTgt spid="10198016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64634028"/>
                                        </p:tgtEl>
                                        <p:attrNameLst>
                                          <p:attrName>style.visibility</p:attrName>
                                        </p:attrNameLst>
                                      </p:cBhvr>
                                      <p:to>
                                        <p:strVal val="visible"/>
                                      </p:to>
                                    </p:set>
                                    <p:animEffect transition="in" filter="fade">
                                      <p:cBhvr>
                                        <p:cTn id="17" dur="500"/>
                                        <p:tgtEl>
                                          <p:spTgt spid="17646340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71191773"/>
                                        </p:tgtEl>
                                        <p:attrNameLst>
                                          <p:attrName>style.visibility</p:attrName>
                                        </p:attrNameLst>
                                      </p:cBhvr>
                                      <p:to>
                                        <p:strVal val="visible"/>
                                      </p:to>
                                    </p:set>
                                    <p:animEffect transition="in" filter="fade">
                                      <p:cBhvr>
                                        <p:cTn id="22" dur="500"/>
                                        <p:tgtEl>
                                          <p:spTgt spid="207119177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32852933"/>
                                        </p:tgtEl>
                                        <p:attrNameLst>
                                          <p:attrName>style.visibility</p:attrName>
                                        </p:attrNameLst>
                                      </p:cBhvr>
                                      <p:to>
                                        <p:strVal val="visible"/>
                                      </p:to>
                                    </p:set>
                                    <p:animEffect transition="in" filter="fade">
                                      <p:cBhvr>
                                        <p:cTn id="27" dur="500"/>
                                        <p:tgtEl>
                                          <p:spTgt spid="20328529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93973234"/>
                                        </p:tgtEl>
                                        <p:attrNameLst>
                                          <p:attrName>style.visibility</p:attrName>
                                        </p:attrNameLst>
                                      </p:cBhvr>
                                      <p:to>
                                        <p:strVal val="visible"/>
                                      </p:to>
                                    </p:set>
                                    <p:animEffect transition="in" filter="fade">
                                      <p:cBhvr>
                                        <p:cTn id="32" dur="500"/>
                                        <p:tgtEl>
                                          <p:spTgt spid="89397323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36131265"/>
                                        </p:tgtEl>
                                        <p:attrNameLst>
                                          <p:attrName>style.visibility</p:attrName>
                                        </p:attrNameLst>
                                      </p:cBhvr>
                                      <p:to>
                                        <p:strVal val="visible"/>
                                      </p:to>
                                    </p:set>
                                    <p:animEffect transition="in" filter="fade">
                                      <p:cBhvr>
                                        <p:cTn id="37" dur="500"/>
                                        <p:tgtEl>
                                          <p:spTgt spid="113613126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52999306"/>
                                        </p:tgtEl>
                                        <p:attrNameLst>
                                          <p:attrName>style.visibility</p:attrName>
                                        </p:attrNameLst>
                                      </p:cBhvr>
                                      <p:to>
                                        <p:strVal val="visible"/>
                                      </p:to>
                                    </p:set>
                                    <p:animEffect transition="in" filter="fade">
                                      <p:cBhvr>
                                        <p:cTn id="42" dur="500"/>
                                        <p:tgtEl>
                                          <p:spTgt spid="152999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943375910" name="Group 17"/>
          <p:cNvGrpSpPr/>
          <p:nvPr/>
        </p:nvGrpSpPr>
        <p:grpSpPr bwMode="auto">
          <a:xfrm>
            <a:off x="-5334747" y="1032768"/>
            <a:ext cx="13659284" cy="6668087"/>
            <a:chOff x="-5334747" y="1028576"/>
            <a:chExt cx="13659284" cy="6668087"/>
          </a:xfrm>
        </p:grpSpPr>
        <p:sp>
          <p:nvSpPr>
            <p:cNvPr id="11" name="Block Arc 10"/>
            <p:cNvSpPr/>
            <p:nvPr/>
          </p:nvSpPr>
          <p:spPr bwMode="auto">
            <a:xfrm>
              <a:off x="-5334747" y="1028576"/>
              <a:ext cx="6668087" cy="6668087"/>
            </a:xfrm>
            <a:prstGeom prst="blockArc">
              <a:avLst>
                <a:gd name="adj1" fmla="val 18900000"/>
                <a:gd name="adj2" fmla="val 2700000"/>
                <a:gd name="adj3" fmla="val 32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952417" y="2381283"/>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Any organisation that collects, analyses, publishes or disseminates confidential health and care information must follow the Data Protection Act 2018 and UK GDPR. </a:t>
              </a:r>
              <a:endParaRPr/>
            </a:p>
          </p:txBody>
        </p:sp>
        <p:sp>
          <p:nvSpPr>
            <p:cNvPr id="13" name="Oval 12"/>
            <p:cNvSpPr/>
            <p:nvPr/>
          </p:nvSpPr>
          <p:spPr bwMode="auto">
            <a:xfrm>
              <a:off x="333250" y="2257450"/>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97702798" name="Group 18"/>
          <p:cNvGrpSpPr/>
          <p:nvPr/>
        </p:nvGrpSpPr>
        <p:grpSpPr bwMode="auto">
          <a:xfrm>
            <a:off x="693357" y="3743452"/>
            <a:ext cx="7631180" cy="1238334"/>
            <a:chOff x="693357" y="3743452"/>
            <a:chExt cx="7631180" cy="1238334"/>
          </a:xfrm>
        </p:grpSpPr>
        <p:sp>
          <p:nvSpPr>
            <p:cNvPr id="14" name="Freeform: Shape 13"/>
            <p:cNvSpPr/>
            <p:nvPr/>
          </p:nvSpPr>
          <p:spPr bwMode="auto">
            <a:xfrm>
              <a:off x="1312525" y="3867285"/>
              <a:ext cx="7012012" cy="990667"/>
            </a:xfrm>
            <a:custGeom>
              <a:avLst/>
              <a:gdLst>
                <a:gd name="connsiteX0" fmla="*/ 0 w 7012012"/>
                <a:gd name="connsiteY0" fmla="*/ 0 h 990667"/>
                <a:gd name="connsiteX1" fmla="*/ 7012012 w 7012012"/>
                <a:gd name="connsiteY1" fmla="*/ 0 h 990667"/>
                <a:gd name="connsiteX2" fmla="*/ 7012012 w 7012012"/>
                <a:gd name="connsiteY2" fmla="*/ 990667 h 990667"/>
                <a:gd name="connsiteX3" fmla="*/ 0 w 7012012"/>
                <a:gd name="connsiteY3" fmla="*/ 990667 h 990667"/>
                <a:gd name="connsiteX4" fmla="*/ 0 w 7012012"/>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012" h="990667" extrusionOk="0">
                  <a:moveTo>
                    <a:pt x="0" y="0"/>
                  </a:moveTo>
                  <a:lnTo>
                    <a:pt x="7012012" y="0"/>
                  </a:lnTo>
                  <a:lnTo>
                    <a:pt x="7012012"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The Information Commissioner’s Office (ICO) clearly defines the steps that organisations must, should and may take to ensure that confidential information is handled appropriately. </a:t>
              </a:r>
              <a:endParaRPr/>
            </a:p>
          </p:txBody>
        </p:sp>
        <p:sp>
          <p:nvSpPr>
            <p:cNvPr id="15" name="Oval 14"/>
            <p:cNvSpPr/>
            <p:nvPr/>
          </p:nvSpPr>
          <p:spPr bwMode="auto">
            <a:xfrm>
              <a:off x="693357" y="3743452"/>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13598886" name="Group 19"/>
          <p:cNvGrpSpPr/>
          <p:nvPr/>
        </p:nvGrpSpPr>
        <p:grpSpPr bwMode="auto">
          <a:xfrm>
            <a:off x="333250" y="5229453"/>
            <a:ext cx="7991287" cy="1238334"/>
            <a:chOff x="333250" y="5229453"/>
            <a:chExt cx="7991287" cy="1238334"/>
          </a:xfrm>
        </p:grpSpPr>
        <p:sp>
          <p:nvSpPr>
            <p:cNvPr id="16" name="Freeform: Shape 15"/>
            <p:cNvSpPr/>
            <p:nvPr/>
          </p:nvSpPr>
          <p:spPr bwMode="auto">
            <a:xfrm>
              <a:off x="952417" y="5353287"/>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Information governance refers to the practice of handling the information of service users, staff and other identifiable individuals.</a:t>
              </a:r>
              <a:endParaRPr/>
            </a:p>
          </p:txBody>
        </p:sp>
        <p:sp>
          <p:nvSpPr>
            <p:cNvPr id="17" name="Oval 16"/>
            <p:cNvSpPr/>
            <p:nvPr/>
          </p:nvSpPr>
          <p:spPr bwMode="auto">
            <a:xfrm>
              <a:off x="333250" y="5229453"/>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1301490041" name="Title 1"/>
          <p:cNvSpPr>
            <a:spLocks noGrp="1"/>
          </p:cNvSpPr>
          <p:nvPr>
            <p:ph type="title"/>
          </p:nvPr>
        </p:nvSpPr>
        <p:spPr bwMode="auto">
          <a:xfrm>
            <a:off x="0" y="895146"/>
            <a:ext cx="12298680" cy="1325563"/>
          </a:xfrm>
          <a:prstGeom prst="rect">
            <a:avLst/>
          </a:prstGeom>
          <a:solidFill>
            <a:schemeClr val="bg1"/>
          </a:solidFill>
        </p:spPr>
        <p:txBody>
          <a:bodyPr>
            <a:normAutofit/>
          </a:bodyPr>
          <a:lstStyle/>
          <a:p>
            <a:pPr>
              <a:defRPr/>
            </a:pPr>
            <a:r>
              <a:rPr lang="en-GB" sz="4800" b="1">
                <a:latin typeface="+mn-lt"/>
              </a:rPr>
              <a:t>Information Governance</a:t>
            </a:r>
            <a:endParaRPr/>
          </a:p>
        </p:txBody>
      </p:sp>
      <p:pic>
        <p:nvPicPr>
          <p:cNvPr id="1709454461" name="Picture 7"/>
          <p:cNvPicPr>
            <a:picLocks noChangeAspect="1"/>
          </p:cNvPicPr>
          <p:nvPr/>
        </p:nvPicPr>
        <p:blipFill rotWithShape="1">
          <a:blip r:embed="rId3"/>
          <a:srcRect l="9246" r="7534"/>
          <a:stretch/>
        </p:blipFill>
        <p:spPr bwMode="auto">
          <a:xfrm>
            <a:off x="8439998" y="1886742"/>
            <a:ext cx="3669939" cy="4181620"/>
          </a:xfrm>
          <a:prstGeom prst="rect">
            <a:avLst/>
          </a:prstGeom>
          <a:ln w="25400">
            <a:solidFill>
              <a:schemeClr val="accent1">
                <a:lumMod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43375910"/>
                                        </p:tgtEl>
                                        <p:attrNameLst>
                                          <p:attrName>style.visibility</p:attrName>
                                        </p:attrNameLst>
                                      </p:cBhvr>
                                      <p:to>
                                        <p:strVal val="visible"/>
                                      </p:to>
                                    </p:set>
                                    <p:animEffect transition="in" filter="fade">
                                      <p:cBhvr>
                                        <p:cTn id="7" dur="500"/>
                                        <p:tgtEl>
                                          <p:spTgt spid="9433759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7702798"/>
                                        </p:tgtEl>
                                        <p:attrNameLst>
                                          <p:attrName>style.visibility</p:attrName>
                                        </p:attrNameLst>
                                      </p:cBhvr>
                                      <p:to>
                                        <p:strVal val="visible"/>
                                      </p:to>
                                    </p:set>
                                    <p:animEffect transition="in" filter="fade">
                                      <p:cBhvr>
                                        <p:cTn id="12" dur="500"/>
                                        <p:tgtEl>
                                          <p:spTgt spid="1977027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13598886"/>
                                        </p:tgtEl>
                                        <p:attrNameLst>
                                          <p:attrName>style.visibility</p:attrName>
                                        </p:attrNameLst>
                                      </p:cBhvr>
                                      <p:to>
                                        <p:strVal val="visible"/>
                                      </p:to>
                                    </p:set>
                                    <p:animEffect transition="in" filter="fade">
                                      <p:cBhvr>
                                        <p:cTn id="17" dur="500"/>
                                        <p:tgtEl>
                                          <p:spTgt spid="20135988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99972504" name="Title 1"/>
          <p:cNvSpPr>
            <a:spLocks noGrp="1"/>
          </p:cNvSpPr>
          <p:nvPr>
            <p:ph type="title"/>
          </p:nvPr>
        </p:nvSpPr>
        <p:spPr bwMode="auto">
          <a:xfrm>
            <a:off x="358219" y="365125"/>
            <a:ext cx="11481847" cy="1325563"/>
          </a:xfrm>
        </p:spPr>
        <p:txBody>
          <a:bodyPr anchor="ctr">
            <a:normAutofit/>
          </a:bodyPr>
          <a:lstStyle/>
          <a:p>
            <a:pPr algn="ctr">
              <a:defRPr/>
            </a:pPr>
            <a:r>
              <a:rPr lang="en-GB" sz="4800" b="1">
                <a:latin typeface="+mn-lt"/>
              </a:rPr>
              <a:t>Data Protection and UK GDPR</a:t>
            </a:r>
            <a:endParaRPr/>
          </a:p>
        </p:txBody>
      </p:sp>
      <p:sp>
        <p:nvSpPr>
          <p:cNvPr id="367503737" name="Freeform: Shape 5"/>
          <p:cNvSpPr/>
          <p:nvPr/>
        </p:nvSpPr>
        <p:spPr bwMode="auto">
          <a:xfrm>
            <a:off x="345646" y="3960567"/>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marL="0" lvl="0" indent="0" algn="ctr" defTabSz="711200">
              <a:lnSpc>
                <a:spcPct val="90000"/>
              </a:lnSpc>
              <a:spcBef>
                <a:spcPts val="0"/>
              </a:spcBef>
              <a:spcAft>
                <a:spcPts val="0"/>
              </a:spcAft>
              <a:buNone/>
              <a:defRPr/>
            </a:pPr>
            <a:r>
              <a:rPr lang="en-GB" sz="2000" b="1"/>
              <a:t>What is </a:t>
            </a:r>
            <a:r>
              <a:rPr lang="en-GB" sz="2000" b="1">
                <a:solidFill>
                  <a:srgbClr val="C00000"/>
                </a:solidFill>
              </a:rPr>
              <a:t>UK GDPR? </a:t>
            </a:r>
            <a:endParaRPr lang="en-US" sz="2000" b="1">
              <a:solidFill>
                <a:srgbClr val="C00000"/>
              </a:solidFill>
            </a:endParaRPr>
          </a:p>
        </p:txBody>
      </p:sp>
      <p:sp>
        <p:nvSpPr>
          <p:cNvPr id="1148081329" name="Freeform: Shape 6"/>
          <p:cNvSpPr/>
          <p:nvPr/>
        </p:nvSpPr>
        <p:spPr bwMode="auto">
          <a:xfrm>
            <a:off x="345645" y="4554411"/>
            <a:ext cx="11481847" cy="88350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defTabSz="577849">
              <a:lnSpc>
                <a:spcPct val="90000"/>
              </a:lnSpc>
              <a:spcBef>
                <a:spcPts val="0"/>
              </a:spcBef>
              <a:spcAft>
                <a:spcPts val="0"/>
              </a:spcAft>
              <a:buNone/>
              <a:defRPr/>
            </a:pPr>
            <a:r>
              <a:rPr lang="en-GB" sz="2000" i="1"/>
              <a:t>““The GDPR” means Regulation (EU) 2016/679 of the European Parliament and of the Council of 27 April 2016 on the protection of natural persons with regard to the processing of personal data and on the free movement of such data (General Data Protection Regulation).” </a:t>
            </a:r>
            <a:r>
              <a:rPr lang="en-GB" sz="2000"/>
              <a:t>Data Protection Act 2018, section 3:10</a:t>
            </a:r>
            <a:endParaRPr lang="en-US" sz="2000"/>
          </a:p>
        </p:txBody>
      </p:sp>
      <p:grpSp>
        <p:nvGrpSpPr>
          <p:cNvPr id="289073740" name="Group 11"/>
          <p:cNvGrpSpPr/>
          <p:nvPr/>
        </p:nvGrpSpPr>
        <p:grpSpPr bwMode="auto">
          <a:xfrm>
            <a:off x="345647" y="2587964"/>
            <a:ext cx="11481847" cy="1358835"/>
            <a:chOff x="358219" y="3185091"/>
            <a:chExt cx="11481847" cy="1358835"/>
          </a:xfrm>
        </p:grpSpPr>
        <p:sp>
          <p:nvSpPr>
            <p:cNvPr id="8" name="Freeform: Shape 7"/>
            <p:cNvSpPr/>
            <p:nvPr/>
          </p:nvSpPr>
          <p:spPr bwMode="auto">
            <a:xfrm>
              <a:off x="358219" y="3185091"/>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3" rIns="113792" bIns="995676" numCol="1" spcCol="1270" anchor="ctr" anchorCtr="0">
              <a:noAutofit/>
            </a:bodyPr>
            <a:lstStyle/>
            <a:p>
              <a:pPr marL="0" lvl="0" indent="0" algn="ctr" defTabSz="711200">
                <a:lnSpc>
                  <a:spcPct val="90000"/>
                </a:lnSpc>
                <a:spcBef>
                  <a:spcPts val="0"/>
                </a:spcBef>
                <a:spcAft>
                  <a:spcPts val="0"/>
                </a:spcAft>
                <a:buNone/>
                <a:defRPr/>
              </a:pPr>
              <a:r>
                <a:rPr lang="en-GB" sz="2000" b="1"/>
                <a:t>What is </a:t>
              </a:r>
              <a:r>
                <a:rPr lang="en-GB" sz="2000" b="1">
                  <a:solidFill>
                    <a:srgbClr val="C00000"/>
                  </a:solidFill>
                </a:rPr>
                <a:t>Personal Data? </a:t>
              </a:r>
              <a:endParaRPr lang="en-US" sz="2000" b="1">
                <a:solidFill>
                  <a:srgbClr val="C00000"/>
                </a:solidFill>
              </a:endParaRPr>
            </a:p>
          </p:txBody>
        </p:sp>
        <p:sp>
          <p:nvSpPr>
            <p:cNvPr id="9" name="Freeform: Shape 8"/>
            <p:cNvSpPr/>
            <p:nvPr/>
          </p:nvSpPr>
          <p:spPr bwMode="auto">
            <a:xfrm>
              <a:off x="358219" y="3648789"/>
              <a:ext cx="11481847" cy="406290"/>
            </a:xfrm>
            <a:custGeom>
              <a:avLst/>
              <a:gdLst>
                <a:gd name="connsiteX0" fmla="*/ 0 w 11481847"/>
                <a:gd name="connsiteY0" fmla="*/ 0 h 406291"/>
                <a:gd name="connsiteX1" fmla="*/ 11481847 w 11481847"/>
                <a:gd name="connsiteY1" fmla="*/ 0 h 406291"/>
                <a:gd name="connsiteX2" fmla="*/ 11481847 w 11481847"/>
                <a:gd name="connsiteY2" fmla="*/ 406291 h 406291"/>
                <a:gd name="connsiteX3" fmla="*/ 0 w 11481847"/>
                <a:gd name="connsiteY3" fmla="*/ 406291 h 406291"/>
                <a:gd name="connsiteX4" fmla="*/ 0 w 11481847"/>
                <a:gd name="connsiteY4" fmla="*/ 0 h 406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291" extrusionOk="0">
                  <a:moveTo>
                    <a:pt x="0" y="0"/>
                  </a:moveTo>
                  <a:lnTo>
                    <a:pt x="11481847" y="0"/>
                  </a:lnTo>
                  <a:lnTo>
                    <a:pt x="11481847" y="406291"/>
                  </a:lnTo>
                  <a:lnTo>
                    <a:pt x="0" y="406291"/>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algn="ctr" defTabSz="577849">
                <a:lnSpc>
                  <a:spcPct val="90000"/>
                </a:lnSpc>
                <a:spcBef>
                  <a:spcPts val="0"/>
                </a:spcBef>
                <a:spcAft>
                  <a:spcPts val="0"/>
                </a:spcAft>
                <a:buNone/>
                <a:defRPr/>
              </a:pPr>
              <a:r>
                <a:rPr lang="en-GB" sz="2000"/>
                <a:t>“</a:t>
              </a:r>
              <a:r>
                <a:rPr lang="en-GB" sz="2000" i="1"/>
                <a:t>Any information relating to an identified or identifiable living person (the data subject)” </a:t>
              </a:r>
              <a:r>
                <a:rPr lang="en-GB" sz="2000"/>
                <a:t>ICO 2023</a:t>
              </a:r>
              <a:endParaRPr lang="en-US" sz="2000"/>
            </a:p>
          </p:txBody>
        </p:sp>
      </p:grpSp>
      <p:sp>
        <p:nvSpPr>
          <p:cNvPr id="1547427676" name="Freeform: Shape 9"/>
          <p:cNvSpPr/>
          <p:nvPr/>
        </p:nvSpPr>
        <p:spPr bwMode="auto">
          <a:xfrm>
            <a:off x="351933" y="1552367"/>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a:solidFill>
            <a:schemeClr val="bg1"/>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1" tIns="113793" rIns="113792" bIns="589697" numCol="1" spcCol="1270" anchor="ctr" anchorCtr="0">
            <a:noAutofit/>
          </a:bodyPr>
          <a:lstStyle/>
          <a:p>
            <a:pPr marL="0" lvl="0" indent="0" algn="ctr" defTabSz="711200">
              <a:lnSpc>
                <a:spcPct val="90000"/>
              </a:lnSpc>
              <a:spcBef>
                <a:spcPts val="0"/>
              </a:spcBef>
              <a:spcAft>
                <a:spcPts val="0"/>
              </a:spcAft>
              <a:buNone/>
              <a:defRPr/>
            </a:pPr>
            <a:r>
              <a:rPr lang="en-GB" sz="2400" u="sng">
                <a:solidFill>
                  <a:schemeClr val="tx1"/>
                </a:solidFill>
                <a:hlinkClick r:id="rId3"/>
              </a:rPr>
              <a:t>The Data Protection Act 2018 </a:t>
            </a:r>
            <a:r>
              <a:rPr lang="en-GB" sz="2400">
                <a:solidFill>
                  <a:schemeClr val="tx1"/>
                </a:solidFill>
              </a:rPr>
              <a:t>is a central piece of UK legislation governing the use of personal data, this act incorporates the principles of UK GDPR. </a:t>
            </a:r>
            <a:endParaRPr lang="en-US" sz="24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47427676"/>
                                        </p:tgtEl>
                                        <p:attrNameLst>
                                          <p:attrName>style.visibility</p:attrName>
                                        </p:attrNameLst>
                                      </p:cBhvr>
                                      <p:to>
                                        <p:strVal val="visible"/>
                                      </p:to>
                                    </p:set>
                                    <p:animEffect transition="in" filter="fade">
                                      <p:cBhvr>
                                        <p:cTn id="7" dur="500"/>
                                        <p:tgtEl>
                                          <p:spTgt spid="15474276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9073740"/>
                                        </p:tgtEl>
                                        <p:attrNameLst>
                                          <p:attrName>style.visibility</p:attrName>
                                        </p:attrNameLst>
                                      </p:cBhvr>
                                      <p:to>
                                        <p:strVal val="visible"/>
                                      </p:to>
                                    </p:set>
                                    <p:animEffect transition="in" filter="fade">
                                      <p:cBhvr>
                                        <p:cTn id="12" dur="500"/>
                                        <p:tgtEl>
                                          <p:spTgt spid="28907374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7503737"/>
                                        </p:tgtEl>
                                        <p:attrNameLst>
                                          <p:attrName>style.visibility</p:attrName>
                                        </p:attrNameLst>
                                      </p:cBhvr>
                                      <p:to>
                                        <p:strVal val="visible"/>
                                      </p:to>
                                    </p:set>
                                    <p:animEffect transition="in" filter="fade">
                                      <p:cBhvr>
                                        <p:cTn id="17" dur="500"/>
                                        <p:tgtEl>
                                          <p:spTgt spid="36750373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48081329"/>
                                        </p:tgtEl>
                                        <p:attrNameLst>
                                          <p:attrName>style.visibility</p:attrName>
                                        </p:attrNameLst>
                                      </p:cBhvr>
                                      <p:to>
                                        <p:strVal val="visible"/>
                                      </p:to>
                                    </p:set>
                                    <p:animEffect transition="in" filter="fade">
                                      <p:cBhvr>
                                        <p:cTn id="20" dur="500"/>
                                        <p:tgtEl>
                                          <p:spTgt spid="1148081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7503737" grpId="0" animBg="1"/>
      <p:bldP spid="1148081329" grpId="0" animBg="1"/>
      <p:bldP spid="1547427676"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0033626" name="Title 1"/>
          <p:cNvSpPr>
            <a:spLocks noGrp="1"/>
          </p:cNvSpPr>
          <p:nvPr>
            <p:ph type="title"/>
          </p:nvPr>
        </p:nvSpPr>
        <p:spPr bwMode="auto">
          <a:xfrm>
            <a:off x="0" y="1100886"/>
            <a:ext cx="11594969" cy="1325563"/>
          </a:xfrm>
        </p:spPr>
        <p:txBody>
          <a:bodyPr>
            <a:normAutofit/>
          </a:bodyPr>
          <a:lstStyle/>
          <a:p>
            <a:pPr>
              <a:defRPr/>
            </a:pPr>
            <a:r>
              <a:rPr lang="en-GB" sz="4800" b="1">
                <a:latin typeface="+mn-lt"/>
              </a:rPr>
              <a:t>GDPR – Seven Principles</a:t>
            </a:r>
            <a:endParaRPr/>
          </a:p>
        </p:txBody>
      </p:sp>
      <p:sp>
        <p:nvSpPr>
          <p:cNvPr id="1562589460" name="Content Placeholder 2"/>
          <p:cNvSpPr>
            <a:spLocks noGrp="1"/>
          </p:cNvSpPr>
          <p:nvPr>
            <p:ph idx="1"/>
          </p:nvPr>
        </p:nvSpPr>
        <p:spPr bwMode="auto">
          <a:xfrm>
            <a:off x="345374" y="2137418"/>
            <a:ext cx="7621806" cy="582930"/>
          </a:xfrm>
        </p:spPr>
        <p:txBody>
          <a:bodyPr>
            <a:normAutofit/>
          </a:bodyPr>
          <a:lstStyle/>
          <a:p>
            <a:pPr marL="0" indent="0">
              <a:buNone/>
              <a:defRPr/>
            </a:pPr>
            <a:r>
              <a:rPr lang="en-GB"/>
              <a:t>The UK GDPR sets out seven key principles:</a:t>
            </a:r>
            <a:endParaRPr/>
          </a:p>
        </p:txBody>
      </p:sp>
      <p:grpSp>
        <p:nvGrpSpPr>
          <p:cNvPr id="1702790164" name="Group 19"/>
          <p:cNvGrpSpPr/>
          <p:nvPr/>
        </p:nvGrpSpPr>
        <p:grpSpPr bwMode="auto">
          <a:xfrm>
            <a:off x="265299" y="2861326"/>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Lawfulness, fairness and transparency</a:t>
              </a:r>
              <a:endParaRPr/>
            </a:p>
          </p:txBody>
        </p:sp>
      </p:grpSp>
      <p:grpSp>
        <p:nvGrpSpPr>
          <p:cNvPr id="181511521" name="Group 20"/>
          <p:cNvGrpSpPr/>
          <p:nvPr/>
        </p:nvGrpSpPr>
        <p:grpSpPr bwMode="auto">
          <a:xfrm>
            <a:off x="265299" y="3389819"/>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Purpose limitation</a:t>
              </a:r>
              <a:endParaRPr/>
            </a:p>
          </p:txBody>
        </p:sp>
      </p:grpSp>
      <p:grpSp>
        <p:nvGrpSpPr>
          <p:cNvPr id="319397926" name="Group 21"/>
          <p:cNvGrpSpPr/>
          <p:nvPr/>
        </p:nvGrpSpPr>
        <p:grpSpPr bwMode="auto">
          <a:xfrm>
            <a:off x="265299" y="3949966"/>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Data minimisation</a:t>
              </a:r>
              <a:endParaRPr/>
            </a:p>
          </p:txBody>
        </p:sp>
      </p:grpSp>
      <p:grpSp>
        <p:nvGrpSpPr>
          <p:cNvPr id="2121997916" name="Group 22"/>
          <p:cNvGrpSpPr/>
          <p:nvPr/>
        </p:nvGrpSpPr>
        <p:grpSpPr bwMode="auto">
          <a:xfrm>
            <a:off x="265299" y="4478459"/>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Accuracy</a:t>
              </a:r>
              <a:endParaRPr lang="en-GB" sz="1200" b="1"/>
            </a:p>
          </p:txBody>
        </p:sp>
      </p:grpSp>
      <p:grpSp>
        <p:nvGrpSpPr>
          <p:cNvPr id="2083118946" name="Group 23"/>
          <p:cNvGrpSpPr/>
          <p:nvPr/>
        </p:nvGrpSpPr>
        <p:grpSpPr bwMode="auto">
          <a:xfrm>
            <a:off x="265299" y="50386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Storage limitation</a:t>
              </a:r>
              <a:endParaRPr/>
            </a:p>
          </p:txBody>
        </p:sp>
      </p:grpSp>
      <p:grpSp>
        <p:nvGrpSpPr>
          <p:cNvPr id="409471181"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Integrity and confidentiality (security)</a:t>
              </a:r>
              <a:endParaRPr/>
            </a:p>
          </p:txBody>
        </p:sp>
      </p:grpSp>
      <p:grpSp>
        <p:nvGrpSpPr>
          <p:cNvPr id="1574091404" name="Group 25"/>
          <p:cNvGrpSpPr/>
          <p:nvPr/>
        </p:nvGrpSpPr>
        <p:grpSpPr bwMode="auto">
          <a:xfrm>
            <a:off x="265299" y="6127246"/>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Accountability</a:t>
              </a:r>
              <a:endParaRPr lang="en-GB" sz="1600"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02790164"/>
                                        </p:tgtEl>
                                        <p:attrNameLst>
                                          <p:attrName>style.visibility</p:attrName>
                                        </p:attrNameLst>
                                      </p:cBhvr>
                                      <p:to>
                                        <p:strVal val="visible"/>
                                      </p:to>
                                    </p:set>
                                    <p:animEffect transition="in" filter="fade">
                                      <p:cBhvr>
                                        <p:cTn id="7" dur="500"/>
                                        <p:tgtEl>
                                          <p:spTgt spid="170279016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1511521"/>
                                        </p:tgtEl>
                                        <p:attrNameLst>
                                          <p:attrName>style.visibility</p:attrName>
                                        </p:attrNameLst>
                                      </p:cBhvr>
                                      <p:to>
                                        <p:strVal val="visible"/>
                                      </p:to>
                                    </p:set>
                                    <p:animEffect transition="in" filter="fade">
                                      <p:cBhvr>
                                        <p:cTn id="12" dur="500"/>
                                        <p:tgtEl>
                                          <p:spTgt spid="1815115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9397926"/>
                                        </p:tgtEl>
                                        <p:attrNameLst>
                                          <p:attrName>style.visibility</p:attrName>
                                        </p:attrNameLst>
                                      </p:cBhvr>
                                      <p:to>
                                        <p:strVal val="visible"/>
                                      </p:to>
                                    </p:set>
                                    <p:animEffect transition="in" filter="fade">
                                      <p:cBhvr>
                                        <p:cTn id="17" dur="500"/>
                                        <p:tgtEl>
                                          <p:spTgt spid="3193979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21997916"/>
                                        </p:tgtEl>
                                        <p:attrNameLst>
                                          <p:attrName>style.visibility</p:attrName>
                                        </p:attrNameLst>
                                      </p:cBhvr>
                                      <p:to>
                                        <p:strVal val="visible"/>
                                      </p:to>
                                    </p:set>
                                    <p:animEffect transition="in" filter="fade">
                                      <p:cBhvr>
                                        <p:cTn id="22" dur="500"/>
                                        <p:tgtEl>
                                          <p:spTgt spid="21219979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83118946"/>
                                        </p:tgtEl>
                                        <p:attrNameLst>
                                          <p:attrName>style.visibility</p:attrName>
                                        </p:attrNameLst>
                                      </p:cBhvr>
                                      <p:to>
                                        <p:strVal val="visible"/>
                                      </p:to>
                                    </p:set>
                                    <p:animEffect transition="in" filter="fade">
                                      <p:cBhvr>
                                        <p:cTn id="27" dur="500"/>
                                        <p:tgtEl>
                                          <p:spTgt spid="208311894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09471181"/>
                                        </p:tgtEl>
                                        <p:attrNameLst>
                                          <p:attrName>style.visibility</p:attrName>
                                        </p:attrNameLst>
                                      </p:cBhvr>
                                      <p:to>
                                        <p:strVal val="visible"/>
                                      </p:to>
                                    </p:set>
                                    <p:animEffect transition="in" filter="fade">
                                      <p:cBhvr>
                                        <p:cTn id="32" dur="500"/>
                                        <p:tgtEl>
                                          <p:spTgt spid="40947118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74091404"/>
                                        </p:tgtEl>
                                        <p:attrNameLst>
                                          <p:attrName>style.visibility</p:attrName>
                                        </p:attrNameLst>
                                      </p:cBhvr>
                                      <p:to>
                                        <p:strVal val="visible"/>
                                      </p:to>
                                    </p:set>
                                    <p:animEffect transition="in" filter="fade">
                                      <p:cBhvr>
                                        <p:cTn id="37" dur="500"/>
                                        <p:tgtEl>
                                          <p:spTgt spid="15740914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79341348" name="Content Placeholder 2"/>
          <p:cNvSpPr>
            <a:spLocks noGrp="1"/>
          </p:cNvSpPr>
          <p:nvPr>
            <p:ph idx="1"/>
          </p:nvPr>
        </p:nvSpPr>
        <p:spPr bwMode="auto">
          <a:xfrm>
            <a:off x="169007" y="2399812"/>
            <a:ext cx="11594969" cy="4161007"/>
          </a:xfrm>
        </p:spPr>
        <p:txBody>
          <a:bodyPr>
            <a:normAutofit lnSpcReduction="10000"/>
          </a:bodyPr>
          <a:lstStyle/>
          <a:p>
            <a:pPr marL="0" indent="0">
              <a:buNone/>
              <a:defRPr/>
            </a:pPr>
            <a:r>
              <a:rPr lang="en-GB"/>
              <a:t>The accountability principle requires an organisation to take responsibility for what they do with personal data and how they comply with the other principles.</a:t>
            </a:r>
            <a:endParaRPr/>
          </a:p>
          <a:p>
            <a:pPr lvl="1">
              <a:defRPr/>
            </a:pPr>
            <a:r>
              <a:rPr lang="en-GB"/>
              <a:t>‘</a:t>
            </a:r>
            <a:r>
              <a:rPr lang="en-GB" b="1"/>
              <a:t>controller</a:t>
            </a:r>
            <a:r>
              <a:rPr lang="en-GB"/>
              <a:t>’ means the natural or legal person, public authority, agency or other body which, alone or jointly with others, determines the purposes and means of the processing of personal data.</a:t>
            </a:r>
            <a:endParaRPr/>
          </a:p>
          <a:p>
            <a:pPr lvl="1">
              <a:defRPr/>
            </a:pPr>
            <a:endParaRPr lang="en-GB"/>
          </a:p>
          <a:p>
            <a:pPr lvl="1">
              <a:defRPr/>
            </a:pPr>
            <a:r>
              <a:rPr lang="en-GB"/>
              <a:t>‘</a:t>
            </a:r>
            <a:r>
              <a:rPr lang="en-GB" b="1"/>
              <a:t>processor</a:t>
            </a:r>
            <a:r>
              <a:rPr lang="en-GB"/>
              <a:t>’ means a natural or legal person, public authority, agency or other body which processes personal data on behalf of the controller.</a:t>
            </a:r>
            <a:endParaRPr/>
          </a:p>
          <a:p>
            <a:pPr marL="0" indent="0">
              <a:buNone/>
              <a:defRPr/>
            </a:pPr>
            <a:r>
              <a:rPr lang="en-GB"/>
              <a:t>A controller must have appropriate measures and records in place to be able to demonstrate  compliance. </a:t>
            </a:r>
            <a:endParaRPr/>
          </a:p>
        </p:txBody>
      </p:sp>
      <p:grpSp>
        <p:nvGrpSpPr>
          <p:cNvPr id="1711020110" name="Group 3"/>
          <p:cNvGrpSpPr/>
          <p:nvPr/>
        </p:nvGrpSpPr>
        <p:grpSpPr bwMode="auto">
          <a:xfrm>
            <a:off x="301657" y="1284230"/>
            <a:ext cx="11329670" cy="974839"/>
            <a:chOff x="265299" y="6127246"/>
            <a:chExt cx="11329670" cy="479520"/>
          </a:xfrm>
        </p:grpSpPr>
        <p:sp>
          <p:nvSpPr>
            <p:cNvPr id="5" name="Rectangle 4"/>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000" b="1"/>
                <a:t>Accountability</a:t>
              </a:r>
              <a:endParaRPr lang="en-GB" sz="3600"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9341348">
                                            <p:txEl>
                                              <p:pRg st="0" end="0"/>
                                            </p:txEl>
                                          </p:spTgt>
                                        </p:tgtEl>
                                        <p:attrNameLst>
                                          <p:attrName>style.visibility</p:attrName>
                                        </p:attrNameLst>
                                      </p:cBhvr>
                                      <p:to>
                                        <p:strVal val="visible"/>
                                      </p:to>
                                    </p:set>
                                    <p:animEffect transition="in" filter="fade">
                                      <p:cBhvr>
                                        <p:cTn id="7" dur="500"/>
                                        <p:tgtEl>
                                          <p:spTgt spid="37934134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79341348">
                                            <p:txEl>
                                              <p:pRg st="1" end="1"/>
                                            </p:txEl>
                                          </p:spTgt>
                                        </p:tgtEl>
                                        <p:attrNameLst>
                                          <p:attrName>style.visibility</p:attrName>
                                        </p:attrNameLst>
                                      </p:cBhvr>
                                      <p:to>
                                        <p:strVal val="visible"/>
                                      </p:to>
                                    </p:set>
                                    <p:animEffect transition="in" filter="fade">
                                      <p:cBhvr>
                                        <p:cTn id="12" dur="500"/>
                                        <p:tgtEl>
                                          <p:spTgt spid="37934134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79341348">
                                            <p:txEl>
                                              <p:pRg st="3" end="3"/>
                                            </p:txEl>
                                          </p:spTgt>
                                        </p:tgtEl>
                                        <p:attrNameLst>
                                          <p:attrName>style.visibility</p:attrName>
                                        </p:attrNameLst>
                                      </p:cBhvr>
                                      <p:to>
                                        <p:strVal val="visible"/>
                                      </p:to>
                                    </p:set>
                                    <p:animEffect transition="in" filter="fade">
                                      <p:cBhvr>
                                        <p:cTn id="17" dur="500"/>
                                        <p:tgtEl>
                                          <p:spTgt spid="37934134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79341348">
                                            <p:txEl>
                                              <p:pRg st="4" end="4"/>
                                            </p:txEl>
                                          </p:spTgt>
                                        </p:tgtEl>
                                        <p:attrNameLst>
                                          <p:attrName>style.visibility</p:attrName>
                                        </p:attrNameLst>
                                      </p:cBhvr>
                                      <p:to>
                                        <p:strVal val="visible"/>
                                      </p:to>
                                    </p:set>
                                    <p:animEffect transition="in" filter="fade">
                                      <p:cBhvr>
                                        <p:cTn id="22" dur="500"/>
                                        <p:tgtEl>
                                          <p:spTgt spid="3793413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40064321" name="Title 1"/>
          <p:cNvSpPr>
            <a:spLocks noGrp="1"/>
          </p:cNvSpPr>
          <p:nvPr>
            <p:ph type="title"/>
          </p:nvPr>
        </p:nvSpPr>
        <p:spPr bwMode="auto">
          <a:xfrm>
            <a:off x="210217" y="1166742"/>
            <a:ext cx="11594969" cy="1325563"/>
          </a:xfrm>
        </p:spPr>
        <p:txBody>
          <a:bodyPr>
            <a:normAutofit/>
          </a:bodyPr>
          <a:lstStyle/>
          <a:p>
            <a:pPr>
              <a:defRPr/>
            </a:pPr>
            <a:r>
              <a:rPr lang="en-GB" sz="4800" b="1">
                <a:latin typeface="+mn-lt"/>
              </a:rPr>
              <a:t>Ethical use of Patient Data</a:t>
            </a:r>
            <a:endParaRPr/>
          </a:p>
        </p:txBody>
      </p:sp>
      <p:pic>
        <p:nvPicPr>
          <p:cNvPr id="1351760897" name="Content Placeholder 4"/>
          <p:cNvPicPr>
            <a:picLocks noGrp="1" noChangeAspect="1"/>
          </p:cNvPicPr>
          <p:nvPr>
            <p:ph idx="1"/>
          </p:nvPr>
        </p:nvPicPr>
        <p:blipFill rotWithShape="1">
          <a:blip r:embed="rId3"/>
          <a:srcRect r="3688"/>
          <a:stretch/>
        </p:blipFill>
        <p:spPr bwMode="auto">
          <a:xfrm>
            <a:off x="6788879" y="2521792"/>
            <a:ext cx="5203828" cy="1435735"/>
          </a:xfrm>
          <a:prstGeom prst="rect">
            <a:avLst/>
          </a:prstGeom>
          <a:ln w="34925">
            <a:solidFill>
              <a:schemeClr val="accent6">
                <a:lumMod val="50000"/>
              </a:schemeClr>
            </a:solidFill>
          </a:ln>
        </p:spPr>
      </p:pic>
      <p:sp>
        <p:nvSpPr>
          <p:cNvPr id="512577313" name="TextBox 5"/>
          <p:cNvSpPr txBox="1"/>
          <p:nvPr/>
        </p:nvSpPr>
        <p:spPr bwMode="auto">
          <a:xfrm>
            <a:off x="354330" y="2713578"/>
            <a:ext cx="6224332" cy="1015663"/>
          </a:xfrm>
          <a:prstGeom prst="rect">
            <a:avLst/>
          </a:prstGeom>
          <a:noFill/>
          <a:ln w="22225">
            <a:solidFill>
              <a:srgbClr val="0070C0"/>
            </a:solidFill>
          </a:ln>
        </p:spPr>
        <p:txBody>
          <a:bodyPr wrap="square" rtlCol="0">
            <a:spAutoFit/>
          </a:bodyPr>
          <a:lstStyle/>
          <a:p>
            <a:pPr>
              <a:defRPr/>
            </a:pPr>
            <a:r>
              <a:rPr lang="en-GB" sz="2000"/>
              <a:t>The National Data Guardian advises the health and adult social care system in England to help ensure that people's confidential information is kept safe and used properly.</a:t>
            </a:r>
            <a:endParaRPr/>
          </a:p>
        </p:txBody>
      </p:sp>
      <p:sp>
        <p:nvSpPr>
          <p:cNvPr id="2041322973" name="TextBox 10"/>
          <p:cNvSpPr txBox="1"/>
          <p:nvPr/>
        </p:nvSpPr>
        <p:spPr bwMode="auto">
          <a:xfrm>
            <a:off x="354330" y="4343221"/>
            <a:ext cx="11450856" cy="1015663"/>
          </a:xfrm>
          <a:prstGeom prst="rect">
            <a:avLst/>
          </a:prstGeom>
          <a:noFill/>
          <a:ln w="57150">
            <a:solidFill>
              <a:schemeClr val="accent1"/>
            </a:solidFill>
          </a:ln>
        </p:spPr>
        <p:txBody>
          <a:bodyPr wrap="square">
            <a:spAutoFit/>
          </a:bodyPr>
          <a:lstStyle/>
          <a:p>
            <a:pPr>
              <a:defRPr/>
            </a:pPr>
            <a:r>
              <a:rPr lang="en-GB" sz="2000" b="1"/>
              <a:t>Vision</a:t>
            </a:r>
            <a:endParaRPr/>
          </a:p>
          <a:p>
            <a:pPr>
              <a:defRPr/>
            </a:pPr>
            <a:r>
              <a:rPr lang="en-GB" sz="2000"/>
              <a:t>The NDG’s vision is for improved health and care outcomes through the safe, appropriate, and ethical use of people’s health and social care information.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577313"/>
                                        </p:tgtEl>
                                        <p:attrNameLst>
                                          <p:attrName>style.visibility</p:attrName>
                                        </p:attrNameLst>
                                      </p:cBhvr>
                                      <p:to>
                                        <p:strVal val="visible"/>
                                      </p:to>
                                    </p:set>
                                    <p:animEffect transition="in" filter="fade">
                                      <p:cBhvr>
                                        <p:cTn id="7" dur="500"/>
                                        <p:tgtEl>
                                          <p:spTgt spid="512577313"/>
                                        </p:tgtEl>
                                      </p:cBhvr>
                                    </p:animEffect>
                                  </p:childTnLst>
                                </p:cTn>
                              </p:par>
                              <p:par>
                                <p:cTn id="8" presetID="10" presetClass="entr" presetSubtype="0" fill="hold" nodeType="withEffect">
                                  <p:stCondLst>
                                    <p:cond delay="0"/>
                                  </p:stCondLst>
                                  <p:childTnLst>
                                    <p:set>
                                      <p:cBhvr>
                                        <p:cTn id="9" dur="1" fill="hold">
                                          <p:stCondLst>
                                            <p:cond delay="0"/>
                                          </p:stCondLst>
                                        </p:cTn>
                                        <p:tgtEl>
                                          <p:spTgt spid="1351760897"/>
                                        </p:tgtEl>
                                        <p:attrNameLst>
                                          <p:attrName>style.visibility</p:attrName>
                                        </p:attrNameLst>
                                      </p:cBhvr>
                                      <p:to>
                                        <p:strVal val="visible"/>
                                      </p:to>
                                    </p:set>
                                    <p:animEffect transition="in" filter="fade">
                                      <p:cBhvr>
                                        <p:cTn id="10" dur="500"/>
                                        <p:tgtEl>
                                          <p:spTgt spid="135176089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041322973"/>
                                        </p:tgtEl>
                                        <p:attrNameLst>
                                          <p:attrName>style.visibility</p:attrName>
                                        </p:attrNameLst>
                                      </p:cBhvr>
                                      <p:to>
                                        <p:strVal val="visible"/>
                                      </p:to>
                                    </p:set>
                                    <p:animEffect transition="in" filter="fade">
                                      <p:cBhvr>
                                        <p:cTn id="15" dur="500"/>
                                        <p:tgtEl>
                                          <p:spTgt spid="20413229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77313" grpId="0" animBg="1"/>
      <p:bldP spid="2041322973"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5240677" name="Title 1"/>
          <p:cNvSpPr>
            <a:spLocks noGrp="1"/>
          </p:cNvSpPr>
          <p:nvPr>
            <p:ph type="title"/>
          </p:nvPr>
        </p:nvSpPr>
        <p:spPr bwMode="auto"/>
        <p:txBody>
          <a:bodyPr/>
          <a:lstStyle/>
          <a:p>
            <a:pPr algn="l">
              <a:defRPr/>
            </a:pPr>
            <a:r>
              <a:rPr lang="en-GB" b="1" i="0">
                <a:solidFill>
                  <a:srgbClr val="0B0C0C"/>
                </a:solidFill>
                <a:latin typeface="GDS Transport"/>
              </a:rPr>
              <a:t>The Caldicott Principles</a:t>
            </a:r>
            <a:endParaRPr/>
          </a:p>
        </p:txBody>
      </p:sp>
      <p:sp>
        <p:nvSpPr>
          <p:cNvPr id="1823845479" name="Straight Connector 6"/>
          <p:cNvSpPr/>
          <p:nvPr/>
        </p:nvSpPr>
        <p:spPr bwMode="auto">
          <a:xfrm>
            <a:off x="301657" y="288142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696015" name="Freeform: Shape 7"/>
          <p:cNvSpPr/>
          <p:nvPr/>
        </p:nvSpPr>
        <p:spPr bwMode="auto">
          <a:xfrm>
            <a:off x="301657" y="288142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1: Justify the purpose(s) for using confidential information </a:t>
            </a:r>
            <a:endParaRPr lang="en-US" sz="1800"/>
          </a:p>
        </p:txBody>
      </p:sp>
      <p:sp>
        <p:nvSpPr>
          <p:cNvPr id="117512761" name="Straight Connector 8"/>
          <p:cNvSpPr/>
          <p:nvPr/>
        </p:nvSpPr>
        <p:spPr bwMode="auto">
          <a:xfrm>
            <a:off x="301657" y="3337844"/>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48012423" name="Freeform: Shape 9"/>
          <p:cNvSpPr/>
          <p:nvPr/>
        </p:nvSpPr>
        <p:spPr bwMode="auto">
          <a:xfrm>
            <a:off x="301657" y="3337844"/>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2: Use confidential information only when it is necessary </a:t>
            </a:r>
            <a:endParaRPr lang="en-US" sz="1800"/>
          </a:p>
        </p:txBody>
      </p:sp>
      <p:sp>
        <p:nvSpPr>
          <p:cNvPr id="1205960011" name="Straight Connector 10"/>
          <p:cNvSpPr/>
          <p:nvPr/>
        </p:nvSpPr>
        <p:spPr bwMode="auto">
          <a:xfrm>
            <a:off x="301657" y="3794263"/>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31721471" name="Freeform: Shape 11"/>
          <p:cNvSpPr/>
          <p:nvPr/>
        </p:nvSpPr>
        <p:spPr bwMode="auto">
          <a:xfrm>
            <a:off x="301657" y="3794263"/>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3: Use the minimum necessary confidential information</a:t>
            </a:r>
            <a:endParaRPr lang="en-US" sz="1800"/>
          </a:p>
        </p:txBody>
      </p:sp>
      <p:sp>
        <p:nvSpPr>
          <p:cNvPr id="299838578" name="Straight Connector 12"/>
          <p:cNvSpPr/>
          <p:nvPr/>
        </p:nvSpPr>
        <p:spPr bwMode="auto">
          <a:xfrm>
            <a:off x="301657" y="4250681"/>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28181552" name="Freeform: Shape 13"/>
          <p:cNvSpPr/>
          <p:nvPr/>
        </p:nvSpPr>
        <p:spPr bwMode="auto">
          <a:xfrm>
            <a:off x="301657" y="4250681"/>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4: Access to confidential information should be on a strict need-to-know basis</a:t>
            </a:r>
            <a:endParaRPr lang="en-US" sz="1800"/>
          </a:p>
        </p:txBody>
      </p:sp>
      <p:sp>
        <p:nvSpPr>
          <p:cNvPr id="758422821" name="Straight Connector 14"/>
          <p:cNvSpPr/>
          <p:nvPr/>
        </p:nvSpPr>
        <p:spPr bwMode="auto">
          <a:xfrm>
            <a:off x="301657" y="4707100"/>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80296696" name="Freeform: Shape 15"/>
          <p:cNvSpPr/>
          <p:nvPr/>
        </p:nvSpPr>
        <p:spPr bwMode="auto">
          <a:xfrm>
            <a:off x="301657" y="4707100"/>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5: Everyone with access to confidential information should be aware of their responsibilities </a:t>
            </a:r>
            <a:endParaRPr lang="en-US" sz="1800"/>
          </a:p>
        </p:txBody>
      </p:sp>
      <p:sp>
        <p:nvSpPr>
          <p:cNvPr id="883639516" name="Straight Connector 16"/>
          <p:cNvSpPr/>
          <p:nvPr/>
        </p:nvSpPr>
        <p:spPr bwMode="auto">
          <a:xfrm>
            <a:off x="301657" y="5163519"/>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63476657" name="Freeform: Shape 17"/>
          <p:cNvSpPr/>
          <p:nvPr/>
        </p:nvSpPr>
        <p:spPr bwMode="auto">
          <a:xfrm>
            <a:off x="301657" y="5163519"/>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6: Comply with the law </a:t>
            </a:r>
            <a:endParaRPr lang="en-US" sz="1800"/>
          </a:p>
        </p:txBody>
      </p:sp>
      <p:sp>
        <p:nvSpPr>
          <p:cNvPr id="262583739" name="Straight Connector 18"/>
          <p:cNvSpPr/>
          <p:nvPr/>
        </p:nvSpPr>
        <p:spPr bwMode="auto">
          <a:xfrm>
            <a:off x="301657" y="5619937"/>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95267668" name="Freeform: Shape 19"/>
          <p:cNvSpPr/>
          <p:nvPr/>
        </p:nvSpPr>
        <p:spPr bwMode="auto">
          <a:xfrm>
            <a:off x="301657" y="5619937"/>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7: The duty to share information for individual care is as important as the duty to protect patient confidentiality</a:t>
            </a:r>
            <a:endParaRPr lang="en-US" sz="1800"/>
          </a:p>
        </p:txBody>
      </p:sp>
      <p:sp>
        <p:nvSpPr>
          <p:cNvPr id="1339738557" name="Straight Connector 20"/>
          <p:cNvSpPr/>
          <p:nvPr/>
        </p:nvSpPr>
        <p:spPr bwMode="auto">
          <a:xfrm>
            <a:off x="301657" y="607635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82140488" name="Freeform: Shape 21"/>
          <p:cNvSpPr/>
          <p:nvPr/>
        </p:nvSpPr>
        <p:spPr bwMode="auto">
          <a:xfrm>
            <a:off x="301657" y="607635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8: Inform patients and service users about how their confidential information is used</a:t>
            </a:r>
            <a:endParaRPr lang="en-US" sz="1800"/>
          </a:p>
        </p:txBody>
      </p:sp>
      <p:pic>
        <p:nvPicPr>
          <p:cNvPr id="980813630" name="Content Placeholder 4" descr="A logo for a company&#10;&#10;Description automatically generated"/>
          <p:cNvPicPr>
            <a:picLocks noChangeAspect="1"/>
          </p:cNvPicPr>
          <p:nvPr/>
        </p:nvPicPr>
        <p:blipFill rotWithShape="1">
          <a:blip r:embed="rId3"/>
          <a:stretch/>
        </p:blipFill>
        <p:spPr bwMode="auto">
          <a:xfrm>
            <a:off x="6591638" y="1279461"/>
            <a:ext cx="5403121" cy="1435735"/>
          </a:xfrm>
          <a:prstGeom prst="rect">
            <a:avLst/>
          </a:prstGeom>
          <a:ln w="25400">
            <a:solidFill>
              <a:schemeClr val="accent6">
                <a:lumMod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6696015"/>
                                        </p:tgtEl>
                                        <p:attrNameLst>
                                          <p:attrName>style.visibility</p:attrName>
                                        </p:attrNameLst>
                                      </p:cBhvr>
                                      <p:to>
                                        <p:strVal val="visible"/>
                                      </p:to>
                                    </p:set>
                                    <p:animEffect transition="in" filter="fade">
                                      <p:cBhvr>
                                        <p:cTn id="7" dur="500"/>
                                        <p:tgtEl>
                                          <p:spTgt spid="3366960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48012423"/>
                                        </p:tgtEl>
                                        <p:attrNameLst>
                                          <p:attrName>style.visibility</p:attrName>
                                        </p:attrNameLst>
                                      </p:cBhvr>
                                      <p:to>
                                        <p:strVal val="visible"/>
                                      </p:to>
                                    </p:set>
                                    <p:animEffect transition="in" filter="fade">
                                      <p:cBhvr>
                                        <p:cTn id="12" dur="500"/>
                                        <p:tgtEl>
                                          <p:spTgt spid="3480124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1721471"/>
                                        </p:tgtEl>
                                        <p:attrNameLst>
                                          <p:attrName>style.visibility</p:attrName>
                                        </p:attrNameLst>
                                      </p:cBhvr>
                                      <p:to>
                                        <p:strVal val="visible"/>
                                      </p:to>
                                    </p:set>
                                    <p:animEffect transition="in" filter="fade">
                                      <p:cBhvr>
                                        <p:cTn id="17" dur="500"/>
                                        <p:tgtEl>
                                          <p:spTgt spid="163172147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28181552"/>
                                        </p:tgtEl>
                                        <p:attrNameLst>
                                          <p:attrName>style.visibility</p:attrName>
                                        </p:attrNameLst>
                                      </p:cBhvr>
                                      <p:to>
                                        <p:strVal val="visible"/>
                                      </p:to>
                                    </p:set>
                                    <p:animEffect transition="in" filter="fade">
                                      <p:cBhvr>
                                        <p:cTn id="22" dur="500"/>
                                        <p:tgtEl>
                                          <p:spTgt spid="142818155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80296696"/>
                                        </p:tgtEl>
                                        <p:attrNameLst>
                                          <p:attrName>style.visibility</p:attrName>
                                        </p:attrNameLst>
                                      </p:cBhvr>
                                      <p:to>
                                        <p:strVal val="visible"/>
                                      </p:to>
                                    </p:set>
                                    <p:animEffect transition="in" filter="fade">
                                      <p:cBhvr>
                                        <p:cTn id="27" dur="500"/>
                                        <p:tgtEl>
                                          <p:spTgt spid="58029669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63476657"/>
                                        </p:tgtEl>
                                        <p:attrNameLst>
                                          <p:attrName>style.visibility</p:attrName>
                                        </p:attrNameLst>
                                      </p:cBhvr>
                                      <p:to>
                                        <p:strVal val="visible"/>
                                      </p:to>
                                    </p:set>
                                    <p:animEffect transition="in" filter="fade">
                                      <p:cBhvr>
                                        <p:cTn id="32" dur="500"/>
                                        <p:tgtEl>
                                          <p:spTgt spid="166347665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495267668"/>
                                        </p:tgtEl>
                                        <p:attrNameLst>
                                          <p:attrName>style.visibility</p:attrName>
                                        </p:attrNameLst>
                                      </p:cBhvr>
                                      <p:to>
                                        <p:strVal val="visible"/>
                                      </p:to>
                                    </p:set>
                                    <p:animEffect transition="in" filter="fade">
                                      <p:cBhvr>
                                        <p:cTn id="37" dur="500"/>
                                        <p:tgtEl>
                                          <p:spTgt spid="149526766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82140488"/>
                                        </p:tgtEl>
                                        <p:attrNameLst>
                                          <p:attrName>style.visibility</p:attrName>
                                        </p:attrNameLst>
                                      </p:cBhvr>
                                      <p:to>
                                        <p:strVal val="visible"/>
                                      </p:to>
                                    </p:set>
                                    <p:animEffect transition="in" filter="fade">
                                      <p:cBhvr>
                                        <p:cTn id="42" dur="500"/>
                                        <p:tgtEl>
                                          <p:spTgt spid="58214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6696015" grpId="0"/>
      <p:bldP spid="348012423" grpId="0"/>
      <p:bldP spid="1631721471" grpId="0"/>
      <p:bldP spid="1428181552" grpId="0"/>
      <p:bldP spid="580296696" grpId="0"/>
      <p:bldP spid="1663476657" grpId="0"/>
      <p:bldP spid="1495267668" grpId="0"/>
      <p:bldP spid="58214048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3452035" name="Freeform: Shape 3"/>
          <p:cNvSpPr/>
          <p:nvPr/>
        </p:nvSpPr>
        <p:spPr bwMode="auto">
          <a:xfrm>
            <a:off x="355076" y="365124"/>
            <a:ext cx="11481847"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nSpc>
                <a:spcPct val="90000"/>
              </a:lnSpc>
              <a:spcBef>
                <a:spcPts val="0"/>
              </a:spcBef>
              <a:spcAft>
                <a:spcPts val="0"/>
              </a:spcAft>
              <a:defRPr/>
            </a:pPr>
            <a:r>
              <a:rPr lang="en-US" sz="4400" b="1">
                <a:solidFill>
                  <a:schemeClr val="tx1"/>
                </a:solidFill>
                <a:ea typeface="+mj-ea"/>
                <a:cs typeface="+mj-cs"/>
              </a:rPr>
              <a:t>Benefits of Digital Innovation</a:t>
            </a:r>
            <a:endParaRPr/>
          </a:p>
        </p:txBody>
      </p:sp>
      <p:sp>
        <p:nvSpPr>
          <p:cNvPr id="356528798" name="Straight Connector 4"/>
          <p:cNvSpPr/>
          <p:nvPr/>
        </p:nvSpPr>
        <p:spPr bwMode="auto">
          <a:xfrm>
            <a:off x="358219" y="182729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20872161" name="Freeform: Shape 8"/>
          <p:cNvSpPr/>
          <p:nvPr/>
        </p:nvSpPr>
        <p:spPr bwMode="auto">
          <a:xfrm>
            <a:off x="358219" y="182729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ts val="0"/>
              </a:spcBef>
              <a:spcAft>
                <a:spcPts val="0"/>
              </a:spcAft>
              <a:buNone/>
              <a:defRPr/>
            </a:pPr>
            <a:r>
              <a:rPr lang="en-GB" sz="2000"/>
              <a:t>Innovation can benefit the health or care </a:t>
            </a:r>
            <a:r>
              <a:rPr lang="en-GB" sz="2000" b="1"/>
              <a:t>workforce</a:t>
            </a:r>
            <a:r>
              <a:rPr lang="en-GB" sz="2000"/>
              <a:t> in the UK in several ways</a:t>
            </a:r>
            <a:r>
              <a:rPr lang="en-GB" sz="1400"/>
              <a:t>:</a:t>
            </a:r>
            <a:endParaRPr lang="en-US" sz="1400"/>
          </a:p>
        </p:txBody>
      </p:sp>
      <p:sp>
        <p:nvSpPr>
          <p:cNvPr id="1589273594" name="Straight Connector 9"/>
          <p:cNvSpPr/>
          <p:nvPr/>
        </p:nvSpPr>
        <p:spPr bwMode="auto">
          <a:xfrm>
            <a:off x="358219" y="227036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58384295" name="Freeform: Shape 10"/>
          <p:cNvSpPr/>
          <p:nvPr/>
        </p:nvSpPr>
        <p:spPr bwMode="auto">
          <a:xfrm>
            <a:off x="358219" y="2270361"/>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Early Detection of Health Issues</a:t>
            </a:r>
            <a:r>
              <a:rPr lang="en-GB" sz="2400"/>
              <a:t> </a:t>
            </a:r>
            <a:endParaRPr lang="en-US" sz="2400"/>
          </a:p>
        </p:txBody>
      </p:sp>
      <p:sp>
        <p:nvSpPr>
          <p:cNvPr id="109609695" name="Straight Connector 11"/>
          <p:cNvSpPr/>
          <p:nvPr/>
        </p:nvSpPr>
        <p:spPr bwMode="auto">
          <a:xfrm>
            <a:off x="358219" y="271342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14938651" name="Freeform: Shape 12"/>
          <p:cNvSpPr/>
          <p:nvPr/>
        </p:nvSpPr>
        <p:spPr bwMode="auto">
          <a:xfrm>
            <a:off x="358219" y="2713425"/>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Continuous Health Monitoring</a:t>
            </a:r>
            <a:r>
              <a:rPr lang="en-GB" sz="2400"/>
              <a:t> </a:t>
            </a:r>
            <a:endParaRPr lang="en-US" sz="2400"/>
          </a:p>
        </p:txBody>
      </p:sp>
      <p:sp>
        <p:nvSpPr>
          <p:cNvPr id="1059919596" name="Straight Connector 13"/>
          <p:cNvSpPr/>
          <p:nvPr/>
        </p:nvSpPr>
        <p:spPr bwMode="auto">
          <a:xfrm>
            <a:off x="358219" y="315648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236138097" name="Freeform: Shape 14"/>
          <p:cNvSpPr/>
          <p:nvPr/>
        </p:nvSpPr>
        <p:spPr bwMode="auto">
          <a:xfrm>
            <a:off x="358219" y="315648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Data Sharing</a:t>
            </a:r>
            <a:r>
              <a:rPr lang="en-GB" sz="2400"/>
              <a:t> </a:t>
            </a:r>
            <a:endParaRPr lang="en-US" sz="2400"/>
          </a:p>
        </p:txBody>
      </p:sp>
      <p:sp>
        <p:nvSpPr>
          <p:cNvPr id="1737944069" name="Straight Connector 15"/>
          <p:cNvSpPr/>
          <p:nvPr/>
        </p:nvSpPr>
        <p:spPr bwMode="auto">
          <a:xfrm>
            <a:off x="358219" y="3599550"/>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9571896" name="Freeform: Shape 16"/>
          <p:cNvSpPr/>
          <p:nvPr/>
        </p:nvSpPr>
        <p:spPr bwMode="auto">
          <a:xfrm>
            <a:off x="358219" y="3599550"/>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ctr" defTabSz="1066800">
              <a:lnSpc>
                <a:spcPct val="90000"/>
              </a:lnSpc>
              <a:spcBef>
                <a:spcPts val="0"/>
              </a:spcBef>
              <a:spcAft>
                <a:spcPts val="0"/>
              </a:spcAft>
              <a:defRPr/>
            </a:pPr>
            <a:r>
              <a:rPr lang="en-GB" sz="2400" b="1"/>
              <a:t>Remote Monitoring for Clinicians</a:t>
            </a:r>
            <a:endParaRPr lang="en-US" sz="2400"/>
          </a:p>
        </p:txBody>
      </p:sp>
      <p:sp>
        <p:nvSpPr>
          <p:cNvPr id="1052457582" name="Straight Connector 17"/>
          <p:cNvSpPr/>
          <p:nvPr/>
        </p:nvSpPr>
        <p:spPr bwMode="auto">
          <a:xfrm>
            <a:off x="358219" y="4042614"/>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87530320" name="Freeform: Shape 18"/>
          <p:cNvSpPr/>
          <p:nvPr/>
        </p:nvSpPr>
        <p:spPr bwMode="auto">
          <a:xfrm>
            <a:off x="358219" y="4042614"/>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Encourages Patient Engagement</a:t>
            </a:r>
            <a:r>
              <a:rPr lang="en-GB" sz="1400"/>
              <a:t> </a:t>
            </a:r>
            <a:endParaRPr lang="en-US" sz="1400"/>
          </a:p>
        </p:txBody>
      </p:sp>
      <p:sp>
        <p:nvSpPr>
          <p:cNvPr id="1512150987" name="Straight Connector 19"/>
          <p:cNvSpPr/>
          <p:nvPr/>
        </p:nvSpPr>
        <p:spPr bwMode="auto">
          <a:xfrm>
            <a:off x="358219" y="448567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52591129" name="Freeform: Shape 20"/>
          <p:cNvSpPr/>
          <p:nvPr/>
        </p:nvSpPr>
        <p:spPr bwMode="auto">
          <a:xfrm>
            <a:off x="264434" y="4594908"/>
            <a:ext cx="11470634" cy="914207"/>
          </a:xfrm>
          <a:custGeom>
            <a:avLst/>
            <a:gdLst>
              <a:gd name="connsiteX0" fmla="*/ 0 w 11470634"/>
              <a:gd name="connsiteY0" fmla="*/ 0 h 914207"/>
              <a:gd name="connsiteX1" fmla="*/ 11470634 w 11470634"/>
              <a:gd name="connsiteY1" fmla="*/ 0 h 914207"/>
              <a:gd name="connsiteX2" fmla="*/ 11470634 w 11470634"/>
              <a:gd name="connsiteY2" fmla="*/ 914207 h 914207"/>
              <a:gd name="connsiteX3" fmla="*/ 0 w 11470634"/>
              <a:gd name="connsiteY3" fmla="*/ 914207 h 914207"/>
              <a:gd name="connsiteX4" fmla="*/ 0 w 11470634"/>
              <a:gd name="connsiteY4" fmla="*/ 0 h 9142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70634" h="914207" extrusionOk="0">
                <a:moveTo>
                  <a:pt x="0" y="0"/>
                </a:moveTo>
                <a:lnTo>
                  <a:pt x="11470634" y="0"/>
                </a:lnTo>
                <a:lnTo>
                  <a:pt x="11470634" y="914207"/>
                </a:lnTo>
                <a:lnTo>
                  <a:pt x="0" y="9142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ts val="0"/>
              </a:spcBef>
              <a:spcAft>
                <a:spcPts val="0"/>
              </a:spcAft>
              <a:buNone/>
              <a:defRPr/>
            </a:pPr>
            <a:r>
              <a:rPr lang="en-GB" sz="2000"/>
              <a:t>Some wearable technologies and apps can support preventive care, remote monitoring, and more efficient patient management, potentially reducing the workload on the NHS and care systems.</a:t>
            </a:r>
            <a:endParaRPr lang="en-US" sz="2000"/>
          </a:p>
        </p:txBody>
      </p:sp>
      <p:pic>
        <p:nvPicPr>
          <p:cNvPr id="91496989" name="Picture 91496988"/>
          <p:cNvPicPr>
            <a:picLocks noChangeAspect="1"/>
          </p:cNvPicPr>
          <p:nvPr/>
        </p:nvPicPr>
        <p:blipFill rotWithShape="1">
          <a:blip r:embed="rId3"/>
          <a:stretch/>
        </p:blipFill>
        <p:spPr bwMode="auto">
          <a:xfrm>
            <a:off x="9877713" y="365124"/>
            <a:ext cx="1959210" cy="19592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8384295"/>
                                        </p:tgtEl>
                                        <p:attrNameLst>
                                          <p:attrName>style.visibility</p:attrName>
                                        </p:attrNameLst>
                                      </p:cBhvr>
                                      <p:to>
                                        <p:strVal val="visible"/>
                                      </p:to>
                                    </p:set>
                                    <p:animEffect transition="in" filter="fade">
                                      <p:cBhvr>
                                        <p:cTn id="7" dur="500"/>
                                        <p:tgtEl>
                                          <p:spTgt spid="205838429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14938651"/>
                                        </p:tgtEl>
                                        <p:attrNameLst>
                                          <p:attrName>style.visibility</p:attrName>
                                        </p:attrNameLst>
                                      </p:cBhvr>
                                      <p:to>
                                        <p:strVal val="visible"/>
                                      </p:to>
                                    </p:set>
                                    <p:animEffect transition="in" filter="fade">
                                      <p:cBhvr>
                                        <p:cTn id="12" dur="500"/>
                                        <p:tgtEl>
                                          <p:spTgt spid="14149386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36138097"/>
                                        </p:tgtEl>
                                        <p:attrNameLst>
                                          <p:attrName>style.visibility</p:attrName>
                                        </p:attrNameLst>
                                      </p:cBhvr>
                                      <p:to>
                                        <p:strVal val="visible"/>
                                      </p:to>
                                    </p:set>
                                    <p:animEffect transition="in" filter="fade">
                                      <p:cBhvr>
                                        <p:cTn id="17" dur="500"/>
                                        <p:tgtEl>
                                          <p:spTgt spid="123613809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89571896"/>
                                        </p:tgtEl>
                                        <p:attrNameLst>
                                          <p:attrName>style.visibility</p:attrName>
                                        </p:attrNameLst>
                                      </p:cBhvr>
                                      <p:to>
                                        <p:strVal val="visible"/>
                                      </p:to>
                                    </p:set>
                                    <p:animEffect transition="in" filter="fade">
                                      <p:cBhvr>
                                        <p:cTn id="22" dur="500"/>
                                        <p:tgtEl>
                                          <p:spTgt spid="88957189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87530320"/>
                                        </p:tgtEl>
                                        <p:attrNameLst>
                                          <p:attrName>style.visibility</p:attrName>
                                        </p:attrNameLst>
                                      </p:cBhvr>
                                      <p:to>
                                        <p:strVal val="visible"/>
                                      </p:to>
                                    </p:set>
                                    <p:animEffect transition="in" filter="fade">
                                      <p:cBhvr>
                                        <p:cTn id="27" dur="500"/>
                                        <p:tgtEl>
                                          <p:spTgt spid="16875303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52591129"/>
                                        </p:tgtEl>
                                        <p:attrNameLst>
                                          <p:attrName>style.visibility</p:attrName>
                                        </p:attrNameLst>
                                      </p:cBhvr>
                                      <p:to>
                                        <p:strVal val="visible"/>
                                      </p:to>
                                    </p:set>
                                    <p:animEffect transition="in" filter="fade">
                                      <p:cBhvr>
                                        <p:cTn id="32" dur="500"/>
                                        <p:tgtEl>
                                          <p:spTgt spid="1552591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384295" grpId="0"/>
      <p:bldP spid="1414938651" grpId="0"/>
      <p:bldP spid="1236138097" grpId="0"/>
      <p:bldP spid="889571896" grpId="0"/>
      <p:bldP spid="1687530320" grpId="0"/>
      <p:bldP spid="155259112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36968705" name="Title 1"/>
          <p:cNvSpPr>
            <a:spLocks noGrp="1"/>
          </p:cNvSpPr>
          <p:nvPr>
            <p:ph type="title"/>
          </p:nvPr>
        </p:nvSpPr>
        <p:spPr bwMode="auto"/>
        <p:txBody>
          <a:bodyPr/>
          <a:lstStyle/>
          <a:p>
            <a:pPr>
              <a:defRPr/>
            </a:pPr>
            <a:r>
              <a:rPr lang="en-GB" b="1">
                <a:latin typeface="+mn-lt"/>
              </a:rPr>
              <a:t>Barriers to Innovations</a:t>
            </a:r>
            <a:endParaRPr/>
          </a:p>
        </p:txBody>
      </p:sp>
      <p:graphicFrame>
        <p:nvGraphicFramePr>
          <p:cNvPr id="364893263" name="Content Placeholder 3"/>
          <p:cNvGraphicFramePr>
            <a:graphicFrameLocks noGrp="1"/>
          </p:cNvGraphicFramePr>
          <p:nvPr>
            <p:ph idx="1"/>
          </p:nvPr>
        </p:nvGraphicFramePr>
        <p:xfrm>
          <a:off x="261449" y="1825625"/>
          <a:ext cx="11669102"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44471733"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explored in week 4 + 5</a:t>
            </a:r>
            <a:endParaRPr/>
          </a:p>
        </p:txBody>
      </p:sp>
      <p:grpSp>
        <p:nvGrpSpPr>
          <p:cNvPr id="1429294882" name="Group 61"/>
          <p:cNvGrpSpPr/>
          <p:nvPr/>
        </p:nvGrpSpPr>
        <p:grpSpPr bwMode="auto">
          <a:xfrm>
            <a:off x="8704643" y="1511176"/>
            <a:ext cx="1856220" cy="2012054"/>
            <a:chOff x="0" y="0"/>
            <a:chExt cx="1856220" cy="2012054"/>
          </a:xfrm>
        </p:grpSpPr>
        <p:sp>
          <p:nvSpPr>
            <p:cNvPr id="1552360718" name="Freeform: Shape 62"/>
            <p:cNvSpPr/>
            <p:nvPr/>
          </p:nvSpPr>
          <p:spPr bwMode="auto">
            <a:xfrm rot="18359974">
              <a:off x="-555086" y="1438777"/>
              <a:ext cx="1128363" cy="18189"/>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2" bIns="-13827"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620118702" name="Freeform: Shape 63"/>
            <p:cNvSpPr/>
            <p:nvPr/>
          </p:nvSpPr>
          <p:spPr bwMode="auto">
            <a:xfrm>
              <a:off x="82114" y="0"/>
              <a:ext cx="1774105" cy="1099037"/>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 sz="2000"/>
                <a:t>NHS COVID-19 Contact App</a:t>
              </a:r>
              <a:endParaRPr/>
            </a:p>
          </p:txBody>
        </p:sp>
      </p:grpSp>
      <p:grpSp>
        <p:nvGrpSpPr>
          <p:cNvPr id="311158416" name="Group 64"/>
          <p:cNvGrpSpPr/>
          <p:nvPr/>
        </p:nvGrpSpPr>
        <p:grpSpPr bwMode="auto">
          <a:xfrm>
            <a:off x="8721588" y="2755325"/>
            <a:ext cx="2312241" cy="1019405"/>
            <a:chOff x="8603407" y="2707082"/>
            <a:chExt cx="2312241" cy="1019405"/>
          </a:xfrm>
        </p:grpSpPr>
        <p:sp>
          <p:nvSpPr>
            <p:cNvPr id="1151910342" name="Freeform: Shape 65"/>
            <p:cNvSpPr/>
            <p:nvPr/>
          </p:nvSpPr>
          <p:spPr bwMode="auto">
            <a:xfrm rot="21136642">
              <a:off x="8603407" y="3402673"/>
              <a:ext cx="1297058" cy="1582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688441011" name="Freeform: Shape 66"/>
            <p:cNvSpPr/>
            <p:nvPr/>
          </p:nvSpPr>
          <p:spPr bwMode="auto">
            <a:xfrm>
              <a:off x="9743838" y="2707082"/>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Freestyle Libre</a:t>
              </a:r>
              <a:endParaRPr/>
            </a:p>
          </p:txBody>
        </p:sp>
      </p:grpSp>
      <p:grpSp>
        <p:nvGrpSpPr>
          <p:cNvPr id="256803987" name="Group 70"/>
          <p:cNvGrpSpPr/>
          <p:nvPr/>
        </p:nvGrpSpPr>
        <p:grpSpPr bwMode="auto">
          <a:xfrm>
            <a:off x="7395801" y="4390188"/>
            <a:ext cx="1171810" cy="2147770"/>
            <a:chOff x="7395801" y="4390188"/>
            <a:chExt cx="1171810" cy="2147770"/>
          </a:xfrm>
        </p:grpSpPr>
        <p:sp>
          <p:nvSpPr>
            <p:cNvPr id="1507429923" name="Freeform: Shape 71"/>
            <p:cNvSpPr/>
            <p:nvPr/>
          </p:nvSpPr>
          <p:spPr bwMode="auto">
            <a:xfrm rot="5399976">
              <a:off x="7417525" y="4945275"/>
              <a:ext cx="1128363" cy="18189"/>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377779540" name="Freeform: Shape 72"/>
            <p:cNvSpPr/>
            <p:nvPr/>
          </p:nvSpPr>
          <p:spPr bwMode="auto">
            <a:xfrm>
              <a:off x="7395801" y="5518553"/>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 sz="2000"/>
                <a:t>NHS AI Lab</a:t>
              </a:r>
              <a:endParaRPr/>
            </a:p>
          </p:txBody>
        </p:sp>
      </p:grpSp>
      <p:grpSp>
        <p:nvGrpSpPr>
          <p:cNvPr id="375574891" name="Group 73"/>
          <p:cNvGrpSpPr/>
          <p:nvPr/>
        </p:nvGrpSpPr>
        <p:grpSpPr bwMode="auto">
          <a:xfrm>
            <a:off x="5308497" y="4043615"/>
            <a:ext cx="2408452" cy="1043804"/>
            <a:chOff x="5047765" y="4034478"/>
            <a:chExt cx="2408452" cy="1043804"/>
          </a:xfrm>
        </p:grpSpPr>
        <p:sp>
          <p:nvSpPr>
            <p:cNvPr id="1316456011"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971109356" name="Freeform: Shape 75"/>
            <p:cNvSpPr/>
            <p:nvPr/>
          </p:nvSpPr>
          <p:spPr bwMode="auto">
            <a:xfrm>
              <a:off x="5047765" y="4034478"/>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grpSp>
        <p:nvGrpSpPr>
          <p:cNvPr id="358817302" name="Group 79"/>
          <p:cNvGrpSpPr/>
          <p:nvPr/>
        </p:nvGrpSpPr>
        <p:grpSpPr bwMode="auto">
          <a:xfrm>
            <a:off x="5944635" y="1633196"/>
            <a:ext cx="1320585" cy="1942678"/>
            <a:chOff x="5944635" y="1633196"/>
            <a:chExt cx="1320585" cy="1942678"/>
          </a:xfrm>
        </p:grpSpPr>
        <p:sp>
          <p:nvSpPr>
            <p:cNvPr id="822781238" name="Freeform: Shape 80"/>
            <p:cNvSpPr/>
            <p:nvPr/>
          </p:nvSpPr>
          <p:spPr bwMode="auto">
            <a:xfrm rot="3239972">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460668681" name="Freeform: Shape 81"/>
            <p:cNvSpPr/>
            <p:nvPr/>
          </p:nvSpPr>
          <p:spPr bwMode="auto">
            <a:xfrm>
              <a:off x="5944635" y="1633196"/>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Kardia</a:t>
              </a:r>
            </a:p>
            <a:p>
              <a:pPr marL="0" lvl="0" indent="0" algn="ctr" defTabSz="311149">
                <a:lnSpc>
                  <a:spcPct val="90000"/>
                </a:lnSpc>
                <a:spcBef>
                  <a:spcPts val="0"/>
                </a:spcBef>
                <a:spcAft>
                  <a:spcPts val="0"/>
                </a:spcAft>
                <a:buNone/>
                <a:defRPr/>
              </a:pPr>
              <a:r>
                <a:rPr lang="en-GB" sz="2000"/>
                <a:t>Mobile</a:t>
              </a:r>
              <a:r>
                <a:rPr lang="en-GB" sz="700"/>
                <a:t> </a:t>
              </a:r>
              <a:endParaRPr/>
            </a:p>
          </p:txBody>
        </p:sp>
      </p:grpSp>
      <p:sp>
        <p:nvSpPr>
          <p:cNvPr id="786702922" name="Freeform: Shape 82"/>
          <p:cNvSpPr/>
          <p:nvPr/>
        </p:nvSpPr>
        <p:spPr bwMode="auto">
          <a:xfrm>
            <a:off x="7303291" y="3205071"/>
            <a:ext cx="1439275" cy="1249189"/>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Innovations</a:t>
            </a:r>
            <a:endParaRPr/>
          </a:p>
        </p:txBody>
      </p:sp>
      <p:grpSp>
        <p:nvGrpSpPr>
          <p:cNvPr id="2064139722" name="Group 21"/>
          <p:cNvGrpSpPr/>
          <p:nvPr/>
        </p:nvGrpSpPr>
        <p:grpSpPr bwMode="auto">
          <a:xfrm>
            <a:off x="5210705" y="2755325"/>
            <a:ext cx="2113504" cy="1019405"/>
            <a:chOff x="5706801" y="2166597"/>
            <a:chExt cx="2113504" cy="1019405"/>
          </a:xfrm>
        </p:grpSpPr>
        <p:sp>
          <p:nvSpPr>
            <p:cNvPr id="1938078371" name="Freeform: Shape 22"/>
            <p:cNvSpPr/>
            <p:nvPr/>
          </p:nvSpPr>
          <p:spPr bwMode="auto">
            <a:xfrm rot="798485">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112500812" name="Freeform: Shape 23"/>
            <p:cNvSpPr/>
            <p:nvPr/>
          </p:nvSpPr>
          <p:spPr bwMode="auto">
            <a:xfrm>
              <a:off x="5706801" y="2166597"/>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NHS App</a:t>
              </a:r>
              <a:r>
                <a:rPr lang="en-GB" sz="700"/>
                <a:t> </a:t>
              </a:r>
              <a:endParaRPr/>
            </a:p>
          </p:txBody>
        </p:sp>
      </p:grpSp>
      <p:sp>
        <p:nvSpPr>
          <p:cNvPr id="2124004160" name="Freeform: Shape 26"/>
          <p:cNvSpPr/>
          <p:nvPr/>
        </p:nvSpPr>
        <p:spPr bwMode="auto">
          <a:xfrm rot="8085133">
            <a:off x="6668892" y="4786370"/>
            <a:ext cx="1128363" cy="215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832557121" name="Freeform: Shape 27"/>
          <p:cNvSpPr/>
          <p:nvPr/>
        </p:nvSpPr>
        <p:spPr bwMode="auto">
          <a:xfrm>
            <a:off x="5966188" y="5025774"/>
            <a:ext cx="1390956"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100,000 Genomes Project</a:t>
            </a:r>
          </a:p>
        </p:txBody>
      </p:sp>
      <p:grpSp>
        <p:nvGrpSpPr>
          <p:cNvPr id="1940956097" name="Group 28"/>
          <p:cNvGrpSpPr/>
          <p:nvPr/>
        </p:nvGrpSpPr>
        <p:grpSpPr bwMode="auto">
          <a:xfrm>
            <a:off x="8686057" y="4077856"/>
            <a:ext cx="2227339" cy="1043804"/>
            <a:chOff x="4058892" y="4034478"/>
            <a:chExt cx="2227339" cy="1043804"/>
          </a:xfrm>
        </p:grpSpPr>
        <p:sp>
          <p:nvSpPr>
            <p:cNvPr id="342594471" name="Freeform: Shape 29"/>
            <p:cNvSpPr/>
            <p:nvPr/>
          </p:nvSpPr>
          <p:spPr bwMode="auto">
            <a:xfrm rot="11985910">
              <a:off x="4058892" y="4221468"/>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92526893" name="Freeform: Shape 30"/>
            <p:cNvSpPr/>
            <p:nvPr/>
          </p:nvSpPr>
          <p:spPr bwMode="auto">
            <a:xfrm>
              <a:off x="5047765" y="4034478"/>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ORCHA</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82247453" name="TextBox 1"/>
          <p:cNvSpPr txBox="1"/>
          <p:nvPr/>
        </p:nvSpPr>
        <p:spPr bwMode="auto">
          <a:xfrm>
            <a:off x="1275008" y="1584101"/>
            <a:ext cx="9839460" cy="769441"/>
          </a:xfrm>
          <a:prstGeom prst="rect">
            <a:avLst/>
          </a:prstGeom>
          <a:noFill/>
        </p:spPr>
        <p:txBody>
          <a:bodyPr wrap="square" rtlCol="0">
            <a:spAutoFit/>
          </a:bodyPr>
          <a:lstStyle/>
          <a:p>
            <a:pPr algn="ctr">
              <a:defRPr/>
            </a:pPr>
            <a:r>
              <a:rPr lang="en-GB" sz="4400" b="1">
                <a:solidFill>
                  <a:schemeClr val="bg1"/>
                </a:solidFill>
              </a:rPr>
              <a:t>Research Time - Component 1 </a:t>
            </a:r>
            <a:endParaRPr/>
          </a:p>
        </p:txBody>
      </p:sp>
      <p:sp>
        <p:nvSpPr>
          <p:cNvPr id="693884745" name="TextBox 2"/>
          <p:cNvSpPr txBox="1"/>
          <p:nvPr/>
        </p:nvSpPr>
        <p:spPr bwMode="auto">
          <a:xfrm>
            <a:off x="1623060" y="3040380"/>
            <a:ext cx="9612630" cy="1077218"/>
          </a:xfrm>
          <a:prstGeom prst="rect">
            <a:avLst/>
          </a:prstGeom>
          <a:noFill/>
        </p:spPr>
        <p:txBody>
          <a:bodyPr wrap="square" rtlCol="0">
            <a:spAutoFit/>
          </a:bodyPr>
          <a:lstStyle/>
          <a:p>
            <a:pPr algn="ctr">
              <a:defRPr/>
            </a:pPr>
            <a:r>
              <a:rPr lang="en-GB" sz="3200" b="1">
                <a:solidFill>
                  <a:schemeClr val="bg1"/>
                </a:solidFill>
              </a:rPr>
              <a:t>Spend time researching your own chosen innovation or device. Share your progress with your lecturer.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864954" name="Title 3"/>
          <p:cNvSpPr>
            <a:spLocks noGrp="1"/>
          </p:cNvSpPr>
          <p:nvPr>
            <p:ph type="title"/>
          </p:nvPr>
        </p:nvSpPr>
        <p:spPr bwMode="auto"/>
        <p:txBody>
          <a:bodyPr/>
          <a:lstStyle/>
          <a:p>
            <a:pPr>
              <a:defRPr/>
            </a:pPr>
            <a:r>
              <a:rPr lang="en-GB" b="1">
                <a:latin typeface="+mn-lt"/>
              </a:rPr>
              <a:t>During the Session… </a:t>
            </a:r>
            <a:endParaRPr/>
          </a:p>
        </p:txBody>
      </p:sp>
      <p:sp>
        <p:nvSpPr>
          <p:cNvPr id="135002636"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69276981"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Revised key concepts</a:t>
            </a:r>
            <a:endParaRPr/>
          </a:p>
        </p:txBody>
      </p:sp>
      <p:sp>
        <p:nvSpPr>
          <p:cNvPr id="1899553165"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Reviewed key elements of policy and legislation in UK</a:t>
            </a:r>
            <a:endParaRPr/>
          </a:p>
        </p:txBody>
      </p:sp>
      <p:sp>
        <p:nvSpPr>
          <p:cNvPr id="1480409926"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the main barriers and benefits of innovation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69276981"/>
                                        </p:tgtEl>
                                        <p:attrNameLst>
                                          <p:attrName>style.visibility</p:attrName>
                                        </p:attrNameLst>
                                      </p:cBhvr>
                                      <p:to>
                                        <p:strVal val="visible"/>
                                      </p:to>
                                    </p:set>
                                    <p:animEffect transition="in" filter="fade">
                                      <p:cBhvr>
                                        <p:cTn id="7" dur="500"/>
                                        <p:tgtEl>
                                          <p:spTgt spid="66927698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99553165"/>
                                        </p:tgtEl>
                                        <p:attrNameLst>
                                          <p:attrName>style.visibility</p:attrName>
                                        </p:attrNameLst>
                                      </p:cBhvr>
                                      <p:to>
                                        <p:strVal val="visible"/>
                                      </p:to>
                                    </p:set>
                                    <p:animEffect transition="in" filter="fade">
                                      <p:cBhvr>
                                        <p:cTn id="12" dur="500"/>
                                        <p:tgtEl>
                                          <p:spTgt spid="189955316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80409926"/>
                                        </p:tgtEl>
                                        <p:attrNameLst>
                                          <p:attrName>style.visibility</p:attrName>
                                        </p:attrNameLst>
                                      </p:cBhvr>
                                      <p:to>
                                        <p:strVal val="visible"/>
                                      </p:to>
                                    </p:set>
                                    <p:animEffect transition="in" filter="fade">
                                      <p:cBhvr>
                                        <p:cTn id="17" dur="500"/>
                                        <p:tgtEl>
                                          <p:spTgt spid="14804099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9276981" grpId="0" animBg="1"/>
      <p:bldP spid="1899553165" grpId="0" animBg="1"/>
      <p:bldP spid="1480409926"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8165376" name="Title 1"/>
          <p:cNvSpPr>
            <a:spLocks noGrp="1"/>
          </p:cNvSpPr>
          <p:nvPr>
            <p:ph type="title"/>
          </p:nvPr>
        </p:nvSpPr>
        <p:spPr bwMode="auto">
          <a:xfrm>
            <a:off x="2627865" y="2766218"/>
            <a:ext cx="6936270" cy="1325563"/>
          </a:xfrm>
        </p:spPr>
        <p:txBody>
          <a:bodyPr/>
          <a:lstStyle/>
          <a:p>
            <a:pPr>
              <a:defRPr/>
            </a:pPr>
            <a:r>
              <a:rPr lang="en-GB"/>
              <a:t>Remember UWTSD Resources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12140826" name="Title 1"/>
          <p:cNvSpPr>
            <a:spLocks noGrp="1"/>
          </p:cNvSpPr>
          <p:nvPr>
            <p:ph type="title"/>
          </p:nvPr>
        </p:nvSpPr>
        <p:spPr bwMode="auto">
          <a:xfrm>
            <a:off x="3780148" y="126408"/>
            <a:ext cx="7956222" cy="1325563"/>
          </a:xfrm>
        </p:spPr>
        <p:txBody>
          <a:bodyPr>
            <a:normAutofit/>
          </a:bodyPr>
          <a:lstStyle/>
          <a:p>
            <a:pPr>
              <a:defRPr/>
            </a:pPr>
            <a:r>
              <a:rPr lang="en-US" sz="4000" b="1">
                <a:latin typeface="+mn-lt"/>
              </a:rPr>
              <a:t>UWTSD Library Support </a:t>
            </a:r>
            <a:endParaRPr/>
          </a:p>
        </p:txBody>
      </p:sp>
      <p:sp>
        <p:nvSpPr>
          <p:cNvPr id="1772875692"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555324347"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955201565"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a:prstGeom prst="rect">
            <a:avLst/>
          </a:prstGeom>
          <a:ln w="31750">
            <a:solidFill>
              <a:srgbClr val="002060"/>
            </a:solid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25</Slides>
  <Notes>25</Notes>
  <HiddenSlides>0</HiddenSlides>
  <MMClips>2</MMClips>
  <ScaleCrop>false</ScaleCrop>
  <HeadingPairs>
    <vt:vector size="4" baseType="variant">
      <vt:variant>
        <vt:lpstr>Theme</vt:lpstr>
      </vt:variant>
      <vt:variant>
        <vt:i4>7</vt:i4>
      </vt:variant>
      <vt:variant>
        <vt:lpstr>Slide Titles</vt:lpstr>
      </vt:variant>
      <vt:variant>
        <vt:i4>25</vt:i4>
      </vt:variant>
    </vt:vector>
  </HeadingPairs>
  <TitlesOfParts>
    <vt:vector size="32"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What is meant by Industrial Revolutions?</vt:lpstr>
      <vt:lpstr>Industry 4.0   Cyber-physical Systems</vt:lpstr>
      <vt:lpstr>Health Technology and Informatics</vt:lpstr>
      <vt:lpstr>Ongoing and Future Developments</vt:lpstr>
      <vt:lpstr>2022 priorities – Equipping the System Digitally for Better Care</vt:lpstr>
      <vt:lpstr>What had happened by March 2025?</vt:lpstr>
      <vt:lpstr>Barriers identified in the 2022 plan</vt:lpstr>
      <vt:lpstr>The 2022 action plan organised digital reform around three stages:</vt:lpstr>
      <vt:lpstr>What Good Looks Like for LA’s and Care Providers</vt:lpstr>
      <vt:lpstr>Information Governance</vt:lpstr>
      <vt:lpstr>Data Protection and UK GDPR</vt:lpstr>
      <vt:lpstr>GDPR – Seven Principles</vt:lpstr>
      <vt:lpstr>PowerPoint Presentation</vt:lpstr>
      <vt:lpstr>Ethical use of Patient Data</vt:lpstr>
      <vt:lpstr>The Caldicott Principles</vt:lpstr>
      <vt:lpstr>PowerPoint Presentation</vt:lpstr>
      <vt:lpstr>Barriers to Innovations</vt:lpstr>
      <vt:lpstr>Innovations explored in week 4 + 5</vt:lpstr>
      <vt:lpstr>PowerPoint Presentation</vt:lpstr>
      <vt:lpstr>During the Session… </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
  <cp:revision>829</cp:revision>
  <dcterms:created xsi:type="dcterms:W3CDTF">2021-03-09T15:35:42Z</dcterms:created>
  <dcterms:modified xsi:type="dcterms:W3CDTF">2026-09-04T17:20:46Z</dcterms:modified>
</cp:coreProperties>
</file>