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76" r:id="rId2"/>
    <p:sldId id="266" r:id="rId3"/>
    <p:sldId id="256" r:id="rId4"/>
    <p:sldId id="257" r:id="rId5"/>
    <p:sldId id="262" r:id="rId6"/>
    <p:sldId id="258" r:id="rId7"/>
    <p:sldId id="261" r:id="rId8"/>
    <p:sldId id="263" r:id="rId9"/>
    <p:sldId id="273" r:id="rId10"/>
    <p:sldId id="269" r:id="rId11"/>
    <p:sldId id="270" r:id="rId12"/>
    <p:sldId id="259" r:id="rId13"/>
    <p:sldId id="272" r:id="rId14"/>
    <p:sldId id="267" r:id="rId15"/>
    <p:sldId id="264" r:id="rId16"/>
    <p:sldId id="265" r:id="rId17"/>
    <p:sldId id="274" r:id="rId18"/>
    <p:sldId id="277" r:id="rId19"/>
    <p:sldId id="260" r:id="rId20"/>
    <p:sldId id="271" r:id="rId21"/>
    <p:sldId id="27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15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image" Target="../media/image2.png"/></Relationships>
</file>

<file path=ppt/diagrams/_rels/drawing1.xml.rels><?xml version="1.0" encoding="UTF-8" standalone="yes"?>
<Relationships xmlns="http://schemas.openxmlformats.org/package/2006/relationships"><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AA2259-AC28-4283-BBCE-D9D6D2F17A84}" type="doc">
      <dgm:prSet loTypeId="urn:microsoft.com/office/officeart/2005/8/layout/orgChart1" loCatId="hierarchy" qsTypeId="urn:microsoft.com/office/officeart/2005/8/quickstyle/simple5" qsCatId="simple" csTypeId="urn:microsoft.com/office/officeart/2005/8/colors/colorful4" csCatId="colorful" phldr="1"/>
      <dgm:spPr/>
      <dgm:t>
        <a:bodyPr/>
        <a:lstStyle/>
        <a:p>
          <a:endParaRPr lang="en-GB"/>
        </a:p>
      </dgm:t>
    </dgm:pt>
    <dgm:pt modelId="{0F6EDFE5-BE2F-4097-86C4-54CADE75BEF6}">
      <dgm:prSet phldrT="[Text]" custT="1"/>
      <dgm:spPr>
        <a:blipFill rotWithShape="0">
          <a:blip xmlns:r="http://schemas.openxmlformats.org/officeDocument/2006/relationships" r:embed="rId1"/>
          <a:stretch>
            <a:fillRect/>
          </a:stretch>
        </a:blipFill>
      </dgm:spPr>
      <dgm:t>
        <a:bodyPr/>
        <a:lstStyle/>
        <a:p>
          <a:r>
            <a:rPr lang="en-GB" sz="1000" dirty="0">
              <a:solidFill>
                <a:sysClr val="windowText" lastClr="000000"/>
              </a:solidFill>
            </a:rPr>
            <a:t>Director of Marketing</a:t>
          </a:r>
        </a:p>
      </dgm:t>
    </dgm:pt>
    <dgm:pt modelId="{C060BBE7-0400-4914-A0AD-203AD8C35759}" type="parTrans" cxnId="{51D25DE5-0048-4A3E-A91E-0FA37B1AA435}">
      <dgm:prSet/>
      <dgm:spPr/>
      <dgm:t>
        <a:bodyPr/>
        <a:lstStyle/>
        <a:p>
          <a:endParaRPr lang="en-GB" sz="1000">
            <a:solidFill>
              <a:sysClr val="windowText" lastClr="000000"/>
            </a:solidFill>
          </a:endParaRPr>
        </a:p>
      </dgm:t>
    </dgm:pt>
    <dgm:pt modelId="{59DC8D59-EC3E-4EC7-A7C2-9B927309372E}" type="sibTrans" cxnId="{51D25DE5-0048-4A3E-A91E-0FA37B1AA435}">
      <dgm:prSet/>
      <dgm:spPr/>
      <dgm:t>
        <a:bodyPr/>
        <a:lstStyle/>
        <a:p>
          <a:endParaRPr lang="en-GB" sz="1000">
            <a:solidFill>
              <a:sysClr val="windowText" lastClr="000000"/>
            </a:solidFill>
          </a:endParaRPr>
        </a:p>
      </dgm:t>
    </dgm:pt>
    <dgm:pt modelId="{DAAB26AE-0AD6-4F09-8E86-C2D9AD75A780}">
      <dgm:prSet phldrT="[Text]" custT="1"/>
      <dgm:spPr/>
      <dgm:t>
        <a:bodyPr/>
        <a:lstStyle/>
        <a:p>
          <a:r>
            <a:rPr lang="en-GB" sz="1000" dirty="0">
              <a:solidFill>
                <a:sysClr val="windowText" lastClr="000000"/>
              </a:solidFill>
            </a:rPr>
            <a:t>R &amp; D Manager</a:t>
          </a:r>
        </a:p>
      </dgm:t>
    </dgm:pt>
    <dgm:pt modelId="{8016E1A1-C2F3-416B-A7D2-A9BF5374C3AA}" type="parTrans" cxnId="{6903BD11-6CA5-40E1-BF00-F9A4FD189743}">
      <dgm:prSet/>
      <dgm:spPr/>
      <dgm:t>
        <a:bodyPr/>
        <a:lstStyle/>
        <a:p>
          <a:endParaRPr lang="en-GB" sz="1000">
            <a:solidFill>
              <a:sysClr val="windowText" lastClr="000000"/>
            </a:solidFill>
          </a:endParaRPr>
        </a:p>
      </dgm:t>
    </dgm:pt>
    <dgm:pt modelId="{5AD8B105-899D-4E6B-84F9-D31AFF0B79C1}" type="sibTrans" cxnId="{6903BD11-6CA5-40E1-BF00-F9A4FD189743}">
      <dgm:prSet/>
      <dgm:spPr/>
      <dgm:t>
        <a:bodyPr/>
        <a:lstStyle/>
        <a:p>
          <a:endParaRPr lang="en-GB" sz="1000">
            <a:solidFill>
              <a:sysClr val="windowText" lastClr="000000"/>
            </a:solidFill>
          </a:endParaRPr>
        </a:p>
      </dgm:t>
    </dgm:pt>
    <dgm:pt modelId="{21370382-4632-4B3B-8EB7-70EC84D10DF0}">
      <dgm:prSet phldrT="[Text]" custT="1"/>
      <dgm:spPr/>
      <dgm:t>
        <a:bodyPr/>
        <a:lstStyle/>
        <a:p>
          <a:r>
            <a:rPr lang="en-GB" sz="1000" dirty="0">
              <a:solidFill>
                <a:sysClr val="windowText" lastClr="000000"/>
              </a:solidFill>
            </a:rPr>
            <a:t>HRM Manager</a:t>
          </a:r>
        </a:p>
      </dgm:t>
    </dgm:pt>
    <dgm:pt modelId="{78C0A166-8689-4452-BA5B-916BB9C553C0}" type="sibTrans" cxnId="{1C16AC1E-2322-4066-B242-CAC122D14494}">
      <dgm:prSet/>
      <dgm:spPr/>
      <dgm:t>
        <a:bodyPr/>
        <a:lstStyle/>
        <a:p>
          <a:endParaRPr lang="en-GB" sz="1000">
            <a:solidFill>
              <a:sysClr val="windowText" lastClr="000000"/>
            </a:solidFill>
          </a:endParaRPr>
        </a:p>
      </dgm:t>
    </dgm:pt>
    <dgm:pt modelId="{2C2601BE-A2CB-47B7-9CC5-FF1D8F172F18}" type="parTrans" cxnId="{1C16AC1E-2322-4066-B242-CAC122D14494}">
      <dgm:prSet/>
      <dgm:spPr/>
      <dgm:t>
        <a:bodyPr/>
        <a:lstStyle/>
        <a:p>
          <a:endParaRPr lang="en-GB" sz="1000">
            <a:solidFill>
              <a:sysClr val="windowText" lastClr="000000"/>
            </a:solidFill>
          </a:endParaRPr>
        </a:p>
      </dgm:t>
    </dgm:pt>
    <dgm:pt modelId="{F5F230C9-6340-4E99-A1F4-CAAD62C53959}">
      <dgm:prSet phldrT="[Text]" custT="1"/>
      <dgm:spPr/>
      <dgm:t>
        <a:bodyPr/>
        <a:lstStyle/>
        <a:p>
          <a:r>
            <a:rPr lang="en-GB" sz="1000" b="1" dirty="0">
              <a:solidFill>
                <a:sysClr val="windowText" lastClr="000000"/>
              </a:solidFill>
            </a:rPr>
            <a:t>Senior Management Team</a:t>
          </a:r>
        </a:p>
      </dgm:t>
    </dgm:pt>
    <dgm:pt modelId="{9F02ABBE-DB7C-4338-9A74-8E9D7316D4B8}" type="parTrans" cxnId="{9B3E186A-4E34-45B0-A2ED-8B5A5F088CF8}">
      <dgm:prSet/>
      <dgm:spPr/>
      <dgm:t>
        <a:bodyPr/>
        <a:lstStyle/>
        <a:p>
          <a:endParaRPr lang="en-GB" sz="1000">
            <a:solidFill>
              <a:sysClr val="windowText" lastClr="000000"/>
            </a:solidFill>
          </a:endParaRPr>
        </a:p>
      </dgm:t>
    </dgm:pt>
    <dgm:pt modelId="{11BF2434-4D59-4DFA-90A3-11A608BC5AD8}" type="sibTrans" cxnId="{9B3E186A-4E34-45B0-A2ED-8B5A5F088CF8}">
      <dgm:prSet/>
      <dgm:spPr/>
      <dgm:t>
        <a:bodyPr/>
        <a:lstStyle/>
        <a:p>
          <a:endParaRPr lang="en-GB" sz="1000">
            <a:solidFill>
              <a:sysClr val="windowText" lastClr="000000"/>
            </a:solidFill>
          </a:endParaRPr>
        </a:p>
      </dgm:t>
    </dgm:pt>
    <dgm:pt modelId="{A61BAE08-96CE-4451-8692-4F0B9E513E69}">
      <dgm:prSet phldrT="[Text]" custT="1"/>
      <dgm:spPr/>
      <dgm:t>
        <a:bodyPr/>
        <a:lstStyle/>
        <a:p>
          <a:r>
            <a:rPr lang="en-GB" sz="1000" dirty="0">
              <a:solidFill>
                <a:sysClr val="windowText" lastClr="000000"/>
              </a:solidFill>
            </a:rPr>
            <a:t>IT Manager</a:t>
          </a:r>
        </a:p>
      </dgm:t>
    </dgm:pt>
    <dgm:pt modelId="{157391F8-59D2-4E73-96FD-BF925F1D47C2}" type="parTrans" cxnId="{43D4C4A7-1151-4C5D-9FD1-7308A48BD68D}">
      <dgm:prSet/>
      <dgm:spPr/>
      <dgm:t>
        <a:bodyPr/>
        <a:lstStyle/>
        <a:p>
          <a:endParaRPr lang="en-GB" sz="1000">
            <a:solidFill>
              <a:sysClr val="windowText" lastClr="000000"/>
            </a:solidFill>
          </a:endParaRPr>
        </a:p>
      </dgm:t>
    </dgm:pt>
    <dgm:pt modelId="{A57F5691-323C-4EA9-9A98-22089A0AD554}" type="sibTrans" cxnId="{43D4C4A7-1151-4C5D-9FD1-7308A48BD68D}">
      <dgm:prSet/>
      <dgm:spPr/>
      <dgm:t>
        <a:bodyPr/>
        <a:lstStyle/>
        <a:p>
          <a:endParaRPr lang="en-GB" sz="1000">
            <a:solidFill>
              <a:sysClr val="windowText" lastClr="000000"/>
            </a:solidFill>
          </a:endParaRPr>
        </a:p>
      </dgm:t>
    </dgm:pt>
    <dgm:pt modelId="{32DDFB22-E33D-4E89-9491-C6914B2DDB70}">
      <dgm:prSet phldrT="[Text]" custT="1"/>
      <dgm:spPr/>
      <dgm:t>
        <a:bodyPr/>
        <a:lstStyle/>
        <a:p>
          <a:r>
            <a:rPr lang="en-GB" sz="1000" dirty="0">
              <a:solidFill>
                <a:sysClr val="windowText" lastClr="000000"/>
              </a:solidFill>
            </a:rPr>
            <a:t>Product and distribution Manager</a:t>
          </a:r>
        </a:p>
      </dgm:t>
    </dgm:pt>
    <dgm:pt modelId="{69F54D73-A183-457B-975F-3D0B9BD6121F}" type="parTrans" cxnId="{374872E6-1BD4-439E-BC9D-30BD4435F546}">
      <dgm:prSet/>
      <dgm:spPr/>
      <dgm:t>
        <a:bodyPr/>
        <a:lstStyle/>
        <a:p>
          <a:endParaRPr lang="en-US" sz="1000">
            <a:solidFill>
              <a:sysClr val="windowText" lastClr="000000"/>
            </a:solidFill>
          </a:endParaRPr>
        </a:p>
      </dgm:t>
    </dgm:pt>
    <dgm:pt modelId="{1041FFF5-8387-4998-BE2F-59837E384351}" type="sibTrans" cxnId="{374872E6-1BD4-439E-BC9D-30BD4435F546}">
      <dgm:prSet/>
      <dgm:spPr/>
      <dgm:t>
        <a:bodyPr/>
        <a:lstStyle/>
        <a:p>
          <a:endParaRPr lang="en-US" sz="1000">
            <a:solidFill>
              <a:sysClr val="windowText" lastClr="000000"/>
            </a:solidFill>
          </a:endParaRPr>
        </a:p>
      </dgm:t>
    </dgm:pt>
    <dgm:pt modelId="{669187D7-3EFE-48B7-8633-C1875037A06E}">
      <dgm:prSet custT="1"/>
      <dgm:spPr/>
      <dgm:t>
        <a:bodyPr/>
        <a:lstStyle/>
        <a:p>
          <a:r>
            <a:rPr lang="en-US" sz="1000" dirty="0">
              <a:solidFill>
                <a:sysClr val="windowText" lastClr="000000"/>
              </a:solidFill>
            </a:rPr>
            <a:t>Estate Officer</a:t>
          </a:r>
        </a:p>
      </dgm:t>
    </dgm:pt>
    <dgm:pt modelId="{F069BFBC-D87C-4CEA-BD42-1EB840F98A8D}" type="parTrans" cxnId="{C9AE0210-5902-4D33-AFF4-46D6EFD08DDE}">
      <dgm:prSet/>
      <dgm:spPr/>
      <dgm:t>
        <a:bodyPr/>
        <a:lstStyle/>
        <a:p>
          <a:endParaRPr lang="en-US" sz="1000">
            <a:solidFill>
              <a:sysClr val="windowText" lastClr="000000"/>
            </a:solidFill>
          </a:endParaRPr>
        </a:p>
      </dgm:t>
    </dgm:pt>
    <dgm:pt modelId="{CF4210F2-F6CC-4368-A8BF-8A9F8F1030C4}" type="sibTrans" cxnId="{C9AE0210-5902-4D33-AFF4-46D6EFD08DDE}">
      <dgm:prSet/>
      <dgm:spPr/>
      <dgm:t>
        <a:bodyPr/>
        <a:lstStyle/>
        <a:p>
          <a:endParaRPr lang="en-US" sz="1000">
            <a:solidFill>
              <a:sysClr val="windowText" lastClr="000000"/>
            </a:solidFill>
          </a:endParaRPr>
        </a:p>
      </dgm:t>
    </dgm:pt>
    <dgm:pt modelId="{46505F12-8EC4-4DB8-A0D6-03E7E117FB5A}">
      <dgm:prSet phldrT="[Text]" custT="1"/>
      <dgm:spPr/>
      <dgm:t>
        <a:bodyPr/>
        <a:lstStyle/>
        <a:p>
          <a:r>
            <a:rPr lang="en-GB" sz="1000" dirty="0">
              <a:solidFill>
                <a:sysClr val="windowText" lastClr="000000"/>
              </a:solidFill>
            </a:rPr>
            <a:t>Finance Manager</a:t>
          </a:r>
        </a:p>
      </dgm:t>
    </dgm:pt>
    <dgm:pt modelId="{22C33161-21BD-40CC-B3C8-7107FB1B45A4}" type="parTrans" cxnId="{4AA5C19E-A730-493A-AF3F-4FD097391AFE}">
      <dgm:prSet/>
      <dgm:spPr/>
      <dgm:t>
        <a:bodyPr/>
        <a:lstStyle/>
        <a:p>
          <a:endParaRPr lang="en-US" sz="1000">
            <a:solidFill>
              <a:sysClr val="windowText" lastClr="000000"/>
            </a:solidFill>
          </a:endParaRPr>
        </a:p>
      </dgm:t>
    </dgm:pt>
    <dgm:pt modelId="{8F11BE01-062F-4F74-920F-4C7F5D0293DE}" type="sibTrans" cxnId="{4AA5C19E-A730-493A-AF3F-4FD097391AFE}">
      <dgm:prSet/>
      <dgm:spPr/>
      <dgm:t>
        <a:bodyPr/>
        <a:lstStyle/>
        <a:p>
          <a:endParaRPr lang="en-US" sz="1000">
            <a:solidFill>
              <a:sysClr val="windowText" lastClr="000000"/>
            </a:solidFill>
          </a:endParaRPr>
        </a:p>
      </dgm:t>
    </dgm:pt>
    <dgm:pt modelId="{19EF3364-C653-40C6-AA04-1892CD3A2BEA}" type="pres">
      <dgm:prSet presAssocID="{6DAA2259-AC28-4283-BBCE-D9D6D2F17A84}" presName="hierChild1" presStyleCnt="0">
        <dgm:presLayoutVars>
          <dgm:orgChart val="1"/>
          <dgm:chPref val="1"/>
          <dgm:dir/>
          <dgm:animOne val="branch"/>
          <dgm:animLvl val="lvl"/>
          <dgm:resizeHandles/>
        </dgm:presLayoutVars>
      </dgm:prSet>
      <dgm:spPr/>
      <dgm:t>
        <a:bodyPr/>
        <a:lstStyle/>
        <a:p>
          <a:endParaRPr lang="en-US"/>
        </a:p>
      </dgm:t>
    </dgm:pt>
    <dgm:pt modelId="{389D2592-D6F9-4E86-A5EE-9EB97C811386}" type="pres">
      <dgm:prSet presAssocID="{F5F230C9-6340-4E99-A1F4-CAAD62C53959}" presName="hierRoot1" presStyleCnt="0">
        <dgm:presLayoutVars>
          <dgm:hierBranch val="init"/>
        </dgm:presLayoutVars>
      </dgm:prSet>
      <dgm:spPr/>
    </dgm:pt>
    <dgm:pt modelId="{05BC9D4C-7992-4754-B40C-9BAA087013D1}" type="pres">
      <dgm:prSet presAssocID="{F5F230C9-6340-4E99-A1F4-CAAD62C53959}" presName="rootComposite1" presStyleCnt="0"/>
      <dgm:spPr/>
    </dgm:pt>
    <dgm:pt modelId="{8618B1DB-EEED-4AB7-96F1-E3F08580A248}" type="pres">
      <dgm:prSet presAssocID="{F5F230C9-6340-4E99-A1F4-CAAD62C53959}" presName="rootText1" presStyleLbl="node0" presStyleIdx="0" presStyleCnt="3" custLinFactX="22080" custLinFactY="-23181" custLinFactNeighborX="100000" custLinFactNeighborY="-100000">
        <dgm:presLayoutVars>
          <dgm:chPref val="3"/>
        </dgm:presLayoutVars>
      </dgm:prSet>
      <dgm:spPr/>
      <dgm:t>
        <a:bodyPr/>
        <a:lstStyle/>
        <a:p>
          <a:endParaRPr lang="en-US"/>
        </a:p>
      </dgm:t>
    </dgm:pt>
    <dgm:pt modelId="{776BBDBB-9688-4BBE-851B-0007094CEE81}" type="pres">
      <dgm:prSet presAssocID="{F5F230C9-6340-4E99-A1F4-CAAD62C53959}" presName="rootConnector1" presStyleLbl="node1" presStyleIdx="0" presStyleCnt="0"/>
      <dgm:spPr/>
      <dgm:t>
        <a:bodyPr/>
        <a:lstStyle/>
        <a:p>
          <a:endParaRPr lang="en-US"/>
        </a:p>
      </dgm:t>
    </dgm:pt>
    <dgm:pt modelId="{FE80D35A-2E8E-4B99-8F5D-825B42708041}" type="pres">
      <dgm:prSet presAssocID="{F5F230C9-6340-4E99-A1F4-CAAD62C53959}" presName="hierChild2" presStyleCnt="0"/>
      <dgm:spPr/>
    </dgm:pt>
    <dgm:pt modelId="{A428974C-0E11-4D10-93F2-64EE00ACE4CD}" type="pres">
      <dgm:prSet presAssocID="{F5F230C9-6340-4E99-A1F4-CAAD62C53959}" presName="hierChild3" presStyleCnt="0"/>
      <dgm:spPr/>
    </dgm:pt>
    <dgm:pt modelId="{F3223F3F-527B-4E88-81F4-58A91500D4A1}" type="pres">
      <dgm:prSet presAssocID="{0F6EDFE5-BE2F-4097-86C4-54CADE75BEF6}" presName="hierRoot1" presStyleCnt="0">
        <dgm:presLayoutVars>
          <dgm:hierBranch val="init"/>
        </dgm:presLayoutVars>
      </dgm:prSet>
      <dgm:spPr/>
    </dgm:pt>
    <dgm:pt modelId="{C56A7AC0-B0C5-4458-89CA-EC59F371D0FB}" type="pres">
      <dgm:prSet presAssocID="{0F6EDFE5-BE2F-4097-86C4-54CADE75BEF6}" presName="rootComposite1" presStyleCnt="0"/>
      <dgm:spPr/>
    </dgm:pt>
    <dgm:pt modelId="{CD86669B-1B3A-4556-8975-FEEA6E4D9303}" type="pres">
      <dgm:prSet presAssocID="{0F6EDFE5-BE2F-4097-86C4-54CADE75BEF6}" presName="rootText1" presStyleLbl="node0" presStyleIdx="1" presStyleCnt="3">
        <dgm:presLayoutVars>
          <dgm:chPref val="3"/>
        </dgm:presLayoutVars>
      </dgm:prSet>
      <dgm:spPr/>
      <dgm:t>
        <a:bodyPr/>
        <a:lstStyle/>
        <a:p>
          <a:endParaRPr lang="en-US"/>
        </a:p>
      </dgm:t>
    </dgm:pt>
    <dgm:pt modelId="{2C94F714-D4FC-477D-8EEF-90C92AE8C21A}" type="pres">
      <dgm:prSet presAssocID="{0F6EDFE5-BE2F-4097-86C4-54CADE75BEF6}" presName="rootConnector1" presStyleLbl="node1" presStyleIdx="0" presStyleCnt="0"/>
      <dgm:spPr/>
      <dgm:t>
        <a:bodyPr/>
        <a:lstStyle/>
        <a:p>
          <a:endParaRPr lang="en-US"/>
        </a:p>
      </dgm:t>
    </dgm:pt>
    <dgm:pt modelId="{8AFB8EC2-F21C-4F4C-BD7A-EF0FAE5FD00B}" type="pres">
      <dgm:prSet presAssocID="{0F6EDFE5-BE2F-4097-86C4-54CADE75BEF6}" presName="hierChild2" presStyleCnt="0"/>
      <dgm:spPr/>
    </dgm:pt>
    <dgm:pt modelId="{1E6D519A-67AC-4EAA-A503-39A0C9466981}" type="pres">
      <dgm:prSet presAssocID="{2C2601BE-A2CB-47B7-9CC5-FF1D8F172F18}" presName="Name37" presStyleLbl="parChTrans1D2" presStyleIdx="0" presStyleCnt="5"/>
      <dgm:spPr/>
      <dgm:t>
        <a:bodyPr/>
        <a:lstStyle/>
        <a:p>
          <a:endParaRPr lang="en-US"/>
        </a:p>
      </dgm:t>
    </dgm:pt>
    <dgm:pt modelId="{66494EA1-C2A2-4E2A-9D2A-4316B3240A1B}" type="pres">
      <dgm:prSet presAssocID="{21370382-4632-4B3B-8EB7-70EC84D10DF0}" presName="hierRoot2" presStyleCnt="0">
        <dgm:presLayoutVars>
          <dgm:hierBranch val="init"/>
        </dgm:presLayoutVars>
      </dgm:prSet>
      <dgm:spPr/>
    </dgm:pt>
    <dgm:pt modelId="{C0207DBE-2A8C-4659-8E8C-BC444CC4F98F}" type="pres">
      <dgm:prSet presAssocID="{21370382-4632-4B3B-8EB7-70EC84D10DF0}" presName="rootComposite" presStyleCnt="0"/>
      <dgm:spPr/>
    </dgm:pt>
    <dgm:pt modelId="{2EDE664B-955C-47EB-8BD1-B31D9718E417}" type="pres">
      <dgm:prSet presAssocID="{21370382-4632-4B3B-8EB7-70EC84D10DF0}" presName="rootText" presStyleLbl="node2" presStyleIdx="0" presStyleCnt="5">
        <dgm:presLayoutVars>
          <dgm:chPref val="3"/>
        </dgm:presLayoutVars>
      </dgm:prSet>
      <dgm:spPr/>
      <dgm:t>
        <a:bodyPr/>
        <a:lstStyle/>
        <a:p>
          <a:endParaRPr lang="en-US"/>
        </a:p>
      </dgm:t>
    </dgm:pt>
    <dgm:pt modelId="{A419B2C1-8BD4-4A68-B96F-4405F23881CB}" type="pres">
      <dgm:prSet presAssocID="{21370382-4632-4B3B-8EB7-70EC84D10DF0}" presName="rootConnector" presStyleLbl="node2" presStyleIdx="0" presStyleCnt="5"/>
      <dgm:spPr/>
      <dgm:t>
        <a:bodyPr/>
        <a:lstStyle/>
        <a:p>
          <a:endParaRPr lang="en-US"/>
        </a:p>
      </dgm:t>
    </dgm:pt>
    <dgm:pt modelId="{1C7FFC23-19C8-4CF3-805A-DE7A071E6DAD}" type="pres">
      <dgm:prSet presAssocID="{21370382-4632-4B3B-8EB7-70EC84D10DF0}" presName="hierChild4" presStyleCnt="0"/>
      <dgm:spPr/>
    </dgm:pt>
    <dgm:pt modelId="{E89E9E22-59F5-438E-AECB-F2B35F5B18D1}" type="pres">
      <dgm:prSet presAssocID="{21370382-4632-4B3B-8EB7-70EC84D10DF0}" presName="hierChild5" presStyleCnt="0"/>
      <dgm:spPr/>
    </dgm:pt>
    <dgm:pt modelId="{829831C5-6026-45FE-B717-E5A3BDF2C2D3}" type="pres">
      <dgm:prSet presAssocID="{157391F8-59D2-4E73-96FD-BF925F1D47C2}" presName="Name37" presStyleLbl="parChTrans1D2" presStyleIdx="1" presStyleCnt="5"/>
      <dgm:spPr/>
      <dgm:t>
        <a:bodyPr/>
        <a:lstStyle/>
        <a:p>
          <a:endParaRPr lang="en-US"/>
        </a:p>
      </dgm:t>
    </dgm:pt>
    <dgm:pt modelId="{CDFAF078-D417-4875-B532-0D82F46760F8}" type="pres">
      <dgm:prSet presAssocID="{A61BAE08-96CE-4451-8692-4F0B9E513E69}" presName="hierRoot2" presStyleCnt="0">
        <dgm:presLayoutVars>
          <dgm:hierBranch val="init"/>
        </dgm:presLayoutVars>
      </dgm:prSet>
      <dgm:spPr/>
    </dgm:pt>
    <dgm:pt modelId="{064A36CB-E8AB-48E6-9568-CC5683013090}" type="pres">
      <dgm:prSet presAssocID="{A61BAE08-96CE-4451-8692-4F0B9E513E69}" presName="rootComposite" presStyleCnt="0"/>
      <dgm:spPr/>
    </dgm:pt>
    <dgm:pt modelId="{478D87E2-9C64-4642-BCE5-11716FC69401}" type="pres">
      <dgm:prSet presAssocID="{A61BAE08-96CE-4451-8692-4F0B9E513E69}" presName="rootText" presStyleLbl="node2" presStyleIdx="1" presStyleCnt="5">
        <dgm:presLayoutVars>
          <dgm:chPref val="3"/>
        </dgm:presLayoutVars>
      </dgm:prSet>
      <dgm:spPr/>
      <dgm:t>
        <a:bodyPr/>
        <a:lstStyle/>
        <a:p>
          <a:endParaRPr lang="en-US"/>
        </a:p>
      </dgm:t>
    </dgm:pt>
    <dgm:pt modelId="{6D112870-931C-48AF-9A2B-08A45C0706B3}" type="pres">
      <dgm:prSet presAssocID="{A61BAE08-96CE-4451-8692-4F0B9E513E69}" presName="rootConnector" presStyleLbl="node2" presStyleIdx="1" presStyleCnt="5"/>
      <dgm:spPr/>
      <dgm:t>
        <a:bodyPr/>
        <a:lstStyle/>
        <a:p>
          <a:endParaRPr lang="en-US"/>
        </a:p>
      </dgm:t>
    </dgm:pt>
    <dgm:pt modelId="{E1C59FD8-475F-403B-9267-D62B6C722E4C}" type="pres">
      <dgm:prSet presAssocID="{A61BAE08-96CE-4451-8692-4F0B9E513E69}" presName="hierChild4" presStyleCnt="0"/>
      <dgm:spPr/>
    </dgm:pt>
    <dgm:pt modelId="{632B50CD-63AA-4E75-ACDA-7FF272040916}" type="pres">
      <dgm:prSet presAssocID="{A61BAE08-96CE-4451-8692-4F0B9E513E69}" presName="hierChild5" presStyleCnt="0"/>
      <dgm:spPr/>
    </dgm:pt>
    <dgm:pt modelId="{68E613BF-C54C-46A9-98BF-ACF0508E00CF}" type="pres">
      <dgm:prSet presAssocID="{8016E1A1-C2F3-416B-A7D2-A9BF5374C3AA}" presName="Name37" presStyleLbl="parChTrans1D2" presStyleIdx="2" presStyleCnt="5"/>
      <dgm:spPr/>
      <dgm:t>
        <a:bodyPr/>
        <a:lstStyle/>
        <a:p>
          <a:endParaRPr lang="en-US"/>
        </a:p>
      </dgm:t>
    </dgm:pt>
    <dgm:pt modelId="{DAB3BCF7-9163-4D42-9250-C7FDD9E79F4D}" type="pres">
      <dgm:prSet presAssocID="{DAAB26AE-0AD6-4F09-8E86-C2D9AD75A780}" presName="hierRoot2" presStyleCnt="0">
        <dgm:presLayoutVars>
          <dgm:hierBranch val="init"/>
        </dgm:presLayoutVars>
      </dgm:prSet>
      <dgm:spPr/>
    </dgm:pt>
    <dgm:pt modelId="{C832F272-FA12-44EA-9200-73F263DA854D}" type="pres">
      <dgm:prSet presAssocID="{DAAB26AE-0AD6-4F09-8E86-C2D9AD75A780}" presName="rootComposite" presStyleCnt="0"/>
      <dgm:spPr/>
    </dgm:pt>
    <dgm:pt modelId="{C18EAC88-7157-4791-B793-76F3E146165C}" type="pres">
      <dgm:prSet presAssocID="{DAAB26AE-0AD6-4F09-8E86-C2D9AD75A780}" presName="rootText" presStyleLbl="node2" presStyleIdx="2" presStyleCnt="5">
        <dgm:presLayoutVars>
          <dgm:chPref val="3"/>
        </dgm:presLayoutVars>
      </dgm:prSet>
      <dgm:spPr/>
      <dgm:t>
        <a:bodyPr/>
        <a:lstStyle/>
        <a:p>
          <a:endParaRPr lang="en-US"/>
        </a:p>
      </dgm:t>
    </dgm:pt>
    <dgm:pt modelId="{6C93FB85-2F7E-426A-8E3F-14E86AA85C09}" type="pres">
      <dgm:prSet presAssocID="{DAAB26AE-0AD6-4F09-8E86-C2D9AD75A780}" presName="rootConnector" presStyleLbl="node2" presStyleIdx="2" presStyleCnt="5"/>
      <dgm:spPr/>
      <dgm:t>
        <a:bodyPr/>
        <a:lstStyle/>
        <a:p>
          <a:endParaRPr lang="en-US"/>
        </a:p>
      </dgm:t>
    </dgm:pt>
    <dgm:pt modelId="{8BDF5D77-5157-47DF-AAD7-B770E39D03A3}" type="pres">
      <dgm:prSet presAssocID="{DAAB26AE-0AD6-4F09-8E86-C2D9AD75A780}" presName="hierChild4" presStyleCnt="0"/>
      <dgm:spPr/>
    </dgm:pt>
    <dgm:pt modelId="{5D70716E-5C88-474F-B222-57D4557A83C0}" type="pres">
      <dgm:prSet presAssocID="{DAAB26AE-0AD6-4F09-8E86-C2D9AD75A780}" presName="hierChild5" presStyleCnt="0"/>
      <dgm:spPr/>
    </dgm:pt>
    <dgm:pt modelId="{10197FC9-5E24-4DF8-A1CC-24C7979ACC3A}" type="pres">
      <dgm:prSet presAssocID="{69F54D73-A183-457B-975F-3D0B9BD6121F}" presName="Name37" presStyleLbl="parChTrans1D2" presStyleIdx="3" presStyleCnt="5"/>
      <dgm:spPr/>
      <dgm:t>
        <a:bodyPr/>
        <a:lstStyle/>
        <a:p>
          <a:endParaRPr lang="en-US"/>
        </a:p>
      </dgm:t>
    </dgm:pt>
    <dgm:pt modelId="{FF4692CA-B5BA-4E91-A976-A033EA48A96C}" type="pres">
      <dgm:prSet presAssocID="{32DDFB22-E33D-4E89-9491-C6914B2DDB70}" presName="hierRoot2" presStyleCnt="0">
        <dgm:presLayoutVars>
          <dgm:hierBranch val="init"/>
        </dgm:presLayoutVars>
      </dgm:prSet>
      <dgm:spPr/>
    </dgm:pt>
    <dgm:pt modelId="{483B157B-300E-41AA-990E-EE0340371CAA}" type="pres">
      <dgm:prSet presAssocID="{32DDFB22-E33D-4E89-9491-C6914B2DDB70}" presName="rootComposite" presStyleCnt="0"/>
      <dgm:spPr/>
    </dgm:pt>
    <dgm:pt modelId="{CDF72543-8B5F-431F-B46A-698960C82DBF}" type="pres">
      <dgm:prSet presAssocID="{32DDFB22-E33D-4E89-9491-C6914B2DDB70}" presName="rootText" presStyleLbl="node2" presStyleIdx="3" presStyleCnt="5" custLinFactNeighborX="240">
        <dgm:presLayoutVars>
          <dgm:chPref val="3"/>
        </dgm:presLayoutVars>
      </dgm:prSet>
      <dgm:spPr/>
      <dgm:t>
        <a:bodyPr/>
        <a:lstStyle/>
        <a:p>
          <a:endParaRPr lang="en-US"/>
        </a:p>
      </dgm:t>
    </dgm:pt>
    <dgm:pt modelId="{0A7049F3-8FD1-4577-9574-3778C5D641B6}" type="pres">
      <dgm:prSet presAssocID="{32DDFB22-E33D-4E89-9491-C6914B2DDB70}" presName="rootConnector" presStyleLbl="node2" presStyleIdx="3" presStyleCnt="5"/>
      <dgm:spPr/>
      <dgm:t>
        <a:bodyPr/>
        <a:lstStyle/>
        <a:p>
          <a:endParaRPr lang="en-US"/>
        </a:p>
      </dgm:t>
    </dgm:pt>
    <dgm:pt modelId="{865DDEF4-3B24-4E36-A735-C11E6279A8E2}" type="pres">
      <dgm:prSet presAssocID="{32DDFB22-E33D-4E89-9491-C6914B2DDB70}" presName="hierChild4" presStyleCnt="0"/>
      <dgm:spPr/>
    </dgm:pt>
    <dgm:pt modelId="{05E40B7D-E58E-4518-887E-0ECFD1B20624}" type="pres">
      <dgm:prSet presAssocID="{32DDFB22-E33D-4E89-9491-C6914B2DDB70}" presName="hierChild5" presStyleCnt="0"/>
      <dgm:spPr/>
    </dgm:pt>
    <dgm:pt modelId="{1684DDBC-7FA0-431B-AA21-06A10D7371BD}" type="pres">
      <dgm:prSet presAssocID="{22C33161-21BD-40CC-B3C8-7107FB1B45A4}" presName="Name37" presStyleLbl="parChTrans1D2" presStyleIdx="4" presStyleCnt="5"/>
      <dgm:spPr/>
      <dgm:t>
        <a:bodyPr/>
        <a:lstStyle/>
        <a:p>
          <a:endParaRPr lang="en-US"/>
        </a:p>
      </dgm:t>
    </dgm:pt>
    <dgm:pt modelId="{E06DC31C-FF30-4ED4-9621-2966C1E2F780}" type="pres">
      <dgm:prSet presAssocID="{46505F12-8EC4-4DB8-A0D6-03E7E117FB5A}" presName="hierRoot2" presStyleCnt="0">
        <dgm:presLayoutVars>
          <dgm:hierBranch val="init"/>
        </dgm:presLayoutVars>
      </dgm:prSet>
      <dgm:spPr/>
    </dgm:pt>
    <dgm:pt modelId="{8BE2FD5D-CD96-4A90-B54B-BFD414299985}" type="pres">
      <dgm:prSet presAssocID="{46505F12-8EC4-4DB8-A0D6-03E7E117FB5A}" presName="rootComposite" presStyleCnt="0"/>
      <dgm:spPr/>
    </dgm:pt>
    <dgm:pt modelId="{65BF5CDC-4F6D-4423-B3A9-6B985044082C}" type="pres">
      <dgm:prSet presAssocID="{46505F12-8EC4-4DB8-A0D6-03E7E117FB5A}" presName="rootText" presStyleLbl="node2" presStyleIdx="4" presStyleCnt="5">
        <dgm:presLayoutVars>
          <dgm:chPref val="3"/>
        </dgm:presLayoutVars>
      </dgm:prSet>
      <dgm:spPr/>
      <dgm:t>
        <a:bodyPr/>
        <a:lstStyle/>
        <a:p>
          <a:endParaRPr lang="en-US"/>
        </a:p>
      </dgm:t>
    </dgm:pt>
    <dgm:pt modelId="{3D1BEA5D-255A-4BAF-8DA5-D66F678CC860}" type="pres">
      <dgm:prSet presAssocID="{46505F12-8EC4-4DB8-A0D6-03E7E117FB5A}" presName="rootConnector" presStyleLbl="node2" presStyleIdx="4" presStyleCnt="5"/>
      <dgm:spPr/>
      <dgm:t>
        <a:bodyPr/>
        <a:lstStyle/>
        <a:p>
          <a:endParaRPr lang="en-US"/>
        </a:p>
      </dgm:t>
    </dgm:pt>
    <dgm:pt modelId="{023C3818-462B-4F1D-8743-A41A10CEF5E0}" type="pres">
      <dgm:prSet presAssocID="{46505F12-8EC4-4DB8-A0D6-03E7E117FB5A}" presName="hierChild4" presStyleCnt="0"/>
      <dgm:spPr/>
    </dgm:pt>
    <dgm:pt modelId="{CD33E082-4194-46C1-94EA-44CD5243AD38}" type="pres">
      <dgm:prSet presAssocID="{46505F12-8EC4-4DB8-A0D6-03E7E117FB5A}" presName="hierChild5" presStyleCnt="0"/>
      <dgm:spPr/>
    </dgm:pt>
    <dgm:pt modelId="{E7DA3CB7-8619-4FEE-A9B7-8801D0155CDC}" type="pres">
      <dgm:prSet presAssocID="{0F6EDFE5-BE2F-4097-86C4-54CADE75BEF6}" presName="hierChild3" presStyleCnt="0"/>
      <dgm:spPr/>
    </dgm:pt>
    <dgm:pt modelId="{E942F6D3-7E2D-4D05-ADE4-2879AFEF6061}" type="pres">
      <dgm:prSet presAssocID="{669187D7-3EFE-48B7-8633-C1875037A06E}" presName="hierRoot1" presStyleCnt="0">
        <dgm:presLayoutVars>
          <dgm:hierBranch val="init"/>
        </dgm:presLayoutVars>
      </dgm:prSet>
      <dgm:spPr/>
    </dgm:pt>
    <dgm:pt modelId="{350B965D-DF74-4E47-94F5-B71BFC394ABA}" type="pres">
      <dgm:prSet presAssocID="{669187D7-3EFE-48B7-8633-C1875037A06E}" presName="rootComposite1" presStyleCnt="0"/>
      <dgm:spPr/>
    </dgm:pt>
    <dgm:pt modelId="{8C715C7B-0BD4-4853-9738-2BFB71830053}" type="pres">
      <dgm:prSet presAssocID="{669187D7-3EFE-48B7-8633-C1875037A06E}" presName="rootText1" presStyleLbl="node0" presStyleIdx="2" presStyleCnt="3">
        <dgm:presLayoutVars>
          <dgm:chPref val="3"/>
        </dgm:presLayoutVars>
      </dgm:prSet>
      <dgm:spPr/>
      <dgm:t>
        <a:bodyPr/>
        <a:lstStyle/>
        <a:p>
          <a:endParaRPr lang="en-US"/>
        </a:p>
      </dgm:t>
    </dgm:pt>
    <dgm:pt modelId="{25A6DF65-5333-4C6C-91D0-9D17044CEB60}" type="pres">
      <dgm:prSet presAssocID="{669187D7-3EFE-48B7-8633-C1875037A06E}" presName="rootConnector1" presStyleLbl="node1" presStyleIdx="0" presStyleCnt="0"/>
      <dgm:spPr/>
      <dgm:t>
        <a:bodyPr/>
        <a:lstStyle/>
        <a:p>
          <a:endParaRPr lang="en-US"/>
        </a:p>
      </dgm:t>
    </dgm:pt>
    <dgm:pt modelId="{0C565F6A-CFFA-4205-92E3-E4703E402841}" type="pres">
      <dgm:prSet presAssocID="{669187D7-3EFE-48B7-8633-C1875037A06E}" presName="hierChild2" presStyleCnt="0"/>
      <dgm:spPr/>
    </dgm:pt>
    <dgm:pt modelId="{3DE24DD0-D4E8-4F39-8230-A0653C60E68B}" type="pres">
      <dgm:prSet presAssocID="{669187D7-3EFE-48B7-8633-C1875037A06E}" presName="hierChild3" presStyleCnt="0"/>
      <dgm:spPr/>
    </dgm:pt>
  </dgm:ptLst>
  <dgm:cxnLst>
    <dgm:cxn modelId="{1C16AC1E-2322-4066-B242-CAC122D14494}" srcId="{0F6EDFE5-BE2F-4097-86C4-54CADE75BEF6}" destId="{21370382-4632-4B3B-8EB7-70EC84D10DF0}" srcOrd="0" destOrd="0" parTransId="{2C2601BE-A2CB-47B7-9CC5-FF1D8F172F18}" sibTransId="{78C0A166-8689-4452-BA5B-916BB9C553C0}"/>
    <dgm:cxn modelId="{5C193014-C3DA-45F7-A10D-2997E5D5B4B1}" type="presOf" srcId="{DAAB26AE-0AD6-4F09-8E86-C2D9AD75A780}" destId="{C18EAC88-7157-4791-B793-76F3E146165C}" srcOrd="0" destOrd="0" presId="urn:microsoft.com/office/officeart/2005/8/layout/orgChart1"/>
    <dgm:cxn modelId="{51D25DE5-0048-4A3E-A91E-0FA37B1AA435}" srcId="{6DAA2259-AC28-4283-BBCE-D9D6D2F17A84}" destId="{0F6EDFE5-BE2F-4097-86C4-54CADE75BEF6}" srcOrd="1" destOrd="0" parTransId="{C060BBE7-0400-4914-A0AD-203AD8C35759}" sibTransId="{59DC8D59-EC3E-4EC7-A7C2-9B927309372E}"/>
    <dgm:cxn modelId="{3BB9385E-17E4-48BC-83C2-5838AF7590C2}" type="presOf" srcId="{0F6EDFE5-BE2F-4097-86C4-54CADE75BEF6}" destId="{CD86669B-1B3A-4556-8975-FEEA6E4D9303}" srcOrd="0" destOrd="0" presId="urn:microsoft.com/office/officeart/2005/8/layout/orgChart1"/>
    <dgm:cxn modelId="{D1487C99-7E34-4691-B8A3-F5FD245E9D6B}" type="presOf" srcId="{DAAB26AE-0AD6-4F09-8E86-C2D9AD75A780}" destId="{6C93FB85-2F7E-426A-8E3F-14E86AA85C09}" srcOrd="1" destOrd="0" presId="urn:microsoft.com/office/officeart/2005/8/layout/orgChart1"/>
    <dgm:cxn modelId="{43D4C4A7-1151-4C5D-9FD1-7308A48BD68D}" srcId="{0F6EDFE5-BE2F-4097-86C4-54CADE75BEF6}" destId="{A61BAE08-96CE-4451-8692-4F0B9E513E69}" srcOrd="1" destOrd="0" parTransId="{157391F8-59D2-4E73-96FD-BF925F1D47C2}" sibTransId="{A57F5691-323C-4EA9-9A98-22089A0AD554}"/>
    <dgm:cxn modelId="{640F6000-E60E-4585-A623-D6D291F87E0C}" type="presOf" srcId="{F5F230C9-6340-4E99-A1F4-CAAD62C53959}" destId="{8618B1DB-EEED-4AB7-96F1-E3F08580A248}" srcOrd="0" destOrd="0" presId="urn:microsoft.com/office/officeart/2005/8/layout/orgChart1"/>
    <dgm:cxn modelId="{C9AE0210-5902-4D33-AFF4-46D6EFD08DDE}" srcId="{6DAA2259-AC28-4283-BBCE-D9D6D2F17A84}" destId="{669187D7-3EFE-48B7-8633-C1875037A06E}" srcOrd="2" destOrd="0" parTransId="{F069BFBC-D87C-4CEA-BD42-1EB840F98A8D}" sibTransId="{CF4210F2-F6CC-4368-A8BF-8A9F8F1030C4}"/>
    <dgm:cxn modelId="{4AF3D789-6711-489B-9AC9-F8C5A9DFF463}" type="presOf" srcId="{157391F8-59D2-4E73-96FD-BF925F1D47C2}" destId="{829831C5-6026-45FE-B717-E5A3BDF2C2D3}" srcOrd="0" destOrd="0" presId="urn:microsoft.com/office/officeart/2005/8/layout/orgChart1"/>
    <dgm:cxn modelId="{9B3E186A-4E34-45B0-A2ED-8B5A5F088CF8}" srcId="{6DAA2259-AC28-4283-BBCE-D9D6D2F17A84}" destId="{F5F230C9-6340-4E99-A1F4-CAAD62C53959}" srcOrd="0" destOrd="0" parTransId="{9F02ABBE-DB7C-4338-9A74-8E9D7316D4B8}" sibTransId="{11BF2434-4D59-4DFA-90A3-11A608BC5AD8}"/>
    <dgm:cxn modelId="{85B85B31-7319-4FF7-B853-3E4F04185A3B}" type="presOf" srcId="{2C2601BE-A2CB-47B7-9CC5-FF1D8F172F18}" destId="{1E6D519A-67AC-4EAA-A503-39A0C9466981}" srcOrd="0" destOrd="0" presId="urn:microsoft.com/office/officeart/2005/8/layout/orgChart1"/>
    <dgm:cxn modelId="{42C3B4C9-D84B-4888-95B1-937FCA24F47E}" type="presOf" srcId="{6DAA2259-AC28-4283-BBCE-D9D6D2F17A84}" destId="{19EF3364-C653-40C6-AA04-1892CD3A2BEA}" srcOrd="0" destOrd="0" presId="urn:microsoft.com/office/officeart/2005/8/layout/orgChart1"/>
    <dgm:cxn modelId="{0230ED87-8A80-4F3A-991B-4A131FE84986}" type="presOf" srcId="{32DDFB22-E33D-4E89-9491-C6914B2DDB70}" destId="{0A7049F3-8FD1-4577-9574-3778C5D641B6}" srcOrd="1" destOrd="0" presId="urn:microsoft.com/office/officeart/2005/8/layout/orgChart1"/>
    <dgm:cxn modelId="{374872E6-1BD4-439E-BC9D-30BD4435F546}" srcId="{0F6EDFE5-BE2F-4097-86C4-54CADE75BEF6}" destId="{32DDFB22-E33D-4E89-9491-C6914B2DDB70}" srcOrd="3" destOrd="0" parTransId="{69F54D73-A183-457B-975F-3D0B9BD6121F}" sibTransId="{1041FFF5-8387-4998-BE2F-59837E384351}"/>
    <dgm:cxn modelId="{546064E0-21B7-41C2-A8CA-DFB87F971106}" type="presOf" srcId="{8016E1A1-C2F3-416B-A7D2-A9BF5374C3AA}" destId="{68E613BF-C54C-46A9-98BF-ACF0508E00CF}" srcOrd="0" destOrd="0" presId="urn:microsoft.com/office/officeart/2005/8/layout/orgChart1"/>
    <dgm:cxn modelId="{AD2B5F1B-C2A3-469F-8A39-212AC46BA167}" type="presOf" srcId="{46505F12-8EC4-4DB8-A0D6-03E7E117FB5A}" destId="{65BF5CDC-4F6D-4423-B3A9-6B985044082C}" srcOrd="0" destOrd="0" presId="urn:microsoft.com/office/officeart/2005/8/layout/orgChart1"/>
    <dgm:cxn modelId="{D64FC346-66A0-4D3D-9A94-D731B13FAD29}" type="presOf" srcId="{21370382-4632-4B3B-8EB7-70EC84D10DF0}" destId="{A419B2C1-8BD4-4A68-B96F-4405F23881CB}" srcOrd="1" destOrd="0" presId="urn:microsoft.com/office/officeart/2005/8/layout/orgChart1"/>
    <dgm:cxn modelId="{D9F0CDF4-883F-44E6-B5CF-73CAE036AD15}" type="presOf" srcId="{F5F230C9-6340-4E99-A1F4-CAAD62C53959}" destId="{776BBDBB-9688-4BBE-851B-0007094CEE81}" srcOrd="1" destOrd="0" presId="urn:microsoft.com/office/officeart/2005/8/layout/orgChart1"/>
    <dgm:cxn modelId="{285D3A16-F300-4CA7-9B51-C7A837A93019}" type="presOf" srcId="{669187D7-3EFE-48B7-8633-C1875037A06E}" destId="{25A6DF65-5333-4C6C-91D0-9D17044CEB60}" srcOrd="1" destOrd="0" presId="urn:microsoft.com/office/officeart/2005/8/layout/orgChart1"/>
    <dgm:cxn modelId="{4E610106-0C6F-4CEF-8C3E-62F78C463399}" type="presOf" srcId="{32DDFB22-E33D-4E89-9491-C6914B2DDB70}" destId="{CDF72543-8B5F-431F-B46A-698960C82DBF}" srcOrd="0" destOrd="0" presId="urn:microsoft.com/office/officeart/2005/8/layout/orgChart1"/>
    <dgm:cxn modelId="{36FED2AC-6F67-4DA9-8529-2265C65B844D}" type="presOf" srcId="{A61BAE08-96CE-4451-8692-4F0B9E513E69}" destId="{478D87E2-9C64-4642-BCE5-11716FC69401}" srcOrd="0" destOrd="0" presId="urn:microsoft.com/office/officeart/2005/8/layout/orgChart1"/>
    <dgm:cxn modelId="{D84CB210-FFEA-4498-A53D-6D8761E00C0F}" type="presOf" srcId="{69F54D73-A183-457B-975F-3D0B9BD6121F}" destId="{10197FC9-5E24-4DF8-A1CC-24C7979ACC3A}" srcOrd="0" destOrd="0" presId="urn:microsoft.com/office/officeart/2005/8/layout/orgChart1"/>
    <dgm:cxn modelId="{C9714793-6E56-4589-8C8F-F4ACFF0C4A15}" type="presOf" srcId="{A61BAE08-96CE-4451-8692-4F0B9E513E69}" destId="{6D112870-931C-48AF-9A2B-08A45C0706B3}" srcOrd="1" destOrd="0" presId="urn:microsoft.com/office/officeart/2005/8/layout/orgChart1"/>
    <dgm:cxn modelId="{57A42D4A-8348-44E1-B2C1-50E751BDF510}" type="presOf" srcId="{46505F12-8EC4-4DB8-A0D6-03E7E117FB5A}" destId="{3D1BEA5D-255A-4BAF-8DA5-D66F678CC860}" srcOrd="1" destOrd="0" presId="urn:microsoft.com/office/officeart/2005/8/layout/orgChart1"/>
    <dgm:cxn modelId="{5B1840B0-0DF4-47FB-AC41-D36D60F7F3C1}" type="presOf" srcId="{22C33161-21BD-40CC-B3C8-7107FB1B45A4}" destId="{1684DDBC-7FA0-431B-AA21-06A10D7371BD}" srcOrd="0" destOrd="0" presId="urn:microsoft.com/office/officeart/2005/8/layout/orgChart1"/>
    <dgm:cxn modelId="{4AA5C19E-A730-493A-AF3F-4FD097391AFE}" srcId="{0F6EDFE5-BE2F-4097-86C4-54CADE75BEF6}" destId="{46505F12-8EC4-4DB8-A0D6-03E7E117FB5A}" srcOrd="4" destOrd="0" parTransId="{22C33161-21BD-40CC-B3C8-7107FB1B45A4}" sibTransId="{8F11BE01-062F-4F74-920F-4C7F5D0293DE}"/>
    <dgm:cxn modelId="{BD68FB72-0A77-413F-ABDD-AA0DC86A9D11}" type="presOf" srcId="{21370382-4632-4B3B-8EB7-70EC84D10DF0}" destId="{2EDE664B-955C-47EB-8BD1-B31D9718E417}" srcOrd="0" destOrd="0" presId="urn:microsoft.com/office/officeart/2005/8/layout/orgChart1"/>
    <dgm:cxn modelId="{C9D12DD5-9D1D-4C6A-BD49-A2F4F4353370}" type="presOf" srcId="{0F6EDFE5-BE2F-4097-86C4-54CADE75BEF6}" destId="{2C94F714-D4FC-477D-8EEF-90C92AE8C21A}" srcOrd="1" destOrd="0" presId="urn:microsoft.com/office/officeart/2005/8/layout/orgChart1"/>
    <dgm:cxn modelId="{CBA78F7A-4F9B-44B6-8CAA-903EAFFD2F45}" type="presOf" srcId="{669187D7-3EFE-48B7-8633-C1875037A06E}" destId="{8C715C7B-0BD4-4853-9738-2BFB71830053}" srcOrd="0" destOrd="0" presId="urn:microsoft.com/office/officeart/2005/8/layout/orgChart1"/>
    <dgm:cxn modelId="{6903BD11-6CA5-40E1-BF00-F9A4FD189743}" srcId="{0F6EDFE5-BE2F-4097-86C4-54CADE75BEF6}" destId="{DAAB26AE-0AD6-4F09-8E86-C2D9AD75A780}" srcOrd="2" destOrd="0" parTransId="{8016E1A1-C2F3-416B-A7D2-A9BF5374C3AA}" sibTransId="{5AD8B105-899D-4E6B-84F9-D31AFF0B79C1}"/>
    <dgm:cxn modelId="{A14E874B-B9B0-4BA7-BC73-7D361797AFF1}" type="presParOf" srcId="{19EF3364-C653-40C6-AA04-1892CD3A2BEA}" destId="{389D2592-D6F9-4E86-A5EE-9EB97C811386}" srcOrd="0" destOrd="0" presId="urn:microsoft.com/office/officeart/2005/8/layout/orgChart1"/>
    <dgm:cxn modelId="{35200B7B-204F-4FA3-92A8-5BBCCA131D10}" type="presParOf" srcId="{389D2592-D6F9-4E86-A5EE-9EB97C811386}" destId="{05BC9D4C-7992-4754-B40C-9BAA087013D1}" srcOrd="0" destOrd="0" presId="urn:microsoft.com/office/officeart/2005/8/layout/orgChart1"/>
    <dgm:cxn modelId="{F2CA45A5-B2D7-4A46-B51F-85ED228BA1C5}" type="presParOf" srcId="{05BC9D4C-7992-4754-B40C-9BAA087013D1}" destId="{8618B1DB-EEED-4AB7-96F1-E3F08580A248}" srcOrd="0" destOrd="0" presId="urn:microsoft.com/office/officeart/2005/8/layout/orgChart1"/>
    <dgm:cxn modelId="{ED7FE5DB-8C6F-48CF-BFC6-EA54D72837D0}" type="presParOf" srcId="{05BC9D4C-7992-4754-B40C-9BAA087013D1}" destId="{776BBDBB-9688-4BBE-851B-0007094CEE81}" srcOrd="1" destOrd="0" presId="urn:microsoft.com/office/officeart/2005/8/layout/orgChart1"/>
    <dgm:cxn modelId="{5813F55D-602D-42C5-A7F4-D3B5FB525ACC}" type="presParOf" srcId="{389D2592-D6F9-4E86-A5EE-9EB97C811386}" destId="{FE80D35A-2E8E-4B99-8F5D-825B42708041}" srcOrd="1" destOrd="0" presId="urn:microsoft.com/office/officeart/2005/8/layout/orgChart1"/>
    <dgm:cxn modelId="{651C9F54-7764-46D2-B159-8E0B049F7211}" type="presParOf" srcId="{389D2592-D6F9-4E86-A5EE-9EB97C811386}" destId="{A428974C-0E11-4D10-93F2-64EE00ACE4CD}" srcOrd="2" destOrd="0" presId="urn:microsoft.com/office/officeart/2005/8/layout/orgChart1"/>
    <dgm:cxn modelId="{B20271E0-6EFF-46C0-9E93-693B2F491D6C}" type="presParOf" srcId="{19EF3364-C653-40C6-AA04-1892CD3A2BEA}" destId="{F3223F3F-527B-4E88-81F4-58A91500D4A1}" srcOrd="1" destOrd="0" presId="urn:microsoft.com/office/officeart/2005/8/layout/orgChart1"/>
    <dgm:cxn modelId="{5D7CD9FF-6D0A-4544-89E3-63F8B2305391}" type="presParOf" srcId="{F3223F3F-527B-4E88-81F4-58A91500D4A1}" destId="{C56A7AC0-B0C5-4458-89CA-EC59F371D0FB}" srcOrd="0" destOrd="0" presId="urn:microsoft.com/office/officeart/2005/8/layout/orgChart1"/>
    <dgm:cxn modelId="{536D0B63-FF18-48A3-BDEA-86CCD4DE3878}" type="presParOf" srcId="{C56A7AC0-B0C5-4458-89CA-EC59F371D0FB}" destId="{CD86669B-1B3A-4556-8975-FEEA6E4D9303}" srcOrd="0" destOrd="0" presId="urn:microsoft.com/office/officeart/2005/8/layout/orgChart1"/>
    <dgm:cxn modelId="{992BE058-59EF-47F2-8CEB-4FD22827FE6C}" type="presParOf" srcId="{C56A7AC0-B0C5-4458-89CA-EC59F371D0FB}" destId="{2C94F714-D4FC-477D-8EEF-90C92AE8C21A}" srcOrd="1" destOrd="0" presId="urn:microsoft.com/office/officeart/2005/8/layout/orgChart1"/>
    <dgm:cxn modelId="{86517C5C-7307-4C7A-B803-E8946260B7A8}" type="presParOf" srcId="{F3223F3F-527B-4E88-81F4-58A91500D4A1}" destId="{8AFB8EC2-F21C-4F4C-BD7A-EF0FAE5FD00B}" srcOrd="1" destOrd="0" presId="urn:microsoft.com/office/officeart/2005/8/layout/orgChart1"/>
    <dgm:cxn modelId="{0DB684CC-4C3E-4CD9-A64B-0905F93B5864}" type="presParOf" srcId="{8AFB8EC2-F21C-4F4C-BD7A-EF0FAE5FD00B}" destId="{1E6D519A-67AC-4EAA-A503-39A0C9466981}" srcOrd="0" destOrd="0" presId="urn:microsoft.com/office/officeart/2005/8/layout/orgChart1"/>
    <dgm:cxn modelId="{4B2FB015-79ED-4113-94A5-18C0CAD0DD0D}" type="presParOf" srcId="{8AFB8EC2-F21C-4F4C-BD7A-EF0FAE5FD00B}" destId="{66494EA1-C2A2-4E2A-9D2A-4316B3240A1B}" srcOrd="1" destOrd="0" presId="urn:microsoft.com/office/officeart/2005/8/layout/orgChart1"/>
    <dgm:cxn modelId="{01FAED00-9533-4F13-9214-D3F2CBEB2547}" type="presParOf" srcId="{66494EA1-C2A2-4E2A-9D2A-4316B3240A1B}" destId="{C0207DBE-2A8C-4659-8E8C-BC444CC4F98F}" srcOrd="0" destOrd="0" presId="urn:microsoft.com/office/officeart/2005/8/layout/orgChart1"/>
    <dgm:cxn modelId="{242D9FBD-81DD-4CAA-99D1-A43FCA8F1ED9}" type="presParOf" srcId="{C0207DBE-2A8C-4659-8E8C-BC444CC4F98F}" destId="{2EDE664B-955C-47EB-8BD1-B31D9718E417}" srcOrd="0" destOrd="0" presId="urn:microsoft.com/office/officeart/2005/8/layout/orgChart1"/>
    <dgm:cxn modelId="{F2A4CC05-BAF2-4FB5-8E03-3D19ACAAD448}" type="presParOf" srcId="{C0207DBE-2A8C-4659-8E8C-BC444CC4F98F}" destId="{A419B2C1-8BD4-4A68-B96F-4405F23881CB}" srcOrd="1" destOrd="0" presId="urn:microsoft.com/office/officeart/2005/8/layout/orgChart1"/>
    <dgm:cxn modelId="{7D254AB7-80B3-40E8-9120-881671C5D29D}" type="presParOf" srcId="{66494EA1-C2A2-4E2A-9D2A-4316B3240A1B}" destId="{1C7FFC23-19C8-4CF3-805A-DE7A071E6DAD}" srcOrd="1" destOrd="0" presId="urn:microsoft.com/office/officeart/2005/8/layout/orgChart1"/>
    <dgm:cxn modelId="{A770F79F-BB36-490C-A064-11D28A493C20}" type="presParOf" srcId="{66494EA1-C2A2-4E2A-9D2A-4316B3240A1B}" destId="{E89E9E22-59F5-438E-AECB-F2B35F5B18D1}" srcOrd="2" destOrd="0" presId="urn:microsoft.com/office/officeart/2005/8/layout/orgChart1"/>
    <dgm:cxn modelId="{59BEA8E5-3DA0-4BB2-91BE-D35264E55473}" type="presParOf" srcId="{8AFB8EC2-F21C-4F4C-BD7A-EF0FAE5FD00B}" destId="{829831C5-6026-45FE-B717-E5A3BDF2C2D3}" srcOrd="2" destOrd="0" presId="urn:microsoft.com/office/officeart/2005/8/layout/orgChart1"/>
    <dgm:cxn modelId="{757CC8A4-E296-45FD-8C3C-3A0477C1AD15}" type="presParOf" srcId="{8AFB8EC2-F21C-4F4C-BD7A-EF0FAE5FD00B}" destId="{CDFAF078-D417-4875-B532-0D82F46760F8}" srcOrd="3" destOrd="0" presId="urn:microsoft.com/office/officeart/2005/8/layout/orgChart1"/>
    <dgm:cxn modelId="{6C1B86A7-158F-4B26-AFCD-4E64E31CDA92}" type="presParOf" srcId="{CDFAF078-D417-4875-B532-0D82F46760F8}" destId="{064A36CB-E8AB-48E6-9568-CC5683013090}" srcOrd="0" destOrd="0" presId="urn:microsoft.com/office/officeart/2005/8/layout/orgChart1"/>
    <dgm:cxn modelId="{1559BD7A-0894-4649-9442-E8D8CA06669E}" type="presParOf" srcId="{064A36CB-E8AB-48E6-9568-CC5683013090}" destId="{478D87E2-9C64-4642-BCE5-11716FC69401}" srcOrd="0" destOrd="0" presId="urn:microsoft.com/office/officeart/2005/8/layout/orgChart1"/>
    <dgm:cxn modelId="{239A2A62-6269-4E61-95C1-CD60238C8035}" type="presParOf" srcId="{064A36CB-E8AB-48E6-9568-CC5683013090}" destId="{6D112870-931C-48AF-9A2B-08A45C0706B3}" srcOrd="1" destOrd="0" presId="urn:microsoft.com/office/officeart/2005/8/layout/orgChart1"/>
    <dgm:cxn modelId="{A9EC08C2-667F-4D0B-A556-D46CEEAE3456}" type="presParOf" srcId="{CDFAF078-D417-4875-B532-0D82F46760F8}" destId="{E1C59FD8-475F-403B-9267-D62B6C722E4C}" srcOrd="1" destOrd="0" presId="urn:microsoft.com/office/officeart/2005/8/layout/orgChart1"/>
    <dgm:cxn modelId="{6D0EB147-C2C1-4502-92AE-23A7880F29DE}" type="presParOf" srcId="{CDFAF078-D417-4875-B532-0D82F46760F8}" destId="{632B50CD-63AA-4E75-ACDA-7FF272040916}" srcOrd="2" destOrd="0" presId="urn:microsoft.com/office/officeart/2005/8/layout/orgChart1"/>
    <dgm:cxn modelId="{64CBE06F-418D-4107-A494-645448FE08B6}" type="presParOf" srcId="{8AFB8EC2-F21C-4F4C-BD7A-EF0FAE5FD00B}" destId="{68E613BF-C54C-46A9-98BF-ACF0508E00CF}" srcOrd="4" destOrd="0" presId="urn:microsoft.com/office/officeart/2005/8/layout/orgChart1"/>
    <dgm:cxn modelId="{804B594F-2CBA-44C3-A55E-CE9CC9A2190D}" type="presParOf" srcId="{8AFB8EC2-F21C-4F4C-BD7A-EF0FAE5FD00B}" destId="{DAB3BCF7-9163-4D42-9250-C7FDD9E79F4D}" srcOrd="5" destOrd="0" presId="urn:microsoft.com/office/officeart/2005/8/layout/orgChart1"/>
    <dgm:cxn modelId="{37FE0B2F-82BC-4FAD-8283-FFE9164AED8F}" type="presParOf" srcId="{DAB3BCF7-9163-4D42-9250-C7FDD9E79F4D}" destId="{C832F272-FA12-44EA-9200-73F263DA854D}" srcOrd="0" destOrd="0" presId="urn:microsoft.com/office/officeart/2005/8/layout/orgChart1"/>
    <dgm:cxn modelId="{65AA8A74-AD11-4416-B5C8-0FD22AE2B352}" type="presParOf" srcId="{C832F272-FA12-44EA-9200-73F263DA854D}" destId="{C18EAC88-7157-4791-B793-76F3E146165C}" srcOrd="0" destOrd="0" presId="urn:microsoft.com/office/officeart/2005/8/layout/orgChart1"/>
    <dgm:cxn modelId="{BF48BFB0-836A-4522-9D08-DF345C3503D8}" type="presParOf" srcId="{C832F272-FA12-44EA-9200-73F263DA854D}" destId="{6C93FB85-2F7E-426A-8E3F-14E86AA85C09}" srcOrd="1" destOrd="0" presId="urn:microsoft.com/office/officeart/2005/8/layout/orgChart1"/>
    <dgm:cxn modelId="{637CB64D-3A61-4D1A-9278-1025B67A9372}" type="presParOf" srcId="{DAB3BCF7-9163-4D42-9250-C7FDD9E79F4D}" destId="{8BDF5D77-5157-47DF-AAD7-B770E39D03A3}" srcOrd="1" destOrd="0" presId="urn:microsoft.com/office/officeart/2005/8/layout/orgChart1"/>
    <dgm:cxn modelId="{E9F8B120-559E-4B83-B412-340B5F97C09F}" type="presParOf" srcId="{DAB3BCF7-9163-4D42-9250-C7FDD9E79F4D}" destId="{5D70716E-5C88-474F-B222-57D4557A83C0}" srcOrd="2" destOrd="0" presId="urn:microsoft.com/office/officeart/2005/8/layout/orgChart1"/>
    <dgm:cxn modelId="{2D1C4428-0C04-44CB-830A-D2BE729DD94B}" type="presParOf" srcId="{8AFB8EC2-F21C-4F4C-BD7A-EF0FAE5FD00B}" destId="{10197FC9-5E24-4DF8-A1CC-24C7979ACC3A}" srcOrd="6" destOrd="0" presId="urn:microsoft.com/office/officeart/2005/8/layout/orgChart1"/>
    <dgm:cxn modelId="{9432C736-4837-4AB8-A0A5-D6DB6464EA40}" type="presParOf" srcId="{8AFB8EC2-F21C-4F4C-BD7A-EF0FAE5FD00B}" destId="{FF4692CA-B5BA-4E91-A976-A033EA48A96C}" srcOrd="7" destOrd="0" presId="urn:microsoft.com/office/officeart/2005/8/layout/orgChart1"/>
    <dgm:cxn modelId="{E705F1CA-699D-4D72-B019-A3CF0D547AE1}" type="presParOf" srcId="{FF4692CA-B5BA-4E91-A976-A033EA48A96C}" destId="{483B157B-300E-41AA-990E-EE0340371CAA}" srcOrd="0" destOrd="0" presId="urn:microsoft.com/office/officeart/2005/8/layout/orgChart1"/>
    <dgm:cxn modelId="{2BF41832-C103-4601-A90B-935D49B34B93}" type="presParOf" srcId="{483B157B-300E-41AA-990E-EE0340371CAA}" destId="{CDF72543-8B5F-431F-B46A-698960C82DBF}" srcOrd="0" destOrd="0" presId="urn:microsoft.com/office/officeart/2005/8/layout/orgChart1"/>
    <dgm:cxn modelId="{2A161303-C4A7-4FA0-BD5B-1558F8FD5525}" type="presParOf" srcId="{483B157B-300E-41AA-990E-EE0340371CAA}" destId="{0A7049F3-8FD1-4577-9574-3778C5D641B6}" srcOrd="1" destOrd="0" presId="urn:microsoft.com/office/officeart/2005/8/layout/orgChart1"/>
    <dgm:cxn modelId="{C583A1CE-544A-4A4B-AD39-E2A0D1E75AB4}" type="presParOf" srcId="{FF4692CA-B5BA-4E91-A976-A033EA48A96C}" destId="{865DDEF4-3B24-4E36-A735-C11E6279A8E2}" srcOrd="1" destOrd="0" presId="urn:microsoft.com/office/officeart/2005/8/layout/orgChart1"/>
    <dgm:cxn modelId="{D9DBAC4D-5500-40BE-BAE6-89D0116D01F4}" type="presParOf" srcId="{FF4692CA-B5BA-4E91-A976-A033EA48A96C}" destId="{05E40B7D-E58E-4518-887E-0ECFD1B20624}" srcOrd="2" destOrd="0" presId="urn:microsoft.com/office/officeart/2005/8/layout/orgChart1"/>
    <dgm:cxn modelId="{7EDD115D-3AF9-42BD-AC9B-271D142582A4}" type="presParOf" srcId="{8AFB8EC2-F21C-4F4C-BD7A-EF0FAE5FD00B}" destId="{1684DDBC-7FA0-431B-AA21-06A10D7371BD}" srcOrd="8" destOrd="0" presId="urn:microsoft.com/office/officeart/2005/8/layout/orgChart1"/>
    <dgm:cxn modelId="{ED42CB29-AEEC-4FD4-AACD-BC35E0EA8010}" type="presParOf" srcId="{8AFB8EC2-F21C-4F4C-BD7A-EF0FAE5FD00B}" destId="{E06DC31C-FF30-4ED4-9621-2966C1E2F780}" srcOrd="9" destOrd="0" presId="urn:microsoft.com/office/officeart/2005/8/layout/orgChart1"/>
    <dgm:cxn modelId="{C4C5C27F-542E-4639-89BE-565EAB38A3E4}" type="presParOf" srcId="{E06DC31C-FF30-4ED4-9621-2966C1E2F780}" destId="{8BE2FD5D-CD96-4A90-B54B-BFD414299985}" srcOrd="0" destOrd="0" presId="urn:microsoft.com/office/officeart/2005/8/layout/orgChart1"/>
    <dgm:cxn modelId="{D0B33A9D-8DD6-4D3A-8ABE-F4FFE8D815FE}" type="presParOf" srcId="{8BE2FD5D-CD96-4A90-B54B-BFD414299985}" destId="{65BF5CDC-4F6D-4423-B3A9-6B985044082C}" srcOrd="0" destOrd="0" presId="urn:microsoft.com/office/officeart/2005/8/layout/orgChart1"/>
    <dgm:cxn modelId="{B139A313-2398-4D18-BF0E-60A6C9CE63AE}" type="presParOf" srcId="{8BE2FD5D-CD96-4A90-B54B-BFD414299985}" destId="{3D1BEA5D-255A-4BAF-8DA5-D66F678CC860}" srcOrd="1" destOrd="0" presId="urn:microsoft.com/office/officeart/2005/8/layout/orgChart1"/>
    <dgm:cxn modelId="{953D281E-EE93-4A17-9F59-14453BD9F7BA}" type="presParOf" srcId="{E06DC31C-FF30-4ED4-9621-2966C1E2F780}" destId="{023C3818-462B-4F1D-8743-A41A10CEF5E0}" srcOrd="1" destOrd="0" presId="urn:microsoft.com/office/officeart/2005/8/layout/orgChart1"/>
    <dgm:cxn modelId="{5525C545-B43B-4548-A4FE-A47607036576}" type="presParOf" srcId="{E06DC31C-FF30-4ED4-9621-2966C1E2F780}" destId="{CD33E082-4194-46C1-94EA-44CD5243AD38}" srcOrd="2" destOrd="0" presId="urn:microsoft.com/office/officeart/2005/8/layout/orgChart1"/>
    <dgm:cxn modelId="{E4779C48-E0EB-4753-941D-203FB62302B4}" type="presParOf" srcId="{F3223F3F-527B-4E88-81F4-58A91500D4A1}" destId="{E7DA3CB7-8619-4FEE-A9B7-8801D0155CDC}" srcOrd="2" destOrd="0" presId="urn:microsoft.com/office/officeart/2005/8/layout/orgChart1"/>
    <dgm:cxn modelId="{A846D601-25BF-4CCF-A7A8-054E65BB51CE}" type="presParOf" srcId="{19EF3364-C653-40C6-AA04-1892CD3A2BEA}" destId="{E942F6D3-7E2D-4D05-ADE4-2879AFEF6061}" srcOrd="2" destOrd="0" presId="urn:microsoft.com/office/officeart/2005/8/layout/orgChart1"/>
    <dgm:cxn modelId="{F6CE8456-A869-4B94-B83A-5F949BD0F079}" type="presParOf" srcId="{E942F6D3-7E2D-4D05-ADE4-2879AFEF6061}" destId="{350B965D-DF74-4E47-94F5-B71BFC394ABA}" srcOrd="0" destOrd="0" presId="urn:microsoft.com/office/officeart/2005/8/layout/orgChart1"/>
    <dgm:cxn modelId="{2A0599DC-E4E0-4145-9CC8-719879A309ED}" type="presParOf" srcId="{350B965D-DF74-4E47-94F5-B71BFC394ABA}" destId="{8C715C7B-0BD4-4853-9738-2BFB71830053}" srcOrd="0" destOrd="0" presId="urn:microsoft.com/office/officeart/2005/8/layout/orgChart1"/>
    <dgm:cxn modelId="{E0AB1904-8452-4976-860F-8DAD5FB7E048}" type="presParOf" srcId="{350B965D-DF74-4E47-94F5-B71BFC394ABA}" destId="{25A6DF65-5333-4C6C-91D0-9D17044CEB60}" srcOrd="1" destOrd="0" presId="urn:microsoft.com/office/officeart/2005/8/layout/orgChart1"/>
    <dgm:cxn modelId="{86BB8349-2470-4088-B615-05D157E03294}" type="presParOf" srcId="{E942F6D3-7E2D-4D05-ADE4-2879AFEF6061}" destId="{0C565F6A-CFFA-4205-92E3-E4703E402841}" srcOrd="1" destOrd="0" presId="urn:microsoft.com/office/officeart/2005/8/layout/orgChart1"/>
    <dgm:cxn modelId="{DD9D7429-DA28-4E8F-A1CC-C432A653BE1E}" type="presParOf" srcId="{E942F6D3-7E2D-4D05-ADE4-2879AFEF6061}" destId="{3DE24DD0-D4E8-4F39-8230-A0653C60E68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4DDBC-7FA0-431B-AA21-06A10D7371BD}">
      <dsp:nvSpPr>
        <dsp:cNvPr id="0" name=""/>
        <dsp:cNvSpPr/>
      </dsp:nvSpPr>
      <dsp:spPr>
        <a:xfrm>
          <a:off x="4894792" y="2359570"/>
          <a:ext cx="4055949" cy="351962"/>
        </a:xfrm>
        <a:custGeom>
          <a:avLst/>
          <a:gdLst/>
          <a:ahLst/>
          <a:cxnLst/>
          <a:rect l="0" t="0" r="0" b="0"/>
          <a:pathLst>
            <a:path>
              <a:moveTo>
                <a:pt x="0" y="0"/>
              </a:moveTo>
              <a:lnTo>
                <a:pt x="0" y="175981"/>
              </a:lnTo>
              <a:lnTo>
                <a:pt x="4055949" y="175981"/>
              </a:lnTo>
              <a:lnTo>
                <a:pt x="4055949"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197FC9-5E24-4DF8-A1CC-24C7979ACC3A}">
      <dsp:nvSpPr>
        <dsp:cNvPr id="0" name=""/>
        <dsp:cNvSpPr/>
      </dsp:nvSpPr>
      <dsp:spPr>
        <a:xfrm>
          <a:off x="4894792" y="2359570"/>
          <a:ext cx="2031997" cy="351962"/>
        </a:xfrm>
        <a:custGeom>
          <a:avLst/>
          <a:gdLst/>
          <a:ahLst/>
          <a:cxnLst/>
          <a:rect l="0" t="0" r="0" b="0"/>
          <a:pathLst>
            <a:path>
              <a:moveTo>
                <a:pt x="0" y="0"/>
              </a:moveTo>
              <a:lnTo>
                <a:pt x="0" y="175981"/>
              </a:lnTo>
              <a:lnTo>
                <a:pt x="2031997" y="175981"/>
              </a:lnTo>
              <a:lnTo>
                <a:pt x="2031997"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E613BF-C54C-46A9-98BF-ACF0508E00CF}">
      <dsp:nvSpPr>
        <dsp:cNvPr id="0" name=""/>
        <dsp:cNvSpPr/>
      </dsp:nvSpPr>
      <dsp:spPr>
        <a:xfrm>
          <a:off x="4849071" y="2359570"/>
          <a:ext cx="91440" cy="351962"/>
        </a:xfrm>
        <a:custGeom>
          <a:avLst/>
          <a:gdLst/>
          <a:ahLst/>
          <a:cxnLst/>
          <a:rect l="0" t="0" r="0" b="0"/>
          <a:pathLst>
            <a:path>
              <a:moveTo>
                <a:pt x="45720" y="0"/>
              </a:moveTo>
              <a:lnTo>
                <a:pt x="45720"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29831C5-6026-45FE-B717-E5A3BDF2C2D3}">
      <dsp:nvSpPr>
        <dsp:cNvPr id="0" name=""/>
        <dsp:cNvSpPr/>
      </dsp:nvSpPr>
      <dsp:spPr>
        <a:xfrm>
          <a:off x="2866817" y="2359570"/>
          <a:ext cx="2027974" cy="351962"/>
        </a:xfrm>
        <a:custGeom>
          <a:avLst/>
          <a:gdLst/>
          <a:ahLst/>
          <a:cxnLst/>
          <a:rect l="0" t="0" r="0" b="0"/>
          <a:pathLst>
            <a:path>
              <a:moveTo>
                <a:pt x="2027974" y="0"/>
              </a:moveTo>
              <a:lnTo>
                <a:pt x="2027974" y="175981"/>
              </a:lnTo>
              <a:lnTo>
                <a:pt x="0" y="175981"/>
              </a:lnTo>
              <a:lnTo>
                <a:pt x="0"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6D519A-67AC-4EAA-A503-39A0C9466981}">
      <dsp:nvSpPr>
        <dsp:cNvPr id="0" name=""/>
        <dsp:cNvSpPr/>
      </dsp:nvSpPr>
      <dsp:spPr>
        <a:xfrm>
          <a:off x="838842" y="2359570"/>
          <a:ext cx="4055949" cy="351962"/>
        </a:xfrm>
        <a:custGeom>
          <a:avLst/>
          <a:gdLst/>
          <a:ahLst/>
          <a:cxnLst/>
          <a:rect l="0" t="0" r="0" b="0"/>
          <a:pathLst>
            <a:path>
              <a:moveTo>
                <a:pt x="4055949" y="0"/>
              </a:moveTo>
              <a:lnTo>
                <a:pt x="4055949" y="175981"/>
              </a:lnTo>
              <a:lnTo>
                <a:pt x="0" y="175981"/>
              </a:lnTo>
              <a:lnTo>
                <a:pt x="0"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18B1DB-EEED-4AB7-96F1-E3F08580A248}">
      <dsp:nvSpPr>
        <dsp:cNvPr id="0" name=""/>
        <dsp:cNvSpPr/>
      </dsp:nvSpPr>
      <dsp:spPr>
        <a:xfrm>
          <a:off x="4074886" y="489300"/>
          <a:ext cx="1676012" cy="838006"/>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b="1" kern="1200" dirty="0">
              <a:solidFill>
                <a:sysClr val="windowText" lastClr="000000"/>
              </a:solidFill>
            </a:rPr>
            <a:t>Senior Management Team</a:t>
          </a:r>
        </a:p>
      </dsp:txBody>
      <dsp:txXfrm>
        <a:off x="4074886" y="489300"/>
        <a:ext cx="1676012" cy="838006"/>
      </dsp:txXfrm>
    </dsp:sp>
    <dsp:sp modelId="{CD86669B-1B3A-4556-8975-FEEA6E4D9303}">
      <dsp:nvSpPr>
        <dsp:cNvPr id="0" name=""/>
        <dsp:cNvSpPr/>
      </dsp:nvSpPr>
      <dsp:spPr>
        <a:xfrm>
          <a:off x="4056785" y="1521564"/>
          <a:ext cx="1676012" cy="838006"/>
        </a:xfrm>
        <a:prstGeom prst="rect">
          <a:avLst/>
        </a:prstGeom>
        <a:blipFill rotWithShape="0">
          <a:blip xmlns:r="http://schemas.openxmlformats.org/officeDocument/2006/relationships" r:embed="rId1"/>
          <a:stretch>
            <a:fillRect/>
          </a:stretch>
        </a:blip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solidFill>
                <a:sysClr val="windowText" lastClr="000000"/>
              </a:solidFill>
            </a:rPr>
            <a:t>Director of Marketing</a:t>
          </a:r>
        </a:p>
      </dsp:txBody>
      <dsp:txXfrm>
        <a:off x="4056785" y="1521564"/>
        <a:ext cx="1676012" cy="838006"/>
      </dsp:txXfrm>
    </dsp:sp>
    <dsp:sp modelId="{2EDE664B-955C-47EB-8BD1-B31D9718E417}">
      <dsp:nvSpPr>
        <dsp:cNvPr id="0" name=""/>
        <dsp:cNvSpPr/>
      </dsp:nvSpPr>
      <dsp:spPr>
        <a:xfrm>
          <a:off x="836"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solidFill>
                <a:sysClr val="windowText" lastClr="000000"/>
              </a:solidFill>
            </a:rPr>
            <a:t>HRM Manager</a:t>
          </a:r>
        </a:p>
      </dsp:txBody>
      <dsp:txXfrm>
        <a:off x="836" y="2711533"/>
        <a:ext cx="1676012" cy="838006"/>
      </dsp:txXfrm>
    </dsp:sp>
    <dsp:sp modelId="{478D87E2-9C64-4642-BCE5-11716FC69401}">
      <dsp:nvSpPr>
        <dsp:cNvPr id="0" name=""/>
        <dsp:cNvSpPr/>
      </dsp:nvSpPr>
      <dsp:spPr>
        <a:xfrm>
          <a:off x="2028811"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solidFill>
                <a:sysClr val="windowText" lastClr="000000"/>
              </a:solidFill>
            </a:rPr>
            <a:t>IT Manager</a:t>
          </a:r>
        </a:p>
      </dsp:txBody>
      <dsp:txXfrm>
        <a:off x="2028811" y="2711533"/>
        <a:ext cx="1676012" cy="838006"/>
      </dsp:txXfrm>
    </dsp:sp>
    <dsp:sp modelId="{C18EAC88-7157-4791-B793-76F3E146165C}">
      <dsp:nvSpPr>
        <dsp:cNvPr id="0" name=""/>
        <dsp:cNvSpPr/>
      </dsp:nvSpPr>
      <dsp:spPr>
        <a:xfrm>
          <a:off x="4056785"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solidFill>
                <a:sysClr val="windowText" lastClr="000000"/>
              </a:solidFill>
            </a:rPr>
            <a:t>R &amp; D Manager</a:t>
          </a:r>
        </a:p>
      </dsp:txBody>
      <dsp:txXfrm>
        <a:off x="4056785" y="2711533"/>
        <a:ext cx="1676012" cy="838006"/>
      </dsp:txXfrm>
    </dsp:sp>
    <dsp:sp modelId="{CDF72543-8B5F-431F-B46A-698960C82DBF}">
      <dsp:nvSpPr>
        <dsp:cNvPr id="0" name=""/>
        <dsp:cNvSpPr/>
      </dsp:nvSpPr>
      <dsp:spPr>
        <a:xfrm>
          <a:off x="6088783"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solidFill>
                <a:sysClr val="windowText" lastClr="000000"/>
              </a:solidFill>
            </a:rPr>
            <a:t>Product and distribution Manager</a:t>
          </a:r>
        </a:p>
      </dsp:txBody>
      <dsp:txXfrm>
        <a:off x="6088783" y="2711533"/>
        <a:ext cx="1676012" cy="838006"/>
      </dsp:txXfrm>
    </dsp:sp>
    <dsp:sp modelId="{65BF5CDC-4F6D-4423-B3A9-6B985044082C}">
      <dsp:nvSpPr>
        <dsp:cNvPr id="0" name=""/>
        <dsp:cNvSpPr/>
      </dsp:nvSpPr>
      <dsp:spPr>
        <a:xfrm>
          <a:off x="8112735"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solidFill>
                <a:sysClr val="windowText" lastClr="000000"/>
              </a:solidFill>
            </a:rPr>
            <a:t>Finance Manager</a:t>
          </a:r>
        </a:p>
      </dsp:txBody>
      <dsp:txXfrm>
        <a:off x="8112735" y="2711533"/>
        <a:ext cx="1676012" cy="838006"/>
      </dsp:txXfrm>
    </dsp:sp>
    <dsp:sp modelId="{8C715C7B-0BD4-4853-9738-2BFB71830053}">
      <dsp:nvSpPr>
        <dsp:cNvPr id="0" name=""/>
        <dsp:cNvSpPr/>
      </dsp:nvSpPr>
      <dsp:spPr>
        <a:xfrm>
          <a:off x="6084760" y="1521564"/>
          <a:ext cx="1676012" cy="838006"/>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kern="1200" dirty="0">
              <a:solidFill>
                <a:sysClr val="windowText" lastClr="000000"/>
              </a:solidFill>
            </a:rPr>
            <a:t>Estate Officer</a:t>
          </a:r>
        </a:p>
      </dsp:txBody>
      <dsp:txXfrm>
        <a:off x="6084760" y="1521564"/>
        <a:ext cx="1676012" cy="83800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5437E5-766B-444F-8D5C-86C52894546E}" type="datetimeFigureOut">
              <a:rPr lang="en-GB" smtClean="0"/>
              <a:t>24/01/2018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47881D-E8F1-40A5-9E3E-3DF8B9E5C993}" type="slidenum">
              <a:rPr lang="en-GB" smtClean="0"/>
              <a:t>‹#›</a:t>
            </a:fld>
            <a:endParaRPr lang="en-GB" dirty="0"/>
          </a:p>
        </p:txBody>
      </p:sp>
    </p:spTree>
    <p:extLst>
      <p:ext uri="{BB962C8B-B14F-4D97-AF65-F5344CB8AC3E}">
        <p14:creationId xmlns:p14="http://schemas.microsoft.com/office/powerpoint/2010/main" val="200845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971FF4-CB06-45DC-8674-03DF728C68A7}" type="datetime1">
              <a:rPr lang="en-US" smtClean="0"/>
              <a:t>1/24/2018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8C6915E8-BCC7-3C4D-A30D-1D3CF18348CD}"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4517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4DFE1-3187-4A41-9AE3-87DCCF5CBAD5}" type="datetime1">
              <a:rPr lang="en-US" smtClean="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563344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3A2D9CB-9FD6-460A-AAD2-325E5500936C}" type="datetime1">
              <a:rPr lang="en-US" smtClean="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5857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A4DFE1-3187-4A41-9AE3-87DCCF5CBAD5}" type="datetime1">
              <a:rPr lang="en-US" smtClean="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C6915E8-BCC7-3C4D-A30D-1D3CF18348CD}"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6816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298741-6DFF-4D9D-A98A-589AE08FD44B}" type="datetime1">
              <a:rPr lang="en-US" smtClean="0"/>
              <a:t>1/24/2018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C6915E8-BCC7-3C4D-A30D-1D3CF18348CD}"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1399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E2F20D-49AC-4995-8303-7A0A63ABC1B4}" type="datetime1">
              <a:rPr lang="en-US" smtClean="0"/>
              <a:t>1/24/2018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C6915E8-BCC7-3C4D-A30D-1D3CF18348CD}"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9737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EB7FEB-E9D7-48DC-870C-7F587E956A22}" type="datetime1">
              <a:rPr lang="en-US" smtClean="0"/>
              <a:t>1/24/2018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C6915E8-BCC7-3C4D-A30D-1D3CF18348CD}" type="slidenum">
              <a:rPr lang="en-US" smtClean="0"/>
              <a:t>‹#›</a:t>
            </a:fld>
            <a:endParaRPr lang="en-US" dirty="0"/>
          </a:p>
        </p:txBody>
      </p:sp>
    </p:spTree>
    <p:extLst>
      <p:ext uri="{BB962C8B-B14F-4D97-AF65-F5344CB8AC3E}">
        <p14:creationId xmlns:p14="http://schemas.microsoft.com/office/powerpoint/2010/main" val="3578954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F0A6CC3-EFFA-48B4-9659-32E9282A70AA}" type="datetime1">
              <a:rPr lang="en-US" smtClean="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C6915E8-BCC7-3C4D-A30D-1D3CF18348CD}"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3607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C02B9B-4322-495B-8A60-F0F856EDA1CA}" type="datetime1">
              <a:rPr lang="en-US" smtClean="0"/>
              <a:t>1/24/2018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8C6915E8-BCC7-3C4D-A30D-1D3CF18348CD}"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5388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7B74E0-F793-41FC-B5D3-0366DEF80C30}" type="datetime1">
              <a:rPr lang="en-US" smtClean="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9400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74ECFE-3387-4A41-B358-507ACF964432}" type="datetime1">
              <a:rPr lang="en-US" smtClean="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6787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EA4DFE1-3187-4A41-9AE3-87DCCF5CBAD5}" type="datetime1">
              <a:rPr lang="en-US" smtClean="0"/>
              <a:t>1/24/2018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C6915E8-BCC7-3C4D-A30D-1D3CF18348CD}"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146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635-9D6C-9A42-8359-56FAA787A628}"/>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Project Planning</a:t>
            </a:r>
            <a:endParaRPr lang="en-US" dirty="0"/>
          </a:p>
        </p:txBody>
      </p:sp>
      <p:sp>
        <p:nvSpPr>
          <p:cNvPr id="3" name="Content Placeholder 2">
            <a:extLst>
              <a:ext uri="{FF2B5EF4-FFF2-40B4-BE49-F238E27FC236}">
                <a16:creationId xmlns:a16="http://schemas.microsoft.com/office/drawing/2014/main" id="{110A4518-9118-FA4E-830E-503F1A0BE969}"/>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Wholesale and Retail Grocery Store of Rahim Brothers Ltd in Kennington Business Park</a:t>
            </a:r>
            <a:endParaRPr lang="en-GB" dirty="0">
              <a:latin typeface="Times New Roman" panose="02020603050405020304" pitchFamily="18" charset="0"/>
              <a:cs typeface="Times New Roman" panose="02020603050405020304" pitchFamily="18" charset="0"/>
            </a:endParaRPr>
          </a:p>
          <a:p>
            <a:pPr marL="0" indent="0">
              <a:buNone/>
            </a:pPr>
            <a:endParaRPr lang="en-GB" dirty="0"/>
          </a:p>
          <a:p>
            <a:endParaRPr lang="en-US" dirty="0"/>
          </a:p>
        </p:txBody>
      </p:sp>
      <p:sp>
        <p:nvSpPr>
          <p:cNvPr id="4" name="Slide Number Placeholder 3">
            <a:extLst>
              <a:ext uri="{FF2B5EF4-FFF2-40B4-BE49-F238E27FC236}">
                <a16:creationId xmlns:a16="http://schemas.microsoft.com/office/drawing/2014/main" id="{8BD7A216-ACEA-404E-B8CD-6855ACD47519}"/>
              </a:ext>
            </a:extLst>
          </p:cNvPr>
          <p:cNvSpPr>
            <a:spLocks noGrp="1"/>
          </p:cNvSpPr>
          <p:nvPr>
            <p:ph type="sldNum" sz="quarter" idx="12"/>
          </p:nvPr>
        </p:nvSpPr>
        <p:spPr/>
        <p:txBody>
          <a:bodyPr/>
          <a:lstStyle/>
          <a:p>
            <a:r>
              <a:rPr lang="en-US" dirty="0"/>
              <a:t>1</a:t>
            </a:r>
          </a:p>
        </p:txBody>
      </p:sp>
    </p:spTree>
    <p:extLst>
      <p:ext uri="{BB962C8B-B14F-4D97-AF65-F5344CB8AC3E}">
        <p14:creationId xmlns:p14="http://schemas.microsoft.com/office/powerpoint/2010/main" val="2892663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CA927-9DF5-4A4E-B890-352648B595E3}"/>
              </a:ext>
            </a:extLst>
          </p:cNvPr>
          <p:cNvSpPr>
            <a:spLocks noGrp="1"/>
          </p:cNvSpPr>
          <p:nvPr>
            <p:ph type="title"/>
          </p:nvPr>
        </p:nvSpPr>
        <p:spPr/>
        <p:txBody>
          <a:bodyPr/>
          <a:lstStyle/>
          <a:p>
            <a:r>
              <a:rPr lang="en-GB" dirty="0"/>
              <a:t>Contents</a:t>
            </a:r>
          </a:p>
        </p:txBody>
      </p:sp>
      <p:sp>
        <p:nvSpPr>
          <p:cNvPr id="4" name="Slide Number Placeholder 3">
            <a:extLst>
              <a:ext uri="{FF2B5EF4-FFF2-40B4-BE49-F238E27FC236}">
                <a16:creationId xmlns:a16="http://schemas.microsoft.com/office/drawing/2014/main" id="{8FE39597-1824-494B-AEC7-7470B2F76930}"/>
              </a:ext>
            </a:extLst>
          </p:cNvPr>
          <p:cNvSpPr>
            <a:spLocks noGrp="1"/>
          </p:cNvSpPr>
          <p:nvPr>
            <p:ph type="sldNum" sz="quarter" idx="12"/>
          </p:nvPr>
        </p:nvSpPr>
        <p:spPr>
          <a:xfrm>
            <a:off x="480061" y="798973"/>
            <a:ext cx="657086" cy="503578"/>
          </a:xfrm>
        </p:spPr>
        <p:txBody>
          <a:bodyPr/>
          <a:lstStyle/>
          <a:p>
            <a:fld id="{8C6915E8-BCC7-3C4D-A30D-1D3CF18348CD}" type="slidenum">
              <a:rPr lang="en-US" smtClean="0"/>
              <a:t>2</a:t>
            </a:fld>
            <a:endParaRPr lang="en-US" dirty="0"/>
          </a:p>
        </p:txBody>
      </p:sp>
      <p:sp>
        <p:nvSpPr>
          <p:cNvPr id="7" name="Rectangle 6">
            <a:extLst>
              <a:ext uri="{FF2B5EF4-FFF2-40B4-BE49-F238E27FC236}">
                <a16:creationId xmlns:a16="http://schemas.microsoft.com/office/drawing/2014/main" id="{2A213BFD-EEAB-4D38-9B2D-8A70CBD1F126}"/>
              </a:ext>
            </a:extLst>
          </p:cNvPr>
          <p:cNvSpPr/>
          <p:nvPr/>
        </p:nvSpPr>
        <p:spPr>
          <a:xfrm>
            <a:off x="1137147" y="1861544"/>
            <a:ext cx="1589592" cy="2123009"/>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Smart Goals</a:t>
            </a:r>
          </a:p>
          <a:p>
            <a:endParaRPr lang="en-GB" dirty="0"/>
          </a:p>
          <a:p>
            <a:r>
              <a:rPr lang="en-GB" dirty="0"/>
              <a:t>Sahel Githroo</a:t>
            </a:r>
          </a:p>
          <a:p>
            <a:r>
              <a:rPr lang="en-GB" dirty="0"/>
              <a:t>1605524</a:t>
            </a:r>
          </a:p>
          <a:p>
            <a:endParaRPr lang="en-GB" dirty="0"/>
          </a:p>
          <a:p>
            <a:endParaRPr lang="en-GB" dirty="0"/>
          </a:p>
        </p:txBody>
      </p:sp>
      <p:sp>
        <p:nvSpPr>
          <p:cNvPr id="10" name="Rectangle 9">
            <a:extLst>
              <a:ext uri="{FF2B5EF4-FFF2-40B4-BE49-F238E27FC236}">
                <a16:creationId xmlns:a16="http://schemas.microsoft.com/office/drawing/2014/main" id="{1A45985B-3176-4397-9788-B358F037F742}"/>
              </a:ext>
            </a:extLst>
          </p:cNvPr>
          <p:cNvSpPr/>
          <p:nvPr/>
        </p:nvSpPr>
        <p:spPr>
          <a:xfrm>
            <a:off x="9493620" y="1858427"/>
            <a:ext cx="1723508" cy="2105292"/>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Project roles and objectives</a:t>
            </a:r>
          </a:p>
          <a:p>
            <a:endParaRPr lang="en-GB" dirty="0"/>
          </a:p>
          <a:p>
            <a:r>
              <a:rPr lang="en-GB" dirty="0"/>
              <a:t>Joynul Islam</a:t>
            </a:r>
          </a:p>
          <a:p>
            <a:r>
              <a:rPr lang="en-GB" dirty="0"/>
              <a:t>1605529</a:t>
            </a:r>
          </a:p>
          <a:p>
            <a:endParaRPr lang="en-GB" dirty="0"/>
          </a:p>
          <a:p>
            <a:endParaRPr lang="en-GB" dirty="0"/>
          </a:p>
        </p:txBody>
      </p:sp>
      <p:sp>
        <p:nvSpPr>
          <p:cNvPr id="13" name="Rectangle 12">
            <a:extLst>
              <a:ext uri="{FF2B5EF4-FFF2-40B4-BE49-F238E27FC236}">
                <a16:creationId xmlns:a16="http://schemas.microsoft.com/office/drawing/2014/main" id="{AE89D24F-002C-492E-8ACB-483D657B8951}"/>
              </a:ext>
            </a:extLst>
          </p:cNvPr>
          <p:cNvSpPr/>
          <p:nvPr/>
        </p:nvSpPr>
        <p:spPr>
          <a:xfrm>
            <a:off x="3051286" y="1853754"/>
            <a:ext cx="1723508" cy="2081369"/>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Project Scope</a:t>
            </a:r>
          </a:p>
          <a:p>
            <a:endParaRPr lang="en-GB" dirty="0"/>
          </a:p>
          <a:p>
            <a:r>
              <a:rPr lang="en-GB" dirty="0"/>
              <a:t>Noor Ali</a:t>
            </a:r>
          </a:p>
          <a:p>
            <a:endParaRPr lang="en-GB" dirty="0"/>
          </a:p>
          <a:p>
            <a:r>
              <a:rPr lang="en-GB" dirty="0"/>
              <a:t>1605422</a:t>
            </a:r>
          </a:p>
          <a:p>
            <a:endParaRPr lang="en-GB" dirty="0"/>
          </a:p>
          <a:p>
            <a:endParaRPr lang="en-GB" dirty="0"/>
          </a:p>
        </p:txBody>
      </p:sp>
      <p:sp>
        <p:nvSpPr>
          <p:cNvPr id="16" name="Rectangle 15">
            <a:extLst>
              <a:ext uri="{FF2B5EF4-FFF2-40B4-BE49-F238E27FC236}">
                <a16:creationId xmlns:a16="http://schemas.microsoft.com/office/drawing/2014/main" id="{42049587-FC9D-4155-B2D8-75D83EC03B65}"/>
              </a:ext>
            </a:extLst>
          </p:cNvPr>
          <p:cNvSpPr/>
          <p:nvPr/>
        </p:nvSpPr>
        <p:spPr>
          <a:xfrm>
            <a:off x="7218870" y="1843098"/>
            <a:ext cx="1878728" cy="2102680"/>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Risk management</a:t>
            </a:r>
          </a:p>
          <a:p>
            <a:endParaRPr lang="en-GB" dirty="0"/>
          </a:p>
          <a:p>
            <a:r>
              <a:rPr lang="en-GB" dirty="0"/>
              <a:t>Helen Acheampong</a:t>
            </a:r>
          </a:p>
          <a:p>
            <a:r>
              <a:rPr lang="en-GB" dirty="0"/>
              <a:t>1605593</a:t>
            </a:r>
          </a:p>
          <a:p>
            <a:endParaRPr lang="en-GB" dirty="0"/>
          </a:p>
        </p:txBody>
      </p:sp>
      <p:sp>
        <p:nvSpPr>
          <p:cNvPr id="19" name="Rectangle 18">
            <a:extLst>
              <a:ext uri="{FF2B5EF4-FFF2-40B4-BE49-F238E27FC236}">
                <a16:creationId xmlns:a16="http://schemas.microsoft.com/office/drawing/2014/main" id="{2B4F4D30-3B87-4427-9FFE-F4D3AAC42F49}"/>
              </a:ext>
            </a:extLst>
          </p:cNvPr>
          <p:cNvSpPr/>
          <p:nvPr/>
        </p:nvSpPr>
        <p:spPr>
          <a:xfrm>
            <a:off x="5170815" y="1861544"/>
            <a:ext cx="1723508" cy="2065788"/>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time and costs management</a:t>
            </a:r>
          </a:p>
          <a:p>
            <a:r>
              <a:rPr lang="en-GB" dirty="0"/>
              <a:t>Rajnikant Parmer</a:t>
            </a:r>
          </a:p>
          <a:p>
            <a:r>
              <a:rPr lang="en-GB" dirty="0"/>
              <a:t>1605427</a:t>
            </a:r>
          </a:p>
          <a:p>
            <a:endParaRPr lang="en-GB" dirty="0"/>
          </a:p>
          <a:p>
            <a:endParaRPr lang="en-GB" dirty="0"/>
          </a:p>
          <a:p>
            <a:endParaRPr lang="en-GB" dirty="0"/>
          </a:p>
        </p:txBody>
      </p:sp>
    </p:spTree>
    <p:extLst>
      <p:ext uri="{BB962C8B-B14F-4D97-AF65-F5344CB8AC3E}">
        <p14:creationId xmlns:p14="http://schemas.microsoft.com/office/powerpoint/2010/main" val="3901325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C5BC-1914-334F-9C6B-9E41C3C01D01}"/>
              </a:ext>
            </a:extLst>
          </p:cNvPr>
          <p:cNvSpPr>
            <a:spLocks noGrp="1"/>
          </p:cNvSpPr>
          <p:nvPr>
            <p:ph type="ctrTitle"/>
          </p:nvPr>
        </p:nvSpPr>
        <p:spPr/>
        <p:txBody>
          <a:bodyPr/>
          <a:lstStyle/>
          <a:p>
            <a:r>
              <a:rPr lang="en-US" dirty="0"/>
              <a:t> </a:t>
            </a:r>
          </a:p>
        </p:txBody>
      </p:sp>
      <p:sp>
        <p:nvSpPr>
          <p:cNvPr id="3" name="Subtitle 2">
            <a:extLst>
              <a:ext uri="{FF2B5EF4-FFF2-40B4-BE49-F238E27FC236}">
                <a16:creationId xmlns:a16="http://schemas.microsoft.com/office/drawing/2014/main" id="{9D746B5D-89BF-E94D-A6C3-1F2465956B58}"/>
              </a:ext>
            </a:extLst>
          </p:cNvPr>
          <p:cNvSpPr>
            <a:spLocks noGrp="1"/>
          </p:cNvSpPr>
          <p:nvPr>
            <p:ph type="subTitle" idx="1"/>
          </p:nvPr>
        </p:nvSpPr>
        <p:spPr>
          <a:xfrm>
            <a:off x="1523999" y="285751"/>
            <a:ext cx="9652487" cy="1079499"/>
          </a:xfrm>
        </p:spPr>
        <p:txBody>
          <a:bodyPr/>
          <a:lstStyle/>
          <a:p>
            <a:pPr algn="ctr"/>
            <a:r>
              <a:rPr lang="en-GB" dirty="0"/>
              <a:t>Rahim brothers ltd</a:t>
            </a:r>
          </a:p>
          <a:p>
            <a:pPr algn="ctr"/>
            <a:r>
              <a:rPr lang="en-GB" dirty="0"/>
              <a:t>Store expansion in Kennington </a:t>
            </a:r>
            <a:endParaRPr lang="en-US" dirty="0"/>
          </a:p>
        </p:txBody>
      </p:sp>
      <p:sp>
        <p:nvSpPr>
          <p:cNvPr id="6" name="Slide Number Placeholder 5">
            <a:extLst>
              <a:ext uri="{FF2B5EF4-FFF2-40B4-BE49-F238E27FC236}">
                <a16:creationId xmlns:a16="http://schemas.microsoft.com/office/drawing/2014/main" id="{097268A4-9E7A-4991-8572-089693F69AB8}"/>
              </a:ext>
            </a:extLst>
          </p:cNvPr>
          <p:cNvSpPr>
            <a:spLocks noGrp="1"/>
          </p:cNvSpPr>
          <p:nvPr>
            <p:ph type="sldNum" sz="quarter" idx="12"/>
          </p:nvPr>
        </p:nvSpPr>
        <p:spPr/>
        <p:txBody>
          <a:bodyPr/>
          <a:lstStyle/>
          <a:p>
            <a:fld id="{8C6915E8-BCC7-3C4D-A30D-1D3CF18348CD}" type="slidenum">
              <a:rPr lang="en-US" smtClean="0"/>
              <a:t>3</a:t>
            </a:fld>
            <a:endParaRPr lang="en-US" dirty="0"/>
          </a:p>
        </p:txBody>
      </p:sp>
      <p:sp>
        <p:nvSpPr>
          <p:cNvPr id="5" name="TextBox 4">
            <a:extLst>
              <a:ext uri="{FF2B5EF4-FFF2-40B4-BE49-F238E27FC236}">
                <a16:creationId xmlns:a16="http://schemas.microsoft.com/office/drawing/2014/main" id="{AB90CC72-332A-C14F-A69B-019EBB48F102}"/>
              </a:ext>
            </a:extLst>
          </p:cNvPr>
          <p:cNvSpPr txBox="1"/>
          <p:nvPr/>
        </p:nvSpPr>
        <p:spPr>
          <a:xfrm>
            <a:off x="3047378" y="3245579"/>
            <a:ext cx="6094754" cy="369332"/>
          </a:xfrm>
          <a:prstGeom prst="rect">
            <a:avLst/>
          </a:prstGeom>
          <a:noFill/>
        </p:spPr>
        <p:txBody>
          <a:bodyPr wrap="square">
            <a:spAutoFit/>
          </a:bodyPr>
          <a:lstStyle/>
          <a:p>
            <a:r>
              <a:rPr lang="en-US" dirty="0"/>
              <a:t> </a:t>
            </a:r>
          </a:p>
        </p:txBody>
      </p:sp>
      <p:sp>
        <p:nvSpPr>
          <p:cNvPr id="7" name="TextBox 6">
            <a:extLst>
              <a:ext uri="{FF2B5EF4-FFF2-40B4-BE49-F238E27FC236}">
                <a16:creationId xmlns:a16="http://schemas.microsoft.com/office/drawing/2014/main" id="{10D68CAB-3051-3A44-BF08-2C0D9589BA3F}"/>
              </a:ext>
            </a:extLst>
          </p:cNvPr>
          <p:cNvSpPr txBox="1"/>
          <p:nvPr/>
        </p:nvSpPr>
        <p:spPr>
          <a:xfrm>
            <a:off x="3047378" y="3245579"/>
            <a:ext cx="6094754" cy="369332"/>
          </a:xfrm>
          <a:prstGeom prst="rect">
            <a:avLst/>
          </a:prstGeom>
          <a:noFill/>
        </p:spPr>
        <p:txBody>
          <a:bodyPr wrap="square">
            <a:spAutoFit/>
          </a:bodyPr>
          <a:lstStyle/>
          <a:p>
            <a:r>
              <a:rPr lang="en-US" dirty="0"/>
              <a:t> </a:t>
            </a:r>
          </a:p>
        </p:txBody>
      </p:sp>
      <p:graphicFrame>
        <p:nvGraphicFramePr>
          <p:cNvPr id="4" name="Diagram 3">
            <a:extLst>
              <a:ext uri="{FF2B5EF4-FFF2-40B4-BE49-F238E27FC236}">
                <a16:creationId xmlns:a16="http://schemas.microsoft.com/office/drawing/2014/main" id="{66E2F905-A499-A84D-BA42-EA0C8AB7D896}"/>
              </a:ext>
            </a:extLst>
          </p:cNvPr>
          <p:cNvGraphicFramePr/>
          <p:nvPr>
            <p:extLst>
              <p:ext uri="{D42A27DB-BD31-4B8C-83A1-F6EECF244321}">
                <p14:modId xmlns:p14="http://schemas.microsoft.com/office/powerpoint/2010/main" val="920854509"/>
              </p:ext>
            </p:extLst>
          </p:nvPr>
        </p:nvGraphicFramePr>
        <p:xfrm>
          <a:off x="1312333" y="1365251"/>
          <a:ext cx="9789584" cy="5071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8118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C464-7093-BD47-881E-C05F98EB74CC}"/>
              </a:ext>
            </a:extLst>
          </p:cNvPr>
          <p:cNvSpPr>
            <a:spLocks noGrp="1"/>
          </p:cNvSpPr>
          <p:nvPr>
            <p:ph type="title"/>
          </p:nvPr>
        </p:nvSpPr>
        <p:spPr/>
        <p:txBody>
          <a:bodyPr/>
          <a:lstStyle/>
          <a:p>
            <a:r>
              <a:rPr lang="en-GB" dirty="0"/>
              <a:t>Background </a:t>
            </a:r>
            <a:br>
              <a:rPr lang="en-GB" dirty="0"/>
            </a:br>
            <a:r>
              <a:rPr lang="en-GB" sz="1600" dirty="0"/>
              <a:t>Wholesale and retail grocery store</a:t>
            </a:r>
            <a:endParaRPr lang="en-US" sz="1600" dirty="0"/>
          </a:p>
        </p:txBody>
      </p:sp>
      <p:sp>
        <p:nvSpPr>
          <p:cNvPr id="3" name="Content Placeholder 2">
            <a:extLst>
              <a:ext uri="{FF2B5EF4-FFF2-40B4-BE49-F238E27FC236}">
                <a16:creationId xmlns:a16="http://schemas.microsoft.com/office/drawing/2014/main" id="{685B4CB6-C059-F247-8171-4E8BF8D6CC1E}"/>
              </a:ext>
            </a:extLst>
          </p:cNvPr>
          <p:cNvSpPr>
            <a:spLocks noGrp="1"/>
          </p:cNvSpPr>
          <p:nvPr>
            <p:ph idx="1"/>
          </p:nvPr>
        </p:nvSpPr>
        <p:spPr/>
        <p:txBody>
          <a:bodyPr>
            <a:normAutofit fontScale="55000" lnSpcReduction="20000"/>
          </a:bodyPr>
          <a:lstStyle/>
          <a:p>
            <a:r>
              <a:rPr lang="en-GB" b="0" i="0" dirty="0">
                <a:solidFill>
                  <a:srgbClr val="666666"/>
                </a:solidFill>
                <a:effectLst/>
                <a:latin typeface="Roboto"/>
              </a:rPr>
              <a:t>Our first store was launched in East London, at the heart of the Bangladeshi community. The hard working ethics of the Bangladeshi community meant we had to be open and available for business for long hours, every single day. We pride ourselves to have been open from 9am-9pm, 365 days a year, ever since the opening in the 80s.</a:t>
            </a:r>
          </a:p>
          <a:p>
            <a:r>
              <a:rPr lang="en-GB" b="0" i="0" dirty="0">
                <a:solidFill>
                  <a:srgbClr val="666666"/>
                </a:solidFill>
                <a:effectLst/>
                <a:latin typeface="Roboto"/>
              </a:rPr>
              <a:t/>
            </a:r>
            <a:br>
              <a:rPr lang="en-GB" b="0" i="0" dirty="0">
                <a:solidFill>
                  <a:srgbClr val="666666"/>
                </a:solidFill>
                <a:effectLst/>
                <a:latin typeface="Roboto"/>
              </a:rPr>
            </a:br>
            <a:r>
              <a:rPr lang="en-GB" b="0" i="0" dirty="0">
                <a:solidFill>
                  <a:srgbClr val="666666"/>
                </a:solidFill>
                <a:effectLst/>
                <a:latin typeface="Roboto"/>
              </a:rPr>
              <a:t>Although the 80s was a time of uncertainty and hardship, there came a glimmer of hope - Indian Restaurants were becoming increasingly popular and on its way to becoming the UK's largest ethnic business sector. Never forgetting why we started up, we continued to provide retail services, but then added a specialist department – WHOLESALE. We became the UK's first Bangladeshi owned cash and carry supplying caterers around the country, and now across Europe.</a:t>
            </a:r>
          </a:p>
          <a:p>
            <a:r>
              <a:rPr lang="en-GB" b="0" i="0" dirty="0">
                <a:solidFill>
                  <a:srgbClr val="666666"/>
                </a:solidFill>
                <a:effectLst/>
                <a:latin typeface="Roboto"/>
              </a:rPr>
              <a:t/>
            </a:r>
            <a:br>
              <a:rPr lang="en-GB" b="0" i="0" dirty="0">
                <a:solidFill>
                  <a:srgbClr val="666666"/>
                </a:solidFill>
                <a:effectLst/>
                <a:latin typeface="Roboto"/>
              </a:rPr>
            </a:br>
            <a:r>
              <a:rPr lang="en-GB" b="0" i="0" dirty="0">
                <a:solidFill>
                  <a:srgbClr val="666666"/>
                </a:solidFill>
                <a:effectLst/>
                <a:latin typeface="Roboto"/>
              </a:rPr>
              <a:t>Today, our presence in the ethnic cash and carry sector speaks for itself. There isn't a single reputable caterer that wouldn't know our name. Our retail departments have evolved. We have added to our products - We now provide non-ethnic general consumer goods at our stores, providing the best products and services, all at the best prices. </a:t>
            </a:r>
          </a:p>
          <a:p>
            <a:r>
              <a:rPr lang="en-GB" b="0" i="0" dirty="0">
                <a:solidFill>
                  <a:srgbClr val="666666"/>
                </a:solidFill>
                <a:effectLst/>
                <a:latin typeface="Roboto"/>
              </a:rPr>
              <a:t/>
            </a:r>
            <a:br>
              <a:rPr lang="en-GB" b="0" i="0" dirty="0">
                <a:solidFill>
                  <a:srgbClr val="666666"/>
                </a:solidFill>
                <a:effectLst/>
                <a:latin typeface="Roboto"/>
              </a:rPr>
            </a:br>
            <a:r>
              <a:rPr lang="en-GB" b="0" i="0" dirty="0">
                <a:solidFill>
                  <a:srgbClr val="666666"/>
                </a:solidFill>
                <a:effectLst/>
                <a:latin typeface="Roboto"/>
              </a:rPr>
              <a:t>The 'Rahim Brothers' were amongst the first generation of Bangladeshis in UK. It was later handed over to the second generation of family members in the 80s. Today, a new generation is amongst us, the third generation – a generation of new ideas.</a:t>
            </a:r>
          </a:p>
          <a:p>
            <a:endParaRPr lang="en-US" dirty="0"/>
          </a:p>
        </p:txBody>
      </p:sp>
      <p:sp>
        <p:nvSpPr>
          <p:cNvPr id="4" name="Slide Number Placeholder 3">
            <a:extLst>
              <a:ext uri="{FF2B5EF4-FFF2-40B4-BE49-F238E27FC236}">
                <a16:creationId xmlns:a16="http://schemas.microsoft.com/office/drawing/2014/main" id="{CEB92335-21E2-4563-9E55-FB95135E8CBB}"/>
              </a:ext>
            </a:extLst>
          </p:cNvPr>
          <p:cNvSpPr>
            <a:spLocks noGrp="1"/>
          </p:cNvSpPr>
          <p:nvPr>
            <p:ph type="sldNum" sz="quarter" idx="12"/>
          </p:nvPr>
        </p:nvSpPr>
        <p:spPr/>
        <p:txBody>
          <a:bodyPr/>
          <a:lstStyle/>
          <a:p>
            <a:fld id="{8C6915E8-BCC7-3C4D-A30D-1D3CF18348CD}" type="slidenum">
              <a:rPr lang="en-US" smtClean="0"/>
              <a:t>4</a:t>
            </a:fld>
            <a:endParaRPr lang="en-US" dirty="0"/>
          </a:p>
        </p:txBody>
      </p:sp>
    </p:spTree>
    <p:extLst>
      <p:ext uri="{BB962C8B-B14F-4D97-AF65-F5344CB8AC3E}">
        <p14:creationId xmlns:p14="http://schemas.microsoft.com/office/powerpoint/2010/main" val="1623711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2FCD-A4A7-8941-92A4-F24867234414}"/>
              </a:ext>
            </a:extLst>
          </p:cNvPr>
          <p:cNvSpPr>
            <a:spLocks noGrp="1"/>
          </p:cNvSpPr>
          <p:nvPr>
            <p:ph type="title"/>
          </p:nvPr>
        </p:nvSpPr>
        <p:spPr/>
        <p:txBody>
          <a:bodyPr/>
          <a:lstStyle/>
          <a:p>
            <a:r>
              <a:rPr lang="en-GB" dirty="0"/>
              <a:t>Smart Objectives (Sahel- 1605524)</a:t>
            </a:r>
            <a:endParaRPr lang="en-US" dirty="0"/>
          </a:p>
        </p:txBody>
      </p:sp>
      <p:sp>
        <p:nvSpPr>
          <p:cNvPr id="6" name="Slide Number Placeholder 5">
            <a:extLst>
              <a:ext uri="{FF2B5EF4-FFF2-40B4-BE49-F238E27FC236}">
                <a16:creationId xmlns:a16="http://schemas.microsoft.com/office/drawing/2014/main" id="{A80A6EAB-32B7-4E0C-8E83-3418518FCA1F}"/>
              </a:ext>
            </a:extLst>
          </p:cNvPr>
          <p:cNvSpPr>
            <a:spLocks noGrp="1"/>
          </p:cNvSpPr>
          <p:nvPr>
            <p:ph type="sldNum" sz="quarter" idx="12"/>
          </p:nvPr>
        </p:nvSpPr>
        <p:spPr/>
        <p:txBody>
          <a:bodyPr/>
          <a:lstStyle/>
          <a:p>
            <a:fld id="{8C6915E8-BCC7-3C4D-A30D-1D3CF18348CD}" type="slidenum">
              <a:rPr lang="en-US" smtClean="0"/>
              <a:t>5</a:t>
            </a:fld>
            <a:endParaRPr lang="en-US" dirty="0"/>
          </a:p>
        </p:txBody>
      </p:sp>
      <p:sp>
        <p:nvSpPr>
          <p:cNvPr id="4" name="Rectangle 3">
            <a:extLst>
              <a:ext uri="{FF2B5EF4-FFF2-40B4-BE49-F238E27FC236}">
                <a16:creationId xmlns:a16="http://schemas.microsoft.com/office/drawing/2014/main" id="{A6A28D05-623D-4EE9-A114-932C73E1046B}"/>
              </a:ext>
            </a:extLst>
          </p:cNvPr>
          <p:cNvSpPr/>
          <p:nvPr/>
        </p:nvSpPr>
        <p:spPr>
          <a:xfrm>
            <a:off x="956601" y="1324311"/>
            <a:ext cx="8595361" cy="4503797"/>
          </a:xfrm>
          <a:prstGeom prst="rect">
            <a:avLst/>
          </a:prstGeom>
        </p:spPr>
        <p:txBody>
          <a:bodyPr wrap="square">
            <a:spAutoFit/>
          </a:bodyPr>
          <a:lstStyle/>
          <a:p>
            <a:pPr algn="just">
              <a:lnSpc>
                <a:spcPct val="150000"/>
              </a:lnSpc>
              <a:spcAft>
                <a:spcPts val="1000"/>
              </a:spcAft>
            </a:pPr>
            <a:r>
              <a:rPr lang="en-US" b="1" dirty="0">
                <a:latin typeface="Times New Roman" panose="02020603050405020304" pitchFamily="18" charset="0"/>
                <a:ea typeface="Times New Roman" panose="02020603050405020304" pitchFamily="18" charset="0"/>
                <a:cs typeface="Times New Roman" panose="02020603050405020304" pitchFamily="18" charset="0"/>
              </a:rPr>
              <a:t>Project Aim</a:t>
            </a:r>
            <a:r>
              <a:rPr lang="en-US" dirty="0">
                <a:latin typeface="Times New Roman" panose="02020603050405020304" pitchFamily="18" charset="0"/>
                <a:ea typeface="Times New Roman" panose="02020603050405020304" pitchFamily="18" charset="0"/>
                <a:cs typeface="Times New Roman" panose="02020603050405020304" pitchFamily="18" charset="0"/>
              </a:rPr>
              <a:t>: The aim of the project is to introduce new store of Rahim Brothers Ltd in Kensington for new business opportunity.</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b="1" dirty="0">
                <a:latin typeface="Times New Roman" panose="02020603050405020304" pitchFamily="18" charset="0"/>
                <a:ea typeface="Times New Roman" panose="02020603050405020304" pitchFamily="18" charset="0"/>
                <a:cs typeface="Times New Roman" panose="02020603050405020304" pitchFamily="18" charset="0"/>
              </a:rPr>
              <a:t>Project objectives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find out a store location near the Kennington train station  the 31</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US" dirty="0">
                <a:latin typeface="Times New Roman" panose="02020603050405020304" pitchFamily="18" charset="0"/>
                <a:ea typeface="Calibri" panose="020F0502020204030204" pitchFamily="34" charset="0"/>
                <a:cs typeface="Times New Roman" panose="02020603050405020304" pitchFamily="18" charset="0"/>
              </a:rPr>
              <a:t> January of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enhance the local customers awareness about the product and service of the company within 31</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US" dirty="0">
                <a:latin typeface="Times New Roman" panose="02020603050405020304" pitchFamily="18" charset="0"/>
                <a:ea typeface="Calibri" panose="020F0502020204030204" pitchFamily="34" charset="0"/>
                <a:cs typeface="Times New Roman" panose="02020603050405020304" pitchFamily="18" charset="0"/>
              </a:rPr>
              <a:t> August of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develop product distribution channels of Rahim Brothers Ltd within 30</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US" dirty="0">
                <a:latin typeface="Times New Roman" panose="02020603050405020304" pitchFamily="18" charset="0"/>
                <a:ea typeface="Calibri" panose="020F0502020204030204" pitchFamily="34" charset="0"/>
                <a:cs typeface="Times New Roman" panose="02020603050405020304" pitchFamily="18" charset="0"/>
              </a:rPr>
              <a:t> June of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develop good communication with customers and enhance their loyalty level within the 31</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US" dirty="0">
                <a:latin typeface="Times New Roman" panose="02020603050405020304" pitchFamily="18" charset="0"/>
                <a:ea typeface="Calibri" panose="020F0502020204030204" pitchFamily="34" charset="0"/>
                <a:cs typeface="Times New Roman" panose="02020603050405020304" pitchFamily="18" charset="0"/>
              </a:rPr>
              <a:t> December of 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73304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635-9D6C-9A42-8359-56FAA787A628}"/>
              </a:ext>
            </a:extLst>
          </p:cNvPr>
          <p:cNvSpPr>
            <a:spLocks noGrp="1"/>
          </p:cNvSpPr>
          <p:nvPr>
            <p:ph type="title"/>
          </p:nvPr>
        </p:nvSpPr>
        <p:spPr/>
        <p:txBody>
          <a:bodyPr/>
          <a:lstStyle/>
          <a:p>
            <a:r>
              <a:rPr lang="en-GB" dirty="0"/>
              <a:t>Business case</a:t>
            </a:r>
            <a:endParaRPr lang="en-US" dirty="0"/>
          </a:p>
        </p:txBody>
      </p:sp>
      <p:sp>
        <p:nvSpPr>
          <p:cNvPr id="3" name="Content Placeholder 2">
            <a:extLst>
              <a:ext uri="{FF2B5EF4-FFF2-40B4-BE49-F238E27FC236}">
                <a16:creationId xmlns:a16="http://schemas.microsoft.com/office/drawing/2014/main" id="{110A4518-9118-FA4E-830E-503F1A0BE969}"/>
              </a:ext>
            </a:extLst>
          </p:cNvPr>
          <p:cNvSpPr>
            <a:spLocks noGrp="1"/>
          </p:cNvSpPr>
          <p:nvPr>
            <p:ph idx="1"/>
          </p:nvPr>
        </p:nvSpPr>
        <p:spPr/>
        <p:txBody>
          <a:bodyPr/>
          <a:lstStyle/>
          <a:p>
            <a:r>
              <a:rPr lang="en-GB" dirty="0"/>
              <a:t>The profit recreation of Rahim Brothers’ ltd will influentially increase as it has done so in the past, people are accustomed to the Asian grocery wholesale company, and this project expansion will allow Rahim Brothers’ to dominate other areas outside of east London to gain more recognition by broadening the ethnic spectrum within the industry it operates on.</a:t>
            </a:r>
          </a:p>
          <a:p>
            <a:r>
              <a:rPr lang="en-US" dirty="0"/>
              <a:t>According to Heagney (2012), the project management is the process to get able to achieve specific issues maintaining specific criteria within the determined time period to achieve desired goal.</a:t>
            </a:r>
            <a:endParaRPr lang="en-GB" dirty="0"/>
          </a:p>
          <a:p>
            <a:endParaRPr lang="en-US" dirty="0"/>
          </a:p>
        </p:txBody>
      </p:sp>
      <p:sp>
        <p:nvSpPr>
          <p:cNvPr id="4" name="Slide Number Placeholder 3">
            <a:extLst>
              <a:ext uri="{FF2B5EF4-FFF2-40B4-BE49-F238E27FC236}">
                <a16:creationId xmlns:a16="http://schemas.microsoft.com/office/drawing/2014/main" id="{8BD7A216-ACEA-404E-B8CD-6855ACD47519}"/>
              </a:ext>
            </a:extLst>
          </p:cNvPr>
          <p:cNvSpPr>
            <a:spLocks noGrp="1"/>
          </p:cNvSpPr>
          <p:nvPr>
            <p:ph type="sldNum" sz="quarter" idx="12"/>
          </p:nvPr>
        </p:nvSpPr>
        <p:spPr/>
        <p:txBody>
          <a:bodyPr/>
          <a:lstStyle/>
          <a:p>
            <a:r>
              <a:rPr lang="en-US" dirty="0"/>
              <a:t>4</a:t>
            </a:r>
          </a:p>
        </p:txBody>
      </p:sp>
    </p:spTree>
    <p:extLst>
      <p:ext uri="{BB962C8B-B14F-4D97-AF65-F5344CB8AC3E}">
        <p14:creationId xmlns:p14="http://schemas.microsoft.com/office/powerpoint/2010/main" val="3044198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986D-8C1D-0D4B-B7ED-9886DC206609}"/>
              </a:ext>
            </a:extLst>
          </p:cNvPr>
          <p:cNvSpPr>
            <a:spLocks noGrp="1"/>
          </p:cNvSpPr>
          <p:nvPr>
            <p:ph type="title"/>
          </p:nvPr>
        </p:nvSpPr>
        <p:spPr/>
        <p:txBody>
          <a:bodyPr/>
          <a:lstStyle/>
          <a:p>
            <a:r>
              <a:rPr lang="en-GB" dirty="0"/>
              <a:t>Purpose</a:t>
            </a:r>
            <a:endParaRPr lang="en-US" dirty="0"/>
          </a:p>
        </p:txBody>
      </p:sp>
      <p:sp>
        <p:nvSpPr>
          <p:cNvPr id="3" name="Content Placeholder 2">
            <a:extLst>
              <a:ext uri="{FF2B5EF4-FFF2-40B4-BE49-F238E27FC236}">
                <a16:creationId xmlns:a16="http://schemas.microsoft.com/office/drawing/2014/main" id="{646CA9D8-11B3-2048-A455-E6F1D09FDFBB}"/>
              </a:ext>
            </a:extLst>
          </p:cNvPr>
          <p:cNvSpPr>
            <a:spLocks noGrp="1"/>
          </p:cNvSpPr>
          <p:nvPr>
            <p:ph idx="1"/>
          </p:nvPr>
        </p:nvSpPr>
        <p:spPr/>
        <p:txBody>
          <a:bodyPr>
            <a:normAutofit fontScale="92500" lnSpcReduction="20000"/>
          </a:bodyPr>
          <a:lstStyle/>
          <a:p>
            <a:endParaRPr lang="en-GB" dirty="0"/>
          </a:p>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Rahim Brothers Ltd is an East London based grocery whole seller and retailer and the company in recent days is doing better as the sales of the company have increased. The grocery industry of UK is growing so to gain new business opportunity Rahim Brothers Ltd has decided to open its first store outside the East London.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a:p>
            <a:endParaRPr lang="en-GB" dirty="0"/>
          </a:p>
          <a:p>
            <a:r>
              <a:rPr lang="en-GB" dirty="0"/>
              <a:t>The aim of the project is to launch a branch of Rahim Brothers’ ltd in Kennington for new business opportunity which will serve all ethnics of the community and potentially maximise financial gains.</a:t>
            </a:r>
          </a:p>
          <a:p>
            <a:endParaRPr lang="en-GB" dirty="0"/>
          </a:p>
          <a:p>
            <a:endParaRPr lang="en-US" dirty="0"/>
          </a:p>
        </p:txBody>
      </p:sp>
      <p:sp>
        <p:nvSpPr>
          <p:cNvPr id="4" name="Slide Number Placeholder 3">
            <a:extLst>
              <a:ext uri="{FF2B5EF4-FFF2-40B4-BE49-F238E27FC236}">
                <a16:creationId xmlns:a16="http://schemas.microsoft.com/office/drawing/2014/main" id="{4D1DFAD1-4F3B-4FC8-B43B-229D94A9041E}"/>
              </a:ext>
            </a:extLst>
          </p:cNvPr>
          <p:cNvSpPr>
            <a:spLocks noGrp="1"/>
          </p:cNvSpPr>
          <p:nvPr>
            <p:ph type="sldNum" sz="quarter" idx="12"/>
          </p:nvPr>
        </p:nvSpPr>
        <p:spPr/>
        <p:txBody>
          <a:bodyPr/>
          <a:lstStyle/>
          <a:p>
            <a:fld id="{8C6915E8-BCC7-3C4D-A30D-1D3CF18348CD}" type="slidenum">
              <a:rPr lang="en-US" smtClean="0"/>
              <a:t>7</a:t>
            </a:fld>
            <a:endParaRPr lang="en-US" dirty="0"/>
          </a:p>
        </p:txBody>
      </p:sp>
    </p:spTree>
    <p:extLst>
      <p:ext uri="{BB962C8B-B14F-4D97-AF65-F5344CB8AC3E}">
        <p14:creationId xmlns:p14="http://schemas.microsoft.com/office/powerpoint/2010/main" val="4098141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110F8-C7CF-1546-A003-AE27D0473DBA}"/>
              </a:ext>
            </a:extLst>
          </p:cNvPr>
          <p:cNvSpPr>
            <a:spLocks noGrp="1"/>
          </p:cNvSpPr>
          <p:nvPr>
            <p:ph type="title"/>
          </p:nvPr>
        </p:nvSpPr>
        <p:spPr>
          <a:xfrm>
            <a:off x="838200" y="158734"/>
            <a:ext cx="10515600" cy="699395"/>
          </a:xfrm>
        </p:spPr>
        <p:txBody>
          <a:bodyPr/>
          <a:lstStyle/>
          <a:p>
            <a:r>
              <a:rPr lang="en-GB" dirty="0"/>
              <a:t>Project scope (Noor ali-1605422)</a:t>
            </a:r>
            <a:endParaRPr lang="en-US" dirty="0"/>
          </a:p>
        </p:txBody>
      </p:sp>
      <p:graphicFrame>
        <p:nvGraphicFramePr>
          <p:cNvPr id="5" name="Content Placeholder 4">
            <a:extLst>
              <a:ext uri="{FF2B5EF4-FFF2-40B4-BE49-F238E27FC236}">
                <a16:creationId xmlns:a16="http://schemas.microsoft.com/office/drawing/2014/main" id="{DA1A7001-775D-42ED-8658-AD95FA217D2F}"/>
              </a:ext>
            </a:extLst>
          </p:cNvPr>
          <p:cNvGraphicFramePr>
            <a:graphicFrameLocks noGrp="1"/>
          </p:cNvGraphicFramePr>
          <p:nvPr>
            <p:ph idx="1"/>
            <p:extLst>
              <p:ext uri="{D42A27DB-BD31-4B8C-83A1-F6EECF244321}">
                <p14:modId xmlns:p14="http://schemas.microsoft.com/office/powerpoint/2010/main" val="3361402196"/>
              </p:ext>
            </p:extLst>
          </p:nvPr>
        </p:nvGraphicFramePr>
        <p:xfrm>
          <a:off x="838200" y="858129"/>
          <a:ext cx="10823917" cy="5998104"/>
        </p:xfrm>
        <a:graphic>
          <a:graphicData uri="http://schemas.openxmlformats.org/drawingml/2006/table">
            <a:tbl>
              <a:tblPr firstRow="1" firstCol="1" bandRow="1">
                <a:tableStyleId>{5C22544A-7EE6-4342-B048-85BDC9FD1C3A}</a:tableStyleId>
              </a:tblPr>
              <a:tblGrid>
                <a:gridCol w="2715629">
                  <a:extLst>
                    <a:ext uri="{9D8B030D-6E8A-4147-A177-3AD203B41FA5}">
                      <a16:colId xmlns:a16="http://schemas.microsoft.com/office/drawing/2014/main" val="3411339987"/>
                    </a:ext>
                  </a:extLst>
                </a:gridCol>
                <a:gridCol w="2222130">
                  <a:extLst>
                    <a:ext uri="{9D8B030D-6E8A-4147-A177-3AD203B41FA5}">
                      <a16:colId xmlns:a16="http://schemas.microsoft.com/office/drawing/2014/main" val="2279342755"/>
                    </a:ext>
                  </a:extLst>
                </a:gridCol>
                <a:gridCol w="1586642">
                  <a:extLst>
                    <a:ext uri="{9D8B030D-6E8A-4147-A177-3AD203B41FA5}">
                      <a16:colId xmlns:a16="http://schemas.microsoft.com/office/drawing/2014/main" val="3551793586"/>
                    </a:ext>
                  </a:extLst>
                </a:gridCol>
                <a:gridCol w="2091172">
                  <a:extLst>
                    <a:ext uri="{9D8B030D-6E8A-4147-A177-3AD203B41FA5}">
                      <a16:colId xmlns:a16="http://schemas.microsoft.com/office/drawing/2014/main" val="2508896543"/>
                    </a:ext>
                  </a:extLst>
                </a:gridCol>
                <a:gridCol w="2208344">
                  <a:extLst>
                    <a:ext uri="{9D8B030D-6E8A-4147-A177-3AD203B41FA5}">
                      <a16:colId xmlns:a16="http://schemas.microsoft.com/office/drawing/2014/main" val="1567017679"/>
                    </a:ext>
                  </a:extLst>
                </a:gridCol>
              </a:tblGrid>
              <a:tr h="412683">
                <a:tc>
                  <a:txBody>
                    <a:bodyPr/>
                    <a:lstStyle/>
                    <a:p>
                      <a:pPr algn="ctr">
                        <a:lnSpc>
                          <a:spcPct val="150000"/>
                        </a:lnSpc>
                        <a:spcAft>
                          <a:spcPts val="0"/>
                        </a:spcAft>
                      </a:pPr>
                      <a:r>
                        <a:rPr lang="en-US" sz="1400" dirty="0">
                          <a:effectLst/>
                        </a:rPr>
                        <a:t>Project Activities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nchor="ctr"/>
                </a:tc>
                <a:tc>
                  <a:txBody>
                    <a:bodyPr/>
                    <a:lstStyle/>
                    <a:p>
                      <a:pPr algn="ctr">
                        <a:lnSpc>
                          <a:spcPct val="150000"/>
                        </a:lnSpc>
                        <a:spcAft>
                          <a:spcPts val="0"/>
                        </a:spcAft>
                      </a:pPr>
                      <a:r>
                        <a:rPr lang="en-US" sz="1400" dirty="0">
                          <a:effectLst/>
                        </a:rPr>
                        <a:t>Responsible Person</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400" dirty="0">
                          <a:effectLst/>
                        </a:rPr>
                        <a:t>Status</a:t>
                      </a:r>
                      <a:endParaRPr lang="en-GB" sz="1400" dirty="0">
                        <a:effectLst/>
                      </a:endParaRPr>
                    </a:p>
                    <a:p>
                      <a:pPr algn="ctr">
                        <a:lnSpc>
                          <a:spcPct val="150000"/>
                        </a:lnSpc>
                        <a:spcAft>
                          <a:spcPts val="0"/>
                        </a:spcAft>
                      </a:pPr>
                      <a:r>
                        <a:rPr lang="en-US" sz="1400" dirty="0">
                          <a:effectLst/>
                        </a:rPr>
                        <a: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400" dirty="0">
                          <a:effectLst/>
                        </a:rPr>
                        <a:t>Start Date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400" dirty="0">
                          <a:effectLst/>
                        </a:rPr>
                        <a:t>End Date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061587909"/>
                  </a:ext>
                </a:extLst>
              </a:tr>
              <a:tr h="400782">
                <a:tc>
                  <a:txBody>
                    <a:bodyPr/>
                    <a:lstStyle/>
                    <a:p>
                      <a:pPr algn="ctr">
                        <a:lnSpc>
                          <a:spcPct val="150000"/>
                        </a:lnSpc>
                        <a:spcAft>
                          <a:spcPts val="0"/>
                        </a:spcAft>
                      </a:pPr>
                      <a:r>
                        <a:rPr lang="en-US" sz="1400" dirty="0">
                          <a:effectLst/>
                        </a:rPr>
                        <a:t>Project Objective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C</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06/01/2018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60382489"/>
                  </a:ext>
                </a:extLst>
              </a:tr>
              <a:tr h="412683">
                <a:tc>
                  <a:txBody>
                    <a:bodyPr/>
                    <a:lstStyle/>
                    <a:p>
                      <a:pPr algn="ctr">
                        <a:lnSpc>
                          <a:spcPct val="150000"/>
                        </a:lnSpc>
                        <a:spcAft>
                          <a:spcPts val="0"/>
                        </a:spcAft>
                      </a:pPr>
                      <a:r>
                        <a:rPr lang="en-US" sz="1400" dirty="0">
                          <a:effectLst/>
                        </a:rPr>
                        <a:t>Find out store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Estate Officer</a:t>
                      </a:r>
                      <a:endParaRPr lang="en-GB" sz="1200" dirty="0">
                        <a:effectLst/>
                      </a:endParaRPr>
                    </a:p>
                    <a:p>
                      <a:pPr algn="ctr">
                        <a:lnSpc>
                          <a:spcPct val="150000"/>
                        </a:lnSpc>
                        <a:spcAft>
                          <a:spcPts val="0"/>
                        </a:spcAft>
                      </a:pPr>
                      <a:r>
                        <a:rPr lang="en-US"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P</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31/01/2018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4161614372"/>
                  </a:ext>
                </a:extLst>
              </a:tr>
              <a:tr h="400782">
                <a:tc>
                  <a:txBody>
                    <a:bodyPr/>
                    <a:lstStyle/>
                    <a:p>
                      <a:pPr algn="ctr">
                        <a:lnSpc>
                          <a:spcPct val="150000"/>
                        </a:lnSpc>
                        <a:spcAft>
                          <a:spcPts val="0"/>
                        </a:spcAft>
                      </a:pPr>
                      <a:r>
                        <a:rPr lang="en-US" sz="1400" dirty="0">
                          <a:effectLst/>
                        </a:rPr>
                        <a:t>Evaluate Resources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IT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07/02/2018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134492903"/>
                  </a:ext>
                </a:extLst>
              </a:tr>
              <a:tr h="400782">
                <a:tc>
                  <a:txBody>
                    <a:bodyPr/>
                    <a:lstStyle/>
                    <a:p>
                      <a:pPr algn="ctr">
                        <a:lnSpc>
                          <a:spcPct val="150000"/>
                        </a:lnSpc>
                        <a:spcAft>
                          <a:spcPts val="0"/>
                        </a:spcAft>
                      </a:pPr>
                      <a:r>
                        <a:rPr lang="en-US" sz="1400" dirty="0">
                          <a:effectLst/>
                        </a:rPr>
                        <a:t>Perform cost analysis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Finance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08/02/2018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14/02/2018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658830596"/>
                  </a:ext>
                </a:extLst>
              </a:tr>
              <a:tr h="400782">
                <a:tc>
                  <a:txBody>
                    <a:bodyPr/>
                    <a:lstStyle/>
                    <a:p>
                      <a:pPr algn="ctr">
                        <a:lnSpc>
                          <a:spcPct val="150000"/>
                        </a:lnSpc>
                        <a:spcAft>
                          <a:spcPts val="0"/>
                        </a:spcAft>
                      </a:pPr>
                      <a:r>
                        <a:rPr lang="en-US" sz="1400" dirty="0">
                          <a:effectLst/>
                        </a:rPr>
                        <a:t>Risk Management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15/02/2018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21/02/2018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051639249"/>
                  </a:ext>
                </a:extLst>
              </a:tr>
              <a:tr h="400782">
                <a:tc>
                  <a:txBody>
                    <a:bodyPr/>
                    <a:lstStyle/>
                    <a:p>
                      <a:pPr algn="ctr">
                        <a:lnSpc>
                          <a:spcPct val="150000"/>
                        </a:lnSpc>
                        <a:spcAft>
                          <a:spcPts val="0"/>
                        </a:spcAft>
                      </a:pPr>
                      <a:r>
                        <a:rPr lang="en-US" sz="1400" dirty="0">
                          <a:effectLst/>
                        </a:rPr>
                        <a:t>Members Communicate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22/02/2018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28/02/2018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806333219"/>
                  </a:ext>
                </a:extLst>
              </a:tr>
              <a:tr h="400782">
                <a:tc>
                  <a:txBody>
                    <a:bodyPr/>
                    <a:lstStyle/>
                    <a:p>
                      <a:pPr algn="ctr">
                        <a:lnSpc>
                          <a:spcPct val="150000"/>
                        </a:lnSpc>
                        <a:spcAft>
                          <a:spcPts val="0"/>
                        </a:spcAft>
                      </a:pPr>
                      <a:r>
                        <a:rPr lang="en-US" sz="1400" dirty="0">
                          <a:effectLst/>
                        </a:rPr>
                        <a:t>Recruit staff</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02/03/2018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14/03/2018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831881720"/>
                  </a:ext>
                </a:extLst>
              </a:tr>
              <a:tr h="400782">
                <a:tc>
                  <a:txBody>
                    <a:bodyPr/>
                    <a:lstStyle/>
                    <a:p>
                      <a:pPr algn="ctr">
                        <a:lnSpc>
                          <a:spcPct val="150000"/>
                        </a:lnSpc>
                        <a:spcAft>
                          <a:spcPts val="0"/>
                        </a:spcAft>
                      </a:pPr>
                      <a:r>
                        <a:rPr lang="en-US" sz="1400" dirty="0">
                          <a:effectLst/>
                        </a:rPr>
                        <a:t>Train staffs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15/03/2018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31/03/2018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1843153606"/>
                  </a:ext>
                </a:extLst>
              </a:tr>
              <a:tr h="400782">
                <a:tc>
                  <a:txBody>
                    <a:bodyPr/>
                    <a:lstStyle/>
                    <a:p>
                      <a:pPr algn="ctr">
                        <a:lnSpc>
                          <a:spcPct val="150000"/>
                        </a:lnSpc>
                        <a:spcAft>
                          <a:spcPts val="0"/>
                        </a:spcAft>
                      </a:pPr>
                      <a:r>
                        <a:rPr lang="en-US" sz="1400" dirty="0">
                          <a:effectLst/>
                        </a:rPr>
                        <a:t>Perform Marketing</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01/04/2018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31/05/2018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4045964530"/>
                  </a:ext>
                </a:extLst>
              </a:tr>
              <a:tr h="400782">
                <a:tc>
                  <a:txBody>
                    <a:bodyPr/>
                    <a:lstStyle/>
                    <a:p>
                      <a:pPr algn="ctr">
                        <a:lnSpc>
                          <a:spcPct val="150000"/>
                        </a:lnSpc>
                        <a:spcAft>
                          <a:spcPts val="0"/>
                        </a:spcAft>
                      </a:pPr>
                      <a:r>
                        <a:rPr lang="en-US" sz="1400" dirty="0">
                          <a:effectLst/>
                        </a:rPr>
                        <a:t>Distribution Channel</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Product &amp; Distribute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01/04/2018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30/04/2018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315467549"/>
                  </a:ext>
                </a:extLst>
              </a:tr>
              <a:tr h="400782">
                <a:tc>
                  <a:txBody>
                    <a:bodyPr/>
                    <a:lstStyle/>
                    <a:p>
                      <a:pPr algn="ctr">
                        <a:lnSpc>
                          <a:spcPct val="150000"/>
                        </a:lnSpc>
                        <a:spcAft>
                          <a:spcPts val="0"/>
                        </a:spcAft>
                      </a:pPr>
                      <a:r>
                        <a:rPr lang="en-US" sz="1400" dirty="0">
                          <a:effectLst/>
                        </a:rPr>
                        <a:t>Communicate with customers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01/05/2018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30/06/2018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4017495585"/>
                  </a:ext>
                </a:extLst>
              </a:tr>
              <a:tr h="400782">
                <a:tc>
                  <a:txBody>
                    <a:bodyPr/>
                    <a:lstStyle/>
                    <a:p>
                      <a:pPr algn="ctr">
                        <a:lnSpc>
                          <a:spcPct val="150000"/>
                        </a:lnSpc>
                        <a:spcAft>
                          <a:spcPts val="0"/>
                        </a:spcAft>
                      </a:pPr>
                      <a:r>
                        <a:rPr lang="en-US" sz="1400" dirty="0">
                          <a:effectLst/>
                        </a:rPr>
                        <a:t>Collect Data and analyze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21/06/2018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227528949"/>
                  </a:ext>
                </a:extLst>
              </a:tr>
              <a:tr h="400782">
                <a:tc>
                  <a:txBody>
                    <a:bodyPr/>
                    <a:lstStyle/>
                    <a:p>
                      <a:pPr algn="ctr">
                        <a:lnSpc>
                          <a:spcPct val="150000"/>
                        </a:lnSpc>
                        <a:spcAft>
                          <a:spcPts val="0"/>
                        </a:spcAft>
                      </a:pPr>
                      <a:r>
                        <a:rPr lang="en-US" sz="1400" dirty="0">
                          <a:effectLst/>
                        </a:rPr>
                        <a:t>Review the project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Director of Marketing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22/06/2018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30/06/2018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355495738"/>
                  </a:ext>
                </a:extLst>
              </a:tr>
            </a:tbl>
          </a:graphicData>
        </a:graphic>
      </p:graphicFrame>
      <p:sp>
        <p:nvSpPr>
          <p:cNvPr id="6" name="Slide Number Placeholder 5">
            <a:extLst>
              <a:ext uri="{FF2B5EF4-FFF2-40B4-BE49-F238E27FC236}">
                <a16:creationId xmlns:a16="http://schemas.microsoft.com/office/drawing/2014/main" id="{C8C0B947-5576-40B0-81CF-235AE9F866D3}"/>
              </a:ext>
            </a:extLst>
          </p:cNvPr>
          <p:cNvSpPr>
            <a:spLocks noGrp="1"/>
          </p:cNvSpPr>
          <p:nvPr>
            <p:ph type="sldNum" sz="quarter" idx="12"/>
          </p:nvPr>
        </p:nvSpPr>
        <p:spPr/>
        <p:txBody>
          <a:bodyPr/>
          <a:lstStyle/>
          <a:p>
            <a:fld id="{8C6915E8-BCC7-3C4D-A30D-1D3CF18348CD}" type="slidenum">
              <a:rPr lang="en-US" smtClean="0"/>
              <a:t>8</a:t>
            </a:fld>
            <a:endParaRPr lang="en-US" dirty="0"/>
          </a:p>
        </p:txBody>
      </p:sp>
    </p:spTree>
    <p:extLst>
      <p:ext uri="{BB962C8B-B14F-4D97-AF65-F5344CB8AC3E}">
        <p14:creationId xmlns:p14="http://schemas.microsoft.com/office/powerpoint/2010/main" val="1784091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1AAFE-46C2-4574-B189-2A7C3465869E}"/>
              </a:ext>
            </a:extLst>
          </p:cNvPr>
          <p:cNvSpPr>
            <a:spLocks noGrp="1"/>
          </p:cNvSpPr>
          <p:nvPr>
            <p:ph type="title"/>
          </p:nvPr>
        </p:nvSpPr>
        <p:spPr/>
        <p:txBody>
          <a:bodyPr/>
          <a:lstStyle/>
          <a:p>
            <a:r>
              <a:rPr lang="en-GB" dirty="0"/>
              <a:t>Project scope</a:t>
            </a:r>
          </a:p>
        </p:txBody>
      </p:sp>
      <p:graphicFrame>
        <p:nvGraphicFramePr>
          <p:cNvPr id="5" name="Content Placeholder 4">
            <a:extLst>
              <a:ext uri="{FF2B5EF4-FFF2-40B4-BE49-F238E27FC236}">
                <a16:creationId xmlns:a16="http://schemas.microsoft.com/office/drawing/2014/main" id="{DB687C9E-5C19-47CC-B2A6-4F1C75908385}"/>
              </a:ext>
            </a:extLst>
          </p:cNvPr>
          <p:cNvGraphicFramePr>
            <a:graphicFrameLocks noGrp="1"/>
          </p:cNvGraphicFramePr>
          <p:nvPr>
            <p:ph idx="1"/>
            <p:extLst>
              <p:ext uri="{D42A27DB-BD31-4B8C-83A1-F6EECF244321}">
                <p14:modId xmlns:p14="http://schemas.microsoft.com/office/powerpoint/2010/main" val="1753393063"/>
              </p:ext>
            </p:extLst>
          </p:nvPr>
        </p:nvGraphicFramePr>
        <p:xfrm>
          <a:off x="1069146" y="2053883"/>
          <a:ext cx="9523826" cy="4135902"/>
        </p:xfrm>
        <a:graphic>
          <a:graphicData uri="http://schemas.openxmlformats.org/drawingml/2006/table">
            <a:tbl>
              <a:tblPr firstRow="1" firstCol="1" bandRow="1">
                <a:tableStyleId>{5C22544A-7EE6-4342-B048-85BDC9FD1C3A}</a:tableStyleId>
              </a:tblPr>
              <a:tblGrid>
                <a:gridCol w="9523826">
                  <a:extLst>
                    <a:ext uri="{9D8B030D-6E8A-4147-A177-3AD203B41FA5}">
                      <a16:colId xmlns:a16="http://schemas.microsoft.com/office/drawing/2014/main" val="2971011450"/>
                    </a:ext>
                  </a:extLst>
                </a:gridCol>
              </a:tblGrid>
              <a:tr h="2598635">
                <a:tc>
                  <a:txBody>
                    <a:bodyPr/>
                    <a:lstStyle/>
                    <a:p>
                      <a:pPr>
                        <a:lnSpc>
                          <a:spcPct val="150000"/>
                        </a:lnSpc>
                        <a:spcAft>
                          <a:spcPts val="0"/>
                        </a:spcAft>
                      </a:pPr>
                      <a:r>
                        <a:rPr lang="en-GB" sz="1200" dirty="0">
                          <a:effectLst/>
                        </a:rPr>
                        <a:t>scope alludes to the quality and amount of task expectations particular to a specific project. (http://www.taskey.com/resources/Related%20articles/time-management-success.aspx)</a:t>
                      </a:r>
                    </a:p>
                    <a:p>
                      <a:pPr>
                        <a:lnSpc>
                          <a:spcPct val="150000"/>
                        </a:lnSpc>
                        <a:spcAft>
                          <a:spcPts val="0"/>
                        </a:spcAft>
                      </a:pPr>
                      <a:endParaRPr lang="en-GB" sz="1200" dirty="0">
                        <a:effectLst/>
                      </a:endParaRPr>
                    </a:p>
                    <a:p>
                      <a:pPr>
                        <a:lnSpc>
                          <a:spcPct val="150000"/>
                        </a:lnSpc>
                        <a:spcAft>
                          <a:spcPts val="0"/>
                        </a:spcAft>
                      </a:pPr>
                      <a:endParaRPr lang="en-GB" sz="1200" dirty="0">
                        <a:effectLst/>
                      </a:endParaRPr>
                    </a:p>
                    <a:p>
                      <a:pPr>
                        <a:lnSpc>
                          <a:spcPct val="150000"/>
                        </a:lnSpc>
                        <a:spcAft>
                          <a:spcPts val="0"/>
                        </a:spcAft>
                      </a:pPr>
                      <a:r>
                        <a:rPr lang="en-US" sz="1200" dirty="0">
                          <a:effectLst/>
                        </a:rPr>
                        <a:t>Deliverables </a:t>
                      </a:r>
                      <a:endParaRPr lang="en-GB" sz="1100" dirty="0">
                        <a:effectLst/>
                      </a:endParaRPr>
                    </a:p>
                    <a:p>
                      <a:pPr algn="just">
                        <a:lnSpc>
                          <a:spcPct val="150000"/>
                        </a:lnSpc>
                        <a:spcAft>
                          <a:spcPts val="0"/>
                        </a:spcAft>
                      </a:pPr>
                      <a:r>
                        <a:rPr lang="en-US" sz="1200" dirty="0">
                          <a:effectLst/>
                        </a:rPr>
                        <a:t>The monthly update needs to present to the ‘marketing manager’ for every month by, </a:t>
                      </a:r>
                      <a:endParaRPr lang="en-GB" sz="1100" dirty="0">
                        <a:effectLst/>
                      </a:endParaRPr>
                    </a:p>
                    <a:p>
                      <a:pPr marL="342900" lvl="0" indent="-342900" algn="just">
                        <a:lnSpc>
                          <a:spcPct val="150000"/>
                        </a:lnSpc>
                        <a:spcAft>
                          <a:spcPts val="0"/>
                        </a:spcAft>
                        <a:buFont typeface="Times New Roman" panose="02020603050405020304" pitchFamily="18" charset="0"/>
                        <a:buChar char="-"/>
                      </a:pPr>
                      <a:r>
                        <a:rPr lang="en-US" sz="1200" dirty="0">
                          <a:effectLst/>
                        </a:rPr>
                        <a:t>Sales Department</a:t>
                      </a:r>
                      <a:endParaRPr lang="en-GB" sz="1100" dirty="0">
                        <a:effectLst/>
                      </a:endParaRPr>
                    </a:p>
                    <a:p>
                      <a:pPr marL="342900" lvl="0" indent="-342900" algn="just">
                        <a:lnSpc>
                          <a:spcPct val="150000"/>
                        </a:lnSpc>
                        <a:spcAft>
                          <a:spcPts val="0"/>
                        </a:spcAft>
                        <a:buFont typeface="Times New Roman" panose="02020603050405020304" pitchFamily="18" charset="0"/>
                        <a:buChar char="-"/>
                      </a:pPr>
                      <a:r>
                        <a:rPr lang="en-US" sz="1200" dirty="0">
                          <a:effectLst/>
                        </a:rPr>
                        <a:t>Customers Relationship Manager</a:t>
                      </a:r>
                      <a:endParaRPr lang="en-GB" sz="1100" dirty="0">
                        <a:effectLst/>
                      </a:endParaRPr>
                    </a:p>
                    <a:p>
                      <a:pPr marL="342900" lvl="0" indent="-342900" algn="just">
                        <a:lnSpc>
                          <a:spcPct val="150000"/>
                        </a:lnSpc>
                        <a:spcAft>
                          <a:spcPts val="0"/>
                        </a:spcAft>
                        <a:buFont typeface="Times New Roman" panose="02020603050405020304" pitchFamily="18" charset="0"/>
                        <a:buChar char="-"/>
                      </a:pPr>
                      <a:r>
                        <a:rPr lang="en-US" sz="1200" dirty="0">
                          <a:effectLst/>
                        </a:rPr>
                        <a:t>Product Distribution Manager</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45582504"/>
                  </a:ext>
                </a:extLst>
              </a:tr>
              <a:tr h="1537267">
                <a:tc>
                  <a:txBody>
                    <a:bodyPr/>
                    <a:lstStyle/>
                    <a:p>
                      <a:pPr>
                        <a:lnSpc>
                          <a:spcPct val="150000"/>
                        </a:lnSpc>
                        <a:spcAft>
                          <a:spcPts val="0"/>
                        </a:spcAft>
                      </a:pPr>
                      <a:r>
                        <a:rPr lang="en-US" sz="1200" dirty="0">
                          <a:effectLst/>
                        </a:rPr>
                        <a:t>Constraints</a:t>
                      </a:r>
                      <a:endParaRPr lang="en-GB" sz="1100" dirty="0">
                        <a:effectLst/>
                      </a:endParaRPr>
                    </a:p>
                    <a:p>
                      <a:pPr>
                        <a:lnSpc>
                          <a:spcPct val="150000"/>
                        </a:lnSpc>
                        <a:spcAft>
                          <a:spcPts val="0"/>
                        </a:spcAft>
                      </a:pPr>
                      <a:r>
                        <a:rPr lang="en-US" sz="1200" dirty="0">
                          <a:effectLst/>
                        </a:rPr>
                        <a:t>Required skilled employees to perform marketing activities appropriately.</a:t>
                      </a:r>
                      <a:endParaRPr lang="en-GB" sz="1100" dirty="0">
                        <a:effectLst/>
                      </a:endParaRPr>
                    </a:p>
                    <a:p>
                      <a:pPr>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04353770"/>
                  </a:ext>
                </a:extLst>
              </a:tr>
            </a:tbl>
          </a:graphicData>
        </a:graphic>
      </p:graphicFrame>
      <p:sp>
        <p:nvSpPr>
          <p:cNvPr id="4" name="Slide Number Placeholder 3">
            <a:extLst>
              <a:ext uri="{FF2B5EF4-FFF2-40B4-BE49-F238E27FC236}">
                <a16:creationId xmlns:a16="http://schemas.microsoft.com/office/drawing/2014/main" id="{9B139159-C695-4429-B5D4-5EEA3BBCC72C}"/>
              </a:ext>
            </a:extLst>
          </p:cNvPr>
          <p:cNvSpPr>
            <a:spLocks noGrp="1"/>
          </p:cNvSpPr>
          <p:nvPr>
            <p:ph type="sldNum" sz="quarter" idx="12"/>
          </p:nvPr>
        </p:nvSpPr>
        <p:spPr/>
        <p:txBody>
          <a:bodyPr/>
          <a:lstStyle/>
          <a:p>
            <a:fld id="{8C6915E8-BCC7-3C4D-A30D-1D3CF18348CD}" type="slidenum">
              <a:rPr lang="en-US" smtClean="0"/>
              <a:t>9</a:t>
            </a:fld>
            <a:endParaRPr lang="en-US" dirty="0"/>
          </a:p>
        </p:txBody>
      </p:sp>
    </p:spTree>
    <p:extLst>
      <p:ext uri="{BB962C8B-B14F-4D97-AF65-F5344CB8AC3E}">
        <p14:creationId xmlns:p14="http://schemas.microsoft.com/office/powerpoint/2010/main" val="2168675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75B17-6233-4BED-853F-375D569AE50C}"/>
              </a:ext>
            </a:extLst>
          </p:cNvPr>
          <p:cNvSpPr>
            <a:spLocks noGrp="1"/>
          </p:cNvSpPr>
          <p:nvPr>
            <p:ph type="title"/>
          </p:nvPr>
        </p:nvSpPr>
        <p:spPr/>
        <p:txBody>
          <a:bodyPr/>
          <a:lstStyle/>
          <a:p>
            <a:r>
              <a:rPr lang="en-GB" dirty="0"/>
              <a:t/>
            </a:r>
            <a:br>
              <a:rPr lang="en-GB" dirty="0"/>
            </a:br>
            <a:endParaRPr lang="en-GB" dirty="0"/>
          </a:p>
        </p:txBody>
      </p:sp>
      <p:sp>
        <p:nvSpPr>
          <p:cNvPr id="3" name="Content Placeholder 2">
            <a:extLst>
              <a:ext uri="{FF2B5EF4-FFF2-40B4-BE49-F238E27FC236}">
                <a16:creationId xmlns:a16="http://schemas.microsoft.com/office/drawing/2014/main" id="{A1B571A8-EA9F-4E47-8F7E-911CD2DC646E}"/>
              </a:ext>
            </a:extLst>
          </p:cNvPr>
          <p:cNvSpPr>
            <a:spLocks noGrp="1"/>
          </p:cNvSpPr>
          <p:nvPr>
            <p:ph idx="1"/>
          </p:nvPr>
        </p:nvSpPr>
        <p:spPr>
          <a:xfrm>
            <a:off x="838200" y="1825625"/>
            <a:ext cx="10515600" cy="4667250"/>
          </a:xfrm>
        </p:spPr>
        <p:txBody>
          <a:bodyPr>
            <a:normAutofit/>
          </a:bodyPr>
          <a:lstStyle/>
          <a:p>
            <a:r>
              <a:rPr lang="en-US" dirty="0"/>
              <a:t>According to Biafore (2017), the financial issues of the store greatly impact on the sustainability and achieve competitive advantage within the business environment. There are several financial issues that need be properly managers </a:t>
            </a:r>
            <a:endParaRPr lang="en-GB" dirty="0"/>
          </a:p>
          <a:p>
            <a:pPr lvl="0"/>
            <a:r>
              <a:rPr lang="en-US" dirty="0"/>
              <a:t>The store needs to develop in a way that the stores are more airy and needs to use glass in most of the areas so that the needs of the energy would minimize</a:t>
            </a:r>
            <a:endParaRPr lang="en-GB" dirty="0"/>
          </a:p>
          <a:p>
            <a:pPr lvl="0"/>
            <a:r>
              <a:rPr lang="en-US" dirty="0"/>
              <a:t>He store size needs to keep smaller so that less numbers of employee would needs to operate and the extra cost of the store would also reduce</a:t>
            </a:r>
            <a:endParaRPr lang="en-GB" dirty="0"/>
          </a:p>
          <a:p>
            <a:pPr lvl="0"/>
            <a:r>
              <a:rPr lang="en-US" dirty="0"/>
              <a:t>Need to promote own brand greatly so that company would able to minimize the product cost and satisfy the customers.</a:t>
            </a:r>
            <a:endParaRPr lang="en-GB" dirty="0"/>
          </a:p>
          <a:p>
            <a:pPr lvl="0"/>
            <a:r>
              <a:rPr lang="en-US" dirty="0"/>
              <a:t>Need to arrange meeting with the suppliers to make them able to perform Just-in-time method of product supply</a:t>
            </a:r>
            <a:endParaRPr lang="en-GB" dirty="0"/>
          </a:p>
          <a:p>
            <a:endParaRPr lang="en-GB" dirty="0"/>
          </a:p>
        </p:txBody>
      </p:sp>
      <p:sp>
        <p:nvSpPr>
          <p:cNvPr id="4" name="Slide Number Placeholder 3">
            <a:extLst>
              <a:ext uri="{FF2B5EF4-FFF2-40B4-BE49-F238E27FC236}">
                <a16:creationId xmlns:a16="http://schemas.microsoft.com/office/drawing/2014/main" id="{139F34BD-C493-42F9-9FBF-C80171554810}"/>
              </a:ext>
            </a:extLst>
          </p:cNvPr>
          <p:cNvSpPr>
            <a:spLocks noGrp="1"/>
          </p:cNvSpPr>
          <p:nvPr>
            <p:ph type="sldNum" sz="quarter" idx="12"/>
          </p:nvPr>
        </p:nvSpPr>
        <p:spPr/>
        <p:txBody>
          <a:bodyPr/>
          <a:lstStyle/>
          <a:p>
            <a:fld id="{8C6915E8-BCC7-3C4D-A30D-1D3CF18348CD}" type="slidenum">
              <a:rPr lang="en-US" smtClean="0"/>
              <a:t>10</a:t>
            </a:fld>
            <a:endParaRPr lang="en-US" dirty="0"/>
          </a:p>
        </p:txBody>
      </p:sp>
    </p:spTree>
    <p:extLst>
      <p:ext uri="{BB962C8B-B14F-4D97-AF65-F5344CB8AC3E}">
        <p14:creationId xmlns:p14="http://schemas.microsoft.com/office/powerpoint/2010/main" val="349552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D72DF9-8A5C-4BC8-B71C-C3D85C1F683B}"/>
              </a:ext>
            </a:extLst>
          </p:cNvPr>
          <p:cNvSpPr>
            <a:spLocks noGrp="1"/>
          </p:cNvSpPr>
          <p:nvPr>
            <p:ph idx="1"/>
          </p:nvPr>
        </p:nvSpPr>
        <p:spPr/>
        <p:txBody>
          <a:bodyPr/>
          <a:lstStyle/>
          <a:p>
            <a:r>
              <a:rPr lang="en-US" dirty="0"/>
              <a:t>There are several issues need to undertaken that could benefit the company like,</a:t>
            </a:r>
            <a:endParaRPr lang="en-GB" dirty="0"/>
          </a:p>
          <a:p>
            <a:pPr lvl="0"/>
            <a:r>
              <a:rPr lang="en-US" dirty="0"/>
              <a:t>The employees need to be recognized for their better performance in store which would make them perform better and deliver high quality service to the customers.</a:t>
            </a:r>
            <a:endParaRPr lang="en-GB" dirty="0"/>
          </a:p>
          <a:p>
            <a:pPr lvl="0"/>
            <a:r>
              <a:rPr lang="en-US" dirty="0"/>
              <a:t>Need to arrange meeting with the suppliers and discuss with the issues for developing product quality.</a:t>
            </a:r>
            <a:endParaRPr lang="en-GB" dirty="0"/>
          </a:p>
          <a:p>
            <a:endParaRPr lang="en-GB" dirty="0"/>
          </a:p>
        </p:txBody>
      </p:sp>
      <p:sp>
        <p:nvSpPr>
          <p:cNvPr id="4" name="Slide Number Placeholder 3">
            <a:extLst>
              <a:ext uri="{FF2B5EF4-FFF2-40B4-BE49-F238E27FC236}">
                <a16:creationId xmlns:a16="http://schemas.microsoft.com/office/drawing/2014/main" id="{065804B1-E307-4F4D-BF51-BFAC2EB63EA1}"/>
              </a:ext>
            </a:extLst>
          </p:cNvPr>
          <p:cNvSpPr>
            <a:spLocks noGrp="1"/>
          </p:cNvSpPr>
          <p:nvPr>
            <p:ph type="sldNum" sz="quarter" idx="12"/>
          </p:nvPr>
        </p:nvSpPr>
        <p:spPr/>
        <p:txBody>
          <a:bodyPr/>
          <a:lstStyle/>
          <a:p>
            <a:fld id="{8C6915E8-BCC7-3C4D-A30D-1D3CF18348CD}" type="slidenum">
              <a:rPr lang="en-US" smtClean="0"/>
              <a:t>11</a:t>
            </a:fld>
            <a:endParaRPr lang="en-US" dirty="0"/>
          </a:p>
        </p:txBody>
      </p:sp>
      <p:sp>
        <p:nvSpPr>
          <p:cNvPr id="6" name="Title 5">
            <a:extLst>
              <a:ext uri="{FF2B5EF4-FFF2-40B4-BE49-F238E27FC236}">
                <a16:creationId xmlns:a16="http://schemas.microsoft.com/office/drawing/2014/main" id="{99FF060E-BD61-41D6-8EED-30B1852757EE}"/>
              </a:ext>
            </a:extLst>
          </p:cNvPr>
          <p:cNvSpPr>
            <a:spLocks noGrp="1"/>
          </p:cNvSpPr>
          <p:nvPr>
            <p:ph type="title"/>
          </p:nvPr>
        </p:nvSpPr>
        <p:spPr/>
        <p:txBody>
          <a:bodyPr/>
          <a:lstStyle/>
          <a:p>
            <a:r>
              <a:rPr lang="en-GB" dirty="0"/>
              <a:t>scope</a:t>
            </a:r>
          </a:p>
        </p:txBody>
      </p:sp>
    </p:spTree>
    <p:extLst>
      <p:ext uri="{BB962C8B-B14F-4D97-AF65-F5344CB8AC3E}">
        <p14:creationId xmlns:p14="http://schemas.microsoft.com/office/powerpoint/2010/main" val="410056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A0646-1BF0-4A4B-A8FB-03E23B9A6626}"/>
              </a:ext>
            </a:extLst>
          </p:cNvPr>
          <p:cNvSpPr>
            <a:spLocks noGrp="1"/>
          </p:cNvSpPr>
          <p:nvPr>
            <p:ph type="title"/>
          </p:nvPr>
        </p:nvSpPr>
        <p:spPr>
          <a:xfrm>
            <a:off x="1451579" y="804520"/>
            <a:ext cx="9603275" cy="897672"/>
          </a:xfrm>
        </p:spPr>
        <p:txBody>
          <a:bodyPr/>
          <a:lstStyle/>
          <a:p>
            <a:r>
              <a:rPr lang="en-GB" dirty="0"/>
              <a:t>Costs and time scales (Rajnikant -1605427)</a:t>
            </a:r>
            <a:endParaRPr lang="en-US" dirty="0"/>
          </a:p>
        </p:txBody>
      </p:sp>
      <p:sp>
        <p:nvSpPr>
          <p:cNvPr id="3" name="Content Placeholder 2">
            <a:extLst>
              <a:ext uri="{FF2B5EF4-FFF2-40B4-BE49-F238E27FC236}">
                <a16:creationId xmlns:a16="http://schemas.microsoft.com/office/drawing/2014/main" id="{126DFFCC-F6E2-234C-A5A0-3CAACF47555F}"/>
              </a:ext>
            </a:extLst>
          </p:cNvPr>
          <p:cNvSpPr>
            <a:spLocks noGrp="1"/>
          </p:cNvSpPr>
          <p:nvPr>
            <p:ph idx="1"/>
          </p:nvPr>
        </p:nvSpPr>
        <p:spPr>
          <a:xfrm>
            <a:off x="1451579" y="2015732"/>
            <a:ext cx="9603275" cy="4037748"/>
          </a:xfrm>
        </p:spPr>
        <p:txBody>
          <a:bodyPr>
            <a:normAutofit fontScale="85000" lnSpcReduction="20000"/>
          </a:bodyPr>
          <a:lstStyle/>
          <a:p>
            <a:r>
              <a:rPr lang="en-GB" dirty="0"/>
              <a:t>Total costs of the project is £50,900 to start expansion in a new location.</a:t>
            </a:r>
          </a:p>
          <a:p>
            <a:r>
              <a:rPr lang="en-GB" dirty="0"/>
              <a:t>Rent location for new store £4900</a:t>
            </a:r>
          </a:p>
          <a:p>
            <a:r>
              <a:rPr lang="en-GB" dirty="0"/>
              <a:t>Store decoration costs £25000</a:t>
            </a:r>
          </a:p>
          <a:p>
            <a:r>
              <a:rPr lang="en-GB" dirty="0"/>
              <a:t>IT costs £7000</a:t>
            </a:r>
          </a:p>
          <a:p>
            <a:r>
              <a:rPr lang="en-GB" dirty="0"/>
              <a:t>Marketing expenses £9000</a:t>
            </a:r>
          </a:p>
          <a:p>
            <a:r>
              <a:rPr lang="en-GB" dirty="0"/>
              <a:t>Professional engagement £2000</a:t>
            </a:r>
          </a:p>
          <a:p>
            <a:r>
              <a:rPr lang="en-GB" dirty="0"/>
              <a:t>Miscellaneous costs £14000</a:t>
            </a:r>
          </a:p>
          <a:p>
            <a:r>
              <a:rPr lang="en-GB" dirty="0"/>
              <a:t>Total pr costs £1600</a:t>
            </a:r>
          </a:p>
          <a:p>
            <a:endParaRPr lang="en-GB" dirty="0"/>
          </a:p>
          <a:p>
            <a:r>
              <a:rPr lang="en-GB" dirty="0"/>
              <a:t>Time scale – the projects completion time </a:t>
            </a:r>
            <a:r>
              <a:rPr lang="en-GB" sz="2500" dirty="0"/>
              <a:t>frame</a:t>
            </a:r>
            <a:r>
              <a:rPr lang="en-GB" dirty="0"/>
              <a:t> will be six months flat.</a:t>
            </a:r>
          </a:p>
        </p:txBody>
      </p:sp>
      <p:sp>
        <p:nvSpPr>
          <p:cNvPr id="4" name="Slide Number Placeholder 3">
            <a:extLst>
              <a:ext uri="{FF2B5EF4-FFF2-40B4-BE49-F238E27FC236}">
                <a16:creationId xmlns:a16="http://schemas.microsoft.com/office/drawing/2014/main" id="{A07768DE-724E-410A-AC97-D15E6964467E}"/>
              </a:ext>
            </a:extLst>
          </p:cNvPr>
          <p:cNvSpPr>
            <a:spLocks noGrp="1"/>
          </p:cNvSpPr>
          <p:nvPr>
            <p:ph type="sldNum" sz="quarter" idx="12"/>
          </p:nvPr>
        </p:nvSpPr>
        <p:spPr/>
        <p:txBody>
          <a:bodyPr/>
          <a:lstStyle/>
          <a:p>
            <a:fld id="{8C6915E8-BCC7-3C4D-A30D-1D3CF18348CD}" type="slidenum">
              <a:rPr lang="en-US" smtClean="0"/>
              <a:t>12</a:t>
            </a:fld>
            <a:endParaRPr lang="en-US" dirty="0"/>
          </a:p>
        </p:txBody>
      </p:sp>
    </p:spTree>
    <p:extLst>
      <p:ext uri="{BB962C8B-B14F-4D97-AF65-F5344CB8AC3E}">
        <p14:creationId xmlns:p14="http://schemas.microsoft.com/office/powerpoint/2010/main" val="3921191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091B-83AD-4ECF-82E0-AA8831DE34BC}"/>
              </a:ext>
            </a:extLst>
          </p:cNvPr>
          <p:cNvSpPr>
            <a:spLocks noGrp="1"/>
          </p:cNvSpPr>
          <p:nvPr>
            <p:ph type="title"/>
          </p:nvPr>
        </p:nvSpPr>
        <p:spPr/>
        <p:txBody>
          <a:bodyPr/>
          <a:lstStyle/>
          <a:p>
            <a:r>
              <a:rPr lang="en-US" b="1" dirty="0"/>
              <a:t>Initial Project Plan</a:t>
            </a:r>
            <a:r>
              <a:rPr lang="en-GB" dirty="0"/>
              <a:t/>
            </a:r>
            <a:br>
              <a:rPr lang="en-GB" dirty="0"/>
            </a:br>
            <a:endParaRPr lang="en-GB" dirty="0"/>
          </a:p>
        </p:txBody>
      </p:sp>
      <p:sp>
        <p:nvSpPr>
          <p:cNvPr id="3" name="Content Placeholder 2">
            <a:extLst>
              <a:ext uri="{FF2B5EF4-FFF2-40B4-BE49-F238E27FC236}">
                <a16:creationId xmlns:a16="http://schemas.microsoft.com/office/drawing/2014/main" id="{8D193219-BBE5-46D5-9772-F45FA631184F}"/>
              </a:ext>
            </a:extLst>
          </p:cNvPr>
          <p:cNvSpPr>
            <a:spLocks noGrp="1"/>
          </p:cNvSpPr>
          <p:nvPr>
            <p:ph idx="1"/>
          </p:nvPr>
        </p:nvSpPr>
        <p:spPr/>
        <p:txBody>
          <a:bodyPr>
            <a:normAutofit lnSpcReduction="10000"/>
          </a:bodyPr>
          <a:lstStyle/>
          <a:p>
            <a:pPr marL="0" indent="0">
              <a:buNone/>
            </a:pPr>
            <a:r>
              <a:rPr lang="en-GB" dirty="0"/>
              <a:t>Project Management Success relies upon adjusting the main project parts of Scope, Cost and Time. This is regularly referred to as the Project Scope Triangle or the Project Quality Triangle. Extension alludes the amount and nature of what should be conveyed in the task. Cost indicates the monetary cost of the undertaking (material and assets) and time refers to the measure of time in which the entire task must be conveyed. (http://www.taskey.com/resources/Related%20articles/time-management-success.aspx)</a:t>
            </a:r>
          </a:p>
          <a:p>
            <a:pPr marL="0" indent="0">
              <a:buNone/>
            </a:pPr>
            <a:r>
              <a:rPr lang="en-US" dirty="0"/>
              <a:t>The project would starts its activity from 01/01/2018 and perform all activities systematically to ensure all activities would complete within the time of 31/12/2018. And post implementation of the project would review throughout the years.</a:t>
            </a:r>
            <a:endParaRPr lang="en-GB" dirty="0"/>
          </a:p>
          <a:p>
            <a:endParaRPr lang="en-GB" dirty="0"/>
          </a:p>
        </p:txBody>
      </p:sp>
      <p:sp>
        <p:nvSpPr>
          <p:cNvPr id="4" name="Slide Number Placeholder 3">
            <a:extLst>
              <a:ext uri="{FF2B5EF4-FFF2-40B4-BE49-F238E27FC236}">
                <a16:creationId xmlns:a16="http://schemas.microsoft.com/office/drawing/2014/main" id="{BAAC511F-F032-409C-A8D5-05F3B7AEDC0B}"/>
              </a:ext>
            </a:extLst>
          </p:cNvPr>
          <p:cNvSpPr>
            <a:spLocks noGrp="1"/>
          </p:cNvSpPr>
          <p:nvPr>
            <p:ph type="sldNum" sz="quarter" idx="12"/>
          </p:nvPr>
        </p:nvSpPr>
        <p:spPr/>
        <p:txBody>
          <a:bodyPr/>
          <a:lstStyle/>
          <a:p>
            <a:fld id="{8C6915E8-BCC7-3C4D-A30D-1D3CF18348CD}" type="slidenum">
              <a:rPr lang="en-US" smtClean="0"/>
              <a:t>13</a:t>
            </a:fld>
            <a:endParaRPr lang="en-US" dirty="0"/>
          </a:p>
        </p:txBody>
      </p:sp>
    </p:spTree>
    <p:extLst>
      <p:ext uri="{BB962C8B-B14F-4D97-AF65-F5344CB8AC3E}">
        <p14:creationId xmlns:p14="http://schemas.microsoft.com/office/powerpoint/2010/main" val="83099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56F459A-7843-419B-99E4-440F741C2DFA}"/>
              </a:ext>
            </a:extLst>
          </p:cNvPr>
          <p:cNvGraphicFramePr>
            <a:graphicFrameLocks noGrp="1"/>
          </p:cNvGraphicFramePr>
          <p:nvPr>
            <p:ph idx="1"/>
            <p:extLst>
              <p:ext uri="{D42A27DB-BD31-4B8C-83A1-F6EECF244321}">
                <p14:modId xmlns:p14="http://schemas.microsoft.com/office/powerpoint/2010/main" val="1860882810"/>
              </p:ext>
            </p:extLst>
          </p:nvPr>
        </p:nvGraphicFramePr>
        <p:xfrm>
          <a:off x="1409593" y="1572744"/>
          <a:ext cx="7734400" cy="5556932"/>
        </p:xfrm>
        <a:graphic>
          <a:graphicData uri="http://schemas.openxmlformats.org/drawingml/2006/table">
            <a:tbl>
              <a:tblPr firstRow="1" firstCol="1" bandRow="1"/>
              <a:tblGrid>
                <a:gridCol w="1938448">
                  <a:extLst>
                    <a:ext uri="{9D8B030D-6E8A-4147-A177-3AD203B41FA5}">
                      <a16:colId xmlns:a16="http://schemas.microsoft.com/office/drawing/2014/main" val="3535644042"/>
                    </a:ext>
                  </a:extLst>
                </a:gridCol>
                <a:gridCol w="241498">
                  <a:extLst>
                    <a:ext uri="{9D8B030D-6E8A-4147-A177-3AD203B41FA5}">
                      <a16:colId xmlns:a16="http://schemas.microsoft.com/office/drawing/2014/main" val="3963581587"/>
                    </a:ext>
                  </a:extLst>
                </a:gridCol>
                <a:gridCol w="241498">
                  <a:extLst>
                    <a:ext uri="{9D8B030D-6E8A-4147-A177-3AD203B41FA5}">
                      <a16:colId xmlns:a16="http://schemas.microsoft.com/office/drawing/2014/main" val="3418408424"/>
                    </a:ext>
                  </a:extLst>
                </a:gridCol>
                <a:gridCol w="241498">
                  <a:extLst>
                    <a:ext uri="{9D8B030D-6E8A-4147-A177-3AD203B41FA5}">
                      <a16:colId xmlns:a16="http://schemas.microsoft.com/office/drawing/2014/main" val="3536801773"/>
                    </a:ext>
                  </a:extLst>
                </a:gridCol>
                <a:gridCol w="241498">
                  <a:extLst>
                    <a:ext uri="{9D8B030D-6E8A-4147-A177-3AD203B41FA5}">
                      <a16:colId xmlns:a16="http://schemas.microsoft.com/office/drawing/2014/main" val="1006629986"/>
                    </a:ext>
                  </a:extLst>
                </a:gridCol>
                <a:gridCol w="241498">
                  <a:extLst>
                    <a:ext uri="{9D8B030D-6E8A-4147-A177-3AD203B41FA5}">
                      <a16:colId xmlns:a16="http://schemas.microsoft.com/office/drawing/2014/main" val="3502136011"/>
                    </a:ext>
                  </a:extLst>
                </a:gridCol>
                <a:gridCol w="241498">
                  <a:extLst>
                    <a:ext uri="{9D8B030D-6E8A-4147-A177-3AD203B41FA5}">
                      <a16:colId xmlns:a16="http://schemas.microsoft.com/office/drawing/2014/main" val="623949911"/>
                    </a:ext>
                  </a:extLst>
                </a:gridCol>
                <a:gridCol w="241498">
                  <a:extLst>
                    <a:ext uri="{9D8B030D-6E8A-4147-A177-3AD203B41FA5}">
                      <a16:colId xmlns:a16="http://schemas.microsoft.com/office/drawing/2014/main" val="1813848048"/>
                    </a:ext>
                  </a:extLst>
                </a:gridCol>
                <a:gridCol w="241498">
                  <a:extLst>
                    <a:ext uri="{9D8B030D-6E8A-4147-A177-3AD203B41FA5}">
                      <a16:colId xmlns:a16="http://schemas.microsoft.com/office/drawing/2014/main" val="3778365938"/>
                    </a:ext>
                  </a:extLst>
                </a:gridCol>
                <a:gridCol w="241498">
                  <a:extLst>
                    <a:ext uri="{9D8B030D-6E8A-4147-A177-3AD203B41FA5}">
                      <a16:colId xmlns:a16="http://schemas.microsoft.com/office/drawing/2014/main" val="3726709609"/>
                    </a:ext>
                  </a:extLst>
                </a:gridCol>
                <a:gridCol w="241498">
                  <a:extLst>
                    <a:ext uri="{9D8B030D-6E8A-4147-A177-3AD203B41FA5}">
                      <a16:colId xmlns:a16="http://schemas.microsoft.com/office/drawing/2014/main" val="1541287463"/>
                    </a:ext>
                  </a:extLst>
                </a:gridCol>
                <a:gridCol w="241498">
                  <a:extLst>
                    <a:ext uri="{9D8B030D-6E8A-4147-A177-3AD203B41FA5}">
                      <a16:colId xmlns:a16="http://schemas.microsoft.com/office/drawing/2014/main" val="486015072"/>
                    </a:ext>
                  </a:extLst>
                </a:gridCol>
                <a:gridCol w="241498">
                  <a:extLst>
                    <a:ext uri="{9D8B030D-6E8A-4147-A177-3AD203B41FA5}">
                      <a16:colId xmlns:a16="http://schemas.microsoft.com/office/drawing/2014/main" val="2498406483"/>
                    </a:ext>
                  </a:extLst>
                </a:gridCol>
                <a:gridCol w="241498">
                  <a:extLst>
                    <a:ext uri="{9D8B030D-6E8A-4147-A177-3AD203B41FA5}">
                      <a16:colId xmlns:a16="http://schemas.microsoft.com/office/drawing/2014/main" val="4123949679"/>
                    </a:ext>
                  </a:extLst>
                </a:gridCol>
                <a:gridCol w="241498">
                  <a:extLst>
                    <a:ext uri="{9D8B030D-6E8A-4147-A177-3AD203B41FA5}">
                      <a16:colId xmlns:a16="http://schemas.microsoft.com/office/drawing/2014/main" val="994693459"/>
                    </a:ext>
                  </a:extLst>
                </a:gridCol>
                <a:gridCol w="241498">
                  <a:extLst>
                    <a:ext uri="{9D8B030D-6E8A-4147-A177-3AD203B41FA5}">
                      <a16:colId xmlns:a16="http://schemas.microsoft.com/office/drawing/2014/main" val="2916914899"/>
                    </a:ext>
                  </a:extLst>
                </a:gridCol>
                <a:gridCol w="241498">
                  <a:extLst>
                    <a:ext uri="{9D8B030D-6E8A-4147-A177-3AD203B41FA5}">
                      <a16:colId xmlns:a16="http://schemas.microsoft.com/office/drawing/2014/main" val="3006696309"/>
                    </a:ext>
                  </a:extLst>
                </a:gridCol>
                <a:gridCol w="241498">
                  <a:extLst>
                    <a:ext uri="{9D8B030D-6E8A-4147-A177-3AD203B41FA5}">
                      <a16:colId xmlns:a16="http://schemas.microsoft.com/office/drawing/2014/main" val="2104918652"/>
                    </a:ext>
                  </a:extLst>
                </a:gridCol>
                <a:gridCol w="241498">
                  <a:extLst>
                    <a:ext uri="{9D8B030D-6E8A-4147-A177-3AD203B41FA5}">
                      <a16:colId xmlns:a16="http://schemas.microsoft.com/office/drawing/2014/main" val="2046008384"/>
                    </a:ext>
                  </a:extLst>
                </a:gridCol>
                <a:gridCol w="241498">
                  <a:extLst>
                    <a:ext uri="{9D8B030D-6E8A-4147-A177-3AD203B41FA5}">
                      <a16:colId xmlns:a16="http://schemas.microsoft.com/office/drawing/2014/main" val="270816474"/>
                    </a:ext>
                  </a:extLst>
                </a:gridCol>
                <a:gridCol w="241498">
                  <a:extLst>
                    <a:ext uri="{9D8B030D-6E8A-4147-A177-3AD203B41FA5}">
                      <a16:colId xmlns:a16="http://schemas.microsoft.com/office/drawing/2014/main" val="886906432"/>
                    </a:ext>
                  </a:extLst>
                </a:gridCol>
                <a:gridCol w="241498">
                  <a:extLst>
                    <a:ext uri="{9D8B030D-6E8A-4147-A177-3AD203B41FA5}">
                      <a16:colId xmlns:a16="http://schemas.microsoft.com/office/drawing/2014/main" val="3781442542"/>
                    </a:ext>
                  </a:extLst>
                </a:gridCol>
                <a:gridCol w="241498">
                  <a:extLst>
                    <a:ext uri="{9D8B030D-6E8A-4147-A177-3AD203B41FA5}">
                      <a16:colId xmlns:a16="http://schemas.microsoft.com/office/drawing/2014/main" val="687157273"/>
                    </a:ext>
                  </a:extLst>
                </a:gridCol>
                <a:gridCol w="241498">
                  <a:extLst>
                    <a:ext uri="{9D8B030D-6E8A-4147-A177-3AD203B41FA5}">
                      <a16:colId xmlns:a16="http://schemas.microsoft.com/office/drawing/2014/main" val="3487376249"/>
                    </a:ext>
                  </a:extLst>
                </a:gridCol>
                <a:gridCol w="241498">
                  <a:extLst>
                    <a:ext uri="{9D8B030D-6E8A-4147-A177-3AD203B41FA5}">
                      <a16:colId xmlns:a16="http://schemas.microsoft.com/office/drawing/2014/main" val="1439918373"/>
                    </a:ext>
                  </a:extLst>
                </a:gridCol>
              </a:tblGrid>
              <a:tr h="260236">
                <a:tc rowSpan="2">
                  <a:txBody>
                    <a:bodyPr/>
                    <a:lstStyle/>
                    <a:p>
                      <a:pPr algn="ctr">
                        <a:lnSpc>
                          <a:spcPct val="150000"/>
                        </a:lnSpc>
                        <a:spcAft>
                          <a:spcPts val="0"/>
                        </a:spcAft>
                      </a:pPr>
                      <a:r>
                        <a:rPr lang="en-US" sz="1000" b="1" dirty="0">
                          <a:effectLst/>
                          <a:latin typeface="Times New Roman" panose="02020603050405020304" pitchFamily="18" charset="0"/>
                          <a:ea typeface="Times New Roman" panose="02020603050405020304" pitchFamily="18" charset="0"/>
                          <a:cs typeface="Times New Roman" panose="02020603050405020304" pitchFamily="18" charset="0"/>
                        </a:rPr>
                        <a:t>Project Activities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gridSpan="24">
                  <a:txBody>
                    <a:bodyPr/>
                    <a:lstStyle/>
                    <a:p>
                      <a:pPr algn="ctr">
                        <a:lnSpc>
                          <a:spcPct val="150000"/>
                        </a:lnSpc>
                        <a:spcAft>
                          <a:spcPts val="0"/>
                        </a:spcAft>
                      </a:pPr>
                      <a:r>
                        <a:rPr lang="en-US" sz="1000" b="1" dirty="0">
                          <a:effectLst/>
                          <a:latin typeface="Times New Roman" panose="02020603050405020304" pitchFamily="18" charset="0"/>
                          <a:ea typeface="Times New Roman" panose="02020603050405020304" pitchFamily="18" charset="0"/>
                          <a:cs typeface="Times New Roman" panose="02020603050405020304" pitchFamily="18" charset="0"/>
                        </a:rPr>
                        <a:t>2018</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8625521"/>
                  </a:ext>
                </a:extLst>
              </a:tr>
              <a:tr h="338257">
                <a:tc v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January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February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March</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April</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May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June</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30106358"/>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Project Objective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7586553"/>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Find out store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57284841"/>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Evaluate Resources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294477"/>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Perform cost analysis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45644113"/>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Risk Management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83692164"/>
                  </a:ext>
                </a:extLst>
              </a:tr>
              <a:tr h="591949">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Members Communication</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064A2"/>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3590293"/>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Recruit staff</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959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959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351188"/>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Train staffs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48DD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48DD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3800898"/>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Perform Marketing</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5873212"/>
                  </a:ext>
                </a:extLst>
              </a:tr>
              <a:tr h="591949">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Develop Distribution Channel</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1574476"/>
                  </a:ext>
                </a:extLst>
              </a:tr>
              <a:tr h="591949">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Communicate with customers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extLst>
                  <a:ext uri="{0D108BD9-81ED-4DB2-BD59-A6C34878D82A}">
                    <a16:rowId xmlns:a16="http://schemas.microsoft.com/office/drawing/2014/main" val="2064264585"/>
                  </a:ext>
                </a:extLst>
              </a:tr>
              <a:tr h="477102">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Collect Data and analyze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DE8"/>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DE8"/>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DE8"/>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887471"/>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Review the project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extLst>
                  <a:ext uri="{0D108BD9-81ED-4DB2-BD59-A6C34878D82A}">
                    <a16:rowId xmlns:a16="http://schemas.microsoft.com/office/drawing/2014/main" val="555399263"/>
                  </a:ext>
                </a:extLst>
              </a:tr>
            </a:tbl>
          </a:graphicData>
        </a:graphic>
      </p:graphicFrame>
      <p:sp>
        <p:nvSpPr>
          <p:cNvPr id="4" name="Slide Number Placeholder 3">
            <a:extLst>
              <a:ext uri="{FF2B5EF4-FFF2-40B4-BE49-F238E27FC236}">
                <a16:creationId xmlns:a16="http://schemas.microsoft.com/office/drawing/2014/main" id="{DA8E4E80-425A-41CF-887A-819AEF2D07D8}"/>
              </a:ext>
            </a:extLst>
          </p:cNvPr>
          <p:cNvSpPr>
            <a:spLocks noGrp="1"/>
          </p:cNvSpPr>
          <p:nvPr>
            <p:ph type="sldNum" sz="quarter" idx="12"/>
          </p:nvPr>
        </p:nvSpPr>
        <p:spPr/>
        <p:txBody>
          <a:bodyPr/>
          <a:lstStyle/>
          <a:p>
            <a:fld id="{8C6915E8-BCC7-3C4D-A30D-1D3CF18348CD}" type="slidenum">
              <a:rPr lang="en-US" smtClean="0"/>
              <a:t>14</a:t>
            </a:fld>
            <a:endParaRPr lang="en-US" dirty="0"/>
          </a:p>
        </p:txBody>
      </p:sp>
      <p:sp>
        <p:nvSpPr>
          <p:cNvPr id="6" name="Rectangle 1">
            <a:extLst>
              <a:ext uri="{FF2B5EF4-FFF2-40B4-BE49-F238E27FC236}">
                <a16:creationId xmlns:a16="http://schemas.microsoft.com/office/drawing/2014/main" id="{D89EB0BB-A904-4FE2-83DE-FDAEE4497AED}"/>
              </a:ext>
            </a:extLst>
          </p:cNvPr>
          <p:cNvSpPr>
            <a:spLocks noChangeArrowheads="1"/>
          </p:cNvSpPr>
          <p:nvPr/>
        </p:nvSpPr>
        <p:spPr bwMode="auto">
          <a:xfrm>
            <a:off x="486697" y="187747"/>
            <a:ext cx="10117394"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Gantt chart</a:t>
            </a:r>
            <a:endParaRPr kumimoji="0" lang="en-GB"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This is an effective process to design all work activities in a specific time frame to ensure all activities performed in determined time. The time frame for Rahim Brothers Ltd has given below in a figure</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03: Gantt chart</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57749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F7BD2-0E0E-B14A-BCB9-4231609F17A5}"/>
              </a:ext>
            </a:extLst>
          </p:cNvPr>
          <p:cNvSpPr>
            <a:spLocks noGrp="1"/>
          </p:cNvSpPr>
          <p:nvPr>
            <p:ph type="title"/>
          </p:nvPr>
        </p:nvSpPr>
        <p:spPr>
          <a:xfrm>
            <a:off x="838200" y="0"/>
            <a:ext cx="10515600" cy="1325563"/>
          </a:xfrm>
        </p:spPr>
        <p:txBody>
          <a:bodyPr/>
          <a:lstStyle/>
          <a:p>
            <a:r>
              <a:rPr lang="en-GB" dirty="0"/>
              <a:t>Cost/Benefit analysis</a:t>
            </a:r>
            <a:endParaRPr lang="en-US" dirty="0"/>
          </a:p>
        </p:txBody>
      </p:sp>
      <p:pic>
        <p:nvPicPr>
          <p:cNvPr id="10" name="Picture 10">
            <a:extLst>
              <a:ext uri="{FF2B5EF4-FFF2-40B4-BE49-F238E27FC236}">
                <a16:creationId xmlns:a16="http://schemas.microsoft.com/office/drawing/2014/main" id="{B48BC81E-3E03-A84B-B952-73CAFDC7790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008087"/>
            <a:ext cx="9596326" cy="5849913"/>
          </a:xfrm>
          <a:prstGeom prst="rect">
            <a:avLst/>
          </a:prstGeom>
        </p:spPr>
      </p:pic>
      <p:sp>
        <p:nvSpPr>
          <p:cNvPr id="3" name="Slide Number Placeholder 2">
            <a:extLst>
              <a:ext uri="{FF2B5EF4-FFF2-40B4-BE49-F238E27FC236}">
                <a16:creationId xmlns:a16="http://schemas.microsoft.com/office/drawing/2014/main" id="{8DE5154F-8DFA-4A0A-A079-4AF8F8A0C152}"/>
              </a:ext>
            </a:extLst>
          </p:cNvPr>
          <p:cNvSpPr>
            <a:spLocks noGrp="1"/>
          </p:cNvSpPr>
          <p:nvPr>
            <p:ph type="sldNum" sz="quarter" idx="12"/>
          </p:nvPr>
        </p:nvSpPr>
        <p:spPr/>
        <p:txBody>
          <a:bodyPr/>
          <a:lstStyle/>
          <a:p>
            <a:fld id="{8C6915E8-BCC7-3C4D-A30D-1D3CF18348CD}" type="slidenum">
              <a:rPr lang="en-US" smtClean="0"/>
              <a:t>15</a:t>
            </a:fld>
            <a:endParaRPr lang="en-US" dirty="0"/>
          </a:p>
        </p:txBody>
      </p:sp>
    </p:spTree>
    <p:extLst>
      <p:ext uri="{BB962C8B-B14F-4D97-AF65-F5344CB8AC3E}">
        <p14:creationId xmlns:p14="http://schemas.microsoft.com/office/powerpoint/2010/main" val="3623586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F96F5-AF85-4274-B035-95A6036C62C5}"/>
              </a:ext>
            </a:extLst>
          </p:cNvPr>
          <p:cNvSpPr>
            <a:spLocks noGrp="1"/>
          </p:cNvSpPr>
          <p:nvPr>
            <p:ph type="title"/>
          </p:nvPr>
        </p:nvSpPr>
        <p:spPr/>
        <p:txBody>
          <a:bodyPr/>
          <a:lstStyle/>
          <a:p>
            <a:r>
              <a:rPr lang="en-GB" dirty="0"/>
              <a:t>Roles and Responsibilities (</a:t>
            </a:r>
            <a:r>
              <a:rPr lang="en-GB" dirty="0" err="1"/>
              <a:t>joynul</a:t>
            </a:r>
            <a:r>
              <a:rPr lang="en-GB" dirty="0"/>
              <a:t>- 1605529)</a:t>
            </a:r>
            <a:br>
              <a:rPr lang="en-GB" dirty="0"/>
            </a:br>
            <a:endParaRPr lang="en-GB" dirty="0"/>
          </a:p>
        </p:txBody>
      </p:sp>
      <p:sp>
        <p:nvSpPr>
          <p:cNvPr id="3" name="Content Placeholder 2">
            <a:extLst>
              <a:ext uri="{FF2B5EF4-FFF2-40B4-BE49-F238E27FC236}">
                <a16:creationId xmlns:a16="http://schemas.microsoft.com/office/drawing/2014/main" id="{1E507534-3B41-4056-9973-1096172D57DF}"/>
              </a:ext>
            </a:extLst>
          </p:cNvPr>
          <p:cNvSpPr>
            <a:spLocks noGrp="1"/>
          </p:cNvSpPr>
          <p:nvPr>
            <p:ph idx="1"/>
          </p:nvPr>
        </p:nvSpPr>
        <p:spPr/>
        <p:txBody>
          <a:bodyPr>
            <a:normAutofit fontScale="85000" lnSpcReduction="10000"/>
          </a:bodyPr>
          <a:lstStyle/>
          <a:p>
            <a:r>
              <a:rPr lang="en-GB" dirty="0"/>
              <a:t>This project will engage the project manager as the directors of marketing department. The other members of the project are IT manager, HRM manager, Product distribution manager, research and development manager, etc. </a:t>
            </a:r>
          </a:p>
          <a:p>
            <a:r>
              <a:rPr lang="en-GB" dirty="0"/>
              <a:t>	IT manger will facilitate all technological facilities including administration</a:t>
            </a:r>
          </a:p>
          <a:p>
            <a:r>
              <a:rPr lang="en-GB" dirty="0"/>
              <a:t>	HRM manager would recruit staffs for new store</a:t>
            </a:r>
          </a:p>
          <a:p>
            <a:r>
              <a:rPr lang="en-GB" dirty="0"/>
              <a:t>	Product and distribution manager would provide products in store to meet with the local needs and also ensure the distribution network</a:t>
            </a:r>
          </a:p>
          <a:p>
            <a:r>
              <a:rPr lang="en-GB" dirty="0"/>
              <a:t>	Research and development department would find out information about customers needs</a:t>
            </a:r>
          </a:p>
          <a:p>
            <a:r>
              <a:rPr lang="en-GB" dirty="0"/>
              <a:t>	Marketing manager will implement marketing activities.</a:t>
            </a:r>
          </a:p>
        </p:txBody>
      </p:sp>
      <p:sp>
        <p:nvSpPr>
          <p:cNvPr id="4" name="Slide Number Placeholder 3">
            <a:extLst>
              <a:ext uri="{FF2B5EF4-FFF2-40B4-BE49-F238E27FC236}">
                <a16:creationId xmlns:a16="http://schemas.microsoft.com/office/drawing/2014/main" id="{AE93349A-2B76-489B-A7A0-C2E1FE14A3A9}"/>
              </a:ext>
            </a:extLst>
          </p:cNvPr>
          <p:cNvSpPr>
            <a:spLocks noGrp="1"/>
          </p:cNvSpPr>
          <p:nvPr>
            <p:ph type="sldNum" sz="quarter" idx="12"/>
          </p:nvPr>
        </p:nvSpPr>
        <p:spPr/>
        <p:txBody>
          <a:bodyPr/>
          <a:lstStyle/>
          <a:p>
            <a:fld id="{8C6915E8-BCC7-3C4D-A30D-1D3CF18348CD}" type="slidenum">
              <a:rPr lang="en-US" smtClean="0"/>
              <a:t>16</a:t>
            </a:fld>
            <a:endParaRPr lang="en-US" dirty="0"/>
          </a:p>
        </p:txBody>
      </p:sp>
    </p:spTree>
    <p:extLst>
      <p:ext uri="{BB962C8B-B14F-4D97-AF65-F5344CB8AC3E}">
        <p14:creationId xmlns:p14="http://schemas.microsoft.com/office/powerpoint/2010/main" val="1141027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00C69FE-2735-4332-A839-64919FEAE461}"/>
              </a:ext>
            </a:extLst>
          </p:cNvPr>
          <p:cNvPicPr>
            <a:picLocks noGrp="1" noChangeAspect="1"/>
          </p:cNvPicPr>
          <p:nvPr>
            <p:ph idx="1"/>
          </p:nvPr>
        </p:nvPicPr>
        <p:blipFill>
          <a:blip r:embed="rId2"/>
          <a:stretch>
            <a:fillRect/>
          </a:stretch>
        </p:blipFill>
        <p:spPr>
          <a:xfrm>
            <a:off x="1175825" y="1856935"/>
            <a:ext cx="10515600" cy="4573801"/>
          </a:xfrm>
          <a:prstGeom prst="rect">
            <a:avLst/>
          </a:prstGeom>
        </p:spPr>
      </p:pic>
      <p:sp>
        <p:nvSpPr>
          <p:cNvPr id="4" name="Slide Number Placeholder 3">
            <a:extLst>
              <a:ext uri="{FF2B5EF4-FFF2-40B4-BE49-F238E27FC236}">
                <a16:creationId xmlns:a16="http://schemas.microsoft.com/office/drawing/2014/main" id="{60F0D75C-15C7-4B27-AA3C-5CD028D2D0CB}"/>
              </a:ext>
            </a:extLst>
          </p:cNvPr>
          <p:cNvSpPr>
            <a:spLocks noGrp="1"/>
          </p:cNvSpPr>
          <p:nvPr>
            <p:ph type="sldNum" sz="quarter" idx="12"/>
          </p:nvPr>
        </p:nvSpPr>
        <p:spPr/>
        <p:txBody>
          <a:bodyPr/>
          <a:lstStyle/>
          <a:p>
            <a:fld id="{8C6915E8-BCC7-3C4D-A30D-1D3CF18348CD}" type="slidenum">
              <a:rPr lang="en-US" smtClean="0"/>
              <a:t>17</a:t>
            </a:fld>
            <a:endParaRPr lang="en-US" dirty="0"/>
          </a:p>
        </p:txBody>
      </p:sp>
    </p:spTree>
    <p:extLst>
      <p:ext uri="{BB962C8B-B14F-4D97-AF65-F5344CB8AC3E}">
        <p14:creationId xmlns:p14="http://schemas.microsoft.com/office/powerpoint/2010/main" val="2068951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5ADF-C58E-4B93-955A-A80C0CBE6B79}"/>
              </a:ext>
            </a:extLst>
          </p:cNvPr>
          <p:cNvSpPr>
            <a:spLocks noGrp="1"/>
          </p:cNvSpPr>
          <p:nvPr>
            <p:ph type="title"/>
          </p:nvPr>
        </p:nvSpPr>
        <p:spPr/>
        <p:txBody>
          <a:bodyPr/>
          <a:lstStyle/>
          <a:p>
            <a:r>
              <a:rPr lang="en-GB" dirty="0"/>
              <a:t>Risk Management </a:t>
            </a:r>
            <a:r>
              <a:rPr lang="en-US" dirty="0"/>
              <a:t>(Helen- 1605593)</a:t>
            </a:r>
            <a:endParaRPr lang="en-GB" dirty="0"/>
          </a:p>
        </p:txBody>
      </p:sp>
      <p:sp>
        <p:nvSpPr>
          <p:cNvPr id="3" name="Content Placeholder 2">
            <a:extLst>
              <a:ext uri="{FF2B5EF4-FFF2-40B4-BE49-F238E27FC236}">
                <a16:creationId xmlns:a16="http://schemas.microsoft.com/office/drawing/2014/main" id="{21B7247B-4A34-44A6-A783-DB4DB50E4A91}"/>
              </a:ext>
            </a:extLst>
          </p:cNvPr>
          <p:cNvSpPr>
            <a:spLocks noGrp="1"/>
          </p:cNvSpPr>
          <p:nvPr>
            <p:ph idx="1"/>
          </p:nvPr>
        </p:nvSpPr>
        <p:spPr>
          <a:xfrm>
            <a:off x="1491430" y="1853754"/>
            <a:ext cx="10156619" cy="4199727"/>
          </a:xfrm>
        </p:spPr>
        <p:txBody>
          <a:bodyPr>
            <a:normAutofit fontScale="62500" lnSpcReduction="20000"/>
          </a:bodyPr>
          <a:lstStyle/>
          <a:p>
            <a:pPr marL="0" indent="0">
              <a:buNone/>
            </a:pPr>
            <a:r>
              <a:rPr lang="en-GB" sz="2200" dirty="0"/>
              <a:t>The first step is plotting a risk list together, by bringing together our project team, architects clients and representatives, to do a risk identification section. Each project team member will have to produce a list item that they think might go wrong on a project in terms of Scope, Time, Cost and Quality, where are the sticky points where projects schedule can come unravelled, where are the functional components where quality might be an issue. By bringing that collective information wisdom and experience together, in that risk identification section. We filter out from each team member their personal opinion where things can go wrong. This is incredibly important to start our project on the right foot, and vital to insuring the degree of quality our project will deliver, and the likelihood of delivering on the time frames. Each member will write down on a posted note what that risk item is, e.g. Time risk, Resourcing risk, Budgetary risk, Scope, or Functionality risk. Stepping through the phases of the different components of the project that way. Collecting their wisdom and experience that they think might go wrong, take them away and put it in a risk register.  Other team members can have a follow up section to assign the likelihood and impact of what that risk item might be, by keeping it simple. A degree of likelihood been low, medium or high, and an impact also been low, medium or high. Once we have assigned likelihood and impact to those risks, then we can start developing mitigation techniques for each item, follow on from medium likelihood, making sure the high likelihood will have more thoroughly developed mitigation then those that may not happen. Quantify the cost of that mitigation technique, also cost impact might be to the project. This will be quantified in pounds and plotted in the risk register. On a weekly basis project team will revisit the steps from the log register the steps from the log register in our project meetings. Assess if there is any new risks coming out from the project team, or look at those risks and change the likelihood of occurrence or the impact as they come out. The risk register is not something that we put away after the start of the project. It is something that needs to be looked at every week, and making sure our project team keep on the ball, from preventing those risk from happening. If theses risk actually happen and become issues, It will certainly cost us time money and quality and frustration on our project.</a:t>
            </a:r>
          </a:p>
          <a:p>
            <a:pPr marL="0" indent="0">
              <a:buNone/>
            </a:pPr>
            <a:endParaRPr lang="en-GB" dirty="0"/>
          </a:p>
        </p:txBody>
      </p:sp>
      <p:sp>
        <p:nvSpPr>
          <p:cNvPr id="4" name="Slide Number Placeholder 3">
            <a:extLst>
              <a:ext uri="{FF2B5EF4-FFF2-40B4-BE49-F238E27FC236}">
                <a16:creationId xmlns:a16="http://schemas.microsoft.com/office/drawing/2014/main" id="{8DD8ACCA-0E39-4697-8F45-4612817DD8A3}"/>
              </a:ext>
            </a:extLst>
          </p:cNvPr>
          <p:cNvSpPr>
            <a:spLocks noGrp="1"/>
          </p:cNvSpPr>
          <p:nvPr>
            <p:ph type="sldNum" sz="quarter" idx="12"/>
          </p:nvPr>
        </p:nvSpPr>
        <p:spPr/>
        <p:txBody>
          <a:bodyPr/>
          <a:lstStyle/>
          <a:p>
            <a:fld id="{8C6915E8-BCC7-3C4D-A30D-1D3CF18348CD}" type="slidenum">
              <a:rPr lang="en-US" smtClean="0"/>
              <a:t>18</a:t>
            </a:fld>
            <a:endParaRPr lang="en-US" dirty="0"/>
          </a:p>
        </p:txBody>
      </p:sp>
    </p:spTree>
    <p:extLst>
      <p:ext uri="{BB962C8B-B14F-4D97-AF65-F5344CB8AC3E}">
        <p14:creationId xmlns:p14="http://schemas.microsoft.com/office/powerpoint/2010/main" val="843026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9C09917-AF1A-A942-8D1D-ED06D23D909C}"/>
              </a:ext>
            </a:extLst>
          </p:cNvPr>
          <p:cNvSpPr>
            <a:spLocks noGrp="1"/>
          </p:cNvSpPr>
          <p:nvPr>
            <p:ph type="title"/>
          </p:nvPr>
        </p:nvSpPr>
        <p:spPr>
          <a:xfrm>
            <a:off x="838200" y="136525"/>
            <a:ext cx="10515600" cy="1325563"/>
          </a:xfrm>
        </p:spPr>
        <p:txBody>
          <a:bodyPr/>
          <a:lstStyle/>
          <a:p>
            <a:r>
              <a:rPr lang="en-US" dirty="0"/>
              <a:t>Risk management</a:t>
            </a:r>
          </a:p>
        </p:txBody>
      </p:sp>
      <p:graphicFrame>
        <p:nvGraphicFramePr>
          <p:cNvPr id="3" name="Content Placeholder 2">
            <a:extLst>
              <a:ext uri="{FF2B5EF4-FFF2-40B4-BE49-F238E27FC236}">
                <a16:creationId xmlns:a16="http://schemas.microsoft.com/office/drawing/2014/main" id="{5676CC1B-0094-4234-AE8D-352B37C3B5AC}"/>
              </a:ext>
            </a:extLst>
          </p:cNvPr>
          <p:cNvGraphicFramePr>
            <a:graphicFrameLocks noGrp="1"/>
          </p:cNvGraphicFramePr>
          <p:nvPr>
            <p:ph idx="1"/>
            <p:extLst>
              <p:ext uri="{D42A27DB-BD31-4B8C-83A1-F6EECF244321}">
                <p14:modId xmlns:p14="http://schemas.microsoft.com/office/powerpoint/2010/main" val="1610869444"/>
              </p:ext>
            </p:extLst>
          </p:nvPr>
        </p:nvGraphicFramePr>
        <p:xfrm>
          <a:off x="964239" y="1230924"/>
          <a:ext cx="7646361" cy="5125427"/>
        </p:xfrm>
        <a:graphic>
          <a:graphicData uri="http://schemas.openxmlformats.org/drawingml/2006/table">
            <a:tbl>
              <a:tblPr firstRow="1" firstCol="1" bandRow="1">
                <a:tableStyleId>{5C22544A-7EE6-4342-B048-85BDC9FD1C3A}</a:tableStyleId>
              </a:tblPr>
              <a:tblGrid>
                <a:gridCol w="7646361">
                  <a:extLst>
                    <a:ext uri="{9D8B030D-6E8A-4147-A177-3AD203B41FA5}">
                      <a16:colId xmlns:a16="http://schemas.microsoft.com/office/drawing/2014/main" val="369251399"/>
                    </a:ext>
                  </a:extLst>
                </a:gridCol>
              </a:tblGrid>
              <a:tr h="1601695">
                <a:tc>
                  <a:txBody>
                    <a:bodyPr/>
                    <a:lstStyle/>
                    <a:p>
                      <a:pPr>
                        <a:lnSpc>
                          <a:spcPct val="150000"/>
                        </a:lnSpc>
                        <a:spcAft>
                          <a:spcPts val="0"/>
                        </a:spcAft>
                      </a:pPr>
                      <a:r>
                        <a:rPr lang="en-US" sz="1200" dirty="0">
                          <a:effectLst/>
                        </a:rPr>
                        <a:t> </a:t>
                      </a:r>
                      <a:endParaRPr lang="en-GB" sz="1100" dirty="0">
                        <a:effectLst/>
                      </a:endParaRPr>
                    </a:p>
                    <a:p>
                      <a:pPr>
                        <a:lnSpc>
                          <a:spcPct val="150000"/>
                        </a:lnSpc>
                        <a:spcAft>
                          <a:spcPts val="0"/>
                        </a:spcAft>
                      </a:pPr>
                      <a:r>
                        <a:rPr lang="en-US" sz="1200" dirty="0">
                          <a:effectLst/>
                        </a:rPr>
                        <a:t> </a:t>
                      </a:r>
                      <a:endParaRPr lang="en-GB" sz="1100" dirty="0">
                        <a:effectLst/>
                      </a:endParaRPr>
                    </a:p>
                    <a:p>
                      <a:pPr>
                        <a:lnSpc>
                          <a:spcPct val="150000"/>
                        </a:lnSpc>
                        <a:spcAft>
                          <a:spcPts val="0"/>
                        </a:spcAft>
                      </a:pPr>
                      <a:r>
                        <a:rPr lang="en-US" sz="1200" dirty="0">
                          <a:effectLst/>
                        </a:rPr>
                        <a:t>Risk Analysis: Risk Identification</a:t>
                      </a:r>
                      <a:endParaRPr lang="en-GB" sz="1100" dirty="0">
                        <a:effectLst/>
                      </a:endParaRPr>
                    </a:p>
                    <a:p>
                      <a:pPr algn="just">
                        <a:lnSpc>
                          <a:spcPct val="150000"/>
                        </a:lnSpc>
                        <a:spcAft>
                          <a:spcPts val="0"/>
                        </a:spcAft>
                      </a:pPr>
                      <a:r>
                        <a:rPr lang="en-US" sz="1200" dirty="0">
                          <a:effectLst/>
                        </a:rPr>
                        <a:t>Employee might not able to implement marketing strategies appropriately segmenting the market appropriately to target the right customers and position in market appropriately.</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3051595084"/>
                  </a:ext>
                </a:extLst>
              </a:tr>
              <a:tr h="1281357">
                <a:tc>
                  <a:txBody>
                    <a:bodyPr/>
                    <a:lstStyle/>
                    <a:p>
                      <a:pPr>
                        <a:lnSpc>
                          <a:spcPct val="150000"/>
                        </a:lnSpc>
                        <a:spcAft>
                          <a:spcPts val="0"/>
                        </a:spcAft>
                      </a:pPr>
                      <a:r>
                        <a:rPr lang="en-US" sz="1200" dirty="0">
                          <a:effectLst/>
                        </a:rPr>
                        <a:t>Risk prevention</a:t>
                      </a:r>
                      <a:endParaRPr lang="en-GB" sz="1100" dirty="0">
                        <a:effectLst/>
                      </a:endParaRPr>
                    </a:p>
                    <a:p>
                      <a:pPr algn="just">
                        <a:lnSpc>
                          <a:spcPct val="150000"/>
                        </a:lnSpc>
                        <a:spcAft>
                          <a:spcPts val="0"/>
                        </a:spcAft>
                      </a:pPr>
                      <a:r>
                        <a:rPr lang="en-US" sz="1200" dirty="0">
                          <a:effectLst/>
                        </a:rPr>
                        <a:t>Engaging Professionals for opening new stores and provide training to the employees to perform all activities appropriately.</a:t>
                      </a:r>
                      <a:endParaRPr lang="en-GB" sz="1100" dirty="0">
                        <a:effectLst/>
                      </a:endParaRPr>
                    </a:p>
                    <a:p>
                      <a:pPr algn="just">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138365560"/>
                  </a:ext>
                </a:extLst>
              </a:tr>
              <a:tr h="961018">
                <a:tc>
                  <a:txBody>
                    <a:bodyPr/>
                    <a:lstStyle/>
                    <a:p>
                      <a:pPr>
                        <a:lnSpc>
                          <a:spcPct val="150000"/>
                        </a:lnSpc>
                        <a:spcAft>
                          <a:spcPts val="0"/>
                        </a:spcAft>
                      </a:pPr>
                      <a:r>
                        <a:rPr lang="en-US" sz="1200" dirty="0">
                          <a:effectLst/>
                        </a:rPr>
                        <a:t>Risk Management</a:t>
                      </a:r>
                      <a:endParaRPr lang="en-GB" sz="1100" dirty="0">
                        <a:effectLst/>
                      </a:endParaRPr>
                    </a:p>
                    <a:p>
                      <a:pPr>
                        <a:lnSpc>
                          <a:spcPct val="150000"/>
                        </a:lnSpc>
                        <a:spcAft>
                          <a:spcPts val="0"/>
                        </a:spcAft>
                      </a:pPr>
                      <a:r>
                        <a:rPr lang="en-US" sz="1200" dirty="0">
                          <a:effectLst/>
                        </a:rPr>
                        <a:t>N / A</a:t>
                      </a:r>
                      <a:endParaRPr lang="en-GB" sz="1100" dirty="0">
                        <a:effectLst/>
                      </a:endParaRPr>
                    </a:p>
                    <a:p>
                      <a:pPr>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3507048548"/>
                  </a:ext>
                </a:extLst>
              </a:tr>
              <a:tr h="1281357">
                <a:tc>
                  <a:txBody>
                    <a:bodyPr/>
                    <a:lstStyle/>
                    <a:p>
                      <a:pPr>
                        <a:lnSpc>
                          <a:spcPct val="150000"/>
                        </a:lnSpc>
                        <a:spcAft>
                          <a:spcPts val="0"/>
                        </a:spcAft>
                      </a:pPr>
                      <a:r>
                        <a:rPr lang="en-US" sz="1200" dirty="0">
                          <a:effectLst/>
                        </a:rPr>
                        <a:t>Risk Monitoring</a:t>
                      </a:r>
                      <a:endParaRPr lang="en-GB" sz="1100" dirty="0">
                        <a:effectLst/>
                      </a:endParaRPr>
                    </a:p>
                    <a:p>
                      <a:pPr>
                        <a:lnSpc>
                          <a:spcPct val="150000"/>
                        </a:lnSpc>
                        <a:spcAft>
                          <a:spcPts val="0"/>
                        </a:spcAft>
                      </a:pPr>
                      <a:r>
                        <a:rPr lang="en-US" sz="1200" dirty="0">
                          <a:effectLst/>
                        </a:rPr>
                        <a:t>The increasing store sales and customers engagement with the company’s loyalty card needs to be measure for every month.</a:t>
                      </a:r>
                      <a:endParaRPr lang="en-GB" sz="1100" dirty="0">
                        <a:effectLst/>
                      </a:endParaRPr>
                    </a:p>
                    <a:p>
                      <a:pPr>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797490280"/>
                  </a:ext>
                </a:extLst>
              </a:tr>
            </a:tbl>
          </a:graphicData>
        </a:graphic>
      </p:graphicFrame>
      <p:sp>
        <p:nvSpPr>
          <p:cNvPr id="2" name="Slide Number Placeholder 1">
            <a:extLst>
              <a:ext uri="{FF2B5EF4-FFF2-40B4-BE49-F238E27FC236}">
                <a16:creationId xmlns:a16="http://schemas.microsoft.com/office/drawing/2014/main" id="{C2175C04-CBAE-42A1-89F6-0B465064AF08}"/>
              </a:ext>
            </a:extLst>
          </p:cNvPr>
          <p:cNvSpPr>
            <a:spLocks noGrp="1"/>
          </p:cNvSpPr>
          <p:nvPr>
            <p:ph type="sldNum" sz="quarter" idx="12"/>
          </p:nvPr>
        </p:nvSpPr>
        <p:spPr/>
        <p:txBody>
          <a:bodyPr/>
          <a:lstStyle/>
          <a:p>
            <a:fld id="{8C6915E8-BCC7-3C4D-A30D-1D3CF18348CD}" type="slidenum">
              <a:rPr lang="en-US" smtClean="0"/>
              <a:t>19</a:t>
            </a:fld>
            <a:endParaRPr lang="en-US" dirty="0"/>
          </a:p>
        </p:txBody>
      </p:sp>
    </p:spTree>
    <p:extLst>
      <p:ext uri="{BB962C8B-B14F-4D97-AF65-F5344CB8AC3E}">
        <p14:creationId xmlns:p14="http://schemas.microsoft.com/office/powerpoint/2010/main" val="3753025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B6FB-7468-4CC8-B1C3-047A7C8BDAC5}"/>
              </a:ext>
            </a:extLst>
          </p:cNvPr>
          <p:cNvSpPr>
            <a:spLocks noGrp="1"/>
          </p:cNvSpPr>
          <p:nvPr>
            <p:ph type="title"/>
          </p:nvPr>
        </p:nvSpPr>
        <p:spPr/>
        <p:txBody>
          <a:bodyPr/>
          <a:lstStyle/>
          <a:p>
            <a:r>
              <a:rPr lang="en-GB" dirty="0"/>
              <a:t>Risk Management</a:t>
            </a:r>
          </a:p>
        </p:txBody>
      </p:sp>
      <p:graphicFrame>
        <p:nvGraphicFramePr>
          <p:cNvPr id="5" name="Content Placeholder 4">
            <a:extLst>
              <a:ext uri="{FF2B5EF4-FFF2-40B4-BE49-F238E27FC236}">
                <a16:creationId xmlns:a16="http://schemas.microsoft.com/office/drawing/2014/main" id="{E84A9340-E8C7-466C-B918-1000D1315E16}"/>
              </a:ext>
            </a:extLst>
          </p:cNvPr>
          <p:cNvGraphicFramePr>
            <a:graphicFrameLocks noGrp="1"/>
          </p:cNvGraphicFramePr>
          <p:nvPr>
            <p:ph idx="1"/>
            <p:extLst>
              <p:ext uri="{D42A27DB-BD31-4B8C-83A1-F6EECF244321}">
                <p14:modId xmlns:p14="http://schemas.microsoft.com/office/powerpoint/2010/main" val="2450542343"/>
              </p:ext>
            </p:extLst>
          </p:nvPr>
        </p:nvGraphicFramePr>
        <p:xfrm>
          <a:off x="838200" y="1868122"/>
          <a:ext cx="9186202" cy="4853353"/>
        </p:xfrm>
        <a:graphic>
          <a:graphicData uri="http://schemas.openxmlformats.org/drawingml/2006/table">
            <a:tbl>
              <a:tblPr firstRow="1" firstCol="1" bandRow="1">
                <a:tableStyleId>{5C22544A-7EE6-4342-B048-85BDC9FD1C3A}</a:tableStyleId>
              </a:tblPr>
              <a:tblGrid>
                <a:gridCol w="3039045">
                  <a:extLst>
                    <a:ext uri="{9D8B030D-6E8A-4147-A177-3AD203B41FA5}">
                      <a16:colId xmlns:a16="http://schemas.microsoft.com/office/drawing/2014/main" val="1261742796"/>
                    </a:ext>
                  </a:extLst>
                </a:gridCol>
                <a:gridCol w="6147157">
                  <a:extLst>
                    <a:ext uri="{9D8B030D-6E8A-4147-A177-3AD203B41FA5}">
                      <a16:colId xmlns:a16="http://schemas.microsoft.com/office/drawing/2014/main" val="2011317191"/>
                    </a:ext>
                  </a:extLst>
                </a:gridCol>
              </a:tblGrid>
              <a:tr h="513012">
                <a:tc>
                  <a:txBody>
                    <a:bodyPr/>
                    <a:lstStyle/>
                    <a:p>
                      <a:pPr algn="ctr">
                        <a:lnSpc>
                          <a:spcPct val="150000"/>
                        </a:lnSpc>
                        <a:spcAft>
                          <a:spcPts val="0"/>
                        </a:spcAft>
                      </a:pPr>
                      <a:r>
                        <a:rPr lang="en-US" sz="1200" dirty="0">
                          <a:effectLst/>
                        </a:rPr>
                        <a:t>Issues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dirty="0">
                          <a:effectLst/>
                        </a:rPr>
                        <a:t>Need to analyze</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9228626"/>
                  </a:ext>
                </a:extLst>
              </a:tr>
              <a:tr h="513012">
                <a:tc>
                  <a:txBody>
                    <a:bodyPr/>
                    <a:lstStyle/>
                    <a:p>
                      <a:pPr algn="ctr">
                        <a:lnSpc>
                          <a:spcPct val="150000"/>
                        </a:lnSpc>
                        <a:spcAft>
                          <a:spcPts val="0"/>
                        </a:spcAft>
                      </a:pPr>
                      <a:r>
                        <a:rPr lang="en-US" sz="1200" dirty="0">
                          <a:effectLst/>
                        </a:rPr>
                        <a:t>Cost of the project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Does the project able to gain profit?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94938892"/>
                  </a:ext>
                </a:extLst>
              </a:tr>
              <a:tr h="1657159">
                <a:tc>
                  <a:txBody>
                    <a:bodyPr/>
                    <a:lstStyle/>
                    <a:p>
                      <a:pPr algn="ctr">
                        <a:lnSpc>
                          <a:spcPct val="150000"/>
                        </a:lnSpc>
                        <a:spcAft>
                          <a:spcPts val="0"/>
                        </a:spcAft>
                      </a:pPr>
                      <a:r>
                        <a:rPr lang="en-US" sz="1200" dirty="0">
                          <a:effectLst/>
                        </a:rPr>
                        <a:t>Stakeholder’s satisfaction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Does the customers get able to meet their needs</a:t>
                      </a:r>
                      <a:endParaRPr lang="en-GB" sz="1100" dirty="0">
                        <a:effectLst/>
                      </a:endParaRPr>
                    </a:p>
                    <a:p>
                      <a:pPr algn="just">
                        <a:lnSpc>
                          <a:spcPct val="150000"/>
                        </a:lnSpc>
                        <a:spcAft>
                          <a:spcPts val="0"/>
                        </a:spcAft>
                      </a:pPr>
                      <a:r>
                        <a:rPr lang="en-US" sz="1200" dirty="0">
                          <a:effectLst/>
                        </a:rPr>
                        <a:t>Did the project create difficulty for the employees</a:t>
                      </a:r>
                      <a:endParaRPr lang="en-GB" sz="1100" dirty="0">
                        <a:effectLst/>
                      </a:endParaRPr>
                    </a:p>
                    <a:p>
                      <a:pPr algn="just">
                        <a:lnSpc>
                          <a:spcPct val="150000"/>
                        </a:lnSpc>
                        <a:spcAft>
                          <a:spcPts val="0"/>
                        </a:spcAft>
                      </a:pPr>
                      <a:r>
                        <a:rPr lang="en-US" sz="1200" dirty="0">
                          <a:effectLst/>
                        </a:rPr>
                        <a:t>Does the employee get benefit for their contribution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70850859"/>
                  </a:ext>
                </a:extLst>
              </a:tr>
              <a:tr h="1085085">
                <a:tc>
                  <a:txBody>
                    <a:bodyPr/>
                    <a:lstStyle/>
                    <a:p>
                      <a:pPr algn="ctr">
                        <a:lnSpc>
                          <a:spcPct val="150000"/>
                        </a:lnSpc>
                        <a:spcAft>
                          <a:spcPts val="0"/>
                        </a:spcAft>
                      </a:pPr>
                      <a:r>
                        <a:rPr lang="en-US" sz="1200" dirty="0">
                          <a:effectLst/>
                        </a:rPr>
                        <a:t>Identify the areas of improvement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Could the sale of the store could further improve</a:t>
                      </a:r>
                      <a:endParaRPr lang="en-GB" sz="1100" dirty="0">
                        <a:effectLst/>
                      </a:endParaRPr>
                    </a:p>
                    <a:p>
                      <a:pPr algn="just">
                        <a:lnSpc>
                          <a:spcPct val="150000"/>
                        </a:lnSpc>
                        <a:spcAft>
                          <a:spcPts val="0"/>
                        </a:spcAft>
                      </a:pPr>
                      <a:r>
                        <a:rPr lang="en-US" sz="1200" dirty="0">
                          <a:effectLst/>
                        </a:rPr>
                        <a:t>Could it be possible to engage more customers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82821211"/>
                  </a:ext>
                </a:extLst>
              </a:tr>
              <a:tr h="1085085">
                <a:tc>
                  <a:txBody>
                    <a:bodyPr/>
                    <a:lstStyle/>
                    <a:p>
                      <a:pPr algn="ctr">
                        <a:lnSpc>
                          <a:spcPct val="150000"/>
                        </a:lnSpc>
                        <a:spcAft>
                          <a:spcPts val="0"/>
                        </a:spcAft>
                      </a:pPr>
                      <a:r>
                        <a:rPr lang="en-US" sz="1200" dirty="0">
                          <a:effectLst/>
                        </a:rPr>
                        <a:t>Lesson that has been leant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How the organizational issues could be managed in innovative ways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33127501"/>
                  </a:ext>
                </a:extLst>
              </a:tr>
            </a:tbl>
          </a:graphicData>
        </a:graphic>
      </p:graphicFrame>
      <p:sp>
        <p:nvSpPr>
          <p:cNvPr id="4" name="Slide Number Placeholder 3">
            <a:extLst>
              <a:ext uri="{FF2B5EF4-FFF2-40B4-BE49-F238E27FC236}">
                <a16:creationId xmlns:a16="http://schemas.microsoft.com/office/drawing/2014/main" id="{188787FC-FB13-4A92-9B0E-35A05343AEE9}"/>
              </a:ext>
            </a:extLst>
          </p:cNvPr>
          <p:cNvSpPr>
            <a:spLocks noGrp="1"/>
          </p:cNvSpPr>
          <p:nvPr>
            <p:ph type="sldNum" sz="quarter" idx="12"/>
          </p:nvPr>
        </p:nvSpPr>
        <p:spPr/>
        <p:txBody>
          <a:bodyPr/>
          <a:lstStyle/>
          <a:p>
            <a:fld id="{8C6915E8-BCC7-3C4D-A30D-1D3CF18348CD}" type="slidenum">
              <a:rPr lang="en-US" smtClean="0"/>
              <a:t>20</a:t>
            </a:fld>
            <a:endParaRPr lang="en-US" dirty="0"/>
          </a:p>
        </p:txBody>
      </p:sp>
    </p:spTree>
    <p:extLst>
      <p:ext uri="{BB962C8B-B14F-4D97-AF65-F5344CB8AC3E}">
        <p14:creationId xmlns:p14="http://schemas.microsoft.com/office/powerpoint/2010/main" val="3139373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2341-380C-45FD-AB06-F5C0E116C61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3F41205-D099-4954-A679-4B7F817450E1}"/>
              </a:ext>
            </a:extLst>
          </p:cNvPr>
          <p:cNvSpPr>
            <a:spLocks noGrp="1"/>
          </p:cNvSpPr>
          <p:nvPr>
            <p:ph idx="1"/>
          </p:nvPr>
        </p:nvSpPr>
        <p:spPr/>
        <p:txBody>
          <a:bodyPr>
            <a:normAutofit fontScale="70000" lnSpcReduction="20000"/>
          </a:bodyPr>
          <a:lstStyle/>
          <a:p>
            <a:pPr marL="0" indent="0">
              <a:buNone/>
            </a:pPr>
            <a:endParaRPr lang="en-GB" dirty="0"/>
          </a:p>
          <a:p>
            <a:r>
              <a:rPr lang="en-US" dirty="0"/>
              <a:t>Alam, M. D., Guhl, U. F., (2016) Project-Management in Practice: A Guideline and Toolbox for Successful Projects: Springer</a:t>
            </a:r>
            <a:endParaRPr lang="en-GB" dirty="0"/>
          </a:p>
          <a:p>
            <a:r>
              <a:rPr lang="en-US" dirty="0"/>
              <a:t>Biafore, B. J., (2017) Practical Project Management with Microsoft Project 2016: MonteVista Solutions</a:t>
            </a:r>
            <a:endParaRPr lang="en-GB" dirty="0"/>
          </a:p>
          <a:p>
            <a:r>
              <a:rPr lang="en-US" dirty="0"/>
              <a:t>Dalcher, D., (2016) Further Advances in Project Management: Guided Exploration in Unfamiliar Landscapes: Taylor &amp; Francis</a:t>
            </a:r>
            <a:endParaRPr lang="en-GB" dirty="0"/>
          </a:p>
          <a:p>
            <a:r>
              <a:rPr lang="en-US" dirty="0"/>
              <a:t>Heagney, J., (2012) Fundamentals of Project Management: AMACOM Div American Mgmt Assn</a:t>
            </a:r>
            <a:endParaRPr lang="en-GB" dirty="0"/>
          </a:p>
          <a:p>
            <a:r>
              <a:rPr lang="en-US" dirty="0"/>
              <a:t>Mahmood, Z., 2017., Software Project Management for Distributed Computing: Life-Cycle Methods for Developing Scalable and Reliable Tools: Springer</a:t>
            </a:r>
            <a:endParaRPr lang="en-GB" dirty="0"/>
          </a:p>
          <a:p>
            <a:r>
              <a:rPr lang="en-US" dirty="0"/>
              <a:t>Schwalbe, K., (2015) Information Technology Project Management: Cengage Learning</a:t>
            </a:r>
            <a:endParaRPr lang="en-GB" dirty="0"/>
          </a:p>
          <a:p>
            <a:r>
              <a:rPr lang="en-US" dirty="0"/>
              <a:t>Yuri, R., (2016.) Handbook of Research on Leveraging Risk and Uncertainties for Effective Project Management: IGI Global</a:t>
            </a:r>
          </a:p>
          <a:p>
            <a:r>
              <a:rPr lang="en-GB" dirty="0"/>
              <a:t>(http://www.taskey.com/resources/Related%20articles/time-management-success.aspx)</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F37DA84B-192C-428A-B3B4-7BA048A2AC2C}"/>
              </a:ext>
            </a:extLst>
          </p:cNvPr>
          <p:cNvSpPr>
            <a:spLocks noGrp="1"/>
          </p:cNvSpPr>
          <p:nvPr>
            <p:ph type="sldNum" sz="quarter" idx="12"/>
          </p:nvPr>
        </p:nvSpPr>
        <p:spPr/>
        <p:txBody>
          <a:bodyPr/>
          <a:lstStyle/>
          <a:p>
            <a:fld id="{8C6915E8-BCC7-3C4D-A30D-1D3CF18348CD}" type="slidenum">
              <a:rPr lang="en-US" smtClean="0"/>
              <a:t>21</a:t>
            </a:fld>
            <a:endParaRPr lang="en-US" dirty="0"/>
          </a:p>
        </p:txBody>
      </p:sp>
    </p:spTree>
    <p:extLst>
      <p:ext uri="{BB962C8B-B14F-4D97-AF65-F5344CB8AC3E}">
        <p14:creationId xmlns:p14="http://schemas.microsoft.com/office/powerpoint/2010/main" val="187160540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176</TotalTime>
  <Words>1661</Words>
  <Application>Microsoft Office PowerPoint</Application>
  <PresentationFormat>Widescreen</PresentationFormat>
  <Paragraphs>572</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Gill Sans MT</vt:lpstr>
      <vt:lpstr>Roboto</vt:lpstr>
      <vt:lpstr>Times New Roman</vt:lpstr>
      <vt:lpstr>Wingdings</vt:lpstr>
      <vt:lpstr>Gallery</vt:lpstr>
      <vt:lpstr>Project Planning</vt:lpstr>
      <vt:lpstr>Contents</vt:lpstr>
      <vt:lpstr> </vt:lpstr>
      <vt:lpstr>Background  Wholesale and retail grocery store</vt:lpstr>
      <vt:lpstr>Smart Objectives (Sahel- 1605524)</vt:lpstr>
      <vt:lpstr>Business case</vt:lpstr>
      <vt:lpstr>Purpose</vt:lpstr>
      <vt:lpstr>Project scope (Noor ali-1605422)</vt:lpstr>
      <vt:lpstr>Project scope</vt:lpstr>
      <vt:lpstr> </vt:lpstr>
      <vt:lpstr>scope</vt:lpstr>
      <vt:lpstr>Costs and time scales (Rajnikant -1605427)</vt:lpstr>
      <vt:lpstr>Initial Project Plan </vt:lpstr>
      <vt:lpstr>PowerPoint Presentation</vt:lpstr>
      <vt:lpstr>Cost/Benefit analysis</vt:lpstr>
      <vt:lpstr>Roles and Responsibilities (joynul- 1605529) </vt:lpstr>
      <vt:lpstr>PowerPoint Presentation</vt:lpstr>
      <vt:lpstr>Risk Management (Helen- 1605593)</vt:lpstr>
      <vt:lpstr>Risk management</vt:lpstr>
      <vt:lpstr>Risk Management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r parmar</dc:creator>
  <cp:lastModifiedBy>Dominique Northeast</cp:lastModifiedBy>
  <cp:revision>20</cp:revision>
  <dcterms:modified xsi:type="dcterms:W3CDTF">2018-01-24T16:28:55Z</dcterms:modified>
</cp:coreProperties>
</file>