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2AE1B5-EDAD-189C-9AED-AEF4A03008CB}" v="1" dt="2025-11-17T14:10:48.615"/>
    <p1510:client id="{CD2D6047-E3CA-8342-9CE7-A3DEE8A1605F}" v="197" dt="2025-11-17T14:31:25.6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in Tokarova (2414165)" userId="1b1ee509-6a3a-465d-b1a7-76716a9c5c86" providerId="ADAL" clId="{0683EF64-7903-43F9-A833-5E8B9DF87FA6}"/>
    <pc:docChg chg="modSld">
      <pc:chgData name="Karin Tokarova (2414165)" userId="1b1ee509-6a3a-465d-b1a7-76716a9c5c86" providerId="ADAL" clId="{0683EF64-7903-43F9-A833-5E8B9DF87FA6}" dt="2025-11-17T14:31:25.679" v="205" actId="20577"/>
      <pc:docMkLst>
        <pc:docMk/>
      </pc:docMkLst>
      <pc:sldChg chg="addSp modSp mod modNotesTx">
        <pc:chgData name="Karin Tokarova (2414165)" userId="1b1ee509-6a3a-465d-b1a7-76716a9c5c86" providerId="ADAL" clId="{0683EF64-7903-43F9-A833-5E8B9DF87FA6}" dt="2025-11-17T14:31:25.679" v="205" actId="20577"/>
        <pc:sldMkLst>
          <pc:docMk/>
          <pc:sldMk cId="109857222" sldId="256"/>
        </pc:sldMkLst>
        <pc:picChg chg="add mod">
          <ac:chgData name="Karin Tokarova (2414165)" userId="1b1ee509-6a3a-465d-b1a7-76716a9c5c86" providerId="ADAL" clId="{0683EF64-7903-43F9-A833-5E8B9DF87FA6}" dt="2025-11-17T14:00:05.179" v="8" actId="1076"/>
          <ac:picMkLst>
            <pc:docMk/>
            <pc:sldMk cId="109857222" sldId="256"/>
            <ac:picMk id="4" creationId="{AD30F4DF-77BC-F26B-824F-80E8E5BC50FD}"/>
          </ac:picMkLst>
        </pc:picChg>
      </pc:sldChg>
    </pc:docChg>
  </pc:docChgLst>
  <pc:docChgLst>
    <pc:chgData clId="Web-{0B2AE1B5-EDAD-189C-9AED-AEF4A03008CB}"/>
    <pc:docChg chg="modSld">
      <pc:chgData name="" userId="" providerId="" clId="Web-{0B2AE1B5-EDAD-189C-9AED-AEF4A03008CB}" dt="2025-11-17T14:10:48.615" v="0"/>
      <pc:docMkLst>
        <pc:docMk/>
      </pc:docMkLst>
      <pc:sldChg chg="delSp">
        <pc:chgData name="" userId="" providerId="" clId="Web-{0B2AE1B5-EDAD-189C-9AED-AEF4A03008CB}" dt="2025-11-17T14:10:48.615" v="0"/>
        <pc:sldMkLst>
          <pc:docMk/>
          <pc:sldMk cId="109857222" sldId="256"/>
        </pc:sldMkLst>
        <pc:picChg chg="del">
          <ac:chgData name="" userId="" providerId="" clId="Web-{0B2AE1B5-EDAD-189C-9AED-AEF4A03008CB}" dt="2025-11-17T14:10:48.615" v="0"/>
          <ac:picMkLst>
            <pc:docMk/>
            <pc:sldMk cId="109857222" sldId="256"/>
            <ac:picMk id="4" creationId="{AD30F4DF-77BC-F26B-824F-80E8E5BC50F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712605-F11C-1146-8B9C-10985DD050C8}" type="datetimeFigureOut">
              <a:rPr lang="en-US" smtClean="0"/>
              <a:t>11/17/2025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306898-A58F-3E41-B892-82686F904F95}" type="slidenum">
              <a:rPr lang="en-US" smtClean="0"/>
              <a:t>‹#›</a:t>
            </a:fld>
            <a:endParaRPr lang="en-US"/>
          </a:p>
        </p:txBody>
      </p:sp>
    </p:spTree>
    <p:extLst>
      <p:ext uri="{BB962C8B-B14F-4D97-AF65-F5344CB8AC3E}">
        <p14:creationId xmlns:p14="http://schemas.microsoft.com/office/powerpoint/2010/main" val="4162649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sincerely apologise, but it won’t let me do a voice over at all. I’ve looked at tutorials, guides, but it won’t allow me to do a voiceover neither on my phone nor my laptop. </a:t>
            </a:r>
            <a:endParaRPr lang="en-US"/>
          </a:p>
        </p:txBody>
      </p:sp>
      <p:sp>
        <p:nvSpPr>
          <p:cNvPr id="4" name="Slide Number Placeholder 3"/>
          <p:cNvSpPr>
            <a:spLocks noGrp="1"/>
          </p:cNvSpPr>
          <p:nvPr>
            <p:ph type="sldNum" sz="quarter" idx="5"/>
          </p:nvPr>
        </p:nvSpPr>
        <p:spPr/>
        <p:txBody>
          <a:bodyPr/>
          <a:lstStyle/>
          <a:p>
            <a:fld id="{BC306898-A58F-3E41-B892-82686F904F95}" type="slidenum">
              <a:rPr lang="en-US" smtClean="0"/>
              <a:t>1</a:t>
            </a:fld>
            <a:endParaRPr lang="en-US"/>
          </a:p>
        </p:txBody>
      </p:sp>
    </p:spTree>
    <p:extLst>
      <p:ext uri="{BB962C8B-B14F-4D97-AF65-F5344CB8AC3E}">
        <p14:creationId xmlns:p14="http://schemas.microsoft.com/office/powerpoint/2010/main" val="698413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6A1B86-DC99-46B9-B5AA-A7E928EA9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304FFE-74E9-4316-B822-F35A685E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162550" y="1562669"/>
            <a:ext cx="5636113" cy="2456597"/>
          </a:xfrm>
        </p:spPr>
        <p:txBody>
          <a:bodyPr anchor="b">
            <a:normAutofit/>
          </a:bodyPr>
          <a:lstStyle/>
          <a:p>
            <a:r>
              <a:rPr lang="en-US" sz="4400" b="1" i="1">
                <a:solidFill>
                  <a:schemeClr val="tx1">
                    <a:lumMod val="85000"/>
                    <a:lumOff val="15000"/>
                  </a:schemeClr>
                </a:solidFill>
                <a:latin typeface="Times New Roman" panose="02020603050405020304" pitchFamily="18" charset="0"/>
                <a:ea typeface="+mj-lt"/>
                <a:cs typeface="Times New Roman" panose="02020603050405020304" pitchFamily="18" charset="0"/>
              </a:rPr>
              <a:t>BMHP5023 Introduction to Physiology</a:t>
            </a:r>
            <a:endParaRPr lang="en-US" sz="4400">
              <a:solidFill>
                <a:schemeClr val="tx1">
                  <a:lumMod val="85000"/>
                  <a:lumOff val="15000"/>
                </a:schemeClr>
              </a:solidFill>
              <a:latin typeface="Times New Roman" panose="02020603050405020304" pitchFamily="18" charset="0"/>
              <a:cs typeface="Times New Roman" panose="02020603050405020304" pitchFamily="18" charset="0"/>
            </a:endParaRPr>
          </a:p>
          <a:p>
            <a:endParaRPr lang="en-US" sz="440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5649309" y="4298722"/>
            <a:ext cx="4678086" cy="1148885"/>
          </a:xfrm>
        </p:spPr>
        <p:txBody>
          <a:bodyPr vert="horz" lIns="91440" tIns="45720" rIns="91440" bIns="45720" rtlCol="0" anchor="t">
            <a:normAutofit/>
          </a:bodyPr>
          <a:lstStyle/>
          <a:p>
            <a:r>
              <a:rPr lang="en-US" sz="1800" b="1" i="1">
                <a:solidFill>
                  <a:schemeClr val="tx1">
                    <a:lumMod val="85000"/>
                    <a:lumOff val="15000"/>
                  </a:schemeClr>
                </a:solidFill>
                <a:latin typeface="Times New Roman" panose="02020603050405020304" pitchFamily="18" charset="0"/>
                <a:ea typeface="+mn-lt"/>
                <a:cs typeface="Times New Roman" panose="02020603050405020304" pitchFamily="18" charset="0"/>
              </a:rPr>
              <a:t>Care Plan for a Patient with Type 2 Diabetes Mellitus</a:t>
            </a:r>
            <a:endParaRPr lang="en-US" sz="1800">
              <a:solidFill>
                <a:schemeClr val="tx1">
                  <a:lumMod val="85000"/>
                  <a:lumOff val="15000"/>
                </a:schemeClr>
              </a:solidFill>
              <a:latin typeface="Times New Roman" panose="02020603050405020304" pitchFamily="18" charset="0"/>
              <a:cs typeface="Times New Roman" panose="02020603050405020304" pitchFamily="18" charset="0"/>
            </a:endParaRPr>
          </a:p>
          <a:p>
            <a:endParaRPr lang="en-US" sz="1800">
              <a:solidFill>
                <a:schemeClr val="tx1">
                  <a:lumMod val="85000"/>
                  <a:lumOff val="15000"/>
                </a:schemeClr>
              </a:solidFill>
            </a:endParaRPr>
          </a:p>
        </p:txBody>
      </p:sp>
      <p:pic>
        <p:nvPicPr>
          <p:cNvPr id="5" name="Picture 4" descr="The radiologic figure of a skeleton">
            <a:extLst>
              <a:ext uri="{FF2B5EF4-FFF2-40B4-BE49-F238E27FC236}">
                <a16:creationId xmlns:a16="http://schemas.microsoft.com/office/drawing/2014/main" id="{7D797C28-88C5-C3EB-BF3F-6E202ADB7E30}"/>
              </a:ext>
            </a:extLst>
          </p:cNvPr>
          <p:cNvPicPr>
            <a:picLocks noChangeAspect="1"/>
          </p:cNvPicPr>
          <p:nvPr/>
        </p:nvPicPr>
        <p:blipFill>
          <a:blip r:embed="rId3"/>
          <a:srcRect l="64627" r="886" b="4"/>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020B545C-6162-DE6A-0725-A758B4F73395}"/>
              </a:ext>
            </a:extLst>
          </p:cNvPr>
          <p:cNvSpPr>
            <a:spLocks noGrp="1"/>
          </p:cNvSpPr>
          <p:nvPr>
            <p:ph type="title"/>
          </p:nvPr>
        </p:nvSpPr>
        <p:spPr>
          <a:xfrm>
            <a:off x="761800" y="762001"/>
            <a:ext cx="5334197" cy="1708242"/>
          </a:xfrm>
        </p:spPr>
        <p:txBody>
          <a:bodyPr anchor="ctr">
            <a:normAutofit/>
          </a:bodyPr>
          <a:lstStyle/>
          <a:p>
            <a:r>
              <a:rPr lang="en-US" sz="400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36608ABE-5832-A4B1-ADBE-15CAD0BDF78D}"/>
              </a:ext>
            </a:extLst>
          </p:cNvPr>
          <p:cNvSpPr>
            <a:spLocks noGrp="1"/>
          </p:cNvSpPr>
          <p:nvPr>
            <p:ph idx="1"/>
          </p:nvPr>
        </p:nvSpPr>
        <p:spPr>
          <a:xfrm>
            <a:off x="761800" y="2470244"/>
            <a:ext cx="5334197" cy="3769835"/>
          </a:xfrm>
        </p:spPr>
        <p:txBody>
          <a:bodyPr vert="horz" lIns="91440" tIns="45720" rIns="91440" bIns="45720" rtlCol="0" anchor="ctr">
            <a:normAutofit/>
          </a:bodyPr>
          <a:lstStyle/>
          <a:p>
            <a:pPr algn="just"/>
            <a:r>
              <a:rPr lang="en-US" sz="1800">
                <a:latin typeface="Times New Roman" panose="02020603050405020304" pitchFamily="18" charset="0"/>
                <a:ea typeface="+mn-lt"/>
                <a:cs typeface="Times New Roman" panose="02020603050405020304" pitchFamily="18" charset="0"/>
              </a:rPr>
              <a:t>Diabetes Type 2 is a chronic metabolic disorder that is extremely widespread and in which the organism cannot use insulin normally or to generate adequate amounts of insulin. The outcome is high blood glucose that can lead to the destruction of many organs. It is among the significant health issues in the UK that should be addressed (Harding et al., 2019). This presentation touches upon the physiological changes that a patient with diabetes has to undergo, the normal work of the endocrine system, the most notable risks, and a care plan step by step based on the current health guidelines.</a:t>
            </a:r>
            <a:endParaRPr lang="en-US" sz="1800">
              <a:latin typeface="Times New Roman" panose="02020603050405020304" pitchFamily="18" charset="0"/>
              <a:cs typeface="Times New Roman" panose="02020603050405020304" pitchFamily="18" charset="0"/>
            </a:endParaRPr>
          </a:p>
          <a:p>
            <a:endParaRPr lang="en-US" sz="1900">
              <a:latin typeface="Times New Roman" panose="02020603050405020304" pitchFamily="18" charset="0"/>
              <a:cs typeface="Times New Roman" panose="02020603050405020304" pitchFamily="18" charset="0"/>
            </a:endParaRPr>
          </a:p>
        </p:txBody>
      </p:sp>
      <p:pic>
        <p:nvPicPr>
          <p:cNvPr id="5" name="Picture 4" descr="Assorted pills and tablets">
            <a:extLst>
              <a:ext uri="{FF2B5EF4-FFF2-40B4-BE49-F238E27FC236}">
                <a16:creationId xmlns:a16="http://schemas.microsoft.com/office/drawing/2014/main" id="{E43F43BE-A55C-5111-F890-938803F5D92E}"/>
              </a:ext>
            </a:extLst>
          </p:cNvPr>
          <p:cNvPicPr>
            <a:picLocks noChangeAspect="1"/>
          </p:cNvPicPr>
          <p:nvPr/>
        </p:nvPicPr>
        <p:blipFill>
          <a:blip r:embed="rId2"/>
          <a:srcRect l="27925" r="20314"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496418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latin typeface="Times New Roman" panose="02020603050405020304" pitchFamily="18" charset="0"/>
              <a:cs typeface="Times New Roman" panose="02020603050405020304" pitchFamily="18" charset="0"/>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latin typeface="Times New Roman" panose="02020603050405020304" pitchFamily="18" charset="0"/>
              <a:cs typeface="Times New Roman" panose="02020603050405020304" pitchFamily="18" charset="0"/>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just"/>
            <a:endParaRPr lang="en-US">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93960752-DD4B-DABC-70B1-612941FC236B}"/>
              </a:ext>
            </a:extLst>
          </p:cNvPr>
          <p:cNvSpPr>
            <a:spLocks noGrp="1"/>
          </p:cNvSpPr>
          <p:nvPr>
            <p:ph type="title"/>
          </p:nvPr>
        </p:nvSpPr>
        <p:spPr>
          <a:xfrm>
            <a:off x="466722" y="586855"/>
            <a:ext cx="3201366" cy="3387497"/>
          </a:xfrm>
        </p:spPr>
        <p:txBody>
          <a:bodyPr anchor="b">
            <a:normAutofit/>
          </a:bodyPr>
          <a:lstStyle/>
          <a:p>
            <a:pPr algn="just"/>
            <a:r>
              <a:rPr lang="en-US" sz="4000">
                <a:solidFill>
                  <a:srgbClr val="FFFFFF"/>
                </a:solidFill>
                <a:latin typeface="Times New Roman" panose="02020603050405020304" pitchFamily="18" charset="0"/>
                <a:cs typeface="Times New Roman" panose="02020603050405020304" pitchFamily="18" charset="0"/>
              </a:rPr>
              <a:t>Hypothetical Patient</a:t>
            </a:r>
          </a:p>
        </p:txBody>
      </p:sp>
      <p:sp>
        <p:nvSpPr>
          <p:cNvPr id="3" name="Content Placeholder 2">
            <a:extLst>
              <a:ext uri="{FF2B5EF4-FFF2-40B4-BE49-F238E27FC236}">
                <a16:creationId xmlns:a16="http://schemas.microsoft.com/office/drawing/2014/main" id="{54CBE6C7-B117-2294-7B2B-F76273EEEEE6}"/>
              </a:ext>
            </a:extLst>
          </p:cNvPr>
          <p:cNvSpPr>
            <a:spLocks noGrp="1"/>
          </p:cNvSpPr>
          <p:nvPr>
            <p:ph idx="1"/>
          </p:nvPr>
        </p:nvSpPr>
        <p:spPr>
          <a:xfrm>
            <a:off x="4810259" y="649480"/>
            <a:ext cx="6555347" cy="5546047"/>
          </a:xfrm>
        </p:spPr>
        <p:txBody>
          <a:bodyPr vert="horz" lIns="91440" tIns="45720" rIns="91440" bIns="45720" rtlCol="0" anchor="ctr">
            <a:normAutofit/>
          </a:bodyPr>
          <a:lstStyle/>
          <a:p>
            <a:pPr algn="just"/>
            <a:r>
              <a:rPr lang="en-US" sz="1800">
                <a:latin typeface="Times New Roman" panose="02020603050405020304" pitchFamily="18" charset="0"/>
                <a:ea typeface="+mn-lt"/>
                <a:cs typeface="Times New Roman" panose="02020603050405020304" pitchFamily="18" charset="0"/>
              </a:rPr>
              <a:t>The fictional patient of his is a 52-year-old male and a delivery driver. Due to the shift schedule, he lives an inactive life, does not have any physical exercises, and consumes fast food. He complains of excessive thirst, frequent urine, is tired and vision is blurred. His body mass index is 31 making him fall under the obese category. He has a family background of a father with Type 2 Diabetes. All these are signs of the high risk of the condition and the need to modify the way of their living and organize the clinical observation.</a:t>
            </a:r>
            <a:endParaRPr lang="en-US" sz="1800">
              <a:latin typeface="Times New Roman" panose="02020603050405020304" pitchFamily="18" charset="0"/>
              <a:cs typeface="Times New Roman" panose="02020603050405020304" pitchFamily="18" charset="0"/>
            </a:endParaRPr>
          </a:p>
          <a:p>
            <a:pPr algn="just"/>
            <a:endParaRPr lang="en-US"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29658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2BDD21B3-8583-EF67-2148-469D92DA05B7}"/>
              </a:ext>
            </a:extLst>
          </p:cNvPr>
          <p:cNvSpPr>
            <a:spLocks noGrp="1"/>
          </p:cNvSpPr>
          <p:nvPr>
            <p:ph type="title"/>
          </p:nvPr>
        </p:nvSpPr>
        <p:spPr>
          <a:xfrm>
            <a:off x="1188069" y="381935"/>
            <a:ext cx="4008583" cy="5974414"/>
          </a:xfrm>
        </p:spPr>
        <p:txBody>
          <a:bodyPr anchor="ctr">
            <a:normAutofit/>
          </a:bodyPr>
          <a:lstStyle/>
          <a:p>
            <a:r>
              <a:rPr lang="en-US" sz="4000">
                <a:solidFill>
                  <a:srgbClr val="FFFFFF"/>
                </a:solidFill>
                <a:latin typeface="Times New Roman" panose="02020603050405020304" pitchFamily="18" charset="0"/>
                <a:cs typeface="Times New Roman" panose="02020603050405020304" pitchFamily="18" charset="0"/>
              </a:rPr>
              <a:t>Lifestyle and Clinical Risk Factor</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latin typeface="Times New Roman" panose="02020603050405020304" pitchFamily="18" charset="0"/>
                <a:cs typeface="Times New Roman" panose="02020603050405020304" pitchFamily="18" charset="0"/>
              </a:endParaRPr>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latin typeface="Times New Roman" panose="02020603050405020304" pitchFamily="18" charset="0"/>
                <a:cs typeface="Times New Roman" panose="02020603050405020304" pitchFamily="18" charset="0"/>
              </a:endParaRPr>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latin typeface="Times New Roman" panose="02020603050405020304" pitchFamily="18" charset="0"/>
                <a:cs typeface="Times New Roman" panose="02020603050405020304" pitchFamily="18" charset="0"/>
              </a:endParaRPr>
            </a:p>
          </p:txBody>
        </p:sp>
      </p:grpSp>
      <p:sp>
        <p:nvSpPr>
          <p:cNvPr id="3" name="Content Placeholder 2">
            <a:extLst>
              <a:ext uri="{FF2B5EF4-FFF2-40B4-BE49-F238E27FC236}">
                <a16:creationId xmlns:a16="http://schemas.microsoft.com/office/drawing/2014/main" id="{114B3C1C-0BF2-EF84-C619-4D49179DAC24}"/>
              </a:ext>
            </a:extLst>
          </p:cNvPr>
          <p:cNvSpPr>
            <a:spLocks noGrp="1"/>
          </p:cNvSpPr>
          <p:nvPr>
            <p:ph idx="1"/>
          </p:nvPr>
        </p:nvSpPr>
        <p:spPr>
          <a:xfrm>
            <a:off x="6297233" y="518400"/>
            <a:ext cx="4771607" cy="5837949"/>
          </a:xfrm>
        </p:spPr>
        <p:txBody>
          <a:bodyPr vert="horz" lIns="91440" tIns="45720" rIns="91440" bIns="45720" rtlCol="0" anchor="ctr">
            <a:normAutofit/>
          </a:bodyPr>
          <a:lstStyle/>
          <a:p>
            <a:pPr algn="just"/>
            <a:r>
              <a:rPr lang="en-US" sz="1800">
                <a:solidFill>
                  <a:schemeClr val="tx1">
                    <a:alpha val="80000"/>
                  </a:schemeClr>
                </a:solidFill>
                <a:latin typeface="Times New Roman" panose="02020603050405020304" pitchFamily="18" charset="0"/>
                <a:ea typeface="+mn-lt"/>
                <a:cs typeface="Times New Roman" panose="02020603050405020304" pitchFamily="18" charset="0"/>
              </a:rPr>
              <a:t>Poor exercise and diet habits and obesity among the patient is predisposing to insulin resistance. His time does not permit him to move around and rather tempts to consume high-energy and high-sugar foods. The predisposition is also on the family history. Others include the abnormal sleep, high levels of stress and probable smoking (Lippi, </a:t>
            </a:r>
            <a:r>
              <a:rPr lang="en-US" sz="1800" err="1">
                <a:solidFill>
                  <a:schemeClr val="tx1">
                    <a:alpha val="80000"/>
                  </a:schemeClr>
                </a:solidFill>
                <a:latin typeface="Times New Roman" panose="02020603050405020304" pitchFamily="18" charset="0"/>
                <a:ea typeface="+mn-lt"/>
                <a:cs typeface="Times New Roman" panose="02020603050405020304" pitchFamily="18" charset="0"/>
              </a:rPr>
              <a:t>Mattiuzzi</a:t>
            </a:r>
            <a:r>
              <a:rPr lang="en-US" sz="1800">
                <a:solidFill>
                  <a:schemeClr val="tx1">
                    <a:alpha val="80000"/>
                  </a:schemeClr>
                </a:solidFill>
                <a:latin typeface="Times New Roman" panose="02020603050405020304" pitchFamily="18" charset="0"/>
                <a:ea typeface="+mn-lt"/>
                <a:cs typeface="Times New Roman" panose="02020603050405020304" pitchFamily="18" charset="0"/>
              </a:rPr>
              <a:t> and </a:t>
            </a:r>
            <a:r>
              <a:rPr lang="en-US" sz="1800" err="1">
                <a:solidFill>
                  <a:schemeClr val="tx1">
                    <a:alpha val="80000"/>
                  </a:schemeClr>
                </a:solidFill>
                <a:latin typeface="Times New Roman" panose="02020603050405020304" pitchFamily="18" charset="0"/>
                <a:ea typeface="+mn-lt"/>
                <a:cs typeface="Times New Roman" panose="02020603050405020304" pitchFamily="18" charset="0"/>
              </a:rPr>
              <a:t>Cervellin</a:t>
            </a:r>
            <a:r>
              <a:rPr lang="en-US" sz="1800">
                <a:solidFill>
                  <a:schemeClr val="tx1">
                    <a:alpha val="80000"/>
                  </a:schemeClr>
                </a:solidFill>
                <a:latin typeface="Times New Roman" panose="02020603050405020304" pitchFamily="18" charset="0"/>
                <a:ea typeface="+mn-lt"/>
                <a:cs typeface="Times New Roman" panose="02020603050405020304" pitchFamily="18" charset="0"/>
              </a:rPr>
              <a:t>, 2020). These are the cause of the raised glucose level in the blood and the heightening of the tension of the pancreas as well as the danger of the complications such as heart diseases, neuropathy and eye problems unless they are managed by the intervention and strategy of care planning in its early stages.</a:t>
            </a:r>
            <a:endParaRPr lang="en-US" sz="1800">
              <a:solidFill>
                <a:schemeClr val="tx1">
                  <a:alpha val="80000"/>
                </a:schemeClr>
              </a:solidFill>
              <a:latin typeface="Times New Roman" panose="02020603050405020304" pitchFamily="18" charset="0"/>
              <a:cs typeface="Times New Roman" panose="02020603050405020304" pitchFamily="18" charset="0"/>
            </a:endParaRPr>
          </a:p>
          <a:p>
            <a:endParaRPr lang="en-US" sz="1800">
              <a:solidFill>
                <a:schemeClr val="tx1">
                  <a:alpha val="80000"/>
                </a:schemeClr>
              </a:solidFill>
              <a:latin typeface="Times New Roman" panose="02020603050405020304" pitchFamily="18" charset="0"/>
              <a:cs typeface="Times New Roman" panose="02020603050405020304" pitchFamily="18" charset="0"/>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7999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E068EFC6-B751-8B6E-E8D5-679DEDA8A566}"/>
              </a:ext>
            </a:extLst>
          </p:cNvPr>
          <p:cNvSpPr>
            <a:spLocks noGrp="1"/>
          </p:cNvSpPr>
          <p:nvPr>
            <p:ph type="title"/>
          </p:nvPr>
        </p:nvSpPr>
        <p:spPr>
          <a:xfrm>
            <a:off x="761803" y="350196"/>
            <a:ext cx="4646904" cy="1624520"/>
          </a:xfrm>
        </p:spPr>
        <p:txBody>
          <a:bodyPr anchor="ctr">
            <a:normAutofit/>
          </a:bodyPr>
          <a:lstStyle/>
          <a:p>
            <a:r>
              <a:rPr lang="en-US" sz="4000">
                <a:latin typeface="Times New Roman" panose="02020603050405020304" pitchFamily="18" charset="0"/>
                <a:cs typeface="Times New Roman" panose="02020603050405020304" pitchFamily="18" charset="0"/>
              </a:rPr>
              <a:t>Introduction to the Endocrine System</a:t>
            </a:r>
          </a:p>
        </p:txBody>
      </p:sp>
      <p:sp>
        <p:nvSpPr>
          <p:cNvPr id="3" name="Content Placeholder 2">
            <a:extLst>
              <a:ext uri="{FF2B5EF4-FFF2-40B4-BE49-F238E27FC236}">
                <a16:creationId xmlns:a16="http://schemas.microsoft.com/office/drawing/2014/main" id="{5A7222EF-1E38-BADC-D384-0BC7A6DF0239}"/>
              </a:ext>
            </a:extLst>
          </p:cNvPr>
          <p:cNvSpPr>
            <a:spLocks noGrp="1"/>
          </p:cNvSpPr>
          <p:nvPr>
            <p:ph idx="1"/>
          </p:nvPr>
        </p:nvSpPr>
        <p:spPr>
          <a:xfrm>
            <a:off x="761802" y="2743200"/>
            <a:ext cx="4646905" cy="3613149"/>
          </a:xfrm>
        </p:spPr>
        <p:txBody>
          <a:bodyPr vert="horz" lIns="91440" tIns="45720" rIns="91440" bIns="45720" rtlCol="0" anchor="ctr">
            <a:noAutofit/>
          </a:bodyPr>
          <a:lstStyle/>
          <a:p>
            <a:pPr algn="just"/>
            <a:r>
              <a:rPr lang="en-US" sz="1800">
                <a:latin typeface="Times New Roman" panose="02020603050405020304" pitchFamily="18" charset="0"/>
                <a:ea typeface="+mn-lt"/>
                <a:cs typeface="Times New Roman" panose="02020603050405020304" pitchFamily="18" charset="0"/>
              </a:rPr>
              <a:t>The endocrine system regulates hormones that are essential in maintaining the body balance. In the glucose regulation, the pancreas plays a significant role. It contains the insulin </a:t>
            </a:r>
            <a:r>
              <a:rPr lang="en-US" sz="1800" err="1">
                <a:latin typeface="Times New Roman" panose="02020603050405020304" pitchFamily="18" charset="0"/>
                <a:ea typeface="+mn-lt"/>
                <a:cs typeface="Times New Roman" panose="02020603050405020304" pitchFamily="18" charset="0"/>
              </a:rPr>
              <a:t>secreteing</a:t>
            </a:r>
            <a:r>
              <a:rPr lang="en-US" sz="1800">
                <a:latin typeface="Times New Roman" panose="02020603050405020304" pitchFamily="18" charset="0"/>
                <a:ea typeface="+mn-lt"/>
                <a:cs typeface="Times New Roman" panose="02020603050405020304" pitchFamily="18" charset="0"/>
              </a:rPr>
              <a:t> beta cells (on the islands of Langerhans) so as to bring down the glucose level of blood, and glucagon </a:t>
            </a:r>
            <a:r>
              <a:rPr lang="en-US" sz="1800" err="1">
                <a:latin typeface="Times New Roman" panose="02020603050405020304" pitchFamily="18" charset="0"/>
                <a:ea typeface="+mn-lt"/>
                <a:cs typeface="Times New Roman" panose="02020603050405020304" pitchFamily="18" charset="0"/>
              </a:rPr>
              <a:t>secreteing</a:t>
            </a:r>
            <a:r>
              <a:rPr lang="en-US" sz="1800">
                <a:latin typeface="Times New Roman" panose="02020603050405020304" pitchFamily="18" charset="0"/>
                <a:ea typeface="+mn-lt"/>
                <a:cs typeface="Times New Roman" panose="02020603050405020304" pitchFamily="18" charset="0"/>
              </a:rPr>
              <a:t> alpha cells so as to raise it up (</a:t>
            </a:r>
            <a:r>
              <a:rPr lang="en-US" sz="1800" err="1">
                <a:latin typeface="Times New Roman" panose="02020603050405020304" pitchFamily="18" charset="0"/>
                <a:ea typeface="+mn-lt"/>
                <a:cs typeface="Times New Roman" panose="02020603050405020304" pitchFamily="18" charset="0"/>
              </a:rPr>
              <a:t>Chodick</a:t>
            </a:r>
            <a:r>
              <a:rPr lang="en-US" sz="1800">
                <a:latin typeface="Times New Roman" panose="02020603050405020304" pitchFamily="18" charset="0"/>
                <a:ea typeface="+mn-lt"/>
                <a:cs typeface="Times New Roman" panose="02020603050405020304" pitchFamily="18" charset="0"/>
              </a:rPr>
              <a:t> et al., 2020). Liver, muscles and adipose tissue are other organs which aid in storage and releasing of glucose. The system maintains the body at the normal energy levels and encourages the normal metabolic processes of the body, provided the system is maintained within the feeding and fasting conditions.</a:t>
            </a:r>
            <a:endParaRPr lang="en-US" sz="1800">
              <a:latin typeface="Times New Roman" panose="02020603050405020304" pitchFamily="18" charset="0"/>
              <a:cs typeface="Times New Roman" panose="02020603050405020304" pitchFamily="18" charset="0"/>
            </a:endParaRPr>
          </a:p>
          <a:p>
            <a:endParaRPr lang="en-US" sz="180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24D9C247-D5AB-AC4C-F9D1-BECB73AB04D8}"/>
              </a:ext>
            </a:extLst>
          </p:cNvPr>
          <p:cNvPicPr>
            <a:picLocks noChangeAspect="1"/>
          </p:cNvPicPr>
          <p:nvPr/>
        </p:nvPicPr>
        <p:blipFill>
          <a:blip r:embed="rId2"/>
          <a:srcRect l="14243" r="38829" b="6250"/>
          <a:stretch>
            <a:fillRect/>
          </a:stretch>
        </p:blipFill>
        <p:spPr>
          <a:xfrm>
            <a:off x="6096000" y="1"/>
            <a:ext cx="6102825" cy="6858000"/>
          </a:xfrm>
          <a:prstGeom prst="rect">
            <a:avLst/>
          </a:prstGeom>
        </p:spPr>
      </p:pic>
    </p:spTree>
    <p:extLst>
      <p:ext uri="{BB962C8B-B14F-4D97-AF65-F5344CB8AC3E}">
        <p14:creationId xmlns:p14="http://schemas.microsoft.com/office/powerpoint/2010/main" val="4099201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CDCBFB33-ABE3-F6E4-3E60-5A558D7C3C3B}"/>
              </a:ext>
            </a:extLst>
          </p:cNvPr>
          <p:cNvSpPr>
            <a:spLocks noGrp="1"/>
          </p:cNvSpPr>
          <p:nvPr>
            <p:ph type="title"/>
          </p:nvPr>
        </p:nvSpPr>
        <p:spPr>
          <a:xfrm>
            <a:off x="761803" y="350196"/>
            <a:ext cx="4646904" cy="1624520"/>
          </a:xfrm>
        </p:spPr>
        <p:txBody>
          <a:bodyPr anchor="ctr">
            <a:normAutofit/>
          </a:bodyPr>
          <a:lstStyle/>
          <a:p>
            <a:r>
              <a:rPr lang="en-US" sz="4000">
                <a:latin typeface="Times New Roman" panose="02020603050405020304" pitchFamily="18" charset="0"/>
                <a:cs typeface="Times New Roman" panose="02020603050405020304" pitchFamily="18" charset="0"/>
              </a:rPr>
              <a:t>Physiology of Blood Glucose Regulation</a:t>
            </a:r>
          </a:p>
        </p:txBody>
      </p:sp>
      <p:sp>
        <p:nvSpPr>
          <p:cNvPr id="3" name="Content Placeholder 2">
            <a:extLst>
              <a:ext uri="{FF2B5EF4-FFF2-40B4-BE49-F238E27FC236}">
                <a16:creationId xmlns:a16="http://schemas.microsoft.com/office/drawing/2014/main" id="{F80299EC-A0A3-5198-5020-5A3370AA365E}"/>
              </a:ext>
            </a:extLst>
          </p:cNvPr>
          <p:cNvSpPr>
            <a:spLocks noGrp="1"/>
          </p:cNvSpPr>
          <p:nvPr>
            <p:ph idx="1"/>
          </p:nvPr>
        </p:nvSpPr>
        <p:spPr>
          <a:xfrm>
            <a:off x="761802" y="2743200"/>
            <a:ext cx="4646905" cy="3613149"/>
          </a:xfrm>
        </p:spPr>
        <p:txBody>
          <a:bodyPr vert="horz" lIns="91440" tIns="45720" rIns="91440" bIns="45720" rtlCol="0" anchor="ctr">
            <a:noAutofit/>
          </a:bodyPr>
          <a:lstStyle/>
          <a:p>
            <a:pPr algn="just"/>
            <a:r>
              <a:rPr lang="en-US" sz="1800">
                <a:latin typeface="Times New Roman" panose="02020603050405020304" pitchFamily="18" charset="0"/>
                <a:cs typeface="Times New Roman" panose="02020603050405020304" pitchFamily="18" charset="0"/>
              </a:rPr>
              <a:t>Food glucose is absorbed in the bloodstream when an individual is well, and insulin secretions of the pancreas are provoked. Insulin enables the muscles, liver and adipose tissue cells to absorb glucose as a source of the energy or as a unit of storage (Force et al., 2020). To raise an excess of the blood glucose, the pancreas releases glucagon in case of the reduction so that the liver can be activated to release the stored glucose in the form of glycogen. It is a homeostatic mechanism that keeps the glucose levels constant. Good coordination between the organs allows the body to meet the energy demands in case the body is at rest and during activities as well as when it is not eating.</a:t>
            </a:r>
          </a:p>
        </p:txBody>
      </p:sp>
      <p:pic>
        <p:nvPicPr>
          <p:cNvPr id="5" name="Picture 4" descr="Microscopic view of cells">
            <a:extLst>
              <a:ext uri="{FF2B5EF4-FFF2-40B4-BE49-F238E27FC236}">
                <a16:creationId xmlns:a16="http://schemas.microsoft.com/office/drawing/2014/main" id="{6B30E6CF-CACB-E8CB-6F84-98691A56E702}"/>
              </a:ext>
            </a:extLst>
          </p:cNvPr>
          <p:cNvPicPr>
            <a:picLocks noChangeAspect="1"/>
          </p:cNvPicPr>
          <p:nvPr/>
        </p:nvPicPr>
        <p:blipFill>
          <a:blip r:embed="rId2"/>
          <a:srcRect l="15556" r="25308" b="1"/>
          <a:stretch>
            <a:fillRect/>
          </a:stretch>
        </p:blipFill>
        <p:spPr>
          <a:xfrm>
            <a:off x="6096000" y="1"/>
            <a:ext cx="6102825" cy="6858000"/>
          </a:xfrm>
          <a:prstGeom prst="rect">
            <a:avLst/>
          </a:prstGeom>
        </p:spPr>
      </p:pic>
    </p:spTree>
    <p:extLst>
      <p:ext uri="{BB962C8B-B14F-4D97-AF65-F5344CB8AC3E}">
        <p14:creationId xmlns:p14="http://schemas.microsoft.com/office/powerpoint/2010/main" val="2629611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571B4075-D35B-B5D3-F3AC-87E9FCC688AE}"/>
              </a:ext>
            </a:extLst>
          </p:cNvPr>
          <p:cNvSpPr>
            <a:spLocks noGrp="1"/>
          </p:cNvSpPr>
          <p:nvPr>
            <p:ph type="title"/>
          </p:nvPr>
        </p:nvSpPr>
        <p:spPr>
          <a:xfrm>
            <a:off x="761800" y="762001"/>
            <a:ext cx="5334197" cy="1708242"/>
          </a:xfrm>
        </p:spPr>
        <p:txBody>
          <a:bodyPr anchor="ctr">
            <a:normAutofit/>
          </a:bodyPr>
          <a:lstStyle/>
          <a:p>
            <a:r>
              <a:rPr lang="en-US" sz="4000">
                <a:latin typeface="Times New Roman" panose="02020603050405020304" pitchFamily="18" charset="0"/>
                <a:cs typeface="Times New Roman" panose="02020603050405020304" pitchFamily="18" charset="0"/>
              </a:rPr>
              <a:t>Pathophysiology of Type 2 Diabetes</a:t>
            </a:r>
          </a:p>
        </p:txBody>
      </p:sp>
      <p:sp>
        <p:nvSpPr>
          <p:cNvPr id="3" name="Content Placeholder 2">
            <a:extLst>
              <a:ext uri="{FF2B5EF4-FFF2-40B4-BE49-F238E27FC236}">
                <a16:creationId xmlns:a16="http://schemas.microsoft.com/office/drawing/2014/main" id="{F7E8BA1C-6BF2-2890-88B3-A9B8C8D22440}"/>
              </a:ext>
            </a:extLst>
          </p:cNvPr>
          <p:cNvSpPr>
            <a:spLocks noGrp="1"/>
          </p:cNvSpPr>
          <p:nvPr>
            <p:ph idx="1"/>
          </p:nvPr>
        </p:nvSpPr>
        <p:spPr>
          <a:xfrm>
            <a:off x="761800" y="2470244"/>
            <a:ext cx="5334197" cy="3769835"/>
          </a:xfrm>
        </p:spPr>
        <p:txBody>
          <a:bodyPr vert="horz" lIns="91440" tIns="45720" rIns="91440" bIns="45720" rtlCol="0" anchor="ctr">
            <a:normAutofit/>
          </a:bodyPr>
          <a:lstStyle/>
          <a:p>
            <a:pPr algn="just"/>
            <a:r>
              <a:rPr lang="en-US" sz="1800">
                <a:latin typeface="Times New Roman" panose="02020603050405020304" pitchFamily="18" charset="0"/>
                <a:ea typeface="+mn-lt"/>
                <a:cs typeface="Times New Roman" panose="02020603050405020304" pitchFamily="18" charset="0"/>
              </a:rPr>
              <a:t>In Type 2 diabetes, there is resistance of the body to insulin i.e. the cells fail to use glucose. This is countered by the release of additional insulin by the pancreas but eventually, its insulin-producing capability is reduced (Harrison et al., 2021). As a result, glucose in the blood rises at a slow pace. The liver may also dispose of the surplus glucose in the blood. The blood vessels and nerves damage as the long-term effects of the continued high glucose leading to a long-term complication. This disproportion affects the overall metabolic process and leads to an increased risk of heart diseases and kidney complications.</a:t>
            </a:r>
            <a:endParaRPr lang="en-US" sz="1800">
              <a:latin typeface="Times New Roman" panose="02020603050405020304" pitchFamily="18" charset="0"/>
              <a:cs typeface="Times New Roman" panose="02020603050405020304" pitchFamily="18" charset="0"/>
            </a:endParaRPr>
          </a:p>
          <a:p>
            <a:endParaRPr lang="en-US" sz="1800">
              <a:latin typeface="Times New Roman" panose="02020603050405020304" pitchFamily="18" charset="0"/>
              <a:cs typeface="Times New Roman" panose="02020603050405020304" pitchFamily="18" charset="0"/>
            </a:endParaRPr>
          </a:p>
        </p:txBody>
      </p:sp>
      <p:pic>
        <p:nvPicPr>
          <p:cNvPr id="5" name="Picture 4" descr="Close-up of purple cells">
            <a:extLst>
              <a:ext uri="{FF2B5EF4-FFF2-40B4-BE49-F238E27FC236}">
                <a16:creationId xmlns:a16="http://schemas.microsoft.com/office/drawing/2014/main" id="{68D623C3-EDA9-6776-D3E9-E532CE914A4B}"/>
              </a:ext>
            </a:extLst>
          </p:cNvPr>
          <p:cNvPicPr>
            <a:picLocks noChangeAspect="1"/>
          </p:cNvPicPr>
          <p:nvPr/>
        </p:nvPicPr>
        <p:blipFill>
          <a:blip r:embed="rId2"/>
          <a:srcRect l="23078" r="18680"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654643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BB2DB48D-FB96-03FC-137C-BEB600EBE33D}"/>
              </a:ext>
            </a:extLst>
          </p:cNvPr>
          <p:cNvSpPr>
            <a:spLocks noGrp="1"/>
          </p:cNvSpPr>
          <p:nvPr>
            <p:ph type="title"/>
          </p:nvPr>
        </p:nvSpPr>
        <p:spPr>
          <a:xfrm>
            <a:off x="804672" y="802955"/>
            <a:ext cx="4977976" cy="1454051"/>
          </a:xfrm>
        </p:spPr>
        <p:txBody>
          <a:bodyPr>
            <a:normAutofit/>
          </a:bodyPr>
          <a:lstStyle/>
          <a:p>
            <a:r>
              <a:rPr lang="en-US" sz="4000">
                <a:latin typeface="Times New Roman" panose="02020603050405020304" pitchFamily="18" charset="0"/>
                <a:cs typeface="Times New Roman" panose="02020603050405020304" pitchFamily="18" charset="0"/>
              </a:rPr>
              <a:t>Impact on Daily Life</a:t>
            </a:r>
          </a:p>
        </p:txBody>
      </p:sp>
      <p:sp>
        <p:nvSpPr>
          <p:cNvPr id="3" name="Content Placeholder 2">
            <a:extLst>
              <a:ext uri="{FF2B5EF4-FFF2-40B4-BE49-F238E27FC236}">
                <a16:creationId xmlns:a16="http://schemas.microsoft.com/office/drawing/2014/main" id="{70B7B254-C2FF-4891-20EC-B29F9CC6B333}"/>
              </a:ext>
            </a:extLst>
          </p:cNvPr>
          <p:cNvSpPr>
            <a:spLocks noGrp="1"/>
          </p:cNvSpPr>
          <p:nvPr>
            <p:ph idx="1"/>
          </p:nvPr>
        </p:nvSpPr>
        <p:spPr>
          <a:xfrm>
            <a:off x="804672" y="2421682"/>
            <a:ext cx="4977578" cy="3639289"/>
          </a:xfrm>
        </p:spPr>
        <p:txBody>
          <a:bodyPr vert="horz" lIns="91440" tIns="45720" rIns="91440" bIns="45720" rtlCol="0" anchor="ctr">
            <a:noAutofit/>
          </a:bodyPr>
          <a:lstStyle/>
          <a:p>
            <a:pPr algn="just"/>
            <a:r>
              <a:rPr lang="en-US" sz="1800">
                <a:latin typeface="Times New Roman" panose="02020603050405020304" pitchFamily="18" charset="0"/>
                <a:ea typeface="+mn-lt"/>
                <a:cs typeface="Times New Roman" panose="02020603050405020304" pitchFamily="18" charset="0"/>
              </a:rPr>
              <a:t>The patient will experience difficulties with his or her energy, lack of concentration, and difficulty performing physically intensive chores. Excess thirst and urinating disrupts working and sleep. Reduced energy may affect the wanting to exercise or prepare healthy food. The patient may also experience emotional strain, frustration or anxiety due to the diagnosis (</a:t>
            </a:r>
            <a:r>
              <a:rPr lang="en-US" sz="1800" err="1">
                <a:latin typeface="Times New Roman" panose="02020603050405020304" pitchFamily="18" charset="0"/>
                <a:ea typeface="+mn-lt"/>
                <a:cs typeface="Times New Roman" panose="02020603050405020304" pitchFamily="18" charset="0"/>
              </a:rPr>
              <a:t>DiMeglio</a:t>
            </a:r>
            <a:r>
              <a:rPr lang="en-US" sz="1800">
                <a:latin typeface="Times New Roman" panose="02020603050405020304" pitchFamily="18" charset="0"/>
                <a:ea typeface="+mn-lt"/>
                <a:cs typeface="Times New Roman" panose="02020603050405020304" pitchFamily="18" charset="0"/>
              </a:rPr>
              <a:t> et al., 2020). The symptoms should be managed properly to make sure that they do not worsen and result in mobility, vision, and independence problems. Routine changes and observation should be undertaken regularly to prevent the worsening and to maintain a good wellbeing in the long-term.</a:t>
            </a:r>
            <a:endParaRPr lang="en-US" sz="1800">
              <a:latin typeface="Times New Roman" panose="02020603050405020304" pitchFamily="18" charset="0"/>
              <a:cs typeface="Times New Roman" panose="02020603050405020304" pitchFamily="18" charset="0"/>
            </a:endParaRPr>
          </a:p>
          <a:p>
            <a:endParaRPr lang="en-US" sz="1800">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grpSp>
      <p:pic>
        <p:nvPicPr>
          <p:cNvPr id="7" name="Graphic 6" descr="Confused Person">
            <a:extLst>
              <a:ext uri="{FF2B5EF4-FFF2-40B4-BE49-F238E27FC236}">
                <a16:creationId xmlns:a16="http://schemas.microsoft.com/office/drawing/2014/main" id="{ECA9FD55-E2D9-E8A5-174E-115C018BDF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235923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91CA9613-2EC6-BA4F-4938-D4ECA2286886}"/>
              </a:ext>
            </a:extLst>
          </p:cNvPr>
          <p:cNvSpPr>
            <a:spLocks noGrp="1"/>
          </p:cNvSpPr>
          <p:nvPr>
            <p:ph type="title"/>
          </p:nvPr>
        </p:nvSpPr>
        <p:spPr>
          <a:xfrm>
            <a:off x="804672" y="802955"/>
            <a:ext cx="4977976" cy="1454051"/>
          </a:xfrm>
        </p:spPr>
        <p:txBody>
          <a:bodyPr>
            <a:normAutofit/>
          </a:bodyPr>
          <a:lstStyle/>
          <a:p>
            <a:r>
              <a:rPr lang="en-US" sz="4000">
                <a:latin typeface="Times New Roman" panose="02020603050405020304" pitchFamily="18" charset="0"/>
                <a:cs typeface="Times New Roman" panose="02020603050405020304" pitchFamily="18" charset="0"/>
              </a:rPr>
              <a:t>Routine Health and Social Care Data</a:t>
            </a:r>
          </a:p>
        </p:txBody>
      </p:sp>
      <p:sp>
        <p:nvSpPr>
          <p:cNvPr id="3" name="Content Placeholder 2">
            <a:extLst>
              <a:ext uri="{FF2B5EF4-FFF2-40B4-BE49-F238E27FC236}">
                <a16:creationId xmlns:a16="http://schemas.microsoft.com/office/drawing/2014/main" id="{66D53195-1457-3961-22AF-48FF3A26A692}"/>
              </a:ext>
            </a:extLst>
          </p:cNvPr>
          <p:cNvSpPr>
            <a:spLocks noGrp="1"/>
          </p:cNvSpPr>
          <p:nvPr>
            <p:ph idx="1"/>
          </p:nvPr>
        </p:nvSpPr>
        <p:spPr>
          <a:xfrm>
            <a:off x="804672" y="2721840"/>
            <a:ext cx="4977578" cy="3639289"/>
          </a:xfrm>
        </p:spPr>
        <p:txBody>
          <a:bodyPr vert="horz" lIns="91440" tIns="45720" rIns="91440" bIns="45720" rtlCol="0" anchor="ctr">
            <a:noAutofit/>
          </a:bodyPr>
          <a:lstStyle/>
          <a:p>
            <a:pPr algn="just"/>
            <a:r>
              <a:rPr lang="en-US" sz="1800">
                <a:latin typeface="Times New Roman" panose="02020603050405020304" pitchFamily="18" charset="0"/>
                <a:ea typeface="+mn-lt"/>
                <a:cs typeface="Times New Roman" panose="02020603050405020304" pitchFamily="18" charset="0"/>
              </a:rPr>
              <a:t>Seizing routine health examinations helps to keep track of the disease development and the treatment regimen provided to the patient. HbA1c, the level of fasting glucose, blood pressure, cholesterol, and the BMI, as well as the waist circumference are the most important data. Eye screening and periodic check-ups of feet reveal the complications in a young age (American Diabetes Association , 2020). The digital health records allow the professionals to follow the past trends. Accurate data collection is important in making effective and </a:t>
            </a:r>
            <a:r>
              <a:rPr lang="en-US" sz="1800" err="1">
                <a:latin typeface="Times New Roman" panose="02020603050405020304" pitchFamily="18" charset="0"/>
                <a:ea typeface="+mn-lt"/>
                <a:cs typeface="Times New Roman" panose="02020603050405020304" pitchFamily="18" charset="0"/>
              </a:rPr>
              <a:t>personalised</a:t>
            </a:r>
            <a:r>
              <a:rPr lang="en-US" sz="1800">
                <a:latin typeface="Times New Roman" panose="02020603050405020304" pitchFamily="18" charset="0"/>
                <a:ea typeface="+mn-lt"/>
                <a:cs typeface="Times New Roman" panose="02020603050405020304" pitchFamily="18" charset="0"/>
              </a:rPr>
              <a:t> treatment decisions. The measurements can also be utilized to measure the change of lifestyle and the effect of medication, which would facilitate a more proactive and preventative treatment of diabetes in the long term.</a:t>
            </a:r>
            <a:endParaRPr lang="en-US" sz="1800">
              <a:latin typeface="Times New Roman" panose="02020603050405020304" pitchFamily="18" charset="0"/>
              <a:cs typeface="Times New Roman" panose="02020603050405020304" pitchFamily="18" charset="0"/>
            </a:endParaRPr>
          </a:p>
          <a:p>
            <a:endParaRPr lang="en-US" sz="1800">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grpSp>
      <p:pic>
        <p:nvPicPr>
          <p:cNvPr id="7" name="Graphic 6" descr="Health">
            <a:extLst>
              <a:ext uri="{FF2B5EF4-FFF2-40B4-BE49-F238E27FC236}">
                <a16:creationId xmlns:a16="http://schemas.microsoft.com/office/drawing/2014/main" id="{4BA00249-246A-6432-D9E4-BAA0884E54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454999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4A790A33-D707-4552-3902-21F5D69540FC}"/>
              </a:ext>
            </a:extLst>
          </p:cNvPr>
          <p:cNvSpPr>
            <a:spLocks noGrp="1"/>
          </p:cNvSpPr>
          <p:nvPr>
            <p:ph type="title"/>
          </p:nvPr>
        </p:nvSpPr>
        <p:spPr>
          <a:xfrm>
            <a:off x="6513788" y="365125"/>
            <a:ext cx="4840010" cy="1807305"/>
          </a:xfrm>
        </p:spPr>
        <p:txBody>
          <a:bodyPr>
            <a:normAutofit/>
          </a:bodyPr>
          <a:lstStyle/>
          <a:p>
            <a:r>
              <a:rPr lang="en-US" sz="4000">
                <a:latin typeface="Times New Roman" panose="02020603050405020304" pitchFamily="18" charset="0"/>
                <a:cs typeface="Times New Roman" panose="02020603050405020304" pitchFamily="18" charset="0"/>
              </a:rPr>
              <a:t>Care Plan: Clinical Management</a:t>
            </a:r>
          </a:p>
        </p:txBody>
      </p:sp>
      <p:pic>
        <p:nvPicPr>
          <p:cNvPr id="5" name="Picture 4" descr="A row of samples for medical testing">
            <a:extLst>
              <a:ext uri="{FF2B5EF4-FFF2-40B4-BE49-F238E27FC236}">
                <a16:creationId xmlns:a16="http://schemas.microsoft.com/office/drawing/2014/main" id="{77217E30-6887-DE48-1D93-838ED615F3FD}"/>
              </a:ext>
            </a:extLst>
          </p:cNvPr>
          <p:cNvPicPr>
            <a:picLocks noChangeAspect="1"/>
          </p:cNvPicPr>
          <p:nvPr/>
        </p:nvPicPr>
        <p:blipFill>
          <a:blip r:embed="rId2"/>
          <a:srcRect l="33107" r="4" b="4"/>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539C966-4D2F-5087-FA8F-C4CBBBB7DE97}"/>
              </a:ext>
            </a:extLst>
          </p:cNvPr>
          <p:cNvSpPr>
            <a:spLocks noGrp="1"/>
          </p:cNvSpPr>
          <p:nvPr>
            <p:ph idx="1"/>
          </p:nvPr>
        </p:nvSpPr>
        <p:spPr>
          <a:xfrm>
            <a:off x="6211229" y="2333297"/>
            <a:ext cx="5754029" cy="3843666"/>
          </a:xfrm>
        </p:spPr>
        <p:txBody>
          <a:bodyPr vert="horz" lIns="91440" tIns="45720" rIns="91440" bIns="45720" rtlCol="0" anchor="t">
            <a:noAutofit/>
          </a:bodyPr>
          <a:lstStyle/>
          <a:p>
            <a:pPr algn="just"/>
            <a:r>
              <a:rPr lang="en-US" sz="1800">
                <a:latin typeface="Times New Roman" panose="02020603050405020304" pitchFamily="18" charset="0"/>
                <a:ea typeface="+mn-lt"/>
                <a:cs typeface="Times New Roman" panose="02020603050405020304" pitchFamily="18" charset="0"/>
              </a:rPr>
              <a:t>Initial management is founded on Metformin in order to augment insulin sensitivity and lessen glucose. Regular tests of HbA1c help in the assessment of the control. The measurement of blood pressure and cholesterol levels should also be carried out in order to reduce the risk of cardiovascular issues. The problems are identified early through annual eye and foot checks. Patient should undergo nurse checking of diabetes where he should be educated on how to check his level of glucose and how to take medication (American Diabetes Association, 2022). The treatment goals are </a:t>
            </a:r>
            <a:r>
              <a:rPr lang="en-US" sz="1800" err="1">
                <a:latin typeface="Times New Roman" panose="02020603050405020304" pitchFamily="18" charset="0"/>
                <a:ea typeface="+mn-lt"/>
                <a:cs typeface="Times New Roman" panose="02020603050405020304" pitchFamily="18" charset="0"/>
              </a:rPr>
              <a:t>stabilisation</a:t>
            </a:r>
            <a:r>
              <a:rPr lang="en-US" sz="1800">
                <a:latin typeface="Times New Roman" panose="02020603050405020304" pitchFamily="18" charset="0"/>
                <a:ea typeface="+mn-lt"/>
                <a:cs typeface="Times New Roman" panose="02020603050405020304" pitchFamily="18" charset="0"/>
              </a:rPr>
              <a:t> of glucose and prevention of complications, and induction of slow lifestyle change. It should be followed up regularly to ensure that change in symptoms or health patterns is well controlled.</a:t>
            </a:r>
            <a:endParaRPr lang="en-US" sz="1800">
              <a:latin typeface="Times New Roman" panose="02020603050405020304" pitchFamily="18" charset="0"/>
              <a:cs typeface="Times New Roman" panose="02020603050405020304" pitchFamily="18" charset="0"/>
            </a:endParaRPr>
          </a:p>
          <a:p>
            <a:endParaRPr lang="en-US" sz="18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31498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02E10209-D827-06B5-EC0E-71364C060D44}"/>
              </a:ext>
            </a:extLst>
          </p:cNvPr>
          <p:cNvSpPr>
            <a:spLocks noGrp="1"/>
          </p:cNvSpPr>
          <p:nvPr>
            <p:ph type="title"/>
          </p:nvPr>
        </p:nvSpPr>
        <p:spPr>
          <a:xfrm>
            <a:off x="1" y="586855"/>
            <a:ext cx="3900972" cy="3387497"/>
          </a:xfrm>
        </p:spPr>
        <p:txBody>
          <a:bodyPr anchor="b">
            <a:normAutofit/>
          </a:bodyPr>
          <a:lstStyle/>
          <a:p>
            <a:pPr algn="r"/>
            <a:r>
              <a:rPr lang="en-US" sz="4000">
                <a:solidFill>
                  <a:srgbClr val="FFFFFF"/>
                </a:solidFill>
                <a:latin typeface="Times New Roman" panose="02020603050405020304" pitchFamily="18" charset="0"/>
                <a:cs typeface="Times New Roman" panose="02020603050405020304" pitchFamily="18" charset="0"/>
              </a:rPr>
              <a:t>Care plan: Lifestyle Recommendation</a:t>
            </a:r>
          </a:p>
        </p:txBody>
      </p:sp>
      <p:sp>
        <p:nvSpPr>
          <p:cNvPr id="3" name="Content Placeholder 2">
            <a:extLst>
              <a:ext uri="{FF2B5EF4-FFF2-40B4-BE49-F238E27FC236}">
                <a16:creationId xmlns:a16="http://schemas.microsoft.com/office/drawing/2014/main" id="{0D660398-F6E3-52B1-60A1-C28CBE027EE6}"/>
              </a:ext>
            </a:extLst>
          </p:cNvPr>
          <p:cNvSpPr>
            <a:spLocks noGrp="1"/>
          </p:cNvSpPr>
          <p:nvPr>
            <p:ph idx="1"/>
          </p:nvPr>
        </p:nvSpPr>
        <p:spPr>
          <a:xfrm>
            <a:off x="4810259" y="649480"/>
            <a:ext cx="6555347" cy="5546047"/>
          </a:xfrm>
        </p:spPr>
        <p:txBody>
          <a:bodyPr vert="horz" lIns="91440" tIns="45720" rIns="91440" bIns="45720" rtlCol="0" anchor="ctr">
            <a:normAutofit/>
          </a:bodyPr>
          <a:lstStyle/>
          <a:p>
            <a:pPr algn="just"/>
            <a:r>
              <a:rPr lang="en-US" sz="1800">
                <a:latin typeface="Times New Roman" panose="02020603050405020304" pitchFamily="18" charset="0"/>
                <a:cs typeface="Times New Roman" panose="02020603050405020304" pitchFamily="18" charset="0"/>
              </a:rPr>
              <a:t>Lifestyle plan involves removing food with sugar content, processed snacks and high-fat meals. The patient should be on a balanced diet of whole grains, vegetables, lean proteins and </a:t>
            </a:r>
            <a:r>
              <a:rPr lang="en-US" sz="1800" err="1">
                <a:latin typeface="Times New Roman" panose="02020603050405020304" pitchFamily="18" charset="0"/>
                <a:cs typeface="Times New Roman" panose="02020603050405020304" pitchFamily="18" charset="0"/>
              </a:rPr>
              <a:t>fibre</a:t>
            </a:r>
            <a:r>
              <a:rPr lang="en-US" sz="1800">
                <a:latin typeface="Times New Roman" panose="02020603050405020304" pitchFamily="18" charset="0"/>
                <a:cs typeface="Times New Roman" panose="02020603050405020304" pitchFamily="18" charset="0"/>
              </a:rPr>
              <a:t> rich foods. The active physical activity, such as a walk per day or cycling during the week at least 150 minutes per week, can be used to control glucose and shed pounds (</a:t>
            </a:r>
            <a:r>
              <a:rPr lang="en-US" sz="1800" err="1">
                <a:latin typeface="Times New Roman" panose="02020603050405020304" pitchFamily="18" charset="0"/>
                <a:cs typeface="Times New Roman" panose="02020603050405020304" pitchFamily="18" charset="0"/>
              </a:rPr>
              <a:t>Uusitupa</a:t>
            </a:r>
            <a:r>
              <a:rPr lang="en-US" sz="1800">
                <a:latin typeface="Times New Roman" panose="02020603050405020304" pitchFamily="18" charset="0"/>
                <a:cs typeface="Times New Roman" panose="02020603050405020304" pitchFamily="18" charset="0"/>
              </a:rPr>
              <a:t> et al., 2020). The fact that the reduction of body weight is brought to 510 percent contributes much to the improvement of metabolic health. Long-term disease management as far as diabetes is concerned is also achieved by quitting smoking, drinking moderately, and more sleep habits.</a:t>
            </a:r>
          </a:p>
        </p:txBody>
      </p:sp>
    </p:spTree>
    <p:extLst>
      <p:ext uri="{BB962C8B-B14F-4D97-AF65-F5344CB8AC3E}">
        <p14:creationId xmlns:p14="http://schemas.microsoft.com/office/powerpoint/2010/main" val="2981971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6324B45D-DBEA-BA85-1A56-66A16E75F6AA}"/>
              </a:ext>
            </a:extLst>
          </p:cNvPr>
          <p:cNvSpPr>
            <a:spLocks noGrp="1"/>
          </p:cNvSpPr>
          <p:nvPr>
            <p:ph type="title"/>
          </p:nvPr>
        </p:nvSpPr>
        <p:spPr>
          <a:xfrm>
            <a:off x="838200" y="713312"/>
            <a:ext cx="4038600" cy="5431376"/>
          </a:xfrm>
        </p:spPr>
        <p:txBody>
          <a:bodyPr>
            <a:noAutofit/>
          </a:bodyPr>
          <a:lstStyle/>
          <a:p>
            <a:r>
              <a:rPr lang="en-US" sz="4000">
                <a:latin typeface="Times New Roman" panose="02020603050405020304" pitchFamily="18" charset="0"/>
                <a:cs typeface="Times New Roman" panose="02020603050405020304" pitchFamily="18" charset="0"/>
              </a:rPr>
              <a:t>Communication and Ethical Concerns</a:t>
            </a:r>
          </a:p>
        </p:txBody>
      </p:sp>
      <p:sp>
        <p:nvSpPr>
          <p:cNvPr id="3" name="Content Placeholder 2">
            <a:extLst>
              <a:ext uri="{FF2B5EF4-FFF2-40B4-BE49-F238E27FC236}">
                <a16:creationId xmlns:a16="http://schemas.microsoft.com/office/drawing/2014/main" id="{775C553C-FDAF-98E1-16B6-1FB6347EED73}"/>
              </a:ext>
            </a:extLst>
          </p:cNvPr>
          <p:cNvSpPr>
            <a:spLocks noGrp="1"/>
          </p:cNvSpPr>
          <p:nvPr>
            <p:ph idx="1"/>
          </p:nvPr>
        </p:nvSpPr>
        <p:spPr>
          <a:xfrm>
            <a:off x="6095999" y="713313"/>
            <a:ext cx="5257801" cy="5431376"/>
          </a:xfrm>
        </p:spPr>
        <p:txBody>
          <a:bodyPr vert="horz" lIns="91440" tIns="45720" rIns="91440" bIns="45720" rtlCol="0" anchor="ctr">
            <a:normAutofit/>
          </a:bodyPr>
          <a:lstStyle/>
          <a:p>
            <a:pPr algn="just"/>
            <a:r>
              <a:rPr lang="en-US" sz="1800">
                <a:latin typeface="Times New Roman" panose="02020603050405020304" pitchFamily="18" charset="0"/>
                <a:cs typeface="Times New Roman" panose="02020603050405020304" pitchFamily="18" charset="0"/>
              </a:rPr>
              <a:t>The care should be mindful, human </a:t>
            </a:r>
            <a:r>
              <a:rPr lang="en-US" sz="1800" err="1">
                <a:latin typeface="Times New Roman" panose="02020603050405020304" pitchFamily="18" charset="0"/>
                <a:cs typeface="Times New Roman" panose="02020603050405020304" pitchFamily="18" charset="0"/>
              </a:rPr>
              <a:t>centred</a:t>
            </a:r>
            <a:r>
              <a:rPr lang="en-US" sz="1800">
                <a:latin typeface="Times New Roman" panose="02020603050405020304" pitchFamily="18" charset="0"/>
                <a:cs typeface="Times New Roman" panose="02020603050405020304" pitchFamily="18" charset="0"/>
              </a:rPr>
              <a:t> and based on a sense of open dialogue. The information also needs to be displayed in a way that is compatible with the patient and his or her culture. The information exchange and discussions should remain confidential and authorized (</a:t>
            </a:r>
            <a:r>
              <a:rPr lang="en-US" sz="1800" err="1">
                <a:latin typeface="Times New Roman" panose="02020603050405020304" pitchFamily="18" charset="0"/>
                <a:cs typeface="Times New Roman" panose="02020603050405020304" pitchFamily="18" charset="0"/>
              </a:rPr>
              <a:t>Froy</a:t>
            </a:r>
            <a:r>
              <a:rPr lang="en-US" sz="1800">
                <a:latin typeface="Times New Roman" panose="02020603050405020304" pitchFamily="18" charset="0"/>
                <a:cs typeface="Times New Roman" panose="02020603050405020304" pitchFamily="18" charset="0"/>
              </a:rPr>
              <a:t>, 2019). The level of control and motivation should be increased through the promotion of participation of the patient in decision-making. Ethical practice includes dignity and independence and trust. Any form of fears, barriers or misconceptions that the patient ought to be addressed to, so that he or she is not lost in the treatment of his or her condition.</a:t>
            </a:r>
          </a:p>
        </p:txBody>
      </p:sp>
    </p:spTree>
    <p:extLst>
      <p:ext uri="{BB962C8B-B14F-4D97-AF65-F5344CB8AC3E}">
        <p14:creationId xmlns:p14="http://schemas.microsoft.com/office/powerpoint/2010/main" val="3715401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17" name="Rectangle 16">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solidFill>
                <a:schemeClr val="tx1"/>
              </a:solidFill>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3D50DFBD-5DE5-6812-C84E-53D3A037FA37}"/>
              </a:ext>
            </a:extLst>
          </p:cNvPr>
          <p:cNvSpPr>
            <a:spLocks noGrp="1"/>
          </p:cNvSpPr>
          <p:nvPr>
            <p:ph type="title"/>
          </p:nvPr>
        </p:nvSpPr>
        <p:spPr>
          <a:xfrm>
            <a:off x="804672" y="1243013"/>
            <a:ext cx="3855720" cy="4371974"/>
          </a:xfrm>
        </p:spPr>
        <p:txBody>
          <a:bodyPr>
            <a:normAutofit/>
          </a:bodyPr>
          <a:lstStyle/>
          <a:p>
            <a:r>
              <a:rPr lang="en-US" sz="4000">
                <a:latin typeface="Times New Roman" panose="02020603050405020304" pitchFamily="18" charset="0"/>
                <a:cs typeface="Times New Roman" panose="02020603050405020304" pitchFamily="18" charset="0"/>
              </a:rPr>
              <a:t>Multi-Disciplinary Support</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grpSp>
      <p:sp>
        <p:nvSpPr>
          <p:cNvPr id="3" name="Content Placeholder 2">
            <a:extLst>
              <a:ext uri="{FF2B5EF4-FFF2-40B4-BE49-F238E27FC236}">
                <a16:creationId xmlns:a16="http://schemas.microsoft.com/office/drawing/2014/main" id="{05CC2397-04CB-F56C-A4A6-8CB4997C0A48}"/>
              </a:ext>
            </a:extLst>
          </p:cNvPr>
          <p:cNvSpPr>
            <a:spLocks noGrp="1"/>
          </p:cNvSpPr>
          <p:nvPr>
            <p:ph idx="1"/>
          </p:nvPr>
        </p:nvSpPr>
        <p:spPr>
          <a:xfrm>
            <a:off x="6632812" y="1032987"/>
            <a:ext cx="4919108" cy="4792027"/>
          </a:xfrm>
        </p:spPr>
        <p:txBody>
          <a:bodyPr vert="horz" lIns="91440" tIns="45720" rIns="91440" bIns="45720" rtlCol="0" anchor="ctr">
            <a:normAutofit/>
          </a:bodyPr>
          <a:lstStyle/>
          <a:p>
            <a:pPr algn="just"/>
            <a:r>
              <a:rPr lang="en-US" sz="1800">
                <a:latin typeface="Times New Roman" panose="02020603050405020304" pitchFamily="18" charset="0"/>
                <a:ea typeface="+mn-lt"/>
                <a:cs typeface="Times New Roman" panose="02020603050405020304" pitchFamily="18" charset="0"/>
              </a:rPr>
              <a:t>The group of practitioners must be arranged in a way to tackle the problem of diabetes treatment. The general treatment is the task of the GP, the monitoring and education are carried out by the diabetes nurse. This is one dietician who provides diet advice and a physiotherapist who helps in physical activity programs. The health of the eyes is examined by ophthalmologists and the complications of the feet are prevented by podiatrists (Lippi, </a:t>
            </a:r>
            <a:r>
              <a:rPr lang="en-US" sz="1800" err="1">
                <a:latin typeface="Times New Roman" panose="02020603050405020304" pitchFamily="18" charset="0"/>
                <a:ea typeface="+mn-lt"/>
                <a:cs typeface="Times New Roman" panose="02020603050405020304" pitchFamily="18" charset="0"/>
              </a:rPr>
              <a:t>Sanchis‐Gomar</a:t>
            </a:r>
            <a:r>
              <a:rPr lang="en-US" sz="1800">
                <a:latin typeface="Times New Roman" panose="02020603050405020304" pitchFamily="18" charset="0"/>
                <a:ea typeface="+mn-lt"/>
                <a:cs typeface="Times New Roman" panose="02020603050405020304" pitchFamily="18" charset="0"/>
              </a:rPr>
              <a:t> and Henry, 2020). The assistance of mental health practitioners may help to address emotional problems. Teamwork ensures the availability of advice that is effective, timely detection of issues and comprehensive support depending on the patient needs. It is a practice that strengthens the health outcomes in the long-term.</a:t>
            </a:r>
            <a:endParaRPr lang="en-US" sz="1800">
              <a:latin typeface="Times New Roman" panose="02020603050405020304" pitchFamily="18" charset="0"/>
              <a:cs typeface="Times New Roman" panose="02020603050405020304" pitchFamily="18" charset="0"/>
            </a:endParaRPr>
          </a:p>
          <a:p>
            <a:endParaRPr lang="en-US" sz="18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2584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Times New Roman" panose="02020603050405020304" pitchFamily="18" charset="0"/>
              <a:cs typeface="Times New Roman" panose="02020603050405020304" pitchFamily="18" charset="0"/>
            </a:endParaRPr>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EB249825-EEF1-CA01-669D-FF594B4B8249}"/>
              </a:ext>
            </a:extLst>
          </p:cNvPr>
          <p:cNvSpPr>
            <a:spLocks noGrp="1"/>
          </p:cNvSpPr>
          <p:nvPr>
            <p:ph type="title"/>
          </p:nvPr>
        </p:nvSpPr>
        <p:spPr>
          <a:xfrm>
            <a:off x="838200" y="713312"/>
            <a:ext cx="4038600" cy="5431376"/>
          </a:xfrm>
        </p:spPr>
        <p:txBody>
          <a:bodyPr>
            <a:normAutofit/>
          </a:bodyPr>
          <a:lstStyle/>
          <a:p>
            <a:r>
              <a:rPr lang="en-US" sz="400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3E8933D4-4DE7-0EA7-AC53-6DE7D8948482}"/>
              </a:ext>
            </a:extLst>
          </p:cNvPr>
          <p:cNvSpPr>
            <a:spLocks noGrp="1"/>
          </p:cNvSpPr>
          <p:nvPr>
            <p:ph idx="1"/>
          </p:nvPr>
        </p:nvSpPr>
        <p:spPr>
          <a:xfrm>
            <a:off x="6095999" y="713313"/>
            <a:ext cx="5257801" cy="5431376"/>
          </a:xfrm>
        </p:spPr>
        <p:txBody>
          <a:bodyPr vert="horz" lIns="91440" tIns="45720" rIns="91440" bIns="45720" rtlCol="0" anchor="ctr">
            <a:normAutofit/>
          </a:bodyPr>
          <a:lstStyle/>
          <a:p>
            <a:pPr algn="just"/>
            <a:r>
              <a:rPr lang="en-US" sz="1800">
                <a:latin typeface="Times New Roman" panose="02020603050405020304" pitchFamily="18" charset="0"/>
                <a:cs typeface="Times New Roman" panose="02020603050405020304" pitchFamily="18" charset="0"/>
              </a:rPr>
              <a:t>The condition is Type 2 Diabetes that has significant effects on the normal endocrine functioning by disrupting the functionality of insulin and glucose production. Education about the normal operation of the pancreas and other related organs is also a key measure to effective care planning (</a:t>
            </a:r>
            <a:r>
              <a:rPr lang="en-US" sz="1800" err="1">
                <a:latin typeface="Times New Roman" panose="02020603050405020304" pitchFamily="18" charset="0"/>
                <a:cs typeface="Times New Roman" panose="02020603050405020304" pitchFamily="18" charset="0"/>
              </a:rPr>
              <a:t>Whicher</a:t>
            </a:r>
            <a:r>
              <a:rPr lang="en-US" sz="1800">
                <a:latin typeface="Times New Roman" panose="02020603050405020304" pitchFamily="18" charset="0"/>
                <a:cs typeface="Times New Roman" panose="02020603050405020304" pitchFamily="18" charset="0"/>
              </a:rPr>
              <a:t>, O’Neill and Holt, 2020). The change of lifestyle, medications, frequent monitoring, and assistance of various specialists help to avoid complications. A personal care plan will provide the patient with an opportunity to take control of his or her condition. Constant support and achievable goals can be of great help in increasing long-term health and wellbeing.</a:t>
            </a:r>
          </a:p>
        </p:txBody>
      </p:sp>
    </p:spTree>
    <p:extLst>
      <p:ext uri="{BB962C8B-B14F-4D97-AF65-F5344CB8AC3E}">
        <p14:creationId xmlns:p14="http://schemas.microsoft.com/office/powerpoint/2010/main" val="819524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49FC5813-3497-5F48-09A7-907CE6330AD8}"/>
              </a:ext>
            </a:extLst>
          </p:cNvPr>
          <p:cNvSpPr>
            <a:spLocks noGrp="1"/>
          </p:cNvSpPr>
          <p:nvPr>
            <p:ph type="title"/>
          </p:nvPr>
        </p:nvSpPr>
        <p:spPr>
          <a:xfrm>
            <a:off x="838200" y="713312"/>
            <a:ext cx="4038600" cy="5431376"/>
          </a:xfrm>
        </p:spPr>
        <p:txBody>
          <a:bodyPr>
            <a:normAutofit/>
          </a:bodyPr>
          <a:lstStyle/>
          <a:p>
            <a:r>
              <a:rPr lang="en-US">
                <a:latin typeface="Times New Roman" panose="02020603050405020304" pitchFamily="18" charset="0"/>
                <a:ea typeface="+mj-lt"/>
                <a:cs typeface="Times New Roman" panose="02020603050405020304" pitchFamily="18" charset="0"/>
              </a:rPr>
              <a:t>References</a:t>
            </a:r>
          </a:p>
          <a:p>
            <a:endParaRPr lang="en-US">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46E09C2-F38E-B9B7-5589-F164528EFD31}"/>
              </a:ext>
            </a:extLst>
          </p:cNvPr>
          <p:cNvSpPr>
            <a:spLocks noGrp="1"/>
          </p:cNvSpPr>
          <p:nvPr>
            <p:ph idx="1"/>
          </p:nvPr>
        </p:nvSpPr>
        <p:spPr>
          <a:xfrm>
            <a:off x="3746811" y="713313"/>
            <a:ext cx="8445190" cy="5431376"/>
          </a:xfrm>
        </p:spPr>
        <p:txBody>
          <a:bodyPr vert="horz" lIns="91440" tIns="45720" rIns="91440" bIns="45720" rtlCol="0" anchor="ctr">
            <a:noAutofit/>
          </a:bodyPr>
          <a:lstStyle/>
          <a:p>
            <a:pPr algn="just"/>
            <a:r>
              <a:rPr lang="en-US" sz="1200">
                <a:latin typeface="Times New Roman" panose="02020603050405020304" pitchFamily="18" charset="0"/>
                <a:ea typeface="+mn-lt"/>
                <a:cs typeface="Times New Roman" panose="02020603050405020304" pitchFamily="18" charset="0"/>
              </a:rPr>
              <a:t>American Diabetes Association (2022). Introduction: Standards of medical care in diabetes—2022. </a:t>
            </a:r>
            <a:r>
              <a:rPr lang="en-US" sz="1200" i="1">
                <a:latin typeface="Times New Roman" panose="02020603050405020304" pitchFamily="18" charset="0"/>
                <a:ea typeface="+mn-lt"/>
                <a:cs typeface="Times New Roman" panose="02020603050405020304" pitchFamily="18" charset="0"/>
              </a:rPr>
              <a:t>Diabetes Care</a:t>
            </a:r>
            <a:r>
              <a:rPr lang="en-US" sz="1200">
                <a:latin typeface="Times New Roman" panose="02020603050405020304" pitchFamily="18" charset="0"/>
                <a:ea typeface="+mn-lt"/>
                <a:cs typeface="Times New Roman" panose="02020603050405020304" pitchFamily="18" charset="0"/>
              </a:rPr>
              <a:t>, [online] 45(Supplement_1), pp.S1–S2. </a:t>
            </a:r>
            <a:r>
              <a:rPr lang="en-US" sz="1200" err="1">
                <a:latin typeface="Times New Roman" panose="02020603050405020304" pitchFamily="18" charset="0"/>
                <a:ea typeface="+mn-lt"/>
                <a:cs typeface="Times New Roman" panose="02020603050405020304" pitchFamily="18" charset="0"/>
              </a:rPr>
              <a:t>doi:https</a:t>
            </a:r>
            <a:r>
              <a:rPr lang="en-US" sz="1200">
                <a:latin typeface="Times New Roman" panose="02020603050405020304" pitchFamily="18" charset="0"/>
                <a:ea typeface="+mn-lt"/>
                <a:cs typeface="Times New Roman" panose="02020603050405020304" pitchFamily="18" charset="0"/>
              </a:rPr>
              <a:t>://doi.org/10.2337/dc22-sint.</a:t>
            </a:r>
            <a:endParaRPr lang="en-US" sz="1200">
              <a:latin typeface="Times New Roman" panose="02020603050405020304" pitchFamily="18" charset="0"/>
              <a:cs typeface="Times New Roman" panose="02020603050405020304" pitchFamily="18" charset="0"/>
            </a:endParaRPr>
          </a:p>
          <a:p>
            <a:pPr algn="just"/>
            <a:r>
              <a:rPr lang="en-US" sz="1200">
                <a:latin typeface="Times New Roman" panose="02020603050405020304" pitchFamily="18" charset="0"/>
                <a:ea typeface="+mn-lt"/>
                <a:cs typeface="Times New Roman" panose="02020603050405020304" pitchFamily="18" charset="0"/>
              </a:rPr>
              <a:t>American Diabetes Association (2020). Pharmacologic Approaches to Glycemic Treatment: Standards of Medical Care in Diabetes—2020. </a:t>
            </a:r>
            <a:r>
              <a:rPr lang="en-US" sz="1200" i="1">
                <a:latin typeface="Times New Roman" panose="02020603050405020304" pitchFamily="18" charset="0"/>
                <a:ea typeface="+mn-lt"/>
                <a:cs typeface="Times New Roman" panose="02020603050405020304" pitchFamily="18" charset="0"/>
              </a:rPr>
              <a:t>Diabetes Care</a:t>
            </a:r>
            <a:r>
              <a:rPr lang="en-US" sz="1200">
                <a:latin typeface="Times New Roman" panose="02020603050405020304" pitchFamily="18" charset="0"/>
                <a:ea typeface="+mn-lt"/>
                <a:cs typeface="Times New Roman" panose="02020603050405020304" pitchFamily="18" charset="0"/>
              </a:rPr>
              <a:t>, 43(Supplement 1), pp.S98–S110. </a:t>
            </a:r>
            <a:r>
              <a:rPr lang="en-US" sz="1200" err="1">
                <a:latin typeface="Times New Roman" panose="02020603050405020304" pitchFamily="18" charset="0"/>
                <a:ea typeface="+mn-lt"/>
                <a:cs typeface="Times New Roman" panose="02020603050405020304" pitchFamily="18" charset="0"/>
              </a:rPr>
              <a:t>doi:https</a:t>
            </a:r>
            <a:r>
              <a:rPr lang="en-US" sz="1200">
                <a:latin typeface="Times New Roman" panose="02020603050405020304" pitchFamily="18" charset="0"/>
                <a:ea typeface="+mn-lt"/>
                <a:cs typeface="Times New Roman" panose="02020603050405020304" pitchFamily="18" charset="0"/>
              </a:rPr>
              <a:t>://doi.org/10.2337/dc20-s009.</a:t>
            </a:r>
            <a:endParaRPr lang="en-US" sz="1200">
              <a:latin typeface="Times New Roman" panose="02020603050405020304" pitchFamily="18" charset="0"/>
              <a:cs typeface="Times New Roman" panose="02020603050405020304" pitchFamily="18" charset="0"/>
            </a:endParaRPr>
          </a:p>
          <a:p>
            <a:pPr algn="just"/>
            <a:r>
              <a:rPr lang="en-US" sz="1200" err="1">
                <a:latin typeface="Times New Roman" panose="02020603050405020304" pitchFamily="18" charset="0"/>
                <a:ea typeface="+mn-lt"/>
                <a:cs typeface="Times New Roman" panose="02020603050405020304" pitchFamily="18" charset="0"/>
              </a:rPr>
              <a:t>Chodick</a:t>
            </a:r>
            <a:r>
              <a:rPr lang="en-US" sz="1200">
                <a:latin typeface="Times New Roman" panose="02020603050405020304" pitchFamily="18" charset="0"/>
                <a:ea typeface="+mn-lt"/>
                <a:cs typeface="Times New Roman" panose="02020603050405020304" pitchFamily="18" charset="0"/>
              </a:rPr>
              <a:t>, G., </a:t>
            </a:r>
            <a:r>
              <a:rPr lang="en-US" sz="1200" err="1">
                <a:latin typeface="Times New Roman" panose="02020603050405020304" pitchFamily="18" charset="0"/>
                <a:ea typeface="+mn-lt"/>
                <a:cs typeface="Times New Roman" panose="02020603050405020304" pitchFamily="18" charset="0"/>
              </a:rPr>
              <a:t>Yaara</a:t>
            </a:r>
            <a:r>
              <a:rPr lang="en-US" sz="1200">
                <a:latin typeface="Times New Roman" panose="02020603050405020304" pitchFamily="18" charset="0"/>
                <a:ea typeface="+mn-lt"/>
                <a:cs typeface="Times New Roman" panose="02020603050405020304" pitchFamily="18" charset="0"/>
              </a:rPr>
              <a:t> </a:t>
            </a:r>
            <a:r>
              <a:rPr lang="en-US" sz="1200" err="1">
                <a:latin typeface="Times New Roman" panose="02020603050405020304" pitchFamily="18" charset="0"/>
                <a:ea typeface="+mn-lt"/>
                <a:cs typeface="Times New Roman" panose="02020603050405020304" pitchFamily="18" charset="0"/>
              </a:rPr>
              <a:t>Tenne</a:t>
            </a:r>
            <a:r>
              <a:rPr lang="en-US" sz="1200">
                <a:latin typeface="Times New Roman" panose="02020603050405020304" pitchFamily="18" charset="0"/>
                <a:ea typeface="+mn-lt"/>
                <a:cs typeface="Times New Roman" panose="02020603050405020304" pitchFamily="18" charset="0"/>
              </a:rPr>
              <a:t>, Barer, Y., </a:t>
            </a:r>
            <a:r>
              <a:rPr lang="en-US" sz="1200" err="1">
                <a:latin typeface="Times New Roman" panose="02020603050405020304" pitchFamily="18" charset="0"/>
                <a:ea typeface="+mn-lt"/>
                <a:cs typeface="Times New Roman" panose="02020603050405020304" pitchFamily="18" charset="0"/>
              </a:rPr>
              <a:t>Shalev</a:t>
            </a:r>
            <a:r>
              <a:rPr lang="en-US" sz="1200">
                <a:latin typeface="Times New Roman" panose="02020603050405020304" pitchFamily="18" charset="0"/>
                <a:ea typeface="+mn-lt"/>
                <a:cs typeface="Times New Roman" panose="02020603050405020304" pitchFamily="18" charset="0"/>
              </a:rPr>
              <a:t>, V. and Uriel </a:t>
            </a:r>
            <a:r>
              <a:rPr lang="en-US" sz="1200" err="1">
                <a:latin typeface="Times New Roman" panose="02020603050405020304" pitchFamily="18" charset="0"/>
                <a:ea typeface="+mn-lt"/>
                <a:cs typeface="Times New Roman" panose="02020603050405020304" pitchFamily="18" charset="0"/>
              </a:rPr>
              <a:t>Elchalal</a:t>
            </a:r>
            <a:r>
              <a:rPr lang="en-US" sz="1200">
                <a:latin typeface="Times New Roman" panose="02020603050405020304" pitchFamily="18" charset="0"/>
                <a:ea typeface="+mn-lt"/>
                <a:cs typeface="Times New Roman" panose="02020603050405020304" pitchFamily="18" charset="0"/>
              </a:rPr>
              <a:t> (2020). Gestational diabetes and long-term risk for dyslipidemia: a population-based historical cohort study. </a:t>
            </a:r>
            <a:r>
              <a:rPr lang="en-US" sz="1200" i="1">
                <a:latin typeface="Times New Roman" panose="02020603050405020304" pitchFamily="18" charset="0"/>
                <a:ea typeface="+mn-lt"/>
                <a:cs typeface="Times New Roman" panose="02020603050405020304" pitchFamily="18" charset="0"/>
              </a:rPr>
              <a:t>BMJ Open Diabetes Research &amp; Care</a:t>
            </a:r>
            <a:r>
              <a:rPr lang="en-US" sz="1200">
                <a:latin typeface="Times New Roman" panose="02020603050405020304" pitchFamily="18" charset="0"/>
                <a:ea typeface="+mn-lt"/>
                <a:cs typeface="Times New Roman" panose="02020603050405020304" pitchFamily="18" charset="0"/>
              </a:rPr>
              <a:t>, [online] 8(1), pp.e000870–e000870. </a:t>
            </a:r>
            <a:r>
              <a:rPr lang="en-US" sz="1200" err="1">
                <a:latin typeface="Times New Roman" panose="02020603050405020304" pitchFamily="18" charset="0"/>
                <a:ea typeface="+mn-lt"/>
                <a:cs typeface="Times New Roman" panose="02020603050405020304" pitchFamily="18" charset="0"/>
              </a:rPr>
              <a:t>doi:https</a:t>
            </a:r>
            <a:r>
              <a:rPr lang="en-US" sz="1200">
                <a:latin typeface="Times New Roman" panose="02020603050405020304" pitchFamily="18" charset="0"/>
                <a:ea typeface="+mn-lt"/>
                <a:cs typeface="Times New Roman" panose="02020603050405020304" pitchFamily="18" charset="0"/>
              </a:rPr>
              <a:t>://doi.org/10.1136/bmjdrc-2019-000870.</a:t>
            </a:r>
            <a:endParaRPr lang="en-US" sz="1200">
              <a:latin typeface="Times New Roman" panose="02020603050405020304" pitchFamily="18" charset="0"/>
              <a:cs typeface="Times New Roman" panose="02020603050405020304" pitchFamily="18" charset="0"/>
            </a:endParaRPr>
          </a:p>
          <a:p>
            <a:pPr algn="just"/>
            <a:r>
              <a:rPr lang="en-US" sz="1200" err="1">
                <a:latin typeface="Times New Roman" panose="02020603050405020304" pitchFamily="18" charset="0"/>
                <a:ea typeface="+mn-lt"/>
                <a:cs typeface="Times New Roman" panose="02020603050405020304" pitchFamily="18" charset="0"/>
              </a:rPr>
              <a:t>DiMeglio</a:t>
            </a:r>
            <a:r>
              <a:rPr lang="en-US" sz="1200">
                <a:latin typeface="Times New Roman" panose="02020603050405020304" pitchFamily="18" charset="0"/>
                <a:ea typeface="+mn-lt"/>
                <a:cs typeface="Times New Roman" panose="02020603050405020304" pitchFamily="18" charset="0"/>
              </a:rPr>
              <a:t>, L.A., </a:t>
            </a:r>
            <a:r>
              <a:rPr lang="en-US" sz="1200" err="1">
                <a:latin typeface="Times New Roman" panose="02020603050405020304" pitchFamily="18" charset="0"/>
                <a:ea typeface="+mn-lt"/>
                <a:cs typeface="Times New Roman" panose="02020603050405020304" pitchFamily="18" charset="0"/>
              </a:rPr>
              <a:t>Kanapka</a:t>
            </a:r>
            <a:r>
              <a:rPr lang="en-US" sz="1200">
                <a:latin typeface="Times New Roman" panose="02020603050405020304" pitchFamily="18" charset="0"/>
                <a:ea typeface="+mn-lt"/>
                <a:cs typeface="Times New Roman" panose="02020603050405020304" pitchFamily="18" charset="0"/>
              </a:rPr>
              <a:t>, L.G., </a:t>
            </a:r>
            <a:r>
              <a:rPr lang="en-US" sz="1200" err="1">
                <a:latin typeface="Times New Roman" panose="02020603050405020304" pitchFamily="18" charset="0"/>
                <a:ea typeface="+mn-lt"/>
                <a:cs typeface="Times New Roman" panose="02020603050405020304" pitchFamily="18" charset="0"/>
              </a:rPr>
              <a:t>DeSalvo</a:t>
            </a:r>
            <a:r>
              <a:rPr lang="en-US" sz="1200">
                <a:latin typeface="Times New Roman" panose="02020603050405020304" pitchFamily="18" charset="0"/>
                <a:ea typeface="+mn-lt"/>
                <a:cs typeface="Times New Roman" panose="02020603050405020304" pitchFamily="18" charset="0"/>
              </a:rPr>
              <a:t>, D.J., Anderson, B.J., Harrington, K.R., Hilliard, M.E., </a:t>
            </a:r>
            <a:r>
              <a:rPr lang="en-US" sz="1200" err="1">
                <a:latin typeface="Times New Roman" panose="02020603050405020304" pitchFamily="18" charset="0"/>
                <a:ea typeface="+mn-lt"/>
                <a:cs typeface="Times New Roman" panose="02020603050405020304" pitchFamily="18" charset="0"/>
              </a:rPr>
              <a:t>Laffel</a:t>
            </a:r>
            <a:r>
              <a:rPr lang="en-US" sz="1200">
                <a:latin typeface="Times New Roman" panose="02020603050405020304" pitchFamily="18" charset="0"/>
                <a:ea typeface="+mn-lt"/>
                <a:cs typeface="Times New Roman" panose="02020603050405020304" pitchFamily="18" charset="0"/>
              </a:rPr>
              <a:t>, L.M., </a:t>
            </a:r>
            <a:r>
              <a:rPr lang="en-US" sz="1200" err="1">
                <a:latin typeface="Times New Roman" panose="02020603050405020304" pitchFamily="18" charset="0"/>
                <a:ea typeface="+mn-lt"/>
                <a:cs typeface="Times New Roman" panose="02020603050405020304" pitchFamily="18" charset="0"/>
              </a:rPr>
              <a:t>Tamborlane</a:t>
            </a:r>
            <a:r>
              <a:rPr lang="en-US" sz="1200">
                <a:latin typeface="Times New Roman" panose="02020603050405020304" pitchFamily="18" charset="0"/>
                <a:ea typeface="+mn-lt"/>
                <a:cs typeface="Times New Roman" panose="02020603050405020304" pitchFamily="18" charset="0"/>
              </a:rPr>
              <a:t>, W.V., Van Name, M.A., </a:t>
            </a:r>
            <a:r>
              <a:rPr lang="en-US" sz="1200" err="1">
                <a:latin typeface="Times New Roman" panose="02020603050405020304" pitchFamily="18" charset="0"/>
                <a:ea typeface="+mn-lt"/>
                <a:cs typeface="Times New Roman" panose="02020603050405020304" pitchFamily="18" charset="0"/>
              </a:rPr>
              <a:t>Wadwa</a:t>
            </a:r>
            <a:r>
              <a:rPr lang="en-US" sz="1200">
                <a:latin typeface="Times New Roman" panose="02020603050405020304" pitchFamily="18" charset="0"/>
                <a:ea typeface="+mn-lt"/>
                <a:cs typeface="Times New Roman" panose="02020603050405020304" pitchFamily="18" charset="0"/>
              </a:rPr>
              <a:t>, R.P., Willi, S.M., </a:t>
            </a:r>
            <a:r>
              <a:rPr lang="en-US" sz="1200" err="1">
                <a:latin typeface="Times New Roman" panose="02020603050405020304" pitchFamily="18" charset="0"/>
                <a:ea typeface="+mn-lt"/>
                <a:cs typeface="Times New Roman" panose="02020603050405020304" pitchFamily="18" charset="0"/>
              </a:rPr>
              <a:t>Woerner</a:t>
            </a:r>
            <a:r>
              <a:rPr lang="en-US" sz="1200">
                <a:latin typeface="Times New Roman" panose="02020603050405020304" pitchFamily="18" charset="0"/>
                <a:ea typeface="+mn-lt"/>
                <a:cs typeface="Times New Roman" panose="02020603050405020304" pitchFamily="18" charset="0"/>
              </a:rPr>
              <a:t>, S., Wong, J.C. and Miller, K.M. (2020). Time spent outside of target glucose range for young children with type 1 diabetes: a continuous glucose monitor study. </a:t>
            </a:r>
            <a:r>
              <a:rPr lang="en-US" sz="1200" i="1">
                <a:latin typeface="Times New Roman" panose="02020603050405020304" pitchFamily="18" charset="0"/>
                <a:ea typeface="+mn-lt"/>
                <a:cs typeface="Times New Roman" panose="02020603050405020304" pitchFamily="18" charset="0"/>
              </a:rPr>
              <a:t>Diabetic Medicine</a:t>
            </a:r>
            <a:r>
              <a:rPr lang="en-US" sz="1200">
                <a:latin typeface="Times New Roman" panose="02020603050405020304" pitchFamily="18" charset="0"/>
                <a:ea typeface="+mn-lt"/>
                <a:cs typeface="Times New Roman" panose="02020603050405020304" pitchFamily="18" charset="0"/>
              </a:rPr>
              <a:t>. </a:t>
            </a:r>
            <a:r>
              <a:rPr lang="en-US" sz="1200" err="1">
                <a:latin typeface="Times New Roman" panose="02020603050405020304" pitchFamily="18" charset="0"/>
                <a:ea typeface="+mn-lt"/>
                <a:cs typeface="Times New Roman" panose="02020603050405020304" pitchFamily="18" charset="0"/>
              </a:rPr>
              <a:t>doi:https</a:t>
            </a:r>
            <a:r>
              <a:rPr lang="en-US" sz="1200">
                <a:latin typeface="Times New Roman" panose="02020603050405020304" pitchFamily="18" charset="0"/>
                <a:ea typeface="+mn-lt"/>
                <a:cs typeface="Times New Roman" panose="02020603050405020304" pitchFamily="18" charset="0"/>
              </a:rPr>
              <a:t>://doi.org/10.1111/dme.14276.</a:t>
            </a:r>
            <a:endParaRPr lang="en-US" sz="1200">
              <a:latin typeface="Times New Roman" panose="02020603050405020304" pitchFamily="18" charset="0"/>
              <a:cs typeface="Times New Roman" panose="02020603050405020304" pitchFamily="18" charset="0"/>
            </a:endParaRPr>
          </a:p>
          <a:p>
            <a:pPr algn="just"/>
            <a:r>
              <a:rPr lang="en-US" sz="1200">
                <a:latin typeface="Times New Roman" panose="02020603050405020304" pitchFamily="18" charset="0"/>
                <a:ea typeface="+mn-lt"/>
                <a:cs typeface="Times New Roman" panose="02020603050405020304" pitchFamily="18" charset="0"/>
              </a:rPr>
              <a:t>Force, B.K., Vogel, T.P., Nguyen, D.M., Heck, K.A., Sebastian, S., Takashima, M., </a:t>
            </a:r>
            <a:r>
              <a:rPr lang="en-US" sz="1200" err="1">
                <a:latin typeface="Times New Roman" panose="02020603050405020304" pitchFamily="18" charset="0"/>
                <a:ea typeface="+mn-lt"/>
                <a:cs typeface="Times New Roman" panose="02020603050405020304" pitchFamily="18" charset="0"/>
              </a:rPr>
              <a:t>Yoshor</a:t>
            </a:r>
            <a:r>
              <a:rPr lang="en-US" sz="1200">
                <a:latin typeface="Times New Roman" panose="02020603050405020304" pitchFamily="18" charset="0"/>
                <a:ea typeface="+mn-lt"/>
                <a:cs typeface="Times New Roman" panose="02020603050405020304" pitchFamily="18" charset="0"/>
              </a:rPr>
              <a:t>, D. and Samson, S.L. (2020). A Remarkable Response of Granulomatous </a:t>
            </a:r>
            <a:r>
              <a:rPr lang="en-US" sz="1200" err="1">
                <a:latin typeface="Times New Roman" panose="02020603050405020304" pitchFamily="18" charset="0"/>
                <a:ea typeface="+mn-lt"/>
                <a:cs typeface="Times New Roman" panose="02020603050405020304" pitchFamily="18" charset="0"/>
              </a:rPr>
              <a:t>Hypophysitis</a:t>
            </a:r>
            <a:r>
              <a:rPr lang="en-US" sz="1200">
                <a:latin typeface="Times New Roman" panose="02020603050405020304" pitchFamily="18" charset="0"/>
                <a:ea typeface="+mn-lt"/>
                <a:cs typeface="Times New Roman" panose="02020603050405020304" pitchFamily="18" charset="0"/>
              </a:rPr>
              <a:t> to Infliximab in a Patient With a Background of Crohn’s Disease—A Case Report. </a:t>
            </a:r>
            <a:r>
              <a:rPr lang="en-US" sz="1200" i="1">
                <a:latin typeface="Times New Roman" panose="02020603050405020304" pitchFamily="18" charset="0"/>
                <a:ea typeface="+mn-lt"/>
                <a:cs typeface="Times New Roman" panose="02020603050405020304" pitchFamily="18" charset="0"/>
              </a:rPr>
              <a:t>Frontiers in Endocrinology</a:t>
            </a:r>
            <a:r>
              <a:rPr lang="en-US" sz="1200">
                <a:latin typeface="Times New Roman" panose="02020603050405020304" pitchFamily="18" charset="0"/>
                <a:ea typeface="+mn-lt"/>
                <a:cs typeface="Times New Roman" panose="02020603050405020304" pitchFamily="18" charset="0"/>
              </a:rPr>
              <a:t>, 11. </a:t>
            </a:r>
            <a:r>
              <a:rPr lang="en-US" sz="1200" err="1">
                <a:latin typeface="Times New Roman" panose="02020603050405020304" pitchFamily="18" charset="0"/>
                <a:ea typeface="+mn-lt"/>
                <a:cs typeface="Times New Roman" panose="02020603050405020304" pitchFamily="18" charset="0"/>
              </a:rPr>
              <a:t>doi:https</a:t>
            </a:r>
            <a:r>
              <a:rPr lang="en-US" sz="1200">
                <a:latin typeface="Times New Roman" panose="02020603050405020304" pitchFamily="18" charset="0"/>
                <a:ea typeface="+mn-lt"/>
                <a:cs typeface="Times New Roman" panose="02020603050405020304" pitchFamily="18" charset="0"/>
              </a:rPr>
              <a:t>://doi.org/10.3389/fendo.2020.00350.</a:t>
            </a:r>
            <a:endParaRPr lang="en-US" sz="1200">
              <a:latin typeface="Times New Roman" panose="02020603050405020304" pitchFamily="18" charset="0"/>
              <a:cs typeface="Times New Roman" panose="02020603050405020304" pitchFamily="18" charset="0"/>
            </a:endParaRPr>
          </a:p>
          <a:p>
            <a:pPr algn="just"/>
            <a:r>
              <a:rPr lang="en-US" sz="1200" err="1">
                <a:latin typeface="Times New Roman" panose="02020603050405020304" pitchFamily="18" charset="0"/>
                <a:ea typeface="+mn-lt"/>
                <a:cs typeface="Times New Roman" panose="02020603050405020304" pitchFamily="18" charset="0"/>
              </a:rPr>
              <a:t>Froy</a:t>
            </a:r>
            <a:r>
              <a:rPr lang="en-US" sz="1200">
                <a:latin typeface="Times New Roman" panose="02020603050405020304" pitchFamily="18" charset="0"/>
                <a:ea typeface="+mn-lt"/>
                <a:cs typeface="Times New Roman" panose="02020603050405020304" pitchFamily="18" charset="0"/>
              </a:rPr>
              <a:t>, O. (2019). Response to Comment on </a:t>
            </a:r>
            <a:r>
              <a:rPr lang="en-US" sz="1200" err="1">
                <a:latin typeface="Times New Roman" panose="02020603050405020304" pitchFamily="18" charset="0"/>
                <a:ea typeface="+mn-lt"/>
                <a:cs typeface="Times New Roman" panose="02020603050405020304" pitchFamily="18" charset="0"/>
              </a:rPr>
              <a:t>Jakubowicz</a:t>
            </a:r>
            <a:r>
              <a:rPr lang="en-US" sz="1200">
                <a:latin typeface="Times New Roman" panose="02020603050405020304" pitchFamily="18" charset="0"/>
                <a:ea typeface="+mn-lt"/>
                <a:cs typeface="Times New Roman" panose="02020603050405020304" pitchFamily="18" charset="0"/>
              </a:rPr>
              <a:t> et al. Reduction in Glycated Hemoglobin and Daily Insulin Dose Alongside Circadian Clock Upregulation in Patients With Type 2 Diabetes Consuming a Three-Meal Diet: A Randomized Clinical Trial. Diabetes Care 2019;42:2171–2180. </a:t>
            </a:r>
            <a:r>
              <a:rPr lang="en-US" sz="1200" i="1">
                <a:latin typeface="Times New Roman" panose="02020603050405020304" pitchFamily="18" charset="0"/>
                <a:ea typeface="+mn-lt"/>
                <a:cs typeface="Times New Roman" panose="02020603050405020304" pitchFamily="18" charset="0"/>
              </a:rPr>
              <a:t>Diabetes Care</a:t>
            </a:r>
            <a:r>
              <a:rPr lang="en-US" sz="1200">
                <a:latin typeface="Times New Roman" panose="02020603050405020304" pitchFamily="18" charset="0"/>
                <a:ea typeface="+mn-lt"/>
                <a:cs typeface="Times New Roman" panose="02020603050405020304" pitchFamily="18" charset="0"/>
              </a:rPr>
              <a:t>, 43(1), pp.e13–e14. </a:t>
            </a:r>
            <a:r>
              <a:rPr lang="en-US" sz="1200" err="1">
                <a:latin typeface="Times New Roman" panose="02020603050405020304" pitchFamily="18" charset="0"/>
                <a:ea typeface="+mn-lt"/>
                <a:cs typeface="Times New Roman" panose="02020603050405020304" pitchFamily="18" charset="0"/>
              </a:rPr>
              <a:t>doi:https</a:t>
            </a:r>
            <a:r>
              <a:rPr lang="en-US" sz="1200">
                <a:latin typeface="Times New Roman" panose="02020603050405020304" pitchFamily="18" charset="0"/>
                <a:ea typeface="+mn-lt"/>
                <a:cs typeface="Times New Roman" panose="02020603050405020304" pitchFamily="18" charset="0"/>
              </a:rPr>
              <a:t>://doi.org/10.2337/dci19-0061.</a:t>
            </a:r>
            <a:endParaRPr lang="en-US" sz="1200">
              <a:latin typeface="Times New Roman" panose="02020603050405020304" pitchFamily="18" charset="0"/>
              <a:cs typeface="Times New Roman" panose="02020603050405020304" pitchFamily="18" charset="0"/>
            </a:endParaRPr>
          </a:p>
          <a:p>
            <a:pPr algn="just"/>
            <a:r>
              <a:rPr lang="en-US" sz="1200">
                <a:latin typeface="Times New Roman" panose="02020603050405020304" pitchFamily="18" charset="0"/>
                <a:ea typeface="+mn-lt"/>
                <a:cs typeface="Times New Roman" panose="02020603050405020304" pitchFamily="18" charset="0"/>
              </a:rPr>
              <a:t>Harding, J.L., </a:t>
            </a:r>
            <a:r>
              <a:rPr lang="en-US" sz="1200" err="1">
                <a:latin typeface="Times New Roman" panose="02020603050405020304" pitchFamily="18" charset="0"/>
                <a:ea typeface="+mn-lt"/>
                <a:cs typeface="Times New Roman" panose="02020603050405020304" pitchFamily="18" charset="0"/>
              </a:rPr>
              <a:t>Pavkov</a:t>
            </a:r>
            <a:r>
              <a:rPr lang="en-US" sz="1200">
                <a:latin typeface="Times New Roman" panose="02020603050405020304" pitchFamily="18" charset="0"/>
                <a:ea typeface="+mn-lt"/>
                <a:cs typeface="Times New Roman" panose="02020603050405020304" pitchFamily="18" charset="0"/>
              </a:rPr>
              <a:t>, M.E., </a:t>
            </a:r>
            <a:r>
              <a:rPr lang="en-US" sz="1200" err="1">
                <a:latin typeface="Times New Roman" panose="02020603050405020304" pitchFamily="18" charset="0"/>
                <a:ea typeface="+mn-lt"/>
                <a:cs typeface="Times New Roman" panose="02020603050405020304" pitchFamily="18" charset="0"/>
              </a:rPr>
              <a:t>Magliano</a:t>
            </a:r>
            <a:r>
              <a:rPr lang="en-US" sz="1200">
                <a:latin typeface="Times New Roman" panose="02020603050405020304" pitchFamily="18" charset="0"/>
                <a:ea typeface="+mn-lt"/>
                <a:cs typeface="Times New Roman" panose="02020603050405020304" pitchFamily="18" charset="0"/>
              </a:rPr>
              <a:t>, D.J., Shaw, J.E. and Gregg, E.W. (2019). Global trends in diabetes complications: a review of current evidence. </a:t>
            </a:r>
            <a:r>
              <a:rPr lang="en-US" sz="1200" i="1" err="1">
                <a:latin typeface="Times New Roman" panose="02020603050405020304" pitchFamily="18" charset="0"/>
                <a:ea typeface="+mn-lt"/>
                <a:cs typeface="Times New Roman" panose="02020603050405020304" pitchFamily="18" charset="0"/>
              </a:rPr>
              <a:t>Diabetologia</a:t>
            </a:r>
            <a:r>
              <a:rPr lang="en-US" sz="1200">
                <a:latin typeface="Times New Roman" panose="02020603050405020304" pitchFamily="18" charset="0"/>
                <a:ea typeface="+mn-lt"/>
                <a:cs typeface="Times New Roman" panose="02020603050405020304" pitchFamily="18" charset="0"/>
              </a:rPr>
              <a:t>, 62(1), pp.3–16. </a:t>
            </a:r>
            <a:r>
              <a:rPr lang="en-US" sz="1200" err="1">
                <a:latin typeface="Times New Roman" panose="02020603050405020304" pitchFamily="18" charset="0"/>
                <a:ea typeface="+mn-lt"/>
                <a:cs typeface="Times New Roman" panose="02020603050405020304" pitchFamily="18" charset="0"/>
              </a:rPr>
              <a:t>doi:https</a:t>
            </a:r>
            <a:r>
              <a:rPr lang="en-US" sz="1200">
                <a:latin typeface="Times New Roman" panose="02020603050405020304" pitchFamily="18" charset="0"/>
                <a:ea typeface="+mn-lt"/>
                <a:cs typeface="Times New Roman" panose="02020603050405020304" pitchFamily="18" charset="0"/>
              </a:rPr>
              <a:t>://doi.org/10.1007/s00125-018-4711-2.</a:t>
            </a:r>
            <a:endParaRPr lang="en-US" sz="1200">
              <a:latin typeface="Times New Roman" panose="02020603050405020304" pitchFamily="18" charset="0"/>
              <a:cs typeface="Times New Roman" panose="02020603050405020304" pitchFamily="18" charset="0"/>
            </a:endParaRPr>
          </a:p>
          <a:p>
            <a:pPr algn="just"/>
            <a:r>
              <a:rPr lang="en-US" sz="1200">
                <a:latin typeface="Times New Roman" panose="02020603050405020304" pitchFamily="18" charset="0"/>
                <a:ea typeface="+mn-lt"/>
                <a:cs typeface="Times New Roman" panose="02020603050405020304" pitchFamily="18" charset="0"/>
              </a:rPr>
              <a:t>Harrison, V.S., Khan, M.H., Chamberlain, C.E. and Harlan, D.M. (2021). The Noble and Often Nobel Role Played by Insulin-Focused Research in Modern Medicine. </a:t>
            </a:r>
            <a:r>
              <a:rPr lang="en-US" sz="1200" i="1">
                <a:latin typeface="Times New Roman" panose="02020603050405020304" pitchFamily="18" charset="0"/>
                <a:ea typeface="+mn-lt"/>
                <a:cs typeface="Times New Roman" panose="02020603050405020304" pitchFamily="18" charset="0"/>
              </a:rPr>
              <a:t>Diabetes Care</a:t>
            </a:r>
            <a:r>
              <a:rPr lang="en-US" sz="1200">
                <a:latin typeface="Times New Roman" panose="02020603050405020304" pitchFamily="18" charset="0"/>
                <a:ea typeface="+mn-lt"/>
                <a:cs typeface="Times New Roman" panose="02020603050405020304" pitchFamily="18" charset="0"/>
              </a:rPr>
              <a:t>, 45(1), pp.23–27. </a:t>
            </a:r>
            <a:r>
              <a:rPr lang="en-US" sz="1200" err="1">
                <a:latin typeface="Times New Roman" panose="02020603050405020304" pitchFamily="18" charset="0"/>
                <a:ea typeface="+mn-lt"/>
                <a:cs typeface="Times New Roman" panose="02020603050405020304" pitchFamily="18" charset="0"/>
              </a:rPr>
              <a:t>doi:https</a:t>
            </a:r>
            <a:r>
              <a:rPr lang="en-US" sz="1200">
                <a:latin typeface="Times New Roman" panose="02020603050405020304" pitchFamily="18" charset="0"/>
                <a:ea typeface="+mn-lt"/>
                <a:cs typeface="Times New Roman" panose="02020603050405020304" pitchFamily="18" charset="0"/>
              </a:rPr>
              <a:t>://doi.org/10.2337/dci21-0012.</a:t>
            </a:r>
            <a:endParaRPr lang="en-US" sz="1200">
              <a:latin typeface="Times New Roman" panose="02020603050405020304" pitchFamily="18" charset="0"/>
              <a:cs typeface="Times New Roman" panose="02020603050405020304" pitchFamily="18" charset="0"/>
            </a:endParaRPr>
          </a:p>
          <a:p>
            <a:pPr algn="just"/>
            <a:r>
              <a:rPr lang="en-US" sz="1200">
                <a:latin typeface="Times New Roman" panose="02020603050405020304" pitchFamily="18" charset="0"/>
                <a:ea typeface="+mn-lt"/>
                <a:cs typeface="Times New Roman" panose="02020603050405020304" pitchFamily="18" charset="0"/>
              </a:rPr>
              <a:t>Lippi, G., </a:t>
            </a:r>
            <a:r>
              <a:rPr lang="en-US" sz="1200" err="1">
                <a:latin typeface="Times New Roman" panose="02020603050405020304" pitchFamily="18" charset="0"/>
                <a:ea typeface="+mn-lt"/>
                <a:cs typeface="Times New Roman" panose="02020603050405020304" pitchFamily="18" charset="0"/>
              </a:rPr>
              <a:t>Mattiuzzi</a:t>
            </a:r>
            <a:r>
              <a:rPr lang="en-US" sz="1200">
                <a:latin typeface="Times New Roman" panose="02020603050405020304" pitchFamily="18" charset="0"/>
                <a:ea typeface="+mn-lt"/>
                <a:cs typeface="Times New Roman" panose="02020603050405020304" pitchFamily="18" charset="0"/>
              </a:rPr>
              <a:t>, C. and </a:t>
            </a:r>
            <a:r>
              <a:rPr lang="en-US" sz="1200" err="1">
                <a:latin typeface="Times New Roman" panose="02020603050405020304" pitchFamily="18" charset="0"/>
                <a:ea typeface="+mn-lt"/>
                <a:cs typeface="Times New Roman" panose="02020603050405020304" pitchFamily="18" charset="0"/>
              </a:rPr>
              <a:t>Cervellin</a:t>
            </a:r>
            <a:r>
              <a:rPr lang="en-US" sz="1200">
                <a:latin typeface="Times New Roman" panose="02020603050405020304" pitchFamily="18" charset="0"/>
                <a:ea typeface="+mn-lt"/>
                <a:cs typeface="Times New Roman" panose="02020603050405020304" pitchFamily="18" charset="0"/>
              </a:rPr>
              <a:t>, G. (2020). Do ‘Disease Awareness Days’ Work? A 5-Year Investigation Using Google Trends. </a:t>
            </a:r>
            <a:r>
              <a:rPr lang="en-US" sz="1200" i="1">
                <a:latin typeface="Times New Roman" panose="02020603050405020304" pitchFamily="18" charset="0"/>
                <a:ea typeface="+mn-lt"/>
                <a:cs typeface="Times New Roman" panose="02020603050405020304" pitchFamily="18" charset="0"/>
              </a:rPr>
              <a:t>Journal of Epidemiology and Global Health</a:t>
            </a:r>
            <a:r>
              <a:rPr lang="en-US" sz="1200">
                <a:latin typeface="Times New Roman" panose="02020603050405020304" pitchFamily="18" charset="0"/>
                <a:ea typeface="+mn-lt"/>
                <a:cs typeface="Times New Roman" panose="02020603050405020304" pitchFamily="18" charset="0"/>
              </a:rPr>
              <a:t>. </a:t>
            </a:r>
            <a:r>
              <a:rPr lang="en-US" sz="1200" err="1">
                <a:latin typeface="Times New Roman" panose="02020603050405020304" pitchFamily="18" charset="0"/>
                <a:ea typeface="+mn-lt"/>
                <a:cs typeface="Times New Roman" panose="02020603050405020304" pitchFamily="18" charset="0"/>
              </a:rPr>
              <a:t>doi:https</a:t>
            </a:r>
            <a:r>
              <a:rPr lang="en-US" sz="1200">
                <a:latin typeface="Times New Roman" panose="02020603050405020304" pitchFamily="18" charset="0"/>
                <a:ea typeface="+mn-lt"/>
                <a:cs typeface="Times New Roman" panose="02020603050405020304" pitchFamily="18" charset="0"/>
              </a:rPr>
              <a:t>://doi.org/10.2991/jegh.k.200218.001.</a:t>
            </a:r>
            <a:endParaRPr lang="en-US" sz="1200">
              <a:latin typeface="Times New Roman" panose="02020603050405020304" pitchFamily="18" charset="0"/>
              <a:cs typeface="Times New Roman" panose="02020603050405020304" pitchFamily="18" charset="0"/>
            </a:endParaRPr>
          </a:p>
          <a:p>
            <a:pPr algn="just"/>
            <a:r>
              <a:rPr lang="en-US" sz="1200">
                <a:latin typeface="Times New Roman" panose="02020603050405020304" pitchFamily="18" charset="0"/>
                <a:ea typeface="+mn-lt"/>
                <a:cs typeface="Times New Roman" panose="02020603050405020304" pitchFamily="18" charset="0"/>
              </a:rPr>
              <a:t>Lippi, G., </a:t>
            </a:r>
            <a:r>
              <a:rPr lang="en-US" sz="1200" err="1">
                <a:latin typeface="Times New Roman" panose="02020603050405020304" pitchFamily="18" charset="0"/>
                <a:ea typeface="+mn-lt"/>
                <a:cs typeface="Times New Roman" panose="02020603050405020304" pitchFamily="18" charset="0"/>
              </a:rPr>
              <a:t>Sanchis‐Gomar</a:t>
            </a:r>
            <a:r>
              <a:rPr lang="en-US" sz="1200">
                <a:latin typeface="Times New Roman" panose="02020603050405020304" pitchFamily="18" charset="0"/>
                <a:ea typeface="+mn-lt"/>
                <a:cs typeface="Times New Roman" panose="02020603050405020304" pitchFamily="18" charset="0"/>
              </a:rPr>
              <a:t>, F. and Henry, B.M. (2020). Response to: Is newly diagnosed diabetes a stronger risk factor than pre‐existing diabetes for COVID ‐19 severity? </a:t>
            </a:r>
            <a:r>
              <a:rPr lang="en-US" sz="1200" i="1">
                <a:latin typeface="Times New Roman" panose="02020603050405020304" pitchFamily="18" charset="0"/>
                <a:ea typeface="+mn-lt"/>
                <a:cs typeface="Times New Roman" panose="02020603050405020304" pitchFamily="18" charset="0"/>
              </a:rPr>
              <a:t>Journal of Diabetes</a:t>
            </a:r>
            <a:r>
              <a:rPr lang="en-US" sz="1200">
                <a:latin typeface="Times New Roman" panose="02020603050405020304" pitchFamily="18" charset="0"/>
                <a:ea typeface="+mn-lt"/>
                <a:cs typeface="Times New Roman" panose="02020603050405020304" pitchFamily="18" charset="0"/>
              </a:rPr>
              <a:t>, 13(2), pp.179–180. </a:t>
            </a:r>
            <a:r>
              <a:rPr lang="en-US" sz="1200" err="1">
                <a:latin typeface="Times New Roman" panose="02020603050405020304" pitchFamily="18" charset="0"/>
                <a:ea typeface="+mn-lt"/>
                <a:cs typeface="Times New Roman" panose="02020603050405020304" pitchFamily="18" charset="0"/>
              </a:rPr>
              <a:t>doi:https</a:t>
            </a:r>
            <a:r>
              <a:rPr lang="en-US" sz="1200">
                <a:latin typeface="Times New Roman" panose="02020603050405020304" pitchFamily="18" charset="0"/>
                <a:ea typeface="+mn-lt"/>
                <a:cs typeface="Times New Roman" panose="02020603050405020304" pitchFamily="18" charset="0"/>
              </a:rPr>
              <a:t>://doi.org/10.1111/1753-0407.13127.</a:t>
            </a:r>
            <a:endParaRPr lang="en-US" sz="1200">
              <a:latin typeface="Times New Roman" panose="02020603050405020304" pitchFamily="18" charset="0"/>
              <a:cs typeface="Times New Roman" panose="02020603050405020304" pitchFamily="18" charset="0"/>
            </a:endParaRPr>
          </a:p>
          <a:p>
            <a:pPr algn="just"/>
            <a:endParaRPr lang="en-US" sz="12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018215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BMHP5023 Introduction to Physiology </vt:lpstr>
      <vt:lpstr>Introduction</vt:lpstr>
      <vt:lpstr>Hypothetical Patient</vt:lpstr>
      <vt:lpstr>Lifestyle and Clinical Risk Factor</vt:lpstr>
      <vt:lpstr>Introduction to the Endocrine System</vt:lpstr>
      <vt:lpstr>Physiology of Blood Glucose Regulation</vt:lpstr>
      <vt:lpstr>Pathophysiology of Type 2 Diabetes</vt:lpstr>
      <vt:lpstr>Impact on Daily Life</vt:lpstr>
      <vt:lpstr>Routine Health and Social Care Data</vt:lpstr>
      <vt:lpstr>Care Plan: Clinical Management</vt:lpstr>
      <vt:lpstr>Care plan: Lifestyle Recommendation</vt:lpstr>
      <vt:lpstr>Communication and Ethical Concerns</vt:lpstr>
      <vt:lpstr>Multi-Disciplinary Support</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BMHP5023 Introduction to Physiology </dc:title>
  <dc:creator/>
  <cp:revision>1</cp:revision>
  <dcterms:created xsi:type="dcterms:W3CDTF">2025-11-17T11:37:16Z</dcterms:created>
  <dcterms:modified xsi:type="dcterms:W3CDTF">2025-11-17T14:32:28Z</dcterms:modified>
</cp:coreProperties>
</file>