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61" r:id="rId5"/>
    <p:sldId id="262" r:id="rId6"/>
    <p:sldId id="264" r:id="rId7"/>
    <p:sldId id="265" r:id="rId8"/>
    <p:sldId id="266" r:id="rId9"/>
    <p:sldId id="267" r:id="rId10"/>
    <p:sldId id="268" r:id="rId11"/>
    <p:sldId id="269" r:id="rId12"/>
    <p:sldId id="270" r:id="rId13"/>
    <p:sldId id="271" r:id="rId14"/>
    <p:sldId id="272"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05" autoAdjust="0"/>
    <p:restoredTop sz="94660"/>
  </p:normalViewPr>
  <p:slideViewPr>
    <p:cSldViewPr snapToGrid="0">
      <p:cViewPr>
        <p:scale>
          <a:sx n="92" d="100"/>
          <a:sy n="92" d="100"/>
        </p:scale>
        <p:origin x="66"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AAC7-63D5-5F67-E509-922323818E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0D0C0C-B7CC-329E-AF53-1839BFBF5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5EBF13-C510-92D5-A465-DE9C85022765}"/>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5" name="Footer Placeholder 4">
            <a:extLst>
              <a:ext uri="{FF2B5EF4-FFF2-40B4-BE49-F238E27FC236}">
                <a16:creationId xmlns:a16="http://schemas.microsoft.com/office/drawing/2014/main" id="{1E5300B3-D295-D73D-2781-DDDB46A16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CF931-9F5C-FE1F-BBB1-C85D162C6068}"/>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2703241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C066B-DEDC-1A23-8C73-B08D7AB2B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892B87-D3B2-22DC-43D6-1FFD2AF681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CADE9-3F6C-A0BE-96BE-2C1F8886DBF4}"/>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5" name="Footer Placeholder 4">
            <a:extLst>
              <a:ext uri="{FF2B5EF4-FFF2-40B4-BE49-F238E27FC236}">
                <a16:creationId xmlns:a16="http://schemas.microsoft.com/office/drawing/2014/main" id="{85E69CB7-3D38-F974-B2FF-E486332AEF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2F09C-C0EB-6F41-9B2C-784C6D29B48C}"/>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2711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1C59-C8A9-5972-13D6-4BDD94A48E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9D2FAF-EA60-C994-28DB-E293A5180A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B1A8CD-CD13-6C70-AE6C-3FB1C86B96F3}"/>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5" name="Footer Placeholder 4">
            <a:extLst>
              <a:ext uri="{FF2B5EF4-FFF2-40B4-BE49-F238E27FC236}">
                <a16:creationId xmlns:a16="http://schemas.microsoft.com/office/drawing/2014/main" id="{0E5AB328-41F1-12FF-F804-CC58D1D5A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A380E-7E11-1319-3F3C-5F98566235F8}"/>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553814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280A1-3F3F-3481-B4FB-3ED80F54A2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EF83CE-4269-DF45-6E6D-E66007DFD1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B4CC61-A8CE-49CC-EF35-67997E19BC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19849B-7A63-D134-6315-FA1868640B39}"/>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6" name="Footer Placeholder 5">
            <a:extLst>
              <a:ext uri="{FF2B5EF4-FFF2-40B4-BE49-F238E27FC236}">
                <a16:creationId xmlns:a16="http://schemas.microsoft.com/office/drawing/2014/main" id="{F602DDEB-FE94-FF1E-EA80-87E2A57BC8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6D759-8FF2-EC40-F985-6530A544D3BA}"/>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56022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ECD1-AFC6-BDBF-4748-655251B585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94D0C-592B-3DF7-5523-044CC0F7CD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06F3E3-65D3-3087-6119-6009374376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14036D-2763-8519-6733-0E9AF88979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2CED7C-DD1E-978F-8FF4-83BA38F35D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6F35B0-786C-BB86-18C4-8AFECCAB64FD}"/>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8" name="Footer Placeholder 7">
            <a:extLst>
              <a:ext uri="{FF2B5EF4-FFF2-40B4-BE49-F238E27FC236}">
                <a16:creationId xmlns:a16="http://schemas.microsoft.com/office/drawing/2014/main" id="{B71C4A3F-F076-8460-C3B3-2550E50994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2580AB-C450-9D8E-284B-BDA13CF421E7}"/>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75856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DE55-A6BB-68EB-C780-0B8A12F6E2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3A6E45-DD2C-9B9D-DB61-44C0B6EA16BE}"/>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4" name="Footer Placeholder 3">
            <a:extLst>
              <a:ext uri="{FF2B5EF4-FFF2-40B4-BE49-F238E27FC236}">
                <a16:creationId xmlns:a16="http://schemas.microsoft.com/office/drawing/2014/main" id="{B7D2D0FE-25A8-B062-880E-497FD66457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5E36B-4E2F-5D0E-2B16-668D0D676E20}"/>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2848620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FD65DD-00D1-BC69-DFAF-D10FD6C61A11}"/>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3" name="Footer Placeholder 2">
            <a:extLst>
              <a:ext uri="{FF2B5EF4-FFF2-40B4-BE49-F238E27FC236}">
                <a16:creationId xmlns:a16="http://schemas.microsoft.com/office/drawing/2014/main" id="{E093EE0B-CD80-693F-6FCE-259C0D26BE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45617E-A5E1-F1E7-B37A-421423C199D1}"/>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842847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F87AA-45CC-A9B9-3A92-41DC3F6F35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0D8D30-1869-414B-2587-051A7A1836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78F6D3-02DE-3D7F-54B3-BDB6C97C53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6E3641-4466-CEC3-A18E-A1615E7D084A}"/>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6" name="Footer Placeholder 5">
            <a:extLst>
              <a:ext uri="{FF2B5EF4-FFF2-40B4-BE49-F238E27FC236}">
                <a16:creationId xmlns:a16="http://schemas.microsoft.com/office/drawing/2014/main" id="{1F943321-A98D-4C73-1111-DC4B1014F0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771462-B7B2-9611-5F2A-9ECA15903884}"/>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901753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0D169-FAC1-62F5-9918-50313C7AD3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0386BD-94A0-BDEC-1A3C-1E55B549A5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75F6F8-6F21-C459-1500-96A510B273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55D94F-5ABC-5243-950B-9F2ADD6DE3E3}"/>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6" name="Footer Placeholder 5">
            <a:extLst>
              <a:ext uri="{FF2B5EF4-FFF2-40B4-BE49-F238E27FC236}">
                <a16:creationId xmlns:a16="http://schemas.microsoft.com/office/drawing/2014/main" id="{9DD87DFC-C61F-8037-EE35-447D73405E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A6D7D-9703-7E19-2F3C-E876789F314C}"/>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3586950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D4E33-053F-E788-2353-F2FBC555A7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DD7C94-CED8-F9E1-794A-CF553F6E55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FDBC3C-EEEB-47A2-8196-5CDF580A27F0}"/>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5" name="Footer Placeholder 4">
            <a:extLst>
              <a:ext uri="{FF2B5EF4-FFF2-40B4-BE49-F238E27FC236}">
                <a16:creationId xmlns:a16="http://schemas.microsoft.com/office/drawing/2014/main" id="{37EC2FE3-D7C4-2DD8-3413-00D278F27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A179D-0AD4-BC31-CDBC-3794A6D22489}"/>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1402659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7044B0-5BAB-4E15-8F23-FD67C505AA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0D63CB-F63F-11AB-6DFA-0BC9BB1EAC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FDC8AC-AFAE-092D-E3C3-8CBD0A23FBEF}"/>
              </a:ext>
            </a:extLst>
          </p:cNvPr>
          <p:cNvSpPr>
            <a:spLocks noGrp="1"/>
          </p:cNvSpPr>
          <p:nvPr>
            <p:ph type="dt" sz="half" idx="10"/>
          </p:nvPr>
        </p:nvSpPr>
        <p:spPr/>
        <p:txBody>
          <a:bodyPr/>
          <a:lstStyle/>
          <a:p>
            <a:fld id="{2A8EA6E8-0DF0-4C63-9703-8904F17CA494}" type="datetimeFigureOut">
              <a:rPr lang="en-GB" smtClean="0"/>
              <a:t>29/11/2023</a:t>
            </a:fld>
            <a:endParaRPr lang="en-GB"/>
          </a:p>
        </p:txBody>
      </p:sp>
      <p:sp>
        <p:nvSpPr>
          <p:cNvPr id="5" name="Footer Placeholder 4">
            <a:extLst>
              <a:ext uri="{FF2B5EF4-FFF2-40B4-BE49-F238E27FC236}">
                <a16:creationId xmlns:a16="http://schemas.microsoft.com/office/drawing/2014/main" id="{B80C516F-21B0-B816-B549-29B915F817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44A1D-37FC-113B-1BC8-9713DED82CF0}"/>
              </a:ext>
            </a:extLst>
          </p:cNvPr>
          <p:cNvSpPr>
            <a:spLocks noGrp="1"/>
          </p:cNvSpPr>
          <p:nvPr>
            <p:ph type="sldNum" sz="quarter" idx="12"/>
          </p:nvPr>
        </p:nvSpPr>
        <p:spPr/>
        <p:txBody>
          <a:bodyPr/>
          <a:lstStyle/>
          <a:p>
            <a:fld id="{815098E8-62F1-4DED-AF11-A19D67605553}" type="slidenum">
              <a:rPr lang="en-GB" smtClean="0"/>
              <a:t>‹#›</a:t>
            </a:fld>
            <a:endParaRPr lang="en-GB"/>
          </a:p>
        </p:txBody>
      </p:sp>
    </p:spTree>
    <p:extLst>
      <p:ext uri="{BB962C8B-B14F-4D97-AF65-F5344CB8AC3E}">
        <p14:creationId xmlns:p14="http://schemas.microsoft.com/office/powerpoint/2010/main" val="165509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C07C34-D6B3-9F05-549A-19A2334D08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C4BD6D-54D1-06B2-B1F0-897C62C8FC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369DF3-2AC7-E204-30A8-CBBB105FC5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8EA6E8-0DF0-4C63-9703-8904F17CA494}" type="datetimeFigureOut">
              <a:rPr lang="en-GB" smtClean="0"/>
              <a:t>29/11/2023</a:t>
            </a:fld>
            <a:endParaRPr lang="en-GB"/>
          </a:p>
        </p:txBody>
      </p:sp>
      <p:sp>
        <p:nvSpPr>
          <p:cNvPr id="5" name="Footer Placeholder 4">
            <a:extLst>
              <a:ext uri="{FF2B5EF4-FFF2-40B4-BE49-F238E27FC236}">
                <a16:creationId xmlns:a16="http://schemas.microsoft.com/office/drawing/2014/main" id="{FF4DE817-DA06-004B-522D-020AD79177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1F30EA-CC63-12EA-A098-E5A3F723FD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5098E8-62F1-4DED-AF11-A19D67605553}" type="slidenum">
              <a:rPr lang="en-GB" smtClean="0"/>
              <a:t>‹#›</a:t>
            </a:fld>
            <a:endParaRPr lang="en-GB"/>
          </a:p>
        </p:txBody>
      </p:sp>
    </p:spTree>
    <p:extLst>
      <p:ext uri="{BB962C8B-B14F-4D97-AF65-F5344CB8AC3E}">
        <p14:creationId xmlns:p14="http://schemas.microsoft.com/office/powerpoint/2010/main" val="2567297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93C7-5E1E-DE58-026C-2DF5450C1478}"/>
              </a:ext>
            </a:extLst>
          </p:cNvPr>
          <p:cNvSpPr>
            <a:spLocks noGrp="1"/>
          </p:cNvSpPr>
          <p:nvPr>
            <p:ph type="ctrTitle"/>
          </p:nvPr>
        </p:nvSpPr>
        <p:spPr/>
        <p:txBody>
          <a:bodyPr/>
          <a:lstStyle/>
          <a:p>
            <a:r>
              <a:rPr lang="en-GB" dirty="0"/>
              <a:t>Games Programming and Graphics</a:t>
            </a:r>
          </a:p>
        </p:txBody>
      </p:sp>
      <p:sp>
        <p:nvSpPr>
          <p:cNvPr id="3" name="Subtitle 2">
            <a:extLst>
              <a:ext uri="{FF2B5EF4-FFF2-40B4-BE49-F238E27FC236}">
                <a16:creationId xmlns:a16="http://schemas.microsoft.com/office/drawing/2014/main" id="{0E098F3B-B209-C05C-207B-ADFFC2746314}"/>
              </a:ext>
            </a:extLst>
          </p:cNvPr>
          <p:cNvSpPr>
            <a:spLocks noGrp="1"/>
          </p:cNvSpPr>
          <p:nvPr>
            <p:ph type="subTitle" idx="1"/>
          </p:nvPr>
        </p:nvSpPr>
        <p:spPr/>
        <p:txBody>
          <a:bodyPr/>
          <a:lstStyle/>
          <a:p>
            <a:r>
              <a:rPr lang="en-GB" dirty="0"/>
              <a:t>Moodle demo code summaries.</a:t>
            </a:r>
          </a:p>
        </p:txBody>
      </p:sp>
    </p:spTree>
    <p:extLst>
      <p:ext uri="{BB962C8B-B14F-4D97-AF65-F5344CB8AC3E}">
        <p14:creationId xmlns:p14="http://schemas.microsoft.com/office/powerpoint/2010/main" val="1526202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71F2-4660-A6F2-5706-1F08293361C1}"/>
              </a:ext>
            </a:extLst>
          </p:cNvPr>
          <p:cNvSpPr>
            <a:spLocks noGrp="1"/>
          </p:cNvSpPr>
          <p:nvPr>
            <p:ph type="title"/>
          </p:nvPr>
        </p:nvSpPr>
        <p:spPr/>
        <p:txBody>
          <a:bodyPr/>
          <a:lstStyle/>
          <a:p>
            <a:r>
              <a:rPr lang="en-GB" dirty="0"/>
              <a:t>Glfw3, </a:t>
            </a:r>
            <a:r>
              <a:rPr lang="en-GB" dirty="0" err="1"/>
              <a:t>opengl</a:t>
            </a:r>
            <a:r>
              <a:rPr lang="en-GB" dirty="0"/>
              <a:t>, </a:t>
            </a:r>
            <a:r>
              <a:rPr lang="en-GB" dirty="0" err="1"/>
              <a:t>glm</a:t>
            </a:r>
            <a:r>
              <a:rPr lang="en-GB" dirty="0"/>
              <a:t> and OpenGL framework project</a:t>
            </a:r>
          </a:p>
        </p:txBody>
      </p:sp>
      <p:sp>
        <p:nvSpPr>
          <p:cNvPr id="3" name="Content Placeholder 2">
            <a:extLst>
              <a:ext uri="{FF2B5EF4-FFF2-40B4-BE49-F238E27FC236}">
                <a16:creationId xmlns:a16="http://schemas.microsoft.com/office/drawing/2014/main" id="{21165978-3958-E1D9-1BAE-68A16342A7E9}"/>
              </a:ext>
            </a:extLst>
          </p:cNvPr>
          <p:cNvSpPr>
            <a:spLocks noGrp="1"/>
          </p:cNvSpPr>
          <p:nvPr>
            <p:ph idx="1"/>
          </p:nvPr>
        </p:nvSpPr>
        <p:spPr/>
        <p:txBody>
          <a:bodyPr/>
          <a:lstStyle/>
          <a:p>
            <a:pPr marL="0" indent="0">
              <a:buNone/>
            </a:pPr>
            <a:r>
              <a:rPr lang="en-GB" dirty="0"/>
              <a:t>The following code examples use the project framework shown in class (and on </a:t>
            </a:r>
            <a:r>
              <a:rPr lang="en-GB" dirty="0" err="1"/>
              <a:t>powerpoint</a:t>
            </a:r>
            <a:r>
              <a:rPr lang="en-GB" dirty="0"/>
              <a:t>).  In summary, copy the relevant include and lib folders to the VS2022 project folder and in the project properties pages define the relevant additional include (.\include) and library (.\lib) folders and name the additional library file names to the additional dependencies list(located in the linker input page - see ppt).</a:t>
            </a:r>
          </a:p>
          <a:p>
            <a:pPr marL="0" indent="0">
              <a:buNone/>
            </a:pPr>
            <a:endParaRPr lang="en-GB" dirty="0"/>
          </a:p>
          <a:p>
            <a:pPr marL="0" indent="0">
              <a:buNone/>
            </a:pPr>
            <a:r>
              <a:rPr lang="en-GB" dirty="0"/>
              <a:t>Once done, then add your chosen Moodle example code files to the project (please copy the code files to the project folder of your VS2022 C++ project).</a:t>
            </a:r>
          </a:p>
          <a:p>
            <a:pPr marL="0" indent="0">
              <a:buNone/>
            </a:pPr>
            <a:endParaRPr lang="en-GB" dirty="0"/>
          </a:p>
        </p:txBody>
      </p:sp>
    </p:spTree>
    <p:extLst>
      <p:ext uri="{BB962C8B-B14F-4D97-AF65-F5344CB8AC3E}">
        <p14:creationId xmlns:p14="http://schemas.microsoft.com/office/powerpoint/2010/main" val="1255447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Single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p:txBody>
          <a:bodyPr/>
          <a:lstStyle/>
          <a:p>
            <a:pPr marL="0" indent="0">
              <a:buNone/>
            </a:pPr>
            <a:r>
              <a:rPr lang="en-GB" dirty="0"/>
              <a:t>This source code shows how to :-</a:t>
            </a:r>
          </a:p>
          <a:p>
            <a:r>
              <a:rPr lang="en-GB" dirty="0"/>
              <a:t>create a vertex shader and fragment shader using string constants,</a:t>
            </a:r>
          </a:p>
          <a:p>
            <a:r>
              <a:rPr lang="en-GB" dirty="0"/>
              <a:t>Compile, link and create the shader program.</a:t>
            </a:r>
          </a:p>
          <a:p>
            <a:r>
              <a:rPr lang="en-GB" dirty="0"/>
              <a:t>Use </a:t>
            </a:r>
            <a:r>
              <a:rPr lang="en-GB" dirty="0" err="1"/>
              <a:t>opengl</a:t>
            </a:r>
            <a:r>
              <a:rPr lang="en-GB" dirty="0"/>
              <a:t> functions and the shaders to draw a single triangle.</a:t>
            </a:r>
          </a:p>
          <a:p>
            <a:r>
              <a:rPr lang="en-GB" dirty="0"/>
              <a:t>It consists of one source.cpp file</a:t>
            </a:r>
          </a:p>
        </p:txBody>
      </p:sp>
    </p:spTree>
    <p:extLst>
      <p:ext uri="{BB962C8B-B14F-4D97-AF65-F5344CB8AC3E}">
        <p14:creationId xmlns:p14="http://schemas.microsoft.com/office/powerpoint/2010/main" val="66166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Animated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p:txBody>
          <a:bodyPr/>
          <a:lstStyle/>
          <a:p>
            <a:pPr marL="0" indent="0">
              <a:buNone/>
            </a:pPr>
            <a:r>
              <a:rPr lang="en-GB" dirty="0"/>
              <a:t>This source code shows how to :-</a:t>
            </a:r>
          </a:p>
          <a:p>
            <a:r>
              <a:rPr lang="en-GB" dirty="0"/>
              <a:t>create a vertex shader and fragment shader using string constants,</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left/right moving triangle.</a:t>
            </a:r>
          </a:p>
          <a:p>
            <a:r>
              <a:rPr lang="en-GB" dirty="0"/>
              <a:t>It consists of one source.cpp file.</a:t>
            </a:r>
          </a:p>
          <a:p>
            <a:r>
              <a:rPr lang="en-GB" dirty="0"/>
              <a:t>It also includes the previous example program– please comment this out if it has not already been commented out.</a:t>
            </a:r>
          </a:p>
        </p:txBody>
      </p:sp>
    </p:spTree>
    <p:extLst>
      <p:ext uri="{BB962C8B-B14F-4D97-AF65-F5344CB8AC3E}">
        <p14:creationId xmlns:p14="http://schemas.microsoft.com/office/powerpoint/2010/main" val="151731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Two Triangles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load a vertex shader and fragment shader using a </a:t>
            </a:r>
            <a:r>
              <a:rPr lang="en-GB" dirty="0" err="1"/>
              <a:t>utils.h</a:t>
            </a:r>
            <a:r>
              <a:rPr lang="en-GB" dirty="0"/>
              <a:t> function</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left/right moving triangle.</a:t>
            </a:r>
          </a:p>
          <a:p>
            <a:r>
              <a:rPr lang="en-GB" dirty="0"/>
              <a:t>It consists of one source.cpp, a </a:t>
            </a:r>
            <a:r>
              <a:rPr lang="en-GB" dirty="0" err="1"/>
              <a:t>utils.h</a:t>
            </a:r>
            <a:r>
              <a:rPr lang="en-GB" dirty="0"/>
              <a:t> file, a vertex shader and  a fragment shader.</a:t>
            </a:r>
          </a:p>
        </p:txBody>
      </p:sp>
      <p:pic>
        <p:nvPicPr>
          <p:cNvPr id="5" name="Picture 4">
            <a:extLst>
              <a:ext uri="{FF2B5EF4-FFF2-40B4-BE49-F238E27FC236}">
                <a16:creationId xmlns:a16="http://schemas.microsoft.com/office/drawing/2014/main" id="{9C1E5220-1C4B-027C-1321-E0DD268B2FFD}"/>
              </a:ext>
            </a:extLst>
          </p:cNvPr>
          <p:cNvPicPr>
            <a:picLocks noChangeAspect="1"/>
          </p:cNvPicPr>
          <p:nvPr/>
        </p:nvPicPr>
        <p:blipFill>
          <a:blip r:embed="rId2"/>
          <a:stretch>
            <a:fillRect/>
          </a:stretch>
        </p:blipFill>
        <p:spPr>
          <a:xfrm>
            <a:off x="9340849" y="2619004"/>
            <a:ext cx="2068771" cy="2257796"/>
          </a:xfrm>
          <a:prstGeom prst="rect">
            <a:avLst/>
          </a:prstGeom>
        </p:spPr>
      </p:pic>
    </p:spTree>
    <p:extLst>
      <p:ext uri="{BB962C8B-B14F-4D97-AF65-F5344CB8AC3E}">
        <p14:creationId xmlns:p14="http://schemas.microsoft.com/office/powerpoint/2010/main" val="223836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Loading shader files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load a vertex shader and fragment shader using a </a:t>
            </a:r>
            <a:r>
              <a:rPr lang="en-GB" dirty="0" err="1"/>
              <a:t>utils.h</a:t>
            </a:r>
            <a:r>
              <a:rPr lang="en-GB" dirty="0"/>
              <a:t> function</a:t>
            </a:r>
          </a:p>
          <a:p>
            <a:r>
              <a:rPr lang="en-GB" dirty="0"/>
              <a:t>Compile, link and create the shader program.</a:t>
            </a:r>
          </a:p>
          <a:p>
            <a:r>
              <a:rPr lang="en-GB" dirty="0"/>
              <a:t>Assign a value to a shader unform variable</a:t>
            </a:r>
          </a:p>
          <a:p>
            <a:r>
              <a:rPr lang="en-GB" dirty="0"/>
              <a:t>Use </a:t>
            </a:r>
            <a:r>
              <a:rPr lang="en-GB" dirty="0" err="1"/>
              <a:t>opengl</a:t>
            </a:r>
            <a:r>
              <a:rPr lang="en-GB" dirty="0"/>
              <a:t> functions and the shaders to draw a single triangle rotating about the origin.</a:t>
            </a:r>
          </a:p>
          <a:p>
            <a:r>
              <a:rPr lang="en-GB" dirty="0"/>
              <a:t>It consists of one source.cpp, a </a:t>
            </a:r>
            <a:r>
              <a:rPr lang="en-GB" dirty="0" err="1"/>
              <a:t>utils.h</a:t>
            </a:r>
            <a:r>
              <a:rPr lang="en-GB" dirty="0"/>
              <a:t> file, a vertex shader and  a fragment shader.</a:t>
            </a:r>
          </a:p>
        </p:txBody>
      </p:sp>
    </p:spTree>
    <p:extLst>
      <p:ext uri="{BB962C8B-B14F-4D97-AF65-F5344CB8AC3E}">
        <p14:creationId xmlns:p14="http://schemas.microsoft.com/office/powerpoint/2010/main" val="3669527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Two objects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examples by using 2 VBO’s to store two lists of vertices and draw each (2 triangles of different sizes.</a:t>
            </a:r>
          </a:p>
          <a:p>
            <a:r>
              <a:rPr lang="en-GB" dirty="0"/>
              <a:t>It consists of one source.cpp, a </a:t>
            </a:r>
            <a:r>
              <a:rPr lang="en-GB" dirty="0" err="1"/>
              <a:t>utils.h</a:t>
            </a:r>
            <a:r>
              <a:rPr lang="en-GB" dirty="0"/>
              <a:t> file, a vertex shader and  a fragment shader.</a:t>
            </a:r>
          </a:p>
          <a:p>
            <a:endParaRPr lang="en-GB" dirty="0"/>
          </a:p>
        </p:txBody>
      </p:sp>
      <p:pic>
        <p:nvPicPr>
          <p:cNvPr id="5" name="Picture 4">
            <a:extLst>
              <a:ext uri="{FF2B5EF4-FFF2-40B4-BE49-F238E27FC236}">
                <a16:creationId xmlns:a16="http://schemas.microsoft.com/office/drawing/2014/main" id="{DAC3EB37-DE9A-40D5-70BB-B508311AD01E}"/>
              </a:ext>
            </a:extLst>
          </p:cNvPr>
          <p:cNvPicPr>
            <a:picLocks noChangeAspect="1"/>
          </p:cNvPicPr>
          <p:nvPr/>
        </p:nvPicPr>
        <p:blipFill>
          <a:blip r:embed="rId2"/>
          <a:stretch>
            <a:fillRect/>
          </a:stretch>
        </p:blipFill>
        <p:spPr>
          <a:xfrm>
            <a:off x="9275532" y="1969077"/>
            <a:ext cx="2247986" cy="2452687"/>
          </a:xfrm>
          <a:prstGeom prst="rect">
            <a:avLst/>
          </a:prstGeom>
        </p:spPr>
      </p:pic>
    </p:spTree>
    <p:extLst>
      <p:ext uri="{BB962C8B-B14F-4D97-AF65-F5344CB8AC3E}">
        <p14:creationId xmlns:p14="http://schemas.microsoft.com/office/powerpoint/2010/main" val="983970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Smooth Shader</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shows how to :-</a:t>
            </a:r>
          </a:p>
          <a:p>
            <a:r>
              <a:rPr lang="en-GB" dirty="0"/>
              <a:t>Extend the previous examples by using 2 VBO’s to store two lists of vertices and draw each (2 triangles of different sizes.</a:t>
            </a:r>
          </a:p>
          <a:p>
            <a:r>
              <a:rPr lang="en-GB" dirty="0"/>
              <a:t>It consists of one source.cpp, a </a:t>
            </a:r>
            <a:r>
              <a:rPr lang="en-GB" dirty="0" err="1"/>
              <a:t>utils.h</a:t>
            </a:r>
            <a:r>
              <a:rPr lang="en-GB" dirty="0"/>
              <a:t> file, a vertex shader and  a fragment shader.</a:t>
            </a:r>
          </a:p>
          <a:p>
            <a:endParaRPr lang="en-GB" dirty="0"/>
          </a:p>
        </p:txBody>
      </p:sp>
      <p:pic>
        <p:nvPicPr>
          <p:cNvPr id="5" name="Picture 4">
            <a:extLst>
              <a:ext uri="{FF2B5EF4-FFF2-40B4-BE49-F238E27FC236}">
                <a16:creationId xmlns:a16="http://schemas.microsoft.com/office/drawing/2014/main" id="{F9DD29E8-03BE-2F5C-BE93-F40CF19EE200}"/>
              </a:ext>
            </a:extLst>
          </p:cNvPr>
          <p:cNvPicPr>
            <a:picLocks noChangeAspect="1"/>
          </p:cNvPicPr>
          <p:nvPr/>
        </p:nvPicPr>
        <p:blipFill>
          <a:blip r:embed="rId2"/>
          <a:stretch>
            <a:fillRect/>
          </a:stretch>
        </p:blipFill>
        <p:spPr>
          <a:xfrm>
            <a:off x="9385591" y="1236518"/>
            <a:ext cx="2195943" cy="2499880"/>
          </a:xfrm>
          <a:prstGeom prst="rect">
            <a:avLst/>
          </a:prstGeom>
        </p:spPr>
      </p:pic>
    </p:spTree>
    <p:extLst>
      <p:ext uri="{BB962C8B-B14F-4D97-AF65-F5344CB8AC3E}">
        <p14:creationId xmlns:p14="http://schemas.microsoft.com/office/powerpoint/2010/main" val="1591241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Square and triangle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lnSpcReduction="10000"/>
          </a:bodyPr>
          <a:lstStyle/>
          <a:p>
            <a:pPr marL="0" indent="0">
              <a:buNone/>
            </a:pPr>
            <a:r>
              <a:rPr lang="en-GB" dirty="0"/>
              <a:t>This code shows how to :-</a:t>
            </a:r>
          </a:p>
          <a:p>
            <a:r>
              <a:rPr lang="en-GB" dirty="0"/>
              <a:t>Extend the previous example by using 2 VBO’s to store two lists of vertices and draw each (1 square of 6 vertices and 1 triangles of 3 vertices.)  Both use the same </a:t>
            </a:r>
            <a:r>
              <a:rPr lang="en-GB" dirty="0" err="1"/>
              <a:t>color</a:t>
            </a:r>
            <a:r>
              <a:rPr lang="en-GB" dirty="0"/>
              <a:t> </a:t>
            </a:r>
            <a:r>
              <a:rPr lang="en-GB" dirty="0" err="1"/>
              <a:t>vbo</a:t>
            </a:r>
            <a:r>
              <a:rPr lang="en-GB" dirty="0"/>
              <a:t>.</a:t>
            </a:r>
          </a:p>
          <a:p>
            <a:r>
              <a:rPr lang="en-GB" dirty="0"/>
              <a:t>It consists of one source.cpp – (it uses the </a:t>
            </a:r>
            <a:r>
              <a:rPr lang="en-GB" dirty="0" err="1"/>
              <a:t>utils.h</a:t>
            </a:r>
            <a:r>
              <a:rPr lang="en-GB" dirty="0"/>
              <a:t> file,  vertex shader and  fragment shader from the smooth shader example).</a:t>
            </a:r>
          </a:p>
          <a:p>
            <a:r>
              <a:rPr lang="en-GB" dirty="0"/>
              <a:t>Exercise. Redraw the square as a tall rectangle, set the top left vertex to be green in colour, the top right red, bottom right blue and bottom left red.</a:t>
            </a:r>
          </a:p>
          <a:p>
            <a:endParaRPr lang="en-GB" dirty="0"/>
          </a:p>
        </p:txBody>
      </p:sp>
      <p:pic>
        <p:nvPicPr>
          <p:cNvPr id="4" name="Content Placeholder 4">
            <a:extLst>
              <a:ext uri="{FF2B5EF4-FFF2-40B4-BE49-F238E27FC236}">
                <a16:creationId xmlns:a16="http://schemas.microsoft.com/office/drawing/2014/main" id="{5A83F3A2-C9D1-B0E9-8FDE-37BED7C3A6B8}"/>
              </a:ext>
            </a:extLst>
          </p:cNvPr>
          <p:cNvPicPr>
            <a:picLocks noChangeAspect="1"/>
          </p:cNvPicPr>
          <p:nvPr/>
        </p:nvPicPr>
        <p:blipFill>
          <a:blip r:embed="rId2"/>
          <a:stretch>
            <a:fillRect/>
          </a:stretch>
        </p:blipFill>
        <p:spPr>
          <a:xfrm>
            <a:off x="9110608" y="1065067"/>
            <a:ext cx="2935394" cy="3221183"/>
          </a:xfrm>
          <a:prstGeom prst="rect">
            <a:avLst/>
          </a:prstGeom>
        </p:spPr>
      </p:pic>
    </p:spTree>
    <p:extLst>
      <p:ext uri="{BB962C8B-B14F-4D97-AF65-F5344CB8AC3E}">
        <p14:creationId xmlns:p14="http://schemas.microsoft.com/office/powerpoint/2010/main" val="2367102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lstStyle/>
          <a:p>
            <a:r>
              <a:rPr lang="en-GB" b="1" dirty="0"/>
              <a:t>Using M,V and P transforms</a:t>
            </a:r>
            <a:br>
              <a:rPr lang="en-GB" b="1" dirty="0"/>
            </a:br>
            <a:r>
              <a:rPr lang="en-GB" b="1" dirty="0"/>
              <a:t>(drawing a 3D cube).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1825625"/>
            <a:ext cx="8185150" cy="4351338"/>
          </a:xfrm>
        </p:spPr>
        <p:txBody>
          <a:bodyPr>
            <a:normAutofit/>
          </a:bodyPr>
          <a:lstStyle/>
          <a:p>
            <a:pPr marL="0" indent="0">
              <a:buNone/>
            </a:pPr>
            <a:r>
              <a:rPr lang="en-GB" dirty="0"/>
              <a:t>This code builds on previous ideas and shows how to work with world, camera and projection matrices to produce a 3D world containing a cube</a:t>
            </a:r>
          </a:p>
          <a:p>
            <a:r>
              <a:rPr lang="en-GB" dirty="0"/>
              <a:t>It consists of one source.cpp, a </a:t>
            </a:r>
            <a:r>
              <a:rPr lang="en-GB" dirty="0" err="1"/>
              <a:t>utils.h</a:t>
            </a:r>
            <a:r>
              <a:rPr lang="en-GB" dirty="0"/>
              <a:t> file, a vertex shader and  a fragment shader.</a:t>
            </a:r>
          </a:p>
          <a:p>
            <a:pPr marL="0" indent="0">
              <a:buNone/>
            </a:pPr>
            <a:endParaRPr lang="en-GB" dirty="0"/>
          </a:p>
        </p:txBody>
      </p:sp>
      <p:pic>
        <p:nvPicPr>
          <p:cNvPr id="5" name="Content Placeholder 8">
            <a:extLst>
              <a:ext uri="{FF2B5EF4-FFF2-40B4-BE49-F238E27FC236}">
                <a16:creationId xmlns:a16="http://schemas.microsoft.com/office/drawing/2014/main" id="{DB884663-9A8C-028D-6485-6C6E26C90A2A}"/>
              </a:ext>
            </a:extLst>
          </p:cNvPr>
          <p:cNvPicPr>
            <a:picLocks noChangeAspect="1"/>
          </p:cNvPicPr>
          <p:nvPr/>
        </p:nvPicPr>
        <p:blipFill>
          <a:blip r:embed="rId2"/>
          <a:stretch>
            <a:fillRect/>
          </a:stretch>
        </p:blipFill>
        <p:spPr>
          <a:xfrm>
            <a:off x="8779167" y="1248496"/>
            <a:ext cx="3235887" cy="3535507"/>
          </a:xfrm>
          <a:prstGeom prst="rect">
            <a:avLst/>
          </a:prstGeom>
        </p:spPr>
      </p:pic>
    </p:spTree>
    <p:extLst>
      <p:ext uri="{BB962C8B-B14F-4D97-AF65-F5344CB8AC3E}">
        <p14:creationId xmlns:p14="http://schemas.microsoft.com/office/powerpoint/2010/main" val="348740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b="1" dirty="0"/>
              <a:t>Using M,V and P transforms </a:t>
            </a:r>
            <a:r>
              <a:rPr lang="en-GB" b="1" dirty="0" err="1"/>
              <a:t>modded</a:t>
            </a:r>
            <a:r>
              <a:rPr lang="en-GB" b="1" dirty="0"/>
              <a:t> code 1 and 2</a:t>
            </a:r>
            <a:br>
              <a:rPr lang="en-GB" b="1" dirty="0"/>
            </a:br>
            <a:r>
              <a:rPr lang="en-GB" b="1" dirty="0"/>
              <a:t>(</a:t>
            </a:r>
            <a:r>
              <a:rPr lang="en-GB" dirty="0"/>
              <a:t>These two .</a:t>
            </a:r>
            <a:r>
              <a:rPr lang="en-GB" dirty="0" err="1"/>
              <a:t>cpp</a:t>
            </a:r>
            <a:r>
              <a:rPr lang="en-GB" dirty="0"/>
              <a:t> source files use the same shaders and </a:t>
            </a:r>
            <a:r>
              <a:rPr lang="en-GB" dirty="0" err="1"/>
              <a:t>utils.h</a:t>
            </a:r>
            <a:r>
              <a:rPr lang="en-GB" dirty="0"/>
              <a:t>  as the M, V and P transform code)</a:t>
            </a:r>
            <a:br>
              <a:rPr lang="en-GB" b="1" dirty="0"/>
            </a:br>
            <a:endParaRPr lang="en-GB" b="1" dirty="0"/>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7"/>
            <a:ext cx="8185150" cy="4351338"/>
          </a:xfrm>
        </p:spPr>
        <p:txBody>
          <a:bodyPr>
            <a:normAutofit/>
          </a:bodyPr>
          <a:lstStyle/>
          <a:p>
            <a:pPr marL="0" indent="0">
              <a:buNone/>
            </a:pPr>
            <a:r>
              <a:rPr lang="en-GB" dirty="0"/>
              <a:t>The </a:t>
            </a:r>
            <a:r>
              <a:rPr lang="en-GB" dirty="0" err="1"/>
              <a:t>modded</a:t>
            </a:r>
            <a:r>
              <a:rPr lang="en-GB" dirty="0"/>
              <a:t> 1 source code draws a </a:t>
            </a:r>
            <a:r>
              <a:rPr lang="en-GB" dirty="0" err="1"/>
              <a:t>a</a:t>
            </a:r>
            <a:r>
              <a:rPr lang="en-GB" dirty="0"/>
              <a:t> house with missing faces as the winding order is not consistent in the vertex list and back face culling is turned on.</a:t>
            </a:r>
          </a:p>
          <a:p>
            <a:pPr marL="0" indent="0">
              <a:buNone/>
            </a:pPr>
            <a:endParaRPr lang="en-GB" dirty="0"/>
          </a:p>
          <a:p>
            <a:pPr marL="0" indent="0">
              <a:buNone/>
            </a:pPr>
            <a:endParaRPr lang="en-GB" dirty="0"/>
          </a:p>
          <a:p>
            <a:pPr marL="0" indent="0">
              <a:buNone/>
            </a:pPr>
            <a:r>
              <a:rPr lang="en-GB" dirty="0"/>
              <a:t>The </a:t>
            </a:r>
            <a:r>
              <a:rPr lang="en-GB" dirty="0" err="1"/>
              <a:t>modded</a:t>
            </a:r>
            <a:r>
              <a:rPr lang="en-GB" dirty="0"/>
              <a:t> 2 code draws two houses by redrawing the same </a:t>
            </a:r>
            <a:r>
              <a:rPr lang="en-GB" dirty="0" err="1"/>
              <a:t>vbo</a:t>
            </a:r>
            <a:r>
              <a:rPr lang="en-GB" dirty="0"/>
              <a:t> twice but the second is in a different place in world space.</a:t>
            </a:r>
          </a:p>
        </p:txBody>
      </p:sp>
      <p:pic>
        <p:nvPicPr>
          <p:cNvPr id="6" name="Picture 5">
            <a:extLst>
              <a:ext uri="{FF2B5EF4-FFF2-40B4-BE49-F238E27FC236}">
                <a16:creationId xmlns:a16="http://schemas.microsoft.com/office/drawing/2014/main" id="{D0AA2137-00FC-FAF3-F295-B0CDD1018B46}"/>
              </a:ext>
            </a:extLst>
          </p:cNvPr>
          <p:cNvPicPr>
            <a:picLocks noChangeAspect="1"/>
          </p:cNvPicPr>
          <p:nvPr/>
        </p:nvPicPr>
        <p:blipFill>
          <a:blip r:embed="rId2"/>
          <a:stretch>
            <a:fillRect/>
          </a:stretch>
        </p:blipFill>
        <p:spPr>
          <a:xfrm>
            <a:off x="9831799" y="4192299"/>
            <a:ext cx="1798226" cy="1984664"/>
          </a:xfrm>
          <a:prstGeom prst="rect">
            <a:avLst/>
          </a:prstGeom>
        </p:spPr>
      </p:pic>
      <p:pic>
        <p:nvPicPr>
          <p:cNvPr id="8" name="Picture 7">
            <a:extLst>
              <a:ext uri="{FF2B5EF4-FFF2-40B4-BE49-F238E27FC236}">
                <a16:creationId xmlns:a16="http://schemas.microsoft.com/office/drawing/2014/main" id="{3462FA82-6CF7-3B49-F9F3-074DF5059FAC}"/>
              </a:ext>
            </a:extLst>
          </p:cNvPr>
          <p:cNvPicPr>
            <a:picLocks noChangeAspect="1"/>
          </p:cNvPicPr>
          <p:nvPr/>
        </p:nvPicPr>
        <p:blipFill>
          <a:blip r:embed="rId3"/>
          <a:stretch>
            <a:fillRect/>
          </a:stretch>
        </p:blipFill>
        <p:spPr>
          <a:xfrm>
            <a:off x="9821371" y="1760392"/>
            <a:ext cx="1808654" cy="1984664"/>
          </a:xfrm>
          <a:prstGeom prst="rect">
            <a:avLst/>
          </a:prstGeom>
        </p:spPr>
      </p:pic>
    </p:spTree>
    <p:extLst>
      <p:ext uri="{BB962C8B-B14F-4D97-AF65-F5344CB8AC3E}">
        <p14:creationId xmlns:p14="http://schemas.microsoft.com/office/powerpoint/2010/main" val="1281469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b="1" dirty="0"/>
              <a:t>House drawing exercise: Change colour with Uniforms (see word doc called 3D house exercise)</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This is a solution to the exercise.</a:t>
            </a:r>
          </a:p>
          <a:p>
            <a:pPr marL="0" indent="0">
              <a:buNone/>
            </a:pPr>
            <a:r>
              <a:rPr lang="en-GB" dirty="0"/>
              <a:t>It draws 2 houses – same </a:t>
            </a:r>
            <a:r>
              <a:rPr lang="en-GB" dirty="0" err="1"/>
              <a:t>vbo</a:t>
            </a:r>
            <a:r>
              <a:rPr lang="en-GB" dirty="0"/>
              <a:t> but </a:t>
            </a:r>
            <a:r>
              <a:rPr lang="en-GB" dirty="0" err="1"/>
              <a:t>Opengl’s</a:t>
            </a:r>
            <a:r>
              <a:rPr lang="en-GB" dirty="0"/>
              <a:t> state is changed to draw one solid flat rendered house and then changed again to draw the second in wireframe mode with different colour edges.</a:t>
            </a:r>
          </a:p>
        </p:txBody>
      </p:sp>
      <p:pic>
        <p:nvPicPr>
          <p:cNvPr id="5" name="Picture 4">
            <a:extLst>
              <a:ext uri="{FF2B5EF4-FFF2-40B4-BE49-F238E27FC236}">
                <a16:creationId xmlns:a16="http://schemas.microsoft.com/office/drawing/2014/main" id="{A1CB4BD4-04A3-2CCB-F7DB-29C8824D3AB6}"/>
              </a:ext>
            </a:extLst>
          </p:cNvPr>
          <p:cNvPicPr>
            <a:picLocks noChangeAspect="1"/>
          </p:cNvPicPr>
          <p:nvPr/>
        </p:nvPicPr>
        <p:blipFill>
          <a:blip r:embed="rId2"/>
          <a:stretch>
            <a:fillRect/>
          </a:stretch>
        </p:blipFill>
        <p:spPr>
          <a:xfrm>
            <a:off x="8211489" y="2192482"/>
            <a:ext cx="3554484" cy="3894426"/>
          </a:xfrm>
          <a:prstGeom prst="rect">
            <a:avLst/>
          </a:prstGeom>
        </p:spPr>
      </p:pic>
    </p:spTree>
    <p:extLst>
      <p:ext uri="{BB962C8B-B14F-4D97-AF65-F5344CB8AC3E}">
        <p14:creationId xmlns:p14="http://schemas.microsoft.com/office/powerpoint/2010/main" val="3812570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dirty="0"/>
              <a:t>6ColouredHousesSource.cpp</a:t>
            </a:r>
            <a:br>
              <a:rPr lang="en-GB" dirty="0"/>
            </a:br>
            <a:r>
              <a:rPr lang="en-GB" dirty="0"/>
              <a:t>This code file extends the House drawing exercise solution to draw 6 houses.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This is a solution to the exercise.</a:t>
            </a:r>
          </a:p>
          <a:p>
            <a:pPr marL="0" indent="0">
              <a:buNone/>
            </a:pPr>
            <a:r>
              <a:rPr lang="en-GB" dirty="0"/>
              <a:t>It draws 6 houses – same </a:t>
            </a:r>
            <a:r>
              <a:rPr lang="en-GB" dirty="0" err="1"/>
              <a:t>vbo</a:t>
            </a:r>
            <a:r>
              <a:rPr lang="en-GB" dirty="0"/>
              <a:t> but </a:t>
            </a:r>
            <a:r>
              <a:rPr lang="en-GB" dirty="0" err="1"/>
              <a:t>Opengl’s</a:t>
            </a:r>
            <a:r>
              <a:rPr lang="en-GB" dirty="0"/>
              <a:t> state is changed to draw one solid flat rendered house and then changed again to draw the second in wireframe mode with different colour edges.</a:t>
            </a:r>
          </a:p>
        </p:txBody>
      </p:sp>
      <p:pic>
        <p:nvPicPr>
          <p:cNvPr id="8" name="Picture 7">
            <a:extLst>
              <a:ext uri="{FF2B5EF4-FFF2-40B4-BE49-F238E27FC236}">
                <a16:creationId xmlns:a16="http://schemas.microsoft.com/office/drawing/2014/main" id="{A4625606-5F4C-8179-7CDB-496A2B0FE338}"/>
              </a:ext>
            </a:extLst>
          </p:cNvPr>
          <p:cNvPicPr>
            <a:picLocks noChangeAspect="1"/>
          </p:cNvPicPr>
          <p:nvPr/>
        </p:nvPicPr>
        <p:blipFill>
          <a:blip r:embed="rId2"/>
          <a:stretch>
            <a:fillRect/>
          </a:stretch>
        </p:blipFill>
        <p:spPr>
          <a:xfrm>
            <a:off x="7914075" y="1690688"/>
            <a:ext cx="3744958" cy="4055485"/>
          </a:xfrm>
          <a:prstGeom prst="rect">
            <a:avLst/>
          </a:prstGeom>
        </p:spPr>
      </p:pic>
    </p:spTree>
    <p:extLst>
      <p:ext uri="{BB962C8B-B14F-4D97-AF65-F5344CB8AC3E}">
        <p14:creationId xmlns:p14="http://schemas.microsoft.com/office/powerpoint/2010/main" val="3768824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fontScale="90000"/>
          </a:bodyPr>
          <a:lstStyle/>
          <a:p>
            <a:r>
              <a:rPr lang="en-GB" dirty="0"/>
              <a:t>Houses with keyboard input</a:t>
            </a:r>
            <a:br>
              <a:rPr lang="en-GB" dirty="0"/>
            </a:br>
            <a:r>
              <a:rPr lang="en-GB" dirty="0"/>
              <a:t>(2houseswithkeyboardinput.cpp</a:t>
            </a:r>
            <a:br>
              <a:rPr lang="en-GB" dirty="0"/>
            </a:br>
            <a:r>
              <a:rPr lang="en-GB" dirty="0"/>
              <a:t>and 6houseswithkeyboardinput.cpp)</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These source code files use the previous 6 coloured houses solution and adds basic  keyboard control. Fly over the houses.</a:t>
            </a:r>
          </a:p>
        </p:txBody>
      </p:sp>
    </p:spTree>
    <p:extLst>
      <p:ext uri="{BB962C8B-B14F-4D97-AF65-F5344CB8AC3E}">
        <p14:creationId xmlns:p14="http://schemas.microsoft.com/office/powerpoint/2010/main" val="1425110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Walking through streets.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This project shows how to walk through a scene using keyboard control. See word doc on the camera called “the camera.doc”</a:t>
            </a:r>
          </a:p>
        </p:txBody>
      </p:sp>
      <p:pic>
        <p:nvPicPr>
          <p:cNvPr id="5" name="Picture 4">
            <a:extLst>
              <a:ext uri="{FF2B5EF4-FFF2-40B4-BE49-F238E27FC236}">
                <a16:creationId xmlns:a16="http://schemas.microsoft.com/office/drawing/2014/main" id="{A8FC1CD3-BEE5-3823-9F32-1A5EA43B7A07}"/>
              </a:ext>
            </a:extLst>
          </p:cNvPr>
          <p:cNvPicPr>
            <a:picLocks noChangeAspect="1"/>
          </p:cNvPicPr>
          <p:nvPr/>
        </p:nvPicPr>
        <p:blipFill>
          <a:blip r:embed="rId2"/>
          <a:stretch>
            <a:fillRect/>
          </a:stretch>
        </p:blipFill>
        <p:spPr>
          <a:xfrm>
            <a:off x="7419733" y="2057401"/>
            <a:ext cx="3828426" cy="4119995"/>
          </a:xfrm>
          <a:prstGeom prst="rect">
            <a:avLst/>
          </a:prstGeom>
        </p:spPr>
      </p:pic>
    </p:spTree>
    <p:extLst>
      <p:ext uri="{BB962C8B-B14F-4D97-AF65-F5344CB8AC3E}">
        <p14:creationId xmlns:p14="http://schemas.microsoft.com/office/powerpoint/2010/main" val="1491594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Textured houses walking through streets.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Builds on the previous project by texturing houses. Note just one texture is used.</a:t>
            </a:r>
          </a:p>
        </p:txBody>
      </p:sp>
      <p:pic>
        <p:nvPicPr>
          <p:cNvPr id="6" name="Picture 5">
            <a:extLst>
              <a:ext uri="{FF2B5EF4-FFF2-40B4-BE49-F238E27FC236}">
                <a16:creationId xmlns:a16="http://schemas.microsoft.com/office/drawing/2014/main" id="{87D4849D-CE43-F575-D920-3B20D508086A}"/>
              </a:ext>
            </a:extLst>
          </p:cNvPr>
          <p:cNvPicPr>
            <a:picLocks noChangeAspect="1"/>
          </p:cNvPicPr>
          <p:nvPr/>
        </p:nvPicPr>
        <p:blipFill>
          <a:blip r:embed="rId2"/>
          <a:stretch>
            <a:fillRect/>
          </a:stretch>
        </p:blipFill>
        <p:spPr>
          <a:xfrm>
            <a:off x="8207168" y="1298864"/>
            <a:ext cx="3360944" cy="3709987"/>
          </a:xfrm>
          <a:prstGeom prst="rect">
            <a:avLst/>
          </a:prstGeom>
        </p:spPr>
      </p:pic>
    </p:spTree>
    <p:extLst>
      <p:ext uri="{BB962C8B-B14F-4D97-AF65-F5344CB8AC3E}">
        <p14:creationId xmlns:p14="http://schemas.microsoft.com/office/powerpoint/2010/main" val="687493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A46C-688B-8E67-3754-2D00CBC98682}"/>
              </a:ext>
            </a:extLst>
          </p:cNvPr>
          <p:cNvSpPr>
            <a:spLocks noGrp="1"/>
          </p:cNvSpPr>
          <p:nvPr>
            <p:ph type="title"/>
          </p:nvPr>
        </p:nvSpPr>
        <p:spPr/>
        <p:txBody>
          <a:bodyPr>
            <a:normAutofit/>
          </a:bodyPr>
          <a:lstStyle/>
          <a:p>
            <a:r>
              <a:rPr lang="en-GB" dirty="0"/>
              <a:t>2 objects and 2 textures.</a:t>
            </a:r>
          </a:p>
        </p:txBody>
      </p:sp>
      <p:sp>
        <p:nvSpPr>
          <p:cNvPr id="3" name="Content Placeholder 2">
            <a:extLst>
              <a:ext uri="{FF2B5EF4-FFF2-40B4-BE49-F238E27FC236}">
                <a16:creationId xmlns:a16="http://schemas.microsoft.com/office/drawing/2014/main" id="{CA631D4E-04EE-5C94-8ADB-958DA43ACA08}"/>
              </a:ext>
            </a:extLst>
          </p:cNvPr>
          <p:cNvSpPr>
            <a:spLocks noGrp="1"/>
          </p:cNvSpPr>
          <p:nvPr>
            <p:ph idx="1"/>
          </p:nvPr>
        </p:nvSpPr>
        <p:spPr>
          <a:xfrm>
            <a:off x="838200" y="2141536"/>
            <a:ext cx="6752359" cy="4415127"/>
          </a:xfrm>
        </p:spPr>
        <p:txBody>
          <a:bodyPr>
            <a:normAutofit/>
          </a:bodyPr>
          <a:lstStyle/>
          <a:p>
            <a:pPr marL="0" indent="0">
              <a:buNone/>
            </a:pPr>
            <a:r>
              <a:rPr lang="en-GB" dirty="0"/>
              <a:t>Builds on the previous project by texturing houses with two textures. Additionally it ands another object and textures it too.  Uses several </a:t>
            </a:r>
            <a:r>
              <a:rPr lang="en-GB" dirty="0" err="1"/>
              <a:t>vbo’s</a:t>
            </a:r>
            <a:r>
              <a:rPr lang="en-GB" dirty="0"/>
              <a:t> </a:t>
            </a:r>
            <a:r>
              <a:rPr lang="en-GB"/>
              <a:t>to achieve </a:t>
            </a:r>
            <a:r>
              <a:rPr lang="en-GB" dirty="0"/>
              <a:t>this as done earlier with 2 d square and triangle example.</a:t>
            </a:r>
          </a:p>
        </p:txBody>
      </p:sp>
      <p:pic>
        <p:nvPicPr>
          <p:cNvPr id="7" name="Picture 6">
            <a:extLst>
              <a:ext uri="{FF2B5EF4-FFF2-40B4-BE49-F238E27FC236}">
                <a16:creationId xmlns:a16="http://schemas.microsoft.com/office/drawing/2014/main" id="{743CC91D-E3EF-67E2-8FF3-D036E05265FF}"/>
              </a:ext>
            </a:extLst>
          </p:cNvPr>
          <p:cNvPicPr>
            <a:picLocks noChangeAspect="1"/>
          </p:cNvPicPr>
          <p:nvPr/>
        </p:nvPicPr>
        <p:blipFill>
          <a:blip r:embed="rId2"/>
          <a:stretch>
            <a:fillRect/>
          </a:stretch>
        </p:blipFill>
        <p:spPr>
          <a:xfrm>
            <a:off x="7519349" y="2141535"/>
            <a:ext cx="4109809" cy="4548189"/>
          </a:xfrm>
          <a:prstGeom prst="rect">
            <a:avLst/>
          </a:prstGeom>
        </p:spPr>
      </p:pic>
    </p:spTree>
    <p:extLst>
      <p:ext uri="{BB962C8B-B14F-4D97-AF65-F5344CB8AC3E}">
        <p14:creationId xmlns:p14="http://schemas.microsoft.com/office/powerpoint/2010/main" val="1269075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1779</TotalTime>
  <Words>1038</Words>
  <Application>Microsoft Office PowerPoint</Application>
  <PresentationFormat>Widescreen</PresentationFormat>
  <Paragraphs>69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Games Programming and Graphics</vt:lpstr>
      <vt:lpstr>Glfw3, opengl, glm and OpenGL framework project</vt:lpstr>
      <vt:lpstr>Single Triangle</vt:lpstr>
      <vt:lpstr>Animated Triangle</vt:lpstr>
      <vt:lpstr>Two Triangles</vt:lpstr>
      <vt:lpstr>Loading shader files</vt:lpstr>
      <vt:lpstr>Two objects</vt:lpstr>
      <vt:lpstr>Smooth Shader</vt:lpstr>
      <vt:lpstr>Square and triangle</vt:lpstr>
      <vt:lpstr>Using M,V and P transforms (drawing a 3D cube).</vt:lpstr>
      <vt:lpstr>Using M,V and P transforms modded code 1 and 2 (These two .cpp source files use the same shaders and utils.h  as the M, V and P transform code) </vt:lpstr>
      <vt:lpstr>House drawing exercise: Change colour with Uniforms (see word doc called 3D house exercise)</vt:lpstr>
      <vt:lpstr>6ColouredHousesSource.cpp This code file extends the House drawing exercise solution to draw 6 houses.</vt:lpstr>
      <vt:lpstr>Houses with keyboard input (2houseswithkeyboardinput.cpp and 6houseswithkeyboardinput.cpp)</vt:lpstr>
      <vt:lpstr>Walking through streets.</vt:lpstr>
      <vt:lpstr>Textured houses walking through streets.</vt:lpstr>
      <vt:lpstr>2 objects and 2 textures.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Games Programming and Graphics</dc:title>
  <dc:creator>Gordon Dickers</dc:creator>
  <cp:lastModifiedBy>Gordon Dickers</cp:lastModifiedBy>
  <cp:revision>21</cp:revision>
  <dcterms:created xsi:type="dcterms:W3CDTF">2023-11-14T12:52:48Z</dcterms:created>
  <dcterms:modified xsi:type="dcterms:W3CDTF">2023-11-29T10:57:47Z</dcterms:modified>
</cp:coreProperties>
</file>