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wmf" ContentType="image/x-wmf"/>
  <Default Extension="jpeg" ContentType="image/jpeg"/>
  <Default Extension="rels" ContentType="application/vnd.openxmlformats-package.relationships+xml"/>
  <Default Extension="xml" ContentType="application/xml"/>
  <Default Extension="fntdata" ContentType="application/x-fontdata"/>
  <Default Extension="wav" ContentType="audio/wav"/>
  <Default Extension="docx" ContentType="application/vnd.openxmlformats-officedocument.wordprocessingml.document"/>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 id="277" r:id="rId22"/>
    <p:sldId id="278" r:id="rId23"/>
    <p:sldId id="279" r:id="rId24"/>
    <p:sldId id="280" r:id="rId25"/>
    <p:sldId id="281" r:id="rId26"/>
  </p:sldIdLst>
  <p:sldSz cx="18288000" cy="10287000"/>
  <p:notesSz cx="6858000" cy="9144000"/>
  <p:embeddedFontLst>
    <p:embeddedFont>
      <p:font typeface="Poppins Medium" charset="0"/>
      <p:regular r:id="rId27"/>
    </p:embeddedFont>
    <p:embeddedFont>
      <p:font typeface="Canva Sans Bold" charset="0"/>
      <p:regular r:id="rId28"/>
    </p:embeddedFont>
    <p:embeddedFont>
      <p:font typeface="Bitter" charset="0"/>
      <p:regular r:id="rId29"/>
    </p:embeddedFont>
    <p:embeddedFont>
      <p:font typeface="Calibri" pitchFamily="34" charset="0"/>
      <p:regular r:id="rId30"/>
      <p:bold r:id="rId31"/>
      <p:italic r:id="rId32"/>
      <p:boldItalic r:id="rId33"/>
    </p:embeddedFont>
    <p:embeddedFont>
      <p:font typeface="Poppins Medium Bold" charset="0"/>
      <p:regular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9" d="100"/>
          <a:sy n="59" d="100"/>
        </p:scale>
        <p:origin x="-418" y="1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6.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6/30/2023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2.png"/><Relationship Id="rId11" Type="http://schemas.openxmlformats.org/officeDocument/2006/relationships/image" Target="../media/image5.png"/><Relationship Id="rId5" Type="http://schemas.openxmlformats.org/officeDocument/2006/relationships/image" Target="../media/image2.svg"/><Relationship Id="rId10" Type="http://schemas.openxmlformats.org/officeDocument/2006/relationships/image" Target="../media/image4.gif"/><Relationship Id="rId4" Type="http://schemas.openxmlformats.org/officeDocument/2006/relationships/image" Target="../media/image1.png"/><Relationship Id="rId9" Type="http://schemas.openxmlformats.org/officeDocument/2006/relationships/image" Target="../media/image6.sv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2.png"/><Relationship Id="rId5" Type="http://schemas.openxmlformats.org/officeDocument/2006/relationships/image" Target="../media/image2.svg"/><Relationship Id="rId10" Type="http://schemas.openxmlformats.org/officeDocument/2006/relationships/image" Target="../media/image5.png"/><Relationship Id="rId4" Type="http://schemas.openxmlformats.org/officeDocument/2006/relationships/image" Target="../media/image1.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wav"/><Relationship Id="rId1" Type="http://schemas.microsoft.com/office/2007/relationships/media" Target="../media/media3.wav"/><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3.sv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image" Target="../media/image8.png"/><Relationship Id="rId5" Type="http://schemas.openxmlformats.org/officeDocument/2006/relationships/image" Target="../media/image11.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image" Target="../media/image5.png"/><Relationship Id="rId5" Type="http://schemas.openxmlformats.org/officeDocument/2006/relationships/image" Target="../media/image15.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3.svg"/><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8.png"/><Relationship Id="rId5" Type="http://schemas.openxmlformats.org/officeDocument/2006/relationships/image" Target="../media/image11.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image" Target="../media/image11.png"/><Relationship Id="rId5" Type="http://schemas.openxmlformats.org/officeDocument/2006/relationships/image" Target="../media/image17.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wav"/><Relationship Id="rId1" Type="http://schemas.microsoft.com/office/2007/relationships/media" Target="../media/media8.wav"/><Relationship Id="rId5" Type="http://schemas.openxmlformats.org/officeDocument/2006/relationships/image" Target="../media/image5.png"/><Relationship Id="rId4" Type="http://schemas.openxmlformats.org/officeDocument/2006/relationships/image" Target="../media/image12.gi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wav"/><Relationship Id="rId1" Type="http://schemas.microsoft.com/office/2007/relationships/media" Target="../media/media9.wav"/><Relationship Id="rId5" Type="http://schemas.openxmlformats.org/officeDocument/2006/relationships/image" Target="../media/image5.png"/><Relationship Id="rId4" Type="http://schemas.openxmlformats.org/officeDocument/2006/relationships/image" Target="../media/image12.gif"/></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wav"/><Relationship Id="rId1" Type="http://schemas.microsoft.com/office/2007/relationships/media" Target="../media/media10.wav"/><Relationship Id="rId5" Type="http://schemas.openxmlformats.org/officeDocument/2006/relationships/image" Target="../media/image5.png"/><Relationship Id="rId4" Type="http://schemas.openxmlformats.org/officeDocument/2006/relationships/image" Target="../media/image12.gif"/></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wav"/><Relationship Id="rId1" Type="http://schemas.microsoft.com/office/2007/relationships/media" Target="../media/media11.wav"/><Relationship Id="rId5" Type="http://schemas.openxmlformats.org/officeDocument/2006/relationships/image" Target="../media/image5.png"/><Relationship Id="rId4" Type="http://schemas.openxmlformats.org/officeDocument/2006/relationships/image" Target="../media/image12.gif"/></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wav"/><Relationship Id="rId1" Type="http://schemas.microsoft.com/office/2007/relationships/media" Target="../media/media12.wav"/><Relationship Id="rId5" Type="http://schemas.openxmlformats.org/officeDocument/2006/relationships/image" Target="../media/image5.png"/><Relationship Id="rId4" Type="http://schemas.openxmlformats.org/officeDocument/2006/relationships/image" Target="../media/image12.gif"/></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wav"/><Relationship Id="rId1" Type="http://schemas.microsoft.com/office/2007/relationships/media" Target="../media/media13.wav"/><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wav"/><Relationship Id="rId1" Type="http://schemas.microsoft.com/office/2007/relationships/media" Target="../media/media14.wav"/><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wav"/><Relationship Id="rId1" Type="http://schemas.microsoft.com/office/2007/relationships/media" Target="../media/media15.wav"/><Relationship Id="rId5" Type="http://schemas.openxmlformats.org/officeDocument/2006/relationships/image" Target="../media/image5.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wav"/><Relationship Id="rId1" Type="http://schemas.microsoft.com/office/2007/relationships/media" Target="../media/media16.wav"/><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17.wav"/><Relationship Id="rId1" Type="http://schemas.microsoft.com/office/2007/relationships/media" Target="../media/media17.wav"/><Relationship Id="rId6" Type="http://schemas.openxmlformats.org/officeDocument/2006/relationships/image" Target="../media/image15.png"/><Relationship Id="rId5" Type="http://schemas.openxmlformats.org/officeDocument/2006/relationships/image" Target="../media/image21.sv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wav"/><Relationship Id="rId1" Type="http://schemas.microsoft.com/office/2007/relationships/media" Target="../media/media18.wav"/><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19.wav"/><Relationship Id="rId1" Type="http://schemas.microsoft.com/office/2007/relationships/media" Target="../media/media19.wav"/><Relationship Id="rId6" Type="http://schemas.openxmlformats.org/officeDocument/2006/relationships/image" Target="../media/image19.png"/><Relationship Id="rId5" Type="http://schemas.openxmlformats.org/officeDocument/2006/relationships/image" Target="../media/image18.gif"/><Relationship Id="rId4" Type="http://schemas.openxmlformats.org/officeDocument/2006/relationships/image" Target="../media/image17.gif"/></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20.wav"/><Relationship Id="rId1" Type="http://schemas.microsoft.com/office/2007/relationships/media" Target="../media/media20.wav"/><Relationship Id="rId6" Type="http://schemas.openxmlformats.org/officeDocument/2006/relationships/image" Target="../media/image20.png"/><Relationship Id="rId5" Type="http://schemas.openxmlformats.org/officeDocument/2006/relationships/image" Target="../media/image18.gif"/><Relationship Id="rId4" Type="http://schemas.openxmlformats.org/officeDocument/2006/relationships/image" Target="../media/image17.gif"/></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wav"/><Relationship Id="rId1" Type="http://schemas.microsoft.com/office/2007/relationships/media" Target="../media/media21.wav"/><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wav"/><Relationship Id="rId1" Type="http://schemas.microsoft.com/office/2007/relationships/media" Target="../media/media22.wav"/><Relationship Id="rId6" Type="http://schemas.openxmlformats.org/officeDocument/2006/relationships/image" Target="../media/image5.png"/><Relationship Id="rId5" Type="http://schemas.openxmlformats.org/officeDocument/2006/relationships/image" Target="../media/image29.svg"/><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wav"/><Relationship Id="rId1" Type="http://schemas.microsoft.com/office/2007/relationships/media" Target="../media/media23.wav"/><Relationship Id="rId5" Type="http://schemas.openxmlformats.org/officeDocument/2006/relationships/image" Target="../media/image5.png"/><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8" Type="http://schemas.openxmlformats.org/officeDocument/2006/relationships/image" Target="../media/image25.gif"/><Relationship Id="rId3" Type="http://schemas.openxmlformats.org/officeDocument/2006/relationships/slideLayout" Target="../slideLayouts/slideLayout7.xml"/><Relationship Id="rId7" Type="http://schemas.openxmlformats.org/officeDocument/2006/relationships/image" Target="../media/image34.svg"/><Relationship Id="rId2" Type="http://schemas.openxmlformats.org/officeDocument/2006/relationships/audio" Target="../media/media24.wav"/><Relationship Id="rId1" Type="http://schemas.microsoft.com/office/2007/relationships/media" Target="../media/media24.wav"/><Relationship Id="rId6" Type="http://schemas.openxmlformats.org/officeDocument/2006/relationships/image" Target="../media/image24.png"/><Relationship Id="rId5" Type="http://schemas.openxmlformats.org/officeDocument/2006/relationships/image" Target="../media/image32.svg"/><Relationship Id="rId4" Type="http://schemas.openxmlformats.org/officeDocument/2006/relationships/image" Target="../media/image23.png"/><Relationship Id="rId9"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26.wmf"/><Relationship Id="rId4" Type="http://schemas.openxmlformats.org/officeDocument/2006/relationships/package" Target="../embeddings/Microsoft_Word_Document1.docx"/></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53891" y="7234721"/>
            <a:ext cx="3294901" cy="3294888"/>
            <a:chOff x="0" y="0"/>
            <a:chExt cx="6350000" cy="6349975"/>
          </a:xfrm>
        </p:grpSpPr>
        <p:sp>
          <p:nvSpPr>
            <p:cNvPr id="3" name="Freeform 3"/>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sp>
        <p:nvSpPr>
          <p:cNvPr id="4" name="Freeform 4"/>
          <p:cNvSpPr/>
          <p:nvPr/>
        </p:nvSpPr>
        <p:spPr>
          <a:xfrm>
            <a:off x="-990274" y="6804350"/>
            <a:ext cx="3220142" cy="2994732"/>
          </a:xfrm>
          <a:custGeom>
            <a:avLst/>
            <a:gdLst/>
            <a:ahLst/>
            <a:cxnLst/>
            <a:rect l="l" t="t" r="r" b="b"/>
            <a:pathLst>
              <a:path w="3220142" h="2994732">
                <a:moveTo>
                  <a:pt x="0" y="0"/>
                </a:moveTo>
                <a:lnTo>
                  <a:pt x="3220142" y="0"/>
                </a:lnTo>
                <a:lnTo>
                  <a:pt x="3220142" y="2994732"/>
                </a:lnTo>
                <a:lnTo>
                  <a:pt x="0" y="299473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5" name="Freeform 5"/>
          <p:cNvSpPr/>
          <p:nvPr/>
        </p:nvSpPr>
        <p:spPr>
          <a:xfrm>
            <a:off x="-1168208" y="294493"/>
            <a:ext cx="4309219" cy="3495854"/>
          </a:xfrm>
          <a:custGeom>
            <a:avLst/>
            <a:gdLst/>
            <a:ahLst/>
            <a:cxnLst/>
            <a:rect l="l" t="t" r="r" b="b"/>
            <a:pathLst>
              <a:path w="4309219" h="3495854">
                <a:moveTo>
                  <a:pt x="0" y="0"/>
                </a:moveTo>
                <a:lnTo>
                  <a:pt x="4309218" y="0"/>
                </a:lnTo>
                <a:lnTo>
                  <a:pt x="4309218" y="3495854"/>
                </a:lnTo>
                <a:lnTo>
                  <a:pt x="0" y="3495854"/>
                </a:lnTo>
                <a:lnTo>
                  <a:pt x="0" y="0"/>
                </a:lnTo>
                <a:close/>
              </a:path>
            </a:pathLst>
          </a:custGeom>
          <a:blipFill>
            <a:blip r:embed="rId6">
              <a:alphaModFix amt="40000"/>
              <a:extLst>
                <a:ext uri="{96DAC541-7B7A-43D3-8B79-37D633B846F1}">
                  <asvg:svgBlip xmlns="" xmlns:asvg="http://schemas.microsoft.com/office/drawing/2016/SVG/main" r:embed="rId7"/>
                </a:ext>
              </a:extLst>
            </a:blip>
            <a:stretch>
              <a:fillRect/>
            </a:stretch>
          </a:blipFill>
        </p:spPr>
      </p:sp>
      <p:grpSp>
        <p:nvGrpSpPr>
          <p:cNvPr id="6" name="Group 6"/>
          <p:cNvGrpSpPr>
            <a:grpSpLocks noChangeAspect="1"/>
          </p:cNvGrpSpPr>
          <p:nvPr/>
        </p:nvGrpSpPr>
        <p:grpSpPr>
          <a:xfrm>
            <a:off x="997044" y="1996997"/>
            <a:ext cx="7193275" cy="7193246"/>
            <a:chOff x="0" y="0"/>
            <a:chExt cx="6350000" cy="6349975"/>
          </a:xfrm>
        </p:grpSpPr>
        <p:sp>
          <p:nvSpPr>
            <p:cNvPr id="7" name="Freeform 7"/>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FFFFFF"/>
            </a:solidFill>
            <a:ln w="12700">
              <a:solidFill>
                <a:srgbClr val="000000"/>
              </a:solidFill>
            </a:ln>
          </p:spPr>
        </p:sp>
      </p:grpSp>
      <p:sp>
        <p:nvSpPr>
          <p:cNvPr id="8" name="Freeform 8"/>
          <p:cNvSpPr/>
          <p:nvPr/>
        </p:nvSpPr>
        <p:spPr>
          <a:xfrm rot="218997">
            <a:off x="5608874" y="417721"/>
            <a:ext cx="3922624" cy="1608276"/>
          </a:xfrm>
          <a:custGeom>
            <a:avLst/>
            <a:gdLst/>
            <a:ahLst/>
            <a:cxnLst/>
            <a:rect l="l" t="t" r="r" b="b"/>
            <a:pathLst>
              <a:path w="3922624" h="1608276">
                <a:moveTo>
                  <a:pt x="0" y="0"/>
                </a:moveTo>
                <a:lnTo>
                  <a:pt x="3922624" y="0"/>
                </a:lnTo>
                <a:lnTo>
                  <a:pt x="3922624" y="1608275"/>
                </a:lnTo>
                <a:lnTo>
                  <a:pt x="0" y="1608275"/>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sp>
      <p:pic>
        <p:nvPicPr>
          <p:cNvPr id="9" name="Picture 9"/>
          <p:cNvPicPr>
            <a:picLocks noChangeAspect="1"/>
          </p:cNvPicPr>
          <p:nvPr/>
        </p:nvPicPr>
        <p:blipFill>
          <a:blip r:embed="rId10"/>
          <a:srcRect/>
          <a:stretch>
            <a:fillRect/>
          </a:stretch>
        </p:blipFill>
        <p:spPr>
          <a:xfrm>
            <a:off x="619797" y="1105949"/>
            <a:ext cx="8263195" cy="7436875"/>
          </a:xfrm>
          <a:prstGeom prst="rect">
            <a:avLst/>
          </a:prstGeom>
        </p:spPr>
      </p:pic>
      <p:grpSp>
        <p:nvGrpSpPr>
          <p:cNvPr id="10" name="Group 10"/>
          <p:cNvGrpSpPr/>
          <p:nvPr/>
        </p:nvGrpSpPr>
        <p:grpSpPr>
          <a:xfrm>
            <a:off x="16729053" y="7520970"/>
            <a:ext cx="780746" cy="780746"/>
            <a:chOff x="0" y="0"/>
            <a:chExt cx="812800" cy="812800"/>
          </a:xfrm>
        </p:grpSpPr>
        <p:sp>
          <p:nvSpPr>
            <p:cNvPr id="11" name="Freeform 11"/>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3" name="Group 13"/>
          <p:cNvGrpSpPr/>
          <p:nvPr/>
        </p:nvGrpSpPr>
        <p:grpSpPr>
          <a:xfrm>
            <a:off x="15510157" y="7520970"/>
            <a:ext cx="780746" cy="780746"/>
            <a:chOff x="0" y="0"/>
            <a:chExt cx="812800" cy="812800"/>
          </a:xfrm>
        </p:grpSpPr>
        <p:sp>
          <p:nvSpPr>
            <p:cNvPr id="14" name="Freeform 14"/>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6" name="Group 16"/>
          <p:cNvGrpSpPr/>
          <p:nvPr/>
        </p:nvGrpSpPr>
        <p:grpSpPr>
          <a:xfrm>
            <a:off x="14288700" y="7520970"/>
            <a:ext cx="780746" cy="780746"/>
            <a:chOff x="0" y="0"/>
            <a:chExt cx="812800" cy="812800"/>
          </a:xfrm>
        </p:grpSpPr>
        <p:sp>
          <p:nvSpPr>
            <p:cNvPr id="17" name="Freeform 17"/>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8" name="TextBox 18"/>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sp>
        <p:nvSpPr>
          <p:cNvPr id="19" name="TextBox 19"/>
          <p:cNvSpPr txBox="1"/>
          <p:nvPr/>
        </p:nvSpPr>
        <p:spPr>
          <a:xfrm>
            <a:off x="9144000" y="467774"/>
            <a:ext cx="9294056" cy="9335889"/>
          </a:xfrm>
          <a:prstGeom prst="rect">
            <a:avLst/>
          </a:prstGeom>
        </p:spPr>
        <p:txBody>
          <a:bodyPr lIns="0" tIns="0" rIns="0" bIns="0" rtlCol="0" anchor="t">
            <a:spAutoFit/>
          </a:bodyPr>
          <a:lstStyle/>
          <a:p>
            <a:pPr>
              <a:lnSpc>
                <a:spcPts val="9061"/>
              </a:lnSpc>
            </a:pPr>
            <a:r>
              <a:rPr lang="en-US" sz="7551" spc="-151" dirty="0">
                <a:solidFill>
                  <a:srgbClr val="FFFFFF"/>
                </a:solidFill>
                <a:latin typeface="Poppins Medium Bold"/>
              </a:rPr>
              <a:t>Presentation of the Key Change Management Models at the Intermediate High </a:t>
            </a:r>
            <a:r>
              <a:rPr lang="en-US" sz="7551" spc="-151" dirty="0" smtClean="0">
                <a:solidFill>
                  <a:srgbClr val="FFFFFF"/>
                </a:solidFill>
                <a:latin typeface="Poppins Medium Bold"/>
              </a:rPr>
              <a:t>School</a:t>
            </a:r>
          </a:p>
          <a:p>
            <a:pPr>
              <a:lnSpc>
                <a:spcPts val="9061"/>
              </a:lnSpc>
            </a:pPr>
            <a:endParaRPr lang="en-US" sz="3200" spc="-151" dirty="0" smtClean="0">
              <a:solidFill>
                <a:srgbClr val="FFFFFF"/>
              </a:solidFill>
              <a:latin typeface="Poppins Medium Bold"/>
            </a:endParaRPr>
          </a:p>
          <a:p>
            <a:pPr>
              <a:lnSpc>
                <a:spcPts val="9061"/>
              </a:lnSpc>
            </a:pPr>
            <a:r>
              <a:rPr lang="en-US" sz="3200" spc="-151" dirty="0" smtClean="0">
                <a:solidFill>
                  <a:srgbClr val="FFFFFF"/>
                </a:solidFill>
                <a:latin typeface="Poppins Medium Bold"/>
              </a:rPr>
              <a:t>By:</a:t>
            </a:r>
            <a:r>
              <a:rPr lang="en-US" sz="3200" spc="-151" dirty="0">
                <a:solidFill>
                  <a:srgbClr val="FFFFFF"/>
                </a:solidFill>
                <a:latin typeface="Poppins Medium Bold"/>
              </a:rPr>
              <a:t> </a:t>
            </a:r>
            <a:r>
              <a:rPr lang="en-US" sz="3200" spc="-151" dirty="0" smtClean="0">
                <a:solidFill>
                  <a:srgbClr val="FFFFFF"/>
                </a:solidFill>
                <a:latin typeface="Poppins Medium Bold"/>
              </a:rPr>
              <a:t>Kimberley Young-Compton</a:t>
            </a:r>
          </a:p>
        </p:txBody>
      </p:sp>
      <p:pic>
        <p:nvPicPr>
          <p:cNvPr id="20" name="Audio 1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578637"/>
            <a:ext cx="7672667" cy="2373237"/>
            <a:chOff x="0" y="0"/>
            <a:chExt cx="2020785" cy="625050"/>
          </a:xfrm>
        </p:grpSpPr>
        <p:sp>
          <p:nvSpPr>
            <p:cNvPr id="3" name="Freeform 3"/>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4" name="TextBox 4"/>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5" name="Group 5"/>
          <p:cNvGrpSpPr/>
          <p:nvPr/>
        </p:nvGrpSpPr>
        <p:grpSpPr>
          <a:xfrm>
            <a:off x="1181100" y="2578637"/>
            <a:ext cx="7672667" cy="2373237"/>
            <a:chOff x="0" y="0"/>
            <a:chExt cx="2020785" cy="625050"/>
          </a:xfrm>
        </p:grpSpPr>
        <p:sp>
          <p:nvSpPr>
            <p:cNvPr id="6" name="Freeform 6"/>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7" name="TextBox 7"/>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8" name="Group 8"/>
          <p:cNvGrpSpPr/>
          <p:nvPr/>
        </p:nvGrpSpPr>
        <p:grpSpPr>
          <a:xfrm>
            <a:off x="1028700" y="5285248"/>
            <a:ext cx="7672667" cy="2373237"/>
            <a:chOff x="0" y="0"/>
            <a:chExt cx="2020785" cy="625050"/>
          </a:xfrm>
        </p:grpSpPr>
        <p:sp>
          <p:nvSpPr>
            <p:cNvPr id="9" name="Freeform 9"/>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10" name="TextBox 10"/>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11" name="Group 11"/>
          <p:cNvGrpSpPr/>
          <p:nvPr/>
        </p:nvGrpSpPr>
        <p:grpSpPr>
          <a:xfrm>
            <a:off x="1181100" y="5143500"/>
            <a:ext cx="7672667" cy="2373237"/>
            <a:chOff x="0" y="0"/>
            <a:chExt cx="2020785" cy="625050"/>
          </a:xfrm>
        </p:grpSpPr>
        <p:sp>
          <p:nvSpPr>
            <p:cNvPr id="12" name="Freeform 12"/>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13" name="TextBox 13"/>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14" name="Group 14"/>
          <p:cNvGrpSpPr/>
          <p:nvPr/>
        </p:nvGrpSpPr>
        <p:grpSpPr>
          <a:xfrm>
            <a:off x="1028700" y="7986145"/>
            <a:ext cx="7672667" cy="2373237"/>
            <a:chOff x="0" y="0"/>
            <a:chExt cx="2020785" cy="625050"/>
          </a:xfrm>
        </p:grpSpPr>
        <p:sp>
          <p:nvSpPr>
            <p:cNvPr id="15" name="Freeform 15"/>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16" name="TextBox 16"/>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17" name="Group 17"/>
          <p:cNvGrpSpPr/>
          <p:nvPr/>
        </p:nvGrpSpPr>
        <p:grpSpPr>
          <a:xfrm>
            <a:off x="1181100" y="7913763"/>
            <a:ext cx="7672667" cy="2373237"/>
            <a:chOff x="0" y="0"/>
            <a:chExt cx="2020785" cy="625050"/>
          </a:xfrm>
        </p:grpSpPr>
        <p:sp>
          <p:nvSpPr>
            <p:cNvPr id="18" name="Freeform 18"/>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19" name="TextBox 19"/>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20" name="Group 20"/>
          <p:cNvGrpSpPr/>
          <p:nvPr/>
        </p:nvGrpSpPr>
        <p:grpSpPr>
          <a:xfrm>
            <a:off x="9768680" y="2668172"/>
            <a:ext cx="7672667" cy="2373237"/>
            <a:chOff x="0" y="0"/>
            <a:chExt cx="2020785" cy="625050"/>
          </a:xfrm>
        </p:grpSpPr>
        <p:sp>
          <p:nvSpPr>
            <p:cNvPr id="21" name="Freeform 21"/>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22" name="TextBox 22"/>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23" name="Group 23"/>
          <p:cNvGrpSpPr/>
          <p:nvPr/>
        </p:nvGrpSpPr>
        <p:grpSpPr>
          <a:xfrm>
            <a:off x="10040253" y="2578637"/>
            <a:ext cx="7672667" cy="2373237"/>
            <a:chOff x="0" y="0"/>
            <a:chExt cx="2020785" cy="625050"/>
          </a:xfrm>
        </p:grpSpPr>
        <p:sp>
          <p:nvSpPr>
            <p:cNvPr id="24" name="Freeform 24"/>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25" name="TextBox 25"/>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sp>
        <p:nvSpPr>
          <p:cNvPr id="26" name="TextBox 26"/>
          <p:cNvSpPr txBox="1"/>
          <p:nvPr/>
        </p:nvSpPr>
        <p:spPr>
          <a:xfrm>
            <a:off x="1028700" y="942975"/>
            <a:ext cx="10751060" cy="1304925"/>
          </a:xfrm>
          <a:prstGeom prst="rect">
            <a:avLst/>
          </a:prstGeom>
        </p:spPr>
        <p:txBody>
          <a:bodyPr lIns="0" tIns="0" rIns="0" bIns="0" rtlCol="0" anchor="t">
            <a:spAutoFit/>
          </a:bodyPr>
          <a:lstStyle/>
          <a:p>
            <a:pPr marL="0" lvl="0" indent="0" algn="l">
              <a:lnSpc>
                <a:spcPts val="9600"/>
              </a:lnSpc>
              <a:spcBef>
                <a:spcPct val="0"/>
              </a:spcBef>
            </a:pPr>
            <a:r>
              <a:rPr lang="en-US" sz="8000" dirty="0">
                <a:solidFill>
                  <a:srgbClr val="FFFFFF"/>
                </a:solidFill>
                <a:latin typeface="Poppins Medium"/>
              </a:rPr>
              <a:t>TABLE OF CONTENTS</a:t>
            </a:r>
          </a:p>
        </p:txBody>
      </p:sp>
      <p:sp>
        <p:nvSpPr>
          <p:cNvPr id="27" name="TextBox 27"/>
          <p:cNvSpPr txBox="1"/>
          <p:nvPr/>
        </p:nvSpPr>
        <p:spPr>
          <a:xfrm>
            <a:off x="1653312" y="2788810"/>
            <a:ext cx="1208246"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01</a:t>
            </a:r>
          </a:p>
        </p:txBody>
      </p:sp>
      <p:sp>
        <p:nvSpPr>
          <p:cNvPr id="28" name="TextBox 28"/>
          <p:cNvSpPr txBox="1"/>
          <p:nvPr/>
        </p:nvSpPr>
        <p:spPr>
          <a:xfrm>
            <a:off x="1514901" y="5590048"/>
            <a:ext cx="1485067"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02</a:t>
            </a:r>
          </a:p>
        </p:txBody>
      </p:sp>
      <p:sp>
        <p:nvSpPr>
          <p:cNvPr id="29" name="TextBox 29"/>
          <p:cNvSpPr txBox="1"/>
          <p:nvPr/>
        </p:nvSpPr>
        <p:spPr>
          <a:xfrm>
            <a:off x="1494184" y="8079883"/>
            <a:ext cx="1505784"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03</a:t>
            </a:r>
          </a:p>
        </p:txBody>
      </p:sp>
      <p:sp>
        <p:nvSpPr>
          <p:cNvPr id="30" name="TextBox 30"/>
          <p:cNvSpPr txBox="1"/>
          <p:nvPr/>
        </p:nvSpPr>
        <p:spPr>
          <a:xfrm>
            <a:off x="10306953" y="2854665"/>
            <a:ext cx="1570434"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04</a:t>
            </a:r>
          </a:p>
        </p:txBody>
      </p:sp>
      <p:sp>
        <p:nvSpPr>
          <p:cNvPr id="31" name="TextBox 31"/>
          <p:cNvSpPr txBox="1"/>
          <p:nvPr/>
        </p:nvSpPr>
        <p:spPr>
          <a:xfrm>
            <a:off x="2999968" y="2854665"/>
            <a:ext cx="5414209" cy="1971675"/>
          </a:xfrm>
          <a:prstGeom prst="rect">
            <a:avLst/>
          </a:prstGeom>
        </p:spPr>
        <p:txBody>
          <a:bodyPr lIns="0" tIns="0" rIns="0" bIns="0" rtlCol="0" anchor="t">
            <a:spAutoFit/>
          </a:bodyPr>
          <a:lstStyle/>
          <a:p>
            <a:pPr marL="0" lvl="0" indent="0" algn="ctr">
              <a:lnSpc>
                <a:spcPts val="5160"/>
              </a:lnSpc>
              <a:spcBef>
                <a:spcPct val="0"/>
              </a:spcBef>
            </a:pPr>
            <a:r>
              <a:rPr lang="en-US" sz="4300" dirty="0">
                <a:solidFill>
                  <a:srgbClr val="216AD9"/>
                </a:solidFill>
                <a:latin typeface="Poppins Medium"/>
              </a:rPr>
              <a:t>Introduction &amp; Background of the school</a:t>
            </a:r>
          </a:p>
        </p:txBody>
      </p:sp>
      <p:sp>
        <p:nvSpPr>
          <p:cNvPr id="32" name="TextBox 32"/>
          <p:cNvSpPr txBox="1"/>
          <p:nvPr/>
        </p:nvSpPr>
        <p:spPr>
          <a:xfrm>
            <a:off x="11877388" y="2765130"/>
            <a:ext cx="4193653" cy="1971675"/>
          </a:xfrm>
          <a:prstGeom prst="rect">
            <a:avLst/>
          </a:prstGeom>
        </p:spPr>
        <p:txBody>
          <a:bodyPr lIns="0" tIns="0" rIns="0" bIns="0" rtlCol="0" anchor="t">
            <a:spAutoFit/>
          </a:bodyPr>
          <a:lstStyle/>
          <a:p>
            <a:pPr marL="0" lvl="0" indent="0" algn="ctr">
              <a:lnSpc>
                <a:spcPts val="5160"/>
              </a:lnSpc>
              <a:spcBef>
                <a:spcPct val="0"/>
              </a:spcBef>
            </a:pPr>
            <a:r>
              <a:rPr lang="en-US" sz="4300" dirty="0">
                <a:solidFill>
                  <a:srgbClr val="216AD9"/>
                </a:solidFill>
                <a:latin typeface="Poppins Medium"/>
              </a:rPr>
              <a:t>Stakeholder Power Interest Grid</a:t>
            </a:r>
          </a:p>
        </p:txBody>
      </p:sp>
      <p:sp>
        <p:nvSpPr>
          <p:cNvPr id="33" name="TextBox 33"/>
          <p:cNvSpPr txBox="1"/>
          <p:nvPr/>
        </p:nvSpPr>
        <p:spPr>
          <a:xfrm>
            <a:off x="2999968" y="8406235"/>
            <a:ext cx="5557804" cy="1314450"/>
          </a:xfrm>
          <a:prstGeom prst="rect">
            <a:avLst/>
          </a:prstGeom>
        </p:spPr>
        <p:txBody>
          <a:bodyPr lIns="0" tIns="0" rIns="0" bIns="0" rtlCol="0" anchor="t">
            <a:spAutoFit/>
          </a:bodyPr>
          <a:lstStyle/>
          <a:p>
            <a:pPr marL="0" lvl="0" indent="0" algn="ctr">
              <a:lnSpc>
                <a:spcPts val="5040"/>
              </a:lnSpc>
              <a:spcBef>
                <a:spcPct val="0"/>
              </a:spcBef>
            </a:pPr>
            <a:r>
              <a:rPr lang="en-US" sz="4200" dirty="0">
                <a:solidFill>
                  <a:srgbClr val="216AD9"/>
                </a:solidFill>
                <a:latin typeface="Poppins Medium"/>
              </a:rPr>
              <a:t>Lewin's Force Field Analysis</a:t>
            </a:r>
          </a:p>
        </p:txBody>
      </p:sp>
      <p:sp>
        <p:nvSpPr>
          <p:cNvPr id="34" name="Freeform 34"/>
          <p:cNvSpPr/>
          <p:nvPr/>
        </p:nvSpPr>
        <p:spPr>
          <a:xfrm>
            <a:off x="15067858" y="-275508"/>
            <a:ext cx="3220142" cy="2994732"/>
          </a:xfrm>
          <a:custGeom>
            <a:avLst/>
            <a:gdLst/>
            <a:ahLst/>
            <a:cxnLst/>
            <a:rect l="l" t="t" r="r" b="b"/>
            <a:pathLst>
              <a:path w="3220142" h="2994732">
                <a:moveTo>
                  <a:pt x="0" y="0"/>
                </a:moveTo>
                <a:lnTo>
                  <a:pt x="3220142" y="0"/>
                </a:lnTo>
                <a:lnTo>
                  <a:pt x="3220142" y="2994732"/>
                </a:lnTo>
                <a:lnTo>
                  <a:pt x="0" y="299473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35" name="Freeform 35"/>
          <p:cNvSpPr/>
          <p:nvPr/>
        </p:nvSpPr>
        <p:spPr>
          <a:xfrm>
            <a:off x="14558662" y="-526068"/>
            <a:ext cx="4309219" cy="3495854"/>
          </a:xfrm>
          <a:custGeom>
            <a:avLst/>
            <a:gdLst/>
            <a:ahLst/>
            <a:cxnLst/>
            <a:rect l="l" t="t" r="r" b="b"/>
            <a:pathLst>
              <a:path w="4309219" h="3495854">
                <a:moveTo>
                  <a:pt x="0" y="0"/>
                </a:moveTo>
                <a:lnTo>
                  <a:pt x="4309219" y="0"/>
                </a:lnTo>
                <a:lnTo>
                  <a:pt x="4309219" y="3495853"/>
                </a:lnTo>
                <a:lnTo>
                  <a:pt x="0" y="3495853"/>
                </a:lnTo>
                <a:lnTo>
                  <a:pt x="0" y="0"/>
                </a:lnTo>
                <a:close/>
              </a:path>
            </a:pathLst>
          </a:custGeom>
          <a:blipFill>
            <a:blip r:embed="rId6">
              <a:alphaModFix amt="65000"/>
              <a:extLst>
                <a:ext uri="{96DAC541-7B7A-43D3-8B79-37D633B846F1}">
                  <asvg:svgBlip xmlns="" xmlns:asvg="http://schemas.microsoft.com/office/drawing/2016/SVG/main" r:embed="rId7"/>
                </a:ext>
              </a:extLst>
            </a:blip>
            <a:stretch>
              <a:fillRect/>
            </a:stretch>
          </a:blipFill>
        </p:spPr>
      </p:sp>
      <p:sp>
        <p:nvSpPr>
          <p:cNvPr id="36" name="Freeform 36"/>
          <p:cNvSpPr/>
          <p:nvPr/>
        </p:nvSpPr>
        <p:spPr>
          <a:xfrm rot="218997">
            <a:off x="-143647" y="9381528"/>
            <a:ext cx="3922624" cy="1608276"/>
          </a:xfrm>
          <a:custGeom>
            <a:avLst/>
            <a:gdLst/>
            <a:ahLst/>
            <a:cxnLst/>
            <a:rect l="l" t="t" r="r" b="b"/>
            <a:pathLst>
              <a:path w="3922624" h="1608276">
                <a:moveTo>
                  <a:pt x="0" y="0"/>
                </a:moveTo>
                <a:lnTo>
                  <a:pt x="3922624" y="0"/>
                </a:lnTo>
                <a:lnTo>
                  <a:pt x="3922624" y="1608275"/>
                </a:lnTo>
                <a:lnTo>
                  <a:pt x="0" y="1608275"/>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sp>
      <p:sp>
        <p:nvSpPr>
          <p:cNvPr id="37" name="TextBox 37"/>
          <p:cNvSpPr txBox="1"/>
          <p:nvPr/>
        </p:nvSpPr>
        <p:spPr>
          <a:xfrm>
            <a:off x="2999968" y="5653843"/>
            <a:ext cx="5557804" cy="1314450"/>
          </a:xfrm>
          <a:prstGeom prst="rect">
            <a:avLst/>
          </a:prstGeom>
        </p:spPr>
        <p:txBody>
          <a:bodyPr lIns="0" tIns="0" rIns="0" bIns="0" rtlCol="0" anchor="t">
            <a:spAutoFit/>
          </a:bodyPr>
          <a:lstStyle/>
          <a:p>
            <a:pPr marL="0" lvl="0" indent="0" algn="ctr">
              <a:lnSpc>
                <a:spcPts val="5040"/>
              </a:lnSpc>
              <a:spcBef>
                <a:spcPct val="0"/>
              </a:spcBef>
            </a:pPr>
            <a:r>
              <a:rPr lang="en-US" sz="4200" dirty="0">
                <a:solidFill>
                  <a:srgbClr val="216AD9"/>
                </a:solidFill>
                <a:latin typeface="Poppins Medium"/>
              </a:rPr>
              <a:t>Lewin's Change Management Model</a:t>
            </a:r>
          </a:p>
        </p:txBody>
      </p:sp>
      <p:grpSp>
        <p:nvGrpSpPr>
          <p:cNvPr id="38" name="Group 38"/>
          <p:cNvGrpSpPr/>
          <p:nvPr/>
        </p:nvGrpSpPr>
        <p:grpSpPr>
          <a:xfrm>
            <a:off x="9768680" y="5460508"/>
            <a:ext cx="7672667" cy="2373237"/>
            <a:chOff x="0" y="0"/>
            <a:chExt cx="2020785" cy="625050"/>
          </a:xfrm>
        </p:grpSpPr>
        <p:sp>
          <p:nvSpPr>
            <p:cNvPr id="39" name="Freeform 39"/>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40" name="TextBox 40"/>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41" name="Group 41"/>
          <p:cNvGrpSpPr/>
          <p:nvPr/>
        </p:nvGrpSpPr>
        <p:grpSpPr>
          <a:xfrm>
            <a:off x="10040253" y="5460508"/>
            <a:ext cx="7672667" cy="2373237"/>
            <a:chOff x="0" y="0"/>
            <a:chExt cx="2020785" cy="625050"/>
          </a:xfrm>
        </p:grpSpPr>
        <p:sp>
          <p:nvSpPr>
            <p:cNvPr id="42" name="Freeform 42"/>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43" name="TextBox 43"/>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sp>
        <p:nvSpPr>
          <p:cNvPr id="44" name="TextBox 44"/>
          <p:cNvSpPr txBox="1"/>
          <p:nvPr/>
        </p:nvSpPr>
        <p:spPr>
          <a:xfrm>
            <a:off x="10311865" y="5651008"/>
            <a:ext cx="1560612"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05</a:t>
            </a:r>
          </a:p>
        </p:txBody>
      </p:sp>
      <p:sp>
        <p:nvSpPr>
          <p:cNvPr id="45" name="TextBox 45"/>
          <p:cNvSpPr txBox="1"/>
          <p:nvPr/>
        </p:nvSpPr>
        <p:spPr>
          <a:xfrm>
            <a:off x="12089080" y="5885323"/>
            <a:ext cx="4193653" cy="1323975"/>
          </a:xfrm>
          <a:prstGeom prst="rect">
            <a:avLst/>
          </a:prstGeom>
        </p:spPr>
        <p:txBody>
          <a:bodyPr lIns="0" tIns="0" rIns="0" bIns="0" rtlCol="0" anchor="t">
            <a:spAutoFit/>
          </a:bodyPr>
          <a:lstStyle/>
          <a:p>
            <a:pPr marL="0" lvl="0" indent="0" algn="ctr">
              <a:lnSpc>
                <a:spcPts val="5160"/>
              </a:lnSpc>
              <a:spcBef>
                <a:spcPct val="0"/>
              </a:spcBef>
            </a:pPr>
            <a:r>
              <a:rPr lang="en-US" sz="4300" dirty="0">
                <a:solidFill>
                  <a:srgbClr val="216AD9"/>
                </a:solidFill>
                <a:latin typeface="Poppins Medium"/>
              </a:rPr>
              <a:t>Evidence of Success</a:t>
            </a:r>
          </a:p>
        </p:txBody>
      </p:sp>
      <p:grpSp>
        <p:nvGrpSpPr>
          <p:cNvPr id="46" name="Group 46"/>
          <p:cNvGrpSpPr/>
          <p:nvPr/>
        </p:nvGrpSpPr>
        <p:grpSpPr>
          <a:xfrm>
            <a:off x="9768680" y="7986145"/>
            <a:ext cx="7672667" cy="2373237"/>
            <a:chOff x="0" y="0"/>
            <a:chExt cx="2020785" cy="625050"/>
          </a:xfrm>
        </p:grpSpPr>
        <p:sp>
          <p:nvSpPr>
            <p:cNvPr id="47" name="Freeform 47"/>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164985"/>
            </a:solidFill>
          </p:spPr>
        </p:sp>
        <p:sp>
          <p:nvSpPr>
            <p:cNvPr id="48" name="TextBox 48"/>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grpSp>
        <p:nvGrpSpPr>
          <p:cNvPr id="49" name="Group 49"/>
          <p:cNvGrpSpPr/>
          <p:nvPr/>
        </p:nvGrpSpPr>
        <p:grpSpPr>
          <a:xfrm>
            <a:off x="10040253" y="7986145"/>
            <a:ext cx="7672667" cy="2373237"/>
            <a:chOff x="0" y="0"/>
            <a:chExt cx="2020785" cy="625050"/>
          </a:xfrm>
        </p:grpSpPr>
        <p:sp>
          <p:nvSpPr>
            <p:cNvPr id="50" name="Freeform 50"/>
            <p:cNvSpPr/>
            <p:nvPr/>
          </p:nvSpPr>
          <p:spPr>
            <a:xfrm>
              <a:off x="0" y="0"/>
              <a:ext cx="2020785" cy="625050"/>
            </a:xfrm>
            <a:custGeom>
              <a:avLst/>
              <a:gdLst/>
              <a:ahLst/>
              <a:cxnLst/>
              <a:rect l="l" t="t" r="r" b="b"/>
              <a:pathLst>
                <a:path w="2020785" h="625050">
                  <a:moveTo>
                    <a:pt x="51460" y="0"/>
                  </a:moveTo>
                  <a:lnTo>
                    <a:pt x="1969324" y="0"/>
                  </a:lnTo>
                  <a:cubicBezTo>
                    <a:pt x="1997745" y="0"/>
                    <a:pt x="2020785" y="23040"/>
                    <a:pt x="2020785" y="51460"/>
                  </a:cubicBezTo>
                  <a:lnTo>
                    <a:pt x="2020785" y="573590"/>
                  </a:lnTo>
                  <a:cubicBezTo>
                    <a:pt x="2020785" y="587238"/>
                    <a:pt x="2015363" y="600327"/>
                    <a:pt x="2005712" y="609978"/>
                  </a:cubicBezTo>
                  <a:cubicBezTo>
                    <a:pt x="1996061" y="619628"/>
                    <a:pt x="1982972" y="625050"/>
                    <a:pt x="1969324" y="625050"/>
                  </a:cubicBezTo>
                  <a:lnTo>
                    <a:pt x="51460" y="625050"/>
                  </a:lnTo>
                  <a:cubicBezTo>
                    <a:pt x="23040" y="625050"/>
                    <a:pt x="0" y="602010"/>
                    <a:pt x="0" y="573590"/>
                  </a:cubicBezTo>
                  <a:lnTo>
                    <a:pt x="0" y="51460"/>
                  </a:lnTo>
                  <a:cubicBezTo>
                    <a:pt x="0" y="23040"/>
                    <a:pt x="23040" y="0"/>
                    <a:pt x="51460" y="0"/>
                  </a:cubicBezTo>
                  <a:close/>
                </a:path>
              </a:pathLst>
            </a:custGeom>
            <a:solidFill>
              <a:srgbClr val="FFFFFF"/>
            </a:solidFill>
          </p:spPr>
        </p:sp>
        <p:sp>
          <p:nvSpPr>
            <p:cNvPr id="51" name="TextBox 51"/>
            <p:cNvSpPr txBox="1"/>
            <p:nvPr/>
          </p:nvSpPr>
          <p:spPr>
            <a:xfrm>
              <a:off x="0" y="0"/>
              <a:ext cx="812800" cy="812800"/>
            </a:xfrm>
            <a:prstGeom prst="rect">
              <a:avLst/>
            </a:prstGeom>
          </p:spPr>
          <p:txBody>
            <a:bodyPr lIns="50800" tIns="50800" rIns="50800" bIns="50800" rtlCol="0" anchor="ctr"/>
            <a:lstStyle/>
            <a:p>
              <a:pPr algn="ctr">
                <a:lnSpc>
                  <a:spcPts val="2399"/>
                </a:lnSpc>
              </a:pPr>
              <a:endParaRPr dirty="0"/>
            </a:p>
          </p:txBody>
        </p:sp>
      </p:grpSp>
      <p:sp>
        <p:nvSpPr>
          <p:cNvPr id="52" name="TextBox 52"/>
          <p:cNvSpPr txBox="1"/>
          <p:nvPr/>
        </p:nvSpPr>
        <p:spPr>
          <a:xfrm>
            <a:off x="10314916" y="8263360"/>
            <a:ext cx="1564332" cy="1640205"/>
          </a:xfrm>
          <a:prstGeom prst="rect">
            <a:avLst/>
          </a:prstGeom>
        </p:spPr>
        <p:txBody>
          <a:bodyPr lIns="0" tIns="0" rIns="0" bIns="0" rtlCol="0" anchor="t">
            <a:spAutoFit/>
          </a:bodyPr>
          <a:lstStyle/>
          <a:p>
            <a:pPr algn="ctr">
              <a:lnSpc>
                <a:spcPts val="12480"/>
              </a:lnSpc>
              <a:spcBef>
                <a:spcPct val="0"/>
              </a:spcBef>
            </a:pPr>
            <a:r>
              <a:rPr lang="en-US" sz="9600" dirty="0">
                <a:solidFill>
                  <a:srgbClr val="216AD9"/>
                </a:solidFill>
                <a:latin typeface="Poppins Medium"/>
              </a:rPr>
              <a:t>06</a:t>
            </a:r>
          </a:p>
        </p:txBody>
      </p:sp>
      <p:sp>
        <p:nvSpPr>
          <p:cNvPr id="53" name="TextBox 53"/>
          <p:cNvSpPr txBox="1"/>
          <p:nvPr/>
        </p:nvSpPr>
        <p:spPr>
          <a:xfrm>
            <a:off x="12089080" y="8821525"/>
            <a:ext cx="4193653" cy="676275"/>
          </a:xfrm>
          <a:prstGeom prst="rect">
            <a:avLst/>
          </a:prstGeom>
        </p:spPr>
        <p:txBody>
          <a:bodyPr lIns="0" tIns="0" rIns="0" bIns="0" rtlCol="0" anchor="t">
            <a:spAutoFit/>
          </a:bodyPr>
          <a:lstStyle/>
          <a:p>
            <a:pPr marL="0" lvl="0" indent="0" algn="ctr">
              <a:lnSpc>
                <a:spcPts val="5160"/>
              </a:lnSpc>
              <a:spcBef>
                <a:spcPct val="0"/>
              </a:spcBef>
            </a:pPr>
            <a:r>
              <a:rPr lang="en-US" sz="4300" dirty="0">
                <a:solidFill>
                  <a:srgbClr val="216AD9"/>
                </a:solidFill>
                <a:latin typeface="Poppins Medium"/>
              </a:rPr>
              <a:t>Conclusion</a:t>
            </a:r>
          </a:p>
        </p:txBody>
      </p:sp>
      <p:pic>
        <p:nvPicPr>
          <p:cNvPr id="55" name="Audio 5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809302" y="165027"/>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3" name="TextBox 3"/>
          <p:cNvSpPr txBox="1"/>
          <p:nvPr/>
        </p:nvSpPr>
        <p:spPr>
          <a:xfrm>
            <a:off x="301372" y="2155881"/>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INTRODUCTION</a:t>
            </a:r>
          </a:p>
        </p:txBody>
      </p:sp>
      <p:sp>
        <p:nvSpPr>
          <p:cNvPr id="4" name="TextBox 4"/>
          <p:cNvSpPr txBox="1"/>
          <p:nvPr/>
        </p:nvSpPr>
        <p:spPr>
          <a:xfrm>
            <a:off x="2457178" y="6137589"/>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5" name="TextBox 5"/>
          <p:cNvSpPr txBox="1"/>
          <p:nvPr/>
        </p:nvSpPr>
        <p:spPr>
          <a:xfrm>
            <a:off x="15628843" y="6137589"/>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6" name="TextBox 6"/>
          <p:cNvSpPr txBox="1"/>
          <p:nvPr/>
        </p:nvSpPr>
        <p:spPr>
          <a:xfrm>
            <a:off x="7524540" y="4146735"/>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INTRODUCTION</a:t>
            </a:r>
          </a:p>
        </p:txBody>
      </p:sp>
      <p:sp>
        <p:nvSpPr>
          <p:cNvPr id="7" name="TextBox 7"/>
          <p:cNvSpPr txBox="1"/>
          <p:nvPr/>
        </p:nvSpPr>
        <p:spPr>
          <a:xfrm>
            <a:off x="-6890036" y="165027"/>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INTRODUCTION</a:t>
            </a:r>
          </a:p>
        </p:txBody>
      </p:sp>
      <p:sp>
        <p:nvSpPr>
          <p:cNvPr id="8" name="TextBox 8"/>
          <p:cNvSpPr txBox="1"/>
          <p:nvPr/>
        </p:nvSpPr>
        <p:spPr>
          <a:xfrm>
            <a:off x="-5206558" y="4146735"/>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9" name="TextBox 9"/>
          <p:cNvSpPr txBox="1"/>
          <p:nvPr/>
        </p:nvSpPr>
        <p:spPr>
          <a:xfrm>
            <a:off x="-10714487" y="6137589"/>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10" name="TextBox 10"/>
          <p:cNvSpPr txBox="1"/>
          <p:nvPr/>
        </p:nvSpPr>
        <p:spPr>
          <a:xfrm>
            <a:off x="-1482875" y="8128444"/>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INTRODUCTION</a:t>
            </a:r>
          </a:p>
        </p:txBody>
      </p:sp>
      <p:sp>
        <p:nvSpPr>
          <p:cNvPr id="11" name="TextBox 11"/>
          <p:cNvSpPr txBox="1"/>
          <p:nvPr/>
        </p:nvSpPr>
        <p:spPr>
          <a:xfrm>
            <a:off x="11019951" y="8172321"/>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grpSp>
        <p:nvGrpSpPr>
          <p:cNvPr id="12" name="Group 12"/>
          <p:cNvGrpSpPr>
            <a:grpSpLocks noChangeAspect="1"/>
          </p:cNvGrpSpPr>
          <p:nvPr/>
        </p:nvGrpSpPr>
        <p:grpSpPr>
          <a:xfrm>
            <a:off x="808262" y="1949466"/>
            <a:ext cx="6426315" cy="6426289"/>
            <a:chOff x="0" y="0"/>
            <a:chExt cx="6350000" cy="6349975"/>
          </a:xfrm>
        </p:grpSpPr>
        <p:sp>
          <p:nvSpPr>
            <p:cNvPr id="13" name="Freeform 13"/>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14" name="TextBox 14"/>
          <p:cNvSpPr txBox="1"/>
          <p:nvPr/>
        </p:nvSpPr>
        <p:spPr>
          <a:xfrm>
            <a:off x="13013882" y="2155881"/>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INTRODUCTION</a:t>
            </a:r>
          </a:p>
        </p:txBody>
      </p:sp>
      <p:sp>
        <p:nvSpPr>
          <p:cNvPr id="15" name="TextBox 15"/>
          <p:cNvSpPr txBox="1"/>
          <p:nvPr/>
        </p:nvSpPr>
        <p:spPr>
          <a:xfrm>
            <a:off x="1549388" y="1760034"/>
            <a:ext cx="4645606"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1</a:t>
            </a:r>
            <a:endParaRPr lang="en-US" sz="36912" dirty="0">
              <a:solidFill>
                <a:srgbClr val="FFFFFF"/>
              </a:solidFill>
              <a:latin typeface="Poppins Medium"/>
            </a:endParaRPr>
          </a:p>
        </p:txBody>
      </p:sp>
      <p:grpSp>
        <p:nvGrpSpPr>
          <p:cNvPr id="16" name="Group 16"/>
          <p:cNvGrpSpPr/>
          <p:nvPr/>
        </p:nvGrpSpPr>
        <p:grpSpPr>
          <a:xfrm>
            <a:off x="7460899" y="3980448"/>
            <a:ext cx="11792332" cy="2571079"/>
            <a:chOff x="0" y="0"/>
            <a:chExt cx="2693906" cy="587352"/>
          </a:xfrm>
        </p:grpSpPr>
        <p:sp>
          <p:nvSpPr>
            <p:cNvPr id="17" name="Freeform 17"/>
            <p:cNvSpPr/>
            <p:nvPr/>
          </p:nvSpPr>
          <p:spPr>
            <a:xfrm>
              <a:off x="203200" y="-471"/>
              <a:ext cx="2287506" cy="588293"/>
            </a:xfrm>
            <a:custGeom>
              <a:avLst/>
              <a:gdLst/>
              <a:ahLst/>
              <a:cxnLst/>
              <a:rect l="l" t="t" r="r" b="b"/>
              <a:pathLst>
                <a:path w="2287506" h="588293">
                  <a:moveTo>
                    <a:pt x="2287506" y="471"/>
                  </a:moveTo>
                  <a:cubicBezTo>
                    <a:pt x="2182273" y="0"/>
                    <a:pt x="2084831" y="55872"/>
                    <a:pt x="2032078" y="146928"/>
                  </a:cubicBezTo>
                  <a:cubicBezTo>
                    <a:pt x="1979326" y="237985"/>
                    <a:pt x="1979326" y="350308"/>
                    <a:pt x="2032078" y="441365"/>
                  </a:cubicBezTo>
                  <a:cubicBezTo>
                    <a:pt x="2084831" y="532422"/>
                    <a:pt x="2182273" y="588293"/>
                    <a:pt x="2287506" y="587823"/>
                  </a:cubicBezTo>
                  <a:lnTo>
                    <a:pt x="0" y="587823"/>
                  </a:lnTo>
                  <a:cubicBezTo>
                    <a:pt x="105233" y="588293"/>
                    <a:pt x="202675" y="532422"/>
                    <a:pt x="255427" y="441365"/>
                  </a:cubicBezTo>
                  <a:cubicBezTo>
                    <a:pt x="308180" y="350308"/>
                    <a:pt x="308180" y="237985"/>
                    <a:pt x="255427" y="146928"/>
                  </a:cubicBezTo>
                  <a:cubicBezTo>
                    <a:pt x="202675" y="55872"/>
                    <a:pt x="105233" y="0"/>
                    <a:pt x="0" y="471"/>
                  </a:cubicBezTo>
                  <a:close/>
                </a:path>
              </a:pathLst>
            </a:custGeom>
            <a:solidFill>
              <a:srgbClr val="216AD9"/>
            </a:solidFill>
          </p:spPr>
        </p:sp>
        <p:sp>
          <p:nvSpPr>
            <p:cNvPr id="18" name="TextBox 18"/>
            <p:cNvSpPr txBox="1"/>
            <p:nvPr/>
          </p:nvSpPr>
          <p:spPr>
            <a:xfrm>
              <a:off x="0" y="-47625"/>
              <a:ext cx="812800" cy="454025"/>
            </a:xfrm>
            <a:prstGeom prst="rect">
              <a:avLst/>
            </a:prstGeom>
          </p:spPr>
          <p:txBody>
            <a:bodyPr lIns="50800" tIns="50800" rIns="50800" bIns="50800" rtlCol="0" anchor="ctr"/>
            <a:lstStyle/>
            <a:p>
              <a:pPr algn="ctr">
                <a:lnSpc>
                  <a:spcPts val="3359"/>
                </a:lnSpc>
              </a:pPr>
              <a:endParaRPr dirty="0"/>
            </a:p>
          </p:txBody>
        </p:sp>
      </p:grpSp>
      <p:sp>
        <p:nvSpPr>
          <p:cNvPr id="19" name="TextBox 19"/>
          <p:cNvSpPr txBox="1"/>
          <p:nvPr/>
        </p:nvSpPr>
        <p:spPr>
          <a:xfrm>
            <a:off x="7909105" y="4342865"/>
            <a:ext cx="10378895" cy="1750994"/>
          </a:xfrm>
          <a:prstGeom prst="rect">
            <a:avLst/>
          </a:prstGeom>
        </p:spPr>
        <p:txBody>
          <a:bodyPr lIns="0" tIns="0" rIns="0" bIns="0" rtlCol="0" anchor="t">
            <a:spAutoFit/>
          </a:bodyPr>
          <a:lstStyle/>
          <a:p>
            <a:pPr marL="0" lvl="0" indent="0" algn="just">
              <a:lnSpc>
                <a:spcPts val="13038"/>
              </a:lnSpc>
              <a:spcBef>
                <a:spcPct val="0"/>
              </a:spcBef>
            </a:pPr>
            <a:r>
              <a:rPr lang="en-US" sz="10865" dirty="0">
                <a:solidFill>
                  <a:srgbClr val="FFFFFF"/>
                </a:solidFill>
                <a:latin typeface="Poppins Medium"/>
              </a:rPr>
              <a:t>INTRODUCTION</a:t>
            </a:r>
          </a:p>
        </p:txBody>
      </p:sp>
      <p:pic>
        <p:nvPicPr>
          <p:cNvPr id="22" name="Audio 2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Freeform 2"/>
          <p:cNvSpPr/>
          <p:nvPr/>
        </p:nvSpPr>
        <p:spPr>
          <a:xfrm>
            <a:off x="13606136" y="-531218"/>
            <a:ext cx="5770713" cy="4441141"/>
          </a:xfrm>
          <a:custGeom>
            <a:avLst/>
            <a:gdLst/>
            <a:ahLst/>
            <a:cxnLst/>
            <a:rect l="l" t="t" r="r" b="b"/>
            <a:pathLst>
              <a:path w="5770713" h="4441141">
                <a:moveTo>
                  <a:pt x="0" y="0"/>
                </a:moveTo>
                <a:lnTo>
                  <a:pt x="5770712" y="0"/>
                </a:lnTo>
                <a:lnTo>
                  <a:pt x="5770712" y="4441141"/>
                </a:lnTo>
                <a:lnTo>
                  <a:pt x="0" y="4441141"/>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3" name="Freeform 3"/>
          <p:cNvSpPr/>
          <p:nvPr/>
        </p:nvSpPr>
        <p:spPr>
          <a:xfrm>
            <a:off x="16410507" y="8550184"/>
            <a:ext cx="2966342" cy="2758698"/>
          </a:xfrm>
          <a:custGeom>
            <a:avLst/>
            <a:gdLst/>
            <a:ahLst/>
            <a:cxnLst/>
            <a:rect l="l" t="t" r="r" b="b"/>
            <a:pathLst>
              <a:path w="2966342" h="2758698">
                <a:moveTo>
                  <a:pt x="0" y="0"/>
                </a:moveTo>
                <a:lnTo>
                  <a:pt x="2966341" y="0"/>
                </a:lnTo>
                <a:lnTo>
                  <a:pt x="2966341" y="2758698"/>
                </a:lnTo>
                <a:lnTo>
                  <a:pt x="0" y="2758698"/>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4" name="Freeform 4"/>
          <p:cNvSpPr/>
          <p:nvPr/>
        </p:nvSpPr>
        <p:spPr>
          <a:xfrm>
            <a:off x="-664876" y="-350649"/>
            <a:ext cx="2966342" cy="2758698"/>
          </a:xfrm>
          <a:custGeom>
            <a:avLst/>
            <a:gdLst/>
            <a:ahLst/>
            <a:cxnLst/>
            <a:rect l="l" t="t" r="r" b="b"/>
            <a:pathLst>
              <a:path w="2966342" h="2758698">
                <a:moveTo>
                  <a:pt x="0" y="0"/>
                </a:moveTo>
                <a:lnTo>
                  <a:pt x="2966342" y="0"/>
                </a:lnTo>
                <a:lnTo>
                  <a:pt x="2966342" y="2758698"/>
                </a:lnTo>
                <a:lnTo>
                  <a:pt x="0" y="2758698"/>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5" name="TextBox 5"/>
          <p:cNvSpPr txBox="1"/>
          <p:nvPr/>
        </p:nvSpPr>
        <p:spPr>
          <a:xfrm>
            <a:off x="3386123" y="723900"/>
            <a:ext cx="11292568" cy="1304925"/>
          </a:xfrm>
          <a:prstGeom prst="rect">
            <a:avLst/>
          </a:prstGeom>
        </p:spPr>
        <p:txBody>
          <a:bodyPr lIns="0" tIns="0" rIns="0" bIns="0" rtlCol="0" anchor="t">
            <a:spAutoFit/>
          </a:bodyPr>
          <a:lstStyle/>
          <a:p>
            <a:pPr marL="0" lvl="0" indent="0" algn="ctr">
              <a:lnSpc>
                <a:spcPts val="9600"/>
              </a:lnSpc>
              <a:spcBef>
                <a:spcPct val="0"/>
              </a:spcBef>
            </a:pPr>
            <a:r>
              <a:rPr lang="en-US" sz="8000" dirty="0">
                <a:solidFill>
                  <a:srgbClr val="FFFFFF"/>
                </a:solidFill>
                <a:latin typeface="Poppins Medium Bold"/>
              </a:rPr>
              <a:t>INTRODUCTION</a:t>
            </a:r>
          </a:p>
        </p:txBody>
      </p:sp>
      <p:sp>
        <p:nvSpPr>
          <p:cNvPr id="6" name="TextBox 6"/>
          <p:cNvSpPr txBox="1"/>
          <p:nvPr/>
        </p:nvSpPr>
        <p:spPr>
          <a:xfrm>
            <a:off x="9340977" y="4451780"/>
            <a:ext cx="21061" cy="1278777"/>
          </a:xfrm>
          <a:prstGeom prst="rect">
            <a:avLst/>
          </a:prstGeom>
        </p:spPr>
        <p:txBody>
          <a:bodyPr lIns="0" tIns="0" rIns="0" bIns="0" rtlCol="0" anchor="t">
            <a:spAutoFit/>
          </a:bodyPr>
          <a:lstStyle/>
          <a:p>
            <a:pPr algn="ctr">
              <a:lnSpc>
                <a:spcPts val="10525"/>
              </a:lnSpc>
            </a:pPr>
            <a:endParaRPr dirty="0"/>
          </a:p>
        </p:txBody>
      </p:sp>
      <p:sp>
        <p:nvSpPr>
          <p:cNvPr id="7" name="TextBox 7"/>
          <p:cNvSpPr txBox="1"/>
          <p:nvPr/>
        </p:nvSpPr>
        <p:spPr>
          <a:xfrm>
            <a:off x="0" y="3575480"/>
            <a:ext cx="18064815" cy="4991100"/>
          </a:xfrm>
          <a:prstGeom prst="rect">
            <a:avLst/>
          </a:prstGeom>
        </p:spPr>
        <p:txBody>
          <a:bodyPr lIns="0" tIns="0" rIns="0" bIns="0" rtlCol="0" anchor="t">
            <a:spAutoFit/>
          </a:bodyPr>
          <a:lstStyle/>
          <a:p>
            <a:pPr marL="769662" lvl="1" indent="-384831" algn="ctr">
              <a:lnSpc>
                <a:spcPts val="4277"/>
              </a:lnSpc>
              <a:buFont typeface="Arial"/>
              <a:buChar char="•"/>
            </a:pPr>
            <a:r>
              <a:rPr lang="en-US" sz="3564" dirty="0">
                <a:solidFill>
                  <a:srgbClr val="FFFFFF"/>
                </a:solidFill>
                <a:latin typeface="Poppins Medium"/>
              </a:rPr>
              <a:t>This presentation will touch on the key change management models to be analyzed in the detailed report to follow.</a:t>
            </a:r>
          </a:p>
          <a:p>
            <a:pPr algn="ctr">
              <a:lnSpc>
                <a:spcPts val="42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An educational institution was used as the organization to highlight change.</a:t>
            </a:r>
          </a:p>
          <a:p>
            <a:pPr algn="ctr">
              <a:lnSpc>
                <a:spcPts val="48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The novel corona virus was the global pandemic which created a cause for change from face to face learning to online learning.</a:t>
            </a:r>
          </a:p>
          <a:p>
            <a:pPr algn="ctr">
              <a:lnSpc>
                <a:spcPts val="4277"/>
              </a:lnSpc>
            </a:pPr>
            <a:endParaRPr lang="en-US" sz="3564" dirty="0">
              <a:solidFill>
                <a:srgbClr val="FFFFFF"/>
              </a:solidFill>
              <a:latin typeface="Poppins Medium"/>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726328" y="169229"/>
            <a:ext cx="10276910"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4902"/>
                  </a:srgbClr>
                </a:solidFill>
                <a:latin typeface="Poppins Medium"/>
              </a:rPr>
              <a:t>Background</a:t>
            </a:r>
          </a:p>
        </p:txBody>
      </p:sp>
      <p:sp>
        <p:nvSpPr>
          <p:cNvPr id="3" name="TextBox 3"/>
          <p:cNvSpPr txBox="1"/>
          <p:nvPr/>
        </p:nvSpPr>
        <p:spPr>
          <a:xfrm>
            <a:off x="301372" y="2155881"/>
            <a:ext cx="10276910" cy="2000250"/>
          </a:xfrm>
          <a:prstGeom prst="rect">
            <a:avLst/>
          </a:prstGeom>
        </p:spPr>
        <p:txBody>
          <a:bodyPr lIns="0" tIns="0" rIns="0" bIns="0" rtlCol="0" anchor="t">
            <a:spAutoFit/>
          </a:bodyPr>
          <a:lstStyle/>
          <a:p>
            <a:pPr marL="0" lvl="0" indent="0" algn="just">
              <a:lnSpc>
                <a:spcPts val="14836"/>
              </a:lnSpc>
              <a:spcBef>
                <a:spcPct val="0"/>
              </a:spcBef>
            </a:pPr>
            <a:r>
              <a:rPr lang="en-US" sz="12363" dirty="0">
                <a:solidFill>
                  <a:srgbClr val="216AD9">
                    <a:alpha val="29804"/>
                  </a:srgbClr>
                </a:solidFill>
                <a:latin typeface="Poppins Medium"/>
              </a:rPr>
              <a:t>Background</a:t>
            </a:r>
          </a:p>
        </p:txBody>
      </p:sp>
      <p:sp>
        <p:nvSpPr>
          <p:cNvPr id="4" name="TextBox 4"/>
          <p:cNvSpPr txBox="1"/>
          <p:nvPr/>
        </p:nvSpPr>
        <p:spPr>
          <a:xfrm>
            <a:off x="-734143" y="6141792"/>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Background</a:t>
            </a:r>
          </a:p>
        </p:txBody>
      </p:sp>
      <p:sp>
        <p:nvSpPr>
          <p:cNvPr id="5" name="TextBox 5"/>
          <p:cNvSpPr txBox="1"/>
          <p:nvPr/>
        </p:nvSpPr>
        <p:spPr>
          <a:xfrm>
            <a:off x="8229439" y="4150938"/>
            <a:ext cx="10324775"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Background</a:t>
            </a:r>
          </a:p>
        </p:txBody>
      </p:sp>
      <p:sp>
        <p:nvSpPr>
          <p:cNvPr id="6" name="TextBox 6"/>
          <p:cNvSpPr txBox="1"/>
          <p:nvPr/>
        </p:nvSpPr>
        <p:spPr>
          <a:xfrm>
            <a:off x="301372" y="178754"/>
            <a:ext cx="9265328" cy="1876425"/>
          </a:xfrm>
          <a:prstGeom prst="rect">
            <a:avLst/>
          </a:prstGeom>
        </p:spPr>
        <p:txBody>
          <a:bodyPr lIns="0" tIns="0" rIns="0" bIns="0" rtlCol="0" anchor="t">
            <a:spAutoFit/>
          </a:bodyPr>
          <a:lstStyle/>
          <a:p>
            <a:pPr marL="0" lvl="0" indent="0" algn="just">
              <a:lnSpc>
                <a:spcPts val="13939"/>
              </a:lnSpc>
              <a:spcBef>
                <a:spcPct val="0"/>
              </a:spcBef>
            </a:pPr>
            <a:r>
              <a:rPr lang="en-US" sz="11616" dirty="0">
                <a:solidFill>
                  <a:srgbClr val="216AD9">
                    <a:alpha val="49804"/>
                  </a:srgbClr>
                </a:solidFill>
                <a:latin typeface="Poppins Medium"/>
              </a:rPr>
              <a:t>Background</a:t>
            </a:r>
          </a:p>
        </p:txBody>
      </p:sp>
      <p:sp>
        <p:nvSpPr>
          <p:cNvPr id="7" name="TextBox 7"/>
          <p:cNvSpPr txBox="1"/>
          <p:nvPr/>
        </p:nvSpPr>
        <p:spPr>
          <a:xfrm>
            <a:off x="0" y="4033340"/>
            <a:ext cx="12478698" cy="1933575"/>
          </a:xfrm>
          <a:prstGeom prst="rect">
            <a:avLst/>
          </a:prstGeom>
        </p:spPr>
        <p:txBody>
          <a:bodyPr lIns="0" tIns="0" rIns="0" bIns="0" rtlCol="0" anchor="t">
            <a:spAutoFit/>
          </a:bodyPr>
          <a:lstStyle/>
          <a:p>
            <a:pPr marL="0" lvl="0" indent="0" algn="just">
              <a:lnSpc>
                <a:spcPts val="14356"/>
              </a:lnSpc>
              <a:spcBef>
                <a:spcPct val="0"/>
              </a:spcBef>
            </a:pPr>
            <a:r>
              <a:rPr lang="en-US" sz="11963" dirty="0">
                <a:solidFill>
                  <a:srgbClr val="216AD9">
                    <a:alpha val="19608"/>
                  </a:srgbClr>
                </a:solidFill>
                <a:latin typeface="Poppins Medium"/>
              </a:rPr>
              <a:t>Background</a:t>
            </a:r>
          </a:p>
        </p:txBody>
      </p:sp>
      <p:grpSp>
        <p:nvGrpSpPr>
          <p:cNvPr id="8" name="Group 8"/>
          <p:cNvGrpSpPr>
            <a:grpSpLocks noChangeAspect="1"/>
          </p:cNvGrpSpPr>
          <p:nvPr/>
        </p:nvGrpSpPr>
        <p:grpSpPr>
          <a:xfrm>
            <a:off x="845826" y="1949466"/>
            <a:ext cx="6426315" cy="6426289"/>
            <a:chOff x="0" y="0"/>
            <a:chExt cx="6350000" cy="6349975"/>
          </a:xfrm>
        </p:grpSpPr>
        <p:sp>
          <p:nvSpPr>
            <p:cNvPr id="9" name="Freeform 9"/>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10" name="TextBox 10"/>
          <p:cNvSpPr txBox="1"/>
          <p:nvPr/>
        </p:nvSpPr>
        <p:spPr>
          <a:xfrm>
            <a:off x="10578283" y="2160084"/>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Background</a:t>
            </a:r>
          </a:p>
        </p:txBody>
      </p:sp>
      <p:sp>
        <p:nvSpPr>
          <p:cNvPr id="11" name="TextBox 11"/>
          <p:cNvSpPr txBox="1"/>
          <p:nvPr/>
        </p:nvSpPr>
        <p:spPr>
          <a:xfrm>
            <a:off x="1549377" y="1760034"/>
            <a:ext cx="4645629"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1</a:t>
            </a:r>
            <a:endParaRPr lang="en-US" sz="36912" dirty="0">
              <a:solidFill>
                <a:srgbClr val="FFFFFF"/>
              </a:solidFill>
              <a:latin typeface="Poppins Medium"/>
            </a:endParaRPr>
          </a:p>
        </p:txBody>
      </p:sp>
      <p:sp>
        <p:nvSpPr>
          <p:cNvPr id="12" name="TextBox 12"/>
          <p:cNvSpPr txBox="1"/>
          <p:nvPr/>
        </p:nvSpPr>
        <p:spPr>
          <a:xfrm>
            <a:off x="9702395" y="6141792"/>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Background</a:t>
            </a:r>
          </a:p>
        </p:txBody>
      </p:sp>
      <p:sp>
        <p:nvSpPr>
          <p:cNvPr id="13" name="Freeform 13"/>
          <p:cNvSpPr/>
          <p:nvPr/>
        </p:nvSpPr>
        <p:spPr>
          <a:xfrm>
            <a:off x="8463925" y="1738800"/>
            <a:ext cx="8588192" cy="6636955"/>
          </a:xfrm>
          <a:custGeom>
            <a:avLst/>
            <a:gdLst/>
            <a:ahLst/>
            <a:cxnLst/>
            <a:rect l="l" t="t" r="r" b="b"/>
            <a:pathLst>
              <a:path w="8588192" h="6636955">
                <a:moveTo>
                  <a:pt x="0" y="0"/>
                </a:moveTo>
                <a:lnTo>
                  <a:pt x="8588192" y="0"/>
                </a:lnTo>
                <a:lnTo>
                  <a:pt x="8588192" y="6636955"/>
                </a:lnTo>
                <a:lnTo>
                  <a:pt x="0" y="6636955"/>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14" name="TextBox 14"/>
          <p:cNvSpPr txBox="1"/>
          <p:nvPr/>
        </p:nvSpPr>
        <p:spPr>
          <a:xfrm>
            <a:off x="8463925" y="8251930"/>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Background</a:t>
            </a:r>
          </a:p>
        </p:txBody>
      </p:sp>
      <p:sp>
        <p:nvSpPr>
          <p:cNvPr id="15" name="TextBox 15"/>
          <p:cNvSpPr txBox="1"/>
          <p:nvPr/>
        </p:nvSpPr>
        <p:spPr>
          <a:xfrm>
            <a:off x="-1600895" y="8132646"/>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Background</a:t>
            </a:r>
          </a:p>
        </p:txBody>
      </p:sp>
      <p:pic>
        <p:nvPicPr>
          <p:cNvPr id="17" name="Audio 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Freeform 2"/>
          <p:cNvSpPr/>
          <p:nvPr/>
        </p:nvSpPr>
        <p:spPr>
          <a:xfrm>
            <a:off x="13606136" y="-531218"/>
            <a:ext cx="5770713" cy="4441141"/>
          </a:xfrm>
          <a:custGeom>
            <a:avLst/>
            <a:gdLst/>
            <a:ahLst/>
            <a:cxnLst/>
            <a:rect l="l" t="t" r="r" b="b"/>
            <a:pathLst>
              <a:path w="5770713" h="4441141">
                <a:moveTo>
                  <a:pt x="0" y="0"/>
                </a:moveTo>
                <a:lnTo>
                  <a:pt x="5770712" y="0"/>
                </a:lnTo>
                <a:lnTo>
                  <a:pt x="5770712" y="4441141"/>
                </a:lnTo>
                <a:lnTo>
                  <a:pt x="0" y="4441141"/>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3" name="TextBox 3"/>
          <p:cNvSpPr txBox="1"/>
          <p:nvPr/>
        </p:nvSpPr>
        <p:spPr>
          <a:xfrm>
            <a:off x="2530659" y="130976"/>
            <a:ext cx="11944785" cy="2524125"/>
          </a:xfrm>
          <a:prstGeom prst="rect">
            <a:avLst/>
          </a:prstGeom>
        </p:spPr>
        <p:txBody>
          <a:bodyPr lIns="0" tIns="0" rIns="0" bIns="0" rtlCol="0" anchor="t">
            <a:spAutoFit/>
          </a:bodyPr>
          <a:lstStyle/>
          <a:p>
            <a:pPr marL="0" lvl="0" indent="0" algn="ctr">
              <a:lnSpc>
                <a:spcPts val="9600"/>
              </a:lnSpc>
              <a:spcBef>
                <a:spcPct val="0"/>
              </a:spcBef>
            </a:pPr>
            <a:r>
              <a:rPr lang="en-US" sz="8000" dirty="0">
                <a:solidFill>
                  <a:srgbClr val="FFFFFF"/>
                </a:solidFill>
                <a:latin typeface="Poppins Medium Bold"/>
              </a:rPr>
              <a:t>BACKGROUND OF THE SCHOOL</a:t>
            </a:r>
          </a:p>
        </p:txBody>
      </p:sp>
      <p:sp>
        <p:nvSpPr>
          <p:cNvPr id="4" name="Freeform 4"/>
          <p:cNvSpPr/>
          <p:nvPr/>
        </p:nvSpPr>
        <p:spPr>
          <a:xfrm>
            <a:off x="16410507" y="8550184"/>
            <a:ext cx="2966342" cy="2758698"/>
          </a:xfrm>
          <a:custGeom>
            <a:avLst/>
            <a:gdLst/>
            <a:ahLst/>
            <a:cxnLst/>
            <a:rect l="l" t="t" r="r" b="b"/>
            <a:pathLst>
              <a:path w="2966342" h="2758698">
                <a:moveTo>
                  <a:pt x="0" y="0"/>
                </a:moveTo>
                <a:lnTo>
                  <a:pt x="2966341" y="0"/>
                </a:lnTo>
                <a:lnTo>
                  <a:pt x="2966341" y="2758698"/>
                </a:lnTo>
                <a:lnTo>
                  <a:pt x="0" y="2758698"/>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5" name="Freeform 5"/>
          <p:cNvSpPr/>
          <p:nvPr/>
        </p:nvSpPr>
        <p:spPr>
          <a:xfrm>
            <a:off x="-664876" y="-350649"/>
            <a:ext cx="2966342" cy="2758698"/>
          </a:xfrm>
          <a:custGeom>
            <a:avLst/>
            <a:gdLst/>
            <a:ahLst/>
            <a:cxnLst/>
            <a:rect l="l" t="t" r="r" b="b"/>
            <a:pathLst>
              <a:path w="2966342" h="2758698">
                <a:moveTo>
                  <a:pt x="0" y="0"/>
                </a:moveTo>
                <a:lnTo>
                  <a:pt x="2966342" y="0"/>
                </a:lnTo>
                <a:lnTo>
                  <a:pt x="2966342" y="2758698"/>
                </a:lnTo>
                <a:lnTo>
                  <a:pt x="0" y="2758698"/>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6" name="TextBox 6"/>
          <p:cNvSpPr txBox="1"/>
          <p:nvPr/>
        </p:nvSpPr>
        <p:spPr>
          <a:xfrm>
            <a:off x="0" y="3496581"/>
            <a:ext cx="18288000" cy="5457825"/>
          </a:xfrm>
          <a:prstGeom prst="rect">
            <a:avLst/>
          </a:prstGeom>
        </p:spPr>
        <p:txBody>
          <a:bodyPr lIns="0" tIns="0" rIns="0" bIns="0" rtlCol="0" anchor="t">
            <a:spAutoFit/>
          </a:bodyPr>
          <a:lstStyle/>
          <a:p>
            <a:pPr marL="769662" lvl="1" indent="-384831" algn="ctr">
              <a:lnSpc>
                <a:spcPts val="4277"/>
              </a:lnSpc>
              <a:buFont typeface="Arial"/>
              <a:buChar char="•"/>
            </a:pPr>
            <a:r>
              <a:rPr lang="en-US" sz="3564" dirty="0">
                <a:solidFill>
                  <a:srgbClr val="FFFFFF"/>
                </a:solidFill>
                <a:latin typeface="Poppins Medium"/>
              </a:rPr>
              <a:t>The Intermediate High School (IHS) was founded by Mr. John P. Eustace in April 1926. </a:t>
            </a:r>
          </a:p>
          <a:p>
            <a:pPr algn="ctr">
              <a:lnSpc>
                <a:spcPts val="42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The Intermediate High School is government- owned and provides education to both male and female students from the form 1 – 5 level.</a:t>
            </a:r>
          </a:p>
          <a:p>
            <a:pPr algn="ctr">
              <a:lnSpc>
                <a:spcPts val="42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Currently the population is three hundred and sixty eight (368).</a:t>
            </a:r>
          </a:p>
          <a:p>
            <a:pPr algn="ctr">
              <a:lnSpc>
                <a:spcPts val="4277"/>
              </a:lnSpc>
            </a:pPr>
            <a:endParaRPr lang="en-US" sz="3564" dirty="0">
              <a:solidFill>
                <a:srgbClr val="FFFFFF"/>
              </a:solidFill>
              <a:latin typeface="Poppins Medium"/>
            </a:endParaRPr>
          </a:p>
          <a:p>
            <a:pPr marL="769662" lvl="1" indent="-384831" algn="ctr">
              <a:lnSpc>
                <a:spcPts val="4277"/>
              </a:lnSpc>
              <a:buFont typeface="Arial"/>
              <a:buChar char="•"/>
            </a:pPr>
            <a:r>
              <a:rPr lang="en-US" sz="3564" dirty="0">
                <a:solidFill>
                  <a:srgbClr val="FFFFFF"/>
                </a:solidFill>
                <a:latin typeface="Poppins Medium"/>
              </a:rPr>
              <a:t>The institution is occupied mainly by students hailing from lower class families from the capital area of Kingstown.</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011090" y="1094566"/>
            <a:ext cx="10276910" cy="8087242"/>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4902"/>
                  </a:srgbClr>
                </a:solidFill>
                <a:latin typeface="Poppins Medium"/>
              </a:rPr>
              <a:t>Lewin's Change Management Model</a:t>
            </a:r>
          </a:p>
        </p:txBody>
      </p:sp>
      <p:sp>
        <p:nvSpPr>
          <p:cNvPr id="3" name="TextBox 3"/>
          <p:cNvSpPr txBox="1"/>
          <p:nvPr/>
        </p:nvSpPr>
        <p:spPr>
          <a:xfrm>
            <a:off x="0" y="2331534"/>
            <a:ext cx="10276910" cy="8087242"/>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4902"/>
                  </a:srgbClr>
                </a:solidFill>
                <a:latin typeface="Poppins Medium"/>
              </a:rPr>
              <a:t>Lewin's Change Management Model</a:t>
            </a:r>
          </a:p>
        </p:txBody>
      </p:sp>
      <p:sp>
        <p:nvSpPr>
          <p:cNvPr id="4" name="TextBox 4"/>
          <p:cNvSpPr txBox="1"/>
          <p:nvPr/>
        </p:nvSpPr>
        <p:spPr>
          <a:xfrm>
            <a:off x="0" y="-114300"/>
            <a:ext cx="9265328" cy="7162800"/>
          </a:xfrm>
          <a:prstGeom prst="rect">
            <a:avLst/>
          </a:prstGeom>
        </p:spPr>
        <p:txBody>
          <a:bodyPr lIns="0" tIns="0" rIns="0" bIns="0" rtlCol="0" anchor="t">
            <a:spAutoFit/>
          </a:bodyPr>
          <a:lstStyle/>
          <a:p>
            <a:pPr marL="0" lvl="0" indent="0" algn="just">
              <a:lnSpc>
                <a:spcPts val="13939"/>
              </a:lnSpc>
              <a:spcBef>
                <a:spcPct val="0"/>
              </a:spcBef>
            </a:pPr>
            <a:r>
              <a:rPr lang="en-US" sz="11616" dirty="0">
                <a:solidFill>
                  <a:srgbClr val="216AD9">
                    <a:alpha val="49804"/>
                  </a:srgbClr>
                </a:solidFill>
                <a:latin typeface="Poppins Medium"/>
              </a:rPr>
              <a:t>Lewin's Change Management Model</a:t>
            </a:r>
          </a:p>
        </p:txBody>
      </p:sp>
      <p:grpSp>
        <p:nvGrpSpPr>
          <p:cNvPr id="5" name="Group 5"/>
          <p:cNvGrpSpPr>
            <a:grpSpLocks noChangeAspect="1"/>
          </p:cNvGrpSpPr>
          <p:nvPr/>
        </p:nvGrpSpPr>
        <p:grpSpPr>
          <a:xfrm>
            <a:off x="845826" y="1949466"/>
            <a:ext cx="6426315" cy="6426289"/>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7" name="Freeform 7"/>
          <p:cNvSpPr/>
          <p:nvPr/>
        </p:nvSpPr>
        <p:spPr>
          <a:xfrm>
            <a:off x="8410493" y="1350166"/>
            <a:ext cx="9521753" cy="7831641"/>
          </a:xfrm>
          <a:custGeom>
            <a:avLst/>
            <a:gdLst/>
            <a:ahLst/>
            <a:cxnLst/>
            <a:rect l="l" t="t" r="r" b="b"/>
            <a:pathLst>
              <a:path w="9521753" h="7831641">
                <a:moveTo>
                  <a:pt x="0" y="0"/>
                </a:moveTo>
                <a:lnTo>
                  <a:pt x="9521753" y="0"/>
                </a:lnTo>
                <a:lnTo>
                  <a:pt x="9521753" y="7831642"/>
                </a:lnTo>
                <a:lnTo>
                  <a:pt x="0" y="783164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8" name="TextBox 8"/>
          <p:cNvSpPr txBox="1"/>
          <p:nvPr/>
        </p:nvSpPr>
        <p:spPr>
          <a:xfrm>
            <a:off x="1017310" y="1760034"/>
            <a:ext cx="5709762"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2</a:t>
            </a:r>
            <a:endParaRPr lang="en-US" sz="36912" dirty="0">
              <a:solidFill>
                <a:srgbClr val="FFFFFF"/>
              </a:solidFill>
              <a:latin typeface="Poppins Medium"/>
            </a:endParaRPr>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MODEL</a:t>
            </a:r>
          </a:p>
        </p:txBody>
      </p:sp>
      <p:sp>
        <p:nvSpPr>
          <p:cNvPr id="4" name="TextBox 4"/>
          <p:cNvSpPr txBox="1"/>
          <p:nvPr/>
        </p:nvSpPr>
        <p:spPr>
          <a:xfrm>
            <a:off x="162917" y="3758611"/>
            <a:ext cx="17962166" cy="6117059"/>
          </a:xfrm>
          <a:prstGeom prst="rect">
            <a:avLst/>
          </a:prstGeom>
        </p:spPr>
        <p:txBody>
          <a:bodyPr lIns="0" tIns="0" rIns="0" bIns="0" rtlCol="0" anchor="t">
            <a:spAutoFit/>
          </a:bodyPr>
          <a:lstStyle/>
          <a:p>
            <a:pPr marL="820427" lvl="1" indent="-410214" algn="ctr">
              <a:lnSpc>
                <a:spcPts val="5320"/>
              </a:lnSpc>
              <a:buFont typeface="Arial"/>
              <a:buChar char="•"/>
            </a:pPr>
            <a:r>
              <a:rPr lang="en-US" sz="3800" dirty="0">
                <a:solidFill>
                  <a:srgbClr val="1C3D86"/>
                </a:solidFill>
                <a:latin typeface="Canva Sans Bold"/>
              </a:rPr>
              <a:t>This model seeks to divide the change process into three phases so as to reduce a major, cumbersome shift into manageable pieces that take into account both the procedures and people in your organization</a:t>
            </a:r>
            <a:r>
              <a:rPr lang="en-US" sz="3800" dirty="0" smtClean="0">
                <a:solidFill>
                  <a:srgbClr val="1C3D86"/>
                </a:solidFill>
                <a:latin typeface="Canva Sans Bold"/>
              </a:rPr>
              <a:t>.</a:t>
            </a:r>
          </a:p>
          <a:p>
            <a:pPr marL="1153163" lvl="1" indent="-742950" algn="ctr">
              <a:lnSpc>
                <a:spcPts val="5320"/>
              </a:lnSpc>
              <a:buAutoNum type="arabicPeriod"/>
            </a:pPr>
            <a:r>
              <a:rPr lang="en-US" sz="3800" dirty="0" smtClean="0">
                <a:solidFill>
                  <a:srgbClr val="1C3D86"/>
                </a:solidFill>
                <a:latin typeface="Canva Sans Bold"/>
              </a:rPr>
              <a:t>The current level must be unfrozen;</a:t>
            </a:r>
          </a:p>
          <a:p>
            <a:pPr marL="1153163" lvl="1" indent="-742950" algn="ctr">
              <a:lnSpc>
                <a:spcPts val="5320"/>
              </a:lnSpc>
              <a:buAutoNum type="arabicPeriod"/>
            </a:pPr>
            <a:r>
              <a:rPr lang="en-US" sz="3800" dirty="0" smtClean="0">
                <a:solidFill>
                  <a:srgbClr val="1C3D86"/>
                </a:solidFill>
                <a:latin typeface="Canva Sans Bold"/>
              </a:rPr>
              <a:t>The new level must be adopted;</a:t>
            </a:r>
          </a:p>
          <a:p>
            <a:pPr marL="1153163" lvl="1" indent="-742950" algn="ctr">
              <a:lnSpc>
                <a:spcPts val="5320"/>
              </a:lnSpc>
              <a:buAutoNum type="arabicPeriod"/>
            </a:pPr>
            <a:r>
              <a:rPr lang="en-US" sz="3800" dirty="0" smtClean="0">
                <a:solidFill>
                  <a:srgbClr val="1C3D86"/>
                </a:solidFill>
                <a:latin typeface="Canva Sans Bold"/>
              </a:rPr>
              <a:t>The group life on the new level must be frozen once more.</a:t>
            </a:r>
          </a:p>
          <a:p>
            <a:pPr marL="1153163" lvl="1" indent="-742950" algn="ctr">
              <a:lnSpc>
                <a:spcPts val="5320"/>
              </a:lnSpc>
              <a:buAutoNum type="arabicPeriod"/>
            </a:pPr>
            <a:endParaRPr lang="en-US" sz="3800" dirty="0">
              <a:solidFill>
                <a:srgbClr val="1C3D86"/>
              </a:solidFill>
              <a:latin typeface="Canva Sans Bold"/>
            </a:endParaRPr>
          </a:p>
          <a:p>
            <a:pPr algn="ctr">
              <a:lnSpc>
                <a:spcPts val="5320"/>
              </a:lnSpc>
            </a:pPr>
            <a:endParaRPr lang="en-US" sz="3800" dirty="0">
              <a:solidFill>
                <a:srgbClr val="1C3D86"/>
              </a:solidFill>
              <a:latin typeface="Canva Sans Bold"/>
            </a:endParaRPr>
          </a:p>
          <a:p>
            <a:pPr algn="ctr">
              <a:lnSpc>
                <a:spcPts val="5320"/>
              </a:lnSpc>
            </a:pPr>
            <a:endParaRPr lang="en-US" sz="3800" dirty="0">
              <a:solidFill>
                <a:srgbClr val="1C3D86"/>
              </a:solidFill>
              <a:latin typeface="Canva Sans Bold"/>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a:t>
            </a:r>
            <a:r>
              <a:rPr lang="en-US" sz="7300" dirty="0" smtClean="0">
                <a:solidFill>
                  <a:srgbClr val="1C3D86"/>
                </a:solidFill>
                <a:latin typeface="Poppins Medium"/>
              </a:rPr>
              <a:t>MODEL – Phase 1</a:t>
            </a:r>
            <a:endParaRPr lang="en-US" sz="7300" dirty="0">
              <a:solidFill>
                <a:srgbClr val="1C3D86"/>
              </a:solidFill>
              <a:latin typeface="Poppins Medium"/>
            </a:endParaRPr>
          </a:p>
        </p:txBody>
      </p:sp>
      <p:sp>
        <p:nvSpPr>
          <p:cNvPr id="4" name="TextBox 4"/>
          <p:cNvSpPr txBox="1"/>
          <p:nvPr/>
        </p:nvSpPr>
        <p:spPr>
          <a:xfrm>
            <a:off x="0" y="3168103"/>
            <a:ext cx="18288000" cy="5080634"/>
          </a:xfrm>
          <a:prstGeom prst="rect">
            <a:avLst/>
          </a:prstGeom>
        </p:spPr>
        <p:txBody>
          <a:bodyPr lIns="0" tIns="0" rIns="0" bIns="0" rtlCol="0" anchor="t">
            <a:spAutoFit/>
          </a:bodyPr>
          <a:lstStyle/>
          <a:p>
            <a:pPr marL="777248" lvl="1" indent="-388624" algn="ctr">
              <a:lnSpc>
                <a:spcPts val="5040"/>
              </a:lnSpc>
              <a:buFont typeface="Arial"/>
              <a:buChar char="•"/>
            </a:pPr>
            <a:r>
              <a:rPr lang="en-US" sz="3600" dirty="0">
                <a:solidFill>
                  <a:srgbClr val="1C3D86"/>
                </a:solidFill>
                <a:latin typeface="Canva Sans Bold"/>
              </a:rPr>
              <a:t>At the end of 2019, many businesses and other institutions were forced to close their doors as a result of the Covid 19 pandemic; one of them unfortunately was all educational institutions.</a:t>
            </a:r>
          </a:p>
          <a:p>
            <a:pPr algn="ctr">
              <a:lnSpc>
                <a:spcPts val="5040"/>
              </a:lnSpc>
            </a:pPr>
            <a:endParaRPr lang="en-US" sz="3600" dirty="0">
              <a:solidFill>
                <a:srgbClr val="1C3D86"/>
              </a:solidFill>
              <a:latin typeface="Canva Sans Bold"/>
            </a:endParaRPr>
          </a:p>
          <a:p>
            <a:pPr marL="777248" lvl="1" indent="-388624" algn="ctr">
              <a:lnSpc>
                <a:spcPts val="5040"/>
              </a:lnSpc>
              <a:buFont typeface="Arial"/>
              <a:buChar char="•"/>
            </a:pPr>
            <a:r>
              <a:rPr lang="en-US" sz="3600" dirty="0">
                <a:solidFill>
                  <a:srgbClr val="1C3D86"/>
                </a:solidFill>
                <a:latin typeface="Canva Sans Bold"/>
              </a:rPr>
              <a:t>This can be seen as the current level being </a:t>
            </a:r>
            <a:r>
              <a:rPr lang="en-US" sz="3600" dirty="0" smtClean="0">
                <a:solidFill>
                  <a:srgbClr val="1C3D86"/>
                </a:solidFill>
                <a:latin typeface="Canva Sans Bold"/>
              </a:rPr>
              <a:t>‘unfrozen’ </a:t>
            </a:r>
            <a:r>
              <a:rPr lang="en-US" sz="3600" dirty="0">
                <a:solidFill>
                  <a:srgbClr val="1C3D86"/>
                </a:solidFill>
                <a:latin typeface="Canva Sans Bold"/>
              </a:rPr>
              <a:t>as instruction time would no longer be face-to-face and meetings had to be held online .</a:t>
            </a:r>
          </a:p>
          <a:p>
            <a:pPr algn="ctr">
              <a:lnSpc>
                <a:spcPts val="5040"/>
              </a:lnSpc>
            </a:pPr>
            <a:endParaRPr lang="en-US" sz="3600" dirty="0">
              <a:solidFill>
                <a:srgbClr val="1C3D86"/>
              </a:solidFill>
              <a:latin typeface="Canva Sans Bold"/>
            </a:endParaRPr>
          </a:p>
          <a:p>
            <a:pPr algn="ctr">
              <a:lnSpc>
                <a:spcPts val="5040"/>
              </a:lnSpc>
            </a:pPr>
            <a:endParaRPr lang="en-US" sz="3600" dirty="0">
              <a:solidFill>
                <a:srgbClr val="1C3D86"/>
              </a:solidFill>
              <a:latin typeface="Canva Sans Bold"/>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MODEL</a:t>
            </a:r>
          </a:p>
        </p:txBody>
      </p:sp>
      <p:sp>
        <p:nvSpPr>
          <p:cNvPr id="4" name="TextBox 4"/>
          <p:cNvSpPr txBox="1"/>
          <p:nvPr/>
        </p:nvSpPr>
        <p:spPr>
          <a:xfrm>
            <a:off x="1256787" y="3028460"/>
            <a:ext cx="16542462" cy="8909684"/>
          </a:xfrm>
          <a:prstGeom prst="rect">
            <a:avLst/>
          </a:prstGeom>
        </p:spPr>
        <p:txBody>
          <a:bodyPr lIns="0" tIns="0" rIns="0" bIns="0" rtlCol="0" anchor="t">
            <a:spAutoFit/>
          </a:bodyPr>
          <a:lstStyle/>
          <a:p>
            <a:pPr algn="ctr">
              <a:lnSpc>
                <a:spcPts val="5040"/>
              </a:lnSpc>
            </a:pPr>
            <a:r>
              <a:rPr lang="en-US" sz="3600" dirty="0">
                <a:solidFill>
                  <a:srgbClr val="1C3D86"/>
                </a:solidFill>
                <a:latin typeface="Canva Sans Bold"/>
              </a:rPr>
              <a:t>(Malik, 2023) Lists the following activities under this unfreezing stage which are geared towards assisting employees to accept change easier:</a:t>
            </a:r>
          </a:p>
          <a:p>
            <a:pPr algn="ctr">
              <a:lnSpc>
                <a:spcPts val="5040"/>
              </a:lnSpc>
            </a:pPr>
            <a:endParaRPr lang="en-US" sz="3600" dirty="0">
              <a:solidFill>
                <a:srgbClr val="1C3D86"/>
              </a:solidFill>
              <a:latin typeface="Canva Sans Bold"/>
            </a:endParaRPr>
          </a:p>
          <a:p>
            <a:pPr marL="777248" lvl="1" indent="-388624">
              <a:lnSpc>
                <a:spcPts val="5040"/>
              </a:lnSpc>
              <a:buFont typeface="Arial"/>
              <a:buChar char="•"/>
            </a:pPr>
            <a:r>
              <a:rPr lang="en-US" sz="3600" dirty="0">
                <a:solidFill>
                  <a:srgbClr val="1C3D86"/>
                </a:solidFill>
                <a:latin typeface="Canva Sans Bold"/>
              </a:rPr>
              <a:t>A needs analysis survey should be conducted to assess weaknesses and strengths.</a:t>
            </a:r>
          </a:p>
          <a:p>
            <a:pPr>
              <a:lnSpc>
                <a:spcPts val="5040"/>
              </a:lnSpc>
            </a:pPr>
            <a:endParaRPr lang="en-US" sz="3600" dirty="0">
              <a:solidFill>
                <a:srgbClr val="1C3D86"/>
              </a:solidFill>
              <a:latin typeface="Canva Sans Bold"/>
            </a:endParaRPr>
          </a:p>
          <a:p>
            <a:pPr marL="777248" lvl="1" indent="-388624">
              <a:lnSpc>
                <a:spcPts val="5040"/>
              </a:lnSpc>
              <a:buFont typeface="Arial"/>
              <a:buChar char="•"/>
            </a:pPr>
            <a:r>
              <a:rPr lang="en-US" sz="3600" dirty="0">
                <a:solidFill>
                  <a:srgbClr val="1C3D86"/>
                </a:solidFill>
                <a:latin typeface="Canva Sans Bold"/>
              </a:rPr>
              <a:t>The creation of a planned change vision and strategy.</a:t>
            </a:r>
          </a:p>
          <a:p>
            <a:pPr>
              <a:lnSpc>
                <a:spcPts val="5040"/>
              </a:lnSpc>
            </a:pPr>
            <a:endParaRPr lang="en-US" sz="3600" dirty="0">
              <a:solidFill>
                <a:srgbClr val="1C3D86"/>
              </a:solidFill>
              <a:latin typeface="Canva Sans Bold"/>
            </a:endParaRPr>
          </a:p>
          <a:p>
            <a:pPr marL="777248" lvl="1" indent="-388624">
              <a:lnSpc>
                <a:spcPts val="5040"/>
              </a:lnSpc>
              <a:buFont typeface="Arial"/>
              <a:buChar char="•"/>
            </a:pPr>
            <a:r>
              <a:rPr lang="en-US" sz="3600" dirty="0">
                <a:solidFill>
                  <a:srgbClr val="1C3D86"/>
                </a:solidFill>
                <a:latin typeface="Canva Sans Bold"/>
              </a:rPr>
              <a:t>Open and effective communication channels.</a:t>
            </a:r>
          </a:p>
          <a:p>
            <a:pPr>
              <a:lnSpc>
                <a:spcPts val="5040"/>
              </a:lnSpc>
            </a:pPr>
            <a:endParaRPr lang="en-US" sz="3600" dirty="0">
              <a:solidFill>
                <a:srgbClr val="1C3D86"/>
              </a:solidFill>
              <a:latin typeface="Canva Sans Bold"/>
            </a:endParaRPr>
          </a:p>
          <a:p>
            <a:pPr marL="777248" lvl="1" indent="-388624">
              <a:lnSpc>
                <a:spcPts val="5040"/>
              </a:lnSpc>
              <a:buFont typeface="Arial"/>
              <a:buChar char="•"/>
            </a:pPr>
            <a:r>
              <a:rPr lang="en-US" sz="3600" dirty="0">
                <a:solidFill>
                  <a:srgbClr val="1C3D86"/>
                </a:solidFill>
                <a:latin typeface="Canva Sans Bold"/>
              </a:rPr>
              <a:t>Active listening of employee concerns.</a:t>
            </a:r>
          </a:p>
          <a:p>
            <a:pPr>
              <a:lnSpc>
                <a:spcPts val="5040"/>
              </a:lnSpc>
            </a:pPr>
            <a:endParaRPr lang="en-US" sz="3600" dirty="0">
              <a:solidFill>
                <a:srgbClr val="1C3D86"/>
              </a:solidFill>
              <a:latin typeface="Canva Sans Bold"/>
            </a:endParaRPr>
          </a:p>
          <a:p>
            <a:pPr algn="ctr">
              <a:lnSpc>
                <a:spcPts val="5040"/>
              </a:lnSpc>
            </a:pPr>
            <a:endParaRPr lang="en-US" sz="3600" dirty="0">
              <a:solidFill>
                <a:srgbClr val="1C3D86"/>
              </a:solidFill>
              <a:latin typeface="Canva Sans Bold"/>
            </a:endParaRPr>
          </a:p>
          <a:p>
            <a:pPr algn="ctr">
              <a:lnSpc>
                <a:spcPts val="5040"/>
              </a:lnSpc>
            </a:pPr>
            <a:endParaRPr lang="en-US" sz="3600" dirty="0">
              <a:solidFill>
                <a:srgbClr val="1C3D86"/>
              </a:solidFill>
              <a:latin typeface="Canva Sans Bold"/>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a:t>
            </a:r>
            <a:r>
              <a:rPr lang="en-US" sz="7300" dirty="0" smtClean="0">
                <a:solidFill>
                  <a:srgbClr val="1C3D86"/>
                </a:solidFill>
                <a:latin typeface="Poppins Medium"/>
              </a:rPr>
              <a:t>MODEL – Phase 2</a:t>
            </a:r>
            <a:endParaRPr lang="en-US" sz="7300" dirty="0">
              <a:solidFill>
                <a:srgbClr val="1C3D86"/>
              </a:solidFill>
              <a:latin typeface="Poppins Medium"/>
            </a:endParaRPr>
          </a:p>
        </p:txBody>
      </p:sp>
      <p:sp>
        <p:nvSpPr>
          <p:cNvPr id="4" name="TextBox 4"/>
          <p:cNvSpPr txBox="1"/>
          <p:nvPr/>
        </p:nvSpPr>
        <p:spPr>
          <a:xfrm>
            <a:off x="407292" y="2619056"/>
            <a:ext cx="17473416" cy="11438889"/>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1C3D86"/>
                </a:solidFill>
                <a:latin typeface="Canva Sans Bold"/>
              </a:rPr>
              <a:t>The second phase of Lewin’s model is aptly coined ‘change’. To ease the shift at this stage, you must think about a responsive and iterative approach that takes employee feedback into account.</a:t>
            </a:r>
          </a:p>
          <a:p>
            <a:pPr>
              <a:lnSpc>
                <a:spcPts val="4480"/>
              </a:lnSpc>
            </a:pPr>
            <a:endParaRPr lang="en-US" sz="3200" dirty="0">
              <a:solidFill>
                <a:srgbClr val="1C3D86"/>
              </a:solidFill>
              <a:latin typeface="Canva Sans Bold"/>
            </a:endParaRPr>
          </a:p>
          <a:p>
            <a:pPr marL="690881" lvl="1" indent="-345440">
              <a:lnSpc>
                <a:spcPts val="4480"/>
              </a:lnSpc>
              <a:buFont typeface="Arial"/>
              <a:buChar char="•"/>
            </a:pPr>
            <a:r>
              <a:rPr lang="en-US" sz="3200" dirty="0">
                <a:solidFill>
                  <a:srgbClr val="1C3D86"/>
                </a:solidFill>
                <a:latin typeface="Canva Sans Bold"/>
              </a:rPr>
              <a:t>(Malik, 2023) states that the following can go a long way towards ensuring an ease of transition during the change period and may even help with its successful implementation:</a:t>
            </a:r>
          </a:p>
          <a:p>
            <a:pPr>
              <a:lnSpc>
                <a:spcPts val="4480"/>
              </a:lnSpc>
            </a:pPr>
            <a:endParaRPr lang="en-US" sz="3200" dirty="0">
              <a:solidFill>
                <a:srgbClr val="1C3D86"/>
              </a:solidFill>
              <a:latin typeface="Canva Sans Bold"/>
            </a:endParaRPr>
          </a:p>
          <a:p>
            <a:pPr>
              <a:lnSpc>
                <a:spcPts val="4480"/>
              </a:lnSpc>
            </a:pPr>
            <a:r>
              <a:rPr lang="en-US" sz="3200" dirty="0">
                <a:solidFill>
                  <a:srgbClr val="1C3D86"/>
                </a:solidFill>
                <a:latin typeface="Canva Sans Bold"/>
              </a:rPr>
              <a:t> 1.  Ensure that information flows smoothly and continuously so as to get all team members on board. </a:t>
            </a:r>
          </a:p>
          <a:p>
            <a:pPr>
              <a:lnSpc>
                <a:spcPts val="4480"/>
              </a:lnSpc>
            </a:pPr>
            <a:r>
              <a:rPr lang="en-US" sz="3200" dirty="0">
                <a:solidFill>
                  <a:srgbClr val="1C3D86"/>
                </a:solidFill>
                <a:latin typeface="Canva Sans Bold"/>
              </a:rPr>
              <a:t>2.   Host workshops to ensure employees are prepared and equipped to handle the change.</a:t>
            </a:r>
          </a:p>
          <a:p>
            <a:pPr>
              <a:lnSpc>
                <a:spcPts val="4480"/>
              </a:lnSpc>
            </a:pPr>
            <a:r>
              <a:rPr lang="en-US" sz="3200" dirty="0">
                <a:solidFill>
                  <a:srgbClr val="1C3D86"/>
                </a:solidFill>
                <a:latin typeface="Canva Sans Bold"/>
              </a:rPr>
              <a:t>3.    Enable employees to adapt to the change by empowering them.</a:t>
            </a:r>
          </a:p>
          <a:p>
            <a:pPr>
              <a:lnSpc>
                <a:spcPts val="4480"/>
              </a:lnSpc>
            </a:pPr>
            <a:endParaRPr lang="en-US" sz="3200" dirty="0">
              <a:solidFill>
                <a:srgbClr val="1C3D86"/>
              </a:solidFill>
              <a:latin typeface="Canva Sans Bold"/>
            </a:endParaRPr>
          </a:p>
          <a:p>
            <a:pPr>
              <a:lnSpc>
                <a:spcPts val="4480"/>
              </a:lnSpc>
            </a:pPr>
            <a:endParaRPr lang="en-US" sz="3200" dirty="0">
              <a:solidFill>
                <a:srgbClr val="1C3D86"/>
              </a:solidFill>
              <a:latin typeface="Canva Sans Bold"/>
            </a:endParaRPr>
          </a:p>
          <a:p>
            <a:pPr>
              <a:lnSpc>
                <a:spcPts val="4480"/>
              </a:lnSpc>
            </a:pPr>
            <a:endParaRPr lang="en-US" sz="3200" dirty="0">
              <a:solidFill>
                <a:srgbClr val="1C3D86"/>
              </a:solidFill>
              <a:latin typeface="Canva Sans Bold"/>
            </a:endParaRPr>
          </a:p>
          <a:p>
            <a:pPr>
              <a:lnSpc>
                <a:spcPts val="4480"/>
              </a:lnSpc>
            </a:pPr>
            <a:endParaRPr lang="en-US" sz="3200" dirty="0">
              <a:solidFill>
                <a:srgbClr val="1C3D86"/>
              </a:solidFill>
              <a:latin typeface="Canva Sans Bold"/>
            </a:endParaRPr>
          </a:p>
          <a:p>
            <a:pPr>
              <a:lnSpc>
                <a:spcPts val="5040"/>
              </a:lnSpc>
            </a:pPr>
            <a:endParaRPr lang="en-US" sz="3200" dirty="0">
              <a:solidFill>
                <a:srgbClr val="1C3D86"/>
              </a:solidFill>
              <a:latin typeface="Canva Sans Bold"/>
            </a:endParaRPr>
          </a:p>
          <a:p>
            <a:pPr algn="ctr">
              <a:lnSpc>
                <a:spcPts val="5040"/>
              </a:lnSpc>
            </a:pPr>
            <a:endParaRPr lang="en-US" sz="3200" dirty="0">
              <a:solidFill>
                <a:srgbClr val="1C3D86"/>
              </a:solidFill>
              <a:latin typeface="Canva Sans Bold"/>
            </a:endParaRPr>
          </a:p>
          <a:p>
            <a:pPr algn="ctr">
              <a:lnSpc>
                <a:spcPts val="5040"/>
              </a:lnSpc>
            </a:pPr>
            <a:endParaRPr lang="en-US" sz="3200" dirty="0">
              <a:solidFill>
                <a:srgbClr val="1C3D86"/>
              </a:solidFill>
              <a:latin typeface="Canva Sans Bold"/>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srcRect/>
          <a:stretch>
            <a:fillRect/>
          </a:stretch>
        </p:blipFill>
        <p:spPr>
          <a:xfrm rot="-5476192">
            <a:off x="11592066" y="2758539"/>
            <a:ext cx="2223480" cy="2491767"/>
          </a:xfrm>
          <a:prstGeom prst="rect">
            <a:avLst/>
          </a:prstGeom>
        </p:spPr>
      </p:pic>
      <p:sp>
        <p:nvSpPr>
          <p:cNvPr id="3" name="TextBox 3"/>
          <p:cNvSpPr txBox="1"/>
          <p:nvPr/>
        </p:nvSpPr>
        <p:spPr>
          <a:xfrm>
            <a:off x="2611225" y="257681"/>
            <a:ext cx="16282720" cy="2276475"/>
          </a:xfrm>
          <a:prstGeom prst="rect">
            <a:avLst/>
          </a:prstGeom>
        </p:spPr>
        <p:txBody>
          <a:bodyPr lIns="0" tIns="0" rIns="0" bIns="0" rtlCol="0" anchor="t">
            <a:spAutoFit/>
          </a:bodyPr>
          <a:lstStyle/>
          <a:p>
            <a:pPr algn="ctr">
              <a:lnSpc>
                <a:spcPts val="8760"/>
              </a:lnSpc>
            </a:pPr>
            <a:r>
              <a:rPr lang="en-US" sz="7300" dirty="0">
                <a:solidFill>
                  <a:srgbClr val="1C3D86"/>
                </a:solidFill>
                <a:latin typeface="Poppins Medium"/>
              </a:rPr>
              <a:t>LEWIN'S CHANGE MANAGEMENT </a:t>
            </a:r>
            <a:r>
              <a:rPr lang="en-US" sz="7300" dirty="0" smtClean="0">
                <a:solidFill>
                  <a:srgbClr val="1C3D86"/>
                </a:solidFill>
                <a:latin typeface="Poppins Medium"/>
              </a:rPr>
              <a:t>MODEL – Phase 3</a:t>
            </a:r>
            <a:endParaRPr lang="en-US" sz="7300" dirty="0">
              <a:solidFill>
                <a:srgbClr val="1C3D86"/>
              </a:solidFill>
              <a:latin typeface="Poppins Medium"/>
            </a:endParaRPr>
          </a:p>
        </p:txBody>
      </p:sp>
      <p:sp>
        <p:nvSpPr>
          <p:cNvPr id="4" name="TextBox 4"/>
          <p:cNvSpPr txBox="1"/>
          <p:nvPr/>
        </p:nvSpPr>
        <p:spPr>
          <a:xfrm>
            <a:off x="407292" y="2467481"/>
            <a:ext cx="17473416" cy="12157174"/>
          </a:xfrm>
          <a:prstGeom prst="rect">
            <a:avLst/>
          </a:prstGeom>
        </p:spPr>
        <p:txBody>
          <a:bodyPr lIns="0" tIns="0" rIns="0" bIns="0" rtlCol="0" anchor="t">
            <a:spAutoFit/>
          </a:bodyPr>
          <a:lstStyle/>
          <a:p>
            <a:pPr marL="734059" lvl="1" indent="-367030">
              <a:lnSpc>
                <a:spcPts val="4759"/>
              </a:lnSpc>
              <a:buFont typeface="Arial"/>
              <a:buChar char="•"/>
            </a:pPr>
            <a:r>
              <a:rPr lang="en-US" sz="3399" dirty="0">
                <a:solidFill>
                  <a:srgbClr val="1C3D86"/>
                </a:solidFill>
                <a:latin typeface="Canva Sans Bold"/>
              </a:rPr>
              <a:t>The third and final phase of Lewin’s model is referred to as </a:t>
            </a:r>
            <a:r>
              <a:rPr lang="en-US" sz="3399" dirty="0" smtClean="0">
                <a:solidFill>
                  <a:srgbClr val="1C3D86"/>
                </a:solidFill>
                <a:latin typeface="Canva Sans Bold"/>
              </a:rPr>
              <a:t>‘refreezing’.</a:t>
            </a:r>
            <a:endParaRPr lang="en-US" sz="3399" dirty="0">
              <a:solidFill>
                <a:srgbClr val="1C3D86"/>
              </a:solidFill>
              <a:latin typeface="Canva Sans Bold"/>
            </a:endParaRPr>
          </a:p>
          <a:p>
            <a:pPr>
              <a:lnSpc>
                <a:spcPts val="4759"/>
              </a:lnSpc>
            </a:pPr>
            <a:endParaRPr lang="en-US" sz="3399" dirty="0">
              <a:solidFill>
                <a:srgbClr val="1C3D86"/>
              </a:solidFill>
              <a:latin typeface="Canva Sans Bold"/>
            </a:endParaRPr>
          </a:p>
          <a:p>
            <a:pPr marL="734059" lvl="1" indent="-367030">
              <a:lnSpc>
                <a:spcPts val="4759"/>
              </a:lnSpc>
              <a:buFont typeface="Arial"/>
              <a:buChar char="•"/>
            </a:pPr>
            <a:r>
              <a:rPr lang="en-US" sz="3399" dirty="0">
                <a:solidFill>
                  <a:srgbClr val="1C3D86"/>
                </a:solidFill>
                <a:latin typeface="Canva Sans Bold"/>
              </a:rPr>
              <a:t>When this stage has arrived employees will be working in the new way, that is, after having embraced the change. </a:t>
            </a:r>
          </a:p>
          <a:p>
            <a:pPr>
              <a:lnSpc>
                <a:spcPts val="4759"/>
              </a:lnSpc>
            </a:pPr>
            <a:endParaRPr lang="en-US" sz="3399" dirty="0">
              <a:solidFill>
                <a:srgbClr val="1C3D86"/>
              </a:solidFill>
              <a:latin typeface="Canva Sans Bold"/>
            </a:endParaRPr>
          </a:p>
          <a:p>
            <a:pPr>
              <a:lnSpc>
                <a:spcPts val="4759"/>
              </a:lnSpc>
            </a:pPr>
            <a:r>
              <a:rPr lang="en-US" sz="3399" dirty="0">
                <a:solidFill>
                  <a:srgbClr val="1C3D86"/>
                </a:solidFill>
                <a:latin typeface="Canva Sans Bold"/>
              </a:rPr>
              <a:t>        The following are important to ensure the continued success of the change:</a:t>
            </a:r>
          </a:p>
          <a:p>
            <a:pPr>
              <a:lnSpc>
                <a:spcPts val="4759"/>
              </a:lnSpc>
            </a:pPr>
            <a:endParaRPr lang="en-US" sz="3399" dirty="0">
              <a:solidFill>
                <a:srgbClr val="1C3D86"/>
              </a:solidFill>
              <a:latin typeface="Canva Sans Bold"/>
            </a:endParaRPr>
          </a:p>
          <a:p>
            <a:pPr>
              <a:lnSpc>
                <a:spcPts val="4759"/>
              </a:lnSpc>
            </a:pPr>
            <a:r>
              <a:rPr lang="en-US" sz="3399" dirty="0">
                <a:solidFill>
                  <a:srgbClr val="1C3D86"/>
                </a:solidFill>
                <a:latin typeface="Canva Sans Bold"/>
              </a:rPr>
              <a:t>1.    The provision of continuous training and support for employees.</a:t>
            </a:r>
          </a:p>
          <a:p>
            <a:pPr>
              <a:lnSpc>
                <a:spcPts val="4759"/>
              </a:lnSpc>
            </a:pPr>
            <a:r>
              <a:rPr lang="en-US" sz="3399" dirty="0">
                <a:solidFill>
                  <a:srgbClr val="1C3D86"/>
                </a:solidFill>
                <a:latin typeface="Canva Sans Bold"/>
              </a:rPr>
              <a:t>2.    Pinpoint challenges that may arise and address them head on. </a:t>
            </a:r>
          </a:p>
          <a:p>
            <a:pPr>
              <a:lnSpc>
                <a:spcPts val="4759"/>
              </a:lnSpc>
            </a:pPr>
            <a:r>
              <a:rPr lang="en-US" sz="3399" dirty="0">
                <a:solidFill>
                  <a:srgbClr val="1C3D86"/>
                </a:solidFill>
                <a:latin typeface="Canva Sans Bold"/>
              </a:rPr>
              <a:t>3.    Continue to encourage feedback from employees.</a:t>
            </a:r>
          </a:p>
          <a:p>
            <a:pPr>
              <a:lnSpc>
                <a:spcPts val="4759"/>
              </a:lnSpc>
            </a:pPr>
            <a:r>
              <a:rPr lang="en-US" sz="3399" dirty="0">
                <a:solidFill>
                  <a:srgbClr val="1C3D86"/>
                </a:solidFill>
                <a:latin typeface="Canva Sans Bold"/>
              </a:rPr>
              <a:t>4.    Openly communicate the advantages accomplished thus far due to the change.</a:t>
            </a: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4480"/>
              </a:lnSpc>
            </a:pPr>
            <a:endParaRPr lang="en-US" sz="3399" dirty="0">
              <a:solidFill>
                <a:srgbClr val="1C3D86"/>
              </a:solidFill>
              <a:latin typeface="Canva Sans Bold"/>
            </a:endParaRPr>
          </a:p>
          <a:p>
            <a:pPr>
              <a:lnSpc>
                <a:spcPts val="5040"/>
              </a:lnSpc>
            </a:pPr>
            <a:endParaRPr lang="en-US" sz="3399" dirty="0">
              <a:solidFill>
                <a:srgbClr val="1C3D86"/>
              </a:solidFill>
              <a:latin typeface="Canva Sans Bold"/>
            </a:endParaRPr>
          </a:p>
          <a:p>
            <a:pPr algn="ctr">
              <a:lnSpc>
                <a:spcPts val="5040"/>
              </a:lnSpc>
            </a:pPr>
            <a:endParaRPr lang="en-US" sz="3399" dirty="0">
              <a:solidFill>
                <a:srgbClr val="1C3D86"/>
              </a:solidFill>
              <a:latin typeface="Canva Sans Bold"/>
            </a:endParaRPr>
          </a:p>
          <a:p>
            <a:pPr algn="ctr">
              <a:lnSpc>
                <a:spcPts val="5040"/>
              </a:lnSpc>
            </a:pPr>
            <a:endParaRPr lang="en-US" sz="3399" dirty="0">
              <a:solidFill>
                <a:srgbClr val="1C3D86"/>
              </a:solidFill>
              <a:latin typeface="Canva Sans Bold"/>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526545" y="2720991"/>
            <a:ext cx="12899378" cy="4105275"/>
          </a:xfrm>
          <a:prstGeom prst="rect">
            <a:avLst/>
          </a:prstGeom>
        </p:spPr>
        <p:txBody>
          <a:bodyPr lIns="0" tIns="0" rIns="0" bIns="0" rtlCol="0" anchor="t">
            <a:spAutoFit/>
          </a:bodyPr>
          <a:lstStyle/>
          <a:p>
            <a:pPr marL="0" lvl="0" indent="0">
              <a:lnSpc>
                <a:spcPts val="15676"/>
              </a:lnSpc>
              <a:spcBef>
                <a:spcPct val="0"/>
              </a:spcBef>
            </a:pPr>
            <a:r>
              <a:rPr lang="en-US" sz="13063" dirty="0">
                <a:solidFill>
                  <a:srgbClr val="216AD9">
                    <a:alpha val="14902"/>
                  </a:srgbClr>
                </a:solidFill>
                <a:latin typeface="Poppins Medium"/>
              </a:rPr>
              <a:t>Lewin's Force Field Analysis</a:t>
            </a:r>
          </a:p>
        </p:txBody>
      </p:sp>
      <p:sp>
        <p:nvSpPr>
          <p:cNvPr id="3" name="TextBox 3"/>
          <p:cNvSpPr txBox="1"/>
          <p:nvPr/>
        </p:nvSpPr>
        <p:spPr>
          <a:xfrm>
            <a:off x="71612" y="-509226"/>
            <a:ext cx="12686409" cy="4105275"/>
          </a:xfrm>
          <a:prstGeom prst="rect">
            <a:avLst/>
          </a:prstGeom>
        </p:spPr>
        <p:txBody>
          <a:bodyPr lIns="0" tIns="0" rIns="0" bIns="0" rtlCol="0" anchor="t">
            <a:spAutoFit/>
          </a:bodyPr>
          <a:lstStyle/>
          <a:p>
            <a:pPr marL="0" lvl="0" indent="0">
              <a:lnSpc>
                <a:spcPts val="15676"/>
              </a:lnSpc>
              <a:spcBef>
                <a:spcPct val="0"/>
              </a:spcBef>
            </a:pPr>
            <a:r>
              <a:rPr lang="en-US" sz="13063" dirty="0">
                <a:solidFill>
                  <a:srgbClr val="216AD9">
                    <a:alpha val="49804"/>
                  </a:srgbClr>
                </a:solidFill>
                <a:latin typeface="Poppins Medium"/>
              </a:rPr>
              <a:t>Lewin's Force Field Analysis</a:t>
            </a:r>
          </a:p>
        </p:txBody>
      </p:sp>
      <p:grpSp>
        <p:nvGrpSpPr>
          <p:cNvPr id="4" name="Group 4"/>
          <p:cNvGrpSpPr>
            <a:grpSpLocks noChangeAspect="1"/>
          </p:cNvGrpSpPr>
          <p:nvPr/>
        </p:nvGrpSpPr>
        <p:grpSpPr>
          <a:xfrm>
            <a:off x="845826" y="1949466"/>
            <a:ext cx="6426315" cy="6426289"/>
            <a:chOff x="0" y="0"/>
            <a:chExt cx="6350000" cy="6349975"/>
          </a:xfrm>
        </p:grpSpPr>
        <p:sp>
          <p:nvSpPr>
            <p:cNvPr id="5" name="Freeform 5"/>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6" name="TextBox 6"/>
          <p:cNvSpPr txBox="1"/>
          <p:nvPr/>
        </p:nvSpPr>
        <p:spPr>
          <a:xfrm>
            <a:off x="977472" y="1760034"/>
            <a:ext cx="5789439"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3</a:t>
            </a:r>
            <a:endParaRPr lang="en-US" sz="36912" dirty="0">
              <a:solidFill>
                <a:srgbClr val="FFFFFF"/>
              </a:solidFill>
              <a:latin typeface="Poppins Medium"/>
            </a:endParaRPr>
          </a:p>
        </p:txBody>
      </p:sp>
      <p:sp>
        <p:nvSpPr>
          <p:cNvPr id="7" name="TextBox 7"/>
          <p:cNvSpPr txBox="1"/>
          <p:nvPr/>
        </p:nvSpPr>
        <p:spPr>
          <a:xfrm>
            <a:off x="5491379" y="6306339"/>
            <a:ext cx="8566131" cy="277408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Lewin's Force Field Analysis</a:t>
            </a:r>
          </a:p>
        </p:txBody>
      </p:sp>
      <p:sp>
        <p:nvSpPr>
          <p:cNvPr id="8" name="TextBox 8"/>
          <p:cNvSpPr txBox="1"/>
          <p:nvPr/>
        </p:nvSpPr>
        <p:spPr>
          <a:xfrm>
            <a:off x="71612" y="7383778"/>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Lewin's Force Field Analysis</a:t>
            </a:r>
          </a:p>
        </p:txBody>
      </p:sp>
      <p:sp>
        <p:nvSpPr>
          <p:cNvPr id="9" name="TextBox 9"/>
          <p:cNvSpPr txBox="1"/>
          <p:nvPr/>
        </p:nvSpPr>
        <p:spPr>
          <a:xfrm>
            <a:off x="10778059" y="7383778"/>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Lewin's Force Field Analysis</a:t>
            </a:r>
          </a:p>
        </p:txBody>
      </p:sp>
      <p:sp>
        <p:nvSpPr>
          <p:cNvPr id="10" name="TextBox 10"/>
          <p:cNvSpPr txBox="1"/>
          <p:nvPr/>
        </p:nvSpPr>
        <p:spPr>
          <a:xfrm>
            <a:off x="10778059" y="178764"/>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Lewin's Force Field Analysis</a:t>
            </a:r>
          </a:p>
        </p:txBody>
      </p:sp>
      <p:sp>
        <p:nvSpPr>
          <p:cNvPr id="11" name="TextBox 11"/>
          <p:cNvSpPr txBox="1"/>
          <p:nvPr/>
        </p:nvSpPr>
        <p:spPr>
          <a:xfrm>
            <a:off x="-670862" y="3836083"/>
            <a:ext cx="8566131" cy="277408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Lewin's </a:t>
            </a:r>
            <a:r>
              <a:rPr lang="en-US" sz="8820" dirty="0" smtClean="0">
                <a:solidFill>
                  <a:srgbClr val="216AD9">
                    <a:alpha val="49804"/>
                  </a:srgbClr>
                </a:solidFill>
                <a:latin typeface="Poppins Medium"/>
              </a:rPr>
              <a:t>Foce </a:t>
            </a:r>
            <a:r>
              <a:rPr lang="en-US" sz="8820" dirty="0">
                <a:solidFill>
                  <a:srgbClr val="216AD9">
                    <a:alpha val="49804"/>
                  </a:srgbClr>
                </a:solidFill>
                <a:latin typeface="Poppins Medium"/>
              </a:rPr>
              <a:t>Field Analysis</a:t>
            </a:r>
          </a:p>
        </p:txBody>
      </p:sp>
      <p:pic>
        <p:nvPicPr>
          <p:cNvPr id="16" name="Audio 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942154" y="1028700"/>
            <a:ext cx="780746" cy="780746"/>
            <a:chOff x="0" y="0"/>
            <a:chExt cx="812800" cy="812800"/>
          </a:xfrm>
        </p:grpSpPr>
        <p:sp>
          <p:nvSpPr>
            <p:cNvPr id="3" name="Freeform 3"/>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5" name="Group 5"/>
          <p:cNvGrpSpPr/>
          <p:nvPr/>
        </p:nvGrpSpPr>
        <p:grpSpPr>
          <a:xfrm>
            <a:off x="16868927" y="1028700"/>
            <a:ext cx="780746" cy="780746"/>
            <a:chOff x="0" y="0"/>
            <a:chExt cx="812800" cy="812800"/>
          </a:xfrm>
        </p:grpSpPr>
        <p:sp>
          <p:nvSpPr>
            <p:cNvPr id="6" name="Freeform 6"/>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8" name="Group 8"/>
          <p:cNvGrpSpPr/>
          <p:nvPr/>
        </p:nvGrpSpPr>
        <p:grpSpPr>
          <a:xfrm>
            <a:off x="15795700" y="1028700"/>
            <a:ext cx="780746" cy="780746"/>
            <a:chOff x="0" y="0"/>
            <a:chExt cx="812800" cy="812800"/>
          </a:xfrm>
        </p:grpSpPr>
        <p:sp>
          <p:nvSpPr>
            <p:cNvPr id="9" name="Freeform 9"/>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1" name="Group 11"/>
          <p:cNvGrpSpPr/>
          <p:nvPr/>
        </p:nvGrpSpPr>
        <p:grpSpPr>
          <a:xfrm>
            <a:off x="1642983" y="1028700"/>
            <a:ext cx="780746" cy="780746"/>
            <a:chOff x="0" y="0"/>
            <a:chExt cx="812800" cy="812800"/>
          </a:xfrm>
        </p:grpSpPr>
        <p:sp>
          <p:nvSpPr>
            <p:cNvPr id="12" name="Freeform 12"/>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3" name="TextBox 13"/>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4" name="Group 14"/>
          <p:cNvGrpSpPr/>
          <p:nvPr/>
        </p:nvGrpSpPr>
        <p:grpSpPr>
          <a:xfrm>
            <a:off x="569756" y="1028700"/>
            <a:ext cx="780746" cy="780746"/>
            <a:chOff x="0" y="0"/>
            <a:chExt cx="812800" cy="812800"/>
          </a:xfrm>
        </p:grpSpPr>
        <p:sp>
          <p:nvSpPr>
            <p:cNvPr id="15" name="Freeform 15"/>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6" name="TextBox 16"/>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7" name="Group 17"/>
          <p:cNvGrpSpPr/>
          <p:nvPr/>
        </p:nvGrpSpPr>
        <p:grpSpPr>
          <a:xfrm>
            <a:off x="-503471" y="1028700"/>
            <a:ext cx="780746" cy="780746"/>
            <a:chOff x="0" y="0"/>
            <a:chExt cx="812800" cy="812800"/>
          </a:xfrm>
        </p:grpSpPr>
        <p:sp>
          <p:nvSpPr>
            <p:cNvPr id="18" name="Freeform 18"/>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9" name="TextBox 19"/>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sp>
        <p:nvSpPr>
          <p:cNvPr id="20" name="TextBox 20"/>
          <p:cNvSpPr txBox="1"/>
          <p:nvPr/>
        </p:nvSpPr>
        <p:spPr>
          <a:xfrm>
            <a:off x="2209477" y="514198"/>
            <a:ext cx="13925582" cy="904875"/>
          </a:xfrm>
          <a:prstGeom prst="rect">
            <a:avLst/>
          </a:prstGeom>
        </p:spPr>
        <p:txBody>
          <a:bodyPr lIns="0" tIns="0" rIns="0" bIns="0" rtlCol="0" anchor="t">
            <a:spAutoFit/>
          </a:bodyPr>
          <a:lstStyle/>
          <a:p>
            <a:pPr marL="0" lvl="0" indent="0" algn="ctr">
              <a:lnSpc>
                <a:spcPts val="6720"/>
              </a:lnSpc>
              <a:spcBef>
                <a:spcPct val="0"/>
              </a:spcBef>
            </a:pPr>
            <a:r>
              <a:rPr lang="en-US" sz="5600" dirty="0">
                <a:solidFill>
                  <a:srgbClr val="216AD9"/>
                </a:solidFill>
                <a:latin typeface="Poppins Medium Bold"/>
              </a:rPr>
              <a:t>LEWIN'S FORCE FIELD ANALYSIS</a:t>
            </a:r>
          </a:p>
        </p:txBody>
      </p:sp>
      <p:sp>
        <p:nvSpPr>
          <p:cNvPr id="21" name="TextBox 21"/>
          <p:cNvSpPr txBox="1"/>
          <p:nvPr/>
        </p:nvSpPr>
        <p:spPr>
          <a:xfrm>
            <a:off x="3326798" y="3118222"/>
            <a:ext cx="284559" cy="1028700"/>
          </a:xfrm>
          <a:prstGeom prst="rect">
            <a:avLst/>
          </a:prstGeom>
        </p:spPr>
        <p:txBody>
          <a:bodyPr lIns="0" tIns="0" rIns="0" bIns="0" rtlCol="0" anchor="t">
            <a:spAutoFit/>
          </a:bodyPr>
          <a:lstStyle/>
          <a:p>
            <a:pPr algn="ctr">
              <a:lnSpc>
                <a:spcPts val="7679"/>
              </a:lnSpc>
              <a:spcBef>
                <a:spcPct val="0"/>
              </a:spcBef>
            </a:pPr>
            <a:r>
              <a:rPr lang="en-US" sz="6399" dirty="0">
                <a:solidFill>
                  <a:srgbClr val="FFFFFF"/>
                </a:solidFill>
                <a:latin typeface="Poppins Medium"/>
              </a:rPr>
              <a:t>1</a:t>
            </a:r>
          </a:p>
        </p:txBody>
      </p:sp>
      <p:sp>
        <p:nvSpPr>
          <p:cNvPr id="22" name="TextBox 22"/>
          <p:cNvSpPr txBox="1"/>
          <p:nvPr/>
        </p:nvSpPr>
        <p:spPr>
          <a:xfrm>
            <a:off x="9172267" y="3122241"/>
            <a:ext cx="468987" cy="1028700"/>
          </a:xfrm>
          <a:prstGeom prst="rect">
            <a:avLst/>
          </a:prstGeom>
        </p:spPr>
        <p:txBody>
          <a:bodyPr lIns="0" tIns="0" rIns="0" bIns="0" rtlCol="0" anchor="t">
            <a:spAutoFit/>
          </a:bodyPr>
          <a:lstStyle/>
          <a:p>
            <a:pPr algn="ctr">
              <a:lnSpc>
                <a:spcPts val="7679"/>
              </a:lnSpc>
              <a:spcBef>
                <a:spcPct val="0"/>
              </a:spcBef>
            </a:pPr>
            <a:r>
              <a:rPr lang="en-US" sz="6399" dirty="0">
                <a:solidFill>
                  <a:srgbClr val="FFFFFF"/>
                </a:solidFill>
                <a:latin typeface="Poppins Medium"/>
              </a:rPr>
              <a:t>2</a:t>
            </a:r>
          </a:p>
        </p:txBody>
      </p:sp>
      <p:sp>
        <p:nvSpPr>
          <p:cNvPr id="23" name="TextBox 23"/>
          <p:cNvSpPr txBox="1"/>
          <p:nvPr/>
        </p:nvSpPr>
        <p:spPr>
          <a:xfrm>
            <a:off x="14550985" y="3122241"/>
            <a:ext cx="482798" cy="1028700"/>
          </a:xfrm>
          <a:prstGeom prst="rect">
            <a:avLst/>
          </a:prstGeom>
        </p:spPr>
        <p:txBody>
          <a:bodyPr lIns="0" tIns="0" rIns="0" bIns="0" rtlCol="0" anchor="t">
            <a:spAutoFit/>
          </a:bodyPr>
          <a:lstStyle/>
          <a:p>
            <a:pPr algn="ctr">
              <a:lnSpc>
                <a:spcPts val="7679"/>
              </a:lnSpc>
              <a:spcBef>
                <a:spcPct val="0"/>
              </a:spcBef>
            </a:pPr>
            <a:r>
              <a:rPr lang="en-US" sz="6399" dirty="0">
                <a:solidFill>
                  <a:srgbClr val="FFFFFF"/>
                </a:solidFill>
                <a:latin typeface="Poppins Medium"/>
              </a:rPr>
              <a:t>3</a:t>
            </a:r>
          </a:p>
        </p:txBody>
      </p:sp>
      <p:sp>
        <p:nvSpPr>
          <p:cNvPr id="24" name="AutoShape 24"/>
          <p:cNvSpPr/>
          <p:nvPr/>
        </p:nvSpPr>
        <p:spPr>
          <a:xfrm rot="-5400000">
            <a:off x="4091078" y="6788399"/>
            <a:ext cx="4694004" cy="0"/>
          </a:xfrm>
          <a:prstGeom prst="line">
            <a:avLst/>
          </a:prstGeom>
          <a:ln w="114300" cap="rnd">
            <a:solidFill>
              <a:srgbClr val="FFFFFF"/>
            </a:solidFill>
            <a:prstDash val="solid"/>
            <a:headEnd type="none" w="sm" len="sm"/>
            <a:tailEnd type="none" w="sm" len="sm"/>
          </a:ln>
        </p:spPr>
      </p:sp>
      <p:sp>
        <p:nvSpPr>
          <p:cNvPr id="25" name="AutoShape 25"/>
          <p:cNvSpPr/>
          <p:nvPr/>
        </p:nvSpPr>
        <p:spPr>
          <a:xfrm rot="-5400000">
            <a:off x="9995999" y="6870105"/>
            <a:ext cx="4694004" cy="0"/>
          </a:xfrm>
          <a:prstGeom prst="line">
            <a:avLst/>
          </a:prstGeom>
          <a:ln w="114300" cap="rnd">
            <a:solidFill>
              <a:srgbClr val="FFFFFF"/>
            </a:solidFill>
            <a:prstDash val="solid"/>
            <a:headEnd type="none" w="sm" len="sm"/>
            <a:tailEnd type="none" w="sm" len="sm"/>
          </a:ln>
        </p:spPr>
      </p:sp>
      <p:sp>
        <p:nvSpPr>
          <p:cNvPr id="26" name="TextBox 26"/>
          <p:cNvSpPr txBox="1"/>
          <p:nvPr/>
        </p:nvSpPr>
        <p:spPr>
          <a:xfrm>
            <a:off x="434900" y="2627077"/>
            <a:ext cx="17853100" cy="5437386"/>
          </a:xfrm>
          <a:prstGeom prst="rect">
            <a:avLst/>
          </a:prstGeom>
        </p:spPr>
        <p:txBody>
          <a:bodyPr lIns="0" tIns="0" rIns="0" bIns="0" rtlCol="0" anchor="t">
            <a:spAutoFit/>
          </a:bodyPr>
          <a:lstStyle/>
          <a:p>
            <a:pPr marL="820427" lvl="1" indent="-410214">
              <a:lnSpc>
                <a:spcPts val="5320"/>
              </a:lnSpc>
              <a:buFont typeface="Arial"/>
              <a:buChar char="•"/>
            </a:pPr>
            <a:r>
              <a:rPr lang="en-US" sz="3800" dirty="0">
                <a:solidFill>
                  <a:srgbClr val="000000"/>
                </a:solidFill>
                <a:latin typeface="Canva Sans Bold"/>
              </a:rPr>
              <a:t>Kurt Lewin's Force Field Analysis is a potent tactical tool for determining what is required for change in both professional and private settings (Connelly, 2023).</a:t>
            </a:r>
          </a:p>
          <a:p>
            <a:pPr algn="ctr">
              <a:lnSpc>
                <a:spcPts val="5320"/>
              </a:lnSpc>
            </a:pPr>
            <a:endParaRPr lang="en-US" sz="3800" dirty="0">
              <a:solidFill>
                <a:srgbClr val="000000"/>
              </a:solidFill>
              <a:latin typeface="Canva Sans Bold"/>
            </a:endParaRPr>
          </a:p>
          <a:p>
            <a:pPr>
              <a:lnSpc>
                <a:spcPts val="5320"/>
              </a:lnSpc>
            </a:pPr>
            <a:endParaRPr lang="en-US" sz="3800" dirty="0">
              <a:solidFill>
                <a:srgbClr val="000000"/>
              </a:solidFill>
              <a:latin typeface="Canva Sans Bold"/>
            </a:endParaRPr>
          </a:p>
          <a:p>
            <a:pPr marL="820427" lvl="1" indent="-410214">
              <a:lnSpc>
                <a:spcPts val="5320"/>
              </a:lnSpc>
              <a:buFont typeface="Arial"/>
              <a:buChar char="•"/>
            </a:pPr>
            <a:r>
              <a:rPr lang="en-US" sz="3800" dirty="0">
                <a:solidFill>
                  <a:srgbClr val="000000"/>
                </a:solidFill>
                <a:latin typeface="Canva Sans Bold"/>
              </a:rPr>
              <a:t>Lewin’s force field analysis is particularly useful to help us understand why certain persons may resist change and why certain persons get on board quickly.</a:t>
            </a:r>
          </a:p>
        </p:txBody>
      </p:sp>
      <p:pic>
        <p:nvPicPr>
          <p:cNvPr id="31" name="Audio 3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942154" y="1028700"/>
            <a:ext cx="780746" cy="780746"/>
            <a:chOff x="0" y="0"/>
            <a:chExt cx="812800" cy="812800"/>
          </a:xfrm>
        </p:grpSpPr>
        <p:sp>
          <p:nvSpPr>
            <p:cNvPr id="3" name="Freeform 3"/>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5" name="Group 5"/>
          <p:cNvGrpSpPr/>
          <p:nvPr/>
        </p:nvGrpSpPr>
        <p:grpSpPr>
          <a:xfrm>
            <a:off x="16868927" y="1028700"/>
            <a:ext cx="780746" cy="780746"/>
            <a:chOff x="0" y="0"/>
            <a:chExt cx="812800" cy="812800"/>
          </a:xfrm>
        </p:grpSpPr>
        <p:sp>
          <p:nvSpPr>
            <p:cNvPr id="6" name="Freeform 6"/>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8" name="Group 8"/>
          <p:cNvGrpSpPr/>
          <p:nvPr/>
        </p:nvGrpSpPr>
        <p:grpSpPr>
          <a:xfrm>
            <a:off x="15795700" y="1028700"/>
            <a:ext cx="780746" cy="780746"/>
            <a:chOff x="0" y="0"/>
            <a:chExt cx="812800" cy="812800"/>
          </a:xfrm>
        </p:grpSpPr>
        <p:sp>
          <p:nvSpPr>
            <p:cNvPr id="9" name="Freeform 9"/>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1" name="Group 11"/>
          <p:cNvGrpSpPr/>
          <p:nvPr/>
        </p:nvGrpSpPr>
        <p:grpSpPr>
          <a:xfrm>
            <a:off x="1642983" y="1028700"/>
            <a:ext cx="780746" cy="780746"/>
            <a:chOff x="0" y="0"/>
            <a:chExt cx="812800" cy="812800"/>
          </a:xfrm>
        </p:grpSpPr>
        <p:sp>
          <p:nvSpPr>
            <p:cNvPr id="12" name="Freeform 12"/>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3" name="TextBox 13"/>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4" name="Group 14"/>
          <p:cNvGrpSpPr/>
          <p:nvPr/>
        </p:nvGrpSpPr>
        <p:grpSpPr>
          <a:xfrm>
            <a:off x="569756" y="1028700"/>
            <a:ext cx="780746" cy="780746"/>
            <a:chOff x="0" y="0"/>
            <a:chExt cx="812800" cy="812800"/>
          </a:xfrm>
        </p:grpSpPr>
        <p:sp>
          <p:nvSpPr>
            <p:cNvPr id="15" name="Freeform 15"/>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6" name="TextBox 16"/>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7" name="Group 17"/>
          <p:cNvGrpSpPr/>
          <p:nvPr/>
        </p:nvGrpSpPr>
        <p:grpSpPr>
          <a:xfrm>
            <a:off x="-503471" y="1028700"/>
            <a:ext cx="780746" cy="780746"/>
            <a:chOff x="0" y="0"/>
            <a:chExt cx="812800" cy="812800"/>
          </a:xfrm>
        </p:grpSpPr>
        <p:sp>
          <p:nvSpPr>
            <p:cNvPr id="18" name="Freeform 18"/>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16AD9"/>
            </a:solidFill>
          </p:spPr>
        </p:sp>
        <p:sp>
          <p:nvSpPr>
            <p:cNvPr id="19" name="TextBox 19"/>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sp>
        <p:nvSpPr>
          <p:cNvPr id="20" name="AutoShape 20"/>
          <p:cNvSpPr/>
          <p:nvPr/>
        </p:nvSpPr>
        <p:spPr>
          <a:xfrm rot="-5400000">
            <a:off x="4091078" y="6788399"/>
            <a:ext cx="4694004" cy="0"/>
          </a:xfrm>
          <a:prstGeom prst="line">
            <a:avLst/>
          </a:prstGeom>
          <a:ln w="114300" cap="rnd">
            <a:solidFill>
              <a:srgbClr val="FFFFFF"/>
            </a:solidFill>
            <a:prstDash val="solid"/>
            <a:headEnd type="none" w="sm" len="sm"/>
            <a:tailEnd type="none" w="sm" len="sm"/>
          </a:ln>
        </p:spPr>
      </p:sp>
      <p:sp>
        <p:nvSpPr>
          <p:cNvPr id="21" name="AutoShape 21"/>
          <p:cNvSpPr/>
          <p:nvPr/>
        </p:nvSpPr>
        <p:spPr>
          <a:xfrm rot="-5400000">
            <a:off x="9995999" y="6870105"/>
            <a:ext cx="4694004" cy="0"/>
          </a:xfrm>
          <a:prstGeom prst="line">
            <a:avLst/>
          </a:prstGeom>
          <a:ln w="114300" cap="rnd">
            <a:solidFill>
              <a:srgbClr val="FFFFFF"/>
            </a:solidFill>
            <a:prstDash val="solid"/>
            <a:headEnd type="none" w="sm" len="sm"/>
            <a:tailEnd type="none" w="sm" len="sm"/>
          </a:ln>
        </p:spPr>
      </p:sp>
      <p:sp>
        <p:nvSpPr>
          <p:cNvPr id="22" name="Freeform 22"/>
          <p:cNvSpPr/>
          <p:nvPr/>
        </p:nvSpPr>
        <p:spPr>
          <a:xfrm>
            <a:off x="3962400" y="1845399"/>
            <a:ext cx="12908269" cy="8137281"/>
          </a:xfrm>
          <a:custGeom>
            <a:avLst/>
            <a:gdLst/>
            <a:ahLst/>
            <a:cxnLst/>
            <a:rect l="l" t="t" r="r" b="b"/>
            <a:pathLst>
              <a:path w="12409041" h="8590740">
                <a:moveTo>
                  <a:pt x="0" y="0"/>
                </a:moveTo>
                <a:lnTo>
                  <a:pt x="12409040" y="0"/>
                </a:lnTo>
                <a:lnTo>
                  <a:pt x="12409040" y="8590739"/>
                </a:lnTo>
                <a:lnTo>
                  <a:pt x="0" y="8590739"/>
                </a:lnTo>
                <a:lnTo>
                  <a:pt x="0" y="0"/>
                </a:lnTo>
                <a:close/>
              </a:path>
            </a:pathLst>
          </a:custGeom>
          <a:blipFill>
            <a:blip r:embed="rId4"/>
            <a:stretch>
              <a:fillRect l="-34765" t="-26344" r="-34518" b="-11200"/>
            </a:stretch>
          </a:blipFill>
        </p:spPr>
      </p:sp>
      <p:sp>
        <p:nvSpPr>
          <p:cNvPr id="23" name="TextBox 23"/>
          <p:cNvSpPr txBox="1"/>
          <p:nvPr/>
        </p:nvSpPr>
        <p:spPr>
          <a:xfrm>
            <a:off x="2209477" y="514198"/>
            <a:ext cx="13925582" cy="904875"/>
          </a:xfrm>
          <a:prstGeom prst="rect">
            <a:avLst/>
          </a:prstGeom>
        </p:spPr>
        <p:txBody>
          <a:bodyPr lIns="0" tIns="0" rIns="0" bIns="0" rtlCol="0" anchor="t">
            <a:spAutoFit/>
          </a:bodyPr>
          <a:lstStyle/>
          <a:p>
            <a:pPr marL="0" lvl="0" indent="0" algn="ctr">
              <a:lnSpc>
                <a:spcPts val="6720"/>
              </a:lnSpc>
              <a:spcBef>
                <a:spcPct val="0"/>
              </a:spcBef>
            </a:pPr>
            <a:r>
              <a:rPr lang="en-US" sz="5600" dirty="0">
                <a:solidFill>
                  <a:srgbClr val="216AD9"/>
                </a:solidFill>
                <a:latin typeface="Poppins Medium Bold"/>
              </a:rPr>
              <a:t>LEWIN'S FORCE FIELD ANALYSIS</a:t>
            </a:r>
          </a:p>
        </p:txBody>
      </p:sp>
      <p:pic>
        <p:nvPicPr>
          <p:cNvPr id="25" name="Audio 2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
        <p:nvSpPr>
          <p:cNvPr id="24" name="Rectangle 23"/>
          <p:cNvSpPr/>
          <p:nvPr/>
        </p:nvSpPr>
        <p:spPr>
          <a:xfrm>
            <a:off x="654757" y="3009900"/>
            <a:ext cx="3460043" cy="5529719"/>
          </a:xfrm>
          <a:prstGeom prst="rect">
            <a:avLst/>
          </a:prstGeom>
        </p:spPr>
        <p:txBody>
          <a:bodyPr wrap="square">
            <a:spAutoFit/>
          </a:bodyPr>
          <a:lstStyle/>
          <a:p>
            <a:pPr marL="820427" lvl="1" indent="-410214">
              <a:lnSpc>
                <a:spcPts val="5320"/>
              </a:lnSpc>
              <a:buFont typeface="Arial"/>
              <a:buChar char="•"/>
            </a:pPr>
            <a:r>
              <a:rPr lang="en-US" sz="2400" dirty="0">
                <a:solidFill>
                  <a:srgbClr val="000000"/>
                </a:solidFill>
                <a:latin typeface="Canva Sans Bold"/>
              </a:rPr>
              <a:t>The driving forces for change surpass the restraining forces for change at the Intermediate High School.</a:t>
            </a:r>
            <a:endParaRPr lang="en-US" sz="2400" dirty="0">
              <a:solidFill>
                <a:srgbClr val="000000"/>
              </a:solidFill>
              <a:latin typeface="Canva Sans Bold"/>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407320" y="6168736"/>
            <a:ext cx="8566131" cy="411826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Stakeholder Power Interest Grid</a:t>
            </a:r>
          </a:p>
        </p:txBody>
      </p:sp>
      <p:sp>
        <p:nvSpPr>
          <p:cNvPr id="3" name="TextBox 3"/>
          <p:cNvSpPr txBox="1"/>
          <p:nvPr/>
        </p:nvSpPr>
        <p:spPr>
          <a:xfrm>
            <a:off x="4267004" y="3484780"/>
            <a:ext cx="8566131" cy="411826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Stakeholder Power Interest Grid</a:t>
            </a:r>
          </a:p>
        </p:txBody>
      </p:sp>
      <p:sp>
        <p:nvSpPr>
          <p:cNvPr id="4" name="TextBox 4"/>
          <p:cNvSpPr txBox="1"/>
          <p:nvPr/>
        </p:nvSpPr>
        <p:spPr>
          <a:xfrm>
            <a:off x="71612" y="-509226"/>
            <a:ext cx="12686409" cy="6096000"/>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Stakeholder PowerInterest Grid</a:t>
            </a:r>
          </a:p>
        </p:txBody>
      </p:sp>
      <p:grpSp>
        <p:nvGrpSpPr>
          <p:cNvPr id="5" name="Group 5"/>
          <p:cNvGrpSpPr>
            <a:grpSpLocks noChangeAspect="1"/>
          </p:cNvGrpSpPr>
          <p:nvPr/>
        </p:nvGrpSpPr>
        <p:grpSpPr>
          <a:xfrm>
            <a:off x="845826" y="1949466"/>
            <a:ext cx="6426315" cy="6426289"/>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7" name="TextBox 7"/>
          <p:cNvSpPr txBox="1"/>
          <p:nvPr/>
        </p:nvSpPr>
        <p:spPr>
          <a:xfrm>
            <a:off x="853223" y="1760034"/>
            <a:ext cx="6037937"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4</a:t>
            </a:r>
            <a:endParaRPr lang="en-US" sz="36912" dirty="0">
              <a:solidFill>
                <a:srgbClr val="FFFFFF"/>
              </a:solidFill>
              <a:latin typeface="Poppins Medium"/>
            </a:endParaRPr>
          </a:p>
        </p:txBody>
      </p:sp>
      <p:sp>
        <p:nvSpPr>
          <p:cNvPr id="8" name="TextBox 8"/>
          <p:cNvSpPr txBox="1"/>
          <p:nvPr/>
        </p:nvSpPr>
        <p:spPr>
          <a:xfrm>
            <a:off x="71612" y="7383778"/>
            <a:ext cx="8390784" cy="3960979"/>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Stakeholder Power Interest Grid</a:t>
            </a:r>
          </a:p>
        </p:txBody>
      </p:sp>
      <p:sp>
        <p:nvSpPr>
          <p:cNvPr id="9" name="TextBox 9"/>
          <p:cNvSpPr txBox="1"/>
          <p:nvPr/>
        </p:nvSpPr>
        <p:spPr>
          <a:xfrm>
            <a:off x="10170312" y="7383778"/>
            <a:ext cx="9606278" cy="3960979"/>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Stakeholder Power Interest Grid</a:t>
            </a:r>
          </a:p>
        </p:txBody>
      </p:sp>
      <p:sp>
        <p:nvSpPr>
          <p:cNvPr id="10" name="TextBox 10"/>
          <p:cNvSpPr txBox="1"/>
          <p:nvPr/>
        </p:nvSpPr>
        <p:spPr>
          <a:xfrm>
            <a:off x="10778059" y="178764"/>
            <a:ext cx="8390784" cy="3960979"/>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Stakeholder Power Interest Grid</a:t>
            </a:r>
          </a:p>
        </p:txBody>
      </p:sp>
      <p:sp>
        <p:nvSpPr>
          <p:cNvPr id="11" name="TextBox 11"/>
          <p:cNvSpPr txBox="1"/>
          <p:nvPr/>
        </p:nvSpPr>
        <p:spPr>
          <a:xfrm>
            <a:off x="13054483" y="3331064"/>
            <a:ext cx="9219194" cy="4425695"/>
          </a:xfrm>
          <a:prstGeom prst="rect">
            <a:avLst/>
          </a:prstGeom>
        </p:spPr>
        <p:txBody>
          <a:bodyPr lIns="0" tIns="0" rIns="0" bIns="0" rtlCol="0" anchor="t">
            <a:spAutoFit/>
          </a:bodyPr>
          <a:lstStyle/>
          <a:p>
            <a:pPr marL="0" lvl="0" indent="0">
              <a:lnSpc>
                <a:spcPts val="11391"/>
              </a:lnSpc>
              <a:spcBef>
                <a:spcPct val="0"/>
              </a:spcBef>
            </a:pPr>
            <a:r>
              <a:rPr lang="en-US" sz="9493" dirty="0">
                <a:solidFill>
                  <a:srgbClr val="216AD9">
                    <a:alpha val="49804"/>
                  </a:srgbClr>
                </a:solidFill>
                <a:latin typeface="Poppins Medium"/>
              </a:rPr>
              <a:t>Stakeholder Power Interest Grid</a:t>
            </a:r>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370922">
            <a:off x="466481" y="225005"/>
            <a:ext cx="1714466" cy="2749144"/>
          </a:xfrm>
          <a:custGeom>
            <a:avLst/>
            <a:gdLst/>
            <a:ahLst/>
            <a:cxnLst/>
            <a:rect l="l" t="t" r="r" b="b"/>
            <a:pathLst>
              <a:path w="1714466" h="2749144">
                <a:moveTo>
                  <a:pt x="0" y="0"/>
                </a:moveTo>
                <a:lnTo>
                  <a:pt x="1714466" y="0"/>
                </a:lnTo>
                <a:lnTo>
                  <a:pt x="1714466" y="2749143"/>
                </a:lnTo>
                <a:lnTo>
                  <a:pt x="0" y="2749143"/>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3" name="Freeform 3"/>
          <p:cNvSpPr/>
          <p:nvPr/>
        </p:nvSpPr>
        <p:spPr>
          <a:xfrm>
            <a:off x="6781800" y="1726247"/>
            <a:ext cx="11506200" cy="7684453"/>
          </a:xfrm>
          <a:custGeom>
            <a:avLst/>
            <a:gdLst/>
            <a:ahLst/>
            <a:cxnLst/>
            <a:rect l="l" t="t" r="r" b="b"/>
            <a:pathLst>
              <a:path w="12089401" h="8353651">
                <a:moveTo>
                  <a:pt x="0" y="0"/>
                </a:moveTo>
                <a:lnTo>
                  <a:pt x="12089401" y="0"/>
                </a:lnTo>
                <a:lnTo>
                  <a:pt x="12089401" y="8353651"/>
                </a:lnTo>
                <a:lnTo>
                  <a:pt x="0" y="8353651"/>
                </a:lnTo>
                <a:lnTo>
                  <a:pt x="0" y="0"/>
                </a:lnTo>
                <a:close/>
              </a:path>
            </a:pathLst>
          </a:custGeom>
          <a:blipFill>
            <a:blip r:embed="rId6"/>
            <a:stretch>
              <a:fillRect l="-40886" t="-49601" r="-64005" b="-17190"/>
            </a:stretch>
          </a:blipFill>
        </p:spPr>
      </p:sp>
      <p:sp>
        <p:nvSpPr>
          <p:cNvPr id="4" name="TextBox 4"/>
          <p:cNvSpPr txBox="1"/>
          <p:nvPr/>
        </p:nvSpPr>
        <p:spPr>
          <a:xfrm>
            <a:off x="2647428" y="159703"/>
            <a:ext cx="13430772" cy="1399679"/>
          </a:xfrm>
          <a:prstGeom prst="rect">
            <a:avLst/>
          </a:prstGeom>
        </p:spPr>
        <p:txBody>
          <a:bodyPr wrap="square" lIns="0" tIns="0" rIns="0" bIns="0" rtlCol="0" anchor="t">
            <a:spAutoFit/>
          </a:bodyPr>
          <a:lstStyle/>
          <a:p>
            <a:pPr algn="ctr">
              <a:lnSpc>
                <a:spcPts val="12880"/>
              </a:lnSpc>
            </a:pPr>
            <a:r>
              <a:rPr lang="en-US" sz="4800" dirty="0">
                <a:solidFill>
                  <a:srgbClr val="216AD9"/>
                </a:solidFill>
                <a:latin typeface="Canva Sans Bold"/>
              </a:rPr>
              <a:t>Stakeholder </a:t>
            </a:r>
            <a:r>
              <a:rPr lang="en-US" sz="4800" dirty="0" smtClean="0">
                <a:solidFill>
                  <a:srgbClr val="216AD9"/>
                </a:solidFill>
                <a:latin typeface="Canva Sans Bold"/>
              </a:rPr>
              <a:t>Power Interest Grid</a:t>
            </a:r>
            <a:endParaRPr lang="en-US" sz="4800" dirty="0">
              <a:solidFill>
                <a:srgbClr val="216AD9"/>
              </a:solidFill>
              <a:latin typeface="Canva Sans Bold"/>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pic>
        <p:nvPicPr>
          <p:cNvPr id="8"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95800" y="4305300"/>
            <a:ext cx="3810000" cy="2362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685800" y="3009900"/>
            <a:ext cx="8305800" cy="3323987"/>
          </a:xfrm>
          <a:prstGeom prst="rect">
            <a:avLst/>
          </a:prstGeom>
        </p:spPr>
        <p:txBody>
          <a:bodyPr wrap="square">
            <a:spAutoFit/>
          </a:bodyPr>
          <a:lstStyle/>
          <a:p>
            <a:pPr marL="645540" lvl="1" indent="-322770">
              <a:buFont typeface="Arial"/>
              <a:buChar char="•"/>
            </a:pPr>
            <a:r>
              <a:rPr lang="en-US" sz="1400" dirty="0">
                <a:latin typeface="Canva Sans Bold" charset="0"/>
              </a:rPr>
              <a:t>In order to successfully manage stakeholders throughout a change project, a matrix called the power/interest grid is used (Service, 2022).</a:t>
            </a:r>
          </a:p>
          <a:p>
            <a:endParaRPr lang="en-US" sz="1400" dirty="0">
              <a:latin typeface="Canva Sans Bold" charset="0"/>
            </a:endParaRPr>
          </a:p>
          <a:p>
            <a:pPr marL="645540" lvl="1" indent="-322770">
              <a:buFont typeface="Arial"/>
              <a:buChar char="•"/>
            </a:pPr>
            <a:r>
              <a:rPr lang="en-US" sz="1400" dirty="0">
                <a:latin typeface="Canva Sans Bold" charset="0"/>
              </a:rPr>
              <a:t>Firstly, the society was placed on the low power and low interest segment of the grid and as such must be monitored with the smallest amount of effort.</a:t>
            </a:r>
          </a:p>
          <a:p>
            <a:endParaRPr lang="en-US" sz="1400" dirty="0">
              <a:latin typeface="Canva Sans Bold" charset="0"/>
            </a:endParaRPr>
          </a:p>
          <a:p>
            <a:pPr marL="645540" lvl="1" indent="-322770">
              <a:buFont typeface="Arial"/>
              <a:buChar char="•"/>
            </a:pPr>
            <a:r>
              <a:rPr lang="en-US" sz="1400" dirty="0">
                <a:latin typeface="Canva Sans Bold" charset="0"/>
              </a:rPr>
              <a:t>Secondly, the Ministry of Education was placed on the high power and low interest segment of the stakeholder grid and as such they must be kept satisfied at all times.</a:t>
            </a:r>
          </a:p>
          <a:p>
            <a:endParaRPr lang="en-US" sz="1400" dirty="0">
              <a:latin typeface="Canva Sans Bold" charset="0"/>
            </a:endParaRPr>
          </a:p>
          <a:p>
            <a:pPr marL="645540" lvl="1" indent="-322770">
              <a:buFont typeface="Arial"/>
              <a:buChar char="•"/>
            </a:pPr>
            <a:r>
              <a:rPr lang="en-US" sz="1400" dirty="0">
                <a:latin typeface="Canva Sans Bold" charset="0"/>
              </a:rPr>
              <a:t>Thirdly, the parents and students were placed on the high interest and low power segment of the stakeholder grid and as such they must be kept informed always.</a:t>
            </a:r>
          </a:p>
          <a:p>
            <a:endParaRPr lang="en-US" sz="1400" dirty="0">
              <a:latin typeface="Canva Sans Bold" charset="0"/>
            </a:endParaRPr>
          </a:p>
          <a:p>
            <a:pPr marL="645540" lvl="1" indent="-322770">
              <a:buFont typeface="Arial"/>
              <a:buChar char="•"/>
            </a:pPr>
            <a:r>
              <a:rPr lang="en-US" sz="1400" dirty="0">
                <a:latin typeface="Canva Sans Bold" charset="0"/>
              </a:rPr>
              <a:t>Finally, teachers, principals and the wider business community were placed on the high power and high interest segment of the stakeholder grid and within this category they must be managed closely at all times.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61316" y="6402393"/>
            <a:ext cx="11847352" cy="3832424"/>
          </a:xfrm>
          <a:prstGeom prst="rect">
            <a:avLst/>
          </a:prstGeom>
        </p:spPr>
        <p:txBody>
          <a:bodyPr lIns="0" tIns="0" rIns="0" bIns="0" rtlCol="0" anchor="t">
            <a:spAutoFit/>
          </a:bodyPr>
          <a:lstStyle/>
          <a:p>
            <a:pPr marL="0" lvl="0" indent="0">
              <a:lnSpc>
                <a:spcPts val="14639"/>
              </a:lnSpc>
              <a:spcBef>
                <a:spcPct val="0"/>
              </a:spcBef>
            </a:pPr>
            <a:r>
              <a:rPr lang="en-US" sz="12199" dirty="0">
                <a:solidFill>
                  <a:srgbClr val="216AD9">
                    <a:alpha val="49804"/>
                  </a:srgbClr>
                </a:solidFill>
                <a:latin typeface="Poppins Medium"/>
              </a:rPr>
              <a:t>Evidence of Success</a:t>
            </a:r>
          </a:p>
        </p:txBody>
      </p:sp>
      <p:sp>
        <p:nvSpPr>
          <p:cNvPr id="3" name="TextBox 3"/>
          <p:cNvSpPr txBox="1"/>
          <p:nvPr/>
        </p:nvSpPr>
        <p:spPr>
          <a:xfrm>
            <a:off x="7272140" y="1025454"/>
            <a:ext cx="8566131" cy="2774084"/>
          </a:xfrm>
          <a:prstGeom prst="rect">
            <a:avLst/>
          </a:prstGeom>
        </p:spPr>
        <p:txBody>
          <a:bodyPr lIns="0" tIns="0" rIns="0" bIns="0" rtlCol="0" anchor="t">
            <a:spAutoFit/>
          </a:bodyPr>
          <a:lstStyle/>
          <a:p>
            <a:pPr marL="0" lvl="0" indent="0">
              <a:lnSpc>
                <a:spcPts val="10584"/>
              </a:lnSpc>
              <a:spcBef>
                <a:spcPct val="0"/>
              </a:spcBef>
            </a:pPr>
            <a:r>
              <a:rPr lang="en-US" sz="8820" dirty="0">
                <a:solidFill>
                  <a:srgbClr val="216AD9">
                    <a:alpha val="49804"/>
                  </a:srgbClr>
                </a:solidFill>
                <a:latin typeface="Poppins Medium"/>
              </a:rPr>
              <a:t>Evidence of Success</a:t>
            </a:r>
          </a:p>
        </p:txBody>
      </p:sp>
      <p:sp>
        <p:nvSpPr>
          <p:cNvPr id="4" name="TextBox 4"/>
          <p:cNvSpPr txBox="1"/>
          <p:nvPr/>
        </p:nvSpPr>
        <p:spPr>
          <a:xfrm>
            <a:off x="261316" y="3340589"/>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sp>
        <p:nvSpPr>
          <p:cNvPr id="5" name="TextBox 5"/>
          <p:cNvSpPr txBox="1"/>
          <p:nvPr/>
        </p:nvSpPr>
        <p:spPr>
          <a:xfrm>
            <a:off x="71612" y="-509226"/>
            <a:ext cx="12686409" cy="4105275"/>
          </a:xfrm>
          <a:prstGeom prst="rect">
            <a:avLst/>
          </a:prstGeom>
        </p:spPr>
        <p:txBody>
          <a:bodyPr lIns="0" tIns="0" rIns="0" bIns="0" rtlCol="0" anchor="t">
            <a:spAutoFit/>
          </a:bodyPr>
          <a:lstStyle/>
          <a:p>
            <a:pPr marL="0" lvl="0" indent="0">
              <a:lnSpc>
                <a:spcPts val="15676"/>
              </a:lnSpc>
              <a:spcBef>
                <a:spcPct val="0"/>
              </a:spcBef>
            </a:pPr>
            <a:r>
              <a:rPr lang="en-US" sz="13063" dirty="0">
                <a:solidFill>
                  <a:srgbClr val="216AD9">
                    <a:alpha val="49804"/>
                  </a:srgbClr>
                </a:solidFill>
                <a:latin typeface="Poppins Medium"/>
              </a:rPr>
              <a:t>Evidence of Success</a:t>
            </a:r>
          </a:p>
        </p:txBody>
      </p:sp>
      <p:grpSp>
        <p:nvGrpSpPr>
          <p:cNvPr id="6" name="Group 6"/>
          <p:cNvGrpSpPr>
            <a:grpSpLocks noChangeAspect="1"/>
          </p:cNvGrpSpPr>
          <p:nvPr/>
        </p:nvGrpSpPr>
        <p:grpSpPr>
          <a:xfrm>
            <a:off x="845826" y="1949466"/>
            <a:ext cx="6426315" cy="6426289"/>
            <a:chOff x="0" y="0"/>
            <a:chExt cx="6350000" cy="6349975"/>
          </a:xfrm>
        </p:grpSpPr>
        <p:sp>
          <p:nvSpPr>
            <p:cNvPr id="7" name="Freeform 7"/>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8" name="TextBox 8"/>
          <p:cNvSpPr txBox="1"/>
          <p:nvPr/>
        </p:nvSpPr>
        <p:spPr>
          <a:xfrm>
            <a:off x="871964" y="1760034"/>
            <a:ext cx="6000455"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5</a:t>
            </a:r>
            <a:endParaRPr lang="en-US" sz="36912" dirty="0">
              <a:solidFill>
                <a:srgbClr val="FFFFFF"/>
              </a:solidFill>
              <a:latin typeface="Poppins Medium"/>
            </a:endParaRPr>
          </a:p>
        </p:txBody>
      </p:sp>
      <p:sp>
        <p:nvSpPr>
          <p:cNvPr id="9" name="TextBox 9"/>
          <p:cNvSpPr txBox="1"/>
          <p:nvPr/>
        </p:nvSpPr>
        <p:spPr>
          <a:xfrm>
            <a:off x="5974920" y="3492320"/>
            <a:ext cx="8390784"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sp>
        <p:nvSpPr>
          <p:cNvPr id="10" name="TextBox 10"/>
          <p:cNvSpPr txBox="1"/>
          <p:nvPr/>
        </p:nvSpPr>
        <p:spPr>
          <a:xfrm>
            <a:off x="6872418" y="7620948"/>
            <a:ext cx="9606278"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sp>
        <p:nvSpPr>
          <p:cNvPr id="11" name="TextBox 11"/>
          <p:cNvSpPr txBox="1"/>
          <p:nvPr/>
        </p:nvSpPr>
        <p:spPr>
          <a:xfrm>
            <a:off x="9144000" y="4097376"/>
            <a:ext cx="9219194" cy="2979039"/>
          </a:xfrm>
          <a:prstGeom prst="rect">
            <a:avLst/>
          </a:prstGeom>
        </p:spPr>
        <p:txBody>
          <a:bodyPr lIns="0" tIns="0" rIns="0" bIns="0" rtlCol="0" anchor="t">
            <a:spAutoFit/>
          </a:bodyPr>
          <a:lstStyle/>
          <a:p>
            <a:pPr marL="0" lvl="0" indent="0">
              <a:lnSpc>
                <a:spcPts val="11391"/>
              </a:lnSpc>
              <a:spcBef>
                <a:spcPct val="0"/>
              </a:spcBef>
            </a:pPr>
            <a:r>
              <a:rPr lang="en-US" sz="9493" dirty="0">
                <a:solidFill>
                  <a:srgbClr val="216AD9">
                    <a:alpha val="49804"/>
                  </a:srgbClr>
                </a:solidFill>
                <a:latin typeface="Poppins Medium"/>
              </a:rPr>
              <a:t>Evidence of Success</a:t>
            </a:r>
          </a:p>
        </p:txBody>
      </p:sp>
      <p:sp>
        <p:nvSpPr>
          <p:cNvPr id="12" name="TextBox 12"/>
          <p:cNvSpPr txBox="1"/>
          <p:nvPr/>
        </p:nvSpPr>
        <p:spPr>
          <a:xfrm>
            <a:off x="11234579" y="5031095"/>
            <a:ext cx="9606278"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sp>
        <p:nvSpPr>
          <p:cNvPr id="13" name="TextBox 13"/>
          <p:cNvSpPr txBox="1"/>
          <p:nvPr/>
        </p:nvSpPr>
        <p:spPr>
          <a:xfrm>
            <a:off x="11675557" y="283342"/>
            <a:ext cx="9606278" cy="2666052"/>
          </a:xfrm>
          <a:prstGeom prst="rect">
            <a:avLst/>
          </a:prstGeom>
        </p:spPr>
        <p:txBody>
          <a:bodyPr lIns="0" tIns="0" rIns="0" bIns="0" rtlCol="0" anchor="t">
            <a:spAutoFit/>
          </a:bodyPr>
          <a:lstStyle/>
          <a:p>
            <a:pPr marL="0" lvl="0" indent="0">
              <a:lnSpc>
                <a:spcPts val="10196"/>
              </a:lnSpc>
              <a:spcBef>
                <a:spcPct val="0"/>
              </a:spcBef>
            </a:pPr>
            <a:r>
              <a:rPr lang="en-US" sz="8497" dirty="0">
                <a:solidFill>
                  <a:srgbClr val="216AD9">
                    <a:alpha val="14902"/>
                  </a:srgbClr>
                </a:solidFill>
                <a:latin typeface="Poppins Medium"/>
              </a:rPr>
              <a:t>Evidence of Success</a:t>
            </a:r>
          </a:p>
        </p:txBody>
      </p:sp>
      <p:pic>
        <p:nvPicPr>
          <p:cNvPr id="15" name="Audio 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TextBox 2"/>
          <p:cNvSpPr txBox="1"/>
          <p:nvPr/>
        </p:nvSpPr>
        <p:spPr>
          <a:xfrm>
            <a:off x="940911" y="414337"/>
            <a:ext cx="15293741" cy="1162050"/>
          </a:xfrm>
          <a:prstGeom prst="rect">
            <a:avLst/>
          </a:prstGeom>
        </p:spPr>
        <p:txBody>
          <a:bodyPr lIns="0" tIns="0" rIns="0" bIns="0" rtlCol="0" anchor="t">
            <a:spAutoFit/>
          </a:bodyPr>
          <a:lstStyle/>
          <a:p>
            <a:pPr algn="ctr">
              <a:lnSpc>
                <a:spcPts val="8640"/>
              </a:lnSpc>
            </a:pPr>
            <a:r>
              <a:rPr lang="en-US" sz="7200" dirty="0">
                <a:solidFill>
                  <a:srgbClr val="FFFFFF"/>
                </a:solidFill>
                <a:latin typeface="Poppins Medium Bold"/>
              </a:rPr>
              <a:t>EVIDENCE OF SUCCESSS</a:t>
            </a:r>
          </a:p>
        </p:txBody>
      </p:sp>
      <p:pic>
        <p:nvPicPr>
          <p:cNvPr id="3" name="Picture 3"/>
          <p:cNvPicPr>
            <a:picLocks noChangeAspect="1"/>
          </p:cNvPicPr>
          <p:nvPr/>
        </p:nvPicPr>
        <p:blipFill>
          <a:blip r:embed="rId4"/>
          <a:srcRect/>
          <a:stretch>
            <a:fillRect/>
          </a:stretch>
        </p:blipFill>
        <p:spPr>
          <a:xfrm>
            <a:off x="14520617" y="-1301938"/>
            <a:ext cx="5477366" cy="5477366"/>
          </a:xfrm>
          <a:prstGeom prst="rect">
            <a:avLst/>
          </a:prstGeom>
        </p:spPr>
      </p:pic>
      <p:pic>
        <p:nvPicPr>
          <p:cNvPr id="4" name="Picture 4"/>
          <p:cNvPicPr>
            <a:picLocks noChangeAspect="1"/>
          </p:cNvPicPr>
          <p:nvPr/>
        </p:nvPicPr>
        <p:blipFill>
          <a:blip r:embed="rId5"/>
          <a:srcRect/>
          <a:stretch>
            <a:fillRect/>
          </a:stretch>
        </p:blipFill>
        <p:spPr>
          <a:xfrm>
            <a:off x="-991754" y="7565855"/>
            <a:ext cx="3423281" cy="3890092"/>
          </a:xfrm>
          <a:prstGeom prst="rect">
            <a:avLst/>
          </a:prstGeom>
        </p:spPr>
      </p:pic>
      <p:grpSp>
        <p:nvGrpSpPr>
          <p:cNvPr id="5" name="Group 5"/>
          <p:cNvGrpSpPr>
            <a:grpSpLocks noChangeAspect="1"/>
          </p:cNvGrpSpPr>
          <p:nvPr/>
        </p:nvGrpSpPr>
        <p:grpSpPr>
          <a:xfrm>
            <a:off x="16234652" y="8411981"/>
            <a:ext cx="3294901" cy="3294888"/>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grpSp>
        <p:nvGrpSpPr>
          <p:cNvPr id="7" name="Group 7"/>
          <p:cNvGrpSpPr>
            <a:grpSpLocks noChangeAspect="1"/>
          </p:cNvGrpSpPr>
          <p:nvPr/>
        </p:nvGrpSpPr>
        <p:grpSpPr>
          <a:xfrm>
            <a:off x="-3393181" y="-3986537"/>
            <a:ext cx="6438731" cy="6438705"/>
            <a:chOff x="0" y="0"/>
            <a:chExt cx="6350000" cy="6349975"/>
          </a:xfrm>
        </p:grpSpPr>
        <p:sp>
          <p:nvSpPr>
            <p:cNvPr id="8" name="Freeform 8"/>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sp>
        <p:nvSpPr>
          <p:cNvPr id="9" name="Freeform 9"/>
          <p:cNvSpPr/>
          <p:nvPr/>
        </p:nvSpPr>
        <p:spPr>
          <a:xfrm>
            <a:off x="2431526" y="2702304"/>
            <a:ext cx="13052733" cy="7584696"/>
          </a:xfrm>
          <a:custGeom>
            <a:avLst/>
            <a:gdLst/>
            <a:ahLst/>
            <a:cxnLst/>
            <a:rect l="l" t="t" r="r" b="b"/>
            <a:pathLst>
              <a:path w="13052733" h="7584696">
                <a:moveTo>
                  <a:pt x="0" y="0"/>
                </a:moveTo>
                <a:lnTo>
                  <a:pt x="13052734" y="0"/>
                </a:lnTo>
                <a:lnTo>
                  <a:pt x="13052734" y="7584696"/>
                </a:lnTo>
                <a:lnTo>
                  <a:pt x="0" y="7584696"/>
                </a:lnTo>
                <a:lnTo>
                  <a:pt x="0" y="0"/>
                </a:lnTo>
                <a:close/>
              </a:path>
            </a:pathLst>
          </a:custGeom>
          <a:blipFill>
            <a:blip r:embed="rId6"/>
            <a:stretch>
              <a:fillRect l="-43752" t="-60885" r="-51589" b="-28210"/>
            </a:stretch>
          </a:blipFill>
        </p:spPr>
      </p:sp>
      <p:sp>
        <p:nvSpPr>
          <p:cNvPr id="10" name="TextBox 10"/>
          <p:cNvSpPr txBox="1"/>
          <p:nvPr/>
        </p:nvSpPr>
        <p:spPr>
          <a:xfrm>
            <a:off x="1028700" y="1509713"/>
            <a:ext cx="14377351" cy="1192591"/>
          </a:xfrm>
          <a:prstGeom prst="rect">
            <a:avLst/>
          </a:prstGeom>
        </p:spPr>
        <p:txBody>
          <a:bodyPr lIns="0" tIns="0" rIns="0" bIns="0" rtlCol="0" anchor="t">
            <a:spAutoFit/>
          </a:bodyPr>
          <a:lstStyle/>
          <a:p>
            <a:pPr marL="0" lvl="0" indent="0" algn="ctr">
              <a:lnSpc>
                <a:spcPts val="4789"/>
              </a:lnSpc>
              <a:spcBef>
                <a:spcPct val="0"/>
              </a:spcBef>
            </a:pPr>
            <a:r>
              <a:rPr lang="en-US" sz="3420" dirty="0">
                <a:solidFill>
                  <a:srgbClr val="FFFFFF"/>
                </a:solidFill>
                <a:latin typeface="Bitter"/>
              </a:rPr>
              <a:t>A graph showing percentage pass of  the Intermediate High School math and science department term 1.</a:t>
            </a:r>
          </a:p>
        </p:txBody>
      </p:sp>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TextBox 2"/>
          <p:cNvSpPr txBox="1"/>
          <p:nvPr/>
        </p:nvSpPr>
        <p:spPr>
          <a:xfrm>
            <a:off x="940911" y="414337"/>
            <a:ext cx="15293741" cy="1162050"/>
          </a:xfrm>
          <a:prstGeom prst="rect">
            <a:avLst/>
          </a:prstGeom>
        </p:spPr>
        <p:txBody>
          <a:bodyPr lIns="0" tIns="0" rIns="0" bIns="0" rtlCol="0" anchor="t">
            <a:spAutoFit/>
          </a:bodyPr>
          <a:lstStyle/>
          <a:p>
            <a:pPr algn="ctr">
              <a:lnSpc>
                <a:spcPts val="8640"/>
              </a:lnSpc>
            </a:pPr>
            <a:r>
              <a:rPr lang="en-US" sz="7200" dirty="0">
                <a:solidFill>
                  <a:srgbClr val="FFFFFF"/>
                </a:solidFill>
                <a:latin typeface="Poppins Medium Bold"/>
              </a:rPr>
              <a:t>EVIDENCE OF SUCCESSS</a:t>
            </a:r>
          </a:p>
        </p:txBody>
      </p:sp>
      <p:pic>
        <p:nvPicPr>
          <p:cNvPr id="3" name="Picture 3"/>
          <p:cNvPicPr>
            <a:picLocks noChangeAspect="1"/>
          </p:cNvPicPr>
          <p:nvPr/>
        </p:nvPicPr>
        <p:blipFill>
          <a:blip r:embed="rId4"/>
          <a:srcRect/>
          <a:stretch>
            <a:fillRect/>
          </a:stretch>
        </p:blipFill>
        <p:spPr>
          <a:xfrm>
            <a:off x="14776629" y="-1162295"/>
            <a:ext cx="5477366" cy="5477366"/>
          </a:xfrm>
          <a:prstGeom prst="rect">
            <a:avLst/>
          </a:prstGeom>
        </p:spPr>
      </p:pic>
      <p:pic>
        <p:nvPicPr>
          <p:cNvPr id="4" name="Picture 4"/>
          <p:cNvPicPr>
            <a:picLocks noChangeAspect="1"/>
          </p:cNvPicPr>
          <p:nvPr/>
        </p:nvPicPr>
        <p:blipFill>
          <a:blip r:embed="rId5"/>
          <a:srcRect/>
          <a:stretch>
            <a:fillRect/>
          </a:stretch>
        </p:blipFill>
        <p:spPr>
          <a:xfrm>
            <a:off x="-991754" y="7565855"/>
            <a:ext cx="3423281" cy="3890092"/>
          </a:xfrm>
          <a:prstGeom prst="rect">
            <a:avLst/>
          </a:prstGeom>
        </p:spPr>
      </p:pic>
      <p:grpSp>
        <p:nvGrpSpPr>
          <p:cNvPr id="5" name="Group 5"/>
          <p:cNvGrpSpPr>
            <a:grpSpLocks noChangeAspect="1"/>
          </p:cNvGrpSpPr>
          <p:nvPr/>
        </p:nvGrpSpPr>
        <p:grpSpPr>
          <a:xfrm>
            <a:off x="16234652" y="8411981"/>
            <a:ext cx="3294901" cy="3294888"/>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grpSp>
        <p:nvGrpSpPr>
          <p:cNvPr id="7" name="Group 7"/>
          <p:cNvGrpSpPr>
            <a:grpSpLocks noChangeAspect="1"/>
          </p:cNvGrpSpPr>
          <p:nvPr/>
        </p:nvGrpSpPr>
        <p:grpSpPr>
          <a:xfrm>
            <a:off x="-3393181" y="-3986537"/>
            <a:ext cx="6438731" cy="6438705"/>
            <a:chOff x="0" y="0"/>
            <a:chExt cx="6350000" cy="6349975"/>
          </a:xfrm>
        </p:grpSpPr>
        <p:sp>
          <p:nvSpPr>
            <p:cNvPr id="8" name="Freeform 8"/>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B3C6E6"/>
            </a:solidFill>
            <a:ln w="12700">
              <a:solidFill>
                <a:srgbClr val="000000"/>
              </a:solidFill>
            </a:ln>
          </p:spPr>
        </p:sp>
      </p:grpSp>
      <p:sp>
        <p:nvSpPr>
          <p:cNvPr id="9" name="Freeform 9"/>
          <p:cNvSpPr/>
          <p:nvPr/>
        </p:nvSpPr>
        <p:spPr>
          <a:xfrm>
            <a:off x="2711637" y="2911224"/>
            <a:ext cx="12864726" cy="7375776"/>
          </a:xfrm>
          <a:custGeom>
            <a:avLst/>
            <a:gdLst/>
            <a:ahLst/>
            <a:cxnLst/>
            <a:rect l="l" t="t" r="r" b="b"/>
            <a:pathLst>
              <a:path w="12864726" h="7375776">
                <a:moveTo>
                  <a:pt x="0" y="0"/>
                </a:moveTo>
                <a:lnTo>
                  <a:pt x="12864726" y="0"/>
                </a:lnTo>
                <a:lnTo>
                  <a:pt x="12864726" y="7375776"/>
                </a:lnTo>
                <a:lnTo>
                  <a:pt x="0" y="7375776"/>
                </a:lnTo>
                <a:lnTo>
                  <a:pt x="0" y="0"/>
                </a:lnTo>
                <a:close/>
              </a:path>
            </a:pathLst>
          </a:custGeom>
          <a:blipFill>
            <a:blip r:embed="rId6"/>
            <a:stretch>
              <a:fillRect l="-41835" t="-61164" r="-50902" b="-27930"/>
            </a:stretch>
          </a:blipFill>
        </p:spPr>
      </p:sp>
      <p:sp>
        <p:nvSpPr>
          <p:cNvPr id="10" name="TextBox 10"/>
          <p:cNvSpPr txBox="1"/>
          <p:nvPr/>
        </p:nvSpPr>
        <p:spPr>
          <a:xfrm>
            <a:off x="1028700" y="1614173"/>
            <a:ext cx="14377351" cy="1192591"/>
          </a:xfrm>
          <a:prstGeom prst="rect">
            <a:avLst/>
          </a:prstGeom>
        </p:spPr>
        <p:txBody>
          <a:bodyPr lIns="0" tIns="0" rIns="0" bIns="0" rtlCol="0" anchor="t">
            <a:spAutoFit/>
          </a:bodyPr>
          <a:lstStyle/>
          <a:p>
            <a:pPr marL="0" lvl="0" indent="0" algn="ctr">
              <a:lnSpc>
                <a:spcPts val="4789"/>
              </a:lnSpc>
              <a:spcBef>
                <a:spcPct val="0"/>
              </a:spcBef>
            </a:pPr>
            <a:r>
              <a:rPr lang="en-US" sz="3420" dirty="0">
                <a:solidFill>
                  <a:srgbClr val="FFFFFF"/>
                </a:solidFill>
                <a:latin typeface="Bitter"/>
              </a:rPr>
              <a:t>A graph showing percentage pass of  the Intermediate High School math and science department term 2.</a:t>
            </a:r>
          </a:p>
        </p:txBody>
      </p:sp>
      <p:pic>
        <p:nvPicPr>
          <p:cNvPr id="12" name="Audio 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sp>
        <p:nvSpPr>
          <p:cNvPr id="2" name="TextBox 2"/>
          <p:cNvSpPr txBox="1"/>
          <p:nvPr/>
        </p:nvSpPr>
        <p:spPr>
          <a:xfrm>
            <a:off x="4251174" y="494884"/>
            <a:ext cx="9638476" cy="1085850"/>
          </a:xfrm>
          <a:prstGeom prst="rect">
            <a:avLst/>
          </a:prstGeom>
        </p:spPr>
        <p:txBody>
          <a:bodyPr lIns="0" tIns="0" rIns="0" bIns="0" rtlCol="0" anchor="t">
            <a:spAutoFit/>
          </a:bodyPr>
          <a:lstStyle/>
          <a:p>
            <a:pPr algn="ctr">
              <a:lnSpc>
                <a:spcPts val="8040"/>
              </a:lnSpc>
            </a:pPr>
            <a:r>
              <a:rPr lang="en-US" sz="6700" dirty="0">
                <a:solidFill>
                  <a:srgbClr val="FFFFFF"/>
                </a:solidFill>
                <a:latin typeface="Poppins Medium"/>
              </a:rPr>
              <a:t>EVIDENCE OF SUCCESS</a:t>
            </a:r>
          </a:p>
        </p:txBody>
      </p:sp>
      <p:grpSp>
        <p:nvGrpSpPr>
          <p:cNvPr id="3" name="Group 3"/>
          <p:cNvGrpSpPr/>
          <p:nvPr/>
        </p:nvGrpSpPr>
        <p:grpSpPr>
          <a:xfrm>
            <a:off x="3175154" y="799989"/>
            <a:ext cx="780746" cy="780746"/>
            <a:chOff x="0" y="0"/>
            <a:chExt cx="812800" cy="812800"/>
          </a:xfrm>
        </p:grpSpPr>
        <p:sp>
          <p:nvSpPr>
            <p:cNvPr id="4" name="Freeform 4"/>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5" name="TextBox 5"/>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6" name="Group 6"/>
          <p:cNvGrpSpPr/>
          <p:nvPr/>
        </p:nvGrpSpPr>
        <p:grpSpPr>
          <a:xfrm>
            <a:off x="2101927" y="799989"/>
            <a:ext cx="780746" cy="780746"/>
            <a:chOff x="0" y="0"/>
            <a:chExt cx="812800" cy="812800"/>
          </a:xfrm>
        </p:grpSpPr>
        <p:sp>
          <p:nvSpPr>
            <p:cNvPr id="7" name="Freeform 7"/>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8" name="TextBox 8"/>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9" name="Group 9"/>
          <p:cNvGrpSpPr/>
          <p:nvPr/>
        </p:nvGrpSpPr>
        <p:grpSpPr>
          <a:xfrm>
            <a:off x="1028700" y="799989"/>
            <a:ext cx="780746" cy="780746"/>
            <a:chOff x="0" y="0"/>
            <a:chExt cx="812800" cy="812800"/>
          </a:xfrm>
        </p:grpSpPr>
        <p:sp>
          <p:nvSpPr>
            <p:cNvPr id="10" name="Freeform 10"/>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1" name="TextBox 11"/>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2" name="Group 12"/>
          <p:cNvGrpSpPr/>
          <p:nvPr/>
        </p:nvGrpSpPr>
        <p:grpSpPr>
          <a:xfrm>
            <a:off x="16297738" y="799989"/>
            <a:ext cx="780746" cy="780746"/>
            <a:chOff x="0" y="0"/>
            <a:chExt cx="812800" cy="812800"/>
          </a:xfrm>
        </p:grpSpPr>
        <p:sp>
          <p:nvSpPr>
            <p:cNvPr id="13" name="Freeform 13"/>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5" name="Group 15"/>
          <p:cNvGrpSpPr/>
          <p:nvPr/>
        </p:nvGrpSpPr>
        <p:grpSpPr>
          <a:xfrm>
            <a:off x="15224511" y="799989"/>
            <a:ext cx="780746" cy="780746"/>
            <a:chOff x="0" y="0"/>
            <a:chExt cx="812800" cy="812800"/>
          </a:xfrm>
        </p:grpSpPr>
        <p:sp>
          <p:nvSpPr>
            <p:cNvPr id="16" name="Freeform 16"/>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17" name="TextBox 17"/>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grpSp>
        <p:nvGrpSpPr>
          <p:cNvPr id="18" name="Group 18"/>
          <p:cNvGrpSpPr/>
          <p:nvPr/>
        </p:nvGrpSpPr>
        <p:grpSpPr>
          <a:xfrm>
            <a:off x="14151284" y="799989"/>
            <a:ext cx="780746" cy="780746"/>
            <a:chOff x="0" y="0"/>
            <a:chExt cx="812800" cy="812800"/>
          </a:xfrm>
        </p:grpSpPr>
        <p:sp>
          <p:nvSpPr>
            <p:cNvPr id="19" name="Freeform 19"/>
            <p:cNvSpPr/>
            <p:nvPr/>
          </p:nvSpPr>
          <p:spPr>
            <a:xfrm>
              <a:off x="1813" y="0"/>
              <a:ext cx="809173" cy="812800"/>
            </a:xfrm>
            <a:custGeom>
              <a:avLst/>
              <a:gdLst/>
              <a:ahLst/>
              <a:cxnLst/>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p:spPr>
        </p:sp>
        <p:sp>
          <p:nvSpPr>
            <p:cNvPr id="20" name="TextBox 20"/>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dirty="0"/>
            </a:p>
          </p:txBody>
        </p:sp>
      </p:grpSp>
      <p:sp>
        <p:nvSpPr>
          <p:cNvPr id="21" name="TextBox 21"/>
          <p:cNvSpPr txBox="1"/>
          <p:nvPr/>
        </p:nvSpPr>
        <p:spPr>
          <a:xfrm>
            <a:off x="0" y="3523292"/>
            <a:ext cx="18140825" cy="2338016"/>
          </a:xfrm>
          <a:prstGeom prst="rect">
            <a:avLst/>
          </a:prstGeom>
        </p:spPr>
        <p:txBody>
          <a:bodyPr lIns="0" tIns="0" rIns="0" bIns="0" rtlCol="0" anchor="t">
            <a:spAutoFit/>
          </a:bodyPr>
          <a:lstStyle/>
          <a:p>
            <a:pPr marL="817789" lvl="1" indent="-408895" algn="ctr">
              <a:lnSpc>
                <a:spcPts val="4545"/>
              </a:lnSpc>
              <a:buFont typeface="Arial"/>
              <a:buChar char="•"/>
            </a:pPr>
            <a:r>
              <a:rPr lang="en-US" sz="3787" dirty="0">
                <a:solidFill>
                  <a:srgbClr val="FFFFFF"/>
                </a:solidFill>
                <a:latin typeface="Poppins Medium"/>
              </a:rPr>
              <a:t>There were improvements in the Mathematics, Science and PE subject areas after the change with HFLE remaining consistent throughout.  </a:t>
            </a:r>
          </a:p>
          <a:p>
            <a:pPr algn="ctr">
              <a:lnSpc>
                <a:spcPts val="4545"/>
              </a:lnSpc>
            </a:pPr>
            <a:endParaRPr lang="en-US" sz="3787" dirty="0">
              <a:solidFill>
                <a:srgbClr val="FFFFFF"/>
              </a:solidFill>
              <a:latin typeface="Poppins Medium"/>
            </a:endParaRPr>
          </a:p>
          <a:p>
            <a:pPr algn="ctr">
              <a:lnSpc>
                <a:spcPts val="4545"/>
              </a:lnSpc>
            </a:pPr>
            <a:endParaRPr lang="en-US" sz="3787" dirty="0">
              <a:solidFill>
                <a:srgbClr val="FFFFFF"/>
              </a:solidFill>
              <a:latin typeface="Poppins Medium"/>
            </a:endParaRPr>
          </a:p>
        </p:txBody>
      </p:sp>
      <p:pic>
        <p:nvPicPr>
          <p:cNvPr id="23" name="Audio 2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255959" y="165027"/>
            <a:ext cx="10032041"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4902"/>
                  </a:srgbClr>
                </a:solidFill>
                <a:latin typeface="Poppins Medium"/>
              </a:rPr>
              <a:t>Conclusion</a:t>
            </a:r>
          </a:p>
        </p:txBody>
      </p:sp>
      <p:sp>
        <p:nvSpPr>
          <p:cNvPr id="3" name="TextBox 3"/>
          <p:cNvSpPr txBox="1"/>
          <p:nvPr/>
        </p:nvSpPr>
        <p:spPr>
          <a:xfrm>
            <a:off x="0" y="2112459"/>
            <a:ext cx="8594573" cy="4105534"/>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29804"/>
                  </a:srgbClr>
                </a:solidFill>
                <a:latin typeface="Poppins Medium"/>
              </a:rPr>
              <a:t>Conclusion</a:t>
            </a:r>
          </a:p>
        </p:txBody>
      </p:sp>
      <p:sp>
        <p:nvSpPr>
          <p:cNvPr id="4" name="TextBox 4"/>
          <p:cNvSpPr txBox="1"/>
          <p:nvPr/>
        </p:nvSpPr>
        <p:spPr>
          <a:xfrm>
            <a:off x="2457178" y="6137589"/>
            <a:ext cx="10300843"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SUMMARY</a:t>
            </a:r>
          </a:p>
        </p:txBody>
      </p:sp>
      <p:sp>
        <p:nvSpPr>
          <p:cNvPr id="5" name="TextBox 5"/>
          <p:cNvSpPr txBox="1"/>
          <p:nvPr/>
        </p:nvSpPr>
        <p:spPr>
          <a:xfrm>
            <a:off x="10043477" y="5961937"/>
            <a:ext cx="12478698"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Conclusion</a:t>
            </a:r>
          </a:p>
        </p:txBody>
      </p:sp>
      <p:sp>
        <p:nvSpPr>
          <p:cNvPr id="6" name="TextBox 6"/>
          <p:cNvSpPr txBox="1"/>
          <p:nvPr/>
        </p:nvSpPr>
        <p:spPr>
          <a:xfrm>
            <a:off x="9268684" y="4024248"/>
            <a:ext cx="10058561"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Conclusion</a:t>
            </a:r>
          </a:p>
        </p:txBody>
      </p:sp>
      <p:sp>
        <p:nvSpPr>
          <p:cNvPr id="7" name="TextBox 7"/>
          <p:cNvSpPr txBox="1"/>
          <p:nvPr/>
        </p:nvSpPr>
        <p:spPr>
          <a:xfrm>
            <a:off x="-423020" y="169229"/>
            <a:ext cx="10105124"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conclusion</a:t>
            </a:r>
          </a:p>
        </p:txBody>
      </p:sp>
      <p:sp>
        <p:nvSpPr>
          <p:cNvPr id="8" name="TextBox 8"/>
          <p:cNvSpPr txBox="1"/>
          <p:nvPr/>
        </p:nvSpPr>
        <p:spPr>
          <a:xfrm>
            <a:off x="-423020" y="4150938"/>
            <a:ext cx="9691705"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9608"/>
                  </a:srgbClr>
                </a:solidFill>
                <a:latin typeface="Poppins Medium"/>
              </a:rPr>
              <a:t>Conclusion</a:t>
            </a:r>
          </a:p>
        </p:txBody>
      </p:sp>
      <p:sp>
        <p:nvSpPr>
          <p:cNvPr id="9" name="TextBox 9"/>
          <p:cNvSpPr txBox="1"/>
          <p:nvPr/>
        </p:nvSpPr>
        <p:spPr>
          <a:xfrm>
            <a:off x="-10714487" y="6137589"/>
            <a:ext cx="12478698" cy="2114550"/>
          </a:xfrm>
          <a:prstGeom prst="rect">
            <a:avLst/>
          </a:prstGeom>
        </p:spPr>
        <p:txBody>
          <a:bodyPr lIns="0" tIns="0" rIns="0" bIns="0" rtlCol="0" anchor="t">
            <a:spAutoFit/>
          </a:bodyPr>
          <a:lstStyle/>
          <a:p>
            <a:pPr marL="0" lvl="0" indent="0" algn="r">
              <a:lnSpc>
                <a:spcPts val="15676"/>
              </a:lnSpc>
              <a:spcBef>
                <a:spcPct val="0"/>
              </a:spcBef>
            </a:pPr>
            <a:r>
              <a:rPr lang="en-US" sz="13063" dirty="0">
                <a:solidFill>
                  <a:srgbClr val="216AD9">
                    <a:alpha val="34902"/>
                  </a:srgbClr>
                </a:solidFill>
                <a:latin typeface="Poppins Medium"/>
              </a:rPr>
              <a:t>SUMMARY</a:t>
            </a:r>
          </a:p>
        </p:txBody>
      </p:sp>
      <p:sp>
        <p:nvSpPr>
          <p:cNvPr id="10" name="TextBox 10"/>
          <p:cNvSpPr txBox="1"/>
          <p:nvPr/>
        </p:nvSpPr>
        <p:spPr>
          <a:xfrm>
            <a:off x="2345934" y="8172321"/>
            <a:ext cx="9090474" cy="4105534"/>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49804"/>
                  </a:srgbClr>
                </a:solidFill>
                <a:latin typeface="Poppins Medium"/>
              </a:rPr>
              <a:t>Conclusion</a:t>
            </a:r>
          </a:p>
        </p:txBody>
      </p:sp>
      <p:grpSp>
        <p:nvGrpSpPr>
          <p:cNvPr id="11" name="Group 11"/>
          <p:cNvGrpSpPr>
            <a:grpSpLocks noChangeAspect="1"/>
          </p:cNvGrpSpPr>
          <p:nvPr/>
        </p:nvGrpSpPr>
        <p:grpSpPr>
          <a:xfrm>
            <a:off x="845826" y="1949466"/>
            <a:ext cx="6426315" cy="6426289"/>
            <a:chOff x="0" y="0"/>
            <a:chExt cx="6350000" cy="6349975"/>
          </a:xfrm>
        </p:grpSpPr>
        <p:sp>
          <p:nvSpPr>
            <p:cNvPr id="12" name="Freeform 12"/>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216AD9"/>
            </a:solidFill>
            <a:ln w="12700">
              <a:solidFill>
                <a:srgbClr val="000000"/>
              </a:solidFill>
            </a:ln>
          </p:spPr>
        </p:sp>
      </p:grpSp>
      <p:sp>
        <p:nvSpPr>
          <p:cNvPr id="13" name="TextBox 13"/>
          <p:cNvSpPr txBox="1"/>
          <p:nvPr/>
        </p:nvSpPr>
        <p:spPr>
          <a:xfrm>
            <a:off x="10922701" y="8172321"/>
            <a:ext cx="8297594" cy="4105534"/>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16863"/>
                  </a:srgbClr>
                </a:solidFill>
                <a:latin typeface="Poppins Medium"/>
              </a:rPr>
              <a:t>Conclusion</a:t>
            </a:r>
          </a:p>
        </p:txBody>
      </p:sp>
      <p:sp>
        <p:nvSpPr>
          <p:cNvPr id="14" name="TextBox 14"/>
          <p:cNvSpPr txBox="1"/>
          <p:nvPr/>
        </p:nvSpPr>
        <p:spPr>
          <a:xfrm>
            <a:off x="8832149" y="2112459"/>
            <a:ext cx="9455851" cy="2114679"/>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34902"/>
                  </a:srgbClr>
                </a:solidFill>
                <a:latin typeface="Poppins Medium"/>
              </a:rPr>
              <a:t>Conclusion</a:t>
            </a:r>
          </a:p>
        </p:txBody>
      </p:sp>
      <p:sp>
        <p:nvSpPr>
          <p:cNvPr id="15" name="Freeform 15"/>
          <p:cNvSpPr/>
          <p:nvPr/>
        </p:nvSpPr>
        <p:spPr>
          <a:xfrm>
            <a:off x="9233215" y="1028700"/>
            <a:ext cx="7049611" cy="7518783"/>
          </a:xfrm>
          <a:custGeom>
            <a:avLst/>
            <a:gdLst/>
            <a:ahLst/>
            <a:cxnLst/>
            <a:rect l="l" t="t" r="r" b="b"/>
            <a:pathLst>
              <a:path w="7049611" h="7518783">
                <a:moveTo>
                  <a:pt x="0" y="0"/>
                </a:moveTo>
                <a:lnTo>
                  <a:pt x="7049611" y="0"/>
                </a:lnTo>
                <a:lnTo>
                  <a:pt x="7049611" y="7518783"/>
                </a:lnTo>
                <a:lnTo>
                  <a:pt x="0" y="7518783"/>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16" name="TextBox 16"/>
          <p:cNvSpPr txBox="1"/>
          <p:nvPr/>
        </p:nvSpPr>
        <p:spPr>
          <a:xfrm>
            <a:off x="864943" y="1760034"/>
            <a:ext cx="6014496" cy="5942011"/>
          </a:xfrm>
          <a:prstGeom prst="rect">
            <a:avLst/>
          </a:prstGeom>
        </p:spPr>
        <p:txBody>
          <a:bodyPr lIns="0" tIns="0" rIns="0" bIns="0" rtlCol="0" anchor="t">
            <a:spAutoFit/>
          </a:bodyPr>
          <a:lstStyle/>
          <a:p>
            <a:pPr algn="ctr">
              <a:lnSpc>
                <a:spcPts val="47985"/>
              </a:lnSpc>
              <a:spcBef>
                <a:spcPct val="0"/>
              </a:spcBef>
            </a:pPr>
            <a:r>
              <a:rPr lang="en-US" sz="36912" dirty="0" smtClean="0">
                <a:solidFill>
                  <a:srgbClr val="FFFFFF"/>
                </a:solidFill>
                <a:latin typeface="Poppins Medium"/>
              </a:rPr>
              <a:t>6</a:t>
            </a:r>
            <a:endParaRPr lang="en-US" sz="36912" dirty="0">
              <a:solidFill>
                <a:srgbClr val="FFFFFF"/>
              </a:solidFill>
              <a:latin typeface="Poppins Medium"/>
            </a:endParaRPr>
          </a:p>
        </p:txBody>
      </p:sp>
      <p:sp>
        <p:nvSpPr>
          <p:cNvPr id="17" name="TextBox 17"/>
          <p:cNvSpPr txBox="1"/>
          <p:nvPr/>
        </p:nvSpPr>
        <p:spPr>
          <a:xfrm>
            <a:off x="-6445652" y="8172321"/>
            <a:ext cx="9090474" cy="4105534"/>
          </a:xfrm>
          <a:prstGeom prst="rect">
            <a:avLst/>
          </a:prstGeom>
        </p:spPr>
        <p:txBody>
          <a:bodyPr lIns="0" tIns="0" rIns="0" bIns="0" rtlCol="0" anchor="t">
            <a:spAutoFit/>
          </a:bodyPr>
          <a:lstStyle/>
          <a:p>
            <a:pPr marL="0" lvl="0" indent="0" algn="just">
              <a:lnSpc>
                <a:spcPts val="15676"/>
              </a:lnSpc>
              <a:spcBef>
                <a:spcPct val="0"/>
              </a:spcBef>
            </a:pPr>
            <a:r>
              <a:rPr lang="en-US" sz="13063" dirty="0">
                <a:solidFill>
                  <a:srgbClr val="216AD9">
                    <a:alpha val="29804"/>
                  </a:srgbClr>
                </a:solidFill>
                <a:latin typeface="Poppins Medium"/>
              </a:rPr>
              <a:t>Conclusion</a:t>
            </a:r>
          </a:p>
        </p:txBody>
      </p:sp>
      <p:pic>
        <p:nvPicPr>
          <p:cNvPr id="19" name="Audio 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22A1E2"/>
        </a:solidFill>
        <a:effectLst/>
      </p:bgPr>
    </p:bg>
    <p:spTree>
      <p:nvGrpSpPr>
        <p:cNvPr id="1" name=""/>
        <p:cNvGrpSpPr/>
        <p:nvPr/>
      </p:nvGrpSpPr>
      <p:grpSpPr>
        <a:xfrm>
          <a:off x="0" y="0"/>
          <a:ext cx="0" cy="0"/>
          <a:chOff x="0" y="0"/>
          <a:chExt cx="0" cy="0"/>
        </a:xfrm>
      </p:grpSpPr>
      <p:sp>
        <p:nvSpPr>
          <p:cNvPr id="2" name="Freeform 2"/>
          <p:cNvSpPr/>
          <p:nvPr/>
        </p:nvSpPr>
        <p:spPr>
          <a:xfrm>
            <a:off x="6199353" y="1898432"/>
            <a:ext cx="5889294" cy="4546989"/>
          </a:xfrm>
          <a:custGeom>
            <a:avLst/>
            <a:gdLst/>
            <a:ahLst/>
            <a:cxnLst/>
            <a:rect l="l" t="t" r="r" b="b"/>
            <a:pathLst>
              <a:path w="5889294" h="4546989">
                <a:moveTo>
                  <a:pt x="0" y="0"/>
                </a:moveTo>
                <a:lnTo>
                  <a:pt x="5889294" y="0"/>
                </a:lnTo>
                <a:lnTo>
                  <a:pt x="5889294" y="4546988"/>
                </a:lnTo>
                <a:lnTo>
                  <a:pt x="0" y="4546988"/>
                </a:lnTo>
                <a:lnTo>
                  <a:pt x="0" y="0"/>
                </a:lnTo>
                <a:close/>
              </a:path>
            </a:pathLst>
          </a:custGeom>
          <a:blipFill>
            <a:blip r:embed="rId4"/>
            <a:stretch>
              <a:fillRect t="-8132" b="-21388"/>
            </a:stretch>
          </a:blipFill>
        </p:spPr>
      </p:sp>
      <p:sp>
        <p:nvSpPr>
          <p:cNvPr id="3" name="TextBox 3"/>
          <p:cNvSpPr txBox="1"/>
          <p:nvPr/>
        </p:nvSpPr>
        <p:spPr>
          <a:xfrm>
            <a:off x="5103090" y="-238125"/>
            <a:ext cx="8681966" cy="1991379"/>
          </a:xfrm>
          <a:prstGeom prst="rect">
            <a:avLst/>
          </a:prstGeom>
        </p:spPr>
        <p:txBody>
          <a:bodyPr lIns="0" tIns="0" rIns="0" bIns="0" rtlCol="0" anchor="t">
            <a:spAutoFit/>
          </a:bodyPr>
          <a:lstStyle/>
          <a:p>
            <a:pPr algn="ctr">
              <a:lnSpc>
                <a:spcPts val="17439"/>
              </a:lnSpc>
            </a:pPr>
            <a:r>
              <a:rPr lang="en-US" sz="9600" dirty="0">
                <a:solidFill>
                  <a:srgbClr val="CADDFF"/>
                </a:solidFill>
                <a:latin typeface="Canva Sans Bold"/>
              </a:rPr>
              <a:t>Conclusion</a:t>
            </a:r>
          </a:p>
        </p:txBody>
      </p:sp>
      <p:sp>
        <p:nvSpPr>
          <p:cNvPr id="4" name="TextBox 4"/>
          <p:cNvSpPr txBox="1"/>
          <p:nvPr/>
        </p:nvSpPr>
        <p:spPr>
          <a:xfrm>
            <a:off x="0" y="6579663"/>
            <a:ext cx="18288000" cy="1685925"/>
          </a:xfrm>
          <a:prstGeom prst="rect">
            <a:avLst/>
          </a:prstGeom>
        </p:spPr>
        <p:txBody>
          <a:bodyPr lIns="0" tIns="0" rIns="0" bIns="0" rtlCol="0" anchor="t">
            <a:spAutoFit/>
          </a:bodyPr>
          <a:lstStyle/>
          <a:p>
            <a:pPr marL="791251" lvl="1" indent="-395626" algn="ctr">
              <a:lnSpc>
                <a:spcPts val="4397"/>
              </a:lnSpc>
              <a:buFont typeface="Arial"/>
              <a:buChar char="•"/>
            </a:pPr>
            <a:r>
              <a:rPr lang="en-US" sz="3664" dirty="0">
                <a:solidFill>
                  <a:srgbClr val="000000"/>
                </a:solidFill>
                <a:latin typeface="Poppins Medium"/>
              </a:rPr>
              <a:t>The need for change was communicated effectively to the staff at the Intermediate High School and this fact contributed majorly to the overall success and adaptation to said change.</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216AD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745470" y="5143500"/>
            <a:ext cx="8007860" cy="8007828"/>
            <a:chOff x="0" y="0"/>
            <a:chExt cx="6350000" cy="6349975"/>
          </a:xfrm>
        </p:grpSpPr>
        <p:sp>
          <p:nvSpPr>
            <p:cNvPr id="3" name="Freeform 3"/>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CADDFF"/>
            </a:solidFill>
            <a:ln w="12700">
              <a:solidFill>
                <a:srgbClr val="000000"/>
              </a:solidFill>
            </a:ln>
          </p:spPr>
        </p:sp>
      </p:grpSp>
      <p:sp>
        <p:nvSpPr>
          <p:cNvPr id="4" name="Freeform 4"/>
          <p:cNvSpPr/>
          <p:nvPr/>
        </p:nvSpPr>
        <p:spPr>
          <a:xfrm>
            <a:off x="0" y="4862834"/>
            <a:ext cx="6360420" cy="5424166"/>
          </a:xfrm>
          <a:custGeom>
            <a:avLst/>
            <a:gdLst/>
            <a:ahLst/>
            <a:cxnLst/>
            <a:rect l="l" t="t" r="r" b="b"/>
            <a:pathLst>
              <a:path w="6360420" h="5424166">
                <a:moveTo>
                  <a:pt x="0" y="0"/>
                </a:moveTo>
                <a:lnTo>
                  <a:pt x="6360420" y="0"/>
                </a:lnTo>
                <a:lnTo>
                  <a:pt x="6360420" y="5424166"/>
                </a:lnTo>
                <a:lnTo>
                  <a:pt x="0" y="5424166"/>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grpSp>
        <p:nvGrpSpPr>
          <p:cNvPr id="5" name="Group 5"/>
          <p:cNvGrpSpPr>
            <a:grpSpLocks noChangeAspect="1"/>
          </p:cNvGrpSpPr>
          <p:nvPr/>
        </p:nvGrpSpPr>
        <p:grpSpPr>
          <a:xfrm>
            <a:off x="12411692" y="-2298956"/>
            <a:ext cx="8007860" cy="8007828"/>
            <a:chOff x="0" y="0"/>
            <a:chExt cx="6350000" cy="6349975"/>
          </a:xfrm>
        </p:grpSpPr>
        <p:sp>
          <p:nvSpPr>
            <p:cNvPr id="6" name="Freeform 6"/>
            <p:cNvSpPr/>
            <p:nvPr/>
          </p:nvSpPr>
          <p:spPr>
            <a:xfrm flipH="1">
              <a:off x="0" y="0"/>
              <a:ext cx="6350000" cy="6349974"/>
            </a:xfrm>
            <a:custGeom>
              <a:avLst/>
              <a:gdLst/>
              <a:ahLst/>
              <a:cxnLst/>
              <a:rect l="l" t="t" r="r" b="b"/>
              <a:pathLst>
                <a:path w="6350000" h="6349974">
                  <a:moveTo>
                    <a:pt x="0" y="3175025"/>
                  </a:moveTo>
                  <a:cubicBezTo>
                    <a:pt x="0" y="4928451"/>
                    <a:pt x="1421524" y="6349974"/>
                    <a:pt x="3175000" y="6349974"/>
                  </a:cubicBezTo>
                  <a:cubicBezTo>
                    <a:pt x="4928502" y="6349974"/>
                    <a:pt x="6350000" y="4928451"/>
                    <a:pt x="6350000" y="3175025"/>
                  </a:cubicBezTo>
                  <a:cubicBezTo>
                    <a:pt x="6350000" y="1421511"/>
                    <a:pt x="4928502" y="0"/>
                    <a:pt x="3175000" y="0"/>
                  </a:cubicBezTo>
                  <a:cubicBezTo>
                    <a:pt x="1421499" y="0"/>
                    <a:pt x="0" y="1421511"/>
                    <a:pt x="0" y="3175025"/>
                  </a:cubicBezTo>
                  <a:close/>
                </a:path>
              </a:pathLst>
            </a:custGeom>
            <a:solidFill>
              <a:srgbClr val="CADDFF"/>
            </a:solidFill>
            <a:ln w="12700">
              <a:solidFill>
                <a:srgbClr val="000000"/>
              </a:solidFill>
            </a:ln>
          </p:spPr>
        </p:sp>
      </p:grpSp>
      <p:sp>
        <p:nvSpPr>
          <p:cNvPr id="7" name="Freeform 7"/>
          <p:cNvSpPr/>
          <p:nvPr/>
        </p:nvSpPr>
        <p:spPr>
          <a:xfrm>
            <a:off x="13415466" y="0"/>
            <a:ext cx="4872534" cy="4576284"/>
          </a:xfrm>
          <a:custGeom>
            <a:avLst/>
            <a:gdLst/>
            <a:ahLst/>
            <a:cxnLst/>
            <a:rect l="l" t="t" r="r" b="b"/>
            <a:pathLst>
              <a:path w="4872534" h="4576284">
                <a:moveTo>
                  <a:pt x="0" y="0"/>
                </a:moveTo>
                <a:lnTo>
                  <a:pt x="4872534" y="0"/>
                </a:lnTo>
                <a:lnTo>
                  <a:pt x="4872534" y="4576284"/>
                </a:lnTo>
                <a:lnTo>
                  <a:pt x="0" y="4576284"/>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pic>
        <p:nvPicPr>
          <p:cNvPr id="8" name="Picture 8"/>
          <p:cNvPicPr>
            <a:picLocks noChangeAspect="1"/>
          </p:cNvPicPr>
          <p:nvPr/>
        </p:nvPicPr>
        <p:blipFill>
          <a:blip r:embed="rId8"/>
          <a:srcRect/>
          <a:stretch>
            <a:fillRect/>
          </a:stretch>
        </p:blipFill>
        <p:spPr>
          <a:xfrm>
            <a:off x="3780693" y="-389338"/>
            <a:ext cx="7118604" cy="8229600"/>
          </a:xfrm>
          <a:prstGeom prst="rect">
            <a:avLst/>
          </a:prstGeom>
        </p:spPr>
      </p:pic>
      <p:sp>
        <p:nvSpPr>
          <p:cNvPr id="9" name="TextBox 9"/>
          <p:cNvSpPr txBox="1"/>
          <p:nvPr/>
        </p:nvSpPr>
        <p:spPr>
          <a:xfrm rot="2034123">
            <a:off x="-325164" y="3663406"/>
            <a:ext cx="9823065" cy="3937222"/>
          </a:xfrm>
          <a:prstGeom prst="rect">
            <a:avLst/>
          </a:prstGeom>
        </p:spPr>
        <p:txBody>
          <a:bodyPr lIns="0" tIns="0" rIns="0" bIns="0" rtlCol="0" anchor="t">
            <a:spAutoFit/>
          </a:bodyPr>
          <a:lstStyle/>
          <a:p>
            <a:pPr algn="ctr">
              <a:lnSpc>
                <a:spcPts val="15453"/>
              </a:lnSpc>
            </a:pPr>
            <a:r>
              <a:rPr lang="en-US" sz="12877" dirty="0">
                <a:solidFill>
                  <a:srgbClr val="FFFFFF"/>
                </a:solidFill>
                <a:latin typeface="Poppins Medium"/>
              </a:rPr>
              <a:t>THANK YOU!</a:t>
            </a:r>
          </a:p>
        </p:txBody>
      </p:sp>
      <p:sp>
        <p:nvSpPr>
          <p:cNvPr id="10" name="TextBox 10"/>
          <p:cNvSpPr txBox="1"/>
          <p:nvPr/>
        </p:nvSpPr>
        <p:spPr>
          <a:xfrm>
            <a:off x="10439400" y="7732189"/>
            <a:ext cx="6880363" cy="1136650"/>
          </a:xfrm>
          <a:prstGeom prst="rect">
            <a:avLst/>
          </a:prstGeom>
        </p:spPr>
        <p:txBody>
          <a:bodyPr lIns="0" tIns="0" rIns="0" bIns="0" rtlCol="0" anchor="t">
            <a:spAutoFit/>
          </a:bodyPr>
          <a:lstStyle/>
          <a:p>
            <a:pPr algn="r">
              <a:lnSpc>
                <a:spcPts val="4550"/>
              </a:lnSpc>
            </a:pPr>
            <a:r>
              <a:rPr lang="en-US" sz="3500" dirty="0">
                <a:solidFill>
                  <a:srgbClr val="FFFFFF"/>
                </a:solidFill>
                <a:latin typeface="Bitter"/>
              </a:rPr>
              <a:t>In depth analysis and report to follow..</a:t>
            </a:r>
          </a:p>
        </p:txBody>
      </p:sp>
      <p:sp>
        <p:nvSpPr>
          <p:cNvPr id="11" name="TextBox 11"/>
          <p:cNvSpPr txBox="1"/>
          <p:nvPr/>
        </p:nvSpPr>
        <p:spPr>
          <a:xfrm rot="-7850672">
            <a:off x="8366151" y="1986656"/>
            <a:ext cx="8084099" cy="3937222"/>
          </a:xfrm>
          <a:prstGeom prst="rect">
            <a:avLst/>
          </a:prstGeom>
        </p:spPr>
        <p:txBody>
          <a:bodyPr wrap="square" lIns="0" tIns="0" rIns="0" bIns="0" rtlCol="0" anchor="t">
            <a:spAutoFit/>
          </a:bodyPr>
          <a:lstStyle/>
          <a:p>
            <a:pPr algn="ctr">
              <a:lnSpc>
                <a:spcPts val="15453"/>
              </a:lnSpc>
            </a:pPr>
            <a:r>
              <a:rPr lang="en-US" sz="12877" dirty="0">
                <a:solidFill>
                  <a:srgbClr val="FFFFFF"/>
                </a:solidFill>
                <a:latin typeface="Poppins Medium"/>
              </a:rPr>
              <a:t>THANK YOU!</a:t>
            </a:r>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648238" y="9647238"/>
            <a:ext cx="487362" cy="4873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3826582953"/>
              </p:ext>
            </p:extLst>
          </p:nvPr>
        </p:nvGraphicFramePr>
        <p:xfrm>
          <a:off x="6172200" y="1073150"/>
          <a:ext cx="5943600" cy="8143875"/>
        </p:xfrm>
        <a:graphic>
          <a:graphicData uri="http://schemas.openxmlformats.org/presentationml/2006/ole">
            <mc:AlternateContent xmlns:mc="http://schemas.openxmlformats.org/markup-compatibility/2006">
              <mc:Choice xmlns:v="urn:schemas-microsoft-com:vml" Requires="v">
                <p:oleObj spid="_x0000_s1029" name="Document" r:id="rId4" imgW="5943600" imgH="8143560" progId="Word.Document.12">
                  <p:embed/>
                </p:oleObj>
              </mc:Choice>
              <mc:Fallback>
                <p:oleObj name="Document" r:id="rId4" imgW="5943600" imgH="8143560" progId="Word.Document.12">
                  <p:embed/>
                  <p:pic>
                    <p:nvPicPr>
                      <p:cNvPr id="0" name=""/>
                      <p:cNvPicPr/>
                      <p:nvPr/>
                    </p:nvPicPr>
                    <p:blipFill>
                      <a:blip r:embed="rId5"/>
                      <a:stretch>
                        <a:fillRect/>
                      </a:stretch>
                    </p:blipFill>
                    <p:spPr>
                      <a:xfrm>
                        <a:off x="6172200" y="1073150"/>
                        <a:ext cx="5943600" cy="8143875"/>
                      </a:xfrm>
                      <a:prstGeom prst="rect">
                        <a:avLst/>
                      </a:prstGeom>
                    </p:spPr>
                  </p:pic>
                </p:oleObj>
              </mc:Fallback>
            </mc:AlternateContent>
          </a:graphicData>
        </a:graphic>
      </p:graphicFrame>
    </p:spTree>
    <p:extLst>
      <p:ext uri="{BB962C8B-B14F-4D97-AF65-F5344CB8AC3E}">
        <p14:creationId xmlns:p14="http://schemas.microsoft.com/office/powerpoint/2010/main" val="38255128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120</TotalTime>
  <Words>1097</Words>
  <Application>Microsoft Office PowerPoint</Application>
  <PresentationFormat>Custom</PresentationFormat>
  <Paragraphs>180</Paragraphs>
  <Slides>25</Slides>
  <Notes>0</Notes>
  <HiddenSlides>0</HiddenSlides>
  <MMClips>24</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3" baseType="lpstr">
      <vt:lpstr>Arial</vt:lpstr>
      <vt:lpstr>Poppins Medium</vt:lpstr>
      <vt:lpstr>Canva Sans Bold</vt:lpstr>
      <vt:lpstr>Bitter</vt:lpstr>
      <vt:lpstr>Calibri</vt:lpstr>
      <vt:lpstr>Poppins Medium Bold</vt:lpstr>
      <vt:lpstr>Office Theme</vt:lpstr>
      <vt:lpstr>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Bright Blue and White Illustrative Technology Thesis Presentation</dc:title>
  <dc:creator>Kimy</dc:creator>
  <cp:lastModifiedBy>Kimmy</cp:lastModifiedBy>
  <cp:revision>9</cp:revision>
  <dcterms:created xsi:type="dcterms:W3CDTF">2006-08-16T00:00:00Z</dcterms:created>
  <dcterms:modified xsi:type="dcterms:W3CDTF">2023-07-01T00:45:53Z</dcterms:modified>
  <dc:identifier>DAFnIZndZ6U</dc:identifier>
</cp:coreProperties>
</file>