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46"/>
  </p:notesMasterIdLst>
  <p:sldIdLst>
    <p:sldId id="257" r:id="rId19"/>
    <p:sldId id="354" r:id="rId20"/>
    <p:sldId id="368" r:id="rId21"/>
    <p:sldId id="269" r:id="rId22"/>
    <p:sldId id="369" r:id="rId23"/>
    <p:sldId id="370" r:id="rId24"/>
    <p:sldId id="390" r:id="rId25"/>
    <p:sldId id="371" r:id="rId26"/>
    <p:sldId id="261" r:id="rId27"/>
    <p:sldId id="365" r:id="rId28"/>
    <p:sldId id="392" r:id="rId29"/>
    <p:sldId id="373" r:id="rId30"/>
    <p:sldId id="393" r:id="rId31"/>
    <p:sldId id="400" r:id="rId32"/>
    <p:sldId id="383" r:id="rId33"/>
    <p:sldId id="377" r:id="rId34"/>
    <p:sldId id="399" r:id="rId35"/>
    <p:sldId id="394" r:id="rId36"/>
    <p:sldId id="398" r:id="rId37"/>
    <p:sldId id="366" r:id="rId38"/>
    <p:sldId id="387" r:id="rId39"/>
    <p:sldId id="401" r:id="rId40"/>
    <p:sldId id="402" r:id="rId41"/>
    <p:sldId id="388" r:id="rId42"/>
    <p:sldId id="403" r:id="rId43"/>
    <p:sldId id="367" r:id="rId44"/>
    <p:sldId id="285"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inimized">
    <p:restoredLeft sz="17031"/>
    <p:restoredTop sz="28218" autoAdjust="0"/>
  </p:normalViewPr>
  <p:slideViewPr>
    <p:cSldViewPr snapToGrid="0" snapToObjects="1">
      <p:cViewPr varScale="1">
        <p:scale>
          <a:sx n="22" d="100"/>
          <a:sy n="22" d="100"/>
        </p:scale>
        <p:origin x="3139" y="2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1.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notesMaster" Target="notesMasters/notesMaster1.xml"/><Relationship Id="rId20" Type="http://schemas.openxmlformats.org/officeDocument/2006/relationships/slide" Target="slides/slide2.xml"/><Relationship Id="rId41"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6D3AC5-F70C-4B49-B6AE-D5D5625CCD5E}"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3BA6896C-A1C1-4C44-8669-E8C28FEF2510}">
      <dgm:prSet/>
      <dgm:spPr/>
      <dgm:t>
        <a:bodyPr/>
        <a:lstStyle/>
        <a:p>
          <a:r>
            <a:rPr lang="en-GB" b="1" i="0"/>
            <a:t>Situation Analysis</a:t>
          </a:r>
          <a:endParaRPr lang="en-US"/>
        </a:p>
      </dgm:t>
    </dgm:pt>
    <dgm:pt modelId="{8B7987F3-C7DF-42D8-8372-8400416E611A}" type="parTrans" cxnId="{6F13D953-F5DE-48B3-899A-B95DEB50C2CA}">
      <dgm:prSet/>
      <dgm:spPr/>
      <dgm:t>
        <a:bodyPr/>
        <a:lstStyle/>
        <a:p>
          <a:endParaRPr lang="en-US"/>
        </a:p>
      </dgm:t>
    </dgm:pt>
    <dgm:pt modelId="{A7B18533-68EF-4D69-AB0F-F7AF0EA8C29E}" type="sibTrans" cxnId="{6F13D953-F5DE-48B3-899A-B95DEB50C2CA}">
      <dgm:prSet/>
      <dgm:spPr/>
      <dgm:t>
        <a:bodyPr/>
        <a:lstStyle/>
        <a:p>
          <a:endParaRPr lang="en-US"/>
        </a:p>
      </dgm:t>
    </dgm:pt>
    <dgm:pt modelId="{AD09CA97-7DCE-406B-878D-F0EB2C2D1EE2}">
      <dgm:prSet/>
      <dgm:spPr/>
      <dgm:t>
        <a:bodyPr/>
        <a:lstStyle/>
        <a:p>
          <a:r>
            <a:rPr lang="en-GB" b="1" i="0"/>
            <a:t>Objectives</a:t>
          </a:r>
          <a:endParaRPr lang="en-US"/>
        </a:p>
      </dgm:t>
    </dgm:pt>
    <dgm:pt modelId="{F7813AEA-610C-4A7F-9FA0-B5203CE865AC}" type="parTrans" cxnId="{0ED440F2-89CE-45A2-8FBB-2B48A3DB7EE4}">
      <dgm:prSet/>
      <dgm:spPr/>
      <dgm:t>
        <a:bodyPr/>
        <a:lstStyle/>
        <a:p>
          <a:endParaRPr lang="en-US"/>
        </a:p>
      </dgm:t>
    </dgm:pt>
    <dgm:pt modelId="{4F7BFD7D-D889-495D-BECD-81352E3EEBCE}" type="sibTrans" cxnId="{0ED440F2-89CE-45A2-8FBB-2B48A3DB7EE4}">
      <dgm:prSet/>
      <dgm:spPr/>
      <dgm:t>
        <a:bodyPr/>
        <a:lstStyle/>
        <a:p>
          <a:endParaRPr lang="en-US"/>
        </a:p>
      </dgm:t>
    </dgm:pt>
    <dgm:pt modelId="{17187D8E-F65D-4E30-A070-84FD7D0A1FAF}">
      <dgm:prSet/>
      <dgm:spPr/>
      <dgm:t>
        <a:bodyPr/>
        <a:lstStyle/>
        <a:p>
          <a:r>
            <a:rPr lang="en-GB" b="1" i="0"/>
            <a:t>Strategy</a:t>
          </a:r>
          <a:endParaRPr lang="en-US"/>
        </a:p>
      </dgm:t>
    </dgm:pt>
    <dgm:pt modelId="{BF3509BD-8097-4FC4-946E-E74A7BAB4C75}" type="parTrans" cxnId="{39B420FA-2D29-4203-98B0-08CE255EC554}">
      <dgm:prSet/>
      <dgm:spPr/>
      <dgm:t>
        <a:bodyPr/>
        <a:lstStyle/>
        <a:p>
          <a:endParaRPr lang="en-US"/>
        </a:p>
      </dgm:t>
    </dgm:pt>
    <dgm:pt modelId="{1348D35C-EA49-49B4-9B35-A340AFD1C725}" type="sibTrans" cxnId="{39B420FA-2D29-4203-98B0-08CE255EC554}">
      <dgm:prSet/>
      <dgm:spPr/>
      <dgm:t>
        <a:bodyPr/>
        <a:lstStyle/>
        <a:p>
          <a:endParaRPr lang="en-US"/>
        </a:p>
      </dgm:t>
    </dgm:pt>
    <dgm:pt modelId="{016FD52B-5A84-449D-8D98-777CA0608B50}">
      <dgm:prSet/>
      <dgm:spPr/>
      <dgm:t>
        <a:bodyPr/>
        <a:lstStyle/>
        <a:p>
          <a:r>
            <a:rPr lang="en-GB" b="1" i="0"/>
            <a:t>Tactics</a:t>
          </a:r>
          <a:endParaRPr lang="en-US"/>
        </a:p>
      </dgm:t>
    </dgm:pt>
    <dgm:pt modelId="{284D3B4E-312B-4422-8F24-C19085D14CAC}" type="parTrans" cxnId="{6C8FA7FF-DBDC-403C-A78E-659316A02BB4}">
      <dgm:prSet/>
      <dgm:spPr/>
      <dgm:t>
        <a:bodyPr/>
        <a:lstStyle/>
        <a:p>
          <a:endParaRPr lang="en-US"/>
        </a:p>
      </dgm:t>
    </dgm:pt>
    <dgm:pt modelId="{EF092508-84C8-4092-A139-005EA88CCCBB}" type="sibTrans" cxnId="{6C8FA7FF-DBDC-403C-A78E-659316A02BB4}">
      <dgm:prSet/>
      <dgm:spPr/>
      <dgm:t>
        <a:bodyPr/>
        <a:lstStyle/>
        <a:p>
          <a:endParaRPr lang="en-US"/>
        </a:p>
      </dgm:t>
    </dgm:pt>
    <dgm:pt modelId="{BFC2230B-D05C-45F0-BF33-7CA7B4EF8EBD}">
      <dgm:prSet/>
      <dgm:spPr/>
      <dgm:t>
        <a:bodyPr/>
        <a:lstStyle/>
        <a:p>
          <a:r>
            <a:rPr lang="en-GB" b="1" i="0"/>
            <a:t>Action</a:t>
          </a:r>
          <a:endParaRPr lang="en-US"/>
        </a:p>
      </dgm:t>
    </dgm:pt>
    <dgm:pt modelId="{86C1D1E8-FA12-47A7-B6ED-5B90AE4D0CEC}" type="parTrans" cxnId="{63AD8EC3-B3F1-408D-A3E0-1329E4C2AD91}">
      <dgm:prSet/>
      <dgm:spPr/>
      <dgm:t>
        <a:bodyPr/>
        <a:lstStyle/>
        <a:p>
          <a:endParaRPr lang="en-US"/>
        </a:p>
      </dgm:t>
    </dgm:pt>
    <dgm:pt modelId="{A6E711BE-8E04-4539-A26E-F6DA90838FB9}" type="sibTrans" cxnId="{63AD8EC3-B3F1-408D-A3E0-1329E4C2AD91}">
      <dgm:prSet/>
      <dgm:spPr/>
      <dgm:t>
        <a:bodyPr/>
        <a:lstStyle/>
        <a:p>
          <a:endParaRPr lang="en-US"/>
        </a:p>
      </dgm:t>
    </dgm:pt>
    <dgm:pt modelId="{93E9D2D3-FC29-415F-A00D-4C7E4EB33416}">
      <dgm:prSet/>
      <dgm:spPr/>
      <dgm:t>
        <a:bodyPr/>
        <a:lstStyle/>
        <a:p>
          <a:r>
            <a:rPr lang="en-GB" b="1" i="0"/>
            <a:t>Control</a:t>
          </a:r>
          <a:endParaRPr lang="en-US"/>
        </a:p>
      </dgm:t>
    </dgm:pt>
    <dgm:pt modelId="{CDAB2225-A6AE-46EB-9D74-C6E8D43FB70E}" type="parTrans" cxnId="{63B7853D-23DB-451D-9BD5-850674B826B6}">
      <dgm:prSet/>
      <dgm:spPr/>
      <dgm:t>
        <a:bodyPr/>
        <a:lstStyle/>
        <a:p>
          <a:endParaRPr lang="en-US"/>
        </a:p>
      </dgm:t>
    </dgm:pt>
    <dgm:pt modelId="{E5F7E505-EE8A-4817-99DF-F5FE8B592B50}" type="sibTrans" cxnId="{63B7853D-23DB-451D-9BD5-850674B826B6}">
      <dgm:prSet/>
      <dgm:spPr/>
      <dgm:t>
        <a:bodyPr/>
        <a:lstStyle/>
        <a:p>
          <a:endParaRPr lang="en-US"/>
        </a:p>
      </dgm:t>
    </dgm:pt>
    <dgm:pt modelId="{8FFE5DD5-B86A-4E6C-8E55-A14823670A9E}" type="pres">
      <dgm:prSet presAssocID="{8B6D3AC5-F70C-4B49-B6AE-D5D5625CCD5E}" presName="vert0" presStyleCnt="0">
        <dgm:presLayoutVars>
          <dgm:dir/>
          <dgm:animOne val="branch"/>
          <dgm:animLvl val="lvl"/>
        </dgm:presLayoutVars>
      </dgm:prSet>
      <dgm:spPr/>
    </dgm:pt>
    <dgm:pt modelId="{44BEA400-1A97-4B54-8EDF-1E6F5B94DE9C}" type="pres">
      <dgm:prSet presAssocID="{3BA6896C-A1C1-4C44-8669-E8C28FEF2510}" presName="thickLine" presStyleLbl="alignNode1" presStyleIdx="0" presStyleCnt="6"/>
      <dgm:spPr/>
    </dgm:pt>
    <dgm:pt modelId="{340EBA08-4368-4C73-B0DF-6C276608491C}" type="pres">
      <dgm:prSet presAssocID="{3BA6896C-A1C1-4C44-8669-E8C28FEF2510}" presName="horz1" presStyleCnt="0"/>
      <dgm:spPr/>
    </dgm:pt>
    <dgm:pt modelId="{80516C52-56EF-47A9-AA9F-27E60BE1FC5C}" type="pres">
      <dgm:prSet presAssocID="{3BA6896C-A1C1-4C44-8669-E8C28FEF2510}" presName="tx1" presStyleLbl="revTx" presStyleIdx="0" presStyleCnt="6"/>
      <dgm:spPr/>
    </dgm:pt>
    <dgm:pt modelId="{20904B5A-25DE-4B0F-BF4A-BC850DEF69B8}" type="pres">
      <dgm:prSet presAssocID="{3BA6896C-A1C1-4C44-8669-E8C28FEF2510}" presName="vert1" presStyleCnt="0"/>
      <dgm:spPr/>
    </dgm:pt>
    <dgm:pt modelId="{321A89CE-5594-4106-8A86-68698E3FEF82}" type="pres">
      <dgm:prSet presAssocID="{AD09CA97-7DCE-406B-878D-F0EB2C2D1EE2}" presName="thickLine" presStyleLbl="alignNode1" presStyleIdx="1" presStyleCnt="6"/>
      <dgm:spPr/>
    </dgm:pt>
    <dgm:pt modelId="{8A496268-6EDB-4677-8C2E-D3C7E7FEC5B5}" type="pres">
      <dgm:prSet presAssocID="{AD09CA97-7DCE-406B-878D-F0EB2C2D1EE2}" presName="horz1" presStyleCnt="0"/>
      <dgm:spPr/>
    </dgm:pt>
    <dgm:pt modelId="{4150B5C2-4A86-4836-BFCB-2B57F8C7DA81}" type="pres">
      <dgm:prSet presAssocID="{AD09CA97-7DCE-406B-878D-F0EB2C2D1EE2}" presName="tx1" presStyleLbl="revTx" presStyleIdx="1" presStyleCnt="6"/>
      <dgm:spPr/>
    </dgm:pt>
    <dgm:pt modelId="{6BD28106-5D79-4B79-935A-9557DF8DC3DE}" type="pres">
      <dgm:prSet presAssocID="{AD09CA97-7DCE-406B-878D-F0EB2C2D1EE2}" presName="vert1" presStyleCnt="0"/>
      <dgm:spPr/>
    </dgm:pt>
    <dgm:pt modelId="{3B506FBA-8ECD-4F47-8F74-223E9621C479}" type="pres">
      <dgm:prSet presAssocID="{17187D8E-F65D-4E30-A070-84FD7D0A1FAF}" presName="thickLine" presStyleLbl="alignNode1" presStyleIdx="2" presStyleCnt="6"/>
      <dgm:spPr/>
    </dgm:pt>
    <dgm:pt modelId="{6033934D-5E59-43BC-9198-20A723641A3E}" type="pres">
      <dgm:prSet presAssocID="{17187D8E-F65D-4E30-A070-84FD7D0A1FAF}" presName="horz1" presStyleCnt="0"/>
      <dgm:spPr/>
    </dgm:pt>
    <dgm:pt modelId="{25B8DCA5-D615-4E0B-8322-074801FC5D49}" type="pres">
      <dgm:prSet presAssocID="{17187D8E-F65D-4E30-A070-84FD7D0A1FAF}" presName="tx1" presStyleLbl="revTx" presStyleIdx="2" presStyleCnt="6"/>
      <dgm:spPr/>
    </dgm:pt>
    <dgm:pt modelId="{DED725C5-12D9-4EB1-838E-941C9ABCA778}" type="pres">
      <dgm:prSet presAssocID="{17187D8E-F65D-4E30-A070-84FD7D0A1FAF}" presName="vert1" presStyleCnt="0"/>
      <dgm:spPr/>
    </dgm:pt>
    <dgm:pt modelId="{5F047E92-9A68-4C8D-AAC4-1C38D601E9B9}" type="pres">
      <dgm:prSet presAssocID="{016FD52B-5A84-449D-8D98-777CA0608B50}" presName="thickLine" presStyleLbl="alignNode1" presStyleIdx="3" presStyleCnt="6"/>
      <dgm:spPr/>
    </dgm:pt>
    <dgm:pt modelId="{1F839407-B32B-45A4-AF8E-2CD36FD3B023}" type="pres">
      <dgm:prSet presAssocID="{016FD52B-5A84-449D-8D98-777CA0608B50}" presName="horz1" presStyleCnt="0"/>
      <dgm:spPr/>
    </dgm:pt>
    <dgm:pt modelId="{AD046DFA-126C-43EE-A383-7CF616665D38}" type="pres">
      <dgm:prSet presAssocID="{016FD52B-5A84-449D-8D98-777CA0608B50}" presName="tx1" presStyleLbl="revTx" presStyleIdx="3" presStyleCnt="6"/>
      <dgm:spPr/>
    </dgm:pt>
    <dgm:pt modelId="{397EBC7D-038E-49D0-A304-D5AFC5D9DEA7}" type="pres">
      <dgm:prSet presAssocID="{016FD52B-5A84-449D-8D98-777CA0608B50}" presName="vert1" presStyleCnt="0"/>
      <dgm:spPr/>
    </dgm:pt>
    <dgm:pt modelId="{B0E6BB67-258C-4D2C-B9D7-E2CACD892E68}" type="pres">
      <dgm:prSet presAssocID="{BFC2230B-D05C-45F0-BF33-7CA7B4EF8EBD}" presName="thickLine" presStyleLbl="alignNode1" presStyleIdx="4" presStyleCnt="6"/>
      <dgm:spPr/>
    </dgm:pt>
    <dgm:pt modelId="{00157DE6-5246-40E8-9E8C-334002FAFEC5}" type="pres">
      <dgm:prSet presAssocID="{BFC2230B-D05C-45F0-BF33-7CA7B4EF8EBD}" presName="horz1" presStyleCnt="0"/>
      <dgm:spPr/>
    </dgm:pt>
    <dgm:pt modelId="{E072C5D1-92AC-4B2E-8E88-66FB988C9D71}" type="pres">
      <dgm:prSet presAssocID="{BFC2230B-D05C-45F0-BF33-7CA7B4EF8EBD}" presName="tx1" presStyleLbl="revTx" presStyleIdx="4" presStyleCnt="6"/>
      <dgm:spPr/>
    </dgm:pt>
    <dgm:pt modelId="{15D94390-FA09-4509-9F69-F503253A7294}" type="pres">
      <dgm:prSet presAssocID="{BFC2230B-D05C-45F0-BF33-7CA7B4EF8EBD}" presName="vert1" presStyleCnt="0"/>
      <dgm:spPr/>
    </dgm:pt>
    <dgm:pt modelId="{F57F7AC0-A66F-4FAA-AD9C-F66033581F79}" type="pres">
      <dgm:prSet presAssocID="{93E9D2D3-FC29-415F-A00D-4C7E4EB33416}" presName="thickLine" presStyleLbl="alignNode1" presStyleIdx="5" presStyleCnt="6"/>
      <dgm:spPr/>
    </dgm:pt>
    <dgm:pt modelId="{53CDE5BB-B0EF-4F73-B2F0-8B0B592B3C49}" type="pres">
      <dgm:prSet presAssocID="{93E9D2D3-FC29-415F-A00D-4C7E4EB33416}" presName="horz1" presStyleCnt="0"/>
      <dgm:spPr/>
    </dgm:pt>
    <dgm:pt modelId="{027D2013-1D71-4030-B24A-DC0E71EC690B}" type="pres">
      <dgm:prSet presAssocID="{93E9D2D3-FC29-415F-A00D-4C7E4EB33416}" presName="tx1" presStyleLbl="revTx" presStyleIdx="5" presStyleCnt="6"/>
      <dgm:spPr/>
    </dgm:pt>
    <dgm:pt modelId="{0D249647-FCD9-41FB-B6A5-C6D463F0AE6B}" type="pres">
      <dgm:prSet presAssocID="{93E9D2D3-FC29-415F-A00D-4C7E4EB33416}" presName="vert1" presStyleCnt="0"/>
      <dgm:spPr/>
    </dgm:pt>
  </dgm:ptLst>
  <dgm:cxnLst>
    <dgm:cxn modelId="{5022A238-C409-4D4B-ADFC-51F6DDF494B2}" type="presOf" srcId="{93E9D2D3-FC29-415F-A00D-4C7E4EB33416}" destId="{027D2013-1D71-4030-B24A-DC0E71EC690B}" srcOrd="0" destOrd="0" presId="urn:microsoft.com/office/officeart/2008/layout/LinedList"/>
    <dgm:cxn modelId="{AB776B3B-C806-48AE-BB2F-F7AE09C789A9}" type="presOf" srcId="{BFC2230B-D05C-45F0-BF33-7CA7B4EF8EBD}" destId="{E072C5D1-92AC-4B2E-8E88-66FB988C9D71}" srcOrd="0" destOrd="0" presId="urn:microsoft.com/office/officeart/2008/layout/LinedList"/>
    <dgm:cxn modelId="{63B7853D-23DB-451D-9BD5-850674B826B6}" srcId="{8B6D3AC5-F70C-4B49-B6AE-D5D5625CCD5E}" destId="{93E9D2D3-FC29-415F-A00D-4C7E4EB33416}" srcOrd="5" destOrd="0" parTransId="{CDAB2225-A6AE-46EB-9D74-C6E8D43FB70E}" sibTransId="{E5F7E505-EE8A-4817-99DF-F5FE8B592B50}"/>
    <dgm:cxn modelId="{D0706B43-9ABD-40AE-B9AC-1009F99C7276}" type="presOf" srcId="{3BA6896C-A1C1-4C44-8669-E8C28FEF2510}" destId="{80516C52-56EF-47A9-AA9F-27E60BE1FC5C}" srcOrd="0" destOrd="0" presId="urn:microsoft.com/office/officeart/2008/layout/LinedList"/>
    <dgm:cxn modelId="{6F13D953-F5DE-48B3-899A-B95DEB50C2CA}" srcId="{8B6D3AC5-F70C-4B49-B6AE-D5D5625CCD5E}" destId="{3BA6896C-A1C1-4C44-8669-E8C28FEF2510}" srcOrd="0" destOrd="0" parTransId="{8B7987F3-C7DF-42D8-8372-8400416E611A}" sibTransId="{A7B18533-68EF-4D69-AB0F-F7AF0EA8C29E}"/>
    <dgm:cxn modelId="{7D9A0894-C047-484E-AF3F-3DDF8AE52DBA}" type="presOf" srcId="{8B6D3AC5-F70C-4B49-B6AE-D5D5625CCD5E}" destId="{8FFE5DD5-B86A-4E6C-8E55-A14823670A9E}" srcOrd="0" destOrd="0" presId="urn:microsoft.com/office/officeart/2008/layout/LinedList"/>
    <dgm:cxn modelId="{EC2A23A0-98F5-4BB5-B9DF-8E930D912892}" type="presOf" srcId="{AD09CA97-7DCE-406B-878D-F0EB2C2D1EE2}" destId="{4150B5C2-4A86-4836-BFCB-2B57F8C7DA81}" srcOrd="0" destOrd="0" presId="urn:microsoft.com/office/officeart/2008/layout/LinedList"/>
    <dgm:cxn modelId="{FB3E89A4-B9B5-4139-81BB-7A2946F22EF5}" type="presOf" srcId="{17187D8E-F65D-4E30-A070-84FD7D0A1FAF}" destId="{25B8DCA5-D615-4E0B-8322-074801FC5D49}" srcOrd="0" destOrd="0" presId="urn:microsoft.com/office/officeart/2008/layout/LinedList"/>
    <dgm:cxn modelId="{63AD8EC3-B3F1-408D-A3E0-1329E4C2AD91}" srcId="{8B6D3AC5-F70C-4B49-B6AE-D5D5625CCD5E}" destId="{BFC2230B-D05C-45F0-BF33-7CA7B4EF8EBD}" srcOrd="4" destOrd="0" parTransId="{86C1D1E8-FA12-47A7-B6ED-5B90AE4D0CEC}" sibTransId="{A6E711BE-8E04-4539-A26E-F6DA90838FB9}"/>
    <dgm:cxn modelId="{C802ACEC-CF68-412F-8FFB-BE63A59663BE}" type="presOf" srcId="{016FD52B-5A84-449D-8D98-777CA0608B50}" destId="{AD046DFA-126C-43EE-A383-7CF616665D38}" srcOrd="0" destOrd="0" presId="urn:microsoft.com/office/officeart/2008/layout/LinedList"/>
    <dgm:cxn modelId="{0ED440F2-89CE-45A2-8FBB-2B48A3DB7EE4}" srcId="{8B6D3AC5-F70C-4B49-B6AE-D5D5625CCD5E}" destId="{AD09CA97-7DCE-406B-878D-F0EB2C2D1EE2}" srcOrd="1" destOrd="0" parTransId="{F7813AEA-610C-4A7F-9FA0-B5203CE865AC}" sibTransId="{4F7BFD7D-D889-495D-BECD-81352E3EEBCE}"/>
    <dgm:cxn modelId="{39B420FA-2D29-4203-98B0-08CE255EC554}" srcId="{8B6D3AC5-F70C-4B49-B6AE-D5D5625CCD5E}" destId="{17187D8E-F65D-4E30-A070-84FD7D0A1FAF}" srcOrd="2" destOrd="0" parTransId="{BF3509BD-8097-4FC4-946E-E74A7BAB4C75}" sibTransId="{1348D35C-EA49-49B4-9B35-A340AFD1C725}"/>
    <dgm:cxn modelId="{6C8FA7FF-DBDC-403C-A78E-659316A02BB4}" srcId="{8B6D3AC5-F70C-4B49-B6AE-D5D5625CCD5E}" destId="{016FD52B-5A84-449D-8D98-777CA0608B50}" srcOrd="3" destOrd="0" parTransId="{284D3B4E-312B-4422-8F24-C19085D14CAC}" sibTransId="{EF092508-84C8-4092-A139-005EA88CCCBB}"/>
    <dgm:cxn modelId="{48C74B3D-7C95-4973-9080-1581CDE317EE}" type="presParOf" srcId="{8FFE5DD5-B86A-4E6C-8E55-A14823670A9E}" destId="{44BEA400-1A97-4B54-8EDF-1E6F5B94DE9C}" srcOrd="0" destOrd="0" presId="urn:microsoft.com/office/officeart/2008/layout/LinedList"/>
    <dgm:cxn modelId="{E187C52B-94D4-4F11-9A0D-B2C0434B44F2}" type="presParOf" srcId="{8FFE5DD5-B86A-4E6C-8E55-A14823670A9E}" destId="{340EBA08-4368-4C73-B0DF-6C276608491C}" srcOrd="1" destOrd="0" presId="urn:microsoft.com/office/officeart/2008/layout/LinedList"/>
    <dgm:cxn modelId="{E69DBA2D-2255-4EEC-A89C-A2F63425E522}" type="presParOf" srcId="{340EBA08-4368-4C73-B0DF-6C276608491C}" destId="{80516C52-56EF-47A9-AA9F-27E60BE1FC5C}" srcOrd="0" destOrd="0" presId="urn:microsoft.com/office/officeart/2008/layout/LinedList"/>
    <dgm:cxn modelId="{DB5476FD-0038-49AA-8FD4-42D1B78433B2}" type="presParOf" srcId="{340EBA08-4368-4C73-B0DF-6C276608491C}" destId="{20904B5A-25DE-4B0F-BF4A-BC850DEF69B8}" srcOrd="1" destOrd="0" presId="urn:microsoft.com/office/officeart/2008/layout/LinedList"/>
    <dgm:cxn modelId="{F547A96F-6571-4744-A26C-60FD059A4905}" type="presParOf" srcId="{8FFE5DD5-B86A-4E6C-8E55-A14823670A9E}" destId="{321A89CE-5594-4106-8A86-68698E3FEF82}" srcOrd="2" destOrd="0" presId="urn:microsoft.com/office/officeart/2008/layout/LinedList"/>
    <dgm:cxn modelId="{AE2DD494-F8CA-40B2-8C27-6E54541729E8}" type="presParOf" srcId="{8FFE5DD5-B86A-4E6C-8E55-A14823670A9E}" destId="{8A496268-6EDB-4677-8C2E-D3C7E7FEC5B5}" srcOrd="3" destOrd="0" presId="urn:microsoft.com/office/officeart/2008/layout/LinedList"/>
    <dgm:cxn modelId="{12D515F2-507B-466A-9F2A-22DCF22D18C3}" type="presParOf" srcId="{8A496268-6EDB-4677-8C2E-D3C7E7FEC5B5}" destId="{4150B5C2-4A86-4836-BFCB-2B57F8C7DA81}" srcOrd="0" destOrd="0" presId="urn:microsoft.com/office/officeart/2008/layout/LinedList"/>
    <dgm:cxn modelId="{1CCECD4B-BEFD-4F23-9595-BCA76CBE8566}" type="presParOf" srcId="{8A496268-6EDB-4677-8C2E-D3C7E7FEC5B5}" destId="{6BD28106-5D79-4B79-935A-9557DF8DC3DE}" srcOrd="1" destOrd="0" presId="urn:microsoft.com/office/officeart/2008/layout/LinedList"/>
    <dgm:cxn modelId="{B3D9CB7B-7522-4C2B-BB98-F36A32EBED97}" type="presParOf" srcId="{8FFE5DD5-B86A-4E6C-8E55-A14823670A9E}" destId="{3B506FBA-8ECD-4F47-8F74-223E9621C479}" srcOrd="4" destOrd="0" presId="urn:microsoft.com/office/officeart/2008/layout/LinedList"/>
    <dgm:cxn modelId="{8FE643CD-7DE5-407A-B556-7CE343CF2E9D}" type="presParOf" srcId="{8FFE5DD5-B86A-4E6C-8E55-A14823670A9E}" destId="{6033934D-5E59-43BC-9198-20A723641A3E}" srcOrd="5" destOrd="0" presId="urn:microsoft.com/office/officeart/2008/layout/LinedList"/>
    <dgm:cxn modelId="{A4DFBCA4-2A1B-40FF-90A3-44D00C394AAF}" type="presParOf" srcId="{6033934D-5E59-43BC-9198-20A723641A3E}" destId="{25B8DCA5-D615-4E0B-8322-074801FC5D49}" srcOrd="0" destOrd="0" presId="urn:microsoft.com/office/officeart/2008/layout/LinedList"/>
    <dgm:cxn modelId="{F8162E33-8248-4C8D-A8B1-F7AD7B228D6C}" type="presParOf" srcId="{6033934D-5E59-43BC-9198-20A723641A3E}" destId="{DED725C5-12D9-4EB1-838E-941C9ABCA778}" srcOrd="1" destOrd="0" presId="urn:microsoft.com/office/officeart/2008/layout/LinedList"/>
    <dgm:cxn modelId="{BEC56947-3E83-4DE7-B185-9EF3A2C2300A}" type="presParOf" srcId="{8FFE5DD5-B86A-4E6C-8E55-A14823670A9E}" destId="{5F047E92-9A68-4C8D-AAC4-1C38D601E9B9}" srcOrd="6" destOrd="0" presId="urn:microsoft.com/office/officeart/2008/layout/LinedList"/>
    <dgm:cxn modelId="{64FD4BB9-B591-4317-BF64-D41F2401A40D}" type="presParOf" srcId="{8FFE5DD5-B86A-4E6C-8E55-A14823670A9E}" destId="{1F839407-B32B-45A4-AF8E-2CD36FD3B023}" srcOrd="7" destOrd="0" presId="urn:microsoft.com/office/officeart/2008/layout/LinedList"/>
    <dgm:cxn modelId="{23CA101E-8B34-4C0F-9542-C0853B2E8328}" type="presParOf" srcId="{1F839407-B32B-45A4-AF8E-2CD36FD3B023}" destId="{AD046DFA-126C-43EE-A383-7CF616665D38}" srcOrd="0" destOrd="0" presId="urn:microsoft.com/office/officeart/2008/layout/LinedList"/>
    <dgm:cxn modelId="{64522B28-2578-442E-BEC7-7A7ABD388F86}" type="presParOf" srcId="{1F839407-B32B-45A4-AF8E-2CD36FD3B023}" destId="{397EBC7D-038E-49D0-A304-D5AFC5D9DEA7}" srcOrd="1" destOrd="0" presId="urn:microsoft.com/office/officeart/2008/layout/LinedList"/>
    <dgm:cxn modelId="{D0CF15E5-C89E-4023-A799-DC06CEAE6358}" type="presParOf" srcId="{8FFE5DD5-B86A-4E6C-8E55-A14823670A9E}" destId="{B0E6BB67-258C-4D2C-B9D7-E2CACD892E68}" srcOrd="8" destOrd="0" presId="urn:microsoft.com/office/officeart/2008/layout/LinedList"/>
    <dgm:cxn modelId="{AED2D000-B412-4E9F-9245-C630828E3C3B}" type="presParOf" srcId="{8FFE5DD5-B86A-4E6C-8E55-A14823670A9E}" destId="{00157DE6-5246-40E8-9E8C-334002FAFEC5}" srcOrd="9" destOrd="0" presId="urn:microsoft.com/office/officeart/2008/layout/LinedList"/>
    <dgm:cxn modelId="{58293DA1-A6F9-4BA0-A04D-B0E9B0A34280}" type="presParOf" srcId="{00157DE6-5246-40E8-9E8C-334002FAFEC5}" destId="{E072C5D1-92AC-4B2E-8E88-66FB988C9D71}" srcOrd="0" destOrd="0" presId="urn:microsoft.com/office/officeart/2008/layout/LinedList"/>
    <dgm:cxn modelId="{C4C68EB7-B0CB-43CA-88D1-02455A931188}" type="presParOf" srcId="{00157DE6-5246-40E8-9E8C-334002FAFEC5}" destId="{15D94390-FA09-4509-9F69-F503253A7294}" srcOrd="1" destOrd="0" presId="urn:microsoft.com/office/officeart/2008/layout/LinedList"/>
    <dgm:cxn modelId="{AC683651-7910-47E3-A7A7-D68FAB1A4701}" type="presParOf" srcId="{8FFE5DD5-B86A-4E6C-8E55-A14823670A9E}" destId="{F57F7AC0-A66F-4FAA-AD9C-F66033581F79}" srcOrd="10" destOrd="0" presId="urn:microsoft.com/office/officeart/2008/layout/LinedList"/>
    <dgm:cxn modelId="{5D754AF2-E9E7-4BBD-B731-97613F4D8EE9}" type="presParOf" srcId="{8FFE5DD5-B86A-4E6C-8E55-A14823670A9E}" destId="{53CDE5BB-B0EF-4F73-B2F0-8B0B592B3C49}" srcOrd="11" destOrd="0" presId="urn:microsoft.com/office/officeart/2008/layout/LinedList"/>
    <dgm:cxn modelId="{E8AA6E72-5B4A-437C-99EA-64B764FA5FF9}" type="presParOf" srcId="{53CDE5BB-B0EF-4F73-B2F0-8B0B592B3C49}" destId="{027D2013-1D71-4030-B24A-DC0E71EC690B}" srcOrd="0" destOrd="0" presId="urn:microsoft.com/office/officeart/2008/layout/LinedList"/>
    <dgm:cxn modelId="{7024075C-FD2A-48A3-BCEE-884349D29142}" type="presParOf" srcId="{53CDE5BB-B0EF-4F73-B2F0-8B0B592B3C49}" destId="{0D249647-FCD9-41FB-B6A5-C6D463F0AE6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EA400-1A97-4B54-8EDF-1E6F5B94DE9C}">
      <dsp:nvSpPr>
        <dsp:cNvPr id="0" name=""/>
        <dsp:cNvSpPr/>
      </dsp:nvSpPr>
      <dsp:spPr>
        <a:xfrm>
          <a:off x="0" y="1848"/>
          <a:ext cx="2629120"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0516C52-56EF-47A9-AA9F-27E60BE1FC5C}">
      <dsp:nvSpPr>
        <dsp:cNvPr id="0" name=""/>
        <dsp:cNvSpPr/>
      </dsp:nvSpPr>
      <dsp:spPr>
        <a:xfrm>
          <a:off x="0" y="1848"/>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Situation Analysis</a:t>
          </a:r>
          <a:endParaRPr lang="en-US" sz="2500" kern="1200"/>
        </a:p>
      </dsp:txBody>
      <dsp:txXfrm>
        <a:off x="0" y="1848"/>
        <a:ext cx="2629120" cy="630287"/>
      </dsp:txXfrm>
    </dsp:sp>
    <dsp:sp modelId="{321A89CE-5594-4106-8A86-68698E3FEF82}">
      <dsp:nvSpPr>
        <dsp:cNvPr id="0" name=""/>
        <dsp:cNvSpPr/>
      </dsp:nvSpPr>
      <dsp:spPr>
        <a:xfrm>
          <a:off x="0" y="632135"/>
          <a:ext cx="2629120" cy="0"/>
        </a:xfrm>
        <a:prstGeom prst="line">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w="6350" cap="flat" cmpd="sng" algn="ctr">
          <a:solidFill>
            <a:schemeClr val="accent5">
              <a:hueOff val="-1351709"/>
              <a:satOff val="-3484"/>
              <a:lumOff val="-235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150B5C2-4A86-4836-BFCB-2B57F8C7DA81}">
      <dsp:nvSpPr>
        <dsp:cNvPr id="0" name=""/>
        <dsp:cNvSpPr/>
      </dsp:nvSpPr>
      <dsp:spPr>
        <a:xfrm>
          <a:off x="0" y="632135"/>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Objectives</a:t>
          </a:r>
          <a:endParaRPr lang="en-US" sz="2500" kern="1200"/>
        </a:p>
      </dsp:txBody>
      <dsp:txXfrm>
        <a:off x="0" y="632135"/>
        <a:ext cx="2629120" cy="630287"/>
      </dsp:txXfrm>
    </dsp:sp>
    <dsp:sp modelId="{3B506FBA-8ECD-4F47-8F74-223E9621C479}">
      <dsp:nvSpPr>
        <dsp:cNvPr id="0" name=""/>
        <dsp:cNvSpPr/>
      </dsp:nvSpPr>
      <dsp:spPr>
        <a:xfrm>
          <a:off x="0" y="1262422"/>
          <a:ext cx="2629120" cy="0"/>
        </a:xfrm>
        <a:prstGeom prst="line">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w="6350" cap="flat" cmpd="sng" algn="ctr">
          <a:solidFill>
            <a:schemeClr val="accent5">
              <a:hueOff val="-2703417"/>
              <a:satOff val="-6968"/>
              <a:lumOff val="-4706"/>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5B8DCA5-D615-4E0B-8322-074801FC5D49}">
      <dsp:nvSpPr>
        <dsp:cNvPr id="0" name=""/>
        <dsp:cNvSpPr/>
      </dsp:nvSpPr>
      <dsp:spPr>
        <a:xfrm>
          <a:off x="0" y="1262422"/>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Strategy</a:t>
          </a:r>
          <a:endParaRPr lang="en-US" sz="2500" kern="1200"/>
        </a:p>
      </dsp:txBody>
      <dsp:txXfrm>
        <a:off x="0" y="1262422"/>
        <a:ext cx="2629120" cy="630287"/>
      </dsp:txXfrm>
    </dsp:sp>
    <dsp:sp modelId="{5F047E92-9A68-4C8D-AAC4-1C38D601E9B9}">
      <dsp:nvSpPr>
        <dsp:cNvPr id="0" name=""/>
        <dsp:cNvSpPr/>
      </dsp:nvSpPr>
      <dsp:spPr>
        <a:xfrm>
          <a:off x="0" y="1892709"/>
          <a:ext cx="2629120" cy="0"/>
        </a:xfrm>
        <a:prstGeom prst="line">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w="6350" cap="flat" cmpd="sng" algn="ctr">
          <a:solidFill>
            <a:schemeClr val="accent5">
              <a:hueOff val="-4055126"/>
              <a:satOff val="-10451"/>
              <a:lumOff val="-705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046DFA-126C-43EE-A383-7CF616665D38}">
      <dsp:nvSpPr>
        <dsp:cNvPr id="0" name=""/>
        <dsp:cNvSpPr/>
      </dsp:nvSpPr>
      <dsp:spPr>
        <a:xfrm>
          <a:off x="0" y="1892709"/>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Tactics</a:t>
          </a:r>
          <a:endParaRPr lang="en-US" sz="2500" kern="1200"/>
        </a:p>
      </dsp:txBody>
      <dsp:txXfrm>
        <a:off x="0" y="1892709"/>
        <a:ext cx="2629120" cy="630287"/>
      </dsp:txXfrm>
    </dsp:sp>
    <dsp:sp modelId="{B0E6BB67-258C-4D2C-B9D7-E2CACD892E68}">
      <dsp:nvSpPr>
        <dsp:cNvPr id="0" name=""/>
        <dsp:cNvSpPr/>
      </dsp:nvSpPr>
      <dsp:spPr>
        <a:xfrm>
          <a:off x="0" y="2522996"/>
          <a:ext cx="2629120" cy="0"/>
        </a:xfrm>
        <a:prstGeom prst="line">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w="6350" cap="flat" cmpd="sng" algn="ctr">
          <a:solidFill>
            <a:schemeClr val="accent5">
              <a:hueOff val="-5406834"/>
              <a:satOff val="-13935"/>
              <a:lumOff val="-941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072C5D1-92AC-4B2E-8E88-66FB988C9D71}">
      <dsp:nvSpPr>
        <dsp:cNvPr id="0" name=""/>
        <dsp:cNvSpPr/>
      </dsp:nvSpPr>
      <dsp:spPr>
        <a:xfrm>
          <a:off x="0" y="2522996"/>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Action</a:t>
          </a:r>
          <a:endParaRPr lang="en-US" sz="2500" kern="1200"/>
        </a:p>
      </dsp:txBody>
      <dsp:txXfrm>
        <a:off x="0" y="2522996"/>
        <a:ext cx="2629120" cy="630287"/>
      </dsp:txXfrm>
    </dsp:sp>
    <dsp:sp modelId="{F57F7AC0-A66F-4FAA-AD9C-F66033581F79}">
      <dsp:nvSpPr>
        <dsp:cNvPr id="0" name=""/>
        <dsp:cNvSpPr/>
      </dsp:nvSpPr>
      <dsp:spPr>
        <a:xfrm>
          <a:off x="0" y="3153283"/>
          <a:ext cx="2629120"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7D2013-1D71-4030-B24A-DC0E71EC690B}">
      <dsp:nvSpPr>
        <dsp:cNvPr id="0" name=""/>
        <dsp:cNvSpPr/>
      </dsp:nvSpPr>
      <dsp:spPr>
        <a:xfrm>
          <a:off x="0" y="3153283"/>
          <a:ext cx="2629120" cy="630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i="0" kern="1200"/>
            <a:t>Control</a:t>
          </a:r>
          <a:endParaRPr lang="en-US" sz="2500" kern="1200"/>
        </a:p>
      </dsp:txBody>
      <dsp:txXfrm>
        <a:off x="0" y="3153283"/>
        <a:ext cx="2629120" cy="6302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4/20/2022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investopedia.com/terms/c/corporate-culture.asp"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investopedia.com/terms/c/corporategovernance.asp" TargetMode="External"/><Relationship Id="rId5" Type="http://schemas.openxmlformats.org/officeDocument/2006/relationships/hyperlink" Target="https://www.investopedia.com/articles/basics/03/022803.asp" TargetMode="External"/><Relationship Id="rId4" Type="http://schemas.openxmlformats.org/officeDocument/2006/relationships/hyperlink" Target="https://www.investopedia.com/terms/s/strategic-management.asp"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2.deloitte.com/content/dam/Deloitte/us/Documents/strategy/us-corporate-and-business-unit-strategy-sales-sheet_012214.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marketing91.com/distribution-definition/" TargetMode="External"/><Relationship Id="rId3" Type="http://schemas.openxmlformats.org/officeDocument/2006/relationships/hyperlink" Target="https://www.marketing91.com/people-marketing-mix/" TargetMode="External"/><Relationship Id="rId7" Type="http://schemas.openxmlformats.org/officeDocument/2006/relationships/hyperlink" Target="https://www.marketing91.com/purchasing-proces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marketing91.com/how-to-make-your-business-more-efficient-by-upgrading-technology/" TargetMode="External"/><Relationship Id="rId5" Type="http://schemas.openxmlformats.org/officeDocument/2006/relationships/hyperlink" Target="https://www.marketing91.com/target-marketing-explained/" TargetMode="External"/><Relationship Id="rId4" Type="http://schemas.openxmlformats.org/officeDocument/2006/relationships/hyperlink" Target="https://www.marketing91.com/vals-values-attitude-lifestyle/" TargetMode="External"/><Relationship Id="rId9" Type="http://schemas.openxmlformats.org/officeDocument/2006/relationships/hyperlink" Target="https://www.marketing91.com/what-is-disposable-income/"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ome.kpmg/xx/en/home/insights/2021/10/market-overviews.html"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smartinsights.com/digital-marketing-strategy/sostac-plan-example/"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prsmith.org/"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martinsights.com/digital-marketing-strategy/customer-acquisition-strategy/new-media-option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last week we covered many areas</a:t>
            </a:r>
          </a:p>
          <a:p>
            <a:endParaRPr lang="en-US" dirty="0"/>
          </a:p>
          <a:p>
            <a:endParaRPr lang="en-US" dirty="0"/>
          </a:p>
          <a:p>
            <a:r>
              <a:rPr lang="en-GB" dirty="0"/>
              <a:t>Problem evaluation</a:t>
            </a:r>
          </a:p>
          <a:p>
            <a:r>
              <a:rPr lang="en-GB" dirty="0"/>
              <a:t>Problem trees to assist diagnosing a problem</a:t>
            </a:r>
          </a:p>
          <a:p>
            <a:r>
              <a:rPr lang="en-GB" dirty="0"/>
              <a:t>Internal and external influences that impact the organisation </a:t>
            </a:r>
          </a:p>
          <a:p>
            <a:r>
              <a:rPr lang="en-GB" dirty="0"/>
              <a:t>PESTLE and SWOT</a:t>
            </a:r>
          </a:p>
          <a:p>
            <a:endParaRPr lang="en-GB" dirty="0"/>
          </a:p>
          <a:p>
            <a:r>
              <a:rPr lang="en-GB" dirty="0"/>
              <a:t>Consider evaluating hotel or department problems</a:t>
            </a:r>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29379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2105135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875034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986272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0" i="0" u="none" strike="noStrike" baseline="0" dirty="0">
                <a:latin typeface="PalatinoLTStd-Roman"/>
              </a:rPr>
              <a:t>The organization design framework portrayed in this slide is called the</a:t>
            </a:r>
          </a:p>
          <a:p>
            <a:pPr algn="l"/>
            <a:r>
              <a:rPr lang="en-US" sz="1200" b="0" i="0" u="none" strike="noStrike" baseline="0" dirty="0">
                <a:latin typeface="PalatinoLTStd-Roman"/>
              </a:rPr>
              <a:t>“Star Model™.” In the Star Model™, design policies fall into five categories.</a:t>
            </a:r>
          </a:p>
          <a:p>
            <a:pPr algn="l"/>
            <a:endParaRPr lang="en-US" sz="1200" b="0" i="0" u="none" strike="noStrike" baseline="0" dirty="0">
              <a:latin typeface="PalatinoLTStd-Roman"/>
            </a:endParaRPr>
          </a:p>
          <a:p>
            <a:pPr algn="l"/>
            <a:r>
              <a:rPr lang="en-US" sz="1200" b="0" i="0" u="none" strike="noStrike" baseline="0" dirty="0">
                <a:latin typeface="PalatinoLTStd-Roman"/>
              </a:rPr>
              <a:t>The </a:t>
            </a:r>
            <a:r>
              <a:rPr lang="en-US" sz="1200" b="1" i="0" u="none" strike="noStrike" baseline="0" dirty="0">
                <a:latin typeface="PalatinoLTStd-Roman"/>
              </a:rPr>
              <a:t>first</a:t>
            </a:r>
            <a:r>
              <a:rPr lang="en-US" sz="1200" b="0" i="0" u="none" strike="noStrike" baseline="0" dirty="0">
                <a:latin typeface="PalatinoLTStd-Roman"/>
              </a:rPr>
              <a:t> is </a:t>
            </a:r>
            <a:r>
              <a:rPr lang="en-US" sz="1200" b="0" i="1" u="none" strike="noStrike" baseline="0" dirty="0">
                <a:latin typeface="PalatinoLTStd-Italic"/>
              </a:rPr>
              <a:t>strategy</a:t>
            </a:r>
            <a:r>
              <a:rPr lang="en-US" sz="1200" b="0" i="0" u="none" strike="noStrike" baseline="0" dirty="0">
                <a:latin typeface="PalatinoLTStd-Roman"/>
              </a:rPr>
              <a:t>, which determines direction.</a:t>
            </a:r>
          </a:p>
          <a:p>
            <a:pPr algn="l"/>
            <a:r>
              <a:rPr lang="en-US" sz="1200" b="0" i="0" u="none" strike="noStrike" baseline="0" dirty="0">
                <a:latin typeface="PalatinoLTStd-Roman"/>
              </a:rPr>
              <a:t>The </a:t>
            </a:r>
            <a:r>
              <a:rPr lang="en-US" sz="1200" b="1" i="0" u="none" strike="noStrike" baseline="0" dirty="0">
                <a:latin typeface="PalatinoLTStd-Roman"/>
              </a:rPr>
              <a:t>second</a:t>
            </a:r>
            <a:r>
              <a:rPr lang="en-US" sz="1200" b="0" i="0" u="none" strike="noStrike" baseline="0" dirty="0">
                <a:latin typeface="PalatinoLTStd-Roman"/>
              </a:rPr>
              <a:t> is </a:t>
            </a:r>
            <a:r>
              <a:rPr lang="en-US" sz="1200" b="0" i="1" u="none" strike="noStrike" baseline="0" dirty="0">
                <a:latin typeface="PalatinoLTStd-Italic"/>
              </a:rPr>
              <a:t>structure, </a:t>
            </a:r>
            <a:r>
              <a:rPr lang="en-US" sz="1200" b="0" i="0" u="none" strike="noStrike" baseline="0" dirty="0">
                <a:latin typeface="PalatinoLTStd-Roman"/>
              </a:rPr>
              <a:t>which determines the location of decision-making power. </a:t>
            </a:r>
          </a:p>
          <a:p>
            <a:pPr algn="l"/>
            <a:r>
              <a:rPr lang="en-US" sz="1200" b="0" i="0" u="none" strike="noStrike" baseline="0" dirty="0">
                <a:latin typeface="PalatinoLTStd-Roman"/>
              </a:rPr>
              <a:t>The </a:t>
            </a:r>
            <a:r>
              <a:rPr lang="en-US" sz="1200" b="1" i="0" u="none" strike="noStrike" baseline="0" dirty="0">
                <a:latin typeface="PalatinoLTStd-Roman"/>
              </a:rPr>
              <a:t>third</a:t>
            </a:r>
            <a:r>
              <a:rPr lang="en-US" sz="1200" b="0" i="0" u="none" strike="noStrike" baseline="0" dirty="0">
                <a:latin typeface="PalatinoLTStd-Roman"/>
              </a:rPr>
              <a:t> is </a:t>
            </a:r>
            <a:r>
              <a:rPr lang="en-US" sz="1200" b="0" i="1" u="none" strike="noStrike" baseline="0" dirty="0" err="1">
                <a:latin typeface="PalatinoLTStd-Italic"/>
              </a:rPr>
              <a:t>processes,</a:t>
            </a:r>
            <a:r>
              <a:rPr lang="en-US" sz="1200" b="0" i="0" u="none" strike="noStrike" baseline="0" dirty="0" err="1">
                <a:latin typeface="PalatinoLTStd-Roman"/>
              </a:rPr>
              <a:t>which</a:t>
            </a:r>
            <a:r>
              <a:rPr lang="en-US" sz="1200" b="0" i="0" u="none" strike="noStrike" baseline="0" dirty="0">
                <a:latin typeface="PalatinoLTStd-Roman"/>
              </a:rPr>
              <a:t> have to do with the flow of information; they are the means of responding to information technologies. </a:t>
            </a:r>
          </a:p>
          <a:p>
            <a:pPr algn="l"/>
            <a:r>
              <a:rPr lang="en-US" sz="1200" b="0" i="0" u="none" strike="noStrike" baseline="0" dirty="0">
                <a:latin typeface="PalatinoLTStd-Roman"/>
              </a:rPr>
              <a:t>The </a:t>
            </a:r>
            <a:r>
              <a:rPr lang="en-US" sz="1200" b="1" i="0" u="none" strike="noStrike" baseline="0" dirty="0">
                <a:latin typeface="PalatinoLTStd-Roman"/>
              </a:rPr>
              <a:t>fourth</a:t>
            </a:r>
            <a:r>
              <a:rPr lang="en-US" sz="1200" b="0" i="0" u="none" strike="noStrike" baseline="0" dirty="0">
                <a:latin typeface="PalatinoLTStd-Roman"/>
              </a:rPr>
              <a:t> is </a:t>
            </a:r>
            <a:r>
              <a:rPr lang="en-US" sz="1200" b="0" i="1" u="none" strike="noStrike" baseline="0" dirty="0">
                <a:latin typeface="PalatinoLTStd-Italic"/>
              </a:rPr>
              <a:t>rewards </a:t>
            </a:r>
            <a:r>
              <a:rPr lang="en-US" sz="1200" b="0" i="0" u="none" strike="noStrike" baseline="0" dirty="0">
                <a:latin typeface="PalatinoLTStd-Roman"/>
              </a:rPr>
              <a:t>and reward systems, which influence the motivation of people to perform and address organizational goals. </a:t>
            </a:r>
          </a:p>
          <a:p>
            <a:pPr algn="l"/>
            <a:r>
              <a:rPr lang="en-US" sz="1200" b="0" i="0" u="none" strike="noStrike" baseline="0" dirty="0">
                <a:latin typeface="PalatinoLTStd-Roman"/>
              </a:rPr>
              <a:t>The </a:t>
            </a:r>
            <a:r>
              <a:rPr lang="en-US" sz="1200" b="1" i="0" u="none" strike="noStrike" baseline="0" dirty="0">
                <a:latin typeface="PalatinoLTStd-Roman"/>
              </a:rPr>
              <a:t>fifth</a:t>
            </a:r>
            <a:r>
              <a:rPr lang="en-US" sz="1200" b="0" i="0" u="none" strike="noStrike" baseline="0" dirty="0">
                <a:latin typeface="PalatinoLTStd-Roman"/>
              </a:rPr>
              <a:t> category of the model is made up of </a:t>
            </a:r>
            <a:r>
              <a:rPr lang="en-US" sz="1200" b="0" i="0" u="none" strike="noStrike" baseline="0" dirty="0" err="1">
                <a:latin typeface="PalatinoLTStd-Roman"/>
              </a:rPr>
              <a:t>policiesrelating</a:t>
            </a:r>
            <a:r>
              <a:rPr lang="en-US" sz="1200" b="0" i="0" u="none" strike="noStrike" baseline="0" dirty="0">
                <a:latin typeface="PalatinoLTStd-Roman"/>
              </a:rPr>
              <a:t> to </a:t>
            </a:r>
            <a:r>
              <a:rPr lang="en-US" sz="1200" b="0" i="1" u="none" strike="noStrike" baseline="0" dirty="0">
                <a:latin typeface="PalatinoLTStd-Italic"/>
              </a:rPr>
              <a:t>people </a:t>
            </a:r>
            <a:r>
              <a:rPr lang="en-US" sz="1200" b="0" i="0" u="none" strike="noStrike" baseline="0" dirty="0">
                <a:latin typeface="PalatinoLTStd-Roman"/>
              </a:rPr>
              <a:t>(human resource policies), which influence and frequently define the employees’ mind-sets and skills.</a:t>
            </a:r>
            <a:endParaRPr lang="en-GB" dirty="0"/>
          </a:p>
          <a:p>
            <a:endParaRPr lang="en-GB" dirty="0"/>
          </a:p>
          <a:p>
            <a:pPr algn="l"/>
            <a:r>
              <a:rPr lang="en-US" b="0" i="0" dirty="0">
                <a:solidFill>
                  <a:srgbClr val="111111"/>
                </a:solidFill>
                <a:effectLst/>
                <a:latin typeface="SourceSansPro"/>
              </a:rPr>
              <a:t>The 7S Model specifies seven factors that are classified as "hard" and "soft" elements. Hard elements are easily identified and influenced by management, while soft elements are fuzzier, more intangible, and influenced by </a:t>
            </a:r>
            <a:r>
              <a:rPr lang="en-US" b="0" i="0" u="sng" dirty="0">
                <a:solidFill>
                  <a:srgbClr val="2C40D0"/>
                </a:solidFill>
                <a:effectLst/>
                <a:latin typeface="SourceSansPro"/>
                <a:hlinkClick r:id="rId3"/>
              </a:rPr>
              <a:t>corporate culture</a:t>
            </a:r>
            <a:r>
              <a:rPr lang="en-US" b="0" i="0" dirty="0">
                <a:solidFill>
                  <a:srgbClr val="111111"/>
                </a:solidFill>
                <a:effectLst/>
                <a:latin typeface="SourceSansPro"/>
              </a:rPr>
              <a:t>. The hard elements are as follows:</a:t>
            </a:r>
          </a:p>
          <a:p>
            <a:pPr algn="l"/>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4"/>
              </a:rPr>
              <a:t>Strategy</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5"/>
              </a:rPr>
              <a:t>Structure</a:t>
            </a:r>
            <a:endParaRPr lang="en-US" b="0" i="0" dirty="0">
              <a:solidFill>
                <a:srgbClr val="111111"/>
              </a:solidFill>
              <a:effectLst/>
              <a:latin typeface="SourceSansPro"/>
            </a:endParaRPr>
          </a:p>
          <a:p>
            <a:pPr algn="l">
              <a:buFont typeface="Arial" panose="020B0604020202020204" pitchFamily="34" charset="0"/>
              <a:buChar char="•"/>
            </a:pPr>
            <a:r>
              <a:rPr lang="en-US" b="0" i="0" u="sng" dirty="0">
                <a:solidFill>
                  <a:srgbClr val="2C40D0"/>
                </a:solidFill>
                <a:effectLst/>
                <a:latin typeface="SourceSansPro"/>
                <a:hlinkClick r:id="rId6"/>
              </a:rPr>
              <a:t>Systems</a:t>
            </a:r>
            <a:endParaRPr lang="en-US" b="0" i="0" dirty="0">
              <a:solidFill>
                <a:srgbClr val="111111"/>
              </a:solidFill>
              <a:effectLst/>
              <a:latin typeface="SourceSansPro"/>
            </a:endParaRPr>
          </a:p>
          <a:p>
            <a:pPr algn="l"/>
            <a:r>
              <a:rPr lang="en-US" b="0" i="0" dirty="0">
                <a:solidFill>
                  <a:srgbClr val="111111"/>
                </a:solidFill>
                <a:effectLst/>
                <a:latin typeface="SourceSansPro"/>
              </a:rPr>
              <a:t>The soft elements are as follows:</a:t>
            </a:r>
          </a:p>
          <a:p>
            <a:pPr algn="l">
              <a:buFont typeface="Arial" panose="020B0604020202020204" pitchFamily="34" charset="0"/>
              <a:buChar char="•"/>
            </a:pPr>
            <a:r>
              <a:rPr lang="en-US" b="0" i="0" dirty="0">
                <a:solidFill>
                  <a:srgbClr val="111111"/>
                </a:solidFill>
                <a:effectLst/>
                <a:latin typeface="SourceSansPro"/>
              </a:rPr>
              <a:t>Shared values</a:t>
            </a:r>
          </a:p>
          <a:p>
            <a:pPr algn="l">
              <a:buFont typeface="Arial" panose="020B0604020202020204" pitchFamily="34" charset="0"/>
              <a:buChar char="•"/>
            </a:pPr>
            <a:r>
              <a:rPr lang="en-US" b="0" i="0" dirty="0">
                <a:solidFill>
                  <a:srgbClr val="111111"/>
                </a:solidFill>
                <a:effectLst/>
                <a:latin typeface="SourceSansPro"/>
              </a:rPr>
              <a:t>Skills</a:t>
            </a:r>
          </a:p>
          <a:p>
            <a:pPr algn="l">
              <a:buFont typeface="Arial" panose="020B0604020202020204" pitchFamily="34" charset="0"/>
              <a:buChar char="•"/>
            </a:pPr>
            <a:r>
              <a:rPr lang="en-US" b="0" i="0" dirty="0">
                <a:solidFill>
                  <a:srgbClr val="111111"/>
                </a:solidFill>
                <a:effectLst/>
                <a:latin typeface="SourceSansPro"/>
              </a:rPr>
              <a:t>Style</a:t>
            </a:r>
          </a:p>
          <a:p>
            <a:pPr algn="l">
              <a:buFont typeface="Arial" panose="020B0604020202020204" pitchFamily="34" charset="0"/>
              <a:buChar char="•"/>
            </a:pPr>
            <a:r>
              <a:rPr lang="en-US" b="0" i="0" dirty="0">
                <a:solidFill>
                  <a:srgbClr val="111111"/>
                </a:solidFill>
                <a:effectLst/>
                <a:latin typeface="SourceSansPro"/>
              </a:rPr>
              <a:t>Staff</a:t>
            </a:r>
          </a:p>
          <a:p>
            <a:pPr algn="l"/>
            <a:endParaRPr lang="en-US" b="0" i="0" dirty="0">
              <a:solidFill>
                <a:srgbClr val="111111"/>
              </a:solidFill>
              <a:effectLst/>
              <a:latin typeface="SourceSansPro"/>
            </a:endParaRPr>
          </a:p>
          <a:p>
            <a:pPr algn="l"/>
            <a:r>
              <a:rPr lang="en-US" b="0" i="0" dirty="0">
                <a:solidFill>
                  <a:srgbClr val="111111"/>
                </a:solidFill>
                <a:effectLst/>
                <a:latin typeface="SourceSansPro"/>
              </a:rPr>
              <a:t>The framework is used as a strategic planning tool by organizations to show how seemingly disparate aspects of a company are, in fact, interrelated and reliant upon one another to achieve overall success.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885128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9910701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818255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a SWOT can help focus discussion on future choices and the extent to which organisation is capable of supporting strategies.</a:t>
            </a:r>
          </a:p>
          <a:p>
            <a:endParaRPr lang="en-US" dirty="0"/>
          </a:p>
          <a:p>
            <a:pPr algn="l" fontAlgn="base"/>
            <a:r>
              <a:rPr lang="en-US" b="0" i="0" dirty="0">
                <a:solidFill>
                  <a:srgbClr val="333333"/>
                </a:solidFill>
                <a:effectLst/>
                <a:latin typeface="ProximaNova-n4"/>
              </a:rPr>
              <a:t>TOWS Analysis is an extension of the classic analytics tool, SWOT Analysis.</a:t>
            </a:r>
          </a:p>
          <a:p>
            <a:pPr algn="l" fontAlgn="base"/>
            <a:r>
              <a:rPr lang="en-US" b="0" i="0" dirty="0">
                <a:solidFill>
                  <a:srgbClr val="333333"/>
                </a:solidFill>
                <a:effectLst/>
                <a:latin typeface="ProximaNova-n4"/>
              </a:rPr>
              <a:t>TOWS and SWOT are acronyms for different arrangements of the words: Strengths, Weaknesses, Opportunities and Threats. But, while SWOT tends to focus on brainstorming all points that fall under these four headings, TOWS takes it to the next step.</a:t>
            </a:r>
          </a:p>
          <a:p>
            <a:pPr algn="l" fontAlgn="base"/>
            <a:r>
              <a:rPr lang="en-US" b="0" i="0" dirty="0">
                <a:solidFill>
                  <a:srgbClr val="333333"/>
                </a:solidFill>
                <a:effectLst/>
                <a:latin typeface="ProximaNova-n4"/>
              </a:rPr>
              <a:t>You can use both tools in combination to assess and refine your organizational or departmental strategy. You can also use them to think about a process, a marketing campaign, or even your own career.</a:t>
            </a:r>
          </a:p>
          <a:p>
            <a:pPr algn="l" fontAlgn="base"/>
            <a:endParaRPr lang="en-US" b="0" i="0" dirty="0">
              <a:solidFill>
                <a:srgbClr val="333333"/>
              </a:solidFill>
              <a:effectLst/>
              <a:latin typeface="ProximaNova-n4"/>
            </a:endParaRPr>
          </a:p>
          <a:p>
            <a:pPr algn="l" fontAlgn="base"/>
            <a:r>
              <a:rPr lang="en-US" b="0" i="0" dirty="0">
                <a:solidFill>
                  <a:srgbClr val="333333"/>
                </a:solidFill>
                <a:effectLst/>
                <a:latin typeface="ProximaNova-n4"/>
              </a:rPr>
              <a:t>It helps you ask, and answer, the following questions:</a:t>
            </a:r>
          </a:p>
          <a:p>
            <a:pPr algn="l" fontAlgn="base">
              <a:buFont typeface="Arial" panose="020B0604020202020204" pitchFamily="34" charset="0"/>
              <a:buChar char="•"/>
            </a:pPr>
            <a:r>
              <a:rPr lang="en-US" b="0" i="0" dirty="0">
                <a:solidFill>
                  <a:srgbClr val="333333"/>
                </a:solidFill>
                <a:effectLst/>
                <a:latin typeface="ProximaNova-n4"/>
              </a:rPr>
              <a:t>How can we make the most of our strengths?</a:t>
            </a:r>
          </a:p>
          <a:p>
            <a:pPr algn="l" fontAlgn="base">
              <a:buFont typeface="Arial" panose="020B0604020202020204" pitchFamily="34" charset="0"/>
              <a:buChar char="•"/>
            </a:pPr>
            <a:r>
              <a:rPr lang="en-US" b="0" i="0" dirty="0">
                <a:solidFill>
                  <a:srgbClr val="333333"/>
                </a:solidFill>
                <a:effectLst/>
                <a:latin typeface="ProximaNova-n4"/>
              </a:rPr>
              <a:t>How do we circumvent our weaknesses?</a:t>
            </a:r>
          </a:p>
          <a:p>
            <a:pPr algn="l" fontAlgn="base">
              <a:buFont typeface="Arial" panose="020B0604020202020204" pitchFamily="34" charset="0"/>
              <a:buChar char="•"/>
            </a:pPr>
            <a:r>
              <a:rPr lang="en-US" b="0" i="0" dirty="0">
                <a:solidFill>
                  <a:srgbClr val="333333"/>
                </a:solidFill>
                <a:effectLst/>
                <a:latin typeface="ProximaNova-n4"/>
              </a:rPr>
              <a:t>How can we capitalize on external opportunities?</a:t>
            </a:r>
          </a:p>
          <a:p>
            <a:pPr algn="l" fontAlgn="base">
              <a:buFont typeface="Arial" panose="020B0604020202020204" pitchFamily="34" charset="0"/>
              <a:buChar char="•"/>
            </a:pPr>
            <a:r>
              <a:rPr lang="en-US" b="0" i="0" dirty="0">
                <a:solidFill>
                  <a:srgbClr val="333333"/>
                </a:solidFill>
                <a:effectLst/>
                <a:latin typeface="ProximaNova-n4"/>
              </a:rPr>
              <a:t>How should we best manage threats?</a:t>
            </a:r>
          </a:p>
          <a:p>
            <a:pPr algn="l" fontAlgn="base"/>
            <a:endParaRPr lang="en-US" b="0" i="0" dirty="0">
              <a:solidFill>
                <a:srgbClr val="333333"/>
              </a:solidFill>
              <a:effectLst/>
              <a:latin typeface="ProximaNova-n4"/>
            </a:endParaRPr>
          </a:p>
          <a:p>
            <a:pPr algn="l" fontAlgn="base"/>
            <a:r>
              <a:rPr lang="en-US" b="0" i="0" dirty="0">
                <a:solidFill>
                  <a:srgbClr val="333333"/>
                </a:solidFill>
                <a:effectLst/>
                <a:latin typeface="ProximaNova-n4"/>
              </a:rPr>
              <a:t>How does it work? </a:t>
            </a:r>
          </a:p>
          <a:p>
            <a:pPr algn="l" fontAlgn="base"/>
            <a:endParaRPr lang="en-US" b="0" i="0" dirty="0">
              <a:solidFill>
                <a:srgbClr val="333333"/>
              </a:solidFill>
              <a:effectLst/>
              <a:latin typeface="ProximaNova-n4"/>
            </a:endParaRPr>
          </a:p>
          <a:p>
            <a:pPr algn="l" fontAlgn="base"/>
            <a:r>
              <a:rPr lang="en-GB" b="1" dirty="0">
                <a:effectLst/>
                <a:latin typeface="inherit"/>
              </a:rPr>
              <a:t>SO</a:t>
            </a:r>
            <a:endParaRPr lang="en-GB" dirty="0">
              <a:effectLst/>
              <a:latin typeface="inherit"/>
            </a:endParaRPr>
          </a:p>
          <a:p>
            <a:pPr algn="l" fontAlgn="base"/>
            <a:r>
              <a:rPr lang="en-GB" i="1" dirty="0">
                <a:effectLst/>
                <a:latin typeface="inherit"/>
              </a:rPr>
              <a:t>"Maxi-Maxi Strategy"</a:t>
            </a:r>
            <a:endParaRPr lang="en-GB" dirty="0">
              <a:effectLst/>
              <a:latin typeface="inherit"/>
            </a:endParaRPr>
          </a:p>
          <a:p>
            <a:pPr algn="l" fontAlgn="base"/>
            <a:r>
              <a:rPr lang="en-GB" dirty="0">
                <a:effectLst/>
                <a:latin typeface="inherit"/>
              </a:rPr>
              <a:t>Strategies that use strengths to maximize opportunities.</a:t>
            </a:r>
          </a:p>
          <a:p>
            <a:pPr algn="l" fontAlgn="base"/>
            <a:r>
              <a:rPr lang="en-GB" b="1" dirty="0">
                <a:effectLst/>
                <a:latin typeface="inherit"/>
              </a:rPr>
              <a:t>ST</a:t>
            </a:r>
            <a:endParaRPr lang="en-GB" dirty="0">
              <a:effectLst/>
              <a:latin typeface="inherit"/>
            </a:endParaRPr>
          </a:p>
          <a:p>
            <a:pPr algn="l" fontAlgn="base"/>
            <a:r>
              <a:rPr lang="en-GB" i="1" dirty="0">
                <a:effectLst/>
                <a:latin typeface="inherit"/>
              </a:rPr>
              <a:t>"Maxi-Mini Strategy"</a:t>
            </a:r>
            <a:endParaRPr lang="en-GB" dirty="0">
              <a:effectLst/>
              <a:latin typeface="inherit"/>
            </a:endParaRPr>
          </a:p>
          <a:p>
            <a:pPr algn="l" fontAlgn="base"/>
            <a:r>
              <a:rPr lang="en-GB" dirty="0">
                <a:effectLst/>
                <a:latin typeface="inherit"/>
              </a:rPr>
              <a:t>Strategies that use strengths to minimize threats.</a:t>
            </a:r>
          </a:p>
          <a:p>
            <a:pPr algn="l" fontAlgn="base"/>
            <a:r>
              <a:rPr lang="en-GB" b="1" dirty="0">
                <a:effectLst/>
                <a:latin typeface="inherit"/>
              </a:rPr>
              <a:t>Internal Weaknesses (W)WO</a:t>
            </a:r>
            <a:endParaRPr lang="en-GB" dirty="0">
              <a:effectLst/>
              <a:latin typeface="inherit"/>
            </a:endParaRPr>
          </a:p>
          <a:p>
            <a:pPr algn="l" fontAlgn="base"/>
            <a:r>
              <a:rPr lang="en-GB" i="1" dirty="0">
                <a:effectLst/>
                <a:latin typeface="inherit"/>
              </a:rPr>
              <a:t>"Mini-Maxi Strategy"</a:t>
            </a:r>
            <a:endParaRPr lang="en-GB" dirty="0">
              <a:effectLst/>
              <a:latin typeface="inherit"/>
            </a:endParaRPr>
          </a:p>
          <a:p>
            <a:pPr algn="l" fontAlgn="base"/>
            <a:r>
              <a:rPr lang="en-GB" dirty="0">
                <a:effectLst/>
                <a:latin typeface="inherit"/>
              </a:rPr>
              <a:t>Strategies that minimize weaknesses by taking advantage of opportunities.</a:t>
            </a:r>
          </a:p>
          <a:p>
            <a:pPr algn="l" fontAlgn="base"/>
            <a:r>
              <a:rPr lang="en-GB" b="1" dirty="0">
                <a:effectLst/>
                <a:latin typeface="inherit"/>
              </a:rPr>
              <a:t>WT</a:t>
            </a:r>
            <a:endParaRPr lang="en-GB" dirty="0">
              <a:effectLst/>
              <a:latin typeface="inherit"/>
            </a:endParaRPr>
          </a:p>
          <a:p>
            <a:pPr algn="l" fontAlgn="base"/>
            <a:r>
              <a:rPr lang="en-GB" i="1" dirty="0">
                <a:effectLst/>
                <a:latin typeface="inherit"/>
              </a:rPr>
              <a:t>"Mini-Mini Strategy"</a:t>
            </a:r>
            <a:endParaRPr lang="en-GB" dirty="0">
              <a:effectLst/>
              <a:latin typeface="inherit"/>
            </a:endParaRPr>
          </a:p>
          <a:p>
            <a:pPr algn="l" fontAlgn="base"/>
            <a:r>
              <a:rPr lang="en-GB" dirty="0">
                <a:effectLst/>
                <a:latin typeface="inherit"/>
              </a:rPr>
              <a:t>Strategies that minimize weaknesses and avoid threats.</a:t>
            </a:r>
          </a:p>
          <a:p>
            <a:pPr algn="l" fontAlgn="base"/>
            <a:endParaRPr lang="en-US" b="0" i="0" dirty="0">
              <a:solidFill>
                <a:srgbClr val="333333"/>
              </a:solidFill>
              <a:effectLst/>
              <a:latin typeface="ProximaNova-n4"/>
            </a:endParaRPr>
          </a:p>
          <a:p>
            <a:r>
              <a:rPr lang="en-US" dirty="0"/>
              <a:t>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311738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us-corporate-and-business-unit-strategy-sales-sheet_012214.pdf (deloitte.com)</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555555"/>
                </a:solidFill>
                <a:effectLst/>
                <a:latin typeface="Helvetica Neue"/>
              </a:rPr>
              <a:t>A.G. </a:t>
            </a:r>
            <a:r>
              <a:rPr lang="en-US" b="0" i="0" dirty="0" err="1">
                <a:solidFill>
                  <a:srgbClr val="555555"/>
                </a:solidFill>
                <a:effectLst/>
                <a:latin typeface="Helvetica Neue"/>
              </a:rPr>
              <a:t>Lafley</a:t>
            </a:r>
            <a:r>
              <a:rPr lang="en-US" b="0" i="0" dirty="0">
                <a:solidFill>
                  <a:srgbClr val="555555"/>
                </a:solidFill>
                <a:effectLst/>
                <a:latin typeface="Helvetica Neue"/>
              </a:rPr>
              <a:t> and Roger Martin’s Strategic choice framework (2014)</a:t>
            </a:r>
            <a:endParaRPr lang="en-US" dirty="0"/>
          </a:p>
          <a:p>
            <a:endParaRPr lang="en-GB" dirty="0"/>
          </a:p>
          <a:p>
            <a:r>
              <a:rPr lang="en-US" dirty="0"/>
              <a:t>Using the Strategic Choice Cascade (figure 1) as a guide, we can help your team discuss, evaluate, and align around the choices that matter most to your business.</a:t>
            </a:r>
            <a:endParaRPr lang="en-GB" dirty="0"/>
          </a:p>
          <a:p>
            <a:endParaRPr lang="en-GB" b="1" dirty="0"/>
          </a:p>
          <a:p>
            <a:r>
              <a:rPr lang="en-GB" b="1" dirty="0"/>
              <a:t>What is our winning aspiration?</a:t>
            </a:r>
          </a:p>
          <a:p>
            <a:r>
              <a:rPr lang="en-US" dirty="0"/>
              <a:t>Define the purpose and (financial) objective of the organization</a:t>
            </a:r>
            <a:endParaRPr lang="en-US" b="1" dirty="0"/>
          </a:p>
          <a:p>
            <a:r>
              <a:rPr lang="en-US" b="1" dirty="0"/>
              <a:t>Where will we play?</a:t>
            </a:r>
          </a:p>
          <a:p>
            <a:r>
              <a:rPr lang="en-US" dirty="0"/>
              <a:t>Fundamentally answers the question: where do we compete? What set of customers, with what product, in what geography do you want to play and focus your resources? This requires a map to consider size, growth and attractiveness of segments</a:t>
            </a:r>
          </a:p>
          <a:p>
            <a:r>
              <a:rPr lang="en-US" b="1" dirty="0"/>
              <a:t>How will we win?</a:t>
            </a:r>
          </a:p>
          <a:p>
            <a:r>
              <a:rPr lang="en-US" dirty="0"/>
              <a:t>Winning with customers; why do they choose us, core value proposition </a:t>
            </a:r>
          </a:p>
          <a:p>
            <a:endParaRPr lang="en-US" dirty="0"/>
          </a:p>
          <a:p>
            <a:r>
              <a:rPr lang="en-US" b="1" dirty="0"/>
              <a:t>What capabilities must be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capabilities choice, relates to the range and quality of activities that will enable a company to win where it chooses to play. Capabilities are the map of activities and competencies that critically underpin specific where-to-play and how-to-win choices</a:t>
            </a:r>
          </a:p>
          <a:p>
            <a:r>
              <a:rPr lang="en-US" b="1" dirty="0"/>
              <a:t>What management systems are required?</a:t>
            </a:r>
          </a:p>
          <a:p>
            <a:r>
              <a:rPr lang="en-US" dirty="0"/>
              <a:t>Manage what matters: without enabling management systems, the strategy remains a wish list</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4004583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22222"/>
                </a:solidFill>
                <a:effectLst/>
                <a:latin typeface="graphikweb-regular"/>
              </a:rPr>
              <a:t>The framework can also be used to understand the patterns of capital, trade, the flow of </a:t>
            </a:r>
            <a:r>
              <a:rPr lang="en-US" b="0" i="0" u="none" strike="noStrike" dirty="0">
                <a:solidFill>
                  <a:srgbClr val="0000FF"/>
                </a:solidFill>
                <a:effectLst/>
                <a:latin typeface="graphikweb-regular"/>
                <a:hlinkClick r:id="rId3"/>
              </a:rPr>
              <a:t>people</a:t>
            </a:r>
            <a:r>
              <a:rPr lang="en-US" b="0" i="0" dirty="0">
                <a:solidFill>
                  <a:srgbClr val="222222"/>
                </a:solidFill>
                <a:effectLst/>
                <a:latin typeface="graphikweb-regular"/>
              </a:rPr>
              <a:t>, and information that work as crucial factors for the organization. The CAGE Framework emphasizes the fact that the different types of distances and differences matter to the different extents depending on the industry domains. For example, the cultural differences affect the product preferences of the customer whereas geographic differences affect the aspects of cost of transportation if the company manufactures heavy or bulky products.</a:t>
            </a:r>
          </a:p>
          <a:p>
            <a:endParaRPr lang="en-US" b="0" i="0" dirty="0">
              <a:solidFill>
                <a:srgbClr val="222222"/>
              </a:solidFill>
              <a:effectLst/>
              <a:latin typeface="graphikweb-regular"/>
            </a:endParaRPr>
          </a:p>
          <a:p>
            <a:endParaRPr lang="en-US" b="0" i="0" dirty="0">
              <a:solidFill>
                <a:srgbClr val="222222"/>
              </a:solidFill>
              <a:effectLst/>
              <a:latin typeface="graphikweb-regular"/>
            </a:endParaRPr>
          </a:p>
          <a:p>
            <a:pPr algn="just"/>
            <a:endParaRPr lang="en-US" b="0" i="0" dirty="0">
              <a:solidFill>
                <a:srgbClr val="222222"/>
              </a:solidFill>
              <a:effectLst/>
              <a:latin typeface="graphikweb-regular"/>
            </a:endParaRPr>
          </a:p>
          <a:p>
            <a:pPr algn="just"/>
            <a:r>
              <a:rPr lang="en-US" b="1" i="0" dirty="0">
                <a:solidFill>
                  <a:srgbClr val="222222"/>
                </a:solidFill>
                <a:effectLst/>
                <a:latin typeface="graphikweb-regular"/>
              </a:rPr>
              <a:t>Cultural distance </a:t>
            </a:r>
          </a:p>
          <a:p>
            <a:pPr algn="just"/>
            <a:r>
              <a:rPr lang="en-US" b="0" i="0" dirty="0">
                <a:solidFill>
                  <a:srgbClr val="222222"/>
                </a:solidFill>
                <a:effectLst/>
                <a:latin typeface="graphikweb-regular"/>
              </a:rPr>
              <a:t>Is the first and foremost facet of the CAGE analysis and it is also one of the most perplexing ones for the management of the company. It is invisible in nature but it has a huge impact on the </a:t>
            </a:r>
            <a:r>
              <a:rPr lang="en-US" b="0" i="0" u="none" strike="noStrike" dirty="0">
                <a:solidFill>
                  <a:srgbClr val="0000FF"/>
                </a:solidFill>
                <a:effectLst/>
                <a:latin typeface="graphikweb-regular"/>
                <a:hlinkClick r:id="rId4"/>
              </a:rPr>
              <a:t>values</a:t>
            </a:r>
            <a:r>
              <a:rPr lang="en-US" b="0" i="0" dirty="0">
                <a:solidFill>
                  <a:srgbClr val="222222"/>
                </a:solidFill>
                <a:effectLst/>
                <a:latin typeface="graphikweb-regular"/>
              </a:rPr>
              <a:t> and behaviors of the people of the country that affects the international strategy and sales of the firm. Quite many researches from all over the world have done research on the significant cultural differences amongst the various countries and here are its dimensions.</a:t>
            </a:r>
          </a:p>
          <a:p>
            <a:pPr algn="just"/>
            <a:endParaRPr lang="en-US" b="0" i="0" dirty="0">
              <a:solidFill>
                <a:srgbClr val="222222"/>
              </a:solidFill>
              <a:effectLst/>
              <a:latin typeface="graphikweb-regular"/>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b="1" dirty="0"/>
              <a:t>Administrative distance</a:t>
            </a:r>
          </a:p>
          <a:p>
            <a:pPr algn="just"/>
            <a:r>
              <a:rPr lang="en-US" b="0" i="0" dirty="0">
                <a:solidFill>
                  <a:srgbClr val="222222"/>
                </a:solidFill>
                <a:effectLst/>
                <a:latin typeface="graphikweb-regular"/>
              </a:rPr>
              <a:t>This facet of the CAGE analysis harps on the aspect of the historical and present legal and political association between the two countries. It helps to determine whether the relationship or association between the native country of the company and the particular international country will favor the business operations and the international expansion strategy or will act as an obstacle. The laws and regulations of the country can have a serious effect on the trade practices between the countries.</a:t>
            </a:r>
          </a:p>
          <a:p>
            <a:pPr algn="just"/>
            <a:endParaRPr lang="en-US" b="0" i="0" dirty="0">
              <a:solidFill>
                <a:srgbClr val="222222"/>
              </a:solidFill>
              <a:effectLst/>
              <a:latin typeface="graphikweb-regular"/>
            </a:endParaRPr>
          </a:p>
          <a:p>
            <a:pPr algn="just"/>
            <a:r>
              <a:rPr lang="en-US" b="1" i="0" dirty="0">
                <a:solidFill>
                  <a:srgbClr val="222222"/>
                </a:solidFill>
                <a:effectLst/>
                <a:latin typeface="graphikweb-regular"/>
              </a:rPr>
              <a:t>Geographic Distance</a:t>
            </a:r>
          </a:p>
          <a:p>
            <a:pPr algn="just"/>
            <a:r>
              <a:rPr lang="en-US" b="0" i="0" dirty="0">
                <a:solidFill>
                  <a:srgbClr val="222222"/>
                </a:solidFill>
                <a:effectLst/>
                <a:latin typeface="graphikweb-regular"/>
              </a:rPr>
              <a:t>The Geographic distance determines the physical aspect of distance between the two countries such as the size of the country, the nature of transportation and information, climatic conditions, and more. It also harps of the geographic distance between the two countries in terms of miles or kilometers that separates the company from the </a:t>
            </a:r>
            <a:r>
              <a:rPr lang="en-US" b="0" i="0" u="none" strike="noStrike" dirty="0">
                <a:solidFill>
                  <a:srgbClr val="0000FF"/>
                </a:solidFill>
                <a:effectLst/>
                <a:latin typeface="graphikweb-regular"/>
                <a:hlinkClick r:id="rId5"/>
              </a:rPr>
              <a:t>target market</a:t>
            </a:r>
            <a:r>
              <a:rPr lang="en-US" b="0" i="0" dirty="0">
                <a:solidFill>
                  <a:srgbClr val="222222"/>
                </a:solidFill>
                <a:effectLst/>
                <a:latin typeface="graphikweb-regular"/>
              </a:rPr>
              <a:t> or suppliers. However, the factors of the internet, social media, and </a:t>
            </a:r>
            <a:r>
              <a:rPr lang="en-US" b="0" i="0" u="none" strike="noStrike" dirty="0">
                <a:solidFill>
                  <a:srgbClr val="0000FF"/>
                </a:solidFill>
                <a:effectLst/>
                <a:latin typeface="graphikweb-regular"/>
                <a:hlinkClick r:id="rId6"/>
              </a:rPr>
              <a:t>technology</a:t>
            </a:r>
            <a:r>
              <a:rPr lang="en-US" b="0" i="0" dirty="0">
                <a:solidFill>
                  <a:srgbClr val="222222"/>
                </a:solidFill>
                <a:effectLst/>
                <a:latin typeface="graphikweb-regular"/>
              </a:rPr>
              <a:t> have shrunk the distance of transportation time and now with the facility of digital products and services, the constraint of geographic distance has been almost eliminated.</a:t>
            </a:r>
          </a:p>
          <a:p>
            <a:pPr algn="just"/>
            <a:endParaRPr lang="en-US" b="0" i="0" dirty="0">
              <a:solidFill>
                <a:srgbClr val="222222"/>
              </a:solidFill>
              <a:effectLst/>
              <a:latin typeface="graphikweb-regular"/>
            </a:endParaRPr>
          </a:p>
          <a:p>
            <a:pPr algn="just"/>
            <a:r>
              <a:rPr lang="en-US" b="1" i="0" dirty="0">
                <a:solidFill>
                  <a:srgbClr val="222222"/>
                </a:solidFill>
                <a:effectLst/>
                <a:latin typeface="graphikweb-regular"/>
              </a:rPr>
              <a:t>Economic Analysis</a:t>
            </a:r>
          </a:p>
          <a:p>
            <a:pPr algn="just"/>
            <a:r>
              <a:rPr lang="en-US" b="0" i="0" dirty="0">
                <a:solidFill>
                  <a:srgbClr val="222222"/>
                </a:solidFill>
                <a:effectLst/>
                <a:latin typeface="graphikweb-regular"/>
              </a:rPr>
              <a:t>The fourth and last aspect of the CAGE analysis talks about the differences between the countries relating to income, the </a:t>
            </a:r>
            <a:r>
              <a:rPr lang="en-US" b="0" i="0" u="none" strike="noStrike" dirty="0">
                <a:solidFill>
                  <a:srgbClr val="0000FF"/>
                </a:solidFill>
                <a:effectLst/>
                <a:latin typeface="graphikweb-regular"/>
                <a:hlinkClick r:id="rId7"/>
              </a:rPr>
              <a:t>purchasing</a:t>
            </a:r>
            <a:r>
              <a:rPr lang="en-US" b="0" i="0" dirty="0">
                <a:solidFill>
                  <a:srgbClr val="222222"/>
                </a:solidFill>
                <a:effectLst/>
                <a:latin typeface="graphikweb-regular"/>
              </a:rPr>
              <a:t> power of the target market, </a:t>
            </a:r>
            <a:r>
              <a:rPr lang="en-US" b="0" i="0" u="none" strike="noStrike" dirty="0">
                <a:solidFill>
                  <a:srgbClr val="0000FF"/>
                </a:solidFill>
                <a:effectLst/>
                <a:latin typeface="graphikweb-regular"/>
                <a:hlinkClick r:id="rId8"/>
              </a:rPr>
              <a:t>distribution</a:t>
            </a:r>
            <a:r>
              <a:rPr lang="en-US" b="0" i="0" dirty="0">
                <a:solidFill>
                  <a:srgbClr val="222222"/>
                </a:solidFill>
                <a:effectLst/>
                <a:latin typeface="graphikweb-regular"/>
              </a:rPr>
              <a:t> of wealth, and </a:t>
            </a:r>
            <a:r>
              <a:rPr lang="en-US" b="0" i="0" u="none" strike="noStrike" dirty="0">
                <a:solidFill>
                  <a:srgbClr val="0000FF"/>
                </a:solidFill>
                <a:effectLst/>
                <a:latin typeface="graphikweb-regular"/>
                <a:hlinkClick r:id="rId9"/>
              </a:rPr>
              <a:t>disposable income</a:t>
            </a:r>
            <a:r>
              <a:rPr lang="en-US" b="0" i="0" dirty="0">
                <a:solidFill>
                  <a:srgbClr val="222222"/>
                </a:solidFill>
                <a:effectLst/>
                <a:latin typeface="graphikweb-regular"/>
              </a:rPr>
              <a:t> levels. It can work as one of the biggest obstacles for the company to expand its business operations on the international level in particular countries.</a:t>
            </a:r>
          </a:p>
          <a:p>
            <a:pPr algn="just"/>
            <a:endParaRPr lang="en-US" b="0" i="0" dirty="0">
              <a:solidFill>
                <a:srgbClr val="222222"/>
              </a:solidFill>
              <a:effectLst/>
              <a:latin typeface="graphikweb-regula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7576510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33333"/>
                </a:solidFill>
                <a:effectLst/>
                <a:latin typeface="Open Sans" panose="020B0606030504020204" pitchFamily="34" charset="0"/>
              </a:rPr>
              <a:t>The Six Pillars can be adapted to suit every sector and the unique challenges of your industry. The Six Pillars provide a 360 degree practical view across your business and an interlocking approach to </a:t>
            </a:r>
            <a:r>
              <a:rPr lang="en-US" b="0" i="0" dirty="0" err="1">
                <a:solidFill>
                  <a:srgbClr val="333333"/>
                </a:solidFill>
                <a:effectLst/>
                <a:latin typeface="Open Sans" panose="020B0606030504020204" pitchFamily="34" charset="0"/>
              </a:rPr>
              <a:t>achieiving</a:t>
            </a:r>
            <a:r>
              <a:rPr lang="en-US" b="0" i="0" dirty="0">
                <a:solidFill>
                  <a:srgbClr val="333333"/>
                </a:solidFill>
                <a:effectLst/>
                <a:latin typeface="Open Sans" panose="020B0606030504020204" pitchFamily="34" charset="0"/>
              </a:rPr>
              <a:t> excellence in customer experience. This is used by consulting group KPMG. </a:t>
            </a:r>
          </a:p>
          <a:p>
            <a:r>
              <a:rPr lang="en-US" b="1" i="0" dirty="0" err="1">
                <a:solidFill>
                  <a:srgbClr val="333333"/>
                </a:solidFill>
                <a:effectLst/>
                <a:latin typeface="Open Sans" panose="020B0606030504020204" pitchFamily="34" charset="0"/>
              </a:rPr>
              <a:t>Personalisation</a:t>
            </a:r>
            <a:endParaRPr lang="en-US" b="1" i="0" dirty="0">
              <a:solidFill>
                <a:srgbClr val="333333"/>
              </a:solidFill>
              <a:effectLst/>
              <a:latin typeface="Open Sans" panose="020B0606030504020204" pitchFamily="34" charset="0"/>
            </a:endParaRPr>
          </a:p>
          <a:p>
            <a:r>
              <a:rPr lang="en-US" b="1" i="0" dirty="0">
                <a:solidFill>
                  <a:srgbClr val="333333"/>
                </a:solidFill>
                <a:effectLst/>
                <a:latin typeface="Open Sans" panose="020B0606030504020204" pitchFamily="34" charset="0"/>
              </a:rPr>
              <a:t>Integrity</a:t>
            </a:r>
          </a:p>
          <a:p>
            <a:r>
              <a:rPr lang="en-US" b="1" i="0" dirty="0">
                <a:solidFill>
                  <a:srgbClr val="333333"/>
                </a:solidFill>
                <a:effectLst/>
                <a:latin typeface="Open Sans" panose="020B0606030504020204" pitchFamily="34" charset="0"/>
              </a:rPr>
              <a:t>Expectations </a:t>
            </a:r>
          </a:p>
          <a:p>
            <a:r>
              <a:rPr lang="en-US" b="1" i="0" dirty="0">
                <a:solidFill>
                  <a:srgbClr val="333333"/>
                </a:solidFill>
                <a:effectLst/>
                <a:latin typeface="Open Sans" panose="020B0606030504020204" pitchFamily="34" charset="0"/>
              </a:rPr>
              <a:t>Resolutions </a:t>
            </a:r>
          </a:p>
          <a:p>
            <a:r>
              <a:rPr lang="en-US" b="1" i="0" dirty="0">
                <a:solidFill>
                  <a:srgbClr val="333333"/>
                </a:solidFill>
                <a:effectLst/>
                <a:latin typeface="Open Sans" panose="020B0606030504020204" pitchFamily="34" charset="0"/>
              </a:rPr>
              <a:t>Time and Effort </a:t>
            </a:r>
          </a:p>
          <a:p>
            <a:r>
              <a:rPr lang="en-US" b="1" i="0" dirty="0">
                <a:solidFill>
                  <a:srgbClr val="333333"/>
                </a:solidFill>
                <a:effectLst/>
                <a:latin typeface="Open Sans" panose="020B0606030504020204" pitchFamily="34" charset="0"/>
              </a:rPr>
              <a:t>Empathy </a:t>
            </a:r>
          </a:p>
          <a:p>
            <a:endParaRPr lang="en-US" b="0" i="0" dirty="0">
              <a:solidFill>
                <a:srgbClr val="333333"/>
              </a:solidFill>
              <a:effectLst/>
              <a:latin typeface="Open Sans" panose="020B0606030504020204" pitchFamily="34" charset="0"/>
            </a:endParaRPr>
          </a:p>
          <a:p>
            <a:r>
              <a:rPr lang="en-GB" dirty="0">
                <a:hlinkClick r:id="rId3"/>
              </a:rPr>
              <a:t>Market overviews - KPMG Global (</a:t>
            </a:r>
            <a:r>
              <a:rPr lang="en-GB" dirty="0" err="1">
                <a:hlinkClick r:id="rId3"/>
              </a:rPr>
              <a:t>home.kpmg</a:t>
            </a:r>
            <a:r>
              <a:rPr lang="en-GB" dirty="0">
                <a:hlinkClick r:id="rId3"/>
              </a:rPr>
              <a:t>)</a:t>
            </a:r>
            <a:endParaRPr lang="en-US" b="0" i="0" dirty="0">
              <a:solidFill>
                <a:srgbClr val="333333"/>
              </a:solidFill>
              <a:effectLst/>
              <a:latin typeface="Open Sans" panose="020B0606030504020204" pitchFamily="34" charset="0"/>
            </a:endParaRPr>
          </a:p>
          <a:p>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5347460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US" b="0" i="0" dirty="0">
                <a:solidFill>
                  <a:srgbClr val="00338D"/>
                </a:solidFill>
                <a:effectLst/>
                <a:latin typeface="Open Sans" panose="020B0606030504020204" pitchFamily="34" charset="0"/>
              </a:rPr>
              <a:t>Key trends</a:t>
            </a:r>
          </a:p>
          <a:p>
            <a:pPr algn="l" fontAlgn="base"/>
            <a:r>
              <a:rPr lang="en-US" b="0" i="0" dirty="0">
                <a:solidFill>
                  <a:srgbClr val="333333"/>
                </a:solidFill>
                <a:effectLst/>
                <a:latin typeface="Open Sans" panose="020B0606030504020204" pitchFamily="34" charset="0"/>
              </a:rPr>
              <a:t>Gaining the trust of guests, that their safety is uppermost in the management’s mind, has been a significant task. Changes in operating procedures and practices to maximize guest and employee safety have been central to their efforts over the past year.</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1523753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How to use the SOSTAC® planning model and the RACE Framework (smartinsights.com)</a:t>
            </a:r>
            <a:r>
              <a:rPr lang="en-US" dirty="0"/>
              <a:t> </a:t>
            </a:r>
          </a:p>
          <a:p>
            <a:endParaRPr lang="en-US" dirty="0"/>
          </a:p>
          <a:p>
            <a:r>
              <a:rPr lang="en-US" b="0" i="0" dirty="0">
                <a:solidFill>
                  <a:srgbClr val="666666"/>
                </a:solidFill>
                <a:effectLst/>
                <a:latin typeface="Noto Sans" panose="020B0502040204020203" pitchFamily="34" charset="0"/>
              </a:rPr>
              <a:t>SOSTAC is one of the most popular marketing models given its easiness when structuring campaigns. In fact, you won’t even realize how involved you are in planning your marketing campaigns until you work under this method.</a:t>
            </a:r>
          </a:p>
          <a:p>
            <a:endParaRPr lang="en-US" b="0" i="0" dirty="0">
              <a:solidFill>
                <a:srgbClr val="666666"/>
              </a:solidFill>
              <a:effectLst/>
              <a:latin typeface="Noto Sans" panose="020B0502040204020203" pitchFamily="34" charset="0"/>
            </a:endParaRPr>
          </a:p>
          <a:p>
            <a:pPr algn="l"/>
            <a:r>
              <a:rPr lang="en-US" b="0" i="0" dirty="0">
                <a:solidFill>
                  <a:srgbClr val="595959"/>
                </a:solidFill>
                <a:effectLst/>
                <a:latin typeface="Helvetica" panose="020B0604020202020204" pitchFamily="34" charset="0"/>
              </a:rPr>
              <a:t>Created in the 1990s by writer and speaker </a:t>
            </a:r>
            <a:r>
              <a:rPr lang="en-US" b="0" i="0" u="sng" dirty="0">
                <a:solidFill>
                  <a:srgbClr val="026BAC"/>
                </a:solidFill>
                <a:effectLst/>
                <a:latin typeface="Helvetica" panose="020B0604020202020204" pitchFamily="34" charset="0"/>
                <a:hlinkClick r:id="rId4" tooltip="prsmith"/>
              </a:rPr>
              <a:t>PR Smith</a:t>
            </a:r>
            <a:r>
              <a:rPr lang="en-US" b="0" i="0" dirty="0">
                <a:solidFill>
                  <a:srgbClr val="595959"/>
                </a:solidFill>
                <a:effectLst/>
                <a:latin typeface="Helvetica" panose="020B0604020202020204" pitchFamily="34" charset="0"/>
              </a:rPr>
              <a:t>, the SOSTAC framework has built an authoritative reputation as the framework of choice for different scales of business including multinational and start-up organizations across the world.</a:t>
            </a:r>
          </a:p>
          <a:p>
            <a:pPr algn="l"/>
            <a:r>
              <a:rPr lang="en-US" b="0" i="0" dirty="0">
                <a:solidFill>
                  <a:srgbClr val="595959"/>
                </a:solidFill>
                <a:effectLst/>
                <a:latin typeface="Helvetica" panose="020B0604020202020204" pitchFamily="34" charset="0"/>
              </a:rPr>
              <a:t>The SOSTAC process covers six key areas. We will discuss each of these areas in depth, and apply the RACE Framework to find out more.</a:t>
            </a:r>
          </a:p>
          <a:p>
            <a:pPr algn="l">
              <a:buFont typeface="Arial" panose="020B0604020202020204" pitchFamily="34" charset="0"/>
              <a:buChar char="•"/>
            </a:pPr>
            <a:r>
              <a:rPr lang="en-US" b="1" i="0" dirty="0">
                <a:solidFill>
                  <a:srgbClr val="595959"/>
                </a:solidFill>
                <a:effectLst/>
                <a:latin typeface="Helvetica" panose="020B0604020202020204" pitchFamily="34" charset="0"/>
              </a:rPr>
              <a:t>Situation Analysis</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Objectives</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Strategy</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Tactics</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Action</a:t>
            </a: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1" i="0" dirty="0">
                <a:solidFill>
                  <a:srgbClr val="595959"/>
                </a:solidFill>
                <a:effectLst/>
                <a:latin typeface="Helvetica" panose="020B0604020202020204" pitchFamily="34" charset="0"/>
              </a:rPr>
              <a:t>Control</a:t>
            </a:r>
          </a:p>
          <a:p>
            <a:pPr algn="l">
              <a:buFont typeface="Arial" panose="020B0604020202020204" pitchFamily="34" charset="0"/>
              <a:buChar char="•"/>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Situational analysis</a:t>
            </a:r>
          </a:p>
          <a:p>
            <a:pPr algn="l">
              <a:buFont typeface="+mj-lt"/>
              <a:buAutoNum type="arabicPeriod"/>
            </a:pPr>
            <a:r>
              <a:rPr lang="en-US" b="0" i="0" dirty="0">
                <a:solidFill>
                  <a:srgbClr val="595959"/>
                </a:solidFill>
                <a:effectLst/>
                <a:latin typeface="Helvetica" panose="020B0604020202020204" pitchFamily="34" charset="0"/>
              </a:rPr>
              <a:t>Who your digital customers currently are (how do they interact with the brand, the platform/s used, demographic breakdown.</a:t>
            </a:r>
          </a:p>
          <a:p>
            <a:pPr algn="l">
              <a:buFont typeface="+mj-lt"/>
              <a:buAutoNum type="arabicPeriod"/>
            </a:pPr>
            <a:r>
              <a:rPr lang="en-US" b="0" i="0" dirty="0">
                <a:solidFill>
                  <a:srgbClr val="595959"/>
                </a:solidFill>
                <a:effectLst/>
                <a:latin typeface="Helvetica" panose="020B0604020202020204" pitchFamily="34" charset="0"/>
              </a:rPr>
              <a:t>SWOT analysis – what are the strengths, weaknesses, opportunities, and threats to the whole organization.</a:t>
            </a:r>
          </a:p>
          <a:p>
            <a:pPr algn="l">
              <a:buFont typeface="+mj-lt"/>
              <a:buAutoNum type="arabicPeriod"/>
            </a:pPr>
            <a:r>
              <a:rPr lang="en-US" b="0" i="0" dirty="0">
                <a:solidFill>
                  <a:srgbClr val="595959"/>
                </a:solidFill>
                <a:effectLst/>
                <a:latin typeface="Helvetica" panose="020B0604020202020204" pitchFamily="34" charset="0"/>
              </a:rPr>
              <a:t>Competitor analysis – who are your competitors? How do they compete? e.g. price, product, customer service, reputation, what are their key differentiators?.</a:t>
            </a:r>
          </a:p>
          <a:p>
            <a:pPr algn="l">
              <a:buFont typeface="+mj-lt"/>
              <a:buAutoNum type="arabicPeriod"/>
            </a:pPr>
            <a:r>
              <a:rPr lang="en-US" b="0" i="0" dirty="0">
                <a:solidFill>
                  <a:srgbClr val="595959"/>
                </a:solidFill>
                <a:effectLst/>
                <a:latin typeface="Helvetica" panose="020B0604020202020204" pitchFamily="34" charset="0"/>
              </a:rPr>
              <a:t>Digital channels landscape. list out all the various digital channels used and the success of each for your organization – what’s performing well or not?.</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Objectives</a:t>
            </a:r>
          </a:p>
          <a:p>
            <a:pPr algn="l">
              <a:buFont typeface="Arial" panose="020B0604020202020204" pitchFamily="34" charset="0"/>
              <a:buNone/>
            </a:pPr>
            <a:r>
              <a:rPr lang="en-US" b="0" i="0" dirty="0">
                <a:solidFill>
                  <a:srgbClr val="595959"/>
                </a:solidFill>
                <a:effectLst/>
                <a:latin typeface="Helvetica" panose="020B0604020202020204" pitchFamily="34" charset="0"/>
              </a:rPr>
              <a:t>5s goal method</a:t>
            </a:r>
          </a:p>
          <a:p>
            <a:pPr algn="l">
              <a:buFont typeface="Arial" panose="020B0604020202020204" pitchFamily="34" charset="0"/>
              <a:buChar char="•"/>
            </a:pPr>
            <a:r>
              <a:rPr lang="en-US" b="1" i="0" dirty="0">
                <a:solidFill>
                  <a:srgbClr val="595959"/>
                </a:solidFill>
                <a:effectLst/>
                <a:latin typeface="Helvetica" panose="020B0604020202020204" pitchFamily="34" charset="0"/>
              </a:rPr>
              <a:t>Specific</a:t>
            </a:r>
            <a:r>
              <a:rPr lang="en-US" b="0" i="0" dirty="0">
                <a:solidFill>
                  <a:srgbClr val="595959"/>
                </a:solidFill>
                <a:effectLst/>
                <a:latin typeface="Helvetica" panose="020B0604020202020204" pitchFamily="34" charset="0"/>
              </a:rPr>
              <a:t> – Are you focusing enough on a specific issue or challenge within the organization?</a:t>
            </a:r>
          </a:p>
          <a:p>
            <a:pPr algn="l">
              <a:buFont typeface="Arial" panose="020B0604020202020204" pitchFamily="34" charset="0"/>
              <a:buChar char="•"/>
            </a:pPr>
            <a:r>
              <a:rPr lang="en-US" b="1" i="0" dirty="0">
                <a:solidFill>
                  <a:srgbClr val="595959"/>
                </a:solidFill>
                <a:effectLst/>
                <a:latin typeface="Helvetica" panose="020B0604020202020204" pitchFamily="34" charset="0"/>
              </a:rPr>
              <a:t>Measurable</a:t>
            </a:r>
            <a:r>
              <a:rPr lang="en-US" b="0" i="0" dirty="0">
                <a:solidFill>
                  <a:srgbClr val="595959"/>
                </a:solidFill>
                <a:effectLst/>
                <a:latin typeface="Helvetica" panose="020B0604020202020204" pitchFamily="34" charset="0"/>
              </a:rPr>
              <a:t> – How do you plan to assess the performance? Will it be monitored through quantitative or qualitative analysis for example?</a:t>
            </a:r>
          </a:p>
          <a:p>
            <a:pPr algn="l">
              <a:buFont typeface="Arial" panose="020B0604020202020204" pitchFamily="34" charset="0"/>
              <a:buChar char="•"/>
            </a:pPr>
            <a:r>
              <a:rPr lang="en-US" b="1" i="0" dirty="0">
                <a:solidFill>
                  <a:srgbClr val="595959"/>
                </a:solidFill>
                <a:effectLst/>
                <a:latin typeface="Helvetica" panose="020B0604020202020204" pitchFamily="34" charset="0"/>
              </a:rPr>
              <a:t>Actionable</a:t>
            </a:r>
            <a:r>
              <a:rPr lang="en-US" b="0" i="0" dirty="0">
                <a:solidFill>
                  <a:srgbClr val="595959"/>
                </a:solidFill>
                <a:effectLst/>
                <a:latin typeface="Helvetica" panose="020B0604020202020204" pitchFamily="34" charset="0"/>
              </a:rPr>
              <a:t> – Will it assist in improving performance if achieved?</a:t>
            </a:r>
          </a:p>
          <a:p>
            <a:pPr algn="l">
              <a:buFont typeface="Arial" panose="020B0604020202020204" pitchFamily="34" charset="0"/>
              <a:buChar char="•"/>
            </a:pPr>
            <a:r>
              <a:rPr lang="en-US" b="1" i="0" dirty="0">
                <a:solidFill>
                  <a:srgbClr val="595959"/>
                </a:solidFill>
                <a:effectLst/>
                <a:latin typeface="Helvetica" panose="020B0604020202020204" pitchFamily="34" charset="0"/>
              </a:rPr>
              <a:t>Relevant</a:t>
            </a:r>
            <a:r>
              <a:rPr lang="en-US" b="0" i="0" dirty="0">
                <a:solidFill>
                  <a:srgbClr val="595959"/>
                </a:solidFill>
                <a:effectLst/>
                <a:latin typeface="Helvetica" panose="020B0604020202020204" pitchFamily="34" charset="0"/>
              </a:rPr>
              <a:t> – Is the issue to be addressed within the domain of the digital marketing team?</a:t>
            </a:r>
          </a:p>
          <a:p>
            <a:pPr algn="l">
              <a:buFont typeface="Arial" panose="020B0604020202020204" pitchFamily="34" charset="0"/>
              <a:buChar char="•"/>
            </a:pPr>
            <a:r>
              <a:rPr lang="en-US" b="1" i="0" dirty="0">
                <a:solidFill>
                  <a:srgbClr val="595959"/>
                </a:solidFill>
                <a:effectLst/>
                <a:latin typeface="Helvetica" panose="020B0604020202020204" pitchFamily="34" charset="0"/>
              </a:rPr>
              <a:t>Time-related</a:t>
            </a:r>
            <a:r>
              <a:rPr lang="en-US" b="0" i="0" dirty="0">
                <a:solidFill>
                  <a:srgbClr val="595959"/>
                </a:solidFill>
                <a:effectLst/>
                <a:latin typeface="Helvetica" panose="020B0604020202020204" pitchFamily="34" charset="0"/>
              </a:rPr>
              <a:t> – Have you set a specific time period?.</a:t>
            </a:r>
          </a:p>
          <a:p>
            <a:pPr algn="l">
              <a:buFont typeface="Arial" panose="020B0604020202020204" pitchFamily="34" charset="0"/>
              <a:buChar char="•"/>
            </a:pPr>
            <a:endParaRPr lang="en-US" b="0" i="0" dirty="0">
              <a:solidFill>
                <a:srgbClr val="595959"/>
              </a:solidFill>
              <a:effectLst/>
              <a:latin typeface="Helvetica" panose="020B0604020202020204" pitchFamily="34" charset="0"/>
            </a:endParaRPr>
          </a:p>
          <a:p>
            <a:pPr algn="l">
              <a:buFont typeface="Arial" panose="020B0604020202020204" pitchFamily="34" charset="0"/>
              <a:buChar char="•"/>
            </a:pPr>
            <a:r>
              <a:rPr lang="en-US" b="0" i="0" dirty="0">
                <a:solidFill>
                  <a:srgbClr val="595959"/>
                </a:solidFill>
                <a:effectLst/>
                <a:latin typeface="Helvetica" panose="020B0604020202020204" pitchFamily="34" charset="0"/>
              </a:rPr>
              <a:t>Strategy </a:t>
            </a:r>
          </a:p>
          <a:p>
            <a:pPr algn="l"/>
            <a:r>
              <a:rPr lang="en-US" b="0" i="0" dirty="0">
                <a:solidFill>
                  <a:srgbClr val="595959"/>
                </a:solidFill>
                <a:effectLst/>
                <a:latin typeface="Helvetica" panose="020B0604020202020204" pitchFamily="34" charset="0"/>
              </a:rPr>
              <a:t>Strategy means how do you plan to get there in terms of fulfilling the objectives set. The strategy section should also identify which segments of the market you aim to target with your plan.</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r>
              <a:rPr lang="en-US" b="1" i="0" dirty="0">
                <a:solidFill>
                  <a:srgbClr val="323232"/>
                </a:solidFill>
                <a:effectLst/>
                <a:latin typeface="Source Sans Pro" panose="020B0503030403020204" pitchFamily="34" charset="0"/>
              </a:rPr>
              <a:t>Marketing tactics</a:t>
            </a:r>
          </a:p>
          <a:p>
            <a:pPr algn="l"/>
            <a:r>
              <a:rPr lang="en-US" b="0" i="0" dirty="0">
                <a:solidFill>
                  <a:srgbClr val="595959"/>
                </a:solidFill>
                <a:effectLst/>
                <a:latin typeface="Helvetica" panose="020B0604020202020204" pitchFamily="34" charset="0"/>
              </a:rPr>
              <a:t>When completing your strategy, you would be going into a lot more detail for each tactic along with specific KPIs for each tactic</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Action </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0" i="0" dirty="0">
                <a:solidFill>
                  <a:srgbClr val="595959"/>
                </a:solidFill>
                <a:effectLst/>
                <a:latin typeface="Helvetica" panose="020B0604020202020204" pitchFamily="34" charset="0"/>
              </a:rPr>
              <a:t>Stage 5 of your digital marketing planning framework is focused on how to bring your plan to life, to make actionable measures.</a:t>
            </a:r>
            <a:endParaRPr lang="en-US" b="1" i="0" dirty="0">
              <a:solidFill>
                <a:srgbClr val="595959"/>
              </a:solidFill>
              <a:effectLst/>
              <a:latin typeface="Helvetica" panose="020B0604020202020204" pitchFamily="34" charset="0"/>
            </a:endParaRP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endParaRPr lang="en-US" b="0" i="0" dirty="0">
              <a:solidFill>
                <a:srgbClr val="595959"/>
              </a:solidFill>
              <a:effectLst/>
              <a:latin typeface="Helvetica" panose="020B0604020202020204" pitchFamily="34" charset="0"/>
            </a:endParaRPr>
          </a:p>
          <a:p>
            <a:pPr algn="l"/>
            <a:r>
              <a:rPr lang="en-US" b="1" i="0" dirty="0">
                <a:solidFill>
                  <a:srgbClr val="595959"/>
                </a:solidFill>
                <a:effectLst/>
                <a:latin typeface="Helvetica" panose="020B0604020202020204" pitchFamily="34" charset="0"/>
              </a:rPr>
              <a:t>Action</a:t>
            </a:r>
          </a:p>
          <a:p>
            <a:pPr algn="l"/>
            <a:r>
              <a:rPr lang="en-US" b="0" i="0" dirty="0">
                <a:solidFill>
                  <a:srgbClr val="595959"/>
                </a:solidFill>
                <a:effectLst/>
                <a:latin typeface="Helvetica" panose="020B0604020202020204" pitchFamily="34" charset="0"/>
              </a:rPr>
              <a:t>The final stage is to lay out how you plan to monitor and measure your performance based on the objectives set at stage 2. The tactics have been considered and your control section is providing you with a series of dashboards tailored for each tactic.</a:t>
            </a:r>
          </a:p>
          <a:p>
            <a:pPr algn="l"/>
            <a:r>
              <a:rPr lang="en-US" b="0" i="0" dirty="0">
                <a:solidFill>
                  <a:srgbClr val="595959"/>
                </a:solidFill>
                <a:effectLst/>
                <a:latin typeface="Helvetica" panose="020B0604020202020204" pitchFamily="34" charset="0"/>
              </a:rPr>
              <a:t>Look to set the KPIs per tactic that tie back into the objectives set and set up a weekly/monthly set of monitoring dashboards to ensure you are on track to meet the objectives set.</a:t>
            </a:r>
          </a:p>
          <a:p>
            <a:pPr algn="l"/>
            <a:r>
              <a:rPr lang="en-US" b="0" i="0" dirty="0">
                <a:solidFill>
                  <a:srgbClr val="595959"/>
                </a:solidFill>
                <a:effectLst/>
                <a:latin typeface="Helvetica" panose="020B0604020202020204" pitchFamily="34" charset="0"/>
              </a:rPr>
              <a:t>Here is where the RACE Framework really comes into its own, since we recommend KPIs at each stage of the customer journey.</a:t>
            </a:r>
          </a:p>
          <a:p>
            <a:pPr algn="l"/>
            <a:endParaRPr lang="en-US" b="0" i="0" dirty="0">
              <a:solidFill>
                <a:srgbClr val="595959"/>
              </a:solidFill>
              <a:effectLst/>
              <a:latin typeface="Helvetica" panose="020B0604020202020204" pitchFamily="34" charset="0"/>
            </a:endParaRPr>
          </a:p>
          <a:p>
            <a:pPr algn="l"/>
            <a:r>
              <a:rPr lang="en-US" b="0" i="0" dirty="0">
                <a:solidFill>
                  <a:srgbClr val="595959"/>
                </a:solidFill>
                <a:effectLst/>
                <a:latin typeface="Helvetica" panose="020B0604020202020204" pitchFamily="34" charset="0"/>
              </a:rPr>
              <a:t>Refer company reports and make comments regarding KPIs</a:t>
            </a:r>
          </a:p>
          <a:p>
            <a:pPr algn="l"/>
            <a:endParaRPr lang="en-US" b="0" i="0" dirty="0">
              <a:solidFill>
                <a:srgbClr val="595959"/>
              </a:solidFill>
              <a:effectLst/>
              <a:latin typeface="Helvetica" panose="020B0604020202020204" pitchFamily="34" charset="0"/>
            </a:endParaRPr>
          </a:p>
          <a:p>
            <a:pPr algn="l">
              <a:buFont typeface="Arial" panose="020B0604020202020204" pitchFamily="34" charset="0"/>
              <a:buNone/>
            </a:pPr>
            <a:endParaRPr lang="en-US" b="0" i="0" dirty="0">
              <a:solidFill>
                <a:srgbClr val="595959"/>
              </a:solidFill>
              <a:effectLst/>
              <a:latin typeface="Helvetica"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3292196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control phase of the </a:t>
            </a:r>
            <a:r>
              <a:rPr lang="en-US" dirty="0" err="1"/>
              <a:t>sostac</a:t>
            </a:r>
            <a:r>
              <a:rPr lang="en-US" dirty="0"/>
              <a:t> model it rolls into the RACE Framework.</a:t>
            </a:r>
          </a:p>
          <a:p>
            <a:endParaRPr lang="en-US" dirty="0"/>
          </a:p>
          <a:p>
            <a:pPr algn="l"/>
            <a:r>
              <a:rPr lang="en-US" b="0" i="0" dirty="0">
                <a:solidFill>
                  <a:srgbClr val="595959"/>
                </a:solidFill>
                <a:effectLst/>
                <a:latin typeface="Helvetica" panose="020B0604020202020204" pitchFamily="34" charset="0"/>
              </a:rPr>
              <a:t>Here is where the RACE Framework really comes into its own, since we recommend KPIs at each stage of the customer journey.</a:t>
            </a:r>
          </a:p>
          <a:p>
            <a:pPr algn="l"/>
            <a:r>
              <a:rPr lang="en-US" b="0" i="0" dirty="0">
                <a:solidFill>
                  <a:srgbClr val="595959"/>
                </a:solidFill>
                <a:effectLst/>
                <a:latin typeface="Helvetica" panose="020B0604020202020204" pitchFamily="34" charset="0"/>
              </a:rPr>
              <a:t>Naturally, the way you measure your reach activities will be different to conversion. Planning your marketing activities through RACE allows you to anticipate and fill your marketing funnel, or make the necessary changes needed in order to achieve your business goals.</a:t>
            </a:r>
          </a:p>
          <a:p>
            <a:endParaRPr lang="en-US" dirty="0"/>
          </a:p>
          <a:p>
            <a:r>
              <a:rPr lang="en-US" b="0" i="0" dirty="0">
                <a:solidFill>
                  <a:srgbClr val="595959"/>
                </a:solidFill>
                <a:effectLst/>
                <a:latin typeface="Helvetica" panose="020B0604020202020204" pitchFamily="34" charset="0"/>
              </a:rPr>
              <a:t>It's important to also communicate your concerns with the wider team to ensure there is buy-in to the company plan. The more data you have to back up your strategy the better. That's why we recommend our RACE benchmarking resources to inform your objectives and control.</a:t>
            </a:r>
          </a:p>
          <a:p>
            <a:endParaRPr lang="en-US" b="0" i="0" dirty="0">
              <a:solidFill>
                <a:srgbClr val="595959"/>
              </a:solidFill>
              <a:effectLst/>
              <a:latin typeface="Helvetica" panose="020B0604020202020204" pitchFamily="34" charset="0"/>
            </a:endParaRPr>
          </a:p>
          <a:p>
            <a:r>
              <a:rPr lang="en-US" b="0" i="0" dirty="0">
                <a:solidFill>
                  <a:srgbClr val="595959"/>
                </a:solidFill>
                <a:effectLst/>
                <a:latin typeface="Helvetica" panose="020B0604020202020204" pitchFamily="34" charset="0"/>
              </a:rPr>
              <a:t>There is an initial phase of </a:t>
            </a:r>
            <a:r>
              <a:rPr lang="en-US" b="1" i="0" dirty="0">
                <a:solidFill>
                  <a:srgbClr val="595959"/>
                </a:solidFill>
                <a:effectLst/>
                <a:latin typeface="Helvetica" panose="020B0604020202020204" pitchFamily="34" charset="0"/>
              </a:rPr>
              <a:t>PLAN</a:t>
            </a:r>
            <a:r>
              <a:rPr lang="en-US" b="0" i="0" dirty="0">
                <a:solidFill>
                  <a:srgbClr val="595959"/>
                </a:solidFill>
                <a:effectLst/>
                <a:latin typeface="Helvetica" panose="020B0604020202020204" pitchFamily="34" charset="0"/>
              </a:rPr>
              <a:t>, which involves creating the overall digital strategy, objective setting and plan, so sometimes members call it </a:t>
            </a:r>
            <a:r>
              <a:rPr lang="en-US" b="0" i="1" dirty="0">
                <a:solidFill>
                  <a:srgbClr val="595959"/>
                </a:solidFill>
                <a:effectLst/>
                <a:latin typeface="Helvetica" panose="020B0604020202020204" pitchFamily="34" charset="0"/>
              </a:rPr>
              <a:t>PRACE</a:t>
            </a:r>
            <a:r>
              <a:rPr lang="en-US" b="0" i="0" dirty="0">
                <a:solidFill>
                  <a:srgbClr val="595959"/>
                </a:solidFill>
                <a:effectLst/>
                <a:latin typeface="Helvetica" panose="020B0604020202020204" pitchFamily="34" charset="0"/>
              </a:rPr>
              <a:t>, but we prefer </a:t>
            </a:r>
            <a:r>
              <a:rPr lang="en-US" b="0" i="1" dirty="0">
                <a:solidFill>
                  <a:srgbClr val="595959"/>
                </a:solidFill>
                <a:effectLst/>
                <a:latin typeface="Helvetica" panose="020B0604020202020204" pitchFamily="34" charset="0"/>
              </a:rPr>
              <a:t>RACE Planning</a:t>
            </a:r>
            <a:r>
              <a:rPr lang="en-US" b="0" i="0" dirty="0">
                <a:solidFill>
                  <a:srgbClr val="595959"/>
                </a:solidFill>
                <a:effectLst/>
                <a:latin typeface="Helvetica" panose="020B0604020202020204" pitchFamily="34" charset="0"/>
              </a:rPr>
              <a:t> for simplicity.</a:t>
            </a:r>
          </a:p>
          <a:p>
            <a:endParaRPr lang="en-US" b="0"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1. REACH</a:t>
            </a:r>
            <a:r>
              <a:rPr lang="en-US" b="0" i="0" dirty="0">
                <a:solidFill>
                  <a:srgbClr val="595959"/>
                </a:solidFill>
                <a:effectLst/>
                <a:latin typeface="Helvetica" panose="020B0604020202020204" pitchFamily="34" charset="0"/>
              </a:rPr>
              <a:t>. Reach involves building awareness of a brand, its products, and services on other websites and in offline media in order to build traffic by driving visits to different web presences like your main site, microsites or social media pages. It involves maximizing reach over time to create multiple interactions using different </a:t>
            </a:r>
            <a:r>
              <a:rPr lang="en-US" b="0" i="0" u="sng" dirty="0">
                <a:solidFill>
                  <a:srgbClr val="026BAC"/>
                </a:solidFill>
                <a:effectLst/>
                <a:latin typeface="Helvetica" panose="020B0604020202020204" pitchFamily="34" charset="0"/>
                <a:hlinkClick r:id="rId3"/>
              </a:rPr>
              <a:t>paid, owned and earned media</a:t>
            </a:r>
            <a:r>
              <a:rPr lang="en-US" b="0" i="0" dirty="0">
                <a:solidFill>
                  <a:srgbClr val="595959"/>
                </a:solidFill>
                <a:effectLst/>
                <a:latin typeface="Helvetica" panose="020B0604020202020204" pitchFamily="34" charset="0"/>
              </a:rPr>
              <a:t> touchpoints.</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2 ACT</a:t>
            </a:r>
            <a:r>
              <a:rPr lang="en-US" b="0" i="0" dirty="0">
                <a:solidFill>
                  <a:srgbClr val="595959"/>
                </a:solidFill>
                <a:effectLst/>
                <a:latin typeface="Helvetica" panose="020B0604020202020204" pitchFamily="34" charset="0"/>
              </a:rPr>
              <a:t>. Act is short for </a:t>
            </a:r>
            <a:r>
              <a:rPr lang="en-US" b="1" i="0" dirty="0">
                <a:solidFill>
                  <a:srgbClr val="595959"/>
                </a:solidFill>
                <a:effectLst/>
                <a:latin typeface="Helvetica" panose="020B0604020202020204" pitchFamily="34" charset="0"/>
              </a:rPr>
              <a:t>Interact. </a:t>
            </a:r>
            <a:r>
              <a:rPr lang="en-US" b="0" i="0" dirty="0">
                <a:solidFill>
                  <a:srgbClr val="595959"/>
                </a:solidFill>
                <a:effectLst/>
                <a:latin typeface="Helvetica" panose="020B0604020202020204" pitchFamily="34" charset="0"/>
              </a:rPr>
              <a:t>It's a separate stage since encouraging interactions on websites and in social media to generate leads is a big challenge for online marketers.  It's about persuading site visitors or prospects take the next step, the next </a:t>
            </a:r>
            <a:r>
              <a:rPr lang="en-US" b="0" i="1" dirty="0">
                <a:solidFill>
                  <a:srgbClr val="595959"/>
                </a:solidFill>
                <a:effectLst/>
                <a:latin typeface="Helvetica" panose="020B0604020202020204" pitchFamily="34" charset="0"/>
              </a:rPr>
              <a:t>Action</a:t>
            </a:r>
            <a:r>
              <a:rPr lang="en-US" b="0" i="0" dirty="0">
                <a:solidFill>
                  <a:srgbClr val="595959"/>
                </a:solidFill>
                <a:effectLst/>
                <a:latin typeface="Helvetica" panose="020B0604020202020204" pitchFamily="34" charset="0"/>
              </a:rPr>
              <a:t> on their journey when they initially reach your site or social network presence. For many types of businesses, especially, Business-to-Business, this means </a:t>
            </a:r>
            <a:r>
              <a:rPr lang="en-US" b="1" i="0" dirty="0">
                <a:solidFill>
                  <a:srgbClr val="595959"/>
                </a:solidFill>
                <a:effectLst/>
                <a:latin typeface="Helvetica" panose="020B0604020202020204" pitchFamily="34" charset="0"/>
              </a:rPr>
              <a:t>generating leads</a:t>
            </a:r>
            <a:r>
              <a:rPr lang="en-US" b="0" i="0" dirty="0">
                <a:solidFill>
                  <a:srgbClr val="595959"/>
                </a:solidFill>
                <a:effectLst/>
                <a:latin typeface="Helvetica" panose="020B0604020202020204" pitchFamily="34" charset="0"/>
              </a:rPr>
              <a:t>, but it may mean finding out more about a company or its products, searching to find a product or reading a blog post. You should define these actions as top-level goals of the funnel in analytics.</a:t>
            </a:r>
          </a:p>
          <a:p>
            <a:pPr algn="l">
              <a:buFont typeface="Arial" panose="020B0604020202020204" pitchFamily="34" charset="0"/>
              <a:buChar char="•"/>
            </a:pPr>
            <a:r>
              <a:rPr lang="en-US" b="0" i="0" dirty="0">
                <a:solidFill>
                  <a:srgbClr val="595959"/>
                </a:solidFill>
                <a:effectLst/>
                <a:latin typeface="Helvetica" panose="020B0604020202020204" pitchFamily="34" charset="0"/>
              </a:rPr>
              <a:t>Google Analytics Goals can include "Viewed product", "Added to Basket", "Registered as a member" or "Signed up for an </a:t>
            </a:r>
            <a:r>
              <a:rPr lang="en-US" b="0" i="0" dirty="0" err="1">
                <a:solidFill>
                  <a:srgbClr val="595959"/>
                </a:solidFill>
                <a:effectLst/>
                <a:latin typeface="Helvetica" panose="020B0604020202020204" pitchFamily="34" charset="0"/>
              </a:rPr>
              <a:t>enewsletter</a:t>
            </a:r>
            <a:r>
              <a:rPr lang="en-US" b="0" i="0" dirty="0">
                <a:solidFill>
                  <a:srgbClr val="595959"/>
                </a:solidFill>
                <a:effectLst/>
                <a:latin typeface="Helvetica" panose="020B0604020202020204" pitchFamily="34" charset="0"/>
              </a:rPr>
              <a:t>. Act is also about encouraging participation. This can be sharing of content via social media or customer reviews. The specific goals and dashboards need to be defined for each business.</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3. CONVERT</a:t>
            </a:r>
            <a:r>
              <a:rPr lang="en-US" b="0" i="0" dirty="0">
                <a:solidFill>
                  <a:srgbClr val="595959"/>
                </a:solidFill>
                <a:effectLst/>
                <a:latin typeface="Helvetica" panose="020B0604020202020204" pitchFamily="34" charset="0"/>
              </a:rPr>
              <a:t>. This is conversion to sale - occurring either online or offline. It involves getting your audience to take that vital next step which turns them into paying customers whether the payment is taken through online Ecommerce transactions or offline channels.</a:t>
            </a:r>
          </a:p>
          <a:p>
            <a:pPr algn="l">
              <a:buFont typeface="Arial" panose="020B0604020202020204" pitchFamily="34" charset="0"/>
              <a:buNone/>
            </a:pPr>
            <a:endParaRPr lang="en-US" b="1" i="0" dirty="0">
              <a:solidFill>
                <a:srgbClr val="595959"/>
              </a:solidFill>
              <a:effectLst/>
              <a:latin typeface="Helvetica" panose="020B0604020202020204" pitchFamily="34" charset="0"/>
            </a:endParaRPr>
          </a:p>
          <a:p>
            <a:pPr algn="l">
              <a:buFont typeface="Arial" panose="020B0604020202020204" pitchFamily="34" charset="0"/>
              <a:buNone/>
            </a:pPr>
            <a:r>
              <a:rPr lang="en-US" b="1" i="0" dirty="0">
                <a:solidFill>
                  <a:srgbClr val="595959"/>
                </a:solidFill>
                <a:effectLst/>
                <a:latin typeface="Helvetica" panose="020B0604020202020204" pitchFamily="34" charset="0"/>
              </a:rPr>
              <a:t>4. ENGAGE</a:t>
            </a:r>
            <a:r>
              <a:rPr lang="en-US" b="0" i="0" dirty="0">
                <a:solidFill>
                  <a:srgbClr val="595959"/>
                </a:solidFill>
                <a:effectLst/>
                <a:latin typeface="Helvetica" panose="020B0604020202020204" pitchFamily="34" charset="0"/>
              </a:rPr>
              <a:t>. This is long-term engagement that is, developing a long-term relationship with first-time buyers to build customer loyalty as repeat purchases using communications on your site, social presence, email and direct interactions to boost customer lifetime value. It can be measured by repeat actions such as repeat sale and sharing content through social media. We also need to measure the percentage of active customers (or email subscribers) and customer satisfaction and recommendation using other systems.</a:t>
            </a:r>
          </a:p>
          <a:p>
            <a:pPr algn="l"/>
            <a:r>
              <a:rPr lang="en-US" b="0" i="0" dirty="0">
                <a:solidFill>
                  <a:srgbClr val="595959"/>
                </a:solidFill>
                <a:effectLst/>
                <a:latin typeface="Helvetica" panose="020B0604020202020204" pitchFamily="34" charset="0"/>
              </a:rPr>
              <a:t>Structure your marketing plan around a funnel proven to boost performance. </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7065506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800" dirty="0">
                <a:effectLst/>
                <a:latin typeface="Times New Roman" panose="02020603050405020304" pitchFamily="18" charset="0"/>
                <a:ea typeface="Times New Roman" panose="02020603050405020304" pitchFamily="18" charset="0"/>
              </a:rPr>
              <a:t>For hotels who require to retain their value, so no major improvements</a:t>
            </a:r>
          </a:p>
          <a:p>
            <a:endParaRPr lang="en-AU" sz="1800" dirty="0">
              <a:effectLst/>
              <a:latin typeface="Times New Roman" panose="02020603050405020304" pitchFamily="18" charset="0"/>
              <a:ea typeface="Times New Roman" panose="02020603050405020304" pitchFamily="18" charset="0"/>
            </a:endParaRPr>
          </a:p>
          <a:p>
            <a:r>
              <a:rPr lang="en-AU" sz="1800" dirty="0">
                <a:effectLst/>
                <a:latin typeface="Times New Roman" panose="02020603050405020304" pitchFamily="18" charset="0"/>
                <a:ea typeface="Times New Roman" panose="02020603050405020304" pitchFamily="18" charset="0"/>
              </a:rPr>
              <a:t>The framework from suggests the link between stakeholders, employees and customers, and how their influence creates value. Payne and Holt (2001) suggests that most organisations put prominence on shareholders for value creation, but other stakeholders, suppliers and markets can influence the value process. Each of these areas has to be continuously active in order for the value process to be achieved. For instance on the viewpoint of maintaining a vehicle, if every part is functioning appropriately the business will keep on moving. The objective of the framework  is to create value. Payne and Holt (2001) describe the value creation activity originates from aligning products and services to the value determined at each of the stages. </a:t>
            </a:r>
          </a:p>
          <a:p>
            <a:endParaRPr lang="en-AU" sz="1800" dirty="0">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16309906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Solve everyday and occurring problems. </a:t>
            </a:r>
            <a:r>
              <a:rPr lang="en-US" dirty="0"/>
              <a:t>Look around and research what organisations are struggling with</a:t>
            </a:r>
          </a:p>
          <a:p>
            <a:r>
              <a:rPr lang="en-US" b="1" dirty="0"/>
              <a:t>Riding the interest wave. </a:t>
            </a:r>
            <a:r>
              <a:rPr lang="en-US" b="0" dirty="0"/>
              <a:t>What is popular right now and leverage it</a:t>
            </a:r>
            <a:r>
              <a:rPr lang="en-US" dirty="0"/>
              <a:t> </a:t>
            </a:r>
          </a:p>
          <a:p>
            <a:r>
              <a:rPr lang="en-US" b="1" dirty="0"/>
              <a:t>Stretch or entertain to extremes.</a:t>
            </a:r>
            <a:r>
              <a:rPr lang="en-US" b="0" dirty="0"/>
              <a:t> Push your ideas to the limits, think broadly </a:t>
            </a:r>
            <a:endParaRPr lang="en-US" b="1" dirty="0"/>
          </a:p>
          <a:p>
            <a:r>
              <a:rPr lang="en-GB" b="1" dirty="0"/>
              <a:t>Build on core.</a:t>
            </a:r>
            <a:r>
              <a:rPr lang="en-GB" dirty="0"/>
              <a:t> </a:t>
            </a:r>
            <a:r>
              <a:rPr lang="en-GB" b="0" dirty="0"/>
              <a:t>Develop the idea and seek potential</a:t>
            </a:r>
            <a:endParaRPr lang="en-GB" dirty="0"/>
          </a:p>
          <a:p>
            <a:r>
              <a:rPr lang="en-GB" b="1" dirty="0"/>
              <a:t>Cool hunting. </a:t>
            </a:r>
            <a:r>
              <a:rPr lang="en-GB" b="0" dirty="0"/>
              <a:t>What are the best ideas other countries are doing? Could it be brought to your location </a:t>
            </a:r>
            <a:endParaRPr lang="en-GB" b="1" dirty="0"/>
          </a:p>
          <a:p>
            <a:endParaRPr lang="en-US" b="1" dirty="0"/>
          </a:p>
          <a:p>
            <a:endParaRPr lang="en-US" b="1"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956888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Key questions to answer for business recovery post pandemic:</a:t>
            </a:r>
          </a:p>
          <a:p>
            <a:endParaRPr lang="en-US" dirty="0"/>
          </a:p>
          <a:p>
            <a:r>
              <a:rPr lang="en-US" b="1" dirty="0"/>
              <a:t>Customer Understanding customers’ needs and communicating </a:t>
            </a:r>
            <a:r>
              <a:rPr lang="en-US" dirty="0"/>
              <a:t>• How have customer expectations changed? • How do businesses evolve their ways of working/product or service offerings to meet new needs? • How might businesses re-connect and communicate with their customers? • How might businesses engage with customers with a capacity-constrained on-site or virtual customer service team? </a:t>
            </a:r>
          </a:p>
          <a:p>
            <a:endParaRPr lang="en-US" dirty="0"/>
          </a:p>
          <a:p>
            <a:r>
              <a:rPr lang="en-US" b="1" dirty="0"/>
              <a:t>Cash flow Getting cash flow in order and assessing business health </a:t>
            </a:r>
            <a:r>
              <a:rPr lang="en-US" dirty="0"/>
              <a:t>• How can business owners accurately diagnose the current health of the finances and liquidity of their business? • How might businesses forecast revenue and increase demand for their offerings? • How might businesses minimize cost and improve cash flow? • How might businesses source and secure the financial support required? </a:t>
            </a:r>
          </a:p>
          <a:p>
            <a:endParaRPr lang="en-US" dirty="0"/>
          </a:p>
          <a:p>
            <a:r>
              <a:rPr lang="en-US" b="1" dirty="0"/>
              <a:t>Supply chain Re-organizing supply chain and forecasting future needs </a:t>
            </a:r>
            <a:r>
              <a:rPr lang="en-US" dirty="0"/>
              <a:t>• How might businesses assess the effects on our supplier network? • How might businesses maintain/improve visibility of inbound materials? • How might businesses assess shortages/problems in the supply chain? • How might businesses manage employee travel and product distribution? </a:t>
            </a:r>
          </a:p>
          <a:p>
            <a:endParaRPr lang="en-US" dirty="0"/>
          </a:p>
          <a:p>
            <a:r>
              <a:rPr lang="en-US" b="1" dirty="0"/>
              <a:t>Workforce Rethinking workforce— capacity, capability and affordability </a:t>
            </a:r>
            <a:r>
              <a:rPr lang="en-US" dirty="0"/>
              <a:t>• How can businesses identify on-site work needs? Do they need to stagger return to work of their employees? • How can businesses ensure continued workforce success including training for new skills and requirements? • How might businesses manage visitors to their facilities/offices/sites? • How can businesses promote continued employee engagement? </a:t>
            </a:r>
          </a:p>
          <a:p>
            <a:endParaRPr lang="en-US" dirty="0"/>
          </a:p>
          <a:p>
            <a:r>
              <a:rPr lang="en-US" b="1" dirty="0"/>
              <a:t>Workplace Managing physical and virtual workplace, risk and compliance </a:t>
            </a:r>
            <a:r>
              <a:rPr lang="en-US" dirty="0"/>
              <a:t>• How can businesses re-design physical workplaces? What best practices can we deploy? • What kinds of PPE are required? How can businesses procure and manage inventories? • How can businesses ensure appropriate cleaning and disinfecting requirements are met? • How do businesses comply with landlord requirements? </a:t>
            </a:r>
          </a:p>
          <a:p>
            <a:endParaRPr lang="en-US" dirty="0"/>
          </a:p>
          <a:p>
            <a:r>
              <a:rPr lang="en-US" b="1" dirty="0"/>
              <a:t>Digitization Making use of digital tools and assets to increase growth </a:t>
            </a:r>
            <a:r>
              <a:rPr lang="en-US" dirty="0"/>
              <a:t>• Are employees returning to the way they worked before, or adopting new ways of working/SOPs? • Is there an increased need for digitization/touchless technologies/ other? • What kind of collaborating technologies and tools can businesses use? </a:t>
            </a:r>
            <a:endParaRPr lang="en-GB" dirty="0"/>
          </a:p>
          <a:p>
            <a:endParaRPr lang="en-US" dirty="0"/>
          </a:p>
          <a:p>
            <a:endParaRPr lang="en-US" dirty="0"/>
          </a:p>
          <a:p>
            <a:endParaRPr lang="en-US" dirty="0"/>
          </a:p>
          <a:p>
            <a:r>
              <a:rPr lang="en-US" b="1" dirty="0"/>
              <a:t>Key questions for businesses considerations for employee and customer health and safety</a:t>
            </a:r>
          </a:p>
          <a:p>
            <a:endParaRPr lang="en-US" dirty="0"/>
          </a:p>
          <a:p>
            <a:r>
              <a:rPr lang="en-US" b="1" dirty="0"/>
              <a:t>Test &amp; screen Employee symptom checking and screening</a:t>
            </a:r>
            <a:r>
              <a:rPr lang="en-US" dirty="0"/>
              <a:t> • What types of health screening solutions exist? And what is the best solution for a specific business? • Who needs to be screened before returning to the workplace, and at what frequency? • How can these protocols be implemented? • How can public health’s testing initiatives support back-to-work efforts? </a:t>
            </a:r>
          </a:p>
          <a:p>
            <a:endParaRPr lang="en-US" b="1" dirty="0"/>
          </a:p>
          <a:p>
            <a:r>
              <a:rPr lang="en-US" b="1" dirty="0"/>
              <a:t>Track &amp; trace Contact tracing and tracking “hot zones” through aggregated data </a:t>
            </a:r>
            <a:r>
              <a:rPr lang="en-US" dirty="0"/>
              <a:t>• What contract tracing support might the government deploy to support employee-to-employee, employee-to-customer and employee-</a:t>
            </a:r>
            <a:r>
              <a:rPr lang="en-US" dirty="0" err="1"/>
              <a:t>tosupplier</a:t>
            </a:r>
            <a:r>
              <a:rPr lang="en-US" dirty="0"/>
              <a:t> contacts? • What are some key considerations when implementing a contact tracing solution? • Do businesses need to leverage tracking solutions to help identify at-risk areas/zones? </a:t>
            </a:r>
          </a:p>
          <a:p>
            <a:endParaRPr lang="en-US" b="1" dirty="0"/>
          </a:p>
          <a:p>
            <a:r>
              <a:rPr lang="en-US" b="1" dirty="0"/>
              <a:t>Monitor &amp; insights Monitoring individual employees / at risk cases, developing wellness insights</a:t>
            </a:r>
            <a:r>
              <a:rPr lang="en-US" dirty="0"/>
              <a:t> • How should individual cases be managed? • Do businesses need specific policies and/or procedures for high-risk individuals or individuals in isolation/quarantine? • How can businesses monitor employee health and measure overall sentiment and wellbeing? • What kind of policies are required to manage COVID-19 cases? Legal, privacy &amp; security Legal, privacy and security considerations to support deployment of solutions • What additional information does an employer need to collect from their employees? • How should data be effectively safe-guarded? What additional security controls are required? • How do these changes impact privacy agreements and/or employment contracts? </a:t>
            </a:r>
          </a:p>
          <a:p>
            <a:endParaRPr lang="en-US" dirty="0"/>
          </a:p>
          <a:p>
            <a:r>
              <a:rPr lang="en-US" b="1" dirty="0"/>
              <a:t>Change &amp; communications Communicating changes to employees and consumers, support change effort</a:t>
            </a:r>
            <a:r>
              <a:rPr lang="en-US" dirty="0"/>
              <a:t> • How can employers communicate these changes to their organization? To their customers and/or visitors? • Will businesses require use of a call </a:t>
            </a:r>
            <a:r>
              <a:rPr lang="en-US" dirty="0" err="1"/>
              <a:t>centre</a:t>
            </a:r>
            <a:r>
              <a:rPr lang="en-US" dirty="0"/>
              <a:t> or other to support these solution(s)? • Are there other change management considerations? </a:t>
            </a:r>
          </a:p>
          <a:p>
            <a:endParaRPr lang="en-US" dirty="0"/>
          </a:p>
          <a:p>
            <a:r>
              <a:rPr lang="en-US" b="1" dirty="0"/>
              <a:t>Guidelines &amp; compliance Understanding and complying with health and safety policies issued by public sector</a:t>
            </a:r>
            <a:r>
              <a:rPr lang="en-US" dirty="0"/>
              <a:t> • What requirements and guidelines are applicable to a specific business? • How can businesses effectively comply, measure and monitor guidelines and regulations? • What kinds of reporting may be required? • What are industry best practices? </a:t>
            </a:r>
            <a:endParaRPr lang="en-GB" dirty="0"/>
          </a:p>
          <a:p>
            <a:endParaRPr lang="en-US" dirty="0"/>
          </a:p>
          <a:p>
            <a:endParaRPr lang="en-US" dirty="0"/>
          </a:p>
          <a:p>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21504637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research, Identify problems, Do research (Repeat)</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59072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4/20/2022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4/20/2022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4/20/2022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7.xml"/><Relationship Id="rId1" Type="http://schemas.openxmlformats.org/officeDocument/2006/relationships/video" Target="https://www.youtube.com/embed/2xquSq0MSAc?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8.png"/><Relationship Id="rId7" Type="http://schemas.openxmlformats.org/officeDocument/2006/relationships/diagramColors" Target="../diagrams/colors1.xml"/><Relationship Id="rId2" Type="http://schemas.openxmlformats.org/officeDocument/2006/relationships/notesSlide" Target="../notesSlides/notesSlide13.xml"/><Relationship Id="rId1" Type="http://schemas.openxmlformats.org/officeDocument/2006/relationships/slideLayout" Target="../slideLayouts/slideLayout1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Seven</a:t>
            </a:r>
            <a:endParaRPr lang="en-GB" dirty="0"/>
          </a:p>
        </p:txBody>
      </p:sp>
    </p:spTree>
    <p:extLst>
      <p:ext uri="{BB962C8B-B14F-4D97-AF65-F5344CB8AC3E}">
        <p14:creationId xmlns:p14="http://schemas.microsoft.com/office/powerpoint/2010/main" val="1370600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From the previous  lecture:</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3"/>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274094" y="4118933"/>
            <a:ext cx="5614060" cy="1720517"/>
          </a:xfrm>
        </p:spPr>
        <p:txBody>
          <a:bodyPr vert="horz" lIns="91440" tIns="45720" rIns="91440" bIns="45720" rtlCol="0" anchor="ctr">
            <a:normAutofit/>
          </a:bodyPr>
          <a:lstStyle/>
          <a:p>
            <a:pPr marL="342900" indent="-342900" algn="l">
              <a:buFont typeface="Arial" panose="020B0604020202020204" pitchFamily="34" charset="0"/>
              <a:buChar char="•"/>
            </a:pPr>
            <a:r>
              <a:rPr lang="en-US" sz="1600" dirty="0"/>
              <a:t>Change management and drivers for change</a:t>
            </a:r>
          </a:p>
          <a:p>
            <a:pPr marL="342900" indent="-342900" algn="l">
              <a:buFont typeface="Arial" panose="020B0604020202020204" pitchFamily="34" charset="0"/>
              <a:buChar char="•"/>
            </a:pPr>
            <a:r>
              <a:rPr lang="en-US" sz="1600" dirty="0"/>
              <a:t>Process for planned organisational change</a:t>
            </a:r>
          </a:p>
          <a:p>
            <a:pPr marL="342900" indent="-342900" algn="l">
              <a:buFont typeface="Arial" panose="020B0604020202020204" pitchFamily="34" charset="0"/>
              <a:buChar char="•"/>
            </a:pPr>
            <a:r>
              <a:rPr lang="en-US" sz="1600" dirty="0"/>
              <a:t>Organisational Change  Models</a:t>
            </a:r>
          </a:p>
          <a:p>
            <a:pPr indent="-228600" algn="l">
              <a:buFont typeface="Arial" panose="020B0604020202020204" pitchFamily="34" charset="0"/>
              <a:buChar char="•"/>
            </a:pPr>
            <a:endParaRPr lang="en-US" sz="1600" dirty="0"/>
          </a:p>
        </p:txBody>
      </p:sp>
    </p:spTree>
    <p:extLst>
      <p:ext uri="{BB962C8B-B14F-4D97-AF65-F5344CB8AC3E}">
        <p14:creationId xmlns:p14="http://schemas.microsoft.com/office/powerpoint/2010/main" val="533996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09111-E6E9-4371-BA5A-EEC6DF8EE3B2}"/>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Analysis Tools and Frameworks</a:t>
            </a:r>
          </a:p>
        </p:txBody>
      </p:sp>
      <p:cxnSp>
        <p:nvCxnSpPr>
          <p:cNvPr id="23" name="Straight Connector 2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90821076-5BB5-43BA-AD1F-3F1D3DE3BBEF}"/>
              </a:ext>
            </a:extLst>
          </p:cNvPr>
          <p:cNvPicPr>
            <a:picLocks noChangeAspect="1"/>
          </p:cNvPicPr>
          <p:nvPr/>
        </p:nvPicPr>
        <p:blipFill>
          <a:blip r:embed="rId2"/>
          <a:stretch>
            <a:fillRect/>
          </a:stretch>
        </p:blipFill>
        <p:spPr>
          <a:xfrm>
            <a:off x="0" y="1539581"/>
            <a:ext cx="9141618" cy="4478157"/>
          </a:xfrm>
          <a:prstGeom prst="rect">
            <a:avLst/>
          </a:prstGeom>
        </p:spPr>
      </p:pic>
    </p:spTree>
    <p:extLst>
      <p:ext uri="{BB962C8B-B14F-4D97-AF65-F5344CB8AC3E}">
        <p14:creationId xmlns:p14="http://schemas.microsoft.com/office/powerpoint/2010/main" val="1435855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486696" y="629266"/>
            <a:ext cx="2629122" cy="1622321"/>
          </a:xfrm>
        </p:spPr>
        <p:txBody>
          <a:bodyPr vert="horz" lIns="91440" tIns="45720" rIns="91440" bIns="45720" rtlCol="0" anchor="ctr">
            <a:normAutofit fontScale="90000"/>
          </a:bodyPr>
          <a:lstStyle/>
          <a:p>
            <a:r>
              <a:rPr lang="en-US" sz="3700" b="1" kern="1200" dirty="0">
                <a:solidFill>
                  <a:schemeClr val="tx1"/>
                </a:solidFill>
                <a:latin typeface="+mj-lt"/>
                <a:ea typeface="+mj-ea"/>
                <a:cs typeface="+mj-cs"/>
              </a:rPr>
              <a:t>Analysis tools and framework agenda </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486698" y="2518348"/>
            <a:ext cx="2629120" cy="3705471"/>
          </a:xfrm>
        </p:spPr>
        <p:txBody>
          <a:bodyPr vert="horz" lIns="91440" tIns="45720" rIns="91440" bIns="45720" rtlCol="0">
            <a:normAutofit/>
          </a:bodyPr>
          <a:lstStyle/>
          <a:p>
            <a:r>
              <a:rPr lang="en-US" sz="2400" dirty="0"/>
              <a:t>The purpose of analysis tools and frameworks</a:t>
            </a:r>
          </a:p>
          <a:p>
            <a:r>
              <a:rPr lang="en-US" sz="2400" dirty="0"/>
              <a:t>Benefits and limitations</a:t>
            </a:r>
          </a:p>
          <a:p>
            <a:r>
              <a:rPr lang="en-US" sz="2400" dirty="0"/>
              <a:t>Analysis tools and frameworks examples</a:t>
            </a:r>
          </a:p>
          <a:p>
            <a:r>
              <a:rPr lang="en-US" sz="2400" dirty="0"/>
              <a:t>Application </a:t>
            </a:r>
          </a:p>
        </p:txBody>
      </p:sp>
      <p:sp>
        <p:nvSpPr>
          <p:cNvPr id="59" name="Rectangle 5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Magnifying glass and question mark">
            <a:extLst>
              <a:ext uri="{FF2B5EF4-FFF2-40B4-BE49-F238E27FC236}">
                <a16:creationId xmlns:a16="http://schemas.microsoft.com/office/drawing/2014/main" id="{3D8CF6AA-AD57-4EF4-9BE3-C5D5144C631C}"/>
              </a:ext>
            </a:extLst>
          </p:cNvPr>
          <p:cNvPicPr>
            <a:picLocks noChangeAspect="1"/>
          </p:cNvPicPr>
          <p:nvPr/>
        </p:nvPicPr>
        <p:blipFill rotWithShape="1">
          <a:blip r:embed="rId3"/>
          <a:srcRect l="37566" r="33918"/>
          <a:stretch/>
        </p:blipFill>
        <p:spPr>
          <a:xfrm>
            <a:off x="4983542" y="807593"/>
            <a:ext cx="2656205" cy="5239568"/>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2505130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998A1-BDC1-4723-94A8-FE6326531A89}"/>
              </a:ext>
            </a:extLst>
          </p:cNvPr>
          <p:cNvSpPr>
            <a:spLocks noGrp="1"/>
          </p:cNvSpPr>
          <p:nvPr>
            <p:ph type="title"/>
          </p:nvPr>
        </p:nvSpPr>
        <p:spPr>
          <a:xfrm>
            <a:off x="363161" y="409810"/>
            <a:ext cx="2629122" cy="1622321"/>
          </a:xfrm>
        </p:spPr>
        <p:txBody>
          <a:bodyPr vert="horz" lIns="91440" tIns="45720" rIns="91440" bIns="45720" rtlCol="0" anchor="ctr">
            <a:normAutofit fontScale="90000"/>
          </a:bodyPr>
          <a:lstStyle/>
          <a:p>
            <a:r>
              <a:rPr lang="en-US" sz="3200" b="1" kern="1200" dirty="0">
                <a:solidFill>
                  <a:schemeClr val="tx1"/>
                </a:solidFill>
                <a:latin typeface="+mj-lt"/>
                <a:ea typeface="+mj-ea"/>
                <a:cs typeface="+mj-cs"/>
              </a:rPr>
              <a:t>Benefits of analysis tools and frameworks</a:t>
            </a:r>
          </a:p>
        </p:txBody>
      </p:sp>
      <p:sp>
        <p:nvSpPr>
          <p:cNvPr id="3" name="Content Placeholder 2">
            <a:extLst>
              <a:ext uri="{FF2B5EF4-FFF2-40B4-BE49-F238E27FC236}">
                <a16:creationId xmlns:a16="http://schemas.microsoft.com/office/drawing/2014/main" id="{EE0097E3-CF3C-4276-A116-7F9556E3F24D}"/>
              </a:ext>
            </a:extLst>
          </p:cNvPr>
          <p:cNvSpPr>
            <a:spLocks noGrp="1"/>
          </p:cNvSpPr>
          <p:nvPr>
            <p:ph sz="half" idx="1"/>
          </p:nvPr>
        </p:nvSpPr>
        <p:spPr>
          <a:xfrm>
            <a:off x="486698" y="2032132"/>
            <a:ext cx="2629120" cy="4191688"/>
          </a:xfrm>
        </p:spPr>
        <p:txBody>
          <a:bodyPr vert="horz" lIns="91440" tIns="45720" rIns="91440" bIns="45720" rtlCol="0">
            <a:normAutofit fontScale="92500" lnSpcReduction="10000"/>
          </a:bodyPr>
          <a:lstStyle/>
          <a:p>
            <a:r>
              <a:rPr lang="en-US" sz="2000" dirty="0"/>
              <a:t>A focus for marketing &amp; sales</a:t>
            </a:r>
          </a:p>
          <a:p>
            <a:endParaRPr lang="en-US" sz="2000" dirty="0"/>
          </a:p>
          <a:p>
            <a:r>
              <a:rPr lang="en-US" sz="2000" dirty="0"/>
              <a:t>A device to capture experience &amp; knowledge</a:t>
            </a:r>
          </a:p>
          <a:p>
            <a:pPr marL="0" indent="0">
              <a:buNone/>
            </a:pPr>
            <a:endParaRPr lang="en-US" sz="2000" dirty="0"/>
          </a:p>
          <a:p>
            <a:r>
              <a:rPr lang="en-US" sz="2000" dirty="0"/>
              <a:t>A strategy for increasing leverage / lowering costs</a:t>
            </a:r>
          </a:p>
          <a:p>
            <a:endParaRPr lang="en-US" sz="2000" dirty="0"/>
          </a:p>
          <a:p>
            <a:r>
              <a:rPr lang="en-US" sz="2000" dirty="0"/>
              <a:t>Enables licensing &amp; copyright</a:t>
            </a:r>
          </a:p>
          <a:p>
            <a:endParaRPr lang="en-US" sz="1700" dirty="0"/>
          </a:p>
        </p:txBody>
      </p:sp>
      <p:sp>
        <p:nvSpPr>
          <p:cNvPr id="15"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8BEFBF4E-4D95-4202-95B9-CB55117B67B0}"/>
              </a:ext>
            </a:extLst>
          </p:cNvPr>
          <p:cNvPicPr>
            <a:picLocks noGrp="1" noChangeAspect="1"/>
          </p:cNvPicPr>
          <p:nvPr>
            <p:ph sz="half" idx="2"/>
          </p:nvPr>
        </p:nvPicPr>
        <p:blipFill>
          <a:blip r:embed="rId3"/>
          <a:stretch>
            <a:fillRect/>
          </a:stretch>
        </p:blipFill>
        <p:spPr>
          <a:xfrm>
            <a:off x="4054396" y="1601661"/>
            <a:ext cx="4514498" cy="3651432"/>
          </a:xfrm>
          <a:prstGeom prst="rect">
            <a:avLst/>
          </a:prstGeom>
          <a:effectLst/>
        </p:spPr>
      </p:pic>
    </p:spTree>
    <p:extLst>
      <p:ext uri="{BB962C8B-B14F-4D97-AF65-F5344CB8AC3E}">
        <p14:creationId xmlns:p14="http://schemas.microsoft.com/office/powerpoint/2010/main" val="2174553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D9663-A3CB-4E36-A5EF-209291678F6F}"/>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b="1" kern="1200" dirty="0">
                <a:solidFill>
                  <a:schemeClr val="tx1"/>
                </a:solidFill>
                <a:latin typeface="+mj-lt"/>
                <a:ea typeface="+mj-ea"/>
                <a:cs typeface="+mj-cs"/>
              </a:rPr>
              <a:t>Limitations!</a:t>
            </a:r>
          </a:p>
        </p:txBody>
      </p:sp>
      <p:sp>
        <p:nvSpPr>
          <p:cNvPr id="3" name="Content Placeholder 2">
            <a:extLst>
              <a:ext uri="{FF2B5EF4-FFF2-40B4-BE49-F238E27FC236}">
                <a16:creationId xmlns:a16="http://schemas.microsoft.com/office/drawing/2014/main" id="{57837D6A-3295-4C96-B800-56792DEA0773}"/>
              </a:ext>
            </a:extLst>
          </p:cNvPr>
          <p:cNvSpPr>
            <a:spLocks noGrp="1"/>
          </p:cNvSpPr>
          <p:nvPr>
            <p:ph sz="half" idx="1"/>
          </p:nvPr>
        </p:nvSpPr>
        <p:spPr>
          <a:xfrm>
            <a:off x="486698" y="2251587"/>
            <a:ext cx="2629120" cy="3785419"/>
          </a:xfrm>
        </p:spPr>
        <p:txBody>
          <a:bodyPr vert="horz" lIns="91440" tIns="45720" rIns="91440" bIns="45720" rtlCol="0">
            <a:normAutofit/>
          </a:bodyPr>
          <a:lstStyle/>
          <a:p>
            <a:pPr marL="342900">
              <a:spcBef>
                <a:spcPct val="20000"/>
              </a:spcBef>
            </a:pPr>
            <a:r>
              <a:rPr lang="en-US" sz="2400" dirty="0"/>
              <a:t>Inhibits creativity &amp; the ‘conversation’</a:t>
            </a:r>
          </a:p>
          <a:p>
            <a:pPr marL="342900">
              <a:spcBef>
                <a:spcPct val="20000"/>
              </a:spcBef>
            </a:pPr>
            <a:r>
              <a:rPr lang="en-US" sz="2400" dirty="0"/>
              <a:t>Moves you towards a ‘codification strategy’</a:t>
            </a:r>
          </a:p>
          <a:p>
            <a:pPr marL="342900">
              <a:spcBef>
                <a:spcPct val="20000"/>
              </a:spcBef>
            </a:pPr>
            <a:r>
              <a:rPr lang="en-US" sz="2400" dirty="0"/>
              <a:t>Tools can inhibit creativity</a:t>
            </a:r>
          </a:p>
          <a:p>
            <a:pPr marL="342900">
              <a:spcBef>
                <a:spcPct val="20000"/>
              </a:spcBef>
            </a:pPr>
            <a:endParaRPr lang="en-US" sz="17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B95611-CD7E-4159-B29A-5D11C09874BD}"/>
              </a:ext>
            </a:extLst>
          </p:cNvPr>
          <p:cNvPicPr>
            <a:picLocks noChangeAspect="1"/>
          </p:cNvPicPr>
          <p:nvPr/>
        </p:nvPicPr>
        <p:blipFill>
          <a:blip r:embed="rId3"/>
          <a:stretch>
            <a:fillRect/>
          </a:stretch>
        </p:blipFill>
        <p:spPr>
          <a:xfrm>
            <a:off x="4054396" y="1573208"/>
            <a:ext cx="4514498" cy="3708337"/>
          </a:xfrm>
          <a:prstGeom prst="rect">
            <a:avLst/>
          </a:prstGeom>
          <a:effectLst/>
        </p:spPr>
      </p:pic>
    </p:spTree>
    <p:extLst>
      <p:ext uri="{BB962C8B-B14F-4D97-AF65-F5344CB8AC3E}">
        <p14:creationId xmlns:p14="http://schemas.microsoft.com/office/powerpoint/2010/main" val="3425468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BBA41-4AEF-4FB7-A841-BB835FD32A92}"/>
              </a:ext>
            </a:extLst>
          </p:cNvPr>
          <p:cNvSpPr>
            <a:spLocks noGrp="1"/>
          </p:cNvSpPr>
          <p:nvPr>
            <p:ph type="title"/>
          </p:nvPr>
        </p:nvSpPr>
        <p:spPr>
          <a:xfrm>
            <a:off x="409763" y="584862"/>
            <a:ext cx="8354890" cy="930447"/>
          </a:xfrm>
        </p:spPr>
        <p:txBody>
          <a:bodyPr vert="horz" lIns="91440" tIns="45720" rIns="91440" bIns="45720" rtlCol="0" anchor="b">
            <a:normAutofit fontScale="90000"/>
          </a:bodyPr>
          <a:lstStyle/>
          <a:p>
            <a:pPr algn="ctr"/>
            <a:r>
              <a:rPr lang="en-US" sz="4700" dirty="0">
                <a:solidFill>
                  <a:srgbClr val="FFFFFF"/>
                </a:solidFill>
              </a:rPr>
              <a:t>Re-cap on models and frameworks covered</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descr="mckinsey">
            <a:extLst>
              <a:ext uri="{FF2B5EF4-FFF2-40B4-BE49-F238E27FC236}">
                <a16:creationId xmlns:a16="http://schemas.microsoft.com/office/drawing/2014/main" id="{DEBF7CDE-A00C-42B4-8BEC-F757323FBFB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t="9677"/>
          <a:stretch>
            <a:fillRect/>
          </a:stretch>
        </p:blipFill>
        <p:spPr bwMode="auto">
          <a:xfrm>
            <a:off x="587560" y="2340954"/>
            <a:ext cx="3453966" cy="351678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4" descr="Diagram&#10;&#10;Description automatically generated">
            <a:extLst>
              <a:ext uri="{FF2B5EF4-FFF2-40B4-BE49-F238E27FC236}">
                <a16:creationId xmlns:a16="http://schemas.microsoft.com/office/drawing/2014/main" id="{7874E692-B5FA-4E66-BD26-7CB23B2DA565}"/>
              </a:ext>
            </a:extLst>
          </p:cNvPr>
          <p:cNvPicPr>
            <a:picLocks noGrp="1" noChangeAspect="1"/>
          </p:cNvPicPr>
          <p:nvPr>
            <p:ph sz="half" idx="1"/>
          </p:nvPr>
        </p:nvPicPr>
        <p:blipFill>
          <a:blip r:embed="rId4"/>
          <a:stretch>
            <a:fillRect/>
          </a:stretch>
        </p:blipFill>
        <p:spPr>
          <a:xfrm>
            <a:off x="4833804" y="2596836"/>
            <a:ext cx="4091938" cy="3051267"/>
          </a:xfrm>
          <a:prstGeom prst="rect">
            <a:avLst/>
          </a:prstGeom>
          <a:noFill/>
        </p:spPr>
      </p:pic>
    </p:spTree>
    <p:extLst>
      <p:ext uri="{BB962C8B-B14F-4D97-AF65-F5344CB8AC3E}">
        <p14:creationId xmlns:p14="http://schemas.microsoft.com/office/powerpoint/2010/main" val="2997699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6419F-1DB4-4A25-B0DE-33DAD569701C}"/>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3100" kern="1200">
                <a:solidFill>
                  <a:srgbClr val="FFFFFF"/>
                </a:solidFill>
                <a:latin typeface="+mj-lt"/>
                <a:ea typeface="+mj-ea"/>
                <a:cs typeface="+mj-cs"/>
              </a:rPr>
              <a:t>PESTLE</a:t>
            </a:r>
          </a:p>
        </p:txBody>
      </p:sp>
      <p:pic>
        <p:nvPicPr>
          <p:cNvPr id="1026" name="Picture 2" descr="See the source image">
            <a:extLst>
              <a:ext uri="{FF2B5EF4-FFF2-40B4-BE49-F238E27FC236}">
                <a16:creationId xmlns:a16="http://schemas.microsoft.com/office/drawing/2014/main" id="{D94BA3B0-42F1-4C1B-8C47-C378D384F6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31700" y="739021"/>
            <a:ext cx="6538203" cy="45449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411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0949837-6A3E-4887-A9F5-4CEB07687FA6}"/>
              </a:ext>
            </a:extLst>
          </p:cNvPr>
          <p:cNvPicPr>
            <a:picLocks noChangeAspect="1"/>
          </p:cNvPicPr>
          <p:nvPr/>
        </p:nvPicPr>
        <p:blipFill>
          <a:blip r:embed="rId3"/>
          <a:stretch>
            <a:fillRect/>
          </a:stretch>
        </p:blipFill>
        <p:spPr>
          <a:xfrm>
            <a:off x="376826" y="2160160"/>
            <a:ext cx="8390347" cy="2537680"/>
          </a:xfrm>
          <a:prstGeom prst="rect">
            <a:avLst/>
          </a:prstGeom>
        </p:spPr>
      </p:pic>
    </p:spTree>
    <p:extLst>
      <p:ext uri="{BB962C8B-B14F-4D97-AF65-F5344CB8AC3E}">
        <p14:creationId xmlns:p14="http://schemas.microsoft.com/office/powerpoint/2010/main" val="231047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3"/>
          <a:srcRect t="11465" b="24880"/>
          <a:stretch/>
        </p:blipFill>
        <p:spPr>
          <a:xfrm>
            <a:off x="0" y="1160596"/>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extLst>
      <p:ext uri="{BB962C8B-B14F-4D97-AF65-F5344CB8AC3E}">
        <p14:creationId xmlns:p14="http://schemas.microsoft.com/office/powerpoint/2010/main" val="3274174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631E6-E4DA-4283-9966-52F9FC46430A}"/>
              </a:ext>
            </a:extLst>
          </p:cNvPr>
          <p:cNvSpPr>
            <a:spLocks noGrp="1"/>
          </p:cNvSpPr>
          <p:nvPr>
            <p:ph type="ctrTitle"/>
          </p:nvPr>
        </p:nvSpPr>
        <p:spPr>
          <a:xfrm>
            <a:off x="394554" y="489439"/>
            <a:ext cx="8354891" cy="930447"/>
          </a:xfrm>
        </p:spPr>
        <p:txBody>
          <a:bodyPr>
            <a:normAutofit/>
          </a:bodyPr>
          <a:lstStyle/>
          <a:p>
            <a:r>
              <a:rPr lang="en-US" sz="4700">
                <a:solidFill>
                  <a:schemeClr val="bg1"/>
                </a:solidFill>
              </a:rPr>
              <a:t>Further tools and frameworks</a:t>
            </a:r>
            <a:endParaRPr lang="en-GB" sz="4700">
              <a:solidFill>
                <a:schemeClr val="bg1"/>
              </a:solidFill>
            </a:endParaRPr>
          </a:p>
        </p:txBody>
      </p:sp>
      <p:cxnSp>
        <p:nvCxnSpPr>
          <p:cNvPr id="14"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FE213956-9ACF-4EF7-A62D-69E85BBE15A4}"/>
              </a:ext>
            </a:extLst>
          </p:cNvPr>
          <p:cNvPicPr>
            <a:picLocks noChangeAspect="1"/>
          </p:cNvPicPr>
          <p:nvPr/>
        </p:nvPicPr>
        <p:blipFill>
          <a:blip r:embed="rId2"/>
          <a:stretch>
            <a:fillRect/>
          </a:stretch>
        </p:blipFill>
        <p:spPr>
          <a:xfrm>
            <a:off x="240030" y="2647945"/>
            <a:ext cx="8622615" cy="3556828"/>
          </a:xfrm>
          <a:prstGeom prst="rect">
            <a:avLst/>
          </a:prstGeom>
        </p:spPr>
      </p:pic>
    </p:spTree>
    <p:extLst>
      <p:ext uri="{BB962C8B-B14F-4D97-AF65-F5344CB8AC3E}">
        <p14:creationId xmlns:p14="http://schemas.microsoft.com/office/powerpoint/2010/main" val="2571545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E6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6EDEB-75CD-4F7D-A4E9-0227D52F189A}"/>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4400" b="1" kern="1200" dirty="0">
                <a:solidFill>
                  <a:srgbClr val="FFFFFF"/>
                </a:solidFill>
                <a:latin typeface="+mj-lt"/>
                <a:ea typeface="+mj-ea"/>
                <a:cs typeface="+mj-cs"/>
              </a:rPr>
              <a:t>TOWS Analysis</a:t>
            </a:r>
          </a:p>
        </p:txBody>
      </p:sp>
      <p:pic>
        <p:nvPicPr>
          <p:cNvPr id="6" name="Content Placeholder 5">
            <a:extLst>
              <a:ext uri="{FF2B5EF4-FFF2-40B4-BE49-F238E27FC236}">
                <a16:creationId xmlns:a16="http://schemas.microsoft.com/office/drawing/2014/main" id="{329F31B1-A252-4CAC-B17D-F038E000E686}"/>
              </a:ext>
            </a:extLst>
          </p:cNvPr>
          <p:cNvPicPr>
            <a:picLocks noGrp="1" noChangeAspect="1"/>
          </p:cNvPicPr>
          <p:nvPr>
            <p:ph idx="1"/>
          </p:nvPr>
        </p:nvPicPr>
        <p:blipFill>
          <a:blip r:embed="rId3"/>
          <a:stretch>
            <a:fillRect/>
          </a:stretch>
        </p:blipFill>
        <p:spPr>
          <a:xfrm>
            <a:off x="3155949" y="1790544"/>
            <a:ext cx="5510653" cy="3277888"/>
          </a:xfrm>
          <a:prstGeom prst="rect">
            <a:avLst/>
          </a:prstGeom>
        </p:spPr>
      </p:pic>
    </p:spTree>
    <p:extLst>
      <p:ext uri="{BB962C8B-B14F-4D97-AF65-F5344CB8AC3E}">
        <p14:creationId xmlns:p14="http://schemas.microsoft.com/office/powerpoint/2010/main" val="4136858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A5B0F-1F3C-45C0-A893-62EC8B5C260F}"/>
              </a:ext>
            </a:extLst>
          </p:cNvPr>
          <p:cNvSpPr>
            <a:spLocks noGrp="1"/>
          </p:cNvSpPr>
          <p:nvPr>
            <p:ph type="title"/>
          </p:nvPr>
        </p:nvSpPr>
        <p:spPr>
          <a:xfrm>
            <a:off x="2024094" y="338662"/>
            <a:ext cx="5095812" cy="877824"/>
          </a:xfrm>
        </p:spPr>
        <p:txBody>
          <a:bodyPr/>
          <a:lstStyle/>
          <a:p>
            <a:r>
              <a:rPr lang="en-US" sz="4800" b="1" dirty="0"/>
              <a:t>SWOT and TOWS</a:t>
            </a:r>
            <a:endParaRPr lang="en-GB" sz="4800" b="1" dirty="0"/>
          </a:p>
        </p:txBody>
      </p:sp>
      <p:pic>
        <p:nvPicPr>
          <p:cNvPr id="5" name="Online Media 4" title="SWOT &amp; TOWS - An Introduction">
            <a:hlinkClick r:id="" action="ppaction://media"/>
            <a:extLst>
              <a:ext uri="{FF2B5EF4-FFF2-40B4-BE49-F238E27FC236}">
                <a16:creationId xmlns:a16="http://schemas.microsoft.com/office/drawing/2014/main" id="{22A84947-FB94-4D49-8310-CDA3AD101DB4}"/>
              </a:ext>
            </a:extLst>
          </p:cNvPr>
          <p:cNvPicPr>
            <a:picLocks noGrp="1" noRot="1" noChangeAspect="1"/>
          </p:cNvPicPr>
          <p:nvPr>
            <p:ph idx="1"/>
            <a:videoFile r:link="rId1"/>
          </p:nvPr>
        </p:nvPicPr>
        <p:blipFill>
          <a:blip r:embed="rId3"/>
          <a:stretch>
            <a:fillRect/>
          </a:stretch>
        </p:blipFill>
        <p:spPr>
          <a:xfrm>
            <a:off x="935323" y="1530922"/>
            <a:ext cx="7273354" cy="4110592"/>
          </a:xfrm>
          <a:prstGeom prst="rect">
            <a:avLst/>
          </a:prstGeom>
        </p:spPr>
      </p:pic>
    </p:spTree>
    <p:extLst>
      <p:ext uri="{BB962C8B-B14F-4D97-AF65-F5344CB8AC3E}">
        <p14:creationId xmlns:p14="http://schemas.microsoft.com/office/powerpoint/2010/main" val="201649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2"/>
          <a:srcRect t="11465" b="24880"/>
          <a:stretch/>
        </p:blipFill>
        <p:spPr>
          <a:xfrm>
            <a:off x="0" y="1160596"/>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extLst>
      <p:ext uri="{BB962C8B-B14F-4D97-AF65-F5344CB8AC3E}">
        <p14:creationId xmlns:p14="http://schemas.microsoft.com/office/powerpoint/2010/main" val="3509342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DA1FF-71A1-4E7B-8A45-57395D36782E}"/>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The Strategic Choice Cascade </a:t>
            </a:r>
          </a:p>
        </p:txBody>
      </p:sp>
      <p:cxnSp>
        <p:nvCxnSpPr>
          <p:cNvPr id="25" name="Straight Connector 2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3CB4B177-292D-40BE-8273-6A2117C551C4}"/>
              </a:ext>
            </a:extLst>
          </p:cNvPr>
          <p:cNvPicPr>
            <a:picLocks noGrp="1" noChangeAspect="1"/>
          </p:cNvPicPr>
          <p:nvPr>
            <p:ph idx="1"/>
          </p:nvPr>
        </p:nvPicPr>
        <p:blipFill>
          <a:blip r:embed="rId3"/>
          <a:stretch>
            <a:fillRect/>
          </a:stretch>
        </p:blipFill>
        <p:spPr>
          <a:xfrm>
            <a:off x="240030" y="2683701"/>
            <a:ext cx="8622615" cy="2694566"/>
          </a:xfrm>
          <a:prstGeom prst="rect">
            <a:avLst/>
          </a:prstGeom>
        </p:spPr>
      </p:pic>
      <p:sp>
        <p:nvSpPr>
          <p:cNvPr id="3" name="TextBox 2">
            <a:extLst>
              <a:ext uri="{FF2B5EF4-FFF2-40B4-BE49-F238E27FC236}">
                <a16:creationId xmlns:a16="http://schemas.microsoft.com/office/drawing/2014/main" id="{09432360-B886-41F4-9D25-1FCD05907BE4}"/>
              </a:ext>
            </a:extLst>
          </p:cNvPr>
          <p:cNvSpPr txBox="1"/>
          <p:nvPr/>
        </p:nvSpPr>
        <p:spPr>
          <a:xfrm>
            <a:off x="394554" y="5491233"/>
            <a:ext cx="2275494" cy="369332"/>
          </a:xfrm>
          <a:prstGeom prst="rect">
            <a:avLst/>
          </a:prstGeom>
          <a:noFill/>
        </p:spPr>
        <p:txBody>
          <a:bodyPr wrap="square" rtlCol="0">
            <a:spAutoFit/>
          </a:bodyPr>
          <a:lstStyle/>
          <a:p>
            <a:r>
              <a:rPr lang="en-US" dirty="0"/>
              <a:t>(Deloitte, 2022)</a:t>
            </a:r>
            <a:endParaRPr lang="en-GB" dirty="0"/>
          </a:p>
        </p:txBody>
      </p:sp>
    </p:spTree>
    <p:extLst>
      <p:ext uri="{BB962C8B-B14F-4D97-AF65-F5344CB8AC3E}">
        <p14:creationId xmlns:p14="http://schemas.microsoft.com/office/powerpoint/2010/main" val="3976743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9058A-DFE5-4A40-B7B5-682E0230B528}"/>
              </a:ext>
            </a:extLst>
          </p:cNvPr>
          <p:cNvSpPr>
            <a:spLocks noGrp="1"/>
          </p:cNvSpPr>
          <p:nvPr>
            <p:ph type="title"/>
          </p:nvPr>
        </p:nvSpPr>
        <p:spPr>
          <a:xfrm>
            <a:off x="1412399" y="178434"/>
            <a:ext cx="6319202" cy="1554480"/>
          </a:xfrm>
        </p:spPr>
        <p:txBody>
          <a:bodyPr/>
          <a:lstStyle/>
          <a:p>
            <a:r>
              <a:rPr lang="en-US" sz="6000" b="1" dirty="0"/>
              <a:t>CAGE Framework</a:t>
            </a:r>
            <a:endParaRPr lang="en-GB" sz="6000" b="1" dirty="0"/>
          </a:p>
        </p:txBody>
      </p:sp>
      <p:sp>
        <p:nvSpPr>
          <p:cNvPr id="3" name="Content Placeholder 2">
            <a:extLst>
              <a:ext uri="{FF2B5EF4-FFF2-40B4-BE49-F238E27FC236}">
                <a16:creationId xmlns:a16="http://schemas.microsoft.com/office/drawing/2014/main" id="{4B3F0A02-84B7-4A50-B888-1FB893E459EC}"/>
              </a:ext>
            </a:extLst>
          </p:cNvPr>
          <p:cNvSpPr>
            <a:spLocks noGrp="1"/>
          </p:cNvSpPr>
          <p:nvPr>
            <p:ph idx="1"/>
          </p:nvPr>
        </p:nvSpPr>
        <p:spPr>
          <a:xfrm>
            <a:off x="615283" y="2372996"/>
            <a:ext cx="7474522" cy="3520186"/>
          </a:xfrm>
        </p:spPr>
        <p:txBody>
          <a:bodyPr/>
          <a:lstStyle/>
          <a:p>
            <a:r>
              <a:rPr lang="en-US" dirty="0"/>
              <a:t>Cultural Distance</a:t>
            </a:r>
          </a:p>
          <a:p>
            <a:r>
              <a:rPr lang="en-US" dirty="0"/>
              <a:t>Administrative Distance</a:t>
            </a:r>
          </a:p>
          <a:p>
            <a:r>
              <a:rPr lang="en-US" dirty="0"/>
              <a:t>Geographic Distance</a:t>
            </a:r>
          </a:p>
          <a:p>
            <a:r>
              <a:rPr lang="en-US" dirty="0"/>
              <a:t>Economic</a:t>
            </a:r>
          </a:p>
          <a:p>
            <a:pPr marL="0" indent="0">
              <a:buNone/>
            </a:pPr>
            <a:r>
              <a:rPr lang="en-GB" dirty="0"/>
              <a:t>(Ghemawat</a:t>
            </a:r>
            <a:r>
              <a:rPr lang="en-US" dirty="0"/>
              <a:t>, 2016)</a:t>
            </a:r>
            <a:endParaRPr lang="en-GB" dirty="0"/>
          </a:p>
        </p:txBody>
      </p:sp>
    </p:spTree>
    <p:extLst>
      <p:ext uri="{BB962C8B-B14F-4D97-AF65-F5344CB8AC3E}">
        <p14:creationId xmlns:p14="http://schemas.microsoft.com/office/powerpoint/2010/main" val="2655563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2"/>
          <a:srcRect t="11465" b="24880"/>
          <a:stretch/>
        </p:blipFill>
        <p:spPr>
          <a:xfrm>
            <a:off x="0" y="1160596"/>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extLst>
      <p:ext uri="{BB962C8B-B14F-4D97-AF65-F5344CB8AC3E}">
        <p14:creationId xmlns:p14="http://schemas.microsoft.com/office/powerpoint/2010/main" val="4294035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507A7-868D-487C-8A8C-A250022CD6ED}"/>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a:r>
              <a:rPr lang="en-US" sz="4700" kern="1200" dirty="0">
                <a:solidFill>
                  <a:schemeClr val="bg1"/>
                </a:solidFill>
                <a:latin typeface="+mj-lt"/>
                <a:ea typeface="+mj-ea"/>
                <a:cs typeface="+mj-cs"/>
              </a:rPr>
              <a:t>Six Pillars Framework</a:t>
            </a:r>
          </a:p>
        </p:txBody>
      </p:sp>
      <p:cxnSp>
        <p:nvCxnSpPr>
          <p:cNvPr id="15" name="Straight Connector 14">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5B6FF8E-DD5A-4ED4-A008-D0C8350A20EA}"/>
              </a:ext>
            </a:extLst>
          </p:cNvPr>
          <p:cNvPicPr>
            <a:picLocks noChangeAspect="1"/>
          </p:cNvPicPr>
          <p:nvPr/>
        </p:nvPicPr>
        <p:blipFill>
          <a:blip r:embed="rId3"/>
          <a:stretch>
            <a:fillRect/>
          </a:stretch>
        </p:blipFill>
        <p:spPr>
          <a:xfrm>
            <a:off x="259501" y="2298654"/>
            <a:ext cx="8622615" cy="3104141"/>
          </a:xfrm>
          <a:prstGeom prst="rect">
            <a:avLst/>
          </a:prstGeom>
        </p:spPr>
      </p:pic>
      <p:sp>
        <p:nvSpPr>
          <p:cNvPr id="7" name="TextBox 6">
            <a:extLst>
              <a:ext uri="{FF2B5EF4-FFF2-40B4-BE49-F238E27FC236}">
                <a16:creationId xmlns:a16="http://schemas.microsoft.com/office/drawing/2014/main" id="{532F5421-8356-431C-B66A-4FE1C58C4429}"/>
              </a:ext>
            </a:extLst>
          </p:cNvPr>
          <p:cNvSpPr txBox="1"/>
          <p:nvPr/>
        </p:nvSpPr>
        <p:spPr>
          <a:xfrm>
            <a:off x="259501" y="5402795"/>
            <a:ext cx="2520275" cy="369332"/>
          </a:xfrm>
          <a:prstGeom prst="rect">
            <a:avLst/>
          </a:prstGeom>
          <a:noFill/>
        </p:spPr>
        <p:txBody>
          <a:bodyPr wrap="square" rtlCol="0">
            <a:spAutoFit/>
          </a:bodyPr>
          <a:lstStyle/>
          <a:p>
            <a:r>
              <a:rPr lang="en-US" dirty="0"/>
              <a:t>(KPMG, 2022)</a:t>
            </a:r>
            <a:endParaRPr lang="en-GB" dirty="0"/>
          </a:p>
        </p:txBody>
      </p:sp>
    </p:spTree>
    <p:extLst>
      <p:ext uri="{BB962C8B-B14F-4D97-AF65-F5344CB8AC3E}">
        <p14:creationId xmlns:p14="http://schemas.microsoft.com/office/powerpoint/2010/main" val="2676948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3">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5">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0EE6E-3743-4089-9FD8-2738B9FB9843}"/>
              </a:ext>
            </a:extLst>
          </p:cNvPr>
          <p:cNvSpPr>
            <a:spLocks noGrp="1"/>
          </p:cNvSpPr>
          <p:nvPr>
            <p:ph type="title"/>
          </p:nvPr>
        </p:nvSpPr>
        <p:spPr>
          <a:xfrm>
            <a:off x="394554" y="489439"/>
            <a:ext cx="8354891" cy="930447"/>
          </a:xfrm>
        </p:spPr>
        <p:txBody>
          <a:bodyPr vert="horz" lIns="91440" tIns="45720" rIns="91440" bIns="45720" rtlCol="0" anchor="b">
            <a:normAutofit fontScale="90000"/>
          </a:bodyPr>
          <a:lstStyle/>
          <a:p>
            <a:pPr algn="ctr"/>
            <a:r>
              <a:rPr lang="en-US" sz="4700" b="1" kern="1200" dirty="0">
                <a:solidFill>
                  <a:schemeClr val="bg1"/>
                </a:solidFill>
                <a:latin typeface="+mj-lt"/>
                <a:ea typeface="+mj-ea"/>
                <a:cs typeface="+mj-cs"/>
              </a:rPr>
              <a:t>Application of </a:t>
            </a:r>
            <a:r>
              <a:rPr lang="en-US" sz="4700" b="1" dirty="0">
                <a:solidFill>
                  <a:schemeClr val="bg1"/>
                </a:solidFill>
              </a:rPr>
              <a:t>Six Pillars Framework</a:t>
            </a:r>
            <a:endParaRPr lang="en-US" sz="4700" b="1" kern="1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A6AD56D8-ABA3-482F-9FBA-8124991416DC}"/>
              </a:ext>
            </a:extLst>
          </p:cNvPr>
          <p:cNvSpPr>
            <a:spLocks noGrp="1"/>
          </p:cNvSpPr>
          <p:nvPr>
            <p:ph idx="1"/>
          </p:nvPr>
        </p:nvSpPr>
        <p:spPr>
          <a:xfrm>
            <a:off x="1143000" y="1548499"/>
            <a:ext cx="6858000" cy="420001"/>
          </a:xfrm>
        </p:spPr>
        <p:txBody>
          <a:bodyPr vert="horz" lIns="91440" tIns="45720" rIns="91440" bIns="45720" rtlCol="0">
            <a:normAutofit/>
          </a:bodyPr>
          <a:lstStyle/>
          <a:p>
            <a:pPr marL="0" indent="0" algn="ctr">
              <a:buNone/>
            </a:pPr>
            <a:r>
              <a:rPr lang="en-US" sz="1400" kern="1200" dirty="0">
                <a:solidFill>
                  <a:srgbClr val="F59801"/>
                </a:solidFill>
                <a:latin typeface="+mn-lt"/>
                <a:ea typeface="+mn-ea"/>
                <a:cs typeface="+mn-cs"/>
              </a:rPr>
              <a:t>You have 15 minutes to </a:t>
            </a:r>
            <a:r>
              <a:rPr lang="en-US" sz="1400" dirty="0">
                <a:solidFill>
                  <a:srgbClr val="F59801"/>
                </a:solidFill>
              </a:rPr>
              <a:t>apply</a:t>
            </a:r>
            <a:r>
              <a:rPr lang="en-US" sz="1400" kern="1200" dirty="0">
                <a:solidFill>
                  <a:srgbClr val="F59801"/>
                </a:solidFill>
                <a:latin typeface="+mn-lt"/>
                <a:ea typeface="+mn-ea"/>
                <a:cs typeface="+mn-cs"/>
              </a:rPr>
              <a:t> Six pillars </a:t>
            </a:r>
            <a:r>
              <a:rPr lang="en-US" sz="1400" dirty="0">
                <a:solidFill>
                  <a:srgbClr val="F59801"/>
                </a:solidFill>
              </a:rPr>
              <a:t>framework for</a:t>
            </a:r>
            <a:r>
              <a:rPr lang="en-US" sz="1400" kern="1200" dirty="0">
                <a:solidFill>
                  <a:srgbClr val="F59801"/>
                </a:solidFill>
                <a:latin typeface="+mn-lt"/>
                <a:ea typeface="+mn-ea"/>
                <a:cs typeface="+mn-cs"/>
              </a:rPr>
              <a:t> the Hotel industry.</a:t>
            </a:r>
          </a:p>
        </p:txBody>
      </p:sp>
      <p:cxnSp>
        <p:nvCxnSpPr>
          <p:cNvPr id="18" name="Straight Connector 17">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A8D8C593-A959-475C-95D1-89329F3BE36B}"/>
              </a:ext>
            </a:extLst>
          </p:cNvPr>
          <p:cNvPicPr>
            <a:picLocks noChangeAspect="1"/>
          </p:cNvPicPr>
          <p:nvPr/>
        </p:nvPicPr>
        <p:blipFill>
          <a:blip r:embed="rId3"/>
          <a:stretch>
            <a:fillRect/>
          </a:stretch>
        </p:blipFill>
        <p:spPr>
          <a:xfrm>
            <a:off x="240030" y="2874289"/>
            <a:ext cx="8622615" cy="3104141"/>
          </a:xfrm>
          <a:prstGeom prst="rect">
            <a:avLst/>
          </a:prstGeom>
        </p:spPr>
      </p:pic>
    </p:spTree>
    <p:extLst>
      <p:ext uri="{BB962C8B-B14F-4D97-AF65-F5344CB8AC3E}">
        <p14:creationId xmlns:p14="http://schemas.microsoft.com/office/powerpoint/2010/main" val="3653707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9F1AE-6E8B-4B77-8B91-612A512780A9}"/>
              </a:ext>
            </a:extLst>
          </p:cNvPr>
          <p:cNvSpPr>
            <a:spLocks noGrp="1"/>
          </p:cNvSpPr>
          <p:nvPr>
            <p:ph type="title"/>
          </p:nvPr>
        </p:nvSpPr>
        <p:spPr>
          <a:xfrm>
            <a:off x="151529" y="634181"/>
            <a:ext cx="3115818" cy="1622321"/>
          </a:xfrm>
        </p:spPr>
        <p:txBody>
          <a:bodyPr vert="horz" lIns="91440" tIns="45720" rIns="91440" bIns="45720" rtlCol="0" anchor="ctr">
            <a:normAutofit fontScale="90000"/>
          </a:bodyPr>
          <a:lstStyle/>
          <a:p>
            <a:r>
              <a:rPr lang="en-US" sz="4400" b="1" kern="1200" dirty="0">
                <a:solidFill>
                  <a:schemeClr val="tx1"/>
                </a:solidFill>
                <a:latin typeface="+mj-lt"/>
                <a:ea typeface="+mj-ea"/>
                <a:cs typeface="+mj-cs"/>
              </a:rPr>
              <a:t>SOSTAC Model (Smith, 1998)</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87AF76F-B573-47CD-A486-C6554440B763}"/>
              </a:ext>
            </a:extLst>
          </p:cNvPr>
          <p:cNvPicPr>
            <a:picLocks noChangeAspect="1"/>
          </p:cNvPicPr>
          <p:nvPr/>
        </p:nvPicPr>
        <p:blipFill>
          <a:blip r:embed="rId3"/>
          <a:stretch>
            <a:fillRect/>
          </a:stretch>
        </p:blipFill>
        <p:spPr>
          <a:xfrm>
            <a:off x="4054396" y="1412782"/>
            <a:ext cx="4514498" cy="4029190"/>
          </a:xfrm>
          <a:prstGeom prst="rect">
            <a:avLst/>
          </a:prstGeom>
          <a:effectLst/>
        </p:spPr>
      </p:pic>
      <p:graphicFrame>
        <p:nvGraphicFramePr>
          <p:cNvPr id="6" name="Content Placeholder 2">
            <a:extLst>
              <a:ext uri="{FF2B5EF4-FFF2-40B4-BE49-F238E27FC236}">
                <a16:creationId xmlns:a16="http://schemas.microsoft.com/office/drawing/2014/main" id="{358BB6D4-3F94-4731-97FC-3BF3313F6003}"/>
              </a:ext>
            </a:extLst>
          </p:cNvPr>
          <p:cNvGraphicFramePr>
            <a:graphicFrameLocks noGrp="1"/>
          </p:cNvGraphicFramePr>
          <p:nvPr>
            <p:ph idx="1"/>
            <p:extLst>
              <p:ext uri="{D42A27DB-BD31-4B8C-83A1-F6EECF244321}">
                <p14:modId xmlns:p14="http://schemas.microsoft.com/office/powerpoint/2010/main" val="743040628"/>
              </p:ext>
            </p:extLst>
          </p:nvPr>
        </p:nvGraphicFramePr>
        <p:xfrm>
          <a:off x="486698" y="2438400"/>
          <a:ext cx="2629120"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23297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288" y="303591"/>
            <a:ext cx="4301692"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9ACAF-0F3F-4F41-9931-B53B767CD9FA}"/>
              </a:ext>
            </a:extLst>
          </p:cNvPr>
          <p:cNvSpPr>
            <a:spLocks noGrp="1"/>
          </p:cNvSpPr>
          <p:nvPr>
            <p:ph type="title"/>
          </p:nvPr>
        </p:nvSpPr>
        <p:spPr>
          <a:xfrm>
            <a:off x="445770" y="640263"/>
            <a:ext cx="3929634" cy="1344975"/>
          </a:xfrm>
        </p:spPr>
        <p:txBody>
          <a:bodyPr vert="horz" lIns="91440" tIns="45720" rIns="91440" bIns="45720" rtlCol="0" anchor="ctr">
            <a:normAutofit/>
          </a:bodyPr>
          <a:lstStyle/>
          <a:p>
            <a:pPr algn="ctr"/>
            <a:r>
              <a:rPr lang="en-US" sz="4400" b="1" kern="1200" dirty="0">
                <a:solidFill>
                  <a:schemeClr val="tx1"/>
                </a:solidFill>
                <a:latin typeface="+mj-lt"/>
                <a:ea typeface="+mj-ea"/>
                <a:cs typeface="+mj-cs"/>
              </a:rPr>
              <a:t>RACE Framework</a:t>
            </a:r>
          </a:p>
        </p:txBody>
      </p:sp>
      <p:sp>
        <p:nvSpPr>
          <p:cNvPr id="3" name="Content Placeholder 2">
            <a:extLst>
              <a:ext uri="{FF2B5EF4-FFF2-40B4-BE49-F238E27FC236}">
                <a16:creationId xmlns:a16="http://schemas.microsoft.com/office/drawing/2014/main" id="{FB5447CD-FCED-4041-B171-C17518D48C49}"/>
              </a:ext>
            </a:extLst>
          </p:cNvPr>
          <p:cNvSpPr>
            <a:spLocks noGrp="1"/>
          </p:cNvSpPr>
          <p:nvPr>
            <p:ph idx="1"/>
          </p:nvPr>
        </p:nvSpPr>
        <p:spPr>
          <a:xfrm>
            <a:off x="445207" y="2121763"/>
            <a:ext cx="3926618" cy="3773010"/>
          </a:xfrm>
        </p:spPr>
        <p:txBody>
          <a:bodyPr vert="horz" lIns="91440" tIns="45720" rIns="91440" bIns="45720" rtlCol="0">
            <a:normAutofit/>
          </a:bodyPr>
          <a:lstStyle/>
          <a:p>
            <a:r>
              <a:rPr lang="en-US" sz="3600" b="0" i="0" dirty="0">
                <a:effectLst/>
              </a:rPr>
              <a:t>Plan</a:t>
            </a:r>
          </a:p>
          <a:p>
            <a:r>
              <a:rPr lang="en-US" sz="3600" b="0" i="0" dirty="0">
                <a:effectLst/>
              </a:rPr>
              <a:t>Reach</a:t>
            </a:r>
          </a:p>
          <a:p>
            <a:r>
              <a:rPr lang="en-US" sz="3600" b="0" i="0" dirty="0">
                <a:effectLst/>
              </a:rPr>
              <a:t>Act</a:t>
            </a:r>
          </a:p>
          <a:p>
            <a:r>
              <a:rPr lang="en-US" sz="3600" b="0" i="0" dirty="0">
                <a:effectLst/>
              </a:rPr>
              <a:t>Convert</a:t>
            </a:r>
          </a:p>
          <a:p>
            <a:r>
              <a:rPr lang="en-US" sz="3600" b="0" i="0" dirty="0">
                <a:effectLst/>
              </a:rPr>
              <a:t>Engage</a:t>
            </a:r>
            <a:endParaRPr lang="en-US" sz="1700" dirty="0"/>
          </a:p>
        </p:txBody>
      </p:sp>
      <p:pic>
        <p:nvPicPr>
          <p:cNvPr id="6" name="Picture 5">
            <a:extLst>
              <a:ext uri="{FF2B5EF4-FFF2-40B4-BE49-F238E27FC236}">
                <a16:creationId xmlns:a16="http://schemas.microsoft.com/office/drawing/2014/main" id="{ABB53B38-D715-401A-B10F-6DE5FA56EF57}"/>
              </a:ext>
            </a:extLst>
          </p:cNvPr>
          <p:cNvPicPr>
            <a:picLocks noChangeAspect="1"/>
          </p:cNvPicPr>
          <p:nvPr/>
        </p:nvPicPr>
        <p:blipFill>
          <a:blip r:embed="rId3"/>
          <a:stretch>
            <a:fillRect/>
          </a:stretch>
        </p:blipFill>
        <p:spPr>
          <a:xfrm>
            <a:off x="4935474" y="796424"/>
            <a:ext cx="3845052" cy="5109702"/>
          </a:xfrm>
          <a:prstGeom prst="rect">
            <a:avLst/>
          </a:prstGeom>
        </p:spPr>
      </p:pic>
    </p:spTree>
    <p:extLst>
      <p:ext uri="{BB962C8B-B14F-4D97-AF65-F5344CB8AC3E}">
        <p14:creationId xmlns:p14="http://schemas.microsoft.com/office/powerpoint/2010/main" val="2461479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2"/>
          <a:srcRect t="11465" b="24880"/>
          <a:stretch/>
        </p:blipFill>
        <p:spPr>
          <a:xfrm>
            <a:off x="0" y="1160596"/>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extLst>
      <p:ext uri="{BB962C8B-B14F-4D97-AF65-F5344CB8AC3E}">
        <p14:creationId xmlns:p14="http://schemas.microsoft.com/office/powerpoint/2010/main" val="3208262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5F3C10F0-28E9-4D39-A58F-C95AB394F2F5}"/>
              </a:ext>
            </a:extLst>
          </p:cNvPr>
          <p:cNvPicPr>
            <a:picLocks noChangeAspect="1"/>
          </p:cNvPicPr>
          <p:nvPr/>
        </p:nvPicPr>
        <p:blipFill>
          <a:blip r:embed="rId3"/>
          <a:stretch>
            <a:fillRect/>
          </a:stretch>
        </p:blipFill>
        <p:spPr>
          <a:xfrm>
            <a:off x="0" y="230832"/>
            <a:ext cx="6364224" cy="5663454"/>
          </a:xfrm>
          <a:prstGeom prst="rect">
            <a:avLst/>
          </a:prstGeom>
        </p:spPr>
      </p:pic>
      <p:sp>
        <p:nvSpPr>
          <p:cNvPr id="6" name="TextBox 5">
            <a:extLst>
              <a:ext uri="{FF2B5EF4-FFF2-40B4-BE49-F238E27FC236}">
                <a16:creationId xmlns:a16="http://schemas.microsoft.com/office/drawing/2014/main" id="{2935C8BE-63FC-416E-A05E-8C59BF3BA750}"/>
              </a:ext>
            </a:extLst>
          </p:cNvPr>
          <p:cNvSpPr txBox="1"/>
          <p:nvPr/>
        </p:nvSpPr>
        <p:spPr>
          <a:xfrm>
            <a:off x="5065776" y="2828835"/>
            <a:ext cx="3730752" cy="1200329"/>
          </a:xfrm>
          <a:prstGeom prst="rect">
            <a:avLst/>
          </a:prstGeom>
          <a:noFill/>
        </p:spPr>
        <p:txBody>
          <a:bodyPr wrap="square" rtlCol="0">
            <a:spAutoFit/>
          </a:bodyPr>
          <a:lstStyle/>
          <a:p>
            <a:pPr marL="0" indent="0">
              <a:buNone/>
            </a:pPr>
            <a:r>
              <a:rPr lang="en-GB" b="1" i="0" dirty="0">
                <a:effectLst/>
                <a:latin typeface="Times New Roman" panose="02020603050405020304" pitchFamily="18" charset="0"/>
              </a:rPr>
              <a:t>Relationship value management framework.</a:t>
            </a:r>
          </a:p>
          <a:p>
            <a:pPr marL="0" indent="0">
              <a:buNone/>
            </a:pPr>
            <a:endParaRPr lang="en-GB" b="1" dirty="0">
              <a:latin typeface="Times New Roman" panose="02020603050405020304" pitchFamily="18" charset="0"/>
            </a:endParaRPr>
          </a:p>
          <a:p>
            <a:pPr marL="0" indent="0">
              <a:buNone/>
            </a:pPr>
            <a:r>
              <a:rPr lang="en-AU" sz="1800" dirty="0">
                <a:effectLst/>
                <a:latin typeface="Times New Roman" panose="02020603050405020304" pitchFamily="18" charset="0"/>
                <a:ea typeface="Times New Roman" panose="02020603050405020304" pitchFamily="18" charset="0"/>
              </a:rPr>
              <a:t>(Payne and Holt, 2001)</a:t>
            </a:r>
            <a:endParaRPr lang="en-GB" b="1" dirty="0"/>
          </a:p>
        </p:txBody>
      </p:sp>
    </p:spTree>
    <p:extLst>
      <p:ext uri="{BB962C8B-B14F-4D97-AF65-F5344CB8AC3E}">
        <p14:creationId xmlns:p14="http://schemas.microsoft.com/office/powerpoint/2010/main" val="3885975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AE16D-3C72-41F2-9E58-722A403B5146}"/>
              </a:ext>
            </a:extLst>
          </p:cNvPr>
          <p:cNvSpPr>
            <a:spLocks noGrp="1"/>
          </p:cNvSpPr>
          <p:nvPr>
            <p:ph type="title"/>
          </p:nvPr>
        </p:nvSpPr>
        <p:spPr>
          <a:xfrm>
            <a:off x="630238" y="3360229"/>
            <a:ext cx="2949575" cy="1600200"/>
          </a:xfrm>
        </p:spPr>
        <p:txBody>
          <a:bodyPr/>
          <a:lstStyle/>
          <a:p>
            <a:r>
              <a:rPr lang="en-US" b="1" dirty="0"/>
              <a:t>Five ways to find great ideas to evaluate organisations and provide innovation</a:t>
            </a:r>
            <a:br>
              <a:rPr lang="en-US" dirty="0"/>
            </a:br>
            <a:br>
              <a:rPr lang="en-US" dirty="0"/>
            </a:br>
            <a:endParaRPr lang="en-GB" dirty="0"/>
          </a:p>
        </p:txBody>
      </p:sp>
      <p:sp>
        <p:nvSpPr>
          <p:cNvPr id="3" name="Content Placeholder 2">
            <a:extLst>
              <a:ext uri="{FF2B5EF4-FFF2-40B4-BE49-F238E27FC236}">
                <a16:creationId xmlns:a16="http://schemas.microsoft.com/office/drawing/2014/main" id="{F9EFC204-A533-4A63-AF97-78550F139E59}"/>
              </a:ext>
            </a:extLst>
          </p:cNvPr>
          <p:cNvSpPr>
            <a:spLocks noGrp="1"/>
          </p:cNvSpPr>
          <p:nvPr>
            <p:ph idx="1"/>
          </p:nvPr>
        </p:nvSpPr>
        <p:spPr>
          <a:xfrm>
            <a:off x="3634676" y="987425"/>
            <a:ext cx="5509323" cy="4873625"/>
          </a:xfrm>
        </p:spPr>
        <p:txBody>
          <a:bodyPr/>
          <a:lstStyle/>
          <a:p>
            <a:r>
              <a:rPr lang="en-US" dirty="0"/>
              <a:t>Solve everyday and occurring problems</a:t>
            </a:r>
          </a:p>
          <a:p>
            <a:r>
              <a:rPr lang="en-US" dirty="0"/>
              <a:t>Riding the interest wave</a:t>
            </a:r>
          </a:p>
          <a:p>
            <a:r>
              <a:rPr lang="en-US" dirty="0"/>
              <a:t>Stretch or entertain to extremes</a:t>
            </a:r>
          </a:p>
          <a:p>
            <a:r>
              <a:rPr lang="en-GB" dirty="0"/>
              <a:t>Build on core </a:t>
            </a:r>
          </a:p>
          <a:p>
            <a:r>
              <a:rPr lang="en-GB" dirty="0"/>
              <a:t>Cool hunting</a:t>
            </a:r>
          </a:p>
          <a:p>
            <a:endParaRPr lang="en-GB" dirty="0"/>
          </a:p>
          <a:p>
            <a:pPr marL="0" indent="0">
              <a:buNone/>
            </a:pPr>
            <a:r>
              <a:rPr lang="en-US" dirty="0"/>
              <a:t>(Barrow, 2019)</a:t>
            </a:r>
            <a:endParaRPr lang="en-GB" dirty="0"/>
          </a:p>
        </p:txBody>
      </p:sp>
    </p:spTree>
    <p:extLst>
      <p:ext uri="{BB962C8B-B14F-4D97-AF65-F5344CB8AC3E}">
        <p14:creationId xmlns:p14="http://schemas.microsoft.com/office/powerpoint/2010/main" val="217734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3"/>
          <a:srcRect t="11465" b="24880"/>
          <a:stretch/>
        </p:blipFill>
        <p:spPr>
          <a:xfrm>
            <a:off x="0" y="2111572"/>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2" name="TextBox 1">
            <a:extLst>
              <a:ext uri="{FF2B5EF4-FFF2-40B4-BE49-F238E27FC236}">
                <a16:creationId xmlns:a16="http://schemas.microsoft.com/office/drawing/2014/main" id="{FA6D85E2-705D-4F72-8F55-9BED0A1ABD96}"/>
              </a:ext>
            </a:extLst>
          </p:cNvPr>
          <p:cNvSpPr txBox="1"/>
          <p:nvPr/>
        </p:nvSpPr>
        <p:spPr>
          <a:xfrm>
            <a:off x="713232" y="310896"/>
            <a:ext cx="7680960" cy="1200329"/>
          </a:xfrm>
          <a:prstGeom prst="rect">
            <a:avLst/>
          </a:prstGeom>
          <a:noFill/>
        </p:spPr>
        <p:txBody>
          <a:bodyPr wrap="square" rtlCol="0">
            <a:spAutoFit/>
          </a:bodyPr>
          <a:lstStyle/>
          <a:p>
            <a:r>
              <a:rPr lang="en-US" dirty="0"/>
              <a:t>Let us now bring everything together and discuss some key questions:</a:t>
            </a:r>
          </a:p>
          <a:p>
            <a:endParaRPr lang="en-US" dirty="0"/>
          </a:p>
          <a:p>
            <a:r>
              <a:rPr lang="en-US" dirty="0"/>
              <a:t>1. How can the hotel industry survive and adapt post pandemic</a:t>
            </a:r>
          </a:p>
          <a:p>
            <a:r>
              <a:rPr lang="en-US" dirty="0"/>
              <a:t>2. What should hotels do to have emphasis for employee and customer health</a:t>
            </a:r>
            <a:endParaRPr lang="en-GB" dirty="0"/>
          </a:p>
        </p:txBody>
      </p:sp>
    </p:spTree>
    <p:extLst>
      <p:ext uri="{BB962C8B-B14F-4D97-AF65-F5344CB8AC3E}">
        <p14:creationId xmlns:p14="http://schemas.microsoft.com/office/powerpoint/2010/main" val="41173820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6C2889-1974-4F37-A9CA-353F8048FDB4}"/>
              </a:ext>
            </a:extLst>
          </p:cNvPr>
          <p:cNvPicPr>
            <a:picLocks noChangeAspect="1"/>
          </p:cNvPicPr>
          <p:nvPr/>
        </p:nvPicPr>
        <p:blipFill>
          <a:blip r:embed="rId3"/>
          <a:stretch>
            <a:fillRect/>
          </a:stretch>
        </p:blipFill>
        <p:spPr>
          <a:xfrm>
            <a:off x="0" y="1967948"/>
            <a:ext cx="3887788" cy="2912577"/>
          </a:xfrm>
          <a:prstGeom prst="rect">
            <a:avLst/>
          </a:prstGeom>
        </p:spPr>
      </p:pic>
      <p:sp>
        <p:nvSpPr>
          <p:cNvPr id="3" name="Content Placeholder 2">
            <a:extLst>
              <a:ext uri="{FF2B5EF4-FFF2-40B4-BE49-F238E27FC236}">
                <a16:creationId xmlns:a16="http://schemas.microsoft.com/office/drawing/2014/main" id="{997D47FE-4C08-48C6-8C7D-0B524685F015}"/>
              </a:ext>
            </a:extLst>
          </p:cNvPr>
          <p:cNvSpPr>
            <a:spLocks noGrp="1"/>
          </p:cNvSpPr>
          <p:nvPr>
            <p:ph idx="1"/>
          </p:nvPr>
        </p:nvSpPr>
        <p:spPr>
          <a:xfrm>
            <a:off x="3887788" y="336885"/>
            <a:ext cx="4629150" cy="5524166"/>
          </a:xfrm>
        </p:spPr>
        <p:txBody>
          <a:bodyPr/>
          <a:lstStyle/>
          <a:p>
            <a:r>
              <a:rPr lang="en-GB" sz="2000" kern="0" dirty="0"/>
              <a:t>Consultants gain a significant advantage by converting management ideas &amp; knowledge into management tools</a:t>
            </a:r>
          </a:p>
          <a:p>
            <a:endParaRPr lang="en-GB" sz="2000" kern="0" dirty="0"/>
          </a:p>
          <a:p>
            <a:r>
              <a:rPr lang="en-GB" sz="2000" kern="0" dirty="0"/>
              <a:t>By using or developing tools, methods, templates and standards saves on valued time &amp; improves quality</a:t>
            </a:r>
          </a:p>
          <a:p>
            <a:endParaRPr lang="en-GB" sz="2000" kern="0" dirty="0"/>
          </a:p>
          <a:p>
            <a:r>
              <a:rPr lang="en-GB" sz="2000" kern="0" dirty="0"/>
              <a:t>As companies replicate each-other, Management knowledge is crucial to organisational success. </a:t>
            </a:r>
          </a:p>
          <a:p>
            <a:endParaRPr lang="en-GB" sz="2000" kern="0" dirty="0"/>
          </a:p>
          <a:p>
            <a:r>
              <a:rPr lang="en-GB" sz="2000" kern="0" dirty="0"/>
              <a:t>Consultants and clients should understand the importance of tools and frameworks. To create value to the organisation. </a:t>
            </a:r>
            <a:endParaRPr lang="en-GB" sz="3600" dirty="0"/>
          </a:p>
        </p:txBody>
      </p:sp>
    </p:spTree>
    <p:extLst>
      <p:ext uri="{BB962C8B-B14F-4D97-AF65-F5344CB8AC3E}">
        <p14:creationId xmlns:p14="http://schemas.microsoft.com/office/powerpoint/2010/main" val="150995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For next week</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2"/>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167986" y="3962401"/>
            <a:ext cx="5614060" cy="1944624"/>
          </a:xfrm>
        </p:spPr>
        <p:txBody>
          <a:bodyPr vert="horz" lIns="91440" tIns="45720" rIns="91440" bIns="45720" rtlCol="0" anchor="ctr">
            <a:normAutofit/>
          </a:bodyPr>
          <a:lstStyle/>
          <a:p>
            <a:pPr indent="-228600" algn="l">
              <a:buFont typeface="Arial" panose="020B0604020202020204" pitchFamily="34" charset="0"/>
              <a:buChar char="•"/>
            </a:pPr>
            <a:r>
              <a:rPr lang="en-US" sz="1800" dirty="0"/>
              <a:t>Take your existing problems and investigate solutions for the problems identified </a:t>
            </a:r>
          </a:p>
          <a:p>
            <a:pPr indent="-228600" algn="l">
              <a:buFont typeface="Arial" panose="020B0604020202020204" pitchFamily="34" charset="0"/>
              <a:buChar char="•"/>
            </a:pPr>
            <a:r>
              <a:rPr lang="en-GB" sz="1800" dirty="0">
                <a:effectLst/>
                <a:ea typeface="Calibri" panose="020F0502020204030204" pitchFamily="34" charset="0"/>
              </a:rPr>
              <a:t>Review methods of consultancy, data handling and data presentation, action planning including ethical considerations</a:t>
            </a:r>
          </a:p>
          <a:p>
            <a:pPr indent="-228600" algn="l">
              <a:buFont typeface="Arial" panose="020B0604020202020204" pitchFamily="34" charset="0"/>
              <a:buChar char="•"/>
            </a:pPr>
            <a:r>
              <a:rPr lang="en-GB" sz="1800" b="1" dirty="0"/>
              <a:t>Accepting drafts, start to email them to me.</a:t>
            </a:r>
            <a:endParaRPr lang="en-US" sz="1800" b="1" dirty="0"/>
          </a:p>
        </p:txBody>
      </p:sp>
    </p:spTree>
    <p:extLst>
      <p:ext uri="{BB962C8B-B14F-4D97-AF65-F5344CB8AC3E}">
        <p14:creationId xmlns:p14="http://schemas.microsoft.com/office/powerpoint/2010/main" val="688754288"/>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809</TotalTime>
  <Words>3720</Words>
  <Application>Microsoft Office PowerPoint</Application>
  <PresentationFormat>On-screen Show (4:3)</PresentationFormat>
  <Paragraphs>303</Paragraphs>
  <Slides>27</Slides>
  <Notes>18</Notes>
  <HiddenSlides>0</HiddenSlides>
  <MMClips>1</MMClips>
  <ScaleCrop>false</ScaleCrop>
  <HeadingPairs>
    <vt:vector size="6" baseType="variant">
      <vt:variant>
        <vt:lpstr>Fonts Used</vt:lpstr>
      </vt:variant>
      <vt:variant>
        <vt:i4>15</vt:i4>
      </vt:variant>
      <vt:variant>
        <vt:lpstr>Theme</vt:lpstr>
      </vt:variant>
      <vt:variant>
        <vt:i4>15</vt:i4>
      </vt:variant>
      <vt:variant>
        <vt:lpstr>Slide Titles</vt:lpstr>
      </vt:variant>
      <vt:variant>
        <vt:i4>27</vt:i4>
      </vt:variant>
    </vt:vector>
  </HeadingPairs>
  <TitlesOfParts>
    <vt:vector size="57" baseType="lpstr">
      <vt:lpstr>Arial</vt:lpstr>
      <vt:lpstr>Calibri</vt:lpstr>
      <vt:lpstr>Calibri Light</vt:lpstr>
      <vt:lpstr>graphikweb-regular</vt:lpstr>
      <vt:lpstr>Helvetica</vt:lpstr>
      <vt:lpstr>Helvetica Neue</vt:lpstr>
      <vt:lpstr>inherit</vt:lpstr>
      <vt:lpstr>Noto Sans</vt:lpstr>
      <vt:lpstr>Open Sans</vt:lpstr>
      <vt:lpstr>PalatinoLTStd-Italic</vt:lpstr>
      <vt:lpstr>PalatinoLTStd-Roman</vt:lpstr>
      <vt:lpstr>ProximaNova-n4</vt:lpstr>
      <vt:lpstr>Source Sans Pro</vt:lpstr>
      <vt:lpstr>SourceSansPro</vt:lpstr>
      <vt:lpstr>Times New Roman</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Seven</vt:lpstr>
      <vt:lpstr>From the previous  lecture:</vt:lpstr>
      <vt:lpstr>Analysis Tools and Frameworks</vt:lpstr>
      <vt:lpstr>Analysis tools and framework agenda </vt:lpstr>
      <vt:lpstr>Benefits of analysis tools and frameworks</vt:lpstr>
      <vt:lpstr>Limitations!</vt:lpstr>
      <vt:lpstr>Re-cap on models and frameworks covered</vt:lpstr>
      <vt:lpstr>PESTLE</vt:lpstr>
      <vt:lpstr>PowerPoint Presentation</vt:lpstr>
      <vt:lpstr>PowerPoint Presentation</vt:lpstr>
      <vt:lpstr>Further tools and frameworks</vt:lpstr>
      <vt:lpstr>TOWS Analysis</vt:lpstr>
      <vt:lpstr>SWOT and TOWS</vt:lpstr>
      <vt:lpstr>PowerPoint Presentation</vt:lpstr>
      <vt:lpstr>The Strategic Choice Cascade </vt:lpstr>
      <vt:lpstr>CAGE Framework</vt:lpstr>
      <vt:lpstr>PowerPoint Presentation</vt:lpstr>
      <vt:lpstr>Six Pillars Framework</vt:lpstr>
      <vt:lpstr>Application of Six Pillars Framework</vt:lpstr>
      <vt:lpstr>SOSTAC Model (Smith, 1998)</vt:lpstr>
      <vt:lpstr>RACE Framework</vt:lpstr>
      <vt:lpstr>PowerPoint Presentation</vt:lpstr>
      <vt:lpstr>PowerPoint Presentation</vt:lpstr>
      <vt:lpstr>Five ways to find great ideas to evaluate organisations and provide innovation  </vt:lpstr>
      <vt:lpstr>PowerPoint Presentation</vt:lpstr>
      <vt:lpstr>PowerPoint Presentation</vt:lpstr>
      <vt:lpstr>For 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40</cp:revision>
  <dcterms:created xsi:type="dcterms:W3CDTF">2021-03-10T12:10:47Z</dcterms:created>
  <dcterms:modified xsi:type="dcterms:W3CDTF">2022-04-20T14:29:40Z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