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Masters/slideMaster23.xml" ContentType="application/vnd.openxmlformats-officedocument.presentationml.slideMaster+xml"/>
  <Override PartName="/ppt/slideMasters/slideMaster24.xml" ContentType="application/vnd.openxmlformats-officedocument.presentationml.slideMaster+xml"/>
  <Override PartName="/ppt/slideMasters/slideMaster25.xml" ContentType="application/vnd.openxmlformats-officedocument.presentationml.slideMaster+xml"/>
  <Override PartName="/ppt/slideMasters/slideMaster26.xml" ContentType="application/vnd.openxmlformats-officedocument.presentationml.slideMaster+xml"/>
  <Override PartName="/ppt/slideMasters/slideMaster2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3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4.xml" ContentType="application/vnd.openxmlformats-officedocument.theme+xml"/>
  <Override PartName="/ppt/slideLayouts/slideLayout22.xml" ContentType="application/vnd.openxmlformats-officedocument.presentationml.slideLayout+xml"/>
  <Override PartName="/ppt/theme/theme5.xml" ContentType="application/vnd.openxmlformats-officedocument.theme+xml"/>
  <Override PartName="/ppt/slideLayouts/slideLayout23.xml" ContentType="application/vnd.openxmlformats-officedocument.presentationml.slideLayout+xml"/>
  <Override PartName="/ppt/theme/theme6.xml" ContentType="application/vnd.openxmlformats-officedocument.theme+xml"/>
  <Override PartName="/ppt/slideLayouts/slideLayout24.xml" ContentType="application/vnd.openxmlformats-officedocument.presentationml.slideLayout+xml"/>
  <Override PartName="/ppt/theme/theme7.xml" ContentType="application/vnd.openxmlformats-officedocument.theme+xml"/>
  <Override PartName="/ppt/slideLayouts/slideLayout25.xml" ContentType="application/vnd.openxmlformats-officedocument.presentationml.slideLayout+xml"/>
  <Override PartName="/ppt/theme/theme8.xml" ContentType="application/vnd.openxmlformats-officedocument.theme+xml"/>
  <Override PartName="/ppt/slideLayouts/slideLayout26.xml" ContentType="application/vnd.openxmlformats-officedocument.presentationml.slideLayout+xml"/>
  <Override PartName="/ppt/theme/theme9.xml" ContentType="application/vnd.openxmlformats-officedocument.theme+xml"/>
  <Override PartName="/ppt/slideLayouts/slideLayout27.xml" ContentType="application/vnd.openxmlformats-officedocument.presentationml.slideLayout+xml"/>
  <Override PartName="/ppt/theme/theme10.xml" ContentType="application/vnd.openxmlformats-officedocument.theme+xml"/>
  <Override PartName="/ppt/slideLayouts/slideLayout28.xml" ContentType="application/vnd.openxmlformats-officedocument.presentationml.slideLayout+xml"/>
  <Override PartName="/ppt/theme/theme11.xml" ContentType="application/vnd.openxmlformats-officedocument.theme+xml"/>
  <Override PartName="/ppt/slideLayouts/slideLayout29.xml" ContentType="application/vnd.openxmlformats-officedocument.presentationml.slideLayout+xml"/>
  <Override PartName="/ppt/theme/theme12.xml" ContentType="application/vnd.openxmlformats-officedocument.theme+xml"/>
  <Override PartName="/ppt/slideLayouts/slideLayout30.xml" ContentType="application/vnd.openxmlformats-officedocument.presentationml.slideLayout+xml"/>
  <Override PartName="/ppt/theme/theme13.xml" ContentType="application/vnd.openxmlformats-officedocument.theme+xml"/>
  <Override PartName="/ppt/slideLayouts/slideLayout31.xml" ContentType="application/vnd.openxmlformats-officedocument.presentationml.slideLayout+xml"/>
  <Override PartName="/ppt/theme/theme14.xml" ContentType="application/vnd.openxmlformats-officedocument.theme+xml"/>
  <Override PartName="/ppt/slideLayouts/slideLayout32.xml" ContentType="application/vnd.openxmlformats-officedocument.presentationml.slideLayout+xml"/>
  <Override PartName="/ppt/theme/theme15.xml" ContentType="application/vnd.openxmlformats-officedocument.theme+xml"/>
  <Override PartName="/ppt/slideLayouts/slideLayout33.xml" ContentType="application/vnd.openxmlformats-officedocument.presentationml.slideLayout+xml"/>
  <Override PartName="/ppt/theme/theme16.xml" ContentType="application/vnd.openxmlformats-officedocument.theme+xml"/>
  <Override PartName="/ppt/slideLayouts/slideLayout34.xml" ContentType="application/vnd.openxmlformats-officedocument.presentationml.slideLayout+xml"/>
  <Override PartName="/ppt/theme/theme17.xml" ContentType="application/vnd.openxmlformats-officedocument.theme+xml"/>
  <Override PartName="/ppt/slideLayouts/slideLayout35.xml" ContentType="application/vnd.openxmlformats-officedocument.presentationml.slideLayout+xml"/>
  <Override PartName="/ppt/theme/theme18.xml" ContentType="application/vnd.openxmlformats-officedocument.theme+xml"/>
  <Override PartName="/ppt/slideLayouts/slideLayout36.xml" ContentType="application/vnd.openxmlformats-officedocument.presentationml.slideLayout+xml"/>
  <Override PartName="/ppt/theme/theme19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20.xml" ContentType="application/vnd.openxmlformats-officedocument.theme+xml"/>
  <Override PartName="/ppt/slideLayouts/slideLayout45.xml" ContentType="application/vnd.openxmlformats-officedocument.presentationml.slideLayout+xml"/>
  <Override PartName="/ppt/theme/theme21.xml" ContentType="application/vnd.openxmlformats-officedocument.theme+xml"/>
  <Override PartName="/ppt/slideLayouts/slideLayout46.xml" ContentType="application/vnd.openxmlformats-officedocument.presentationml.slideLayout+xml"/>
  <Override PartName="/ppt/theme/theme22.xml" ContentType="application/vnd.openxmlformats-officedocument.theme+xml"/>
  <Override PartName="/ppt/slideLayouts/slideLayout47.xml" ContentType="application/vnd.openxmlformats-officedocument.presentationml.slideLayout+xml"/>
  <Override PartName="/ppt/theme/theme23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24.xml" ContentType="application/vnd.openxmlformats-officedocument.theme+xml"/>
  <Override PartName="/ppt/slideLayouts/slideLayout50.xml" ContentType="application/vnd.openxmlformats-officedocument.presentationml.slideLayout+xml"/>
  <Override PartName="/ppt/theme/theme25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27.xml" ContentType="application/vnd.openxmlformats-officedocument.theme+xml"/>
  <Override PartName="/ppt/theme/theme28.xml" ContentType="application/vnd.openxmlformats-officedocument.theme+xml"/>
  <Override PartName="/ppt/theme/theme29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3" r:id="rId5"/>
    <p:sldMasterId id="2147483676" r:id="rId6"/>
    <p:sldMasterId id="2147483682" r:id="rId7"/>
    <p:sldMasterId id="2147483685" r:id="rId8"/>
    <p:sldMasterId id="2147483687" r:id="rId9"/>
    <p:sldMasterId id="2147483689" r:id="rId10"/>
    <p:sldMasterId id="2147483691" r:id="rId11"/>
    <p:sldMasterId id="2147483693" r:id="rId12"/>
    <p:sldMasterId id="2147483695" r:id="rId13"/>
    <p:sldMasterId id="2147483697" r:id="rId14"/>
    <p:sldMasterId id="2147483699" r:id="rId15"/>
    <p:sldMasterId id="2147483701" r:id="rId16"/>
    <p:sldMasterId id="2147483703" r:id="rId17"/>
    <p:sldMasterId id="2147483705" r:id="rId18"/>
    <p:sldMasterId id="2147483707" r:id="rId19"/>
    <p:sldMasterId id="2147483709" r:id="rId20"/>
    <p:sldMasterId id="2147483711" r:id="rId21"/>
    <p:sldMasterId id="2147483713" r:id="rId22"/>
    <p:sldMasterId id="2147483715" r:id="rId23"/>
    <p:sldMasterId id="2147483724" r:id="rId24"/>
    <p:sldMasterId id="2147483726" r:id="rId25"/>
    <p:sldMasterId id="2147483728" r:id="rId26"/>
    <p:sldMasterId id="2147483730" r:id="rId27"/>
    <p:sldMasterId id="2147483733" r:id="rId28"/>
    <p:sldMasterId id="2147483735" r:id="rId29"/>
    <p:sldMasterId id="2147483739" r:id="rId30"/>
  </p:sldMasterIdLst>
  <p:notesMasterIdLst>
    <p:notesMasterId r:id="rId37"/>
  </p:notesMasterIdLst>
  <p:handoutMasterIdLst>
    <p:handoutMasterId r:id="rId38"/>
  </p:handoutMasterIdLst>
  <p:sldIdLst>
    <p:sldId id="351" r:id="rId31"/>
    <p:sldId id="352" r:id="rId32"/>
    <p:sldId id="258" r:id="rId33"/>
    <p:sldId id="295" r:id="rId34"/>
    <p:sldId id="300" r:id="rId35"/>
    <p:sldId id="301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6902" autoAdjust="0"/>
  </p:normalViewPr>
  <p:slideViewPr>
    <p:cSldViewPr>
      <p:cViewPr varScale="1">
        <p:scale>
          <a:sx n="99" d="100"/>
          <a:sy n="99" d="100"/>
        </p:scale>
        <p:origin x="194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Master" Target="slideMasters/slideMaster2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4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Master" Target="slideMasters/slideMaster2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2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Master" Target="slideMasters/slideMaster25.xml"/><Relationship Id="rId36" Type="http://schemas.openxmlformats.org/officeDocument/2006/relationships/slide" Target="slides/slide6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Master" Target="slideMasters/slideMaster24.xml"/><Relationship Id="rId30" Type="http://schemas.openxmlformats.org/officeDocument/2006/relationships/slideMaster" Target="slideMasters/slideMaster27.xml"/><Relationship Id="rId35" Type="http://schemas.openxmlformats.org/officeDocument/2006/relationships/slide" Target="slides/slide5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3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9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B7A05D-4820-43E0-81CF-A31A984682F0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9B49A8-7855-4A27-8668-ED90C6663D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122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20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20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20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20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20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20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20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20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5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7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7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1698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1200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799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4458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746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5665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145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748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51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8288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259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65251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4768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6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89249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2679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0480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9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2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08961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1A292F-E59F-4BB5-83B4-13470A14BB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28220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766924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2846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10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074894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10" y="1470586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6" y="1470586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291794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489" y="1470581"/>
            <a:ext cx="3181546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585166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10" y="1470586"/>
            <a:ext cx="8102927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6734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10" y="1470586"/>
            <a:ext cx="8102927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8931656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10" y="1470586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6" y="1470586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5411136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10" y="1470586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6" y="1470586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8257598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7" y="365129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7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0387135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7" y="365129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7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1487670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5" y="1420930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5" y="2881431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6121900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5" y="1420930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5" y="2881431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7524930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3" y="365129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3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084809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3" y="365129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3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1667629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735" y="365129"/>
            <a:ext cx="622169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735" y="1825625"/>
            <a:ext cx="6221691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404887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735" y="365129"/>
            <a:ext cx="622169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735" y="1825625"/>
            <a:ext cx="6221691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55578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761835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43364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18681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13703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19649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42048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77624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91901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7290353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4232925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4638448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1307462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93426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13992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4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4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4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89121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3755-8389-4062-B063-7163EBFCD92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27EB3-8499-4678-9C59-5EB364D67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73562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93755-8389-4062-B063-7163EBFCD92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27EB3-8499-4678-9C59-5EB364D67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81058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6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897966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920930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004228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9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2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039749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07/02/2023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4557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2.jpeg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8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22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23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24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25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26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27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28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29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0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3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32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33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34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3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36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Relationship Id="rId9" Type="http://schemas.openxmlformats.org/officeDocument/2006/relationships/theme" Target="../theme/theme20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45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46.xml"/></Relationships>
</file>

<file path=ppt/slideMasters/_rels/slideMaster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theme" Target="../theme/theme23.xml"/><Relationship Id="rId1" Type="http://schemas.openxmlformats.org/officeDocument/2006/relationships/slideLayout" Target="../slideLayouts/slideLayout47.xml"/></Relationships>
</file>

<file path=ppt/slideMasters/_rels/slideMaster24.xml.rels><?xml version="1.0" encoding="UTF-8" standalone="yes"?>
<Relationships xmlns="http://schemas.openxmlformats.org/package/2006/relationships"><Relationship Id="rId3" Type="http://schemas.openxmlformats.org/officeDocument/2006/relationships/theme" Target="../theme/theme24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Masters/_rels/slideMaster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5.xml"/><Relationship Id="rId1" Type="http://schemas.openxmlformats.org/officeDocument/2006/relationships/slideLayout" Target="../slideLayouts/slideLayout50.xml"/></Relationships>
</file>

<file path=ppt/slideMasters/_rels/slideMaster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3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2.jpeg"/><Relationship Id="rId4" Type="http://schemas.openxmlformats.org/officeDocument/2006/relationships/theme" Target="../theme/theme26.xml"/></Relationships>
</file>

<file path=ppt/slideMasters/_rels/slideMaster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6.xml"/><Relationship Id="rId7" Type="http://schemas.openxmlformats.org/officeDocument/2006/relationships/image" Target="../media/image2.jpeg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theme" Target="../theme/theme27.xml"/><Relationship Id="rId5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456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887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3627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Picture 2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13B09A0C-BB2C-4A29-8250-38DFB6C5FE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319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11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960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None/>
        <a:defRPr sz="1181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111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294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None/>
        <a:defRPr sz="1181" kern="1200">
          <a:solidFill>
            <a:schemeClr val="bg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053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10" y="1470586"/>
            <a:ext cx="8102927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94992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None/>
        <a:defRPr sz="1181" kern="1200">
          <a:solidFill>
            <a:schemeClr val="bg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10" y="1470586"/>
            <a:ext cx="8102927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48206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None/>
        <a:defRPr sz="1181" kern="1200">
          <a:solidFill>
            <a:schemeClr val="bg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10" y="1470586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0398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None/>
        <a:defRPr sz="1181" kern="1200">
          <a:solidFill>
            <a:schemeClr val="bg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10" y="1470586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16874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None/>
        <a:defRPr sz="1181" kern="1200">
          <a:solidFill>
            <a:schemeClr val="bg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7" y="365129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7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449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385" y="365129"/>
            <a:ext cx="86679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0385" y="1825625"/>
            <a:ext cx="86679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16118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796" y="1383220"/>
            <a:ext cx="866853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9796" y="2843720"/>
            <a:ext cx="8668535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91538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427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5" y="1420930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6245" y="2881431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71794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3" y="365129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3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70476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3" y="365129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3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06800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735" y="365129"/>
            <a:ext cx="622169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5735" y="1825625"/>
            <a:ext cx="6221691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69498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735" y="365129"/>
            <a:ext cx="622169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5735" y="1825625"/>
            <a:ext cx="6221691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96240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92966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694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204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471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Picture 2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13B09A0C-BB2C-4A29-8250-38DFB6C5FE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320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835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2757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</p:sldLayoutIdLst>
  <p:hf hdr="0" ftr="0" dt="0"/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87762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lds.ac.uk/the-course/week-8-reflect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75" y="2320053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8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BMSK4013 </a:t>
            </a:r>
            <a:br>
              <a:rPr lang="en-GB" altLang="en-US" sz="1800" dirty="0"/>
            </a:br>
            <a:r>
              <a:rPr lang="en-GB" sz="1800" dirty="0"/>
              <a:t>Management Communication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904587"/>
            <a:ext cx="6858000" cy="1086844"/>
          </a:xfrm>
        </p:spPr>
        <p:txBody>
          <a:bodyPr/>
          <a:lstStyle/>
          <a:p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Blended Learning 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b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</a:br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Session 10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 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FB963-DE27-4A05-8E84-D1D4A2652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C5867-5F40-408F-B6E7-5CBC3C344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428" y="1690692"/>
            <a:ext cx="6408712" cy="2836911"/>
          </a:xfrm>
        </p:spPr>
        <p:txBody>
          <a:bodyPr/>
          <a:lstStyle/>
          <a:p>
            <a:r>
              <a:rPr lang="en-GB" sz="2800" dirty="0"/>
              <a:t>Structure of the work-based report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936606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01650-184B-43B3-BDC4-358FFA673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Work based Report on Communication for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3DD30-0C21-4DCA-A444-BE68D8E361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750" y="1124744"/>
            <a:ext cx="8606730" cy="4099595"/>
          </a:xfrm>
        </p:spPr>
        <p:txBody>
          <a:bodyPr>
            <a:normAutofit/>
          </a:bodyPr>
          <a:lstStyle/>
          <a:p>
            <a:r>
              <a:rPr lang="en-GB" altLang="en-US" sz="1800" b="1" i="1" dirty="0">
                <a:cs typeface="Arial" pitchFamily="34" charset="0"/>
              </a:rPr>
              <a:t>Explain</a:t>
            </a:r>
            <a:r>
              <a:rPr lang="en-GB" altLang="en-US" sz="1800" dirty="0">
                <a:cs typeface="Arial" pitchFamily="34" charset="0"/>
              </a:rPr>
              <a:t> the relevance of the communication cycle for effective communication in management </a:t>
            </a:r>
          </a:p>
          <a:p>
            <a:r>
              <a:rPr lang="en-GB" altLang="en-US" sz="1800" b="1" i="1" dirty="0">
                <a:cs typeface="Arial" pitchFamily="34" charset="0"/>
              </a:rPr>
              <a:t>Explain</a:t>
            </a:r>
            <a:r>
              <a:rPr lang="en-GB" altLang="en-US" sz="1800" dirty="0">
                <a:cs typeface="Arial" pitchFamily="34" charset="0"/>
              </a:rPr>
              <a:t>, with examples, the importance of selecting an appropriate tone, language, and level of formality in management communications       </a:t>
            </a:r>
          </a:p>
          <a:p>
            <a:r>
              <a:rPr lang="en-GB" altLang="en-US" sz="1800" b="1" i="1" dirty="0">
                <a:cs typeface="Arial" pitchFamily="34" charset="0"/>
              </a:rPr>
              <a:t>Assess</a:t>
            </a:r>
            <a:r>
              <a:rPr lang="en-GB" altLang="en-US" sz="1800" dirty="0">
                <a:cs typeface="Arial" pitchFamily="34" charset="0"/>
              </a:rPr>
              <a:t> the effectiveness of a range of verbal and written communication methods within your area of the organisation</a:t>
            </a:r>
          </a:p>
          <a:p>
            <a:r>
              <a:rPr lang="en-GB" sz="1800" b="1" dirty="0">
                <a:effectLst/>
                <a:ea typeface="Times New Roman" panose="02020603050405020304" pitchFamily="18" charset="0"/>
              </a:rPr>
              <a:t>Evaluate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 theories of motivation relevant to your workplace</a:t>
            </a:r>
          </a:p>
          <a:p>
            <a:r>
              <a:rPr lang="en-GB" sz="1800" b="1" dirty="0">
                <a:effectLst/>
                <a:ea typeface="Times New Roman" panose="02020603050405020304" pitchFamily="18" charset="0"/>
              </a:rPr>
              <a:t>Evaluate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 the principal factors that may affect performance and motivation in the workplace</a:t>
            </a:r>
          </a:p>
          <a:p>
            <a:r>
              <a:rPr lang="en-GB" sz="1800" b="1" dirty="0">
                <a:effectLst/>
                <a:ea typeface="Times New Roman" panose="02020603050405020304" pitchFamily="18" charset="0"/>
              </a:rPr>
              <a:t>Select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 a theory of motivation - </a:t>
            </a:r>
            <a:r>
              <a:rPr lang="en-GB" sz="1800" b="1" dirty="0">
                <a:effectLst/>
                <a:ea typeface="Times New Roman" panose="02020603050405020304" pitchFamily="18" charset="0"/>
              </a:rPr>
              <a:t>apply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 it to your workplace – </a:t>
            </a:r>
            <a:r>
              <a:rPr lang="en-GB" sz="1800" b="1" dirty="0">
                <a:effectLst/>
                <a:ea typeface="Times New Roman" panose="02020603050405020304" pitchFamily="18" charset="0"/>
              </a:rPr>
              <a:t>evaluate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 the impact</a:t>
            </a:r>
            <a:endParaRPr lang="en-GB" altLang="en-US" sz="1800" dirty="0">
              <a:cs typeface="Arial" pitchFamily="34" charset="0"/>
            </a:endParaRPr>
          </a:p>
          <a:p>
            <a:r>
              <a:rPr lang="en-GB" altLang="en-US" sz="1800" b="1" i="1" dirty="0">
                <a:cs typeface="Arial" pitchFamily="34" charset="0"/>
              </a:rPr>
              <a:t>Develop</a:t>
            </a:r>
            <a:r>
              <a:rPr lang="en-GB" altLang="en-US" sz="1800" dirty="0">
                <a:cs typeface="Arial" pitchFamily="34" charset="0"/>
              </a:rPr>
              <a:t> appropriate criteria to evaluate own ability to communicate effectively            </a:t>
            </a:r>
          </a:p>
          <a:p>
            <a:r>
              <a:rPr lang="en-GB" altLang="en-US" sz="1800" b="1" i="1" dirty="0">
                <a:cs typeface="Arial" pitchFamily="34" charset="0"/>
              </a:rPr>
              <a:t>Collect and analyse </a:t>
            </a:r>
            <a:r>
              <a:rPr lang="en-GB" altLang="en-US" sz="1800" dirty="0">
                <a:cs typeface="Arial" pitchFamily="34" charset="0"/>
              </a:rPr>
              <a:t>feedback on own verbal and written communication skills  </a:t>
            </a:r>
          </a:p>
          <a:p>
            <a:r>
              <a:rPr lang="en-GB" altLang="en-US" sz="1800" b="1" i="1" dirty="0">
                <a:cs typeface="Arial" pitchFamily="34" charset="0"/>
              </a:rPr>
              <a:t>Evaluate</a:t>
            </a:r>
            <a:r>
              <a:rPr lang="en-GB" altLang="en-US" sz="1800" dirty="0">
                <a:cs typeface="Arial" pitchFamily="34" charset="0"/>
              </a:rPr>
              <a:t> own communication skills as a manager, identifying strengths and areas for improvement……then </a:t>
            </a:r>
            <a:r>
              <a:rPr lang="en-GB" altLang="en-US" sz="1800" b="1" i="1" dirty="0">
                <a:cs typeface="Arial" pitchFamily="34" charset="0"/>
              </a:rPr>
              <a:t>Produce </a:t>
            </a:r>
            <a:r>
              <a:rPr lang="en-GB" altLang="en-US" sz="1800" dirty="0">
                <a:cs typeface="Arial" pitchFamily="34" charset="0"/>
              </a:rPr>
              <a:t>a PDP to address these</a:t>
            </a:r>
            <a:endParaRPr lang="en-GB" sz="1800" dirty="0"/>
          </a:p>
          <a:p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872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9DC3C-9FDD-4AF7-9C82-352D25587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788" y="167470"/>
            <a:ext cx="8229600" cy="1143000"/>
          </a:xfrm>
        </p:spPr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606C4-DFA2-4AB1-B1AE-1CEF17200C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788" y="1351159"/>
            <a:ext cx="8229600" cy="3917032"/>
          </a:xfrm>
        </p:spPr>
        <p:txBody>
          <a:bodyPr/>
          <a:lstStyle/>
          <a:p>
            <a:r>
              <a:rPr lang="en-GB" dirty="0"/>
              <a:t>Take 5 minutes to reflect on the session and summarise your learning from today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B2C03B-171C-4A38-A56D-CEE1460FC1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75856" y="2564904"/>
            <a:ext cx="2546134" cy="27439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64645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D10BB-168C-4D29-B8DD-82CBB8FC7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05AFB-1FAB-434C-83CC-4889F78F3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Covey, S. R. (2004) </a:t>
            </a:r>
            <a:r>
              <a:rPr lang="en-GB" i="1" dirty="0">
                <a:solidFill>
                  <a:srgbClr val="0070C0"/>
                </a:solidFill>
              </a:rPr>
              <a:t>The 7 Habits of Highly Effective People. </a:t>
            </a:r>
            <a:r>
              <a:rPr lang="en-GB" dirty="0">
                <a:solidFill>
                  <a:srgbClr val="0070C0"/>
                </a:solidFill>
              </a:rPr>
              <a:t>Simon &amp; Schuster UK Ltd.</a:t>
            </a:r>
          </a:p>
          <a:p>
            <a:r>
              <a:rPr lang="en-GB" dirty="0">
                <a:solidFill>
                  <a:srgbClr val="7030A0"/>
                </a:solidFill>
              </a:rPr>
              <a:t>Duck, S. &amp; McMahan, D.T. (2015). </a:t>
            </a:r>
            <a:r>
              <a:rPr lang="en-GB" i="1" dirty="0">
                <a:solidFill>
                  <a:srgbClr val="7030A0"/>
                </a:solidFill>
              </a:rPr>
              <a:t>Communication In Everyday Life</a:t>
            </a:r>
            <a:r>
              <a:rPr lang="en-GB" dirty="0">
                <a:solidFill>
                  <a:srgbClr val="7030A0"/>
                </a:solidFill>
              </a:rPr>
              <a:t>. 2</a:t>
            </a:r>
            <a:r>
              <a:rPr lang="en-GB" baseline="30000" dirty="0">
                <a:solidFill>
                  <a:srgbClr val="7030A0"/>
                </a:solidFill>
              </a:rPr>
              <a:t>nd</a:t>
            </a:r>
            <a:r>
              <a:rPr lang="en-GB" dirty="0">
                <a:solidFill>
                  <a:srgbClr val="7030A0"/>
                </a:solidFill>
              </a:rPr>
              <a:t> Ed. Sage Publications. Inc.</a:t>
            </a:r>
          </a:p>
          <a:p>
            <a:r>
              <a:rPr lang="en-GB" dirty="0">
                <a:solidFill>
                  <a:srgbClr val="7030A0"/>
                </a:solidFill>
              </a:rPr>
              <a:t>Griffith, B.A. and Dunham, E.B (2015). </a:t>
            </a:r>
            <a:r>
              <a:rPr lang="en-GB" i="1" dirty="0">
                <a:solidFill>
                  <a:srgbClr val="7030A0"/>
                </a:solidFill>
              </a:rPr>
              <a:t>Working In Teams. </a:t>
            </a:r>
            <a:r>
              <a:rPr lang="en-GB" dirty="0">
                <a:solidFill>
                  <a:srgbClr val="7030A0"/>
                </a:solidFill>
              </a:rPr>
              <a:t>California, USA: Sage Publications, Inc.</a:t>
            </a:r>
          </a:p>
          <a:p>
            <a:r>
              <a:rPr lang="en-GB" dirty="0">
                <a:solidFill>
                  <a:srgbClr val="7030A0"/>
                </a:solidFill>
              </a:rPr>
              <a:t>Maund, A., Schriek, M., &amp; Tinkler, P. K. (2017). Certificate in higher education : skills for the workplace student yearbook. Sage Publications.</a:t>
            </a:r>
          </a:p>
          <a:p>
            <a:r>
              <a:rPr lang="en-GB" dirty="0">
                <a:solidFill>
                  <a:srgbClr val="002060"/>
                </a:solidFill>
              </a:rPr>
              <a:t>Morgan, P. (2017) </a:t>
            </a:r>
            <a:r>
              <a:rPr lang="en-GB" i="1" dirty="0">
                <a:solidFill>
                  <a:srgbClr val="002060"/>
                </a:solidFill>
              </a:rPr>
              <a:t>The Business Student’s Guide To Study And Employability. </a:t>
            </a:r>
            <a:r>
              <a:rPr lang="en-GB" dirty="0">
                <a:solidFill>
                  <a:srgbClr val="002060"/>
                </a:solidFill>
              </a:rPr>
              <a:t>Sage Publications Ltd.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2689774"/>
      </p:ext>
    </p:extLst>
  </p:cSld>
  <p:clrMapOvr>
    <a:masterClrMapping/>
  </p:clrMapOvr>
</p:sld>
</file>

<file path=ppt/theme/theme1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83AD108B-BD82-4BEC-8384-78803B4C51ED}"/>
    </a:ext>
  </a:extLst>
</a:theme>
</file>

<file path=ppt/theme/theme3.xml><?xml version="1.0" encoding="utf-8"?>
<a:theme xmlns:a="http://schemas.openxmlformats.org/drawingml/2006/main" name="ALAMO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A1E32B8-695C-459D-B16C-89FE870095C9}"/>
    </a:ext>
  </a:extLst>
</a:theme>
</file>

<file path=ppt/theme/theme4.xml><?xml version="1.0" encoding="utf-8"?>
<a:theme xmlns:a="http://schemas.openxmlformats.org/drawingml/2006/main" name="UWTSD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96A8FE98-FF6C-475E-94CA-3BA9A63EDF5B}"/>
    </a:ext>
  </a:extLst>
</a:theme>
</file>

<file path=ppt/theme/theme5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AD62F7B1-3927-4412-B171-25F0FF9275F7}"/>
    </a:ext>
  </a:extLst>
</a:theme>
</file>

<file path=ppt/theme/theme6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CBC8F18B-41A6-4910-AB76-8675AB6E98C7}"/>
    </a:ext>
  </a:extLst>
</a:theme>
</file>

<file path=ppt/theme/theme7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B9828311-B975-4355-BFCD-B05A6FB29FA0}"/>
    </a:ext>
  </a:extLst>
</a:theme>
</file>

<file path=ppt/theme/theme8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A794EB92-8D0D-43AA-AAAD-249488228168}"/>
    </a:ext>
  </a:extLst>
</a:theme>
</file>

<file path=ppt/theme/theme9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99871499-27EA-4CEF-A02B-FFA2E2B501E8}"/>
    </a:ext>
  </a:extLst>
</a:theme>
</file>

<file path=ppt/theme/theme10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BB9D28B7-04D4-4AF1-9C9D-DD645BC31060}"/>
    </a:ext>
  </a:extLst>
</a:theme>
</file>

<file path=ppt/theme/theme11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B97DA7D5-1B0A-42A3-A57E-E01793A83371}"/>
    </a:ext>
  </a:extLst>
</a:theme>
</file>

<file path=ppt/theme/theme1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D85A30FF-9BC5-4C46-B975-F5B812B4F479}"/>
    </a:ext>
  </a:extLst>
</a:theme>
</file>

<file path=ppt/theme/theme13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DA8328B-53F9-4D67-8EE1-84C7CEB163A3}"/>
    </a:ext>
  </a:extLst>
</a:theme>
</file>

<file path=ppt/theme/theme14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57563635-AE95-4FA6-9D39-1AB4B21BCA6A}"/>
    </a:ext>
  </a:extLst>
</a:theme>
</file>

<file path=ppt/theme/theme15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72682DBB-B926-4909-8108-4B7AF58A5022}"/>
    </a:ext>
  </a:extLst>
</a:theme>
</file>

<file path=ppt/theme/theme16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0C0F4A4C-FEC9-46BC-88ED-BEBBA97D8E67}"/>
    </a:ext>
  </a:extLst>
</a:theme>
</file>

<file path=ppt/theme/theme17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0FD38BA4-4303-4C66-B01C-18BED6A430D3}"/>
    </a:ext>
  </a:extLst>
</a:theme>
</file>

<file path=ppt/theme/theme18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7BE50AA2-7213-4FA0-8548-A20D28C5D7DC}"/>
    </a:ext>
  </a:extLst>
</a:theme>
</file>

<file path=ppt/theme/theme19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AD841DF2-491F-432F-8337-838DFE1CDB6B}"/>
    </a:ext>
  </a:extLst>
</a:theme>
</file>

<file path=ppt/theme/theme20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B5331DA1-BBB3-495E-A628-A7C5407EC64E}"/>
    </a:ext>
  </a:extLst>
</a:theme>
</file>

<file path=ppt/theme/theme21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DC611292-EA29-4344-9304-36567BB53317}"/>
    </a:ext>
  </a:extLst>
</a:theme>
</file>

<file path=ppt/theme/theme22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353E8B69-C6D9-4514-AD35-6C5F87F5419E}"/>
    </a:ext>
  </a:extLst>
</a:theme>
</file>

<file path=ppt/theme/theme23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5142B873-0B81-4976-9267-3EC02A72AB76}"/>
    </a:ext>
  </a:extLst>
</a:theme>
</file>

<file path=ppt/theme/theme24.xml><?xml version="1.0" encoding="utf-8"?>
<a:theme xmlns:a="http://schemas.openxmlformats.org/drawingml/2006/main" name="1_UWTSD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42AC045E-0E28-43E1-886F-D7F0D5202CC3}"/>
    </a:ext>
  </a:extLst>
</a:theme>
</file>

<file path=ppt/theme/theme25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FC3E67EB-E655-43EF-AF71-6FB3D831B4F7}"/>
    </a:ext>
  </a:extLst>
</a:theme>
</file>

<file path=ppt/theme/theme26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F5700D4-ADA3-4DE5-B001-E5FF2DF5D9FB}"/>
    </a:ext>
  </a:extLst>
</a:theme>
</file>

<file path=ppt/theme/theme27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2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F10BD3C8-453B-4EC0-9669-81CFBF4CFB1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1720</TotalTime>
  <Words>319</Words>
  <Application>Microsoft Office PowerPoint</Application>
  <PresentationFormat>On-screen Show (4:3)</PresentationFormat>
  <Paragraphs>22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27</vt:i4>
      </vt:variant>
      <vt:variant>
        <vt:lpstr>Slide Titles</vt:lpstr>
      </vt:variant>
      <vt:variant>
        <vt:i4>6</vt:i4>
      </vt:variant>
    </vt:vector>
  </HeadingPairs>
  <TitlesOfParts>
    <vt:vector size="37" baseType="lpstr">
      <vt:lpstr>Arial</vt:lpstr>
      <vt:lpstr>Arial Rounded MT Bold</vt:lpstr>
      <vt:lpstr>Calibri</vt:lpstr>
      <vt:lpstr>Calibri Light</vt:lpstr>
      <vt:lpstr>3_Title Slide 1</vt:lpstr>
      <vt:lpstr>Title Slide 1</vt:lpstr>
      <vt:lpstr>ALAMO22</vt:lpstr>
      <vt:lpstr>UWTSD22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1_UWTSD22</vt:lpstr>
      <vt:lpstr>1_Title Slide 1</vt:lpstr>
      <vt:lpstr>Custom Design</vt:lpstr>
      <vt:lpstr>ALAMO Theme</vt:lpstr>
      <vt:lpstr>CertHE Applied Leadership and Management in the Workplace    Module: BMSK4013  Management Communication   </vt:lpstr>
      <vt:lpstr>PowerPoint Presentation</vt:lpstr>
      <vt:lpstr>Today’s Session</vt:lpstr>
      <vt:lpstr>Work based Report on Communication for Performance</vt:lpstr>
      <vt:lpstr>Summary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10. BMSK4002 Online Session 10</dc:title>
  <dc:creator>SfWP Staff</dc:creator>
  <cp:lastModifiedBy>Michaela Schriek</cp:lastModifiedBy>
  <cp:revision>12</cp:revision>
  <dcterms:created xsi:type="dcterms:W3CDTF">2015-04-14T15:21:28Z</dcterms:created>
  <dcterms:modified xsi:type="dcterms:W3CDTF">2023-02-07T16:25:52Z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