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157F5C-50AB-447B-ACBE-84B4E5D00A5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98B2615-1ACD-4FB4-87F7-7457E29D35B2}">
      <dgm:prSet custT="1"/>
      <dgm:spPr/>
      <dgm:t>
        <a:bodyPr/>
        <a:lstStyle/>
        <a:p>
          <a:pPr algn="ctr">
            <a:lnSpc>
              <a:spcPct val="100000"/>
            </a:lnSpc>
          </a:pPr>
          <a:r>
            <a:rPr lang="en-US" sz="2400" b="1" dirty="0"/>
            <a:t>Business Plan</a:t>
          </a:r>
          <a:br>
            <a:rPr lang="en-US" sz="2400" b="1" dirty="0"/>
          </a:br>
          <a:r>
            <a:rPr lang="en-US" sz="2400" b="1" dirty="0"/>
            <a:t>NSA Services – Garage Mechanic</a:t>
          </a:r>
          <a:br>
            <a:rPr lang="en-US" sz="2400" b="1" dirty="0"/>
          </a:br>
          <a:endParaRPr lang="en-US" sz="2400" dirty="0"/>
        </a:p>
      </dgm:t>
    </dgm:pt>
    <dgm:pt modelId="{C2FE7D57-3C67-46A9-B227-38F6BB9D6A4D}" type="parTrans" cxnId="{E10A1E0E-C61D-464C-8DE8-4B0556C676B2}">
      <dgm:prSet/>
      <dgm:spPr/>
      <dgm:t>
        <a:bodyPr/>
        <a:lstStyle/>
        <a:p>
          <a:endParaRPr lang="en-US"/>
        </a:p>
      </dgm:t>
    </dgm:pt>
    <dgm:pt modelId="{CB30CD4A-BF39-4757-BDC5-BE82FD9C431C}" type="sibTrans" cxnId="{E10A1E0E-C61D-464C-8DE8-4B0556C676B2}">
      <dgm:prSet/>
      <dgm:spPr/>
      <dgm:t>
        <a:bodyPr/>
        <a:lstStyle/>
        <a:p>
          <a:endParaRPr lang="en-US"/>
        </a:p>
      </dgm:t>
    </dgm:pt>
    <dgm:pt modelId="{7B83F184-C4EA-4E9B-817E-2A5461CEADC2}">
      <dgm:prSet/>
      <dgm:spPr/>
      <dgm:t>
        <a:bodyPr/>
        <a:lstStyle/>
        <a:p>
          <a:pPr>
            <a:lnSpc>
              <a:spcPct val="100000"/>
            </a:lnSpc>
          </a:pPr>
          <a:r>
            <a:rPr lang="en-US"/>
            <a:t>Assignment Title: Business Plan</a:t>
          </a:r>
          <a:br>
            <a:rPr lang="en-US"/>
          </a:br>
          <a:r>
            <a:rPr lang="en-US"/>
            <a:t>Module: Enterprise and Entrepreneurship</a:t>
          </a:r>
          <a:br>
            <a:rPr lang="en-US"/>
          </a:br>
          <a:r>
            <a:rPr lang="en-US"/>
            <a:t>Module Code: LCLM4006_LON</a:t>
          </a:r>
          <a:br>
            <a:rPr lang="en-US"/>
          </a:br>
          <a:r>
            <a:rPr lang="en-US"/>
            <a:t>Student Name: Gabriel Adrian Georgescu</a:t>
          </a:r>
          <a:br>
            <a:rPr lang="en-US"/>
          </a:br>
          <a:r>
            <a:rPr lang="en-US"/>
            <a:t>Student Number: 2430928</a:t>
          </a:r>
          <a:br>
            <a:rPr lang="en-US"/>
          </a:br>
          <a:r>
            <a:rPr lang="en-US"/>
            <a:t>Lecturer: Charles Obinwa</a:t>
          </a:r>
          <a:br>
            <a:rPr lang="en-US"/>
          </a:br>
          <a:r>
            <a:rPr lang="en-US"/>
            <a:t>Date: 23/11/2025</a:t>
          </a:r>
        </a:p>
      </dgm:t>
    </dgm:pt>
    <dgm:pt modelId="{FA794B4D-EAD2-48AD-8A8E-D2C3357FF915}" type="parTrans" cxnId="{F41BF63D-C330-4AF8-A97A-799727E6093E}">
      <dgm:prSet/>
      <dgm:spPr/>
      <dgm:t>
        <a:bodyPr/>
        <a:lstStyle/>
        <a:p>
          <a:endParaRPr lang="en-US"/>
        </a:p>
      </dgm:t>
    </dgm:pt>
    <dgm:pt modelId="{1FBF6303-C31C-40E2-B5A9-297DDF6D42B1}" type="sibTrans" cxnId="{F41BF63D-C330-4AF8-A97A-799727E6093E}">
      <dgm:prSet/>
      <dgm:spPr/>
      <dgm:t>
        <a:bodyPr/>
        <a:lstStyle/>
        <a:p>
          <a:endParaRPr lang="en-US"/>
        </a:p>
      </dgm:t>
    </dgm:pt>
    <dgm:pt modelId="{8406F007-DCA9-4DE6-9A7C-D6E3C65D7891}" type="pres">
      <dgm:prSet presAssocID="{2F157F5C-50AB-447B-ACBE-84B4E5D00A54}" presName="root" presStyleCnt="0">
        <dgm:presLayoutVars>
          <dgm:dir/>
          <dgm:resizeHandles val="exact"/>
        </dgm:presLayoutVars>
      </dgm:prSet>
      <dgm:spPr/>
    </dgm:pt>
    <dgm:pt modelId="{0521D504-86F3-4BE0-B845-C830876F5BD7}" type="pres">
      <dgm:prSet presAssocID="{D98B2615-1ACD-4FB4-87F7-7457E29D35B2}" presName="compNode" presStyleCnt="0"/>
      <dgm:spPr/>
    </dgm:pt>
    <dgm:pt modelId="{71C2219A-DBA2-48D4-A059-CB297F6AEE6A}" type="pres">
      <dgm:prSet presAssocID="{D98B2615-1ACD-4FB4-87F7-7457E29D35B2}" presName="bgRect" presStyleLbl="bgShp" presStyleIdx="0" presStyleCnt="2"/>
      <dgm:spPr/>
    </dgm:pt>
    <dgm:pt modelId="{5941C474-88AD-401F-B571-F20849BB137D}" type="pres">
      <dgm:prSet presAssocID="{D98B2615-1ACD-4FB4-87F7-7457E29D35B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ools"/>
        </a:ext>
      </dgm:extLst>
    </dgm:pt>
    <dgm:pt modelId="{6B507B95-E974-450B-A54E-B60D267FE07C}" type="pres">
      <dgm:prSet presAssocID="{D98B2615-1ACD-4FB4-87F7-7457E29D35B2}" presName="spaceRect" presStyleCnt="0"/>
      <dgm:spPr/>
    </dgm:pt>
    <dgm:pt modelId="{905D6904-CFDD-4801-957F-497EADE0AD82}" type="pres">
      <dgm:prSet presAssocID="{D98B2615-1ACD-4FB4-87F7-7457E29D35B2}" presName="parTx" presStyleLbl="revTx" presStyleIdx="0" presStyleCnt="2">
        <dgm:presLayoutVars>
          <dgm:chMax val="0"/>
          <dgm:chPref val="0"/>
        </dgm:presLayoutVars>
      </dgm:prSet>
      <dgm:spPr/>
    </dgm:pt>
    <dgm:pt modelId="{EF738B6A-B281-4A3F-B290-DCC1F3684EE8}" type="pres">
      <dgm:prSet presAssocID="{CB30CD4A-BF39-4757-BDC5-BE82FD9C431C}" presName="sibTrans" presStyleCnt="0"/>
      <dgm:spPr/>
    </dgm:pt>
    <dgm:pt modelId="{A805C161-FE92-413F-818B-492E9F9F42CA}" type="pres">
      <dgm:prSet presAssocID="{7B83F184-C4EA-4E9B-817E-2A5461CEADC2}" presName="compNode" presStyleCnt="0"/>
      <dgm:spPr/>
    </dgm:pt>
    <dgm:pt modelId="{C21A4214-EA81-4911-9025-EE5C5A66F08D}" type="pres">
      <dgm:prSet presAssocID="{7B83F184-C4EA-4E9B-817E-2A5461CEADC2}" presName="bgRect" presStyleLbl="bgShp" presStyleIdx="1" presStyleCnt="2"/>
      <dgm:spPr/>
    </dgm:pt>
    <dgm:pt modelId="{BDFE4D2F-80C1-455A-9DDD-AD27A7AD5792}" type="pres">
      <dgm:prSet presAssocID="{7B83F184-C4EA-4E9B-817E-2A5461CEADC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ustache Face with Solid Fill"/>
        </a:ext>
      </dgm:extLst>
    </dgm:pt>
    <dgm:pt modelId="{7575AEF3-C2D8-4761-94CE-C0766695D28D}" type="pres">
      <dgm:prSet presAssocID="{7B83F184-C4EA-4E9B-817E-2A5461CEADC2}" presName="spaceRect" presStyleCnt="0"/>
      <dgm:spPr/>
    </dgm:pt>
    <dgm:pt modelId="{44189B10-382C-47AC-A89A-8A9F96BCF319}" type="pres">
      <dgm:prSet presAssocID="{7B83F184-C4EA-4E9B-817E-2A5461CEADC2}" presName="parTx" presStyleLbl="revTx" presStyleIdx="1" presStyleCnt="2">
        <dgm:presLayoutVars>
          <dgm:chMax val="0"/>
          <dgm:chPref val="0"/>
        </dgm:presLayoutVars>
      </dgm:prSet>
      <dgm:spPr/>
    </dgm:pt>
  </dgm:ptLst>
  <dgm:cxnLst>
    <dgm:cxn modelId="{E10A1E0E-C61D-464C-8DE8-4B0556C676B2}" srcId="{2F157F5C-50AB-447B-ACBE-84B4E5D00A54}" destId="{D98B2615-1ACD-4FB4-87F7-7457E29D35B2}" srcOrd="0" destOrd="0" parTransId="{C2FE7D57-3C67-46A9-B227-38F6BB9D6A4D}" sibTransId="{CB30CD4A-BF39-4757-BDC5-BE82FD9C431C}"/>
    <dgm:cxn modelId="{0D781E25-5E0D-4BF3-8EF9-7D7925B1467B}" type="presOf" srcId="{D98B2615-1ACD-4FB4-87F7-7457E29D35B2}" destId="{905D6904-CFDD-4801-957F-497EADE0AD82}" srcOrd="0" destOrd="0" presId="urn:microsoft.com/office/officeart/2018/2/layout/IconVerticalSolidList"/>
    <dgm:cxn modelId="{F41BF63D-C330-4AF8-A97A-799727E6093E}" srcId="{2F157F5C-50AB-447B-ACBE-84B4E5D00A54}" destId="{7B83F184-C4EA-4E9B-817E-2A5461CEADC2}" srcOrd="1" destOrd="0" parTransId="{FA794B4D-EAD2-48AD-8A8E-D2C3357FF915}" sibTransId="{1FBF6303-C31C-40E2-B5A9-297DDF6D42B1}"/>
    <dgm:cxn modelId="{3ECCB790-BB45-4D91-8DF6-D0D848164AC9}" type="presOf" srcId="{7B83F184-C4EA-4E9B-817E-2A5461CEADC2}" destId="{44189B10-382C-47AC-A89A-8A9F96BCF319}" srcOrd="0" destOrd="0" presId="urn:microsoft.com/office/officeart/2018/2/layout/IconVerticalSolidList"/>
    <dgm:cxn modelId="{94BFE5DA-8728-4821-8602-87663D559773}" type="presOf" srcId="{2F157F5C-50AB-447B-ACBE-84B4E5D00A54}" destId="{8406F007-DCA9-4DE6-9A7C-D6E3C65D7891}" srcOrd="0" destOrd="0" presId="urn:microsoft.com/office/officeart/2018/2/layout/IconVerticalSolidList"/>
    <dgm:cxn modelId="{5016A53D-CBA6-4E76-8564-64A6C36B0BC9}" type="presParOf" srcId="{8406F007-DCA9-4DE6-9A7C-D6E3C65D7891}" destId="{0521D504-86F3-4BE0-B845-C830876F5BD7}" srcOrd="0" destOrd="0" presId="urn:microsoft.com/office/officeart/2018/2/layout/IconVerticalSolidList"/>
    <dgm:cxn modelId="{FBA7C040-A8B2-4A62-AF0F-340F5369ED43}" type="presParOf" srcId="{0521D504-86F3-4BE0-B845-C830876F5BD7}" destId="{71C2219A-DBA2-48D4-A059-CB297F6AEE6A}" srcOrd="0" destOrd="0" presId="urn:microsoft.com/office/officeart/2018/2/layout/IconVerticalSolidList"/>
    <dgm:cxn modelId="{82F194B8-76DD-4609-9300-F494D531F9AE}" type="presParOf" srcId="{0521D504-86F3-4BE0-B845-C830876F5BD7}" destId="{5941C474-88AD-401F-B571-F20849BB137D}" srcOrd="1" destOrd="0" presId="urn:microsoft.com/office/officeart/2018/2/layout/IconVerticalSolidList"/>
    <dgm:cxn modelId="{2D5C9235-63F0-4A9C-B0A2-753B457A7654}" type="presParOf" srcId="{0521D504-86F3-4BE0-B845-C830876F5BD7}" destId="{6B507B95-E974-450B-A54E-B60D267FE07C}" srcOrd="2" destOrd="0" presId="urn:microsoft.com/office/officeart/2018/2/layout/IconVerticalSolidList"/>
    <dgm:cxn modelId="{40C039CE-A480-4313-A4E2-4EED8B49F4FA}" type="presParOf" srcId="{0521D504-86F3-4BE0-B845-C830876F5BD7}" destId="{905D6904-CFDD-4801-957F-497EADE0AD82}" srcOrd="3" destOrd="0" presId="urn:microsoft.com/office/officeart/2018/2/layout/IconVerticalSolidList"/>
    <dgm:cxn modelId="{571EF114-E790-4FC8-BAF2-11C02D917104}" type="presParOf" srcId="{8406F007-DCA9-4DE6-9A7C-D6E3C65D7891}" destId="{EF738B6A-B281-4A3F-B290-DCC1F3684EE8}" srcOrd="1" destOrd="0" presId="urn:microsoft.com/office/officeart/2018/2/layout/IconVerticalSolidList"/>
    <dgm:cxn modelId="{520C99EC-7BE3-4958-9BE8-3CD36E59327F}" type="presParOf" srcId="{8406F007-DCA9-4DE6-9A7C-D6E3C65D7891}" destId="{A805C161-FE92-413F-818B-492E9F9F42CA}" srcOrd="2" destOrd="0" presId="urn:microsoft.com/office/officeart/2018/2/layout/IconVerticalSolidList"/>
    <dgm:cxn modelId="{912A6815-A9B4-455F-9D84-9E394D751877}" type="presParOf" srcId="{A805C161-FE92-413F-818B-492E9F9F42CA}" destId="{C21A4214-EA81-4911-9025-EE5C5A66F08D}" srcOrd="0" destOrd="0" presId="urn:microsoft.com/office/officeart/2018/2/layout/IconVerticalSolidList"/>
    <dgm:cxn modelId="{018C5101-6375-43B2-AC2B-5F8B7F01A40C}" type="presParOf" srcId="{A805C161-FE92-413F-818B-492E9F9F42CA}" destId="{BDFE4D2F-80C1-455A-9DDD-AD27A7AD5792}" srcOrd="1" destOrd="0" presId="urn:microsoft.com/office/officeart/2018/2/layout/IconVerticalSolidList"/>
    <dgm:cxn modelId="{7D881F83-4898-412C-9CA2-B4619902AF20}" type="presParOf" srcId="{A805C161-FE92-413F-818B-492E9F9F42CA}" destId="{7575AEF3-C2D8-4761-94CE-C0766695D28D}" srcOrd="2" destOrd="0" presId="urn:microsoft.com/office/officeart/2018/2/layout/IconVerticalSolidList"/>
    <dgm:cxn modelId="{71F142F9-7BBD-49E4-9A73-1778C7785C3C}" type="presParOf" srcId="{A805C161-FE92-413F-818B-492E9F9F42CA}" destId="{44189B10-382C-47AC-A89A-8A9F96BCF3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00A85F-EDD1-4305-B5F5-57658149963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4CC52BF-FC7A-4B0E-8C1C-F239B1754EDB}">
      <dgm:prSet custT="1"/>
      <dgm:spPr/>
      <dgm:t>
        <a:bodyPr/>
        <a:lstStyle/>
        <a:p>
          <a:pPr>
            <a:defRPr cap="all"/>
          </a:pPr>
          <a:r>
            <a:rPr lang="en-US" sz="3200" b="1" dirty="0">
              <a:solidFill>
                <a:schemeClr val="bg1"/>
              </a:solidFill>
            </a:rPr>
            <a:t>Overview of the Business Idea</a:t>
          </a:r>
          <a:endParaRPr lang="en-US" sz="3200" dirty="0">
            <a:solidFill>
              <a:schemeClr val="bg1"/>
            </a:solidFill>
          </a:endParaRPr>
        </a:p>
      </dgm:t>
    </dgm:pt>
    <dgm:pt modelId="{04F2F1A4-CD1C-48C1-BAC8-66C24274BAE6}" type="parTrans" cxnId="{D857150A-01F9-4B85-8355-6CA81C1E5490}">
      <dgm:prSet/>
      <dgm:spPr/>
      <dgm:t>
        <a:bodyPr/>
        <a:lstStyle/>
        <a:p>
          <a:endParaRPr lang="en-US"/>
        </a:p>
      </dgm:t>
    </dgm:pt>
    <dgm:pt modelId="{2C4E2F73-B75A-4688-9AFF-0AB845174882}" type="sibTrans" cxnId="{D857150A-01F9-4B85-8355-6CA81C1E5490}">
      <dgm:prSet/>
      <dgm:spPr/>
      <dgm:t>
        <a:bodyPr/>
        <a:lstStyle/>
        <a:p>
          <a:endParaRPr lang="en-US"/>
        </a:p>
      </dgm:t>
    </dgm:pt>
    <dgm:pt modelId="{83D6016F-FE93-4B84-B6AE-6D57945C53C9}">
      <dgm:prSet/>
      <dgm:spPr/>
      <dgm:t>
        <a:bodyPr/>
        <a:lstStyle/>
        <a:p>
          <a:pPr>
            <a:defRPr cap="all"/>
          </a:pPr>
          <a:r>
            <a:rPr lang="en-US" dirty="0"/>
            <a:t>NSA Service is a garage offering mechanical repair and maintenance. Main services include oil changes, brake repairs, suspension checks, diagnostic scans, battery replacement, </a:t>
          </a:r>
          <a:r>
            <a:rPr lang="en-US" dirty="0" err="1"/>
            <a:t>tyre</a:t>
          </a:r>
          <a:r>
            <a:rPr lang="en-US" dirty="0"/>
            <a:t> services, filter changes, fluid checks, and general repairs. The focus and priority is straightforward communication, simple pricing, and prompt service.</a:t>
          </a:r>
          <a:br>
            <a:rPr lang="en-US" dirty="0"/>
          </a:br>
          <a:endParaRPr lang="en-US" dirty="0"/>
        </a:p>
      </dgm:t>
    </dgm:pt>
    <dgm:pt modelId="{1BF33B66-D318-440B-9FFD-843BA6F0D88B}" type="parTrans" cxnId="{399E0A84-E2E9-4C21-99D2-7117F83F8840}">
      <dgm:prSet/>
      <dgm:spPr/>
      <dgm:t>
        <a:bodyPr/>
        <a:lstStyle/>
        <a:p>
          <a:endParaRPr lang="en-US"/>
        </a:p>
      </dgm:t>
    </dgm:pt>
    <dgm:pt modelId="{72E1E8E2-EC10-4282-B6EF-2E2443F10A65}" type="sibTrans" cxnId="{399E0A84-E2E9-4C21-99D2-7117F83F8840}">
      <dgm:prSet/>
      <dgm:spPr/>
      <dgm:t>
        <a:bodyPr/>
        <a:lstStyle/>
        <a:p>
          <a:endParaRPr lang="en-US"/>
        </a:p>
      </dgm:t>
    </dgm:pt>
    <dgm:pt modelId="{B3FBE76A-4D27-4E24-9EFF-2CD57B66A1CF}" type="pres">
      <dgm:prSet presAssocID="{A100A85F-EDD1-4305-B5F5-57658149963D}" presName="root" presStyleCnt="0">
        <dgm:presLayoutVars>
          <dgm:dir/>
          <dgm:resizeHandles val="exact"/>
        </dgm:presLayoutVars>
      </dgm:prSet>
      <dgm:spPr/>
    </dgm:pt>
    <dgm:pt modelId="{12369AE1-B4B1-469A-A7CB-13F1DD7D5566}" type="pres">
      <dgm:prSet presAssocID="{74CC52BF-FC7A-4B0E-8C1C-F239B1754EDB}" presName="compNode" presStyleCnt="0"/>
      <dgm:spPr/>
    </dgm:pt>
    <dgm:pt modelId="{0FF056ED-2EBA-4737-A6B1-A7296A38E461}" type="pres">
      <dgm:prSet presAssocID="{74CC52BF-FC7A-4B0E-8C1C-F239B1754EDB}" presName="iconBgRect" presStyleLbl="bgShp" presStyleIdx="0" presStyleCnt="2"/>
      <dgm:spPr/>
    </dgm:pt>
    <dgm:pt modelId="{C1577680-FDD7-4B82-BDF9-EF22B42C80FF}" type="pres">
      <dgm:prSet presAssocID="{74CC52BF-FC7A-4B0E-8C1C-F239B1754ED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D55270E6-A2A2-49DF-8B0D-040F6E802A5E}" type="pres">
      <dgm:prSet presAssocID="{74CC52BF-FC7A-4B0E-8C1C-F239B1754EDB}" presName="spaceRect" presStyleCnt="0"/>
      <dgm:spPr/>
    </dgm:pt>
    <dgm:pt modelId="{A36C5C60-FA65-4C50-9FA9-1CEC7FC9F9C4}" type="pres">
      <dgm:prSet presAssocID="{74CC52BF-FC7A-4B0E-8C1C-F239B1754EDB}" presName="textRect" presStyleLbl="revTx" presStyleIdx="0" presStyleCnt="2">
        <dgm:presLayoutVars>
          <dgm:chMax val="1"/>
          <dgm:chPref val="1"/>
        </dgm:presLayoutVars>
      </dgm:prSet>
      <dgm:spPr/>
    </dgm:pt>
    <dgm:pt modelId="{70DF5C28-78BF-4188-9363-DB75EFFDC1C7}" type="pres">
      <dgm:prSet presAssocID="{2C4E2F73-B75A-4688-9AFF-0AB845174882}" presName="sibTrans" presStyleCnt="0"/>
      <dgm:spPr/>
    </dgm:pt>
    <dgm:pt modelId="{108E8D40-5089-4A83-A6A3-C7C756D88F36}" type="pres">
      <dgm:prSet presAssocID="{83D6016F-FE93-4B84-B6AE-6D57945C53C9}" presName="compNode" presStyleCnt="0"/>
      <dgm:spPr/>
    </dgm:pt>
    <dgm:pt modelId="{0E5E7AAC-5805-44C0-9D52-A5A0E32FE3E8}" type="pres">
      <dgm:prSet presAssocID="{83D6016F-FE93-4B84-B6AE-6D57945C53C9}" presName="iconBgRect" presStyleLbl="bgShp" presStyleIdx="1" presStyleCnt="2" custLinFactNeighborX="-1343" custLinFactNeighborY="-20148"/>
      <dgm:spPr/>
    </dgm:pt>
    <dgm:pt modelId="{CCBD5D53-977A-4C51-B273-5629337C2E0F}" type="pres">
      <dgm:prSet presAssocID="{83D6016F-FE93-4B84-B6AE-6D57945C53C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A30AAD7F-AD8E-4405-8A51-9A15247612F4}" type="pres">
      <dgm:prSet presAssocID="{83D6016F-FE93-4B84-B6AE-6D57945C53C9}" presName="spaceRect" presStyleCnt="0"/>
      <dgm:spPr/>
    </dgm:pt>
    <dgm:pt modelId="{BE4EF314-8910-49A5-94E0-6317D846FD01}" type="pres">
      <dgm:prSet presAssocID="{83D6016F-FE93-4B84-B6AE-6D57945C53C9}" presName="textRect" presStyleLbl="revTx" presStyleIdx="1" presStyleCnt="2" custScaleX="156425" custScaleY="357462" custLinFactNeighborX="17134" custLinFactNeighborY="49161">
        <dgm:presLayoutVars>
          <dgm:chMax val="1"/>
          <dgm:chPref val="1"/>
        </dgm:presLayoutVars>
      </dgm:prSet>
      <dgm:spPr/>
    </dgm:pt>
  </dgm:ptLst>
  <dgm:cxnLst>
    <dgm:cxn modelId="{D857150A-01F9-4B85-8355-6CA81C1E5490}" srcId="{A100A85F-EDD1-4305-B5F5-57658149963D}" destId="{74CC52BF-FC7A-4B0E-8C1C-F239B1754EDB}" srcOrd="0" destOrd="0" parTransId="{04F2F1A4-CD1C-48C1-BAC8-66C24274BAE6}" sibTransId="{2C4E2F73-B75A-4688-9AFF-0AB845174882}"/>
    <dgm:cxn modelId="{B189E063-D385-45F0-BF2C-8ECC2C2C3EED}" type="presOf" srcId="{A100A85F-EDD1-4305-B5F5-57658149963D}" destId="{B3FBE76A-4D27-4E24-9EFF-2CD57B66A1CF}" srcOrd="0" destOrd="0" presId="urn:microsoft.com/office/officeart/2018/5/layout/IconCircleLabelList"/>
    <dgm:cxn modelId="{F019BF6D-2B5E-4899-BDC8-2652B72E0597}" type="presOf" srcId="{74CC52BF-FC7A-4B0E-8C1C-F239B1754EDB}" destId="{A36C5C60-FA65-4C50-9FA9-1CEC7FC9F9C4}" srcOrd="0" destOrd="0" presId="urn:microsoft.com/office/officeart/2018/5/layout/IconCircleLabelList"/>
    <dgm:cxn modelId="{399E0A84-E2E9-4C21-99D2-7117F83F8840}" srcId="{A100A85F-EDD1-4305-B5F5-57658149963D}" destId="{83D6016F-FE93-4B84-B6AE-6D57945C53C9}" srcOrd="1" destOrd="0" parTransId="{1BF33B66-D318-440B-9FFD-843BA6F0D88B}" sibTransId="{72E1E8E2-EC10-4282-B6EF-2E2443F10A65}"/>
    <dgm:cxn modelId="{8DE24BDA-2DEE-4B95-AB01-0799967F6C7B}" type="presOf" srcId="{83D6016F-FE93-4B84-B6AE-6D57945C53C9}" destId="{BE4EF314-8910-49A5-94E0-6317D846FD01}" srcOrd="0" destOrd="0" presId="urn:microsoft.com/office/officeart/2018/5/layout/IconCircleLabelList"/>
    <dgm:cxn modelId="{F19060C2-54A1-459F-BA4B-CECEB97EC27D}" type="presParOf" srcId="{B3FBE76A-4D27-4E24-9EFF-2CD57B66A1CF}" destId="{12369AE1-B4B1-469A-A7CB-13F1DD7D5566}" srcOrd="0" destOrd="0" presId="urn:microsoft.com/office/officeart/2018/5/layout/IconCircleLabelList"/>
    <dgm:cxn modelId="{CB704A25-9A0B-4AB1-B2C9-2C16C7B0E59F}" type="presParOf" srcId="{12369AE1-B4B1-469A-A7CB-13F1DD7D5566}" destId="{0FF056ED-2EBA-4737-A6B1-A7296A38E461}" srcOrd="0" destOrd="0" presId="urn:microsoft.com/office/officeart/2018/5/layout/IconCircleLabelList"/>
    <dgm:cxn modelId="{663FA3B5-21D7-4FEF-AAB0-442A13FD24C3}" type="presParOf" srcId="{12369AE1-B4B1-469A-A7CB-13F1DD7D5566}" destId="{C1577680-FDD7-4B82-BDF9-EF22B42C80FF}" srcOrd="1" destOrd="0" presId="urn:microsoft.com/office/officeart/2018/5/layout/IconCircleLabelList"/>
    <dgm:cxn modelId="{96C725DD-9FBF-4A9F-B7BE-8BBD72B55CD8}" type="presParOf" srcId="{12369AE1-B4B1-469A-A7CB-13F1DD7D5566}" destId="{D55270E6-A2A2-49DF-8B0D-040F6E802A5E}" srcOrd="2" destOrd="0" presId="urn:microsoft.com/office/officeart/2018/5/layout/IconCircleLabelList"/>
    <dgm:cxn modelId="{B6527767-BB8F-4F8A-AA39-E3B279FA9E7E}" type="presParOf" srcId="{12369AE1-B4B1-469A-A7CB-13F1DD7D5566}" destId="{A36C5C60-FA65-4C50-9FA9-1CEC7FC9F9C4}" srcOrd="3" destOrd="0" presId="urn:microsoft.com/office/officeart/2018/5/layout/IconCircleLabelList"/>
    <dgm:cxn modelId="{77D67CB2-1514-48DF-A9CF-DD1EE30FA59A}" type="presParOf" srcId="{B3FBE76A-4D27-4E24-9EFF-2CD57B66A1CF}" destId="{70DF5C28-78BF-4188-9363-DB75EFFDC1C7}" srcOrd="1" destOrd="0" presId="urn:microsoft.com/office/officeart/2018/5/layout/IconCircleLabelList"/>
    <dgm:cxn modelId="{BFB10658-2CEF-41C0-8212-E96BD672CECA}" type="presParOf" srcId="{B3FBE76A-4D27-4E24-9EFF-2CD57B66A1CF}" destId="{108E8D40-5089-4A83-A6A3-C7C756D88F36}" srcOrd="2" destOrd="0" presId="urn:microsoft.com/office/officeart/2018/5/layout/IconCircleLabelList"/>
    <dgm:cxn modelId="{13726647-7B40-4C6B-8526-34F79D443D54}" type="presParOf" srcId="{108E8D40-5089-4A83-A6A3-C7C756D88F36}" destId="{0E5E7AAC-5805-44C0-9D52-A5A0E32FE3E8}" srcOrd="0" destOrd="0" presId="urn:microsoft.com/office/officeart/2018/5/layout/IconCircleLabelList"/>
    <dgm:cxn modelId="{CCDED886-2943-4BB7-AAFF-CA1A3443EC69}" type="presParOf" srcId="{108E8D40-5089-4A83-A6A3-C7C756D88F36}" destId="{CCBD5D53-977A-4C51-B273-5629337C2E0F}" srcOrd="1" destOrd="0" presId="urn:microsoft.com/office/officeart/2018/5/layout/IconCircleLabelList"/>
    <dgm:cxn modelId="{D1C3104D-6538-4B15-B31E-90C6195D239B}" type="presParOf" srcId="{108E8D40-5089-4A83-A6A3-C7C756D88F36}" destId="{A30AAD7F-AD8E-4405-8A51-9A15247612F4}" srcOrd="2" destOrd="0" presId="urn:microsoft.com/office/officeart/2018/5/layout/IconCircleLabelList"/>
    <dgm:cxn modelId="{5F27057B-534E-4C46-89A3-7D7E6B445616}" type="presParOf" srcId="{108E8D40-5089-4A83-A6A3-C7C756D88F36}" destId="{BE4EF314-8910-49A5-94E0-6317D846FD0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808677-141E-4C22-933B-A45BF5128540}"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16D8BEAF-7637-4B16-BC57-254460BD81E7}">
      <dgm:prSet custT="1"/>
      <dgm:spPr/>
      <dgm:t>
        <a:bodyPr/>
        <a:lstStyle/>
        <a:p>
          <a:pPr algn="ctr"/>
          <a:r>
            <a:rPr lang="en-US" sz="4000" b="1" dirty="0">
              <a:solidFill>
                <a:schemeClr val="accent1"/>
              </a:solidFill>
            </a:rPr>
            <a:t>Legal Format and Management Structure</a:t>
          </a:r>
          <a:endParaRPr lang="en-US" sz="4000" dirty="0">
            <a:solidFill>
              <a:schemeClr val="accent1"/>
            </a:solidFill>
          </a:endParaRPr>
        </a:p>
      </dgm:t>
    </dgm:pt>
    <dgm:pt modelId="{5DE9FA6C-6946-4A9B-B725-72F0838E0B91}" type="parTrans" cxnId="{7F31693B-369C-484C-BA76-69F9D8C4C465}">
      <dgm:prSet/>
      <dgm:spPr/>
      <dgm:t>
        <a:bodyPr/>
        <a:lstStyle/>
        <a:p>
          <a:endParaRPr lang="en-US"/>
        </a:p>
      </dgm:t>
    </dgm:pt>
    <dgm:pt modelId="{A1168D35-02A2-4FB0-8069-A05C8829388F}" type="sibTrans" cxnId="{7F31693B-369C-484C-BA76-69F9D8C4C465}">
      <dgm:prSet/>
      <dgm:spPr/>
      <dgm:t>
        <a:bodyPr/>
        <a:lstStyle/>
        <a:p>
          <a:endParaRPr lang="en-US"/>
        </a:p>
      </dgm:t>
    </dgm:pt>
    <dgm:pt modelId="{BA8E8906-0514-4A36-AFEC-35E787460933}">
      <dgm:prSet/>
      <dgm:spPr/>
      <dgm:t>
        <a:bodyPr/>
        <a:lstStyle/>
        <a:p>
          <a:r>
            <a:rPr lang="en-US" dirty="0"/>
            <a:t> NSA Service will operate as a Limited Company. This structure reduces the owner's personal liability, gives professional status therefore  supports professional relationships with suppliers and insurers, tax efficient and makes it easier to open business accounts and access credit if needed.</a:t>
          </a:r>
          <a:br>
            <a:rPr lang="en-US" dirty="0"/>
          </a:br>
          <a:endParaRPr lang="en-US" dirty="0"/>
        </a:p>
      </dgm:t>
    </dgm:pt>
    <dgm:pt modelId="{010E5697-ACD7-42BB-BDCD-449900D5B20F}" type="parTrans" cxnId="{77534D0B-AFDC-437B-95DE-FB7DF1EC3198}">
      <dgm:prSet/>
      <dgm:spPr/>
      <dgm:t>
        <a:bodyPr/>
        <a:lstStyle/>
        <a:p>
          <a:endParaRPr lang="en-US"/>
        </a:p>
      </dgm:t>
    </dgm:pt>
    <dgm:pt modelId="{CE15D07A-9A80-4E8A-8495-44BF275BAAB2}" type="sibTrans" cxnId="{77534D0B-AFDC-437B-95DE-FB7DF1EC3198}">
      <dgm:prSet/>
      <dgm:spPr/>
      <dgm:t>
        <a:bodyPr/>
        <a:lstStyle/>
        <a:p>
          <a:endParaRPr lang="en-US"/>
        </a:p>
      </dgm:t>
    </dgm:pt>
    <dgm:pt modelId="{CD8BA008-D113-41AB-8E20-CF93EBC575E3}" type="pres">
      <dgm:prSet presAssocID="{11808677-141E-4C22-933B-A45BF5128540}" presName="vert0" presStyleCnt="0">
        <dgm:presLayoutVars>
          <dgm:dir/>
          <dgm:animOne val="branch"/>
          <dgm:animLvl val="lvl"/>
        </dgm:presLayoutVars>
      </dgm:prSet>
      <dgm:spPr/>
    </dgm:pt>
    <dgm:pt modelId="{C0F7A710-1986-40A3-A732-74944DAB4406}" type="pres">
      <dgm:prSet presAssocID="{16D8BEAF-7637-4B16-BC57-254460BD81E7}" presName="thickLine" presStyleLbl="alignNode1" presStyleIdx="0" presStyleCnt="2"/>
      <dgm:spPr/>
    </dgm:pt>
    <dgm:pt modelId="{A9DFF0DE-2DA7-43BF-B1ED-548462D90874}" type="pres">
      <dgm:prSet presAssocID="{16D8BEAF-7637-4B16-BC57-254460BD81E7}" presName="horz1" presStyleCnt="0"/>
      <dgm:spPr/>
    </dgm:pt>
    <dgm:pt modelId="{944EB3E8-F18A-44FF-BE17-8881F8338510}" type="pres">
      <dgm:prSet presAssocID="{16D8BEAF-7637-4B16-BC57-254460BD81E7}" presName="tx1" presStyleLbl="revTx" presStyleIdx="0" presStyleCnt="2" custLinFactY="-19413" custLinFactNeighborX="625" custLinFactNeighborY="-100000"/>
      <dgm:spPr/>
    </dgm:pt>
    <dgm:pt modelId="{A0A85EBD-963F-43C5-8E1C-FC5F687247AA}" type="pres">
      <dgm:prSet presAssocID="{16D8BEAF-7637-4B16-BC57-254460BD81E7}" presName="vert1" presStyleCnt="0"/>
      <dgm:spPr/>
    </dgm:pt>
    <dgm:pt modelId="{6C705953-3484-4DC5-9B02-EE35992529A9}" type="pres">
      <dgm:prSet presAssocID="{BA8E8906-0514-4A36-AFEC-35E787460933}" presName="thickLine" presStyleLbl="alignNode1" presStyleIdx="1" presStyleCnt="2"/>
      <dgm:spPr/>
    </dgm:pt>
    <dgm:pt modelId="{1144AB84-762A-4C5A-93E4-8D1BC0173F61}" type="pres">
      <dgm:prSet presAssocID="{BA8E8906-0514-4A36-AFEC-35E787460933}" presName="horz1" presStyleCnt="0"/>
      <dgm:spPr/>
    </dgm:pt>
    <dgm:pt modelId="{C6E00B14-FB34-4CB4-8FB0-BABE769F6D60}" type="pres">
      <dgm:prSet presAssocID="{BA8E8906-0514-4A36-AFEC-35E787460933}" presName="tx1" presStyleLbl="revTx" presStyleIdx="1" presStyleCnt="2"/>
      <dgm:spPr/>
    </dgm:pt>
    <dgm:pt modelId="{5008782C-62DB-48F8-837E-39AE76C97C65}" type="pres">
      <dgm:prSet presAssocID="{BA8E8906-0514-4A36-AFEC-35E787460933}" presName="vert1" presStyleCnt="0"/>
      <dgm:spPr/>
    </dgm:pt>
  </dgm:ptLst>
  <dgm:cxnLst>
    <dgm:cxn modelId="{77534D0B-AFDC-437B-95DE-FB7DF1EC3198}" srcId="{11808677-141E-4C22-933B-A45BF5128540}" destId="{BA8E8906-0514-4A36-AFEC-35E787460933}" srcOrd="1" destOrd="0" parTransId="{010E5697-ACD7-42BB-BDCD-449900D5B20F}" sibTransId="{CE15D07A-9A80-4E8A-8495-44BF275BAAB2}"/>
    <dgm:cxn modelId="{B4809623-D5A9-4264-B012-1376B49F257B}" type="presOf" srcId="{16D8BEAF-7637-4B16-BC57-254460BD81E7}" destId="{944EB3E8-F18A-44FF-BE17-8881F8338510}" srcOrd="0" destOrd="0" presId="urn:microsoft.com/office/officeart/2008/layout/LinedList"/>
    <dgm:cxn modelId="{7F31693B-369C-484C-BA76-69F9D8C4C465}" srcId="{11808677-141E-4C22-933B-A45BF5128540}" destId="{16D8BEAF-7637-4B16-BC57-254460BD81E7}" srcOrd="0" destOrd="0" parTransId="{5DE9FA6C-6946-4A9B-B725-72F0838E0B91}" sibTransId="{A1168D35-02A2-4FB0-8069-A05C8829388F}"/>
    <dgm:cxn modelId="{5B2793A9-4720-411F-91A9-45330F222EEC}" type="presOf" srcId="{11808677-141E-4C22-933B-A45BF5128540}" destId="{CD8BA008-D113-41AB-8E20-CF93EBC575E3}" srcOrd="0" destOrd="0" presId="urn:microsoft.com/office/officeart/2008/layout/LinedList"/>
    <dgm:cxn modelId="{3F2DE8D0-1781-49E2-B1A3-FB66FEE58A88}" type="presOf" srcId="{BA8E8906-0514-4A36-AFEC-35E787460933}" destId="{C6E00B14-FB34-4CB4-8FB0-BABE769F6D60}" srcOrd="0" destOrd="0" presId="urn:microsoft.com/office/officeart/2008/layout/LinedList"/>
    <dgm:cxn modelId="{D8B86D35-E632-4EB7-B7B9-0E4B26478800}" type="presParOf" srcId="{CD8BA008-D113-41AB-8E20-CF93EBC575E3}" destId="{C0F7A710-1986-40A3-A732-74944DAB4406}" srcOrd="0" destOrd="0" presId="urn:microsoft.com/office/officeart/2008/layout/LinedList"/>
    <dgm:cxn modelId="{5D46336F-C96A-4136-BCC2-34799D23983E}" type="presParOf" srcId="{CD8BA008-D113-41AB-8E20-CF93EBC575E3}" destId="{A9DFF0DE-2DA7-43BF-B1ED-548462D90874}" srcOrd="1" destOrd="0" presId="urn:microsoft.com/office/officeart/2008/layout/LinedList"/>
    <dgm:cxn modelId="{A5EE1854-EBA3-4A63-938A-7F3DDE28266F}" type="presParOf" srcId="{A9DFF0DE-2DA7-43BF-B1ED-548462D90874}" destId="{944EB3E8-F18A-44FF-BE17-8881F8338510}" srcOrd="0" destOrd="0" presId="urn:microsoft.com/office/officeart/2008/layout/LinedList"/>
    <dgm:cxn modelId="{D4BACD7D-528D-49A2-9F10-B28BB548F181}" type="presParOf" srcId="{A9DFF0DE-2DA7-43BF-B1ED-548462D90874}" destId="{A0A85EBD-963F-43C5-8E1C-FC5F687247AA}" srcOrd="1" destOrd="0" presId="urn:microsoft.com/office/officeart/2008/layout/LinedList"/>
    <dgm:cxn modelId="{2DD0D3FC-70A8-41EF-9E81-77968504A241}" type="presParOf" srcId="{CD8BA008-D113-41AB-8E20-CF93EBC575E3}" destId="{6C705953-3484-4DC5-9B02-EE35992529A9}" srcOrd="2" destOrd="0" presId="urn:microsoft.com/office/officeart/2008/layout/LinedList"/>
    <dgm:cxn modelId="{615D037F-7F95-4938-A346-C140453298D7}" type="presParOf" srcId="{CD8BA008-D113-41AB-8E20-CF93EBC575E3}" destId="{1144AB84-762A-4C5A-93E4-8D1BC0173F61}" srcOrd="3" destOrd="0" presId="urn:microsoft.com/office/officeart/2008/layout/LinedList"/>
    <dgm:cxn modelId="{C444F18B-4AFB-497F-915E-A6F32740972D}" type="presParOf" srcId="{1144AB84-762A-4C5A-93E4-8D1BC0173F61}" destId="{C6E00B14-FB34-4CB4-8FB0-BABE769F6D60}" srcOrd="0" destOrd="0" presId="urn:microsoft.com/office/officeart/2008/layout/LinedList"/>
    <dgm:cxn modelId="{10CAB06B-12E4-408C-80D2-D3B41A8A5965}" type="presParOf" srcId="{1144AB84-762A-4C5A-93E4-8D1BC0173F61}" destId="{5008782C-62DB-48F8-837E-39AE76C97C6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C2219A-DBA2-48D4-A059-CB297F6AEE6A}">
      <dsp:nvSpPr>
        <dsp:cNvPr id="0" name=""/>
        <dsp:cNvSpPr/>
      </dsp:nvSpPr>
      <dsp:spPr>
        <a:xfrm>
          <a:off x="0" y="234946"/>
          <a:ext cx="6096000" cy="189926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41C474-88AD-401F-B571-F20849BB137D}">
      <dsp:nvSpPr>
        <dsp:cNvPr id="0" name=""/>
        <dsp:cNvSpPr/>
      </dsp:nvSpPr>
      <dsp:spPr>
        <a:xfrm>
          <a:off x="574528" y="662282"/>
          <a:ext cx="1045618" cy="10445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5D6904-CFDD-4801-957F-497EADE0AD82}">
      <dsp:nvSpPr>
        <dsp:cNvPr id="0" name=""/>
        <dsp:cNvSpPr/>
      </dsp:nvSpPr>
      <dsp:spPr>
        <a:xfrm>
          <a:off x="2194676" y="234946"/>
          <a:ext cx="3897030" cy="1901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202" tIns="201202" rIns="201202" bIns="201202" numCol="1" spcCol="1270" anchor="ctr" anchorCtr="0">
          <a:noAutofit/>
        </a:bodyPr>
        <a:lstStyle/>
        <a:p>
          <a:pPr marL="0" lvl="0" indent="0" algn="ctr" defTabSz="1066800">
            <a:lnSpc>
              <a:spcPct val="100000"/>
            </a:lnSpc>
            <a:spcBef>
              <a:spcPct val="0"/>
            </a:spcBef>
            <a:spcAft>
              <a:spcPct val="35000"/>
            </a:spcAft>
            <a:buNone/>
          </a:pPr>
          <a:r>
            <a:rPr lang="en-US" sz="2400" b="1" kern="1200" dirty="0"/>
            <a:t>Business Plan</a:t>
          </a:r>
          <a:br>
            <a:rPr lang="en-US" sz="2400" b="1" kern="1200" dirty="0"/>
          </a:br>
          <a:r>
            <a:rPr lang="en-US" sz="2400" b="1" kern="1200" dirty="0"/>
            <a:t>NSA Services – Garage Mechanic</a:t>
          </a:r>
          <a:br>
            <a:rPr lang="en-US" sz="2400" b="1" kern="1200" dirty="0"/>
          </a:br>
          <a:endParaRPr lang="en-US" sz="2400" kern="1200" dirty="0"/>
        </a:p>
      </dsp:txBody>
      <dsp:txXfrm>
        <a:off x="2194676" y="234946"/>
        <a:ext cx="3897030" cy="1901125"/>
      </dsp:txXfrm>
    </dsp:sp>
    <dsp:sp modelId="{C21A4214-EA81-4911-9025-EE5C5A66F08D}">
      <dsp:nvSpPr>
        <dsp:cNvPr id="0" name=""/>
        <dsp:cNvSpPr/>
      </dsp:nvSpPr>
      <dsp:spPr>
        <a:xfrm>
          <a:off x="0" y="2481731"/>
          <a:ext cx="6096000" cy="189926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FE4D2F-80C1-455A-9DDD-AD27A7AD5792}">
      <dsp:nvSpPr>
        <dsp:cNvPr id="0" name=""/>
        <dsp:cNvSpPr/>
      </dsp:nvSpPr>
      <dsp:spPr>
        <a:xfrm>
          <a:off x="574528" y="2909066"/>
          <a:ext cx="1045618" cy="10445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189B10-382C-47AC-A89A-8A9F96BCF319}">
      <dsp:nvSpPr>
        <dsp:cNvPr id="0" name=""/>
        <dsp:cNvSpPr/>
      </dsp:nvSpPr>
      <dsp:spPr>
        <a:xfrm>
          <a:off x="2194676" y="2481731"/>
          <a:ext cx="3897030" cy="1901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202" tIns="201202" rIns="201202" bIns="201202" numCol="1" spcCol="1270" anchor="ctr" anchorCtr="0">
          <a:noAutofit/>
        </a:bodyPr>
        <a:lstStyle/>
        <a:p>
          <a:pPr marL="0" lvl="0" indent="0" algn="l" defTabSz="622300">
            <a:lnSpc>
              <a:spcPct val="100000"/>
            </a:lnSpc>
            <a:spcBef>
              <a:spcPct val="0"/>
            </a:spcBef>
            <a:spcAft>
              <a:spcPct val="35000"/>
            </a:spcAft>
            <a:buNone/>
          </a:pPr>
          <a:r>
            <a:rPr lang="en-US" sz="1400" kern="1200"/>
            <a:t>Assignment Title: Business Plan</a:t>
          </a:r>
          <a:br>
            <a:rPr lang="en-US" sz="1400" kern="1200"/>
          </a:br>
          <a:r>
            <a:rPr lang="en-US" sz="1400" kern="1200"/>
            <a:t>Module: Enterprise and Entrepreneurship</a:t>
          </a:r>
          <a:br>
            <a:rPr lang="en-US" sz="1400" kern="1200"/>
          </a:br>
          <a:r>
            <a:rPr lang="en-US" sz="1400" kern="1200"/>
            <a:t>Module Code: LCLM4006_LON</a:t>
          </a:r>
          <a:br>
            <a:rPr lang="en-US" sz="1400" kern="1200"/>
          </a:br>
          <a:r>
            <a:rPr lang="en-US" sz="1400" kern="1200"/>
            <a:t>Student Name: Gabriel Adrian Georgescu</a:t>
          </a:r>
          <a:br>
            <a:rPr lang="en-US" sz="1400" kern="1200"/>
          </a:br>
          <a:r>
            <a:rPr lang="en-US" sz="1400" kern="1200"/>
            <a:t>Student Number: 2430928</a:t>
          </a:r>
          <a:br>
            <a:rPr lang="en-US" sz="1400" kern="1200"/>
          </a:br>
          <a:r>
            <a:rPr lang="en-US" sz="1400" kern="1200"/>
            <a:t>Lecturer: Charles Obinwa</a:t>
          </a:r>
          <a:br>
            <a:rPr lang="en-US" sz="1400" kern="1200"/>
          </a:br>
          <a:r>
            <a:rPr lang="en-US" sz="1400" kern="1200"/>
            <a:t>Date: 23/11/2025</a:t>
          </a:r>
        </a:p>
      </dsp:txBody>
      <dsp:txXfrm>
        <a:off x="2194676" y="2481731"/>
        <a:ext cx="3897030" cy="19011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056ED-2EBA-4737-A6B1-A7296A38E461}">
      <dsp:nvSpPr>
        <dsp:cNvPr id="0" name=""/>
        <dsp:cNvSpPr/>
      </dsp:nvSpPr>
      <dsp:spPr>
        <a:xfrm>
          <a:off x="1300928" y="1105770"/>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577680-FDD7-4B82-BDF9-EF22B42C80FF}">
      <dsp:nvSpPr>
        <dsp:cNvPr id="0" name=""/>
        <dsp:cNvSpPr/>
      </dsp:nvSpPr>
      <dsp:spPr>
        <a:xfrm>
          <a:off x="1768928" y="1573770"/>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6C5C60-FA65-4C50-9FA9-1CEC7FC9F9C4}">
      <dsp:nvSpPr>
        <dsp:cNvPr id="0" name=""/>
        <dsp:cNvSpPr/>
      </dsp:nvSpPr>
      <dsp:spPr>
        <a:xfrm>
          <a:off x="598928" y="3985770"/>
          <a:ext cx="3600000"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US" sz="3200" b="1" kern="1200" dirty="0">
              <a:solidFill>
                <a:schemeClr val="bg1"/>
              </a:solidFill>
            </a:rPr>
            <a:t>Overview of the Business Idea</a:t>
          </a:r>
          <a:endParaRPr lang="en-US" sz="3200" kern="1200" dirty="0">
            <a:solidFill>
              <a:schemeClr val="bg1"/>
            </a:solidFill>
          </a:endParaRPr>
        </a:p>
      </dsp:txBody>
      <dsp:txXfrm>
        <a:off x="598928" y="3985770"/>
        <a:ext cx="3600000" cy="900000"/>
      </dsp:txXfrm>
    </dsp:sp>
    <dsp:sp modelId="{0E5E7AAC-5805-44C0-9D52-A5A0E32FE3E8}">
      <dsp:nvSpPr>
        <dsp:cNvPr id="0" name=""/>
        <dsp:cNvSpPr/>
      </dsp:nvSpPr>
      <dsp:spPr>
        <a:xfrm>
          <a:off x="6517086" y="84030"/>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BD5D53-977A-4C51-B273-5629337C2E0F}">
      <dsp:nvSpPr>
        <dsp:cNvPr id="0" name=""/>
        <dsp:cNvSpPr/>
      </dsp:nvSpPr>
      <dsp:spPr>
        <a:xfrm>
          <a:off x="7014578" y="994481"/>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4EF314-8910-49A5-94E0-6317D846FD01}">
      <dsp:nvSpPr>
        <dsp:cNvPr id="0" name=""/>
        <dsp:cNvSpPr/>
      </dsp:nvSpPr>
      <dsp:spPr>
        <a:xfrm>
          <a:off x="5427857" y="2690351"/>
          <a:ext cx="5631300" cy="3217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dirty="0"/>
            <a:t>NSA Service is a garage offering mechanical repair and maintenance. Main services include oil changes, brake repairs, suspension checks, diagnostic scans, battery replacement, </a:t>
          </a:r>
          <a:r>
            <a:rPr lang="en-US" sz="1900" kern="1200" dirty="0" err="1"/>
            <a:t>tyre</a:t>
          </a:r>
          <a:r>
            <a:rPr lang="en-US" sz="1900" kern="1200" dirty="0"/>
            <a:t> services, filter changes, fluid checks, and general repairs. The focus and priority is straightforward communication, simple pricing, and prompt service.</a:t>
          </a:r>
          <a:br>
            <a:rPr lang="en-US" sz="1900" kern="1200" dirty="0"/>
          </a:br>
          <a:endParaRPr lang="en-US" sz="1900" kern="1200" dirty="0"/>
        </a:p>
      </dsp:txBody>
      <dsp:txXfrm>
        <a:off x="5427857" y="2690351"/>
        <a:ext cx="5631300" cy="32171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7A710-1986-40A3-A732-74944DAB4406}">
      <dsp:nvSpPr>
        <dsp:cNvPr id="0" name=""/>
        <dsp:cNvSpPr/>
      </dsp:nvSpPr>
      <dsp:spPr>
        <a:xfrm>
          <a:off x="0" y="0"/>
          <a:ext cx="6798539"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4EB3E8-F18A-44FF-BE17-8881F8338510}">
      <dsp:nvSpPr>
        <dsp:cNvPr id="0" name=""/>
        <dsp:cNvSpPr/>
      </dsp:nvSpPr>
      <dsp:spPr>
        <a:xfrm>
          <a:off x="0" y="0"/>
          <a:ext cx="6798539" cy="3234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ctr" defTabSz="1778000">
            <a:lnSpc>
              <a:spcPct val="90000"/>
            </a:lnSpc>
            <a:spcBef>
              <a:spcPct val="0"/>
            </a:spcBef>
            <a:spcAft>
              <a:spcPct val="35000"/>
            </a:spcAft>
            <a:buNone/>
          </a:pPr>
          <a:r>
            <a:rPr lang="en-US" sz="4000" b="1" kern="1200" dirty="0">
              <a:solidFill>
                <a:schemeClr val="accent1"/>
              </a:solidFill>
            </a:rPr>
            <a:t>Legal Format and Management Structure</a:t>
          </a:r>
          <a:endParaRPr lang="en-US" sz="4000" kern="1200" dirty="0">
            <a:solidFill>
              <a:schemeClr val="accent1"/>
            </a:solidFill>
          </a:endParaRPr>
        </a:p>
      </dsp:txBody>
      <dsp:txXfrm>
        <a:off x="0" y="0"/>
        <a:ext cx="6798539" cy="3234812"/>
      </dsp:txXfrm>
    </dsp:sp>
    <dsp:sp modelId="{6C705953-3484-4DC5-9B02-EE35992529A9}">
      <dsp:nvSpPr>
        <dsp:cNvPr id="0" name=""/>
        <dsp:cNvSpPr/>
      </dsp:nvSpPr>
      <dsp:spPr>
        <a:xfrm>
          <a:off x="0" y="3234812"/>
          <a:ext cx="6798539"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E00B14-FB34-4CB4-8FB0-BABE769F6D60}">
      <dsp:nvSpPr>
        <dsp:cNvPr id="0" name=""/>
        <dsp:cNvSpPr/>
      </dsp:nvSpPr>
      <dsp:spPr>
        <a:xfrm>
          <a:off x="0" y="3234812"/>
          <a:ext cx="6798539" cy="3234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 NSA Service will operate as a Limited Company. This structure reduces the owner's personal liability, gives professional status therefore  supports professional relationships with suppliers and insurers, tax efficient and makes it easier to open business accounts and access credit if needed.</a:t>
          </a:r>
          <a:br>
            <a:rPr lang="en-US" sz="2600" kern="1200" dirty="0"/>
          </a:br>
          <a:endParaRPr lang="en-US" sz="2600" kern="1200" dirty="0"/>
        </a:p>
      </dsp:txBody>
      <dsp:txXfrm>
        <a:off x="0" y="3234812"/>
        <a:ext cx="6798539" cy="323481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B2582-92B9-5711-C998-AC12F272922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E06D7FD-1024-868F-EF7F-72EBA2FB60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E615BF9-943B-2357-6D28-418397E941C7}"/>
              </a:ext>
            </a:extLst>
          </p:cNvPr>
          <p:cNvSpPr>
            <a:spLocks noGrp="1"/>
          </p:cNvSpPr>
          <p:nvPr>
            <p:ph type="dt" sz="half" idx="10"/>
          </p:nvPr>
        </p:nvSpPr>
        <p:spPr/>
        <p:txBody>
          <a:bodyPr/>
          <a:lstStyle/>
          <a:p>
            <a:fld id="{7F7076D6-33E7-4058-A4A7-99CFE97E28D8}" type="datetimeFigureOut">
              <a:rPr lang="en-GB" smtClean="0"/>
              <a:t>23/11/2025</a:t>
            </a:fld>
            <a:endParaRPr lang="en-GB"/>
          </a:p>
        </p:txBody>
      </p:sp>
      <p:sp>
        <p:nvSpPr>
          <p:cNvPr id="5" name="Footer Placeholder 4">
            <a:extLst>
              <a:ext uri="{FF2B5EF4-FFF2-40B4-BE49-F238E27FC236}">
                <a16:creationId xmlns:a16="http://schemas.microsoft.com/office/drawing/2014/main" id="{5E22801C-AF3C-5A7D-9C1C-5F667BBAE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DBDC70-E2C2-0F2D-D4B5-D14A54F251E3}"/>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3001336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F9B27-557B-1043-F56A-38500241493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57DC3CE-304C-14B9-88B6-6A1FFBD062D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DF2696-7195-8599-84D5-7E49362873FF}"/>
              </a:ext>
            </a:extLst>
          </p:cNvPr>
          <p:cNvSpPr>
            <a:spLocks noGrp="1"/>
          </p:cNvSpPr>
          <p:nvPr>
            <p:ph type="dt" sz="half" idx="10"/>
          </p:nvPr>
        </p:nvSpPr>
        <p:spPr/>
        <p:txBody>
          <a:bodyPr/>
          <a:lstStyle/>
          <a:p>
            <a:fld id="{7F7076D6-33E7-4058-A4A7-99CFE97E28D8}" type="datetimeFigureOut">
              <a:rPr lang="en-GB" smtClean="0"/>
              <a:t>23/11/2025</a:t>
            </a:fld>
            <a:endParaRPr lang="en-GB"/>
          </a:p>
        </p:txBody>
      </p:sp>
      <p:sp>
        <p:nvSpPr>
          <p:cNvPr id="5" name="Footer Placeholder 4">
            <a:extLst>
              <a:ext uri="{FF2B5EF4-FFF2-40B4-BE49-F238E27FC236}">
                <a16:creationId xmlns:a16="http://schemas.microsoft.com/office/drawing/2014/main" id="{38FC0B7D-D062-B4F0-1524-3BA89F474D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D555C7-466A-E39B-A55C-6BEEBF3C06BB}"/>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3370779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2EE37-1B1E-ADDA-3976-60690BA4D10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2AEC061-C059-944B-2BAF-351D714FC78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4790A29-F8B1-B31B-F5B0-53968CB20CA9}"/>
              </a:ext>
            </a:extLst>
          </p:cNvPr>
          <p:cNvSpPr>
            <a:spLocks noGrp="1"/>
          </p:cNvSpPr>
          <p:nvPr>
            <p:ph type="dt" sz="half" idx="10"/>
          </p:nvPr>
        </p:nvSpPr>
        <p:spPr/>
        <p:txBody>
          <a:bodyPr/>
          <a:lstStyle/>
          <a:p>
            <a:fld id="{7F7076D6-33E7-4058-A4A7-99CFE97E28D8}" type="datetimeFigureOut">
              <a:rPr lang="en-GB" smtClean="0"/>
              <a:t>23/11/2025</a:t>
            </a:fld>
            <a:endParaRPr lang="en-GB"/>
          </a:p>
        </p:txBody>
      </p:sp>
      <p:sp>
        <p:nvSpPr>
          <p:cNvPr id="5" name="Footer Placeholder 4">
            <a:extLst>
              <a:ext uri="{FF2B5EF4-FFF2-40B4-BE49-F238E27FC236}">
                <a16:creationId xmlns:a16="http://schemas.microsoft.com/office/drawing/2014/main" id="{ED6E592D-F236-31B8-7A69-1F82680E52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F1FB5E-B79F-CDEA-DC02-696969C82E5C}"/>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3442913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78FA-FBBA-ED2E-0E7B-BD12D4D7CBF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2BEA158-A6B6-AD69-BBC6-BA9764E9399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BB6CA24-8E6C-F7C7-B238-B94E1BA6C64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FB914BB-FDFE-ECE7-0C72-1097D7CA064E}"/>
              </a:ext>
            </a:extLst>
          </p:cNvPr>
          <p:cNvSpPr>
            <a:spLocks noGrp="1"/>
          </p:cNvSpPr>
          <p:nvPr>
            <p:ph type="dt" sz="half" idx="10"/>
          </p:nvPr>
        </p:nvSpPr>
        <p:spPr/>
        <p:txBody>
          <a:bodyPr/>
          <a:lstStyle/>
          <a:p>
            <a:fld id="{7F7076D6-33E7-4058-A4A7-99CFE97E28D8}" type="datetimeFigureOut">
              <a:rPr lang="en-GB" smtClean="0"/>
              <a:t>23/11/2025</a:t>
            </a:fld>
            <a:endParaRPr lang="en-GB"/>
          </a:p>
        </p:txBody>
      </p:sp>
      <p:sp>
        <p:nvSpPr>
          <p:cNvPr id="6" name="Footer Placeholder 5">
            <a:extLst>
              <a:ext uri="{FF2B5EF4-FFF2-40B4-BE49-F238E27FC236}">
                <a16:creationId xmlns:a16="http://schemas.microsoft.com/office/drawing/2014/main" id="{3E6E2AA2-4148-BD26-026B-70CF009328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EBE80C-96AD-CD40-9CA5-9F77095B2844}"/>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3240691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7F072-0375-ED3C-58B7-BC15DCE926E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A4B2DC7-B035-1732-1ECC-71C176A06E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4794280-8686-724B-BB88-2C6ACD88D76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13BA5A5-236C-CC16-9991-70FF7DD949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0C094EA-1132-45A7-F941-E424DBDDC3D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56772FE-CE86-4F49-D8CB-F46A0B211095}"/>
              </a:ext>
            </a:extLst>
          </p:cNvPr>
          <p:cNvSpPr>
            <a:spLocks noGrp="1"/>
          </p:cNvSpPr>
          <p:nvPr>
            <p:ph type="dt" sz="half" idx="10"/>
          </p:nvPr>
        </p:nvSpPr>
        <p:spPr/>
        <p:txBody>
          <a:bodyPr/>
          <a:lstStyle/>
          <a:p>
            <a:fld id="{7F7076D6-33E7-4058-A4A7-99CFE97E28D8}" type="datetimeFigureOut">
              <a:rPr lang="en-GB" smtClean="0"/>
              <a:t>23/11/2025</a:t>
            </a:fld>
            <a:endParaRPr lang="en-GB"/>
          </a:p>
        </p:txBody>
      </p:sp>
      <p:sp>
        <p:nvSpPr>
          <p:cNvPr id="8" name="Footer Placeholder 7">
            <a:extLst>
              <a:ext uri="{FF2B5EF4-FFF2-40B4-BE49-F238E27FC236}">
                <a16:creationId xmlns:a16="http://schemas.microsoft.com/office/drawing/2014/main" id="{96D2C025-FEB0-64D4-BE30-83AEAF734D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ACD78E-7B4E-D414-01C7-ADC5D24953C8}"/>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1119255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11E07-F985-3B54-C5F3-F5CCA534238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34B9327-C4B9-E485-2AB9-3A29D9EAA9DA}"/>
              </a:ext>
            </a:extLst>
          </p:cNvPr>
          <p:cNvSpPr>
            <a:spLocks noGrp="1"/>
          </p:cNvSpPr>
          <p:nvPr>
            <p:ph type="dt" sz="half" idx="10"/>
          </p:nvPr>
        </p:nvSpPr>
        <p:spPr/>
        <p:txBody>
          <a:bodyPr/>
          <a:lstStyle/>
          <a:p>
            <a:fld id="{7F7076D6-33E7-4058-A4A7-99CFE97E28D8}" type="datetimeFigureOut">
              <a:rPr lang="en-GB" smtClean="0"/>
              <a:t>23/11/2025</a:t>
            </a:fld>
            <a:endParaRPr lang="en-GB"/>
          </a:p>
        </p:txBody>
      </p:sp>
      <p:sp>
        <p:nvSpPr>
          <p:cNvPr id="4" name="Footer Placeholder 3">
            <a:extLst>
              <a:ext uri="{FF2B5EF4-FFF2-40B4-BE49-F238E27FC236}">
                <a16:creationId xmlns:a16="http://schemas.microsoft.com/office/drawing/2014/main" id="{7284948B-31F3-3A69-24A6-A9C0E151BB2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DB9F899-14B4-AD02-19A4-45476112D783}"/>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1828980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3964AC-3B08-6E33-A538-797B9096B0E5}"/>
              </a:ext>
            </a:extLst>
          </p:cNvPr>
          <p:cNvSpPr>
            <a:spLocks noGrp="1"/>
          </p:cNvSpPr>
          <p:nvPr>
            <p:ph type="dt" sz="half" idx="10"/>
          </p:nvPr>
        </p:nvSpPr>
        <p:spPr/>
        <p:txBody>
          <a:bodyPr/>
          <a:lstStyle/>
          <a:p>
            <a:fld id="{7F7076D6-33E7-4058-A4A7-99CFE97E28D8}" type="datetimeFigureOut">
              <a:rPr lang="en-GB" smtClean="0"/>
              <a:t>23/11/2025</a:t>
            </a:fld>
            <a:endParaRPr lang="en-GB"/>
          </a:p>
        </p:txBody>
      </p:sp>
      <p:sp>
        <p:nvSpPr>
          <p:cNvPr id="3" name="Footer Placeholder 2">
            <a:extLst>
              <a:ext uri="{FF2B5EF4-FFF2-40B4-BE49-F238E27FC236}">
                <a16:creationId xmlns:a16="http://schemas.microsoft.com/office/drawing/2014/main" id="{E973F34F-08F4-F590-F880-A6637AFD9A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42654F9-8226-69BE-8209-B0D032F7793D}"/>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1323998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225AC-CD56-D7FF-9D15-F2C2E7A9FF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BA0D3F4-F2F3-4391-483E-B63FDB196F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655E2EC-6AA8-5A5B-AFEC-8D9845FA49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5EA2A5-EB98-1E4F-62FB-2ED135195ADF}"/>
              </a:ext>
            </a:extLst>
          </p:cNvPr>
          <p:cNvSpPr>
            <a:spLocks noGrp="1"/>
          </p:cNvSpPr>
          <p:nvPr>
            <p:ph type="dt" sz="half" idx="10"/>
          </p:nvPr>
        </p:nvSpPr>
        <p:spPr/>
        <p:txBody>
          <a:bodyPr/>
          <a:lstStyle/>
          <a:p>
            <a:fld id="{7F7076D6-33E7-4058-A4A7-99CFE97E28D8}" type="datetimeFigureOut">
              <a:rPr lang="en-GB" smtClean="0"/>
              <a:t>23/11/2025</a:t>
            </a:fld>
            <a:endParaRPr lang="en-GB"/>
          </a:p>
        </p:txBody>
      </p:sp>
      <p:sp>
        <p:nvSpPr>
          <p:cNvPr id="6" name="Footer Placeholder 5">
            <a:extLst>
              <a:ext uri="{FF2B5EF4-FFF2-40B4-BE49-F238E27FC236}">
                <a16:creationId xmlns:a16="http://schemas.microsoft.com/office/drawing/2014/main" id="{481391C2-400D-8038-43D5-A17D9573C1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20B086-570E-85CB-E353-419F90D4423E}"/>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1479329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A9B59-AD14-6D0E-29FC-217D1968305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7A9418A-AE4B-294F-FBBE-08CD0453F0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2BC656-DB8C-9E56-0E2C-FF0820886F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DF26FD-B959-ABA1-C56D-8143CDB54E32}"/>
              </a:ext>
            </a:extLst>
          </p:cNvPr>
          <p:cNvSpPr>
            <a:spLocks noGrp="1"/>
          </p:cNvSpPr>
          <p:nvPr>
            <p:ph type="dt" sz="half" idx="10"/>
          </p:nvPr>
        </p:nvSpPr>
        <p:spPr/>
        <p:txBody>
          <a:bodyPr/>
          <a:lstStyle/>
          <a:p>
            <a:fld id="{7F7076D6-33E7-4058-A4A7-99CFE97E28D8}" type="datetimeFigureOut">
              <a:rPr lang="en-GB" smtClean="0"/>
              <a:t>23/11/2025</a:t>
            </a:fld>
            <a:endParaRPr lang="en-GB"/>
          </a:p>
        </p:txBody>
      </p:sp>
      <p:sp>
        <p:nvSpPr>
          <p:cNvPr id="6" name="Footer Placeholder 5">
            <a:extLst>
              <a:ext uri="{FF2B5EF4-FFF2-40B4-BE49-F238E27FC236}">
                <a16:creationId xmlns:a16="http://schemas.microsoft.com/office/drawing/2014/main" id="{5986E3EB-9CA7-48D5-1D89-438D8AB9FA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737DCC-9900-DFE6-2D84-6F8CF459AF3C}"/>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2339446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DC4E4-7539-9D8E-C8A1-0A01B5A48B3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F4E1A4C-E769-042B-FA29-7DC02E0DBAD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71DAC4B-866B-441A-8CCA-C22B5393495F}"/>
              </a:ext>
            </a:extLst>
          </p:cNvPr>
          <p:cNvSpPr>
            <a:spLocks noGrp="1"/>
          </p:cNvSpPr>
          <p:nvPr>
            <p:ph type="dt" sz="half" idx="10"/>
          </p:nvPr>
        </p:nvSpPr>
        <p:spPr/>
        <p:txBody>
          <a:bodyPr/>
          <a:lstStyle/>
          <a:p>
            <a:fld id="{7F7076D6-33E7-4058-A4A7-99CFE97E28D8}" type="datetimeFigureOut">
              <a:rPr lang="en-GB" smtClean="0"/>
              <a:t>23/11/2025</a:t>
            </a:fld>
            <a:endParaRPr lang="en-GB"/>
          </a:p>
        </p:txBody>
      </p:sp>
      <p:sp>
        <p:nvSpPr>
          <p:cNvPr id="5" name="Footer Placeholder 4">
            <a:extLst>
              <a:ext uri="{FF2B5EF4-FFF2-40B4-BE49-F238E27FC236}">
                <a16:creationId xmlns:a16="http://schemas.microsoft.com/office/drawing/2014/main" id="{A5781253-F124-83E9-BE91-D45B319D5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A39F89-8873-51C5-00DE-A891910D1979}"/>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265430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D95891-5FEE-236F-1D41-773C2B8DC64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296095F-D02B-B1D4-D0E8-86FF1420CEC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BB2BA1-D47C-6867-03EC-B564EFE2E323}"/>
              </a:ext>
            </a:extLst>
          </p:cNvPr>
          <p:cNvSpPr>
            <a:spLocks noGrp="1"/>
          </p:cNvSpPr>
          <p:nvPr>
            <p:ph type="dt" sz="half" idx="10"/>
          </p:nvPr>
        </p:nvSpPr>
        <p:spPr/>
        <p:txBody>
          <a:bodyPr/>
          <a:lstStyle/>
          <a:p>
            <a:fld id="{7F7076D6-33E7-4058-A4A7-99CFE97E28D8}" type="datetimeFigureOut">
              <a:rPr lang="en-GB" smtClean="0"/>
              <a:t>23/11/2025</a:t>
            </a:fld>
            <a:endParaRPr lang="en-GB"/>
          </a:p>
        </p:txBody>
      </p:sp>
      <p:sp>
        <p:nvSpPr>
          <p:cNvPr id="5" name="Footer Placeholder 4">
            <a:extLst>
              <a:ext uri="{FF2B5EF4-FFF2-40B4-BE49-F238E27FC236}">
                <a16:creationId xmlns:a16="http://schemas.microsoft.com/office/drawing/2014/main" id="{01C7BA61-5AFE-DDD1-6AC1-5FE2B29B6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C5BBE2-9B77-985D-AA6B-B9B70E56B058}"/>
              </a:ext>
            </a:extLst>
          </p:cNvPr>
          <p:cNvSpPr>
            <a:spLocks noGrp="1"/>
          </p:cNvSpPr>
          <p:nvPr>
            <p:ph type="sldNum" sz="quarter" idx="12"/>
          </p:nvPr>
        </p:nvSpPr>
        <p:spPr/>
        <p:txBody>
          <a:bodyPr/>
          <a:lstStyle/>
          <a:p>
            <a:fld id="{DF307425-C05C-4E8C-A218-6A7D50F92FDA}" type="slidenum">
              <a:rPr lang="en-GB" smtClean="0"/>
              <a:t>‹#›</a:t>
            </a:fld>
            <a:endParaRPr lang="en-GB"/>
          </a:p>
        </p:txBody>
      </p:sp>
    </p:spTree>
    <p:extLst>
      <p:ext uri="{BB962C8B-B14F-4D97-AF65-F5344CB8AC3E}">
        <p14:creationId xmlns:p14="http://schemas.microsoft.com/office/powerpoint/2010/main" val="1144078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F95AF4-AC24-B916-5256-CD403AEA3D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5569A0D-9C44-77F0-DDB9-B91CF85F8B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DEB2C5-449C-7712-81BE-687A7E674C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F7076D6-33E7-4058-A4A7-99CFE97E28D8}" type="datetimeFigureOut">
              <a:rPr lang="en-GB" smtClean="0"/>
              <a:t>23/11/2025</a:t>
            </a:fld>
            <a:endParaRPr lang="en-GB"/>
          </a:p>
        </p:txBody>
      </p:sp>
      <p:sp>
        <p:nvSpPr>
          <p:cNvPr id="5" name="Footer Placeholder 4">
            <a:extLst>
              <a:ext uri="{FF2B5EF4-FFF2-40B4-BE49-F238E27FC236}">
                <a16:creationId xmlns:a16="http://schemas.microsoft.com/office/drawing/2014/main" id="{D39C1B73-5F6A-8C41-65A9-D17D21522D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0239CB-CF7D-051D-72FA-8D997696A9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F307425-C05C-4E8C-A218-6A7D50F92FDA}" type="slidenum">
              <a:rPr lang="en-GB" smtClean="0"/>
              <a:t>‹#›</a:t>
            </a:fld>
            <a:endParaRPr lang="en-GB"/>
          </a:p>
        </p:txBody>
      </p:sp>
    </p:spTree>
    <p:extLst>
      <p:ext uri="{BB962C8B-B14F-4D97-AF65-F5344CB8AC3E}">
        <p14:creationId xmlns:p14="http://schemas.microsoft.com/office/powerpoint/2010/main" val="12831596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7A54F85D-4704-1F4F-27F5-482205E24895}"/>
              </a:ext>
            </a:extLst>
          </p:cNvPr>
          <p:cNvGraphicFramePr/>
          <p:nvPr>
            <p:extLst>
              <p:ext uri="{D42A27DB-BD31-4B8C-83A1-F6EECF244321}">
                <p14:modId xmlns:p14="http://schemas.microsoft.com/office/powerpoint/2010/main" val="3384485189"/>
              </p:ext>
            </p:extLst>
          </p:nvPr>
        </p:nvGraphicFramePr>
        <p:xfrm>
          <a:off x="3048000" y="1122557"/>
          <a:ext cx="6096000" cy="46178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3000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78D1736-910F-4F44-07B4-94E223E8585C}"/>
              </a:ext>
            </a:extLst>
          </p:cNvPr>
          <p:cNvSpPr txBox="1"/>
          <p:nvPr/>
        </p:nvSpPr>
        <p:spPr>
          <a:xfrm>
            <a:off x="5755907" y="180327"/>
            <a:ext cx="6278777" cy="6677670"/>
          </a:xfrm>
          <a:prstGeom prst="rect">
            <a:avLst/>
          </a:prstGeom>
        </p:spPr>
        <p:txBody>
          <a:bodyPr vert="horz" lIns="91440" tIns="45720" rIns="91440" bIns="45720" rtlCol="0" anchor="ctr">
            <a:normAutofit/>
          </a:bodyPr>
          <a:lstStyle/>
          <a:p>
            <a:pPr>
              <a:lnSpc>
                <a:spcPct val="90000"/>
              </a:lnSpc>
              <a:spcBef>
                <a:spcPts val="2400"/>
              </a:spcBef>
            </a:pPr>
            <a:r>
              <a:rPr lang="en-US" sz="3600" b="1" dirty="0">
                <a:effectLst/>
              </a:rPr>
              <a:t>Introduction</a:t>
            </a:r>
          </a:p>
          <a:p>
            <a:pPr indent="-228600">
              <a:lnSpc>
                <a:spcPct val="90000"/>
              </a:lnSpc>
              <a:spcBef>
                <a:spcPts val="2400"/>
              </a:spcBef>
              <a:buFont typeface="Arial" panose="020B0604020202020204" pitchFamily="34" charset="0"/>
              <a:buChar char="•"/>
            </a:pPr>
            <a:endParaRPr lang="en-US" sz="2000" b="1" dirty="0">
              <a:effectLst/>
            </a:endParaRPr>
          </a:p>
          <a:p>
            <a:pPr>
              <a:lnSpc>
                <a:spcPct val="90000"/>
              </a:lnSpc>
            </a:pPr>
            <a:r>
              <a:rPr lang="en-US" sz="2000" dirty="0">
                <a:effectLst/>
              </a:rPr>
              <a:t>My name is Gabriel Georgescu, and I am the Garage manager of NSA Services. I lead daily operations, customer communication, budgeting, the technical and safety standards of the workshop. I have practical experience in vehicle repair, diagnostics, and customer service, plus basic business administration. These skills allow me to run a small, structured garage that focuses on clear service, fair pricing, and reliable results.</a:t>
            </a:r>
            <a:endParaRPr lang="en-US" sz="2000" dirty="0"/>
          </a:p>
        </p:txBody>
      </p:sp>
    </p:spTree>
    <p:extLst>
      <p:ext uri="{BB962C8B-B14F-4D97-AF65-F5344CB8AC3E}">
        <p14:creationId xmlns:p14="http://schemas.microsoft.com/office/powerpoint/2010/main" val="42038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31D61AA-368A-6789-15D3-143A22A18D1A}"/>
              </a:ext>
            </a:extLst>
          </p:cNvPr>
          <p:cNvPicPr>
            <a:picLocks noChangeAspect="1"/>
          </p:cNvPicPr>
          <p:nvPr/>
        </p:nvPicPr>
        <p:blipFill>
          <a:blip r:embed="rId2"/>
          <a:srcRect l="25914" r="8960" b="1"/>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17" name="TextBox 2">
            <a:extLst>
              <a:ext uri="{FF2B5EF4-FFF2-40B4-BE49-F238E27FC236}">
                <a16:creationId xmlns:a16="http://schemas.microsoft.com/office/drawing/2014/main" id="{BD04F21F-F0D4-DC4D-8D76-0C578AD58BB7}"/>
              </a:ext>
            </a:extLst>
          </p:cNvPr>
          <p:cNvGraphicFramePr/>
          <p:nvPr>
            <p:extLst>
              <p:ext uri="{D42A27DB-BD31-4B8C-83A1-F6EECF244321}">
                <p14:modId xmlns:p14="http://schemas.microsoft.com/office/powerpoint/2010/main" val="2814244346"/>
              </p:ext>
            </p:extLst>
          </p:nvPr>
        </p:nvGraphicFramePr>
        <p:xfrm>
          <a:off x="650240" y="375920"/>
          <a:ext cx="11059157" cy="59915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3733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lue and green background&#10;&#10;AI-generated content may be incorrect.">
            <a:extLst>
              <a:ext uri="{FF2B5EF4-FFF2-40B4-BE49-F238E27FC236}">
                <a16:creationId xmlns:a16="http://schemas.microsoft.com/office/drawing/2014/main" id="{8518C640-F0EA-0C96-4F83-205CA3A4D4D7}"/>
              </a:ext>
            </a:extLst>
          </p:cNvPr>
          <p:cNvPicPr>
            <a:picLocks noChangeAspect="1"/>
          </p:cNvPicPr>
          <p:nvPr/>
        </p:nvPicPr>
        <p:blipFill>
          <a:blip r:embed="rId2"/>
          <a:srcRect l="34273" r="24881" b="-1"/>
          <a:stretch>
            <a:fillRect/>
          </a:stretch>
        </p:blipFill>
        <p:spPr>
          <a:xfrm>
            <a:off x="1" y="10"/>
            <a:ext cx="4196496" cy="6857990"/>
          </a:xfrm>
          <a:prstGeom prst="rect">
            <a:avLst/>
          </a:prstGeom>
          <a:effectLst/>
        </p:spPr>
      </p:pic>
      <p:graphicFrame>
        <p:nvGraphicFramePr>
          <p:cNvPr id="5" name="TextBox 2">
            <a:extLst>
              <a:ext uri="{FF2B5EF4-FFF2-40B4-BE49-F238E27FC236}">
                <a16:creationId xmlns:a16="http://schemas.microsoft.com/office/drawing/2014/main" id="{DA613E9E-768C-FE47-2F6D-42519B5CD7DE}"/>
              </a:ext>
            </a:extLst>
          </p:cNvPr>
          <p:cNvGraphicFramePr/>
          <p:nvPr>
            <p:extLst>
              <p:ext uri="{D42A27DB-BD31-4B8C-83A1-F6EECF244321}">
                <p14:modId xmlns:p14="http://schemas.microsoft.com/office/powerpoint/2010/main" val="791591521"/>
              </p:ext>
            </p:extLst>
          </p:nvPr>
        </p:nvGraphicFramePr>
        <p:xfrm>
          <a:off x="4553734" y="206477"/>
          <a:ext cx="6798539" cy="6469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1701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450757C-2D0B-6645-50FC-665DD7A2FB8B}"/>
              </a:ext>
            </a:extLst>
          </p:cNvPr>
          <p:cNvSpPr txBox="1"/>
          <p:nvPr/>
        </p:nvSpPr>
        <p:spPr>
          <a:xfrm>
            <a:off x="699713" y="248038"/>
            <a:ext cx="7063721" cy="1159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rgbClr val="FFFFFF"/>
                </a:solidFill>
                <a:latin typeface="+mj-lt"/>
                <a:ea typeface="+mj-ea"/>
                <a:cs typeface="+mj-cs"/>
              </a:rPr>
              <a:t>Management Structure</a:t>
            </a:r>
            <a:endParaRPr lang="en-US" sz="4000" kern="1200">
              <a:solidFill>
                <a:srgbClr val="FFFFFF"/>
              </a:solidFill>
              <a:latin typeface="+mj-lt"/>
              <a:ea typeface="+mj-ea"/>
              <a:cs typeface="+mj-cs"/>
            </a:endParaRPr>
          </a:p>
        </p:txBody>
      </p:sp>
      <p:graphicFrame>
        <p:nvGraphicFramePr>
          <p:cNvPr id="4" name="Table 3">
            <a:extLst>
              <a:ext uri="{FF2B5EF4-FFF2-40B4-BE49-F238E27FC236}">
                <a16:creationId xmlns:a16="http://schemas.microsoft.com/office/drawing/2014/main" id="{3989D895-86CF-0254-80C4-636B51E21061}"/>
              </a:ext>
            </a:extLst>
          </p:cNvPr>
          <p:cNvGraphicFramePr>
            <a:graphicFrameLocks noGrp="1"/>
          </p:cNvGraphicFramePr>
          <p:nvPr>
            <p:extLst>
              <p:ext uri="{D42A27DB-BD31-4B8C-83A1-F6EECF244321}">
                <p14:modId xmlns:p14="http://schemas.microsoft.com/office/powerpoint/2010/main" val="2516019700"/>
              </p:ext>
            </p:extLst>
          </p:nvPr>
        </p:nvGraphicFramePr>
        <p:xfrm>
          <a:off x="4038282" y="2495018"/>
          <a:ext cx="4115435" cy="3394710"/>
        </p:xfrm>
        <a:graphic>
          <a:graphicData uri="http://schemas.openxmlformats.org/drawingml/2006/table">
            <a:tbl>
              <a:tblPr firstRow="1" firstCol="1" bandRow="1">
                <a:tableStyleId>{5C22544A-7EE6-4342-B048-85BDC9FD1C3A}</a:tableStyleId>
              </a:tblPr>
              <a:tblGrid>
                <a:gridCol w="4115435">
                  <a:extLst>
                    <a:ext uri="{9D8B030D-6E8A-4147-A177-3AD203B41FA5}">
                      <a16:colId xmlns:a16="http://schemas.microsoft.com/office/drawing/2014/main" val="289439093"/>
                    </a:ext>
                  </a:extLst>
                </a:gridCol>
              </a:tblGrid>
              <a:tr h="565785">
                <a:tc>
                  <a:txBody>
                    <a:bodyPr/>
                    <a:lstStyle/>
                    <a:p>
                      <a:pPr algn="ctr">
                        <a:lnSpc>
                          <a:spcPct val="115000"/>
                        </a:lnSpc>
                        <a:spcAft>
                          <a:spcPts val="1000"/>
                        </a:spcAft>
                        <a:buNone/>
                      </a:pPr>
                      <a:r>
                        <a:rPr lang="en-US" sz="3300">
                          <a:effectLst/>
                        </a:rPr>
                        <a:t>Managing Director</a:t>
                      </a:r>
                      <a:endParaRPr lang="en-GB" sz="3300">
                        <a:effectLst/>
                        <a:latin typeface="Arial" panose="020B0604020202020204" pitchFamily="34" charset="0"/>
                        <a:ea typeface="MS Mincho" panose="02020609040205080304" pitchFamily="49" charset="-128"/>
                        <a:cs typeface="Times New Roman" panose="02020603050405020304" pitchFamily="18" charset="0"/>
                      </a:endParaRPr>
                    </a:p>
                  </a:txBody>
                  <a:tcPr marL="205740" marR="205740" marT="0" marB="0"/>
                </a:tc>
                <a:extLst>
                  <a:ext uri="{0D108BD9-81ED-4DB2-BD59-A6C34878D82A}">
                    <a16:rowId xmlns:a16="http://schemas.microsoft.com/office/drawing/2014/main" val="2705279800"/>
                  </a:ext>
                </a:extLst>
              </a:tr>
              <a:tr h="565785">
                <a:tc>
                  <a:txBody>
                    <a:bodyPr/>
                    <a:lstStyle/>
                    <a:p>
                      <a:pPr algn="ctr">
                        <a:lnSpc>
                          <a:spcPct val="115000"/>
                        </a:lnSpc>
                        <a:spcAft>
                          <a:spcPts val="1000"/>
                        </a:spcAft>
                        <a:buNone/>
                      </a:pPr>
                      <a:r>
                        <a:rPr lang="en-US" sz="3300">
                          <a:effectLst/>
                        </a:rPr>
                        <a:t>Garage Manager</a:t>
                      </a:r>
                      <a:endParaRPr lang="en-GB" sz="3300">
                        <a:effectLst/>
                        <a:latin typeface="Arial" panose="020B0604020202020204" pitchFamily="34" charset="0"/>
                        <a:ea typeface="MS Mincho" panose="02020609040205080304" pitchFamily="49" charset="-128"/>
                        <a:cs typeface="Times New Roman" panose="02020603050405020304" pitchFamily="18" charset="0"/>
                      </a:endParaRPr>
                    </a:p>
                  </a:txBody>
                  <a:tcPr marL="205740" marR="205740" marT="0" marB="0"/>
                </a:tc>
                <a:extLst>
                  <a:ext uri="{0D108BD9-81ED-4DB2-BD59-A6C34878D82A}">
                    <a16:rowId xmlns:a16="http://schemas.microsoft.com/office/drawing/2014/main" val="3424712776"/>
                  </a:ext>
                </a:extLst>
              </a:tr>
              <a:tr h="565785">
                <a:tc>
                  <a:txBody>
                    <a:bodyPr/>
                    <a:lstStyle/>
                    <a:p>
                      <a:pPr algn="ctr">
                        <a:lnSpc>
                          <a:spcPct val="115000"/>
                        </a:lnSpc>
                        <a:spcAft>
                          <a:spcPts val="1000"/>
                        </a:spcAft>
                        <a:buNone/>
                      </a:pPr>
                      <a:r>
                        <a:rPr lang="en-US" sz="3300">
                          <a:effectLst/>
                        </a:rPr>
                        <a:t>Human Resources</a:t>
                      </a:r>
                      <a:endParaRPr lang="en-GB" sz="3300">
                        <a:effectLst/>
                        <a:latin typeface="Arial" panose="020B0604020202020204" pitchFamily="34" charset="0"/>
                        <a:ea typeface="MS Mincho" panose="02020609040205080304" pitchFamily="49" charset="-128"/>
                        <a:cs typeface="Times New Roman" panose="02020603050405020304" pitchFamily="18" charset="0"/>
                      </a:endParaRPr>
                    </a:p>
                  </a:txBody>
                  <a:tcPr marL="205740" marR="205740" marT="0" marB="0"/>
                </a:tc>
                <a:extLst>
                  <a:ext uri="{0D108BD9-81ED-4DB2-BD59-A6C34878D82A}">
                    <a16:rowId xmlns:a16="http://schemas.microsoft.com/office/drawing/2014/main" val="3005650990"/>
                  </a:ext>
                </a:extLst>
              </a:tr>
              <a:tr h="565785">
                <a:tc>
                  <a:txBody>
                    <a:bodyPr/>
                    <a:lstStyle/>
                    <a:p>
                      <a:pPr algn="ctr">
                        <a:lnSpc>
                          <a:spcPct val="115000"/>
                        </a:lnSpc>
                        <a:spcAft>
                          <a:spcPts val="1000"/>
                        </a:spcAft>
                        <a:buNone/>
                      </a:pPr>
                      <a:r>
                        <a:rPr lang="en-US" sz="3300">
                          <a:effectLst/>
                        </a:rPr>
                        <a:t>Marketing</a:t>
                      </a:r>
                      <a:endParaRPr lang="en-GB" sz="3300">
                        <a:effectLst/>
                        <a:latin typeface="Arial" panose="020B0604020202020204" pitchFamily="34" charset="0"/>
                        <a:ea typeface="MS Mincho" panose="02020609040205080304" pitchFamily="49" charset="-128"/>
                        <a:cs typeface="Times New Roman" panose="02020603050405020304" pitchFamily="18" charset="0"/>
                      </a:endParaRPr>
                    </a:p>
                  </a:txBody>
                  <a:tcPr marL="205740" marR="205740" marT="0" marB="0"/>
                </a:tc>
                <a:extLst>
                  <a:ext uri="{0D108BD9-81ED-4DB2-BD59-A6C34878D82A}">
                    <a16:rowId xmlns:a16="http://schemas.microsoft.com/office/drawing/2014/main" val="780164561"/>
                  </a:ext>
                </a:extLst>
              </a:tr>
              <a:tr h="565785">
                <a:tc>
                  <a:txBody>
                    <a:bodyPr/>
                    <a:lstStyle/>
                    <a:p>
                      <a:pPr algn="ctr">
                        <a:lnSpc>
                          <a:spcPct val="115000"/>
                        </a:lnSpc>
                        <a:spcAft>
                          <a:spcPts val="1000"/>
                        </a:spcAft>
                        <a:buNone/>
                      </a:pPr>
                      <a:r>
                        <a:rPr lang="en-US" sz="3300">
                          <a:effectLst/>
                        </a:rPr>
                        <a:t>Garage Supervisor</a:t>
                      </a:r>
                      <a:endParaRPr lang="en-GB" sz="3300">
                        <a:effectLst/>
                        <a:latin typeface="Arial" panose="020B0604020202020204" pitchFamily="34" charset="0"/>
                        <a:ea typeface="MS Mincho" panose="02020609040205080304" pitchFamily="49" charset="-128"/>
                        <a:cs typeface="Times New Roman" panose="02020603050405020304" pitchFamily="18" charset="0"/>
                      </a:endParaRPr>
                    </a:p>
                  </a:txBody>
                  <a:tcPr marL="205740" marR="205740" marT="0" marB="0"/>
                </a:tc>
                <a:extLst>
                  <a:ext uri="{0D108BD9-81ED-4DB2-BD59-A6C34878D82A}">
                    <a16:rowId xmlns:a16="http://schemas.microsoft.com/office/drawing/2014/main" val="3710383318"/>
                  </a:ext>
                </a:extLst>
              </a:tr>
              <a:tr h="565785">
                <a:tc>
                  <a:txBody>
                    <a:bodyPr/>
                    <a:lstStyle/>
                    <a:p>
                      <a:pPr algn="ctr">
                        <a:lnSpc>
                          <a:spcPct val="115000"/>
                        </a:lnSpc>
                        <a:spcAft>
                          <a:spcPts val="1000"/>
                        </a:spcAft>
                        <a:buNone/>
                      </a:pPr>
                      <a:r>
                        <a:rPr lang="en-US" sz="3300" dirty="0">
                          <a:effectLst/>
                        </a:rPr>
                        <a:t>Mechanic</a:t>
                      </a:r>
                      <a:endParaRPr lang="en-GB" sz="3300" dirty="0">
                        <a:effectLst/>
                        <a:latin typeface="Arial" panose="020B0604020202020204" pitchFamily="34" charset="0"/>
                        <a:ea typeface="MS Mincho" panose="02020609040205080304" pitchFamily="49" charset="-128"/>
                        <a:cs typeface="Times New Roman" panose="02020603050405020304" pitchFamily="18" charset="0"/>
                      </a:endParaRPr>
                    </a:p>
                  </a:txBody>
                  <a:tcPr marL="205740" marR="205740" marT="0" marB="0"/>
                </a:tc>
                <a:extLst>
                  <a:ext uri="{0D108BD9-81ED-4DB2-BD59-A6C34878D82A}">
                    <a16:rowId xmlns:a16="http://schemas.microsoft.com/office/drawing/2014/main" val="2034919384"/>
                  </a:ext>
                </a:extLst>
              </a:tr>
            </a:tbl>
          </a:graphicData>
        </a:graphic>
      </p:graphicFrame>
    </p:spTree>
    <p:extLst>
      <p:ext uri="{BB962C8B-B14F-4D97-AF65-F5344CB8AC3E}">
        <p14:creationId xmlns:p14="http://schemas.microsoft.com/office/powerpoint/2010/main" val="664659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B31DBA31-08CF-7FB0-429C-19387F208BA3}"/>
              </a:ext>
            </a:extLst>
          </p:cNvPr>
          <p:cNvSpPr/>
          <p:nvPr/>
        </p:nvSpPr>
        <p:spPr>
          <a:xfrm>
            <a:off x="7658420" y="3983057"/>
            <a:ext cx="2145665" cy="14050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7F382503-FA8C-E4EC-7647-0517692806EF}"/>
              </a:ext>
            </a:extLst>
          </p:cNvPr>
          <p:cNvSpPr/>
          <p:nvPr/>
        </p:nvSpPr>
        <p:spPr>
          <a:xfrm>
            <a:off x="4710748" y="4004586"/>
            <a:ext cx="2145665"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DDD5B561-87A4-2E22-C704-41CB1015FC7D}"/>
              </a:ext>
            </a:extLst>
          </p:cNvPr>
          <p:cNvSpPr/>
          <p:nvPr/>
        </p:nvSpPr>
        <p:spPr>
          <a:xfrm>
            <a:off x="1581907" y="2009284"/>
            <a:ext cx="2145665"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32">
            <a:extLst>
              <a:ext uri="{FF2B5EF4-FFF2-40B4-BE49-F238E27FC236}">
                <a16:creationId xmlns:a16="http://schemas.microsoft.com/office/drawing/2014/main" id="{D521E19A-F17E-2783-4B27-9F3D94DCAE3C}"/>
              </a:ext>
            </a:extLst>
          </p:cNvPr>
          <p:cNvSpPr/>
          <p:nvPr/>
        </p:nvSpPr>
        <p:spPr>
          <a:xfrm>
            <a:off x="7658421" y="2023105"/>
            <a:ext cx="2145665"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a:extLst>
              <a:ext uri="{FF2B5EF4-FFF2-40B4-BE49-F238E27FC236}">
                <a16:creationId xmlns:a16="http://schemas.microsoft.com/office/drawing/2014/main" id="{14ACEFB5-A458-ABDB-EF08-38B6D4DA0257}"/>
              </a:ext>
            </a:extLst>
          </p:cNvPr>
          <p:cNvSpPr/>
          <p:nvPr/>
        </p:nvSpPr>
        <p:spPr>
          <a:xfrm>
            <a:off x="4710749" y="2036445"/>
            <a:ext cx="2145665"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
            <a:extLst>
              <a:ext uri="{FF2B5EF4-FFF2-40B4-BE49-F238E27FC236}">
                <a16:creationId xmlns:a16="http://schemas.microsoft.com/office/drawing/2014/main" id="{87787626-7933-0E61-7C6F-9ED075457E66}"/>
              </a:ext>
            </a:extLst>
          </p:cNvPr>
          <p:cNvSpPr>
            <a:spLocks noChangeArrowheads="1"/>
          </p:cNvSpPr>
          <p:nvPr/>
        </p:nvSpPr>
        <p:spPr bwMode="auto">
          <a:xfrm>
            <a:off x="2943547" y="375790"/>
            <a:ext cx="5747374" cy="820694"/>
          </a:xfrm>
          <a:prstGeom prst="rect">
            <a:avLst/>
          </a:prstGeom>
          <a:solidFill>
            <a:srgbClr val="4F81BD"/>
          </a:solidFill>
          <a:ln w="25400">
            <a:solidFill>
              <a:srgbClr val="0A121C"/>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FFFFFF"/>
                </a:solidFill>
                <a:effectLst/>
                <a:latin typeface="Arial" panose="020B0604020202020204" pitchFamily="34" charset="0"/>
                <a:ea typeface="MS Mincho" panose="02020609040205080304" pitchFamily="49" charset="-128"/>
                <a:cs typeface="Arial" panose="020B0604020202020204" pitchFamily="34" charset="0"/>
              </a:rPr>
              <a:t>Denis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FFFFFF"/>
                </a:solidFill>
                <a:effectLst/>
                <a:latin typeface="Arial" panose="020B0604020202020204" pitchFamily="34" charset="0"/>
                <a:ea typeface="MS Mincho" panose="02020609040205080304" pitchFamily="49" charset="-128"/>
                <a:cs typeface="Arial" panose="020B0604020202020204" pitchFamily="34" charset="0"/>
              </a:rPr>
              <a:t>Managing Director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cxnSp>
        <p:nvCxnSpPr>
          <p:cNvPr id="15" name="Straight Arrow Connector 14">
            <a:extLst>
              <a:ext uri="{FF2B5EF4-FFF2-40B4-BE49-F238E27FC236}">
                <a16:creationId xmlns:a16="http://schemas.microsoft.com/office/drawing/2014/main" id="{A0394955-55B1-D1D8-F574-78B4F3E20728}"/>
              </a:ext>
            </a:extLst>
          </p:cNvPr>
          <p:cNvCxnSpPr/>
          <p:nvPr/>
        </p:nvCxnSpPr>
        <p:spPr>
          <a:xfrm>
            <a:off x="5817235" y="3246120"/>
            <a:ext cx="0" cy="66802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6" name="TextBox 4">
            <a:extLst>
              <a:ext uri="{FF2B5EF4-FFF2-40B4-BE49-F238E27FC236}">
                <a16:creationId xmlns:a16="http://schemas.microsoft.com/office/drawing/2014/main" id="{85B522B9-9902-97AC-0D93-6ABF74D7D6DB}"/>
              </a:ext>
            </a:extLst>
          </p:cNvPr>
          <p:cNvSpPr txBox="1">
            <a:spLocks noChangeArrowheads="1"/>
          </p:cNvSpPr>
          <p:nvPr/>
        </p:nvSpPr>
        <p:spPr bwMode="auto">
          <a:xfrm>
            <a:off x="4710750" y="2178685"/>
            <a:ext cx="22129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Gabriel</a:t>
            </a:r>
            <a:endParaRPr kumimoji="0" lang="en-US" altLang="en-US" sz="8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Manager</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17" name="TextBox 7">
            <a:extLst>
              <a:ext uri="{FF2B5EF4-FFF2-40B4-BE49-F238E27FC236}">
                <a16:creationId xmlns:a16="http://schemas.microsoft.com/office/drawing/2014/main" id="{AFF0F92B-C3FA-AE4E-0294-C513C909A01C}"/>
              </a:ext>
            </a:extLst>
          </p:cNvPr>
          <p:cNvSpPr txBox="1">
            <a:spLocks noChangeArrowheads="1"/>
          </p:cNvSpPr>
          <p:nvPr/>
        </p:nvSpPr>
        <p:spPr bwMode="auto">
          <a:xfrm>
            <a:off x="5090636" y="4117092"/>
            <a:ext cx="13858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Cristiana</a:t>
            </a:r>
            <a:endParaRPr kumimoji="0" lang="en-US" altLang="en-US" sz="8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HR</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cxnSp>
        <p:nvCxnSpPr>
          <p:cNvPr id="18" name="Straight Arrow Connector 17">
            <a:extLst>
              <a:ext uri="{FF2B5EF4-FFF2-40B4-BE49-F238E27FC236}">
                <a16:creationId xmlns:a16="http://schemas.microsoft.com/office/drawing/2014/main" id="{AA0871FD-DF9F-63F3-AD45-1E94162C9AAF}"/>
              </a:ext>
            </a:extLst>
          </p:cNvPr>
          <p:cNvCxnSpPr/>
          <p:nvPr/>
        </p:nvCxnSpPr>
        <p:spPr>
          <a:xfrm>
            <a:off x="6923725" y="2475148"/>
            <a:ext cx="667385"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9" name="TextBox 10">
            <a:extLst>
              <a:ext uri="{FF2B5EF4-FFF2-40B4-BE49-F238E27FC236}">
                <a16:creationId xmlns:a16="http://schemas.microsoft.com/office/drawing/2014/main" id="{8878541C-4EB8-6C77-D937-7D8935197D08}"/>
              </a:ext>
            </a:extLst>
          </p:cNvPr>
          <p:cNvSpPr txBox="1">
            <a:spLocks noChangeArrowheads="1"/>
          </p:cNvSpPr>
          <p:nvPr/>
        </p:nvSpPr>
        <p:spPr bwMode="auto">
          <a:xfrm>
            <a:off x="7841298" y="2178685"/>
            <a:ext cx="16906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Irinel</a:t>
            </a:r>
            <a:endParaRPr kumimoji="0" lang="en-US" altLang="en-US" sz="8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Supervisor</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cxnSp>
        <p:nvCxnSpPr>
          <p:cNvPr id="20" name="Straight Arrow Connector 19">
            <a:extLst>
              <a:ext uri="{FF2B5EF4-FFF2-40B4-BE49-F238E27FC236}">
                <a16:creationId xmlns:a16="http://schemas.microsoft.com/office/drawing/2014/main" id="{3462C14F-8B9C-2ACA-11B6-3D7791245E32}"/>
              </a:ext>
            </a:extLst>
          </p:cNvPr>
          <p:cNvCxnSpPr>
            <a:cxnSpLocks/>
          </p:cNvCxnSpPr>
          <p:nvPr/>
        </p:nvCxnSpPr>
        <p:spPr>
          <a:xfrm>
            <a:off x="8812802" y="3061017"/>
            <a:ext cx="0" cy="73596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2D59AF44-AA16-E2B3-0D8C-0511A2B23053}"/>
              </a:ext>
            </a:extLst>
          </p:cNvPr>
          <p:cNvCxnSpPr>
            <a:cxnSpLocks/>
          </p:cNvCxnSpPr>
          <p:nvPr/>
        </p:nvCxnSpPr>
        <p:spPr>
          <a:xfrm flipH="1">
            <a:off x="3761228" y="2466484"/>
            <a:ext cx="69469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2" name="TextBox 15">
            <a:extLst>
              <a:ext uri="{FF2B5EF4-FFF2-40B4-BE49-F238E27FC236}">
                <a16:creationId xmlns:a16="http://schemas.microsoft.com/office/drawing/2014/main" id="{DF0D5BC0-DD1C-B5FF-08F2-777540D59094}"/>
              </a:ext>
            </a:extLst>
          </p:cNvPr>
          <p:cNvSpPr txBox="1">
            <a:spLocks noChangeArrowheads="1"/>
          </p:cNvSpPr>
          <p:nvPr/>
        </p:nvSpPr>
        <p:spPr bwMode="auto">
          <a:xfrm>
            <a:off x="7841298" y="4224454"/>
            <a:ext cx="211772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Alexei-Mechanic</a:t>
            </a:r>
            <a:endParaRPr kumimoji="0" lang="en-US"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Mihai-Mechanic</a:t>
            </a:r>
            <a:endParaRPr kumimoji="0" lang="en-US"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Aman-Mechanic</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23" name="TextBox 16">
            <a:extLst>
              <a:ext uri="{FF2B5EF4-FFF2-40B4-BE49-F238E27FC236}">
                <a16:creationId xmlns:a16="http://schemas.microsoft.com/office/drawing/2014/main" id="{50630223-DA00-C18F-238A-AC6C3D1C4665}"/>
              </a:ext>
            </a:extLst>
          </p:cNvPr>
          <p:cNvSpPr txBox="1">
            <a:spLocks noChangeArrowheads="1"/>
          </p:cNvSpPr>
          <p:nvPr/>
        </p:nvSpPr>
        <p:spPr bwMode="auto">
          <a:xfrm>
            <a:off x="1711764" y="2178685"/>
            <a:ext cx="18859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Andrei</a:t>
            </a:r>
            <a:endParaRPr kumimoji="0" lang="en-US" altLang="en-US" sz="800" b="0" i="0" u="none" strike="noStrike" cap="none" normalizeH="0" baseline="0" dirty="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MS Mincho" panose="02020609040205080304" pitchFamily="49" charset="-128"/>
                <a:cs typeface="Arial" panose="020B0604020202020204" pitchFamily="34" charset="0"/>
              </a:rPr>
              <a:t>Marketing</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24" name="Rectangle 29">
            <a:extLst>
              <a:ext uri="{FF2B5EF4-FFF2-40B4-BE49-F238E27FC236}">
                <a16:creationId xmlns:a16="http://schemas.microsoft.com/office/drawing/2014/main" id="{591F63C1-A8A7-2A34-F5EB-B74BAFAAB1B6}"/>
              </a:ext>
            </a:extLst>
          </p:cNvPr>
          <p:cNvSpPr>
            <a:spLocks noChangeArrowheads="1"/>
          </p:cNvSpPr>
          <p:nvPr/>
        </p:nvSpPr>
        <p:spPr bwMode="auto">
          <a:xfrm>
            <a:off x="3007360" y="92456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5" name="Rectangle 36">
            <a:extLst>
              <a:ext uri="{FF2B5EF4-FFF2-40B4-BE49-F238E27FC236}">
                <a16:creationId xmlns:a16="http://schemas.microsoft.com/office/drawing/2014/main" id="{4B3623D1-ED45-3F20-E190-D7EE0272FAD8}"/>
              </a:ext>
            </a:extLst>
          </p:cNvPr>
          <p:cNvSpPr>
            <a:spLocks noChangeArrowheads="1"/>
          </p:cNvSpPr>
          <p:nvPr/>
        </p:nvSpPr>
        <p:spPr bwMode="auto">
          <a:xfrm>
            <a:off x="3007360" y="138176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cxnSp>
        <p:nvCxnSpPr>
          <p:cNvPr id="26" name="Straight Arrow Connector 25">
            <a:extLst>
              <a:ext uri="{FF2B5EF4-FFF2-40B4-BE49-F238E27FC236}">
                <a16:creationId xmlns:a16="http://schemas.microsoft.com/office/drawing/2014/main" id="{FF4E4964-8FFD-6DED-09AC-50B9ACFF0B46}"/>
              </a:ext>
            </a:extLst>
          </p:cNvPr>
          <p:cNvCxnSpPr/>
          <p:nvPr/>
        </p:nvCxnSpPr>
        <p:spPr>
          <a:xfrm>
            <a:off x="5853100" y="1304085"/>
            <a:ext cx="0" cy="66802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715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F774D32-560A-01C2-728A-83F9E9A03B4B}"/>
              </a:ext>
            </a:extLst>
          </p:cNvPr>
          <p:cNvSpPr txBox="1"/>
          <p:nvPr/>
        </p:nvSpPr>
        <p:spPr>
          <a:xfrm>
            <a:off x="4220979" y="205828"/>
            <a:ext cx="6555347" cy="305560"/>
          </a:xfrm>
          <a:prstGeom prst="rect">
            <a:avLst/>
          </a:prstGeom>
        </p:spPr>
        <p:txBody>
          <a:bodyPr vert="horz" lIns="91440" tIns="45720" rIns="91440" bIns="45720" rtlCol="0" anchor="ctr">
            <a:noAutofit/>
          </a:bodyPr>
          <a:lstStyle/>
          <a:p>
            <a:pPr>
              <a:lnSpc>
                <a:spcPct val="90000"/>
              </a:lnSpc>
              <a:spcAft>
                <a:spcPts val="600"/>
              </a:spcAft>
            </a:pPr>
            <a:r>
              <a:rPr lang="en-US" sz="4000" dirty="0">
                <a:solidFill>
                  <a:schemeClr val="accent1"/>
                </a:solidFill>
                <a:effectLst/>
              </a:rPr>
              <a:t>PESTEL Analysis</a:t>
            </a:r>
            <a:endParaRPr lang="en-US" sz="4000" dirty="0">
              <a:solidFill>
                <a:schemeClr val="accent1"/>
              </a:solidFill>
            </a:endParaRPr>
          </a:p>
        </p:txBody>
      </p:sp>
      <p:sp>
        <p:nvSpPr>
          <p:cNvPr id="7" name="TextBox 6">
            <a:extLst>
              <a:ext uri="{FF2B5EF4-FFF2-40B4-BE49-F238E27FC236}">
                <a16:creationId xmlns:a16="http://schemas.microsoft.com/office/drawing/2014/main" id="{8B11C93E-11F4-4972-E964-E12DE19DF9AD}"/>
              </a:ext>
            </a:extLst>
          </p:cNvPr>
          <p:cNvSpPr txBox="1"/>
          <p:nvPr/>
        </p:nvSpPr>
        <p:spPr>
          <a:xfrm>
            <a:off x="4220979" y="642477"/>
            <a:ext cx="6164826" cy="6748001"/>
          </a:xfrm>
          <a:prstGeom prst="rect">
            <a:avLst/>
          </a:prstGeom>
          <a:noFill/>
        </p:spPr>
        <p:txBody>
          <a:bodyPr wrap="square">
            <a:spAutoFit/>
          </a:bodyPr>
          <a:lstStyle/>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Political: </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1)  Garages must follow Health &amp; Safety Executive (HSE) guidance, waste disposal rules, and local business regulations.</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2) Tax policies are affecting small automotive businesses.</a:t>
            </a:r>
            <a:br>
              <a:rPr lang="en-US" sz="1800" dirty="0">
                <a:effectLst/>
                <a:latin typeface="Arial" panose="020B0604020202020204" pitchFamily="34" charset="0"/>
                <a:ea typeface="MS Mincho" panose="02020609040205080304" pitchFamily="49" charset="-128"/>
                <a:cs typeface="Times New Roman" panose="02020603050405020304" pitchFamily="18" charset="0"/>
              </a:rPr>
            </a:br>
            <a:br>
              <a:rPr lang="en-US" sz="1800" dirty="0">
                <a:effectLst/>
                <a:latin typeface="Arial" panose="020B0604020202020204" pitchFamily="34" charset="0"/>
                <a:ea typeface="MS Mincho" panose="02020609040205080304" pitchFamily="49" charset="-128"/>
                <a:cs typeface="Times New Roman" panose="02020603050405020304" pitchFamily="18" charset="0"/>
              </a:rPr>
            </a:br>
            <a:r>
              <a:rPr lang="en-US" sz="1800" dirty="0">
                <a:effectLst/>
                <a:latin typeface="Arial" panose="020B0604020202020204" pitchFamily="34" charset="0"/>
                <a:ea typeface="MS Mincho" panose="02020609040205080304" pitchFamily="49" charset="-128"/>
                <a:cs typeface="Times New Roman" panose="02020603050405020304" pitchFamily="18" charset="0"/>
              </a:rPr>
              <a:t>Economic:</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1) Inflation and parts costs affect margins. When new cars are costly, owners repair existing vehicles more often.</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2) Local purchasing power and its impact on demand for repair services.</a:t>
            </a:r>
            <a:br>
              <a:rPr lang="en-US" sz="1800" dirty="0">
                <a:effectLst/>
                <a:latin typeface="Arial" panose="020B0604020202020204" pitchFamily="34" charset="0"/>
                <a:ea typeface="MS Mincho" panose="02020609040205080304" pitchFamily="49" charset="-128"/>
                <a:cs typeface="Times New Roman" panose="02020603050405020304" pitchFamily="18" charset="0"/>
              </a:rPr>
            </a:br>
            <a:br>
              <a:rPr lang="en-US" sz="1800" dirty="0">
                <a:effectLst/>
                <a:latin typeface="Arial" panose="020B0604020202020204" pitchFamily="34" charset="0"/>
                <a:ea typeface="MS Mincho" panose="02020609040205080304" pitchFamily="49" charset="-128"/>
                <a:cs typeface="Times New Roman" panose="02020603050405020304" pitchFamily="18" charset="0"/>
              </a:rPr>
            </a:br>
            <a:r>
              <a:rPr lang="en-US" sz="1800" dirty="0">
                <a:effectLst/>
                <a:latin typeface="Arial" panose="020B0604020202020204" pitchFamily="34" charset="0"/>
                <a:ea typeface="MS Mincho" panose="02020609040205080304" pitchFamily="49" charset="-128"/>
                <a:cs typeface="Times New Roman" panose="02020603050405020304" pitchFamily="18" charset="0"/>
              </a:rPr>
              <a:t>Social:</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1) Customers value clear communication, quick service, and fair prices. Local reputation matters.</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2) Increased awareness of preventive vehicle maintenance.</a:t>
            </a:r>
            <a:br>
              <a:rPr lang="en-US" sz="1800" dirty="0">
                <a:effectLst/>
                <a:latin typeface="Arial" panose="020B0604020202020204" pitchFamily="34" charset="0"/>
                <a:ea typeface="MS Mincho" panose="02020609040205080304" pitchFamily="49" charset="-128"/>
                <a:cs typeface="Times New Roman" panose="02020603050405020304" pitchFamily="18" charset="0"/>
              </a:rPr>
            </a:br>
            <a:br>
              <a:rPr lang="en-US" sz="1800" dirty="0">
                <a:effectLst/>
                <a:latin typeface="Arial" panose="020B0604020202020204" pitchFamily="34" charset="0"/>
                <a:ea typeface="MS Mincho" panose="02020609040205080304" pitchFamily="49" charset="-128"/>
                <a:cs typeface="Times New Roman" panose="02020603050405020304" pitchFamily="18" charset="0"/>
              </a:rPr>
            </a:br>
            <a:endParaRPr lang="en-GB" dirty="0"/>
          </a:p>
        </p:txBody>
      </p:sp>
    </p:spTree>
    <p:extLst>
      <p:ext uri="{BB962C8B-B14F-4D97-AF65-F5344CB8AC3E}">
        <p14:creationId xmlns:p14="http://schemas.microsoft.com/office/powerpoint/2010/main" val="1188074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8704BD-8B9B-B954-27B4-8237AE48784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9616933-A7D7-FA77-9ADF-5CA4D2AFF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821A05A-3B59-5998-1F98-DE5AEA5B4E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A14A5F-7891-49A9-F3B6-0B1815803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45DC2B8-A665-9420-F3E2-8AC8366939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8BD7704-17F3-596C-D2FA-929ED69B7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49A344D-52DA-C0E5-EC36-CE2120E6D8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D9421D98-2180-DDAB-2DA4-1BB3D3DE2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2D14C88-45EF-8E61-3C29-CB7F4B7370EA}"/>
              </a:ext>
            </a:extLst>
          </p:cNvPr>
          <p:cNvSpPr txBox="1"/>
          <p:nvPr/>
        </p:nvSpPr>
        <p:spPr>
          <a:xfrm>
            <a:off x="4220979" y="205828"/>
            <a:ext cx="6555347" cy="305560"/>
          </a:xfrm>
          <a:prstGeom prst="rect">
            <a:avLst/>
          </a:prstGeom>
        </p:spPr>
        <p:txBody>
          <a:bodyPr vert="horz" lIns="91440" tIns="45720" rIns="91440" bIns="45720" rtlCol="0" anchor="ctr">
            <a:noAutofit/>
          </a:bodyPr>
          <a:lstStyle/>
          <a:p>
            <a:pPr>
              <a:lnSpc>
                <a:spcPct val="90000"/>
              </a:lnSpc>
              <a:spcAft>
                <a:spcPts val="600"/>
              </a:spcAft>
            </a:pPr>
            <a:r>
              <a:rPr lang="en-US" sz="4000" dirty="0">
                <a:solidFill>
                  <a:schemeClr val="accent1"/>
                </a:solidFill>
                <a:effectLst/>
              </a:rPr>
              <a:t>PESTEL Analysis</a:t>
            </a:r>
            <a:endParaRPr lang="en-US" sz="4000" dirty="0">
              <a:solidFill>
                <a:schemeClr val="accent1"/>
              </a:solidFill>
            </a:endParaRPr>
          </a:p>
        </p:txBody>
      </p:sp>
      <p:sp>
        <p:nvSpPr>
          <p:cNvPr id="4" name="TextBox 3">
            <a:extLst>
              <a:ext uri="{FF2B5EF4-FFF2-40B4-BE49-F238E27FC236}">
                <a16:creationId xmlns:a16="http://schemas.microsoft.com/office/drawing/2014/main" id="{974C9208-6081-27FA-E092-27CE1EE24237}"/>
              </a:ext>
            </a:extLst>
          </p:cNvPr>
          <p:cNvSpPr txBox="1"/>
          <p:nvPr/>
        </p:nvSpPr>
        <p:spPr>
          <a:xfrm>
            <a:off x="4220979" y="813784"/>
            <a:ext cx="6164826" cy="6250044"/>
          </a:xfrm>
          <a:prstGeom prst="rect">
            <a:avLst/>
          </a:prstGeom>
          <a:noFill/>
        </p:spPr>
        <p:txBody>
          <a:bodyPr wrap="square">
            <a:spAutoFit/>
          </a:bodyPr>
          <a:lstStyle/>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Technological:</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1) Modern vehicles require diagnostic tools and ongoing training to service electronic systems accurately.</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2) Rising complexity of electric and hybrid vehicles.</a:t>
            </a:r>
            <a:br>
              <a:rPr lang="en-US" sz="1800" dirty="0">
                <a:effectLst/>
                <a:latin typeface="Arial" panose="020B0604020202020204" pitchFamily="34" charset="0"/>
                <a:ea typeface="MS Mincho" panose="02020609040205080304" pitchFamily="49" charset="-128"/>
                <a:cs typeface="Times New Roman" panose="02020603050405020304" pitchFamily="18" charset="0"/>
              </a:rPr>
            </a:br>
            <a:br>
              <a:rPr lang="en-US" sz="1800" dirty="0">
                <a:effectLst/>
                <a:latin typeface="Arial" panose="020B0604020202020204" pitchFamily="34" charset="0"/>
                <a:ea typeface="MS Mincho" panose="02020609040205080304" pitchFamily="49" charset="-128"/>
                <a:cs typeface="Times New Roman" panose="02020603050405020304" pitchFamily="18" charset="0"/>
              </a:rPr>
            </a:br>
            <a:r>
              <a:rPr lang="en-US" sz="1800" dirty="0">
                <a:effectLst/>
                <a:latin typeface="Arial" panose="020B0604020202020204" pitchFamily="34" charset="0"/>
                <a:ea typeface="MS Mincho" panose="02020609040205080304" pitchFamily="49" charset="-128"/>
                <a:cs typeface="Times New Roman" panose="02020603050405020304" pitchFamily="18" charset="0"/>
              </a:rPr>
              <a:t>Environmental:</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1) Proper classification and disposal of oil, batteries, and </a:t>
            </a:r>
            <a:r>
              <a:rPr lang="en-US" sz="1800" dirty="0" err="1">
                <a:effectLst/>
                <a:latin typeface="Arial" panose="020B0604020202020204" pitchFamily="34" charset="0"/>
                <a:ea typeface="MS Mincho" panose="02020609040205080304" pitchFamily="49" charset="-128"/>
                <a:cs typeface="Times New Roman" panose="02020603050405020304" pitchFamily="18" charset="0"/>
              </a:rPr>
              <a:t>tyres</a:t>
            </a:r>
            <a:r>
              <a:rPr lang="en-US" sz="1800" dirty="0">
                <a:effectLst/>
                <a:latin typeface="Arial" panose="020B0604020202020204" pitchFamily="34" charset="0"/>
                <a:ea typeface="MS Mincho" panose="02020609040205080304" pitchFamily="49" charset="-128"/>
                <a:cs typeface="Times New Roman" panose="02020603050405020304" pitchFamily="18" charset="0"/>
              </a:rPr>
              <a:t> are required by GOV.UK and DEFRA guidance.</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2) Pressure to adopt cleaner, less polluting work practices.</a:t>
            </a:r>
            <a:br>
              <a:rPr lang="en-US" sz="1800" dirty="0">
                <a:effectLst/>
                <a:latin typeface="Arial" panose="020B0604020202020204" pitchFamily="34" charset="0"/>
                <a:ea typeface="MS Mincho" panose="02020609040205080304" pitchFamily="49" charset="-128"/>
                <a:cs typeface="Times New Roman" panose="02020603050405020304" pitchFamily="18" charset="0"/>
              </a:rPr>
            </a:br>
            <a:br>
              <a:rPr lang="en-US" sz="1800" dirty="0">
                <a:effectLst/>
                <a:latin typeface="Arial" panose="020B0604020202020204" pitchFamily="34" charset="0"/>
                <a:ea typeface="MS Mincho" panose="02020609040205080304" pitchFamily="49" charset="-128"/>
                <a:cs typeface="Times New Roman" panose="02020603050405020304" pitchFamily="18" charset="0"/>
              </a:rPr>
            </a:br>
            <a:r>
              <a:rPr lang="en-US" sz="1800" dirty="0">
                <a:effectLst/>
                <a:latin typeface="Arial" panose="020B0604020202020204" pitchFamily="34" charset="0"/>
                <a:ea typeface="MS Mincho" panose="02020609040205080304" pitchFamily="49" charset="-128"/>
                <a:cs typeface="Times New Roman" panose="02020603050405020304" pitchFamily="18" charset="0"/>
              </a:rPr>
              <a:t>Legal:</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1) Employment law, insurance, and workshop safety regulations must be observed.</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2) Consumer protection laws regarding warranties and service liability.</a:t>
            </a:r>
            <a:br>
              <a:rPr lang="en-US" sz="1800" dirty="0">
                <a:effectLst/>
                <a:latin typeface="Arial" panose="020B0604020202020204" pitchFamily="34" charset="0"/>
                <a:ea typeface="MS Mincho" panose="02020609040205080304" pitchFamily="49" charset="-128"/>
                <a:cs typeface="Times New Roman" panose="02020603050405020304" pitchFamily="18" charset="0"/>
              </a:rPr>
            </a:br>
            <a:br>
              <a:rPr lang="en-US" sz="1800" dirty="0">
                <a:effectLst/>
                <a:latin typeface="Arial" panose="020B0604020202020204" pitchFamily="34" charset="0"/>
                <a:ea typeface="MS Mincho" panose="02020609040205080304" pitchFamily="49" charset="-128"/>
                <a:cs typeface="Times New Roman" panose="02020603050405020304" pitchFamily="18" charset="0"/>
              </a:rPr>
            </a:b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p:txBody>
      </p:sp>
    </p:spTree>
    <p:extLst>
      <p:ext uri="{BB962C8B-B14F-4D97-AF65-F5344CB8AC3E}">
        <p14:creationId xmlns:p14="http://schemas.microsoft.com/office/powerpoint/2010/main" val="3862245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ycle with People">
            <a:extLst>
              <a:ext uri="{FF2B5EF4-FFF2-40B4-BE49-F238E27FC236}">
                <a16:creationId xmlns:a16="http://schemas.microsoft.com/office/drawing/2014/main" id="{87A65FE0-16C3-3DCA-F2D1-9405CD97479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TextBox 2">
            <a:extLst>
              <a:ext uri="{FF2B5EF4-FFF2-40B4-BE49-F238E27FC236}">
                <a16:creationId xmlns:a16="http://schemas.microsoft.com/office/drawing/2014/main" id="{BF047257-9EE3-1A07-55F5-2C4A0659C5CA}"/>
              </a:ext>
            </a:extLst>
          </p:cNvPr>
          <p:cNvSpPr txBox="1"/>
          <p:nvPr/>
        </p:nvSpPr>
        <p:spPr>
          <a:xfrm>
            <a:off x="6090573" y="182880"/>
            <a:ext cx="6386562" cy="6522720"/>
          </a:xfrm>
          <a:prstGeom prst="rect">
            <a:avLst/>
          </a:prstGeom>
        </p:spPr>
        <p:txBody>
          <a:bodyPr vert="horz" lIns="91440" tIns="45720" rIns="91440" bIns="45720" rtlCol="0" anchor="ctr">
            <a:normAutofit/>
          </a:bodyPr>
          <a:lstStyle/>
          <a:p>
            <a:pPr algn="ctr">
              <a:lnSpc>
                <a:spcPct val="90000"/>
              </a:lnSpc>
              <a:spcAft>
                <a:spcPts val="600"/>
              </a:spcAft>
            </a:pPr>
            <a:r>
              <a:rPr lang="en-US" sz="3600" dirty="0">
                <a:solidFill>
                  <a:schemeClr val="accent1"/>
                </a:solidFill>
                <a:effectLst/>
              </a:rPr>
              <a:t>Strategic response</a:t>
            </a:r>
          </a:p>
          <a:p>
            <a:pPr>
              <a:lnSpc>
                <a:spcPct val="90000"/>
              </a:lnSpc>
              <a:spcAft>
                <a:spcPts val="600"/>
              </a:spcAft>
            </a:pPr>
            <a:r>
              <a:rPr lang="en-US" dirty="0">
                <a:solidFill>
                  <a:schemeClr val="tx2"/>
                </a:solidFill>
                <a:effectLst/>
              </a:rPr>
              <a:t> Invest in necessary tools and training, maintain waste contracts, and enforce safety procedures.</a:t>
            </a:r>
            <a:endParaRPr lang="en-US"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680935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arrow hitting a bull's eye target">
            <a:extLst>
              <a:ext uri="{FF2B5EF4-FFF2-40B4-BE49-F238E27FC236}">
                <a16:creationId xmlns:a16="http://schemas.microsoft.com/office/drawing/2014/main" id="{7BB3CC14-A09D-DBC1-E168-4CFEBDF83478}"/>
              </a:ext>
            </a:extLst>
          </p:cNvPr>
          <p:cNvPicPr>
            <a:picLocks noChangeAspect="1"/>
          </p:cNvPicPr>
          <p:nvPr/>
        </p:nvPicPr>
        <p:blipFill>
          <a:blip r:embed="rId2"/>
          <a:srcRect l="11022" r="10090"/>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CF2AE63-4249-29E6-0327-C264CFB3E02A}"/>
              </a:ext>
            </a:extLst>
          </p:cNvPr>
          <p:cNvSpPr txBox="1"/>
          <p:nvPr/>
        </p:nvSpPr>
        <p:spPr>
          <a:xfrm>
            <a:off x="6007162" y="717754"/>
            <a:ext cx="5247340" cy="304800"/>
          </a:xfrm>
          <a:prstGeom prst="rect">
            <a:avLst/>
          </a:prstGeom>
        </p:spPr>
        <p:txBody>
          <a:bodyPr vert="horz" lIns="91440" tIns="45720" rIns="91440" bIns="45720" rtlCol="0" anchor="ctr">
            <a:noAutofit/>
          </a:bodyPr>
          <a:lstStyle/>
          <a:p>
            <a:pPr algn="ctr">
              <a:lnSpc>
                <a:spcPct val="90000"/>
              </a:lnSpc>
              <a:spcAft>
                <a:spcPts val="600"/>
              </a:spcAft>
            </a:pPr>
            <a:r>
              <a:rPr lang="en-US" sz="3600" dirty="0">
                <a:solidFill>
                  <a:schemeClr val="accent1"/>
                </a:solidFill>
                <a:effectLst/>
              </a:rPr>
              <a:t>Target Market and Marketing Strategies</a:t>
            </a:r>
            <a:endParaRPr lang="en-US" sz="3600" dirty="0">
              <a:solidFill>
                <a:schemeClr val="accent1"/>
              </a:solidFill>
            </a:endParaRPr>
          </a:p>
        </p:txBody>
      </p:sp>
      <p:sp>
        <p:nvSpPr>
          <p:cNvPr id="6" name="TextBox 5">
            <a:extLst>
              <a:ext uri="{FF2B5EF4-FFF2-40B4-BE49-F238E27FC236}">
                <a16:creationId xmlns:a16="http://schemas.microsoft.com/office/drawing/2014/main" id="{97F3DA0F-622B-ECD8-E925-77C4350A9EB8}"/>
              </a:ext>
            </a:extLst>
          </p:cNvPr>
          <p:cNvSpPr txBox="1"/>
          <p:nvPr/>
        </p:nvSpPr>
        <p:spPr>
          <a:xfrm>
            <a:off x="5496800" y="2197960"/>
            <a:ext cx="6547716" cy="923330"/>
          </a:xfrm>
          <a:prstGeom prst="rect">
            <a:avLst/>
          </a:prstGeom>
          <a:noFill/>
        </p:spPr>
        <p:txBody>
          <a:bodyPr wrap="square">
            <a:spAutoFit/>
          </a:bodyPr>
          <a:lstStyle/>
          <a:p>
            <a:r>
              <a:rPr lang="en-US" sz="1800" dirty="0">
                <a:effectLst/>
                <a:latin typeface="Arial" panose="020B0604020202020204" pitchFamily="34" charset="0"/>
                <a:ea typeface="MS Mincho" panose="02020609040205080304" pitchFamily="49" charset="-128"/>
                <a:cs typeface="Times New Roman" panose="02020603050405020304" pitchFamily="18" charset="0"/>
              </a:rPr>
              <a:t>Local drivers, families, and small businesses with vans or light commercial vehicles.</a:t>
            </a:r>
            <a:br>
              <a:rPr lang="en-US" sz="1800" dirty="0">
                <a:effectLst/>
                <a:latin typeface="Arial" panose="020B0604020202020204" pitchFamily="34" charset="0"/>
                <a:ea typeface="MS Mincho" panose="02020609040205080304" pitchFamily="49" charset="-128"/>
                <a:cs typeface="Times New Roman" panose="02020603050405020304" pitchFamily="18" charset="0"/>
              </a:rPr>
            </a:br>
            <a:endParaRPr lang="en-GB" dirty="0"/>
          </a:p>
        </p:txBody>
      </p:sp>
    </p:spTree>
    <p:extLst>
      <p:ext uri="{BB962C8B-B14F-4D97-AF65-F5344CB8AC3E}">
        <p14:creationId xmlns:p14="http://schemas.microsoft.com/office/powerpoint/2010/main" val="29310309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C2C4B9D-D4A3-DD39-9EFB-FD179FA04BE3}"/>
              </a:ext>
            </a:extLst>
          </p:cNvPr>
          <p:cNvSpPr txBox="1"/>
          <p:nvPr/>
        </p:nvSpPr>
        <p:spPr>
          <a:xfrm>
            <a:off x="185240" y="347077"/>
            <a:ext cx="4977578" cy="565358"/>
          </a:xfrm>
          <a:prstGeom prst="rect">
            <a:avLst/>
          </a:prstGeom>
        </p:spPr>
        <p:txBody>
          <a:bodyPr vert="horz" lIns="91440" tIns="45720" rIns="91440" bIns="45720" rtlCol="0" anchor="ctr">
            <a:noAutofit/>
          </a:bodyPr>
          <a:lstStyle/>
          <a:p>
            <a:pPr algn="ctr">
              <a:lnSpc>
                <a:spcPct val="90000"/>
              </a:lnSpc>
              <a:spcAft>
                <a:spcPts val="600"/>
              </a:spcAft>
            </a:pPr>
            <a:r>
              <a:rPr lang="en-US" sz="3600" dirty="0">
                <a:solidFill>
                  <a:schemeClr val="tx2"/>
                </a:solidFill>
                <a:effectLst/>
              </a:rPr>
              <a:t>Funding Requirements and Allocation</a:t>
            </a:r>
            <a:endParaRPr lang="en-US" sz="36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Money">
            <a:extLst>
              <a:ext uri="{FF2B5EF4-FFF2-40B4-BE49-F238E27FC236}">
                <a16:creationId xmlns:a16="http://schemas.microsoft.com/office/drawing/2014/main" id="{054E5F67-D84E-02D0-2D80-DD276EC9DA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graphicFrame>
        <p:nvGraphicFramePr>
          <p:cNvPr id="4" name="Table 3">
            <a:extLst>
              <a:ext uri="{FF2B5EF4-FFF2-40B4-BE49-F238E27FC236}">
                <a16:creationId xmlns:a16="http://schemas.microsoft.com/office/drawing/2014/main" id="{4FD2DEC5-094A-91E2-EFA8-4DEEA59442D4}"/>
              </a:ext>
            </a:extLst>
          </p:cNvPr>
          <p:cNvGraphicFramePr>
            <a:graphicFrameLocks noGrp="1"/>
          </p:cNvGraphicFramePr>
          <p:nvPr>
            <p:extLst>
              <p:ext uri="{D42A27DB-BD31-4B8C-83A1-F6EECF244321}">
                <p14:modId xmlns:p14="http://schemas.microsoft.com/office/powerpoint/2010/main" val="2142618403"/>
              </p:ext>
            </p:extLst>
          </p:nvPr>
        </p:nvGraphicFramePr>
        <p:xfrm>
          <a:off x="299679" y="1102774"/>
          <a:ext cx="3918360" cy="4757250"/>
        </p:xfrm>
        <a:graphic>
          <a:graphicData uri="http://schemas.openxmlformats.org/drawingml/2006/table">
            <a:tbl>
              <a:tblPr firstRow="1" firstCol="1" bandRow="1">
                <a:tableStyleId>{5C22544A-7EE6-4342-B048-85BDC9FD1C3A}</a:tableStyleId>
              </a:tblPr>
              <a:tblGrid>
                <a:gridCol w="2047786">
                  <a:extLst>
                    <a:ext uri="{9D8B030D-6E8A-4147-A177-3AD203B41FA5}">
                      <a16:colId xmlns:a16="http://schemas.microsoft.com/office/drawing/2014/main" val="1892491362"/>
                    </a:ext>
                  </a:extLst>
                </a:gridCol>
                <a:gridCol w="1870574">
                  <a:extLst>
                    <a:ext uri="{9D8B030D-6E8A-4147-A177-3AD203B41FA5}">
                      <a16:colId xmlns:a16="http://schemas.microsoft.com/office/drawing/2014/main" val="4241295546"/>
                    </a:ext>
                  </a:extLst>
                </a:gridCol>
              </a:tblGrid>
              <a:tr h="325705">
                <a:tc gridSpan="2">
                  <a:txBody>
                    <a:bodyPr/>
                    <a:lstStyle/>
                    <a:p>
                      <a:pPr algn="ctr">
                        <a:lnSpc>
                          <a:spcPct val="115000"/>
                        </a:lnSpc>
                        <a:spcAft>
                          <a:spcPts val="1000"/>
                        </a:spcAft>
                        <a:buNone/>
                      </a:pPr>
                      <a:r>
                        <a:rPr lang="en-GB" sz="1100">
                          <a:effectLst/>
                        </a:rPr>
                        <a:t>Startup cost for a mechanical garage</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hMerge="1">
                  <a:txBody>
                    <a:bodyPr/>
                    <a:lstStyle/>
                    <a:p>
                      <a:endParaRPr lang="en-GB"/>
                    </a:p>
                  </a:txBody>
                  <a:tcPr/>
                </a:tc>
                <a:extLst>
                  <a:ext uri="{0D108BD9-81ED-4DB2-BD59-A6C34878D82A}">
                    <a16:rowId xmlns:a16="http://schemas.microsoft.com/office/drawing/2014/main" val="2981915491"/>
                  </a:ext>
                </a:extLst>
              </a:tr>
              <a:tr h="325705">
                <a:tc>
                  <a:txBody>
                    <a:bodyPr/>
                    <a:lstStyle/>
                    <a:p>
                      <a:pPr algn="ctr">
                        <a:lnSpc>
                          <a:spcPct val="115000"/>
                        </a:lnSpc>
                        <a:spcAft>
                          <a:spcPts val="1000"/>
                        </a:spcAft>
                        <a:buNone/>
                      </a:pPr>
                      <a:r>
                        <a:rPr lang="en-GB" sz="1100">
                          <a:effectLst/>
                        </a:rPr>
                        <a:t>Description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Amount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4197007034"/>
                  </a:ext>
                </a:extLst>
              </a:tr>
              <a:tr h="325705">
                <a:tc>
                  <a:txBody>
                    <a:bodyPr/>
                    <a:lstStyle/>
                    <a:p>
                      <a:pPr>
                        <a:lnSpc>
                          <a:spcPct val="115000"/>
                        </a:lnSpc>
                        <a:spcAft>
                          <a:spcPts val="1000"/>
                        </a:spcAft>
                        <a:buNone/>
                      </a:pPr>
                      <a:r>
                        <a:rPr lang="en-US" sz="1100">
                          <a:effectLst/>
                        </a:rPr>
                        <a:t>Basic tools</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6,000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1341224015"/>
                  </a:ext>
                </a:extLst>
              </a:tr>
              <a:tr h="640337">
                <a:tc>
                  <a:txBody>
                    <a:bodyPr/>
                    <a:lstStyle/>
                    <a:p>
                      <a:pPr>
                        <a:lnSpc>
                          <a:spcPct val="115000"/>
                        </a:lnSpc>
                        <a:spcAft>
                          <a:spcPts val="1000"/>
                        </a:spcAft>
                        <a:buNone/>
                      </a:pPr>
                      <a:r>
                        <a:rPr lang="en-US" sz="1100">
                          <a:effectLst/>
                        </a:rPr>
                        <a:t>Diagnostic scanner</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2,000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1267093939"/>
                  </a:ext>
                </a:extLst>
              </a:tr>
              <a:tr h="612326">
                <a:tc>
                  <a:txBody>
                    <a:bodyPr/>
                    <a:lstStyle/>
                    <a:p>
                      <a:pPr>
                        <a:lnSpc>
                          <a:spcPct val="115000"/>
                        </a:lnSpc>
                        <a:spcAft>
                          <a:spcPts val="1000"/>
                        </a:spcAft>
                        <a:buNone/>
                      </a:pPr>
                      <a:r>
                        <a:rPr lang="en-US" sz="1100">
                          <a:effectLst/>
                        </a:rPr>
                        <a:t>Lift equipment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6,000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4229530100"/>
                  </a:ext>
                </a:extLst>
              </a:tr>
              <a:tr h="612326">
                <a:tc>
                  <a:txBody>
                    <a:bodyPr/>
                    <a:lstStyle/>
                    <a:p>
                      <a:pPr>
                        <a:lnSpc>
                          <a:spcPct val="115000"/>
                        </a:lnSpc>
                        <a:spcAft>
                          <a:spcPts val="1000"/>
                        </a:spcAft>
                        <a:buNone/>
                      </a:pPr>
                      <a:r>
                        <a:rPr lang="en-US" sz="1100">
                          <a:effectLst/>
                        </a:rPr>
                        <a:t>Furniture &amp; setup</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2,000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2145051242"/>
                  </a:ext>
                </a:extLst>
              </a:tr>
              <a:tr h="325705">
                <a:tc>
                  <a:txBody>
                    <a:bodyPr/>
                    <a:lstStyle/>
                    <a:p>
                      <a:pPr>
                        <a:lnSpc>
                          <a:spcPct val="115000"/>
                        </a:lnSpc>
                        <a:spcAft>
                          <a:spcPts val="1000"/>
                        </a:spcAft>
                        <a:buNone/>
                      </a:pPr>
                      <a:r>
                        <a:rPr lang="en-US" sz="1100">
                          <a:effectLst/>
                        </a:rPr>
                        <a:t>Safety equipment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1,000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4272932723"/>
                  </a:ext>
                </a:extLst>
              </a:tr>
              <a:tr h="325705">
                <a:tc>
                  <a:txBody>
                    <a:bodyPr/>
                    <a:lstStyle/>
                    <a:p>
                      <a:pPr>
                        <a:lnSpc>
                          <a:spcPct val="115000"/>
                        </a:lnSpc>
                        <a:spcAft>
                          <a:spcPts val="1000"/>
                        </a:spcAft>
                        <a:buNone/>
                      </a:pPr>
                      <a:r>
                        <a:rPr lang="en-US" sz="1100">
                          <a:effectLst/>
                        </a:rPr>
                        <a:t>Initial parts stock</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1,500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3206917736"/>
                  </a:ext>
                </a:extLst>
              </a:tr>
              <a:tr h="612326">
                <a:tc>
                  <a:txBody>
                    <a:bodyPr/>
                    <a:lstStyle/>
                    <a:p>
                      <a:pPr>
                        <a:lnSpc>
                          <a:spcPct val="115000"/>
                        </a:lnSpc>
                        <a:spcAft>
                          <a:spcPts val="1000"/>
                        </a:spcAft>
                        <a:buNone/>
                      </a:pPr>
                      <a:r>
                        <a:rPr lang="en-US" sz="1100">
                          <a:effectLst/>
                        </a:rPr>
                        <a:t>Renovation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4,000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142947860"/>
                  </a:ext>
                </a:extLst>
              </a:tr>
              <a:tr h="325705">
                <a:tc>
                  <a:txBody>
                    <a:bodyPr/>
                    <a:lstStyle/>
                    <a:p>
                      <a:pPr>
                        <a:lnSpc>
                          <a:spcPct val="115000"/>
                        </a:lnSpc>
                        <a:spcAft>
                          <a:spcPts val="1000"/>
                        </a:spcAft>
                        <a:buNone/>
                      </a:pPr>
                      <a:r>
                        <a:rPr lang="en-US" sz="1100">
                          <a:effectLst/>
                        </a:rPr>
                        <a:t>Insurance</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1,500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2617415914"/>
                  </a:ext>
                </a:extLst>
              </a:tr>
              <a:tr h="325705">
                <a:tc>
                  <a:txBody>
                    <a:bodyPr/>
                    <a:lstStyle/>
                    <a:p>
                      <a:pPr>
                        <a:lnSpc>
                          <a:spcPct val="115000"/>
                        </a:lnSpc>
                        <a:spcAft>
                          <a:spcPts val="1000"/>
                        </a:spcAft>
                        <a:buNone/>
                      </a:pPr>
                      <a:r>
                        <a:rPr lang="en-US" sz="1100">
                          <a:effectLst/>
                        </a:rPr>
                        <a:t>Total Startup Cost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dirty="0">
                          <a:effectLst/>
                        </a:rPr>
                        <a:t>24,000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3115799134"/>
                  </a:ext>
                </a:extLst>
              </a:tr>
            </a:tbl>
          </a:graphicData>
        </a:graphic>
      </p:graphicFrame>
    </p:spTree>
    <p:extLst>
      <p:ext uri="{BB962C8B-B14F-4D97-AF65-F5344CB8AC3E}">
        <p14:creationId xmlns:p14="http://schemas.microsoft.com/office/powerpoint/2010/main" val="2472318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A9690DD-B29B-F146-D2BC-73E71DF7BD94}"/>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38EFA3-6EC3-5DAE-B2E6-71158AF4E8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FAA2E58-C1BB-C665-0A3A-12D5B159A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513709A-8BA0-3506-9FB7-94728BE7AF5F}"/>
              </a:ext>
            </a:extLst>
          </p:cNvPr>
          <p:cNvSpPr txBox="1"/>
          <p:nvPr/>
        </p:nvSpPr>
        <p:spPr>
          <a:xfrm>
            <a:off x="185240" y="347077"/>
            <a:ext cx="4977578" cy="565358"/>
          </a:xfrm>
          <a:prstGeom prst="rect">
            <a:avLst/>
          </a:prstGeom>
        </p:spPr>
        <p:txBody>
          <a:bodyPr vert="horz" lIns="91440" tIns="45720" rIns="91440" bIns="45720" rtlCol="0" anchor="ctr">
            <a:noAutofit/>
          </a:bodyPr>
          <a:lstStyle/>
          <a:p>
            <a:pPr algn="ctr">
              <a:lnSpc>
                <a:spcPct val="90000"/>
              </a:lnSpc>
              <a:spcAft>
                <a:spcPts val="600"/>
              </a:spcAft>
            </a:pPr>
            <a:r>
              <a:rPr lang="en-US" sz="3600" dirty="0">
                <a:solidFill>
                  <a:schemeClr val="tx2"/>
                </a:solidFill>
              </a:rPr>
              <a:t>Operational cost</a:t>
            </a:r>
          </a:p>
        </p:txBody>
      </p:sp>
      <p:grpSp>
        <p:nvGrpSpPr>
          <p:cNvPr id="14" name="Group 13">
            <a:extLst>
              <a:ext uri="{FF2B5EF4-FFF2-40B4-BE49-F238E27FC236}">
                <a16:creationId xmlns:a16="http://schemas.microsoft.com/office/drawing/2014/main" id="{B7111F17-3360-8A18-5B73-FA26D936F6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22AACAF7-C64C-1F3E-847D-C18DA4785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4455C3A-634A-E53A-1989-988E6DCC08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1E3237B-1D9A-F223-4EE3-754C4CCBF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42E56777-29A5-5AAF-69CC-71F2CF1C1E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Money">
            <a:extLst>
              <a:ext uri="{FF2B5EF4-FFF2-40B4-BE49-F238E27FC236}">
                <a16:creationId xmlns:a16="http://schemas.microsoft.com/office/drawing/2014/main" id="{354EBBDE-CE47-7C82-AF5A-73FBBC57C13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graphicFrame>
        <p:nvGraphicFramePr>
          <p:cNvPr id="2" name="Table 1">
            <a:extLst>
              <a:ext uri="{FF2B5EF4-FFF2-40B4-BE49-F238E27FC236}">
                <a16:creationId xmlns:a16="http://schemas.microsoft.com/office/drawing/2014/main" id="{B23C1CBB-1BA3-20AF-8FD2-B4BF0E62CC62}"/>
              </a:ext>
            </a:extLst>
          </p:cNvPr>
          <p:cNvGraphicFramePr>
            <a:graphicFrameLocks noGrp="1"/>
          </p:cNvGraphicFramePr>
          <p:nvPr>
            <p:extLst>
              <p:ext uri="{D42A27DB-BD31-4B8C-83A1-F6EECF244321}">
                <p14:modId xmlns:p14="http://schemas.microsoft.com/office/powerpoint/2010/main" val="1258650169"/>
              </p:ext>
            </p:extLst>
          </p:nvPr>
        </p:nvGraphicFramePr>
        <p:xfrm>
          <a:off x="185240" y="1629089"/>
          <a:ext cx="6184656" cy="5056178"/>
        </p:xfrm>
        <a:graphic>
          <a:graphicData uri="http://schemas.openxmlformats.org/drawingml/2006/table">
            <a:tbl>
              <a:tblPr firstRow="1" firstCol="1" bandRow="1">
                <a:tableStyleId>{5C22544A-7EE6-4342-B048-85BDC9FD1C3A}</a:tableStyleId>
              </a:tblPr>
              <a:tblGrid>
                <a:gridCol w="1396536">
                  <a:extLst>
                    <a:ext uri="{9D8B030D-6E8A-4147-A177-3AD203B41FA5}">
                      <a16:colId xmlns:a16="http://schemas.microsoft.com/office/drawing/2014/main" val="3071125170"/>
                    </a:ext>
                  </a:extLst>
                </a:gridCol>
                <a:gridCol w="798020">
                  <a:extLst>
                    <a:ext uri="{9D8B030D-6E8A-4147-A177-3AD203B41FA5}">
                      <a16:colId xmlns:a16="http://schemas.microsoft.com/office/drawing/2014/main" val="2009746433"/>
                    </a:ext>
                  </a:extLst>
                </a:gridCol>
                <a:gridCol w="798020">
                  <a:extLst>
                    <a:ext uri="{9D8B030D-6E8A-4147-A177-3AD203B41FA5}">
                      <a16:colId xmlns:a16="http://schemas.microsoft.com/office/drawing/2014/main" val="2715210604"/>
                    </a:ext>
                  </a:extLst>
                </a:gridCol>
                <a:gridCol w="798020">
                  <a:extLst>
                    <a:ext uri="{9D8B030D-6E8A-4147-A177-3AD203B41FA5}">
                      <a16:colId xmlns:a16="http://schemas.microsoft.com/office/drawing/2014/main" val="626654160"/>
                    </a:ext>
                  </a:extLst>
                </a:gridCol>
                <a:gridCol w="798020">
                  <a:extLst>
                    <a:ext uri="{9D8B030D-6E8A-4147-A177-3AD203B41FA5}">
                      <a16:colId xmlns:a16="http://schemas.microsoft.com/office/drawing/2014/main" val="1070880825"/>
                    </a:ext>
                  </a:extLst>
                </a:gridCol>
                <a:gridCol w="798020">
                  <a:extLst>
                    <a:ext uri="{9D8B030D-6E8A-4147-A177-3AD203B41FA5}">
                      <a16:colId xmlns:a16="http://schemas.microsoft.com/office/drawing/2014/main" val="4173180451"/>
                    </a:ext>
                  </a:extLst>
                </a:gridCol>
                <a:gridCol w="798020">
                  <a:extLst>
                    <a:ext uri="{9D8B030D-6E8A-4147-A177-3AD203B41FA5}">
                      <a16:colId xmlns:a16="http://schemas.microsoft.com/office/drawing/2014/main" val="1543614763"/>
                    </a:ext>
                  </a:extLst>
                </a:gridCol>
              </a:tblGrid>
              <a:tr h="366975">
                <a:tc gridSpan="7">
                  <a:txBody>
                    <a:bodyPr/>
                    <a:lstStyle/>
                    <a:p>
                      <a:pPr algn="ctr">
                        <a:lnSpc>
                          <a:spcPct val="115000"/>
                        </a:lnSpc>
                        <a:spcAft>
                          <a:spcPts val="1000"/>
                        </a:spcAft>
                        <a:buNone/>
                      </a:pPr>
                      <a:r>
                        <a:rPr lang="en-GB" sz="1100" dirty="0">
                          <a:effectLst/>
                        </a:rPr>
                        <a:t>Operating cost</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2928769"/>
                  </a:ext>
                </a:extLst>
              </a:tr>
              <a:tr h="366975">
                <a:tc gridSpan="7">
                  <a:txBody>
                    <a:bodyPr/>
                    <a:lstStyle/>
                    <a:p>
                      <a:pPr algn="ctr">
                        <a:lnSpc>
                          <a:spcPct val="115000"/>
                        </a:lnSpc>
                        <a:spcAft>
                          <a:spcPts val="1000"/>
                        </a:spcAft>
                        <a:buNone/>
                      </a:pPr>
                      <a:r>
                        <a:rPr lang="en-GB" sz="1100">
                          <a:effectLst/>
                        </a:rPr>
                        <a:t>Fixed Cost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724273646"/>
                  </a:ext>
                </a:extLst>
              </a:tr>
              <a:tr h="366975">
                <a:tc>
                  <a:txBody>
                    <a:bodyPr/>
                    <a:lstStyle/>
                    <a:p>
                      <a:pPr algn="ctr">
                        <a:lnSpc>
                          <a:spcPct val="115000"/>
                        </a:lnSpc>
                        <a:spcAft>
                          <a:spcPts val="1000"/>
                        </a:spcAft>
                        <a:buNone/>
                      </a:pPr>
                      <a:r>
                        <a:rPr lang="en-GB" sz="1100">
                          <a:effectLst/>
                        </a:rPr>
                        <a:t>Description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Jan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Feb</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March</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April</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May</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June</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2622533645"/>
                  </a:ext>
                </a:extLst>
              </a:tr>
              <a:tr h="689912">
                <a:tc>
                  <a:txBody>
                    <a:bodyPr/>
                    <a:lstStyle/>
                    <a:p>
                      <a:pPr>
                        <a:lnSpc>
                          <a:spcPct val="115000"/>
                        </a:lnSpc>
                        <a:spcAft>
                          <a:spcPts val="1000"/>
                        </a:spcAft>
                        <a:buNone/>
                      </a:pPr>
                      <a:r>
                        <a:rPr lang="en-US" sz="1100">
                          <a:effectLst/>
                        </a:rPr>
                        <a:t>Rent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1,500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2618474581"/>
                  </a:ext>
                </a:extLst>
              </a:tr>
              <a:tr h="721472">
                <a:tc>
                  <a:txBody>
                    <a:bodyPr/>
                    <a:lstStyle/>
                    <a:p>
                      <a:pPr>
                        <a:lnSpc>
                          <a:spcPct val="115000"/>
                        </a:lnSpc>
                        <a:spcAft>
                          <a:spcPts val="1000"/>
                        </a:spcAft>
                        <a:buNone/>
                      </a:pPr>
                      <a:r>
                        <a:rPr lang="en-US" sz="1100">
                          <a:effectLst/>
                        </a:rPr>
                        <a:t>Business rates</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1714910665"/>
                  </a:ext>
                </a:extLst>
              </a:tr>
              <a:tr h="721472">
                <a:tc>
                  <a:txBody>
                    <a:bodyPr/>
                    <a:lstStyle/>
                    <a:p>
                      <a:pPr>
                        <a:lnSpc>
                          <a:spcPct val="115000"/>
                        </a:lnSpc>
                        <a:spcAft>
                          <a:spcPts val="1000"/>
                        </a:spcAft>
                        <a:buNone/>
                      </a:pPr>
                      <a:r>
                        <a:rPr lang="en-US" sz="1100">
                          <a:effectLst/>
                        </a:rPr>
                        <a:t>Electricity (base)</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150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3406659650"/>
                  </a:ext>
                </a:extLst>
              </a:tr>
              <a:tr h="366975">
                <a:tc>
                  <a:txBody>
                    <a:bodyPr/>
                    <a:lstStyle/>
                    <a:p>
                      <a:pPr>
                        <a:lnSpc>
                          <a:spcPct val="115000"/>
                        </a:lnSpc>
                        <a:spcAft>
                          <a:spcPts val="1000"/>
                        </a:spcAft>
                        <a:buNone/>
                      </a:pPr>
                      <a:r>
                        <a:rPr lang="en-US" sz="1100">
                          <a:effectLst/>
                        </a:rPr>
                        <a:t>Salaries</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3,800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3,800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402737423"/>
                  </a:ext>
                </a:extLst>
              </a:tr>
              <a:tr h="366975">
                <a:tc>
                  <a:txBody>
                    <a:bodyPr/>
                    <a:lstStyle/>
                    <a:p>
                      <a:pPr>
                        <a:lnSpc>
                          <a:spcPct val="115000"/>
                        </a:lnSpc>
                        <a:spcAft>
                          <a:spcPts val="1000"/>
                        </a:spcAft>
                        <a:buNone/>
                      </a:pPr>
                      <a:r>
                        <a:rPr lang="en-US" sz="1100">
                          <a:effectLst/>
                        </a:rPr>
                        <a:t>Accountant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120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120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120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120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120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120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355752931"/>
                  </a:ext>
                </a:extLst>
              </a:tr>
              <a:tr h="721472">
                <a:tc>
                  <a:txBody>
                    <a:bodyPr/>
                    <a:lstStyle/>
                    <a:p>
                      <a:pPr>
                        <a:lnSpc>
                          <a:spcPct val="115000"/>
                        </a:lnSpc>
                        <a:spcAft>
                          <a:spcPts val="1000"/>
                        </a:spcAft>
                        <a:buNone/>
                      </a:pPr>
                      <a:r>
                        <a:rPr lang="en-US" sz="1100">
                          <a:effectLst/>
                        </a:rPr>
                        <a:t>Waste disposal</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US" sz="1100">
                          <a:effectLst/>
                        </a:rPr>
                        <a:t>80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80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80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80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80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80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extLst>
                  <a:ext uri="{0D108BD9-81ED-4DB2-BD59-A6C34878D82A}">
                    <a16:rowId xmlns:a16="http://schemas.microsoft.com/office/drawing/2014/main" val="722633721"/>
                  </a:ext>
                </a:extLst>
              </a:tr>
              <a:tr h="366975">
                <a:tc>
                  <a:txBody>
                    <a:bodyPr/>
                    <a:lstStyle/>
                    <a:p>
                      <a:pPr>
                        <a:lnSpc>
                          <a:spcPct val="115000"/>
                        </a:lnSpc>
                        <a:spcAft>
                          <a:spcPts val="1000"/>
                        </a:spcAft>
                        <a:buNone/>
                      </a:pPr>
                      <a:r>
                        <a:rPr lang="en-US" sz="1100">
                          <a:effectLst/>
                        </a:rPr>
                        <a:t>Total Fixed</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ctr"/>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dirty="0">
                          <a:effectLst/>
                        </a:rPr>
                        <a:t>5,950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2050130800"/>
                  </a:ext>
                </a:extLst>
              </a:tr>
            </a:tbl>
          </a:graphicData>
        </a:graphic>
      </p:graphicFrame>
    </p:spTree>
    <p:extLst>
      <p:ext uri="{BB962C8B-B14F-4D97-AF65-F5344CB8AC3E}">
        <p14:creationId xmlns:p14="http://schemas.microsoft.com/office/powerpoint/2010/main" val="1121365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2C70CD-BDDA-E37E-7B92-C10A17682D9C}"/>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4DA0F4-37C5-2A34-FF69-C3171E9BC0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208009B-FD86-4C30-4494-1F0D7A2EC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824FBD7-BBBF-51CC-7742-EF8DF4F88411}"/>
              </a:ext>
            </a:extLst>
          </p:cNvPr>
          <p:cNvSpPr txBox="1"/>
          <p:nvPr/>
        </p:nvSpPr>
        <p:spPr>
          <a:xfrm>
            <a:off x="185240" y="347077"/>
            <a:ext cx="4977578" cy="565358"/>
          </a:xfrm>
          <a:prstGeom prst="rect">
            <a:avLst/>
          </a:prstGeom>
        </p:spPr>
        <p:txBody>
          <a:bodyPr vert="horz" lIns="91440" tIns="45720" rIns="91440" bIns="45720" rtlCol="0" anchor="ctr">
            <a:noAutofit/>
          </a:bodyPr>
          <a:lstStyle/>
          <a:p>
            <a:pPr algn="ctr">
              <a:lnSpc>
                <a:spcPct val="90000"/>
              </a:lnSpc>
              <a:spcAft>
                <a:spcPts val="600"/>
              </a:spcAft>
            </a:pPr>
            <a:r>
              <a:rPr lang="en-US" sz="3600" dirty="0">
                <a:solidFill>
                  <a:schemeClr val="tx2"/>
                </a:solidFill>
              </a:rPr>
              <a:t>Variable cost</a:t>
            </a:r>
          </a:p>
        </p:txBody>
      </p:sp>
      <p:grpSp>
        <p:nvGrpSpPr>
          <p:cNvPr id="14" name="Group 13">
            <a:extLst>
              <a:ext uri="{FF2B5EF4-FFF2-40B4-BE49-F238E27FC236}">
                <a16:creationId xmlns:a16="http://schemas.microsoft.com/office/drawing/2014/main" id="{A8B922A6-EEF4-D8BC-94C8-E5985A2202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57E89AB1-9A5C-60F3-5745-F2F738133C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473D38E-BAA9-E86B-CA3D-AC942C1D1A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0CB22F2-E05A-83DB-F5D5-E7C25951F2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5CA6421-CECF-53B9-E24D-42088F858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Money">
            <a:extLst>
              <a:ext uri="{FF2B5EF4-FFF2-40B4-BE49-F238E27FC236}">
                <a16:creationId xmlns:a16="http://schemas.microsoft.com/office/drawing/2014/main" id="{DD1E80B2-92DF-B0BD-6D7D-C283803C5B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graphicFrame>
        <p:nvGraphicFramePr>
          <p:cNvPr id="4" name="Table 3">
            <a:extLst>
              <a:ext uri="{FF2B5EF4-FFF2-40B4-BE49-F238E27FC236}">
                <a16:creationId xmlns:a16="http://schemas.microsoft.com/office/drawing/2014/main" id="{F090B4D7-B014-602D-353B-CC1CD8D90F3D}"/>
              </a:ext>
            </a:extLst>
          </p:cNvPr>
          <p:cNvGraphicFramePr>
            <a:graphicFrameLocks noGrp="1"/>
          </p:cNvGraphicFramePr>
          <p:nvPr>
            <p:extLst>
              <p:ext uri="{D42A27DB-BD31-4B8C-83A1-F6EECF244321}">
                <p14:modId xmlns:p14="http://schemas.microsoft.com/office/powerpoint/2010/main" val="3524505612"/>
              </p:ext>
            </p:extLst>
          </p:nvPr>
        </p:nvGraphicFramePr>
        <p:xfrm>
          <a:off x="195955" y="1259510"/>
          <a:ext cx="6221712" cy="4492360"/>
        </p:xfrm>
        <a:graphic>
          <a:graphicData uri="http://schemas.openxmlformats.org/drawingml/2006/table">
            <a:tbl>
              <a:tblPr firstRow="1" firstCol="1" bandRow="1">
                <a:tableStyleId>{5C22544A-7EE6-4342-B048-85BDC9FD1C3A}</a:tableStyleId>
              </a:tblPr>
              <a:tblGrid>
                <a:gridCol w="888816">
                  <a:extLst>
                    <a:ext uri="{9D8B030D-6E8A-4147-A177-3AD203B41FA5}">
                      <a16:colId xmlns:a16="http://schemas.microsoft.com/office/drawing/2014/main" val="2851893349"/>
                    </a:ext>
                  </a:extLst>
                </a:gridCol>
                <a:gridCol w="888816">
                  <a:extLst>
                    <a:ext uri="{9D8B030D-6E8A-4147-A177-3AD203B41FA5}">
                      <a16:colId xmlns:a16="http://schemas.microsoft.com/office/drawing/2014/main" val="3146057020"/>
                    </a:ext>
                  </a:extLst>
                </a:gridCol>
                <a:gridCol w="888816">
                  <a:extLst>
                    <a:ext uri="{9D8B030D-6E8A-4147-A177-3AD203B41FA5}">
                      <a16:colId xmlns:a16="http://schemas.microsoft.com/office/drawing/2014/main" val="2494227665"/>
                    </a:ext>
                  </a:extLst>
                </a:gridCol>
                <a:gridCol w="888816">
                  <a:extLst>
                    <a:ext uri="{9D8B030D-6E8A-4147-A177-3AD203B41FA5}">
                      <a16:colId xmlns:a16="http://schemas.microsoft.com/office/drawing/2014/main" val="1698809500"/>
                    </a:ext>
                  </a:extLst>
                </a:gridCol>
                <a:gridCol w="888816">
                  <a:extLst>
                    <a:ext uri="{9D8B030D-6E8A-4147-A177-3AD203B41FA5}">
                      <a16:colId xmlns:a16="http://schemas.microsoft.com/office/drawing/2014/main" val="3199612040"/>
                    </a:ext>
                  </a:extLst>
                </a:gridCol>
                <a:gridCol w="888816">
                  <a:extLst>
                    <a:ext uri="{9D8B030D-6E8A-4147-A177-3AD203B41FA5}">
                      <a16:colId xmlns:a16="http://schemas.microsoft.com/office/drawing/2014/main" val="3090867012"/>
                    </a:ext>
                  </a:extLst>
                </a:gridCol>
                <a:gridCol w="888816">
                  <a:extLst>
                    <a:ext uri="{9D8B030D-6E8A-4147-A177-3AD203B41FA5}">
                      <a16:colId xmlns:a16="http://schemas.microsoft.com/office/drawing/2014/main" val="2847654262"/>
                    </a:ext>
                  </a:extLst>
                </a:gridCol>
              </a:tblGrid>
              <a:tr h="625468">
                <a:tc>
                  <a:txBody>
                    <a:bodyPr/>
                    <a:lstStyle/>
                    <a:p>
                      <a:pPr>
                        <a:lnSpc>
                          <a:spcPct val="115000"/>
                        </a:lnSpc>
                        <a:spcAft>
                          <a:spcPts val="1000"/>
                        </a:spcAft>
                        <a:buNone/>
                      </a:pPr>
                      <a:r>
                        <a:rPr lang="en-US" sz="1100">
                          <a:effectLst/>
                        </a:rPr>
                        <a:t>Cost Type</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Jan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Feb</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Mar</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Apr</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May</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Jun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3874429035"/>
                  </a:ext>
                </a:extLst>
              </a:tr>
              <a:tr h="1288964">
                <a:tc>
                  <a:txBody>
                    <a:bodyPr/>
                    <a:lstStyle/>
                    <a:p>
                      <a:pPr>
                        <a:lnSpc>
                          <a:spcPct val="115000"/>
                        </a:lnSpc>
                        <a:spcAft>
                          <a:spcPts val="1000"/>
                        </a:spcAft>
                        <a:buNone/>
                      </a:pPr>
                      <a:r>
                        <a:rPr lang="en-US" sz="1100">
                          <a:effectLst/>
                        </a:rPr>
                        <a:t>Electricity extra</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350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400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450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450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615156268"/>
                  </a:ext>
                </a:extLst>
              </a:tr>
              <a:tr h="1288964">
                <a:tc>
                  <a:txBody>
                    <a:bodyPr/>
                    <a:lstStyle/>
                    <a:p>
                      <a:pPr>
                        <a:lnSpc>
                          <a:spcPct val="115000"/>
                        </a:lnSpc>
                        <a:spcAft>
                          <a:spcPts val="1000"/>
                        </a:spcAft>
                        <a:buNone/>
                      </a:pPr>
                      <a:r>
                        <a:rPr lang="en-US" sz="1100">
                          <a:effectLst/>
                        </a:rPr>
                        <a:t>Parts &amp; materials</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600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700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900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1000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1100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1200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674978922"/>
                  </a:ext>
                </a:extLst>
              </a:tr>
              <a:tr h="1288964">
                <a:tc>
                  <a:txBody>
                    <a:bodyPr/>
                    <a:lstStyle/>
                    <a:p>
                      <a:pPr>
                        <a:lnSpc>
                          <a:spcPct val="115000"/>
                        </a:lnSpc>
                        <a:spcAft>
                          <a:spcPts val="1000"/>
                        </a:spcAft>
                        <a:buNone/>
                      </a:pPr>
                      <a:r>
                        <a:rPr lang="en-US" sz="1100">
                          <a:effectLst/>
                        </a:rPr>
                        <a:t>Hourly support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400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400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a:effectLst/>
                        </a:rPr>
                        <a:t>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100" dirty="0">
                          <a:effectLst/>
                        </a:rPr>
                        <a:t>600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587303220"/>
                  </a:ext>
                </a:extLst>
              </a:tr>
            </a:tbl>
          </a:graphicData>
        </a:graphic>
      </p:graphicFrame>
    </p:spTree>
    <p:extLst>
      <p:ext uri="{BB962C8B-B14F-4D97-AF65-F5344CB8AC3E}">
        <p14:creationId xmlns:p14="http://schemas.microsoft.com/office/powerpoint/2010/main" val="20937748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C76A75-46AB-BCA3-02F3-A6EC7ECDC23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F2B9F1C-5BC0-5F06-A742-47076FFED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04280BD-9DB2-BA25-C829-D4E11FBAD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AD69447-DD0E-7CC5-DFA4-C3131BD3E6C7}"/>
              </a:ext>
            </a:extLst>
          </p:cNvPr>
          <p:cNvSpPr txBox="1"/>
          <p:nvPr/>
        </p:nvSpPr>
        <p:spPr>
          <a:xfrm>
            <a:off x="185240" y="347077"/>
            <a:ext cx="4977578" cy="565358"/>
          </a:xfrm>
          <a:prstGeom prst="rect">
            <a:avLst/>
          </a:prstGeom>
        </p:spPr>
        <p:txBody>
          <a:bodyPr vert="horz" lIns="91440" tIns="45720" rIns="91440" bIns="45720" rtlCol="0" anchor="ctr">
            <a:noAutofit/>
          </a:bodyPr>
          <a:lstStyle/>
          <a:p>
            <a:pPr algn="ctr">
              <a:lnSpc>
                <a:spcPct val="90000"/>
              </a:lnSpc>
              <a:spcAft>
                <a:spcPts val="600"/>
              </a:spcAft>
            </a:pPr>
            <a:r>
              <a:rPr lang="en-US" sz="3600" dirty="0">
                <a:solidFill>
                  <a:schemeClr val="accent1"/>
                </a:solidFill>
              </a:rPr>
              <a:t>Financial Forecast </a:t>
            </a:r>
          </a:p>
        </p:txBody>
      </p:sp>
      <p:grpSp>
        <p:nvGrpSpPr>
          <p:cNvPr id="14" name="Group 13">
            <a:extLst>
              <a:ext uri="{FF2B5EF4-FFF2-40B4-BE49-F238E27FC236}">
                <a16:creationId xmlns:a16="http://schemas.microsoft.com/office/drawing/2014/main" id="{D70F952B-F254-8405-D9E2-B1042D1E7B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A763DB0F-166F-4841-DC62-8B0DB366A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451C871-4E21-6E4E-BFF2-376401251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6A3B0C4-D45D-700A-9B64-F0F1F655CF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3380EA5-CD37-ECD3-2779-1A5A067F8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Money">
            <a:extLst>
              <a:ext uri="{FF2B5EF4-FFF2-40B4-BE49-F238E27FC236}">
                <a16:creationId xmlns:a16="http://schemas.microsoft.com/office/drawing/2014/main" id="{48C4412C-A4A4-1EE9-13FB-E694D352FD1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graphicFrame>
        <p:nvGraphicFramePr>
          <p:cNvPr id="2" name="Table 1">
            <a:extLst>
              <a:ext uri="{FF2B5EF4-FFF2-40B4-BE49-F238E27FC236}">
                <a16:creationId xmlns:a16="http://schemas.microsoft.com/office/drawing/2014/main" id="{393F980B-BA04-AE05-20CC-723D0831FE62}"/>
              </a:ext>
            </a:extLst>
          </p:cNvPr>
          <p:cNvGraphicFramePr>
            <a:graphicFrameLocks noGrp="1"/>
          </p:cNvGraphicFramePr>
          <p:nvPr>
            <p:extLst>
              <p:ext uri="{D42A27DB-BD31-4B8C-83A1-F6EECF244321}">
                <p14:modId xmlns:p14="http://schemas.microsoft.com/office/powerpoint/2010/main" val="3247753584"/>
              </p:ext>
            </p:extLst>
          </p:nvPr>
        </p:nvGraphicFramePr>
        <p:xfrm>
          <a:off x="76199" y="1368092"/>
          <a:ext cx="6216448" cy="4845897"/>
        </p:xfrm>
        <a:graphic>
          <a:graphicData uri="http://schemas.openxmlformats.org/drawingml/2006/table">
            <a:tbl>
              <a:tblPr firstRow="1" firstCol="1" bandRow="1">
                <a:tableStyleId>{5C22544A-7EE6-4342-B048-85BDC9FD1C3A}</a:tableStyleId>
              </a:tblPr>
              <a:tblGrid>
                <a:gridCol w="1388674">
                  <a:extLst>
                    <a:ext uri="{9D8B030D-6E8A-4147-A177-3AD203B41FA5}">
                      <a16:colId xmlns:a16="http://schemas.microsoft.com/office/drawing/2014/main" val="468811868"/>
                    </a:ext>
                  </a:extLst>
                </a:gridCol>
                <a:gridCol w="804629">
                  <a:extLst>
                    <a:ext uri="{9D8B030D-6E8A-4147-A177-3AD203B41FA5}">
                      <a16:colId xmlns:a16="http://schemas.microsoft.com/office/drawing/2014/main" val="3615564927"/>
                    </a:ext>
                  </a:extLst>
                </a:gridCol>
                <a:gridCol w="804629">
                  <a:extLst>
                    <a:ext uri="{9D8B030D-6E8A-4147-A177-3AD203B41FA5}">
                      <a16:colId xmlns:a16="http://schemas.microsoft.com/office/drawing/2014/main" val="1844398172"/>
                    </a:ext>
                  </a:extLst>
                </a:gridCol>
                <a:gridCol w="804629">
                  <a:extLst>
                    <a:ext uri="{9D8B030D-6E8A-4147-A177-3AD203B41FA5}">
                      <a16:colId xmlns:a16="http://schemas.microsoft.com/office/drawing/2014/main" val="1794601589"/>
                    </a:ext>
                  </a:extLst>
                </a:gridCol>
                <a:gridCol w="804629">
                  <a:extLst>
                    <a:ext uri="{9D8B030D-6E8A-4147-A177-3AD203B41FA5}">
                      <a16:colId xmlns:a16="http://schemas.microsoft.com/office/drawing/2014/main" val="3616458573"/>
                    </a:ext>
                  </a:extLst>
                </a:gridCol>
                <a:gridCol w="804629">
                  <a:extLst>
                    <a:ext uri="{9D8B030D-6E8A-4147-A177-3AD203B41FA5}">
                      <a16:colId xmlns:a16="http://schemas.microsoft.com/office/drawing/2014/main" val="1831528623"/>
                    </a:ext>
                  </a:extLst>
                </a:gridCol>
                <a:gridCol w="804629">
                  <a:extLst>
                    <a:ext uri="{9D8B030D-6E8A-4147-A177-3AD203B41FA5}">
                      <a16:colId xmlns:a16="http://schemas.microsoft.com/office/drawing/2014/main" val="109347676"/>
                    </a:ext>
                  </a:extLst>
                </a:gridCol>
              </a:tblGrid>
              <a:tr h="692271">
                <a:tc gridSpan="7">
                  <a:txBody>
                    <a:bodyPr/>
                    <a:lstStyle/>
                    <a:p>
                      <a:pPr algn="ctr">
                        <a:lnSpc>
                          <a:spcPct val="115000"/>
                        </a:lnSpc>
                        <a:spcAft>
                          <a:spcPts val="1000"/>
                        </a:spcAft>
                        <a:buNone/>
                      </a:pPr>
                      <a:r>
                        <a:rPr lang="en-GB" sz="1100">
                          <a:effectLst/>
                        </a:rPr>
                        <a:t>Cashflow Forecast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17876576"/>
                  </a:ext>
                </a:extLst>
              </a:tr>
              <a:tr h="692271">
                <a:tc>
                  <a:txBody>
                    <a:bodyPr/>
                    <a:lstStyle/>
                    <a:p>
                      <a:pPr algn="ctr">
                        <a:lnSpc>
                          <a:spcPct val="115000"/>
                        </a:lnSpc>
                        <a:spcAft>
                          <a:spcPts val="1000"/>
                        </a:spcAft>
                        <a:buNone/>
                      </a:pPr>
                      <a:r>
                        <a:rPr lang="en-GB" sz="1100">
                          <a:effectLst/>
                        </a:rPr>
                        <a:t>Description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Jan</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Feb</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March</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April</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May</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ctr">
                        <a:lnSpc>
                          <a:spcPct val="115000"/>
                        </a:lnSpc>
                        <a:spcAft>
                          <a:spcPts val="1000"/>
                        </a:spcAft>
                        <a:buNone/>
                      </a:pPr>
                      <a:r>
                        <a:rPr lang="en-GB" sz="1100">
                          <a:effectLst/>
                        </a:rPr>
                        <a:t>June</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1708124322"/>
                  </a:ext>
                </a:extLst>
              </a:tr>
              <a:tr h="692271">
                <a:tc>
                  <a:txBody>
                    <a:bodyPr/>
                    <a:lstStyle/>
                    <a:p>
                      <a:pPr algn="ctr">
                        <a:lnSpc>
                          <a:spcPct val="115000"/>
                        </a:lnSpc>
                        <a:spcAft>
                          <a:spcPts val="1000"/>
                        </a:spcAft>
                        <a:buNone/>
                      </a:pPr>
                      <a:r>
                        <a:rPr lang="en-GB" sz="1100">
                          <a:effectLst/>
                        </a:rPr>
                        <a:t>Fixed Cost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5950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535973269"/>
                  </a:ext>
                </a:extLst>
              </a:tr>
              <a:tr h="692271">
                <a:tc>
                  <a:txBody>
                    <a:bodyPr/>
                    <a:lstStyle/>
                    <a:p>
                      <a:pPr algn="ctr">
                        <a:lnSpc>
                          <a:spcPct val="115000"/>
                        </a:lnSpc>
                        <a:spcAft>
                          <a:spcPts val="1000"/>
                        </a:spcAft>
                        <a:buNone/>
                      </a:pPr>
                      <a:r>
                        <a:rPr lang="en-GB" sz="1100">
                          <a:effectLst/>
                        </a:rPr>
                        <a:t>Variable Cost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900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1350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1700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1850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2050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2300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464862220"/>
                  </a:ext>
                </a:extLst>
              </a:tr>
              <a:tr h="692271">
                <a:tc>
                  <a:txBody>
                    <a:bodyPr/>
                    <a:lstStyle/>
                    <a:p>
                      <a:pPr algn="ctr">
                        <a:lnSpc>
                          <a:spcPct val="115000"/>
                        </a:lnSpc>
                        <a:spcAft>
                          <a:spcPts val="1000"/>
                        </a:spcAft>
                        <a:buNone/>
                      </a:pPr>
                      <a:r>
                        <a:rPr lang="en-GB" sz="1100">
                          <a:effectLst/>
                        </a:rPr>
                        <a:t>Total cost</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6850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7300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7650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7800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8000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8250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1831135835"/>
                  </a:ext>
                </a:extLst>
              </a:tr>
              <a:tr h="692271">
                <a:tc>
                  <a:txBody>
                    <a:bodyPr/>
                    <a:lstStyle/>
                    <a:p>
                      <a:pPr algn="ctr">
                        <a:lnSpc>
                          <a:spcPct val="115000"/>
                        </a:lnSpc>
                        <a:spcAft>
                          <a:spcPts val="1000"/>
                        </a:spcAft>
                        <a:buNone/>
                      </a:pPr>
                      <a:r>
                        <a:rPr lang="en-GB" sz="1100">
                          <a:effectLst/>
                        </a:rPr>
                        <a:t>Revenue</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US" sz="1100">
                          <a:effectLst/>
                        </a:rPr>
                        <a:t>£3,500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US" sz="1100">
                          <a:effectLst/>
                        </a:rPr>
                        <a:t>£4,500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US" sz="1100">
                          <a:effectLst/>
                        </a:rPr>
                        <a:t>£6,000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US" sz="1100">
                          <a:effectLst/>
                        </a:rPr>
                        <a:t>£7,500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US" sz="1100">
                          <a:effectLst/>
                        </a:rPr>
                        <a:t>£8,200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US" sz="1100">
                          <a:effectLst/>
                        </a:rPr>
                        <a:t>£9,000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795442478"/>
                  </a:ext>
                </a:extLst>
              </a:tr>
              <a:tr h="692271">
                <a:tc>
                  <a:txBody>
                    <a:bodyPr/>
                    <a:lstStyle/>
                    <a:p>
                      <a:pPr algn="ctr">
                        <a:lnSpc>
                          <a:spcPct val="115000"/>
                        </a:lnSpc>
                        <a:spcAft>
                          <a:spcPts val="1000"/>
                        </a:spcAft>
                        <a:buNone/>
                      </a:pPr>
                      <a:r>
                        <a:rPr lang="en-GB" sz="1100">
                          <a:effectLst/>
                        </a:rPr>
                        <a:t>Profit/Loss</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£3,350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£2,800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£1,650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£300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a:effectLst/>
                        </a:rPr>
                        <a:t>£200</a:t>
                      </a:r>
                      <a:endParaRPr lang="en-GB" sz="110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tc>
                  <a:txBody>
                    <a:bodyPr/>
                    <a:lstStyle/>
                    <a:p>
                      <a:pPr algn="r">
                        <a:lnSpc>
                          <a:spcPct val="115000"/>
                        </a:lnSpc>
                        <a:spcAft>
                          <a:spcPts val="1000"/>
                        </a:spcAft>
                        <a:buNone/>
                      </a:pPr>
                      <a:r>
                        <a:rPr lang="en-GB" sz="1100" dirty="0">
                          <a:effectLst/>
                        </a:rPr>
                        <a:t>£700</a:t>
                      </a:r>
                      <a:endParaRPr lang="en-GB" sz="1100" dirty="0">
                        <a:effectLst/>
                        <a:latin typeface="Arial" panose="020B0604020202020204" pitchFamily="34" charset="0"/>
                        <a:ea typeface="MS Mincho" panose="02020609040205080304" pitchFamily="49" charset="-128"/>
                        <a:cs typeface="Times New Roman" panose="02020603050405020304" pitchFamily="18" charset="0"/>
                      </a:endParaRPr>
                    </a:p>
                  </a:txBody>
                  <a:tcPr marL="68580" marR="68580" marT="0" marB="0" anchor="b"/>
                </a:tc>
                <a:extLst>
                  <a:ext uri="{0D108BD9-81ED-4DB2-BD59-A6C34878D82A}">
                    <a16:rowId xmlns:a16="http://schemas.microsoft.com/office/drawing/2014/main" val="12651577"/>
                  </a:ext>
                </a:extLst>
              </a:tr>
            </a:tbl>
          </a:graphicData>
        </a:graphic>
      </p:graphicFrame>
    </p:spTree>
    <p:extLst>
      <p:ext uri="{BB962C8B-B14F-4D97-AF65-F5344CB8AC3E}">
        <p14:creationId xmlns:p14="http://schemas.microsoft.com/office/powerpoint/2010/main" val="16382924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A8BDA70-A6E5-1C07-8381-AB7727D93AAD}"/>
              </a:ext>
            </a:extLst>
          </p:cNvPr>
          <p:cNvSpPr txBox="1"/>
          <p:nvPr/>
        </p:nvSpPr>
        <p:spPr>
          <a:xfrm>
            <a:off x="542901" y="1436740"/>
            <a:ext cx="4977578" cy="3639289"/>
          </a:xfrm>
          <a:prstGeom prst="rect">
            <a:avLst/>
          </a:prstGeom>
        </p:spPr>
        <p:txBody>
          <a:bodyPr vert="horz" lIns="91440" tIns="45720" rIns="91440" bIns="45720" rtlCol="0" anchor="ctr">
            <a:normAutofit/>
          </a:bodyPr>
          <a:lstStyle/>
          <a:p>
            <a:pPr algn="ctr">
              <a:lnSpc>
                <a:spcPct val="90000"/>
              </a:lnSpc>
              <a:spcAft>
                <a:spcPts val="1000"/>
              </a:spcAft>
            </a:pPr>
            <a:r>
              <a:rPr lang="en-US" sz="4400" dirty="0">
                <a:solidFill>
                  <a:schemeClr val="tx2"/>
                </a:solidFill>
                <a:effectLst/>
              </a:rPr>
              <a:t>Investment</a:t>
            </a:r>
            <a:r>
              <a:rPr lang="en-US" sz="4400" spc="-30" dirty="0">
                <a:solidFill>
                  <a:schemeClr val="tx2"/>
                </a:solidFill>
                <a:effectLst/>
              </a:rPr>
              <a:t> </a:t>
            </a:r>
            <a:r>
              <a:rPr lang="en-US" sz="4400" dirty="0">
                <a:solidFill>
                  <a:schemeClr val="tx2"/>
                </a:solidFill>
                <a:effectLst/>
              </a:rPr>
              <a:t>needed</a:t>
            </a:r>
            <a:r>
              <a:rPr lang="en-US" sz="4400" spc="-25" dirty="0">
                <a:solidFill>
                  <a:schemeClr val="tx2"/>
                </a:solidFill>
                <a:effectLst/>
              </a:rPr>
              <a:t> </a:t>
            </a:r>
            <a:endParaRPr lang="en-US" sz="4400" spc="-25" dirty="0">
              <a:solidFill>
                <a:schemeClr val="tx2"/>
              </a:solidFill>
            </a:endParaRPr>
          </a:p>
          <a:p>
            <a:pPr algn="ctr">
              <a:lnSpc>
                <a:spcPct val="90000"/>
              </a:lnSpc>
              <a:spcAft>
                <a:spcPts val="1000"/>
              </a:spcAft>
            </a:pPr>
            <a:r>
              <a:rPr lang="en-US" sz="4400" spc="-20" dirty="0">
                <a:solidFill>
                  <a:schemeClr val="tx2"/>
                </a:solidFill>
                <a:effectLst/>
              </a:rPr>
              <a:t> </a:t>
            </a:r>
            <a:r>
              <a:rPr lang="en-US" sz="4400" dirty="0">
                <a:solidFill>
                  <a:schemeClr val="tx2"/>
                </a:solidFill>
                <a:effectLst/>
              </a:rPr>
              <a:t>£31,950</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Financial">
            <a:extLst>
              <a:ext uri="{FF2B5EF4-FFF2-40B4-BE49-F238E27FC236}">
                <a16:creationId xmlns:a16="http://schemas.microsoft.com/office/drawing/2014/main" id="{BFC08C20-E048-BAF6-3B94-63C313B32AF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61483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9F6C5F1-8D4B-5832-17A0-9420F4102386}"/>
              </a:ext>
            </a:extLst>
          </p:cNvPr>
          <p:cNvSpPr txBox="1"/>
          <p:nvPr/>
        </p:nvSpPr>
        <p:spPr>
          <a:xfrm>
            <a:off x="1285240" y="2969469"/>
            <a:ext cx="8074815" cy="2800395"/>
          </a:xfrm>
          <a:prstGeom prst="rect">
            <a:avLst/>
          </a:prstGeom>
        </p:spPr>
        <p:txBody>
          <a:bodyPr vert="horz" lIns="91440" tIns="45720" rIns="91440" bIns="45720" rtlCol="0" anchor="t">
            <a:normAutofit/>
          </a:bodyPr>
          <a:lstStyle/>
          <a:p>
            <a:pPr>
              <a:lnSpc>
                <a:spcPct val="90000"/>
              </a:lnSpc>
              <a:spcAft>
                <a:spcPts val="600"/>
              </a:spcAft>
            </a:pPr>
            <a:r>
              <a:rPr lang="en-US" sz="3600" dirty="0"/>
              <a:t>Would you like to invest in my business?</a:t>
            </a:r>
          </a:p>
        </p:txBody>
      </p:sp>
    </p:spTree>
    <p:extLst>
      <p:ext uri="{BB962C8B-B14F-4D97-AF65-F5344CB8AC3E}">
        <p14:creationId xmlns:p14="http://schemas.microsoft.com/office/powerpoint/2010/main" val="2308295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258E17-0845-5DF8-2D66-6AFEEE58ED0A}"/>
              </a:ext>
            </a:extLst>
          </p:cNvPr>
          <p:cNvSpPr txBox="1"/>
          <p:nvPr/>
        </p:nvSpPr>
        <p:spPr>
          <a:xfrm>
            <a:off x="356255" y="271043"/>
            <a:ext cx="2188804" cy="1077218"/>
          </a:xfrm>
          <a:prstGeom prst="rect">
            <a:avLst/>
          </a:prstGeom>
          <a:noFill/>
        </p:spPr>
        <p:txBody>
          <a:bodyPr wrap="none" rtlCol="0">
            <a:spAutoFit/>
          </a:bodyPr>
          <a:lstStyle/>
          <a:p>
            <a:pPr algn="ctr"/>
            <a:r>
              <a:rPr lang="en-GB" sz="3200" dirty="0">
                <a:solidFill>
                  <a:schemeClr val="accent1"/>
                </a:solidFill>
              </a:rPr>
              <a:t>References</a:t>
            </a:r>
          </a:p>
          <a:p>
            <a:pPr algn="ctr"/>
            <a:r>
              <a:rPr lang="en-GB" sz="3200" dirty="0">
                <a:solidFill>
                  <a:schemeClr val="accent1"/>
                </a:solidFill>
              </a:rPr>
              <a:t>List</a:t>
            </a:r>
          </a:p>
        </p:txBody>
      </p:sp>
      <p:sp>
        <p:nvSpPr>
          <p:cNvPr id="4" name="TextBox 3">
            <a:extLst>
              <a:ext uri="{FF2B5EF4-FFF2-40B4-BE49-F238E27FC236}">
                <a16:creationId xmlns:a16="http://schemas.microsoft.com/office/drawing/2014/main" id="{0379FCED-FE2C-4A2C-1D24-80205B52038D}"/>
              </a:ext>
            </a:extLst>
          </p:cNvPr>
          <p:cNvSpPr txBox="1"/>
          <p:nvPr/>
        </p:nvSpPr>
        <p:spPr>
          <a:xfrm>
            <a:off x="3048000" y="211282"/>
            <a:ext cx="6096000" cy="6440353"/>
          </a:xfrm>
          <a:prstGeom prst="rect">
            <a:avLst/>
          </a:prstGeom>
          <a:noFill/>
        </p:spPr>
        <p:txBody>
          <a:bodyPr wrap="square">
            <a:spAutoFit/>
          </a:bodyPr>
          <a:lstStyle/>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Health and Safety Executive (HSE) (2025) Motor vehicle repair (MVR). Available at: https://www.hse.gov.uk/mvr/index.htm</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HSE (2013) Health and safety in motor vehicle repair (HSG261). Available at: https://www.hse.gov.uk/pubns/books/hsg261.htm</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GOV.UK (n.d.) Vehicle and oily wastes: how to classify. Available at: https://www.gov.uk/guidance/vehicle-and-oily-wastes-how-to-classify</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SMMT (2024/2025) Motor Industry Facts. Available at: https://www.smmt.co.uk/smmt-motor-industry-facts-2024/</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Startups (2025) Starting a car repair business. Available at: https://startups.co.uk/guides/starting-a-car-repair-business</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a:p>
            <a:pPr>
              <a:lnSpc>
                <a:spcPct val="115000"/>
              </a:lnSpc>
              <a:spcAft>
                <a:spcPts val="1000"/>
              </a:spcAft>
              <a:buNone/>
            </a:pPr>
            <a:r>
              <a:rPr lang="en-US" sz="1800" dirty="0">
                <a:effectLst/>
                <a:latin typeface="Arial" panose="020B0604020202020204" pitchFamily="34" charset="0"/>
                <a:ea typeface="MS Mincho" panose="02020609040205080304" pitchFamily="49" charset="-128"/>
                <a:cs typeface="Times New Roman" panose="02020603050405020304" pitchFamily="18" charset="0"/>
              </a:rPr>
              <a:t>DEFRA (n.d.) Guidance for the Recovery and Disposal of Hazardous Waste. Available at: https://assets.publishing.service.gov.uk/media/5a7ca4ae40f0b6629523adf8/LIT_8199_dd704c.pdf</a:t>
            </a:r>
            <a:endParaRPr lang="en-GB" sz="1800" dirty="0">
              <a:effectLst/>
              <a:latin typeface="Arial" panose="020B0604020202020204" pitchFamily="34" charset="0"/>
              <a:ea typeface="MS Mincho" panose="02020609040205080304" pitchFamily="49" charset="-128"/>
              <a:cs typeface="Times New Roman" panose="02020603050405020304" pitchFamily="18" charset="0"/>
            </a:endParaRPr>
          </a:p>
        </p:txBody>
      </p:sp>
    </p:spTree>
    <p:extLst>
      <p:ext uri="{BB962C8B-B14F-4D97-AF65-F5344CB8AC3E}">
        <p14:creationId xmlns:p14="http://schemas.microsoft.com/office/powerpoint/2010/main" val="3396733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929</Words>
  <Application>Microsoft Office PowerPoint</Application>
  <PresentationFormat>Widescreen</PresentationFormat>
  <Paragraphs>214</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Gabriel-Adrian Georgescu (2430928)</dc:creator>
  <cp:lastModifiedBy>Gabriel-Adrian Georgescu (2430928)</cp:lastModifiedBy>
  <cp:revision>3</cp:revision>
  <dcterms:created xsi:type="dcterms:W3CDTF">2025-11-23T20:25:24Z</dcterms:created>
  <dcterms:modified xsi:type="dcterms:W3CDTF">2025-11-23T21:07:58Z</dcterms:modified>
</cp:coreProperties>
</file>