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18" autoAdjust="0"/>
    <p:restoredTop sz="77348" autoAdjust="0"/>
  </p:normalViewPr>
  <p:slideViewPr>
    <p:cSldViewPr snapToGrid="0">
      <p:cViewPr varScale="1">
        <p:scale>
          <a:sx n="76" d="100"/>
          <a:sy n="76" d="100"/>
        </p:scale>
        <p:origin x="98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3D5A4B-1B01-4EE0-B09B-B8A425F47C8A}" type="datetimeFigureOut">
              <a:rPr lang="en-IN" smtClean="0"/>
              <a:t>24/11/22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A6E330-5DAF-4EC9-9372-5EEA6CD47097}" type="slidenum">
              <a:rPr lang="en-IN" smtClean="0"/>
              <a:t>‹#›</a:t>
            </a:fld>
            <a:endParaRPr lang="en-IN"/>
          </a:p>
        </p:txBody>
      </p:sp>
    </p:spTree>
    <p:extLst>
      <p:ext uri="{BB962C8B-B14F-4D97-AF65-F5344CB8AC3E}">
        <p14:creationId xmlns:p14="http://schemas.microsoft.com/office/powerpoint/2010/main" val="41917651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2</a:t>
            </a:fld>
            <a:endParaRPr lang="en-IN"/>
          </a:p>
        </p:txBody>
      </p:sp>
    </p:spTree>
    <p:extLst>
      <p:ext uri="{BB962C8B-B14F-4D97-AF65-F5344CB8AC3E}">
        <p14:creationId xmlns:p14="http://schemas.microsoft.com/office/powerpoint/2010/main" val="23100475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Vrinda" panose="020B0502040204020203" pitchFamily="34" charset="0"/>
              </a:rPr>
              <a:t>Intercultural business communication is one of the key aspects for the business to grow exponentially and with the inclusion of a diverse workforce the productivity of the organisation can also increase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Klimova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2019). This presentation will shed light on the difference between Chinese, and UK culture and the success-failure factors of the joint ventures. Furthermore, the presentation will also focus on the cultural sensitivity of both countries and Hofstede's comparison. The presentation will be concluded with suitable recommendations for the considered organisation of Vodafone UK. </a:t>
            </a:r>
          </a:p>
          <a:p>
            <a:pPr algn="just">
              <a:lnSpc>
                <a:spcPct val="150000"/>
              </a:lnSpc>
              <a:spcAft>
                <a:spcPts val="800"/>
              </a:spcAft>
            </a:pPr>
            <a:r>
              <a:rPr lang="en-GB" sz="18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 Chinese business culture has been highly influenced by the Confucianism and it has always valued some of the major social aspects that can be inflicted in the human culture. According to Liu (2018), the Chinese business culture has the tendency to follow solidarity, modesty and loyalty. The major significate of the Chinese business culture is to be great at the time management which shows the typical hard working and punctual mentality of the Chinese people. The general courtesy for elders, seniors and all the other colleagues is one of the traits to admire in the Chinese business culture. On the other hand, the UK business culture is more liberal and less hierarchical. As mentioned by Burdon and </a:t>
            </a:r>
            <a:r>
              <a:rPr lang="en-GB" sz="1800" dirty="0" err="1">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Sorour</a:t>
            </a:r>
            <a:r>
              <a:rPr lang="en-GB" sz="18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 (2020), the UK business culture have the dynamism and flexibility in all the aspect. The culture inflicted by the British business is all about the distinct planning and how they are managing skills are overwhelming from time to time. Apart from that the UK business practices also constitutes punctuality, true leadership skills and hard work for the betterment of the organisation. Alongside with that the UK business culture also focuses on the innovation and technological advancement.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There are two of the major difference between the Chinese and the UK business culture. The first one is relationship building between the employees or </a:t>
            </a:r>
            <a:r>
              <a:rPr lang="en-GB" sz="1800" b="1" i="1"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guanxi</a:t>
            </a:r>
            <a:r>
              <a:rPr lang="en-GB" sz="18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 The Chinese business culture values the relationship between the seniors and juniors to drive them working for a common cause (Butt </a:t>
            </a:r>
            <a:r>
              <a:rPr lang="en-GB" sz="1800" i="1"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et al., </a:t>
            </a:r>
            <a:r>
              <a:rPr lang="en-GB" sz="1800" dirty="0">
                <a:solidFill>
                  <a:srgbClr val="FF0000"/>
                </a:solidFill>
                <a:effectLst/>
                <a:latin typeface="Times New Roman" panose="02020603050405020304" pitchFamily="18" charset="0"/>
                <a:ea typeface="Calibri" panose="020F0502020204030204" pitchFamily="34" charset="0"/>
                <a:cs typeface="Vrinda" panose="020B0502040204020203" pitchFamily="34" charset="0"/>
              </a:rPr>
              <a:t>2019). Organisations in the business sector in China tends to focus on the robust harmony that can be created with collaborative attitude. However, the UK culture is more individualistic and values the self-competence of the employees. Second major difference between these two cultures is that the mindset of the Chinese is more complex and hierarchical. But on the other hand, UK business culture represents more straightforward approach in the workspace.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This presentation will shed light on the difference between Chinese, and UK culture and the success-failure factors of the joint ventures. Furthermore, the presentation will also focus on the cultural sensitivity of both countries and Hofstede's comparison. The presentation will be concluded with suitable recommendations for the considered organisation of Vodafone UK.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Vodafone UK is one of the key contenders in the telecom industry and with 18 million customers and 400 retail stores it is one of the leading brands in the UK market (Vodafone.co.uk, 2022). In the UK market, with a 15% market share, Vodafone is in the 3</a:t>
            </a:r>
            <a:r>
              <a:rPr lang="en-GB" sz="1800" baseline="300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rd</a:t>
            </a:r>
            <a:r>
              <a:rPr lang="en-GB" sz="18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position as the best telecom service provider (Statista, 2022). Vodafone UK is dominating the UK market with online assistance services and next-day delivery policies (Vodafone.co.uk, 2022).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nSpc>
                <a:spcPct val="107000"/>
              </a:lnSpc>
              <a:spcAft>
                <a:spcPts val="800"/>
              </a:spcAft>
            </a:pPr>
            <a:br>
              <a:rPr lang="en-GB" sz="1800" b="1" dirty="0">
                <a:solidFill>
                  <a:srgbClr val="000000"/>
                </a:solidFill>
                <a:effectLst/>
                <a:latin typeface="Times New Roman" panose="02020603050405020304" pitchFamily="18" charset="0"/>
                <a:ea typeface="Calibri" panose="020F0502020204030204" pitchFamily="34" charset="0"/>
              </a:rPr>
            </a:br>
            <a:r>
              <a:rPr lang="en-GB" sz="1800" b="1"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3</a:t>
            </a:fld>
            <a:endParaRPr lang="en-IN"/>
          </a:p>
        </p:txBody>
      </p:sp>
    </p:spTree>
    <p:extLst>
      <p:ext uri="{BB962C8B-B14F-4D97-AF65-F5344CB8AC3E}">
        <p14:creationId xmlns:p14="http://schemas.microsoft.com/office/powerpoint/2010/main" val="1835992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Vodafone UK is one of the key contenders in the telecom industry and with 18 million customers and 400 retail stores it is one of the leading brands in the UK market (Vodafone.co.uk, 2022). In the UK market, with a 15% market share, Vodafone is in the 3</a:t>
            </a:r>
            <a:r>
              <a:rPr lang="en-GB" sz="1800" baseline="300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rd</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position as the best telecom service provider (Statista, 2022). Vodafone UK is dominating the UK market with online assistance services and next-day delivery policies (Vodafone.co.uk, 2022).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nSpc>
                <a:spcPct val="107000"/>
              </a:lnSpc>
              <a:spcAft>
                <a:spcPts val="800"/>
              </a:spcAft>
            </a:pPr>
            <a:br>
              <a:rPr lang="en-GB" sz="1800" b="1" dirty="0">
                <a:effectLst/>
                <a:latin typeface="Times New Roman" panose="02020603050405020304" pitchFamily="18" charset="0"/>
                <a:ea typeface="Calibri" panose="020F0502020204030204" pitchFamily="34" charset="0"/>
              </a:rPr>
            </a:br>
            <a:r>
              <a:rPr lang="en-GB" sz="1800" b="1" dirty="0">
                <a:effectLst/>
                <a:latin typeface="Times New Roman" panose="02020603050405020304" pitchFamily="18" charset="0"/>
                <a:ea typeface="Calibri" panose="020F0502020204030204" pitchFamily="34" charset="0"/>
                <a:cs typeface="Vrinda" panose="020B0502040204020203" pitchFamily="34" charset="0"/>
              </a:rPr>
              <a:t>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4</a:t>
            </a:fld>
            <a:endParaRPr lang="en-IN"/>
          </a:p>
        </p:txBody>
      </p:sp>
    </p:spTree>
    <p:extLst>
      <p:ext uri="{BB962C8B-B14F-4D97-AF65-F5344CB8AC3E}">
        <p14:creationId xmlns:p14="http://schemas.microsoft.com/office/powerpoint/2010/main" val="13608968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Vrinda" panose="020B0502040204020203" pitchFamily="34" charset="0"/>
              </a:rPr>
              <a:t>One of the similarities that both these countries have is the sense of urgency and thus getting into the act of privacy. According to</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Grechi</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and Maggi</a:t>
            </a:r>
            <a:r>
              <a:rPr lang="en-IN" sz="1800" dirty="0">
                <a:effectLst/>
                <a:latin typeface="Times New Roman" panose="02020603050405020304" pitchFamily="18" charset="0"/>
                <a:ea typeface="Calibri" panose="020F0502020204030204" pitchFamily="34" charset="0"/>
                <a:cs typeface="Vrinda" panose="020B0502040204020203" pitchFamily="34" charset="0"/>
              </a:rPr>
              <a:t>, (2018), punctuality is the most essential part of human endeavour. Of the punctuality of both the countries, it can be said that the company can get all the employees who are hardworking and dedicated.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5</a:t>
            </a:fld>
            <a:endParaRPr lang="en-IN"/>
          </a:p>
        </p:txBody>
      </p:sp>
    </p:spTree>
    <p:extLst>
      <p:ext uri="{BB962C8B-B14F-4D97-AF65-F5344CB8AC3E}">
        <p14:creationId xmlns:p14="http://schemas.microsoft.com/office/powerpoint/2010/main" val="25021477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Vrinda" panose="020B0502040204020203" pitchFamily="34" charset="0"/>
              </a:rPr>
              <a:t>The overall structure of China is more hierarchical than China (Hofstede insights, 2022). Respecting elders or senior managers is strictly maintained in China, but the same behaviour among all the general employees is less accepted. It is not uncommon for employees to make fun of or hang out with each other. Although social status and the concept of cultural aspects are more valuable in China.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6</a:t>
            </a:fld>
            <a:endParaRPr lang="en-IN"/>
          </a:p>
        </p:txBody>
      </p:sp>
    </p:spTree>
    <p:extLst>
      <p:ext uri="{BB962C8B-B14F-4D97-AF65-F5344CB8AC3E}">
        <p14:creationId xmlns:p14="http://schemas.microsoft.com/office/powerpoint/2010/main" val="6122942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Vrinda" panose="020B0502040204020203" pitchFamily="34" charset="0"/>
              </a:rPr>
              <a:t>In the UK, the workspace is more liberal and people are genuine enough to ask for help.  enough to ask for help. With simple logical reasoning and constructive criticism, employees can thrive in their professional careers (</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McCarthy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2020)</a:t>
            </a:r>
            <a:r>
              <a:rPr lang="en-IN" sz="1800" dirty="0">
                <a:effectLst/>
                <a:latin typeface="Times New Roman" panose="02020603050405020304" pitchFamily="18" charset="0"/>
                <a:ea typeface="Calibri" panose="020F0502020204030204" pitchFamily="34" charset="0"/>
                <a:cs typeface="Vrinda" panose="020B0502040204020203" pitchFamily="34" charset="0"/>
              </a:rPr>
              <a:t>. However, in China, the teamwork concept is more relevant. Although the UK promotes individualism the country of China promotes equality and teamwork. There is a simplistic communication gap because of the use of the language of both countries. Vodafone UK might face issues in the hierarchical structure and communicating all the essential aspects of China.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7</a:t>
            </a:fld>
            <a:endParaRPr lang="en-IN"/>
          </a:p>
        </p:txBody>
      </p:sp>
    </p:spTree>
    <p:extLst>
      <p:ext uri="{BB962C8B-B14F-4D97-AF65-F5344CB8AC3E}">
        <p14:creationId xmlns:p14="http://schemas.microsoft.com/office/powerpoint/2010/main" val="1230641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Vrinda" panose="020B0502040204020203" pitchFamily="34" charset="0"/>
              </a:rPr>
              <a:t>Joint ventures are the collaboration of two or more organisations to penetrate a target market and its customers more exponential growth and adequate market revenue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Kenjaev</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2022). However, there are several success and failure factors of any joint venture and Vodafone UK need to be cautious about these factors while expanding in China. As per the success factors are concerned agreement and alignment are the two crucial ones. As mentioned by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Larimo</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and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Rumpunen</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(2018), </a:t>
            </a:r>
            <a:r>
              <a:rPr lang="en-GB" sz="1800" b="1"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 legal agreement</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is key for all the participants that are engaging themselves in joint ventures. It can be said that for Vodafone UK it is essential to construct all the legal documents for the joint ventures with a foreign company based in China. Apart from that, another success factor is the alignment of the market objectives. According to Liu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(2020), </a:t>
            </a:r>
            <a:r>
              <a:rPr lang="en-GB" sz="1800" b="1"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aligning with the market objectives</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in joint ventures is crucial for overall progress and thus it can also help the organisation for better revenue. The alignment of the market objectives of Vodafone UK is the key to the penetration of the organisation in China.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8</a:t>
            </a:fld>
            <a:endParaRPr lang="en-IN"/>
          </a:p>
        </p:txBody>
      </p:sp>
    </p:spTree>
    <p:extLst>
      <p:ext uri="{BB962C8B-B14F-4D97-AF65-F5344CB8AC3E}">
        <p14:creationId xmlns:p14="http://schemas.microsoft.com/office/powerpoint/2010/main" val="2040827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However, there are some failure factors of joint ventures that the organisation needs to avoid. First of all, the </a:t>
            </a:r>
            <a:r>
              <a:rPr lang="en-GB" sz="1800" b="1"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compatibility issue</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is the key failure for the organisation which needed to be addressed. As mentioned by Adnan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(2018), the compatibility of either size or market perception is the most essential aspect for organisations participating in joint ventures. It can be said that the compatibility of all the aspects needed to be assessed thoroughly by Vodafone UK before joining the foreign company based in China. Lastly, the </a:t>
            </a:r>
            <a:r>
              <a:rPr lang="en-GB" sz="1800" b="1"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difference in the profit or income expectations</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can also cause disruption for the joint ventures. As mentioned by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Batjargal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(2019), the expectations of the profit or outcome need to be matched by all the organisations in the joint ventures is essential for them to move forward in a single direction. That is why Vodafone UK need to address this aspect before joining its investments in the Chinese market.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9</a:t>
            </a:fld>
            <a:endParaRPr lang="en-IN"/>
          </a:p>
        </p:txBody>
      </p:sp>
    </p:spTree>
    <p:extLst>
      <p:ext uri="{BB962C8B-B14F-4D97-AF65-F5344CB8AC3E}">
        <p14:creationId xmlns:p14="http://schemas.microsoft.com/office/powerpoint/2010/main" val="29696585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Calibri" panose="020F0502020204030204" pitchFamily="34" charset="0"/>
              </a:rPr>
              <a:t>Cultural sensitivity is one of the crucial aspects for any organisation to convey a clear message through a marketing campaign (</a:t>
            </a:r>
            <a:r>
              <a:rPr lang="en-GB" sz="1800" dirty="0">
                <a:solidFill>
                  <a:srgbClr val="222222"/>
                </a:solidFill>
                <a:effectLst/>
                <a:latin typeface="Times New Roman" panose="02020603050405020304" pitchFamily="18" charset="0"/>
                <a:ea typeface="Calibri" panose="020F0502020204030204" pitchFamily="34" charset="0"/>
              </a:rPr>
              <a:t>Lee </a:t>
            </a:r>
            <a:r>
              <a:rPr lang="en-GB" sz="1800" i="1" dirty="0">
                <a:solidFill>
                  <a:srgbClr val="222222"/>
                </a:solidFill>
                <a:effectLst/>
                <a:latin typeface="Times New Roman" panose="02020603050405020304" pitchFamily="18" charset="0"/>
                <a:ea typeface="Calibri" panose="020F0502020204030204" pitchFamily="34" charset="0"/>
              </a:rPr>
              <a:t>et al.</a:t>
            </a:r>
            <a:r>
              <a:rPr lang="en-GB" sz="1800" dirty="0">
                <a:solidFill>
                  <a:srgbClr val="222222"/>
                </a:solidFill>
                <a:effectLst/>
                <a:latin typeface="Times New Roman" panose="02020603050405020304" pitchFamily="18" charset="0"/>
                <a:ea typeface="Calibri" panose="020F0502020204030204" pitchFamily="34" charset="0"/>
              </a:rPr>
              <a:t> 2020). With the joint venture, Vodafone UK needs to maintain all the essentiality of the cultural sensitivity of China and deliver a structure aligned with the country’s values. Chinese culture is always focused on the innate human cognitive abilities for the structure of society. </a:t>
            </a:r>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10</a:t>
            </a:fld>
            <a:endParaRPr lang="en-IN"/>
          </a:p>
        </p:txBody>
      </p:sp>
    </p:spTree>
    <p:extLst>
      <p:ext uri="{BB962C8B-B14F-4D97-AF65-F5344CB8AC3E}">
        <p14:creationId xmlns:p14="http://schemas.microsoft.com/office/powerpoint/2010/main" val="3356793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According to Jiang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(2019), the Chinese culture values self-realization and wisdom which indicates the Chinese respect their elders and thus maintain the hierarchy. It can be said that the cultural sensitivity among the people of China, and to penetrate the market Vodafone UK need to construct an overall hierarchy in the workplace. On the hand, the UK has a more liberal approach towards work culture and thus the cultural values are not neglected but not strictly maintained as well. The UK possesses one of the moderate societies and thus the liberal structure is there for consideration (Hofstede insights, 2022). Vodafone UK needs to establish a more strict and concrete heretical structure for the organisation to become successful in the joint venture.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11</a:t>
            </a:fld>
            <a:endParaRPr lang="en-IN"/>
          </a:p>
        </p:txBody>
      </p:sp>
    </p:spTree>
    <p:extLst>
      <p:ext uri="{BB962C8B-B14F-4D97-AF65-F5344CB8AC3E}">
        <p14:creationId xmlns:p14="http://schemas.microsoft.com/office/powerpoint/2010/main" val="19667390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Power distance</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Power distance represents the expectation and acceptance of unequal power distribution among the society or any organisation (</a:t>
            </a:r>
            <a:r>
              <a:rPr lang="en-IN" sz="1800" dirty="0">
                <a:effectLst/>
                <a:latin typeface="Times New Roman" panose="02020603050405020304" pitchFamily="18" charset="0"/>
                <a:ea typeface="Calibri" panose="020F0502020204030204" pitchFamily="34" charset="0"/>
                <a:cs typeface="Vrinda" panose="020B0502040204020203" pitchFamily="34" charset="0"/>
              </a:rPr>
              <a:t>Hofstede insights, 2022). For both countries, it also represents that the overall power structure and unequal distribution should be minimised or not. As per the comparison between the two countries, the power distance score of China is 80 and the UK’s score is 35 (Hofstede insights, 2022). From the data collected, it can be depicted that the society of the UK wants to minimise the power distance between the hierarchy and the lower designation employees. On the other hand, China scores 80 in power distance and that indicates, the inequality between hierarchy and lower-level employees is acceptable. For Vodafone UK it can be an indication to </a:t>
            </a:r>
            <a:r>
              <a:rPr lang="en-IN" sz="1800" b="1" i="1" dirty="0">
                <a:effectLst/>
                <a:latin typeface="Times New Roman" panose="02020603050405020304" pitchFamily="18" charset="0"/>
                <a:ea typeface="Calibri" panose="020F0502020204030204" pitchFamily="34" charset="0"/>
                <a:cs typeface="Vrinda" panose="020B0502040204020203" pitchFamily="34" charset="0"/>
              </a:rPr>
              <a:t>construct a hierarchical structure</a:t>
            </a:r>
            <a:r>
              <a:rPr lang="en-IN" sz="1800" dirty="0">
                <a:effectLst/>
                <a:latin typeface="Times New Roman" panose="02020603050405020304" pitchFamily="18" charset="0"/>
                <a:ea typeface="Calibri" panose="020F0502020204030204" pitchFamily="34" charset="0"/>
                <a:cs typeface="Vrinda" panose="020B0502040204020203" pitchFamily="34" charset="0"/>
              </a:rPr>
              <a:t> for the employees before expanding in China.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12</a:t>
            </a:fld>
            <a:endParaRPr lang="en-IN"/>
          </a:p>
        </p:txBody>
      </p:sp>
    </p:spTree>
    <p:extLst>
      <p:ext uri="{BB962C8B-B14F-4D97-AF65-F5344CB8AC3E}">
        <p14:creationId xmlns:p14="http://schemas.microsoft.com/office/powerpoint/2010/main" val="23044439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i="1" dirty="0">
                <a:effectLst/>
                <a:latin typeface="Times New Roman" panose="02020603050405020304" pitchFamily="18" charset="0"/>
                <a:ea typeface="Calibri" panose="020F0502020204030204" pitchFamily="34" charset="0"/>
                <a:cs typeface="Vrinda" panose="020B0502040204020203" pitchFamily="34" charset="0"/>
              </a:rPr>
              <a:t>Individualism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Vrinda" panose="020B0502040204020203" pitchFamily="34" charset="0"/>
              </a:rPr>
              <a:t>Individualism represents the degree of independence among the members of the organisation (Hofstede insights, 2022). It can be said that the individualistic approach among the employees can benefit the company in the long run. The UK scores 89 in individualism and it indicates that the culture of the UK drives individuals to become someone valuable in their professional life and embrace their independence of them (Hofstede insights, 2022). On the other hand, China scores 20 in individualism which represents that the country believes in collectivism and wants to remain in a constrained social construct. Vodafone UK needs to construct the </a:t>
            </a:r>
            <a:r>
              <a:rPr lang="en-IN" sz="1800" b="1" i="1" dirty="0">
                <a:effectLst/>
                <a:latin typeface="Times New Roman" panose="02020603050405020304" pitchFamily="18" charset="0"/>
                <a:ea typeface="Calibri" panose="020F0502020204030204" pitchFamily="34" charset="0"/>
                <a:cs typeface="Vrinda" panose="020B0502040204020203" pitchFamily="34" charset="0"/>
              </a:rPr>
              <a:t>employee structure </a:t>
            </a:r>
            <a:r>
              <a:rPr lang="en-IN" sz="1800" dirty="0">
                <a:effectLst/>
                <a:latin typeface="Times New Roman" panose="02020603050405020304" pitchFamily="18" charset="0"/>
                <a:ea typeface="Calibri" panose="020F0502020204030204" pitchFamily="34" charset="0"/>
                <a:cs typeface="Vrinda" panose="020B0502040204020203" pitchFamily="34" charset="0"/>
              </a:rPr>
              <a:t>to match all the social constructs of China.</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13</a:t>
            </a:fld>
            <a:endParaRPr lang="en-IN"/>
          </a:p>
        </p:txBody>
      </p:sp>
    </p:spTree>
    <p:extLst>
      <p:ext uri="{BB962C8B-B14F-4D97-AF65-F5344CB8AC3E}">
        <p14:creationId xmlns:p14="http://schemas.microsoft.com/office/powerpoint/2010/main" val="142857335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Vrinda" panose="020B0502040204020203" pitchFamily="34" charset="0"/>
              </a:rPr>
              <a:t>The masculinity of any country indicates the primary motivation factor and the aesthetics of being the best or just to do of own liking (Hofstede insights, 2022). The UK and China both scored 66 on this aspect and it indicates that both the countries and the employees working there want to thrive in the market. A score of 66 from both countries represents that they are solely success-oriented and also indicates the employees might sacrifice their leisure time, family and friends for the pursuit of success (Hofstede insights, 2022). Vodafone UK needs to construct a </a:t>
            </a:r>
            <a:r>
              <a:rPr lang="en-IN" sz="1800" b="1" i="1" dirty="0">
                <a:effectLst/>
                <a:latin typeface="Times New Roman" panose="02020603050405020304" pitchFamily="18" charset="0"/>
                <a:ea typeface="Calibri" panose="020F0502020204030204" pitchFamily="34" charset="0"/>
                <a:cs typeface="Vrinda" panose="020B0502040204020203" pitchFamily="34" charset="0"/>
              </a:rPr>
              <a:t>hassle culture</a:t>
            </a:r>
            <a:r>
              <a:rPr lang="en-IN" sz="1800" dirty="0">
                <a:effectLst/>
                <a:latin typeface="Times New Roman" panose="02020603050405020304" pitchFamily="18" charset="0"/>
                <a:ea typeface="Calibri" panose="020F0502020204030204" pitchFamily="34" charset="0"/>
                <a:cs typeface="Vrinda" panose="020B0502040204020203" pitchFamily="34" charset="0"/>
              </a:rPr>
              <a:t> in the workspace so that </a:t>
            </a:r>
            <a:r>
              <a:rPr lang="en-IN" sz="1800" b="1" i="1" dirty="0">
                <a:effectLst/>
                <a:latin typeface="Times New Roman" panose="02020603050405020304" pitchFamily="18" charset="0"/>
                <a:ea typeface="Calibri" panose="020F0502020204030204" pitchFamily="34" charset="0"/>
                <a:cs typeface="Vrinda" panose="020B0502040204020203" pitchFamily="34" charset="0"/>
              </a:rPr>
              <a:t>healthy competition</a:t>
            </a:r>
            <a:r>
              <a:rPr lang="en-IN" sz="1800" dirty="0">
                <a:effectLst/>
                <a:latin typeface="Times New Roman" panose="02020603050405020304" pitchFamily="18" charset="0"/>
                <a:ea typeface="Calibri" panose="020F0502020204030204" pitchFamily="34" charset="0"/>
                <a:cs typeface="Vrinda" panose="020B0502040204020203" pitchFamily="34" charset="0"/>
              </a:rPr>
              <a:t> can be upheld for the betterment of the employees in the foreseeable future.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14</a:t>
            </a:fld>
            <a:endParaRPr lang="en-IN"/>
          </a:p>
        </p:txBody>
      </p:sp>
    </p:spTree>
    <p:extLst>
      <p:ext uri="{BB962C8B-B14F-4D97-AF65-F5344CB8AC3E}">
        <p14:creationId xmlns:p14="http://schemas.microsoft.com/office/powerpoint/2010/main" val="33050807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Vrinda" panose="020B0502040204020203" pitchFamily="34" charset="0"/>
              </a:rPr>
              <a:t>Uncertainty avoidance is the key indicator for the organisation that the country that it is about to penetrate embraces the uncertain situation or is threatened by it (Hofstede insights, 2022). The ambiguity of the future and the encroaching uncertainty can be embraced by the countries or either they might detest the idea and settle down for security in the future. The score in uncertainty avoidance for China and the UK is 30 and 35 respectively which is low (Hofstede insights, 2022). The low score of both countries indicates that the overall society is not afraid of the raging uncertainty of the future but they are ready to embrace its opportunities. It can also be depicted that both countries are ready to invest in entrepreneurial instructs and utilise that for the betterment of all the organisations. For Vodafone UK it can be an </a:t>
            </a:r>
            <a:r>
              <a:rPr lang="en-IN" sz="1800" b="1" i="1" dirty="0">
                <a:effectLst/>
                <a:latin typeface="Times New Roman" panose="02020603050405020304" pitchFamily="18" charset="0"/>
                <a:ea typeface="Calibri" panose="020F0502020204030204" pitchFamily="34" charset="0"/>
                <a:cs typeface="Vrinda" panose="020B0502040204020203" pitchFamily="34" charset="0"/>
              </a:rPr>
              <a:t>opportunity to take certain risks </a:t>
            </a:r>
            <a:r>
              <a:rPr lang="en-IN" sz="1800" dirty="0">
                <a:effectLst/>
                <a:latin typeface="Times New Roman" panose="02020603050405020304" pitchFamily="18" charset="0"/>
                <a:ea typeface="Calibri" panose="020F0502020204030204" pitchFamily="34" charset="0"/>
                <a:cs typeface="Vrinda" panose="020B0502040204020203" pitchFamily="34" charset="0"/>
              </a:rPr>
              <a:t>in their business venture and thrive in the Chinese market for a longer period of time.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15</a:t>
            </a:fld>
            <a:endParaRPr lang="en-IN"/>
          </a:p>
        </p:txBody>
      </p:sp>
    </p:spTree>
    <p:extLst>
      <p:ext uri="{BB962C8B-B14F-4D97-AF65-F5344CB8AC3E}">
        <p14:creationId xmlns:p14="http://schemas.microsoft.com/office/powerpoint/2010/main" val="34917351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i="1" dirty="0">
                <a:effectLst/>
                <a:latin typeface="Times New Roman" panose="02020603050405020304" pitchFamily="18" charset="0"/>
                <a:ea typeface="Calibri" panose="020F0502020204030204" pitchFamily="34" charset="0"/>
                <a:cs typeface="Vrinda" panose="020B0502040204020203" pitchFamily="34" charset="0"/>
              </a:rPr>
              <a:t>Long-term orientation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Vrinda" panose="020B0502040204020203" pitchFamily="34" charset="0"/>
              </a:rPr>
              <a:t>Long-term orientation is the key indicator of the cultural tradition that the countries use to embark upon the present and future generations (Hofstede insights, 2022). It also depicts the approach of the countries in order to maintain their cultural background and also raises the question that the country dwells on the past or welcomes the future. The score of China in the long-term orientation is 87 which is one of the highest among other countries (Hofstede insights, 2022). It can be said, the country and the society it consists of are pragmatic and always focuses on future prospects. As mentioned by </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Chun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(2021), a high score in the long term depicts that the essentiality of planning future prospects is the main priority of society and the country. It can be said that the society of China and the culture they possess is very practical and success minded. It actually helps the employees to grow and take initiative so that they can thrive in their future careers. On the other hand, the UK scores 51 in the long-term orientation which is a moderate score for the country (</a:t>
            </a:r>
            <a:r>
              <a:rPr lang="en-IN" sz="1800" dirty="0">
                <a:effectLst/>
                <a:latin typeface="Times New Roman" panose="02020603050405020304" pitchFamily="18" charset="0"/>
                <a:ea typeface="Calibri" panose="020F0502020204030204" pitchFamily="34" charset="0"/>
                <a:cs typeface="Vrinda" panose="020B0502040204020203" pitchFamily="34" charset="0"/>
              </a:rPr>
              <a:t>Hofstede insights, 2022). Although the score is comparatively lower than China it can be said the UK possess a moderate society which is balanced as well. However, aligning any of the social power structures based on this score can be inappropriate. For Vodafone UK it is the best opportunity to </a:t>
            </a:r>
            <a:r>
              <a:rPr lang="en-IN" sz="1800" b="1" i="1" dirty="0">
                <a:effectLst/>
                <a:latin typeface="Times New Roman" panose="02020603050405020304" pitchFamily="18" charset="0"/>
                <a:ea typeface="Calibri" panose="020F0502020204030204" pitchFamily="34" charset="0"/>
                <a:cs typeface="Vrinda" panose="020B0502040204020203" pitchFamily="34" charset="0"/>
              </a:rPr>
              <a:t>utilise the workforce of China</a:t>
            </a:r>
            <a:r>
              <a:rPr lang="en-IN" sz="1800" dirty="0">
                <a:effectLst/>
                <a:latin typeface="Times New Roman" panose="02020603050405020304" pitchFamily="18" charset="0"/>
                <a:ea typeface="Calibri" panose="020F0502020204030204" pitchFamily="34" charset="0"/>
                <a:cs typeface="Vrinda" panose="020B0502040204020203" pitchFamily="34" charset="0"/>
              </a:rPr>
              <a:t> and thus </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penetrate the new market.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16</a:t>
            </a:fld>
            <a:endParaRPr lang="en-IN"/>
          </a:p>
        </p:txBody>
      </p:sp>
    </p:spTree>
    <p:extLst>
      <p:ext uri="{BB962C8B-B14F-4D97-AF65-F5344CB8AC3E}">
        <p14:creationId xmlns:p14="http://schemas.microsoft.com/office/powerpoint/2010/main" val="344814687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b="1"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Indulgence</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Lastly, indulgence is the major tool for indicating the extent the which humans of a particular society want to restrain their humanistic desires and impulses (</a:t>
            </a:r>
            <a:r>
              <a:rPr lang="en-IN" sz="1800" dirty="0">
                <a:effectLst/>
                <a:latin typeface="Times New Roman" panose="02020603050405020304" pitchFamily="18" charset="0"/>
                <a:ea typeface="Calibri" panose="020F0502020204030204" pitchFamily="34" charset="0"/>
                <a:cs typeface="Vrinda" panose="020B0502040204020203" pitchFamily="34" charset="0"/>
              </a:rPr>
              <a:t>Hofstede insights, 2022). It can be said that the aspect indicates the more materialistic approach or whether the society is more willing to sacrifice their emotions in the pursuit of success. In the UK, the indulgence score is 69 which indicates that the society of the country is “Indulgent”. It depicts that the people of the UK have the mindset of indulging in enjoyable and leisure activities and an optimistic approach towards life. On the other hand, China scored 24 only in indulgence and it can be said that it is a “Restrained” country (Hofstede insights, 2022). The Chinese culture has the tendency to become cynical and pessimistic about the overall approach and thus the society does not indulge themselves more often in leisure activities. It can be said, the Chinese culture feels an unethical norm in indulging in leisure activities. For Vodafone UK, it can be an issue as the UK culture is more balanced in the aspect of work-life and Chinese culture is monotonous and pessimistic.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17</a:t>
            </a:fld>
            <a:endParaRPr lang="en-IN"/>
          </a:p>
        </p:txBody>
      </p:sp>
    </p:spTree>
    <p:extLst>
      <p:ext uri="{BB962C8B-B14F-4D97-AF65-F5344CB8AC3E}">
        <p14:creationId xmlns:p14="http://schemas.microsoft.com/office/powerpoint/2010/main" val="21237266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dirty="0">
                <a:effectLst/>
                <a:latin typeface="Times New Roman" panose="02020603050405020304" pitchFamily="18" charset="0"/>
                <a:ea typeface="Calibri" panose="020F0502020204030204" pitchFamily="34" charset="0"/>
                <a:cs typeface="Vrinda" panose="020B0502040204020203" pitchFamily="34" charset="0"/>
              </a:rPr>
              <a:t>Recommendation 1: Construct a hierarchical workplace structure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Vrinda" panose="020B0502040204020203" pitchFamily="34" charset="0"/>
              </a:rPr>
              <a:t>Chinese culture values the wisdom of the elders and respects the seniors for their designation. To become successful in the joint venture in China, Vodafone UK needs to construct a hierarchical workplace culture. As mentioned by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Weziak-Bialowolska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et 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(2019), by implementing the hierarchical structure, any organisation can have the upper hand to control all the employees and increase their productivity. By doing that Vodafone UK can maintain the workflow for a longer period of time. With the help of the hierarchical structure, the organisation might have full control over productivity and the workflow can be maintained.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18</a:t>
            </a:fld>
            <a:endParaRPr lang="en-IN"/>
          </a:p>
        </p:txBody>
      </p:sp>
    </p:spTree>
    <p:extLst>
      <p:ext uri="{BB962C8B-B14F-4D97-AF65-F5344CB8AC3E}">
        <p14:creationId xmlns:p14="http://schemas.microsoft.com/office/powerpoint/2010/main" val="37626945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dirty="0">
                <a:effectLst/>
                <a:latin typeface="Times New Roman" panose="02020603050405020304" pitchFamily="18" charset="0"/>
                <a:ea typeface="Calibri" panose="020F0502020204030204" pitchFamily="34" charset="0"/>
                <a:cs typeface="Vrinda" panose="020B0502040204020203" pitchFamily="34" charset="0"/>
              </a:rPr>
              <a:t>Recommendation 2: Value and respect Chinese culture</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Vrinda" panose="020B0502040204020203" pitchFamily="34" charset="0"/>
              </a:rPr>
              <a:t>Chinese cultural sensitivity and the success-minded ability of the characters of the Chinese needed to be respected. The people of China can be more pragmatic and hardworking which indicates a positive approach from the Chinese employees (Hofstede insights, 2022). That can be an opportunity for Vodafone UK and thus they can have the upper hand in the penetration of the market in China. By putting value and respecting the authentic Chinese culture the organisation can hire all eccentric employees for the future ventures of the company.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19</a:t>
            </a:fld>
            <a:endParaRPr lang="en-IN"/>
          </a:p>
        </p:txBody>
      </p:sp>
    </p:spTree>
    <p:extLst>
      <p:ext uri="{BB962C8B-B14F-4D97-AF65-F5344CB8AC3E}">
        <p14:creationId xmlns:p14="http://schemas.microsoft.com/office/powerpoint/2010/main" val="320828280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IN" sz="1800" b="1" dirty="0">
                <a:effectLst/>
                <a:latin typeface="Times New Roman" panose="02020603050405020304" pitchFamily="18" charset="0"/>
                <a:ea typeface="Calibri" panose="020F0502020204030204" pitchFamily="34" charset="0"/>
                <a:cs typeface="Vrinda" panose="020B0502040204020203" pitchFamily="34" charset="0"/>
              </a:rPr>
              <a:t>Recommendation 3: Put market expectations aligned with the objectives</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Vrinda" panose="020B0502040204020203" pitchFamily="34" charset="0"/>
              </a:rPr>
              <a:t>The last step Vodafone UK needs to take is to evaluate all the marketing objectives and thus there can be no disputes between the Chinese joint venture. The organisation needs to change their market objectives and align them with the cultural aspects of China. By doing that Vodafone UK can target the local people of China and thus get ahead in the market with all the elemental products.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20</a:t>
            </a:fld>
            <a:endParaRPr lang="en-IN"/>
          </a:p>
        </p:txBody>
      </p:sp>
    </p:spTree>
    <p:extLst>
      <p:ext uri="{BB962C8B-B14F-4D97-AF65-F5344CB8AC3E}">
        <p14:creationId xmlns:p14="http://schemas.microsoft.com/office/powerpoint/2010/main" val="343590532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Calibri" panose="020F0502020204030204" pitchFamily="34" charset="0"/>
                <a:cs typeface="Vrinda" panose="020B0502040204020203" pitchFamily="34" charset="0"/>
              </a:rPr>
              <a:t>It can be concluded that the cultural aspect of both China and the UK is very different. The hierarchical and liberal structure can both foster success and breathing failure. For Vodafone UK the organisation needs to go through all the legal terms with the joint venture organisation and thus create a secure space for the penetration of the market. With the alignment of the Chinese culture, the organisation can have the upper hand in the telecom market and thus thrive further in the Chinese market for a longer period of time.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21</a:t>
            </a:fld>
            <a:endParaRPr lang="en-IN"/>
          </a:p>
        </p:txBody>
      </p:sp>
    </p:spTree>
    <p:extLst>
      <p:ext uri="{BB962C8B-B14F-4D97-AF65-F5344CB8AC3E}">
        <p14:creationId xmlns:p14="http://schemas.microsoft.com/office/powerpoint/2010/main" val="111989618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Chun, D., Zhang, Z., Cohen, E.,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Florea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L. and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Genc</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O.F., 2021. Long-term orientation and the passage of time: Is it time to revisit Hofstede’s cultural dimensions?.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International Journal of Cross Cultural Management</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21</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(2), pp.353-371.</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Grechi</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D. and Maggi, E., 2018. The importance of punctuality in rail transport service: an empirical investigation on the delay determinants.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European Transport-</a:t>
            </a:r>
            <a:r>
              <a:rPr lang="en-GB" sz="1800" i="1"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Trasporti</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Europei</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70</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pp.1-23.</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IN" sz="1800" dirty="0">
                <a:effectLst/>
                <a:latin typeface="Times New Roman" panose="02020603050405020304" pitchFamily="18" charset="0"/>
                <a:ea typeface="Calibri" panose="020F0502020204030204" pitchFamily="34" charset="0"/>
                <a:cs typeface="Vrinda" panose="020B0502040204020203" pitchFamily="34" charset="0"/>
              </a:rPr>
              <a:t>Hofstede insights, 2022. </a:t>
            </a:r>
            <a:r>
              <a:rPr lang="en-IN" sz="1800" i="1" dirty="0">
                <a:effectLst/>
                <a:latin typeface="Times New Roman" panose="02020603050405020304" pitchFamily="18" charset="0"/>
                <a:ea typeface="Calibri" panose="020F0502020204030204" pitchFamily="34" charset="0"/>
                <a:cs typeface="Vrinda" panose="020B0502040204020203" pitchFamily="34" charset="0"/>
              </a:rPr>
              <a:t>COUNTRY COMPARISON</a:t>
            </a:r>
            <a:r>
              <a:rPr lang="en-IN" sz="1800" dirty="0">
                <a:effectLst/>
                <a:latin typeface="Times New Roman" panose="02020603050405020304" pitchFamily="18" charset="0"/>
                <a:ea typeface="Calibri" panose="020F0502020204030204" pitchFamily="34" charset="0"/>
                <a:cs typeface="Vrinda" panose="020B0502040204020203" pitchFamily="34" charset="0"/>
              </a:rPr>
              <a:t>. </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[Online] Available at:</a:t>
            </a:r>
            <a:r>
              <a:rPr lang="en-GB" sz="1800" dirty="0">
                <a:effectLst/>
                <a:latin typeface="Calibri" panose="020F0502020204030204" pitchFamily="34" charset="0"/>
                <a:ea typeface="Calibri" panose="020F0502020204030204" pitchFamily="34" charset="0"/>
                <a:cs typeface="Vrinda" panose="020B0502040204020203" pitchFamily="34" charset="0"/>
              </a:rPr>
              <a:t> </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https://www.hofstede-insights.com/country-comparison/china,the-uk/ [Accessed 31 October 2022]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Jiang, S., Scott, N., Tao, L. and Ding, P., 2019. Chinese tourists’ motivation and their relationship to cultural values.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Anatolia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30</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(1), pp.90-102.</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Kenjaev</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I.E., 2022. The Importance of Enterprises with the Participation of Foreign Capital in Attracting Foreign Investment.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European Multidisciplinary Journal of Modern Science</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5</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pp.246-249.</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Klimova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I.I.,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Klimova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G.V. and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Dubinka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S.A., 2019. Students’ communicative competence in the context of intercultural business communication.</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Larimo</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J. and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Rumpunen</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S., 2018. Partner selection in international joint ventures. In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Contemporary </a:t>
            </a:r>
            <a:r>
              <a:rPr lang="en-GB" sz="1800" i="1"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Euromarketing</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Entry and Operational Decision Making</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(pp. 119-137). Routledge.</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Lee, H.,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Lalwani</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A.K. and Wang, J.J., 2020. Price no object!: The impact of power distance belief on consumers’ price sensitivity.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Journal of Marketing</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84</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(6), pp.113-129.</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Liu, J., Cui, Z., Feng, Y.,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Perera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S. and Han, J., 2020. Impact of culture differences on performance of international construction joint ventures: the moderating role of conflict management.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Engineering, Construction and Architectural Management</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27</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(9), pp.2353-2377.</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McCarthy, I.P., Hannah, D., Pitt, L.F. and McCarthy, J.M., 2020. Confronting indifference toward truth: Dealing with workplace bullshit.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Business Horizons</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63</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(3), pp.253-263.</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Vodafone.co.uk, 2022.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About us</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[Online] Available at: https://www.vodafone.co.uk/about-us?icmp=uk~1_consumer~topnav~2_why_vodafone~2_news_centre~5_about_us&amp;linkpos=topnav~1~2~2~5 [Accessed 31 October 2022]</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Vodafone.co.uk, 2022.</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Home</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[Online] Available at:</a:t>
            </a:r>
            <a:r>
              <a:rPr lang="en-GB" sz="1800" dirty="0">
                <a:effectLst/>
                <a:latin typeface="Calibri" panose="020F0502020204030204" pitchFamily="34" charset="0"/>
                <a:ea typeface="Calibri" panose="020F0502020204030204" pitchFamily="34" charset="0"/>
                <a:cs typeface="Vrinda" panose="020B0502040204020203" pitchFamily="34" charset="0"/>
              </a:rPr>
              <a:t> </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https://www.vodafone.co.uk/ [Accessed 31 October 2022]</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Weziak-Bialowolska</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D., McNeely, E. and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VanderWeele</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T.J., 2019. Flourish index and secure flourish index–validation in workplace settings.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Cogent Psychology</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6</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(1), p.1598926.</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
        <p:nvSpPr>
          <p:cNvPr id="4" name="Slide Number Placeholder 3"/>
          <p:cNvSpPr>
            <a:spLocks noGrp="1"/>
          </p:cNvSpPr>
          <p:nvPr>
            <p:ph type="sldNum" sz="quarter" idx="5"/>
          </p:nvPr>
        </p:nvSpPr>
        <p:spPr/>
        <p:txBody>
          <a:bodyPr/>
          <a:lstStyle/>
          <a:p>
            <a:fld id="{05A6E330-5DAF-4EC9-9372-5EEA6CD47097}" type="slidenum">
              <a:rPr lang="en-IN" smtClean="0"/>
              <a:t>22</a:t>
            </a:fld>
            <a:endParaRPr lang="en-IN"/>
          </a:p>
        </p:txBody>
      </p:sp>
    </p:spTree>
    <p:extLst>
      <p:ext uri="{BB962C8B-B14F-4D97-AF65-F5344CB8AC3E}">
        <p14:creationId xmlns:p14="http://schemas.microsoft.com/office/powerpoint/2010/main" val="140974008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E9A1C-3339-64F2-5E3F-5CC002429E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D99F4723-BA2A-A856-455E-4C4E08C27E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C6A9DFFB-3013-FD38-7364-417F5EFEA2A2}"/>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5" name="Footer Placeholder 4">
            <a:extLst>
              <a:ext uri="{FF2B5EF4-FFF2-40B4-BE49-F238E27FC236}">
                <a16:creationId xmlns:a16="http://schemas.microsoft.com/office/drawing/2014/main" id="{067A64EF-47C0-9E2B-280A-754E352D1FB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F770E87-4D6F-88FD-00CD-105F36A26235}"/>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18076499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801A03-EA20-523F-52EB-E6681207E94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DDD1AA21-394B-3A68-FCEE-F9FE3CC66A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AB8F128-ECE9-1E07-5BA6-A48933C331DD}"/>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5" name="Footer Placeholder 4">
            <a:extLst>
              <a:ext uri="{FF2B5EF4-FFF2-40B4-BE49-F238E27FC236}">
                <a16:creationId xmlns:a16="http://schemas.microsoft.com/office/drawing/2014/main" id="{1BAD4A3D-F67F-0720-356E-7436F5C4B41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67C7D06-2741-040C-BC85-5A9B0CC9DC3A}"/>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21131775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3DDB3-2FB2-46F0-5F99-1C1A009168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A4CA1610-8B2C-339A-3505-C446BA76951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841EA32-01C1-F40A-FCFF-90E0D2822D39}"/>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5" name="Footer Placeholder 4">
            <a:extLst>
              <a:ext uri="{FF2B5EF4-FFF2-40B4-BE49-F238E27FC236}">
                <a16:creationId xmlns:a16="http://schemas.microsoft.com/office/drawing/2014/main" id="{6829ABA4-164D-7C55-AA7F-8E677A7B6D0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8BA24CEB-DEE6-465E-7DBF-754A1323A721}"/>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3937909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D10E4-ED34-AE89-A3E5-2F9E2C910A48}"/>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2037BAB-8538-0909-D0CF-CED0CD62C25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E2249A6-B456-2E2F-4F7F-91428447B97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723DDF62-597F-2178-F6EA-265197FBE4C8}"/>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6" name="Footer Placeholder 5">
            <a:extLst>
              <a:ext uri="{FF2B5EF4-FFF2-40B4-BE49-F238E27FC236}">
                <a16:creationId xmlns:a16="http://schemas.microsoft.com/office/drawing/2014/main" id="{CA2001D2-49C2-A405-2551-B1374C4946D5}"/>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AD1ECAB2-D71F-A3A2-42D1-0D0961D8515B}"/>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2813293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A1CC6-58E0-C8E9-0168-A52030EE39F2}"/>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A4A207DA-82B9-725C-FD6F-09C4E7B65E1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AA33F1F-E38A-6E22-62E7-65E40C3388D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6FE8F5E-F1BE-42CF-219E-E8A4ECE8FF3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E09CD5F-57C7-EB2A-0909-33F80FE9A7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BFFC9C73-9022-837F-02DB-3429FAFBF5CC}"/>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8" name="Footer Placeholder 7">
            <a:extLst>
              <a:ext uri="{FF2B5EF4-FFF2-40B4-BE49-F238E27FC236}">
                <a16:creationId xmlns:a16="http://schemas.microsoft.com/office/drawing/2014/main" id="{4604B300-8CA2-1829-9239-CBEBFE9D569C}"/>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6AF95F2-CA7C-A094-AEA3-22CC93510DE0}"/>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19295358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F63DE-C879-EACF-074C-B33EBC2DC2C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D001E55-2457-EC86-3D10-A38BAABCD6F4}"/>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4" name="Footer Placeholder 3">
            <a:extLst>
              <a:ext uri="{FF2B5EF4-FFF2-40B4-BE49-F238E27FC236}">
                <a16:creationId xmlns:a16="http://schemas.microsoft.com/office/drawing/2014/main" id="{59917D85-B0A1-2DE8-CE85-30B7A20625F1}"/>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7B9F8BCB-7C52-7306-31DB-52D76940F6D1}"/>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31686057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D620A86-45D1-5BA5-216C-C423B9C51833}"/>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3" name="Footer Placeholder 2">
            <a:extLst>
              <a:ext uri="{FF2B5EF4-FFF2-40B4-BE49-F238E27FC236}">
                <a16:creationId xmlns:a16="http://schemas.microsoft.com/office/drawing/2014/main" id="{20FDBC13-F15B-EA99-1833-5EB4E28B62E8}"/>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7194F100-8C2F-23A4-5B2A-393E0EECDC2A}"/>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4033373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DF398-1F10-D571-E18B-93B073AB883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B4903B0D-DA87-C1E4-61C2-49E790073E7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050D58C-6FD2-1FE7-CA14-98274E6975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1C18DD0-0C28-5F26-5217-C009932BE2C3}"/>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6" name="Footer Placeholder 5">
            <a:extLst>
              <a:ext uri="{FF2B5EF4-FFF2-40B4-BE49-F238E27FC236}">
                <a16:creationId xmlns:a16="http://schemas.microsoft.com/office/drawing/2014/main" id="{C53F33D9-024F-2374-827E-E6FAE174F666}"/>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0CB8B75-9D5D-32CA-8743-B746D74306BE}"/>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41224668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9510AB-2F46-95C0-2FF9-1762FC2A642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342283C-C402-6F4E-1654-62CF053E12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0E8BEC4-249F-DA78-1DD9-EB649B98E4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9221A-61C0-3B03-6F94-75EEF5B9366F}"/>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6" name="Footer Placeholder 5">
            <a:extLst>
              <a:ext uri="{FF2B5EF4-FFF2-40B4-BE49-F238E27FC236}">
                <a16:creationId xmlns:a16="http://schemas.microsoft.com/office/drawing/2014/main" id="{8CA2564C-85C9-A70D-7891-ECEC63538D9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449ED2E-36A6-5B2B-619E-961DD8DD4601}"/>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17708664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4165F-78DD-D275-F05C-B1AE5AA0B09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A5F4E3FA-8BEC-8C4D-F01A-BE51A312B1C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28AA9420-092D-0B3C-7E86-212E718D8958}"/>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5" name="Footer Placeholder 4">
            <a:extLst>
              <a:ext uri="{FF2B5EF4-FFF2-40B4-BE49-F238E27FC236}">
                <a16:creationId xmlns:a16="http://schemas.microsoft.com/office/drawing/2014/main" id="{9B561883-FC91-C48E-CA45-BC892911F5F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31D0C436-1126-734F-BD02-8EE5A5577A24}"/>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42881479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11E2BC-A0FA-F23E-F39A-D8FE7CD4F51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D495EE18-43F4-7B58-541E-71F0716412A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FCB0231-1F7E-DE3F-F2A4-964A11DDCABA}"/>
              </a:ext>
            </a:extLst>
          </p:cNvPr>
          <p:cNvSpPr>
            <a:spLocks noGrp="1"/>
          </p:cNvSpPr>
          <p:nvPr>
            <p:ph type="dt" sz="half" idx="10"/>
          </p:nvPr>
        </p:nvSpPr>
        <p:spPr/>
        <p:txBody>
          <a:bodyPr/>
          <a:lstStyle/>
          <a:p>
            <a:fld id="{17D8BF80-2B5A-49AB-B244-85708509D8B7}" type="datetimeFigureOut">
              <a:rPr lang="en-IN" smtClean="0"/>
              <a:t>24/11/22</a:t>
            </a:fld>
            <a:endParaRPr lang="en-IN"/>
          </a:p>
        </p:txBody>
      </p:sp>
      <p:sp>
        <p:nvSpPr>
          <p:cNvPr id="5" name="Footer Placeholder 4">
            <a:extLst>
              <a:ext uri="{FF2B5EF4-FFF2-40B4-BE49-F238E27FC236}">
                <a16:creationId xmlns:a16="http://schemas.microsoft.com/office/drawing/2014/main" id="{9F466B0B-CEDF-0148-4445-C4DD5D834EB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FDFBFA00-2FD2-883E-5202-1E6E0B9B0194}"/>
              </a:ext>
            </a:extLst>
          </p:cNvPr>
          <p:cNvSpPr>
            <a:spLocks noGrp="1"/>
          </p:cNvSpPr>
          <p:nvPr>
            <p:ph type="sldNum" sz="quarter" idx="12"/>
          </p:nvPr>
        </p:nvSpPr>
        <p:spPr/>
        <p:txBody>
          <a:bodyPr/>
          <a:lstStyle/>
          <a:p>
            <a:fld id="{15B3035E-CE60-4AC5-A762-485D3C58F9BF}" type="slidenum">
              <a:rPr lang="en-IN" smtClean="0"/>
              <a:t>‹#›</a:t>
            </a:fld>
            <a:endParaRPr lang="en-IN"/>
          </a:p>
        </p:txBody>
      </p:sp>
    </p:spTree>
    <p:extLst>
      <p:ext uri="{BB962C8B-B14F-4D97-AF65-F5344CB8AC3E}">
        <p14:creationId xmlns:p14="http://schemas.microsoft.com/office/powerpoint/2010/main" val="3810444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BF2A190-0AD9-80E2-897D-9929CD56F2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7BBC7A9E-ADB2-613B-F9DA-FAFAE965BB8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E9A1194F-5AA0-FE89-93DB-2651285A9C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D8BF80-2B5A-49AB-B244-85708509D8B7}" type="datetimeFigureOut">
              <a:rPr lang="en-IN" smtClean="0"/>
              <a:t>24/11/22</a:t>
            </a:fld>
            <a:endParaRPr lang="en-IN"/>
          </a:p>
        </p:txBody>
      </p:sp>
      <p:sp>
        <p:nvSpPr>
          <p:cNvPr id="5" name="Footer Placeholder 4">
            <a:extLst>
              <a:ext uri="{FF2B5EF4-FFF2-40B4-BE49-F238E27FC236}">
                <a16:creationId xmlns:a16="http://schemas.microsoft.com/office/drawing/2014/main" id="{B8AC94AC-A7CD-C9A0-032B-C1036B1C2B5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081205CD-B6E6-B832-D8A9-9B699A688D1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B3035E-CE60-4AC5-A762-485D3C58F9BF}" type="slidenum">
              <a:rPr lang="en-IN" smtClean="0"/>
              <a:t>‹#›</a:t>
            </a:fld>
            <a:endParaRPr lang="en-IN"/>
          </a:p>
        </p:txBody>
      </p:sp>
    </p:spTree>
    <p:extLst>
      <p:ext uri="{BB962C8B-B14F-4D97-AF65-F5344CB8AC3E}">
        <p14:creationId xmlns:p14="http://schemas.microsoft.com/office/powerpoint/2010/main" val="2765222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91A7A0-4A20-19DD-FB18-3F146DA5DBA2}"/>
              </a:ext>
            </a:extLst>
          </p:cNvPr>
          <p:cNvSpPr txBox="1"/>
          <p:nvPr/>
        </p:nvSpPr>
        <p:spPr>
          <a:xfrm>
            <a:off x="1518249" y="512467"/>
            <a:ext cx="9796195" cy="6740307"/>
          </a:xfrm>
          <a:prstGeom prst="rect">
            <a:avLst/>
          </a:prstGeom>
          <a:noFill/>
        </p:spPr>
        <p:txBody>
          <a:bodyPr wrap="square" rtlCol="0">
            <a:spAutoFit/>
          </a:bodyPr>
          <a:lstStyle/>
          <a:p>
            <a:pPr algn="ctr"/>
            <a:r>
              <a:rPr lang="en-GB" sz="3600" b="1" dirty="0">
                <a:effectLst/>
                <a:latin typeface="Times New Roman" panose="02020603050405020304" pitchFamily="18" charset="0"/>
                <a:ea typeface="Calibri" panose="020F0502020204030204" pitchFamily="34" charset="0"/>
              </a:rPr>
              <a:t>International</a:t>
            </a:r>
            <a:r>
              <a:rPr lang="en-GB" sz="3600" b="1" spc="-10" dirty="0">
                <a:effectLst/>
                <a:latin typeface="Times New Roman" panose="02020603050405020304" pitchFamily="18" charset="0"/>
                <a:ea typeface="Calibri" panose="020F0502020204030204" pitchFamily="34" charset="0"/>
              </a:rPr>
              <a:t> </a:t>
            </a:r>
            <a:r>
              <a:rPr lang="en-GB" sz="3600" b="1" dirty="0">
                <a:effectLst/>
                <a:latin typeface="Times New Roman" panose="02020603050405020304" pitchFamily="18" charset="0"/>
                <a:ea typeface="Calibri" panose="020F0502020204030204" pitchFamily="34" charset="0"/>
              </a:rPr>
              <a:t>Business</a:t>
            </a:r>
            <a:r>
              <a:rPr lang="en-GB" sz="3600" b="1" spc="-10" dirty="0">
                <a:effectLst/>
                <a:latin typeface="Times New Roman" panose="02020603050405020304" pitchFamily="18" charset="0"/>
                <a:ea typeface="Calibri" panose="020F0502020204030204" pitchFamily="34" charset="0"/>
              </a:rPr>
              <a:t> </a:t>
            </a:r>
            <a:r>
              <a:rPr lang="en-GB" sz="3600" b="1" dirty="0">
                <a:effectLst/>
                <a:latin typeface="Times New Roman" panose="02020603050405020304" pitchFamily="18" charset="0"/>
                <a:ea typeface="Calibri" panose="020F0502020204030204" pitchFamily="34" charset="0"/>
              </a:rPr>
              <a:t>Communications</a:t>
            </a:r>
          </a:p>
          <a:p>
            <a:pPr algn="ctr"/>
            <a:r>
              <a:rPr lang="en-GB" sz="3600" b="1" dirty="0">
                <a:effectLst/>
                <a:latin typeface="Times New Roman" panose="02020603050405020304" pitchFamily="18" charset="0"/>
                <a:ea typeface="Calibri" panose="020F0502020204030204" pitchFamily="34" charset="0"/>
              </a:rPr>
              <a:t>(LCBB6001)</a:t>
            </a:r>
          </a:p>
          <a:p>
            <a:pPr algn="ctr"/>
            <a:r>
              <a:rPr lang="en-GB" sz="3600" b="1" dirty="0">
                <a:latin typeface="Times New Roman" panose="02020603050405020304" pitchFamily="18" charset="0"/>
                <a:ea typeface="Calibri" panose="020F0502020204030204" pitchFamily="34" charset="0"/>
              </a:rPr>
              <a:t> </a:t>
            </a:r>
          </a:p>
          <a:p>
            <a:pPr algn="ctr"/>
            <a:r>
              <a:rPr lang="en-GB" sz="3600" b="1" dirty="0">
                <a:effectLst/>
                <a:latin typeface="Times New Roman" panose="02020603050405020304" pitchFamily="18" charset="0"/>
                <a:ea typeface="Calibri" panose="020F0502020204030204" pitchFamily="34" charset="0"/>
              </a:rPr>
              <a:t>OCTOBER 2022- Assignment 2</a:t>
            </a:r>
          </a:p>
          <a:p>
            <a:pPr algn="ctr"/>
            <a:endParaRPr lang="en-GB" sz="3600" b="1" dirty="0">
              <a:latin typeface="Times New Roman" panose="02020603050405020304" pitchFamily="18" charset="0"/>
              <a:ea typeface="Calibri" panose="020F0502020204030204" pitchFamily="34" charset="0"/>
            </a:endParaRPr>
          </a:p>
          <a:p>
            <a:r>
              <a:rPr lang="en-GB" sz="3600" b="1" dirty="0">
                <a:effectLst/>
                <a:latin typeface="Times New Roman" panose="02020603050405020304" pitchFamily="18" charset="0"/>
                <a:ea typeface="Calibri" panose="020F0502020204030204" pitchFamily="34" charset="0"/>
              </a:rPr>
              <a:t>Svetlomira Nedyalkova (2010796)-Group leader</a:t>
            </a:r>
          </a:p>
          <a:p>
            <a:r>
              <a:rPr lang="en-GB" sz="3600" b="1" dirty="0" err="1">
                <a:latin typeface="Times New Roman" panose="02020603050405020304" pitchFamily="18" charset="0"/>
                <a:ea typeface="Calibri" panose="020F0502020204030204" pitchFamily="34" charset="0"/>
              </a:rPr>
              <a:t>Radoslav</a:t>
            </a:r>
            <a:r>
              <a:rPr lang="en-GB" sz="3600" b="1" dirty="0">
                <a:latin typeface="Times New Roman" panose="02020603050405020304" pitchFamily="18" charset="0"/>
                <a:ea typeface="Calibri" panose="020F0502020204030204" pitchFamily="34" charset="0"/>
              </a:rPr>
              <a:t> </a:t>
            </a:r>
            <a:r>
              <a:rPr lang="en-GB" sz="3600" b="1" dirty="0" err="1">
                <a:latin typeface="Times New Roman" panose="02020603050405020304" pitchFamily="18" charset="0"/>
                <a:ea typeface="Calibri" panose="020F0502020204030204" pitchFamily="34" charset="0"/>
              </a:rPr>
              <a:t>Bozhkov</a:t>
            </a:r>
            <a:r>
              <a:rPr lang="en-GB" sz="3600" b="1" dirty="0">
                <a:latin typeface="Times New Roman" panose="02020603050405020304" pitchFamily="18" charset="0"/>
                <a:ea typeface="Calibri" panose="020F0502020204030204" pitchFamily="34" charset="0"/>
              </a:rPr>
              <a:t> (2010794)</a:t>
            </a:r>
          </a:p>
          <a:p>
            <a:r>
              <a:rPr lang="en-GB" sz="3600" b="1" dirty="0">
                <a:latin typeface="Times New Roman" panose="02020603050405020304" pitchFamily="18" charset="0"/>
                <a:ea typeface="Calibri" panose="020F0502020204030204" pitchFamily="34" charset="0"/>
              </a:rPr>
              <a:t>Svetla Karadzhova (2006939)</a:t>
            </a:r>
          </a:p>
          <a:p>
            <a:r>
              <a:rPr lang="en-GB" sz="3600" b="1" dirty="0">
                <a:effectLst/>
                <a:latin typeface="Times New Roman" panose="02020603050405020304" pitchFamily="18" charset="0"/>
                <a:ea typeface="Calibri" panose="020F0502020204030204" pitchFamily="34" charset="0"/>
              </a:rPr>
              <a:t>Nikolay </a:t>
            </a:r>
            <a:r>
              <a:rPr lang="en-GB" sz="3600" b="1" dirty="0">
                <a:latin typeface="Times New Roman" panose="02020603050405020304" pitchFamily="18" charset="0"/>
                <a:ea typeface="Calibri" panose="020F0502020204030204" pitchFamily="34" charset="0"/>
              </a:rPr>
              <a:t>Petkov (2011288)</a:t>
            </a:r>
          </a:p>
          <a:p>
            <a:r>
              <a:rPr lang="en-GB" sz="3600" b="1" dirty="0">
                <a:effectLst/>
                <a:latin typeface="Times New Roman" panose="02020603050405020304" pitchFamily="18" charset="0"/>
                <a:ea typeface="Calibri" panose="020F0502020204030204" pitchFamily="34" charset="0"/>
              </a:rPr>
              <a:t>Veronika Zheleva (2009819)</a:t>
            </a:r>
          </a:p>
          <a:p>
            <a:endParaRPr lang="en-GB" sz="3600" b="1" dirty="0">
              <a:effectLst/>
              <a:latin typeface="Times New Roman" panose="02020603050405020304" pitchFamily="18" charset="0"/>
              <a:ea typeface="Calibri" panose="020F0502020204030204" pitchFamily="34" charset="0"/>
            </a:endParaRPr>
          </a:p>
          <a:p>
            <a:pPr algn="ctr"/>
            <a:endParaRPr lang="en-IN" sz="3600" dirty="0"/>
          </a:p>
        </p:txBody>
      </p:sp>
    </p:spTree>
    <p:extLst>
      <p:ext uri="{BB962C8B-B14F-4D97-AF65-F5344CB8AC3E}">
        <p14:creationId xmlns:p14="http://schemas.microsoft.com/office/powerpoint/2010/main" val="1619462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CD915CB-0D44-DDC9-4CEB-74D25FB79EDE}"/>
              </a:ext>
            </a:extLst>
          </p:cNvPr>
          <p:cNvSpPr txBox="1"/>
          <p:nvPr/>
        </p:nvSpPr>
        <p:spPr>
          <a:xfrm>
            <a:off x="4088921" y="362309"/>
            <a:ext cx="5469147"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Table of contents </a:t>
            </a:r>
          </a:p>
        </p:txBody>
      </p:sp>
      <p:pic>
        <p:nvPicPr>
          <p:cNvPr id="21506" name="Picture 2" descr="40 Professional Table of Contents Templates [2022 Update]">
            <a:extLst>
              <a:ext uri="{FF2B5EF4-FFF2-40B4-BE49-F238E27FC236}">
                <a16:creationId xmlns:a16="http://schemas.microsoft.com/office/drawing/2014/main" id="{C5C4664F-7530-5364-307E-8CB101A387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352" y="1346799"/>
            <a:ext cx="5097852" cy="4164402"/>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79FDFA4-0919-5F81-47E2-601AFD2A871D}"/>
              </a:ext>
            </a:extLst>
          </p:cNvPr>
          <p:cNvSpPr txBox="1"/>
          <p:nvPr/>
        </p:nvSpPr>
        <p:spPr>
          <a:xfrm>
            <a:off x="6521570" y="1346799"/>
            <a:ext cx="5244860" cy="4939814"/>
          </a:xfrm>
          <a:prstGeom prst="rect">
            <a:avLst/>
          </a:prstGeom>
          <a:noFill/>
        </p:spPr>
        <p:txBody>
          <a:bodyPr wrap="square" rtlCol="0">
            <a:spAutoFit/>
          </a:bodyPr>
          <a:lstStyle/>
          <a:p>
            <a:pPr algn="just">
              <a:lnSpc>
                <a:spcPct val="150000"/>
              </a:lnSpc>
            </a:pPr>
            <a:r>
              <a:rPr lang="en-IN" dirty="0">
                <a:latin typeface="Times New Roman" panose="02020603050405020304" pitchFamily="18" charset="0"/>
                <a:cs typeface="Times New Roman" panose="02020603050405020304" pitchFamily="18" charset="0"/>
              </a:rPr>
              <a:t>Slide 3: Introduction</a:t>
            </a:r>
          </a:p>
          <a:p>
            <a:pPr algn="just">
              <a:lnSpc>
                <a:spcPct val="150000"/>
              </a:lnSpc>
            </a:pPr>
            <a:r>
              <a:rPr lang="en-IN" dirty="0">
                <a:latin typeface="Times New Roman" panose="02020603050405020304" pitchFamily="18" charset="0"/>
                <a:cs typeface="Times New Roman" panose="02020603050405020304" pitchFamily="18" charset="0"/>
              </a:rPr>
              <a:t>Slide 4: Company background </a:t>
            </a:r>
          </a:p>
          <a:p>
            <a:pPr algn="just">
              <a:lnSpc>
                <a:spcPct val="150000"/>
              </a:lnSpc>
            </a:pPr>
            <a:r>
              <a:rPr lang="en-IN" dirty="0">
                <a:latin typeface="Times New Roman" panose="02020603050405020304" pitchFamily="18" charset="0"/>
                <a:cs typeface="Times New Roman" panose="02020603050405020304" pitchFamily="18" charset="0"/>
              </a:rPr>
              <a:t>Slide 5-7: Cultural challenges </a:t>
            </a:r>
          </a:p>
          <a:p>
            <a:pPr algn="just">
              <a:lnSpc>
                <a:spcPct val="150000"/>
              </a:lnSpc>
            </a:pPr>
            <a:r>
              <a:rPr lang="en-IN" dirty="0">
                <a:latin typeface="Times New Roman" panose="02020603050405020304" pitchFamily="18" charset="0"/>
                <a:cs typeface="Times New Roman" panose="02020603050405020304" pitchFamily="18" charset="0"/>
              </a:rPr>
              <a:t>Slide 8-9: </a:t>
            </a:r>
            <a:r>
              <a:rPr lang="en-IN"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Success and failure factors of joint ventures</a:t>
            </a:r>
          </a:p>
          <a:p>
            <a:pPr algn="just">
              <a:lnSpc>
                <a:spcPct val="150000"/>
              </a:lnSpc>
            </a:pPr>
            <a:r>
              <a:rPr lang="en-IN"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Slide 10-11: </a:t>
            </a:r>
            <a:r>
              <a:rPr lang="en-IN"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Cultural sensitivity of China and difference from the UK</a:t>
            </a:r>
          </a:p>
          <a:p>
            <a:pPr algn="just">
              <a:lnSpc>
                <a:spcPct val="150000"/>
              </a:lnSpc>
            </a:pPr>
            <a:r>
              <a:rPr lang="en-IN"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Slide 12-17: Hofstede cultural dimensions </a:t>
            </a:r>
          </a:p>
          <a:p>
            <a:pPr algn="just">
              <a:lnSpc>
                <a:spcPct val="150000"/>
              </a:lnSpc>
            </a:pPr>
            <a:r>
              <a:rPr lang="en-IN"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Slide 18-20: Recommendations </a:t>
            </a:r>
          </a:p>
          <a:p>
            <a:pPr algn="just">
              <a:lnSpc>
                <a:spcPct val="150000"/>
              </a:lnSpc>
            </a:pPr>
            <a:r>
              <a:rPr lang="en-IN"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Slide 21: Conclusions </a:t>
            </a:r>
          </a:p>
          <a:p>
            <a:pPr algn="just">
              <a:lnSpc>
                <a:spcPct val="150000"/>
              </a:lnSpc>
            </a:pPr>
            <a:r>
              <a:rPr lang="en-IN"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Slide 22</a:t>
            </a:r>
            <a:r>
              <a:rPr lang="en-IN"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References </a:t>
            </a:r>
            <a:endParaRPr lang="en-IN" sz="1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pPr>
            <a:r>
              <a:rPr lang="en-IN" sz="1800"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 </a:t>
            </a:r>
          </a:p>
          <a:p>
            <a:endParaRPr lang="en-IN" dirty="0"/>
          </a:p>
        </p:txBody>
      </p:sp>
    </p:spTree>
    <p:extLst>
      <p:ext uri="{BB962C8B-B14F-4D97-AF65-F5344CB8AC3E}">
        <p14:creationId xmlns:p14="http://schemas.microsoft.com/office/powerpoint/2010/main" val="2169639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F8EE9A3-3F9D-42CD-1E5A-5DD24B16FBF6}"/>
              </a:ext>
            </a:extLst>
          </p:cNvPr>
          <p:cNvSpPr txBox="1"/>
          <p:nvPr/>
        </p:nvSpPr>
        <p:spPr>
          <a:xfrm>
            <a:off x="3252462" y="167764"/>
            <a:ext cx="5867946"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Introduction (Nikolay Petkov)</a:t>
            </a:r>
            <a:r>
              <a:rPr lang="en-IN" sz="3200" dirty="0">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DFB2BF54-BB52-13DF-A471-8B02841D7EE8}"/>
              </a:ext>
            </a:extLst>
          </p:cNvPr>
          <p:cNvSpPr txBox="1"/>
          <p:nvPr/>
        </p:nvSpPr>
        <p:spPr>
          <a:xfrm>
            <a:off x="6186435" y="863071"/>
            <a:ext cx="5671930" cy="2956387"/>
          </a:xfrm>
          <a:prstGeom prst="rect">
            <a:avLst/>
          </a:prstGeom>
          <a:noFill/>
        </p:spPr>
        <p:txBody>
          <a:bodyPr wrap="square" rtlCol="0">
            <a:spAutoFit/>
          </a:bodyPr>
          <a:lstStyle/>
          <a:p>
            <a:pPr algn="just">
              <a:lnSpc>
                <a:spcPct val="150000"/>
              </a:lnSpc>
            </a:pPr>
            <a:r>
              <a:rPr lang="en-GB" sz="1800" dirty="0">
                <a:effectLst/>
                <a:latin typeface="Times New Roman" panose="02020603050405020304" pitchFamily="18" charset="0"/>
                <a:ea typeface="Calibri" panose="020F0502020204030204" pitchFamily="34" charset="0"/>
              </a:rPr>
              <a:t>The Chinese business culture values the relationship between the seniors and juniors to drive them working for a common cause (Butt </a:t>
            </a:r>
            <a:r>
              <a:rPr lang="en-GB" sz="1800" i="1" dirty="0">
                <a:effectLst/>
                <a:latin typeface="Times New Roman" panose="02020603050405020304" pitchFamily="18" charset="0"/>
                <a:ea typeface="Calibri" panose="020F0502020204030204" pitchFamily="34" charset="0"/>
              </a:rPr>
              <a:t>et al., </a:t>
            </a:r>
            <a:r>
              <a:rPr lang="en-GB" sz="1800" dirty="0">
                <a:effectLst/>
                <a:latin typeface="Times New Roman" panose="02020603050405020304" pitchFamily="18" charset="0"/>
                <a:ea typeface="Calibri" panose="020F0502020204030204" pitchFamily="34" charset="0"/>
              </a:rPr>
              <a:t>2019). Organisations in the business sector in China tends to focus on the robust harmony that can be created with collaborative attitude. However, the UK culture is more individualistic and values the self-competence of the employees. </a:t>
            </a:r>
            <a:endParaRPr lang="en-IN" dirty="0"/>
          </a:p>
        </p:txBody>
      </p:sp>
      <p:pic>
        <p:nvPicPr>
          <p:cNvPr id="1026" name="Picture 2" descr="The Importance of International Business Etiquette and Intercultural  Communication - BeHave | BeHave">
            <a:extLst>
              <a:ext uri="{FF2B5EF4-FFF2-40B4-BE49-F238E27FC236}">
                <a16:creationId xmlns:a16="http://schemas.microsoft.com/office/drawing/2014/main" id="{C4671A43-83B3-58BD-6851-1DA7D7A8D6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24961" y="926800"/>
            <a:ext cx="4733967" cy="4352566"/>
          </a:xfrm>
          <a:prstGeom prst="rect">
            <a:avLst/>
          </a:prstGeom>
          <a:noFill/>
          <a:effectLst>
            <a:reflection blurRad="6350" stA="52000" endA="300" endPos="35000" dir="5400000" sy="-100000" algn="bl" rotWithShape="0"/>
            <a:softEdge rad="127000"/>
          </a:effectLst>
          <a:extLst>
            <a:ext uri="{909E8E84-426E-40DD-AFC4-6F175D3DCCD1}">
              <a14:hiddenFill xmlns:a14="http://schemas.microsoft.com/office/drawing/2010/main">
                <a:solidFill>
                  <a:srgbClr val="FFFFFF"/>
                </a:solidFill>
              </a14:hiddenFill>
            </a:ext>
          </a:extLst>
        </p:spPr>
      </p:pic>
      <p:pic>
        <p:nvPicPr>
          <p:cNvPr id="1028" name="Picture 4" descr="International Business: How Culture Influences Communication - Bookboon">
            <a:extLst>
              <a:ext uri="{FF2B5EF4-FFF2-40B4-BE49-F238E27FC236}">
                <a16:creationId xmlns:a16="http://schemas.microsoft.com/office/drawing/2014/main" id="{477E980A-8B4E-1C76-04B5-1AFA56164F6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819458"/>
            <a:ext cx="5671930" cy="2175471"/>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32867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DFA8FA-8A1C-482E-EEEA-48D9BED92AEF}"/>
              </a:ext>
            </a:extLst>
          </p:cNvPr>
          <p:cNvSpPr txBox="1"/>
          <p:nvPr/>
        </p:nvSpPr>
        <p:spPr>
          <a:xfrm>
            <a:off x="2352673" y="492832"/>
            <a:ext cx="7532661"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Company background (Nikolay Petkov) </a:t>
            </a:r>
          </a:p>
        </p:txBody>
      </p:sp>
      <p:sp>
        <p:nvSpPr>
          <p:cNvPr id="5" name="TextBox 4">
            <a:extLst>
              <a:ext uri="{FF2B5EF4-FFF2-40B4-BE49-F238E27FC236}">
                <a16:creationId xmlns:a16="http://schemas.microsoft.com/office/drawing/2014/main" id="{1F4A9DCE-0D17-8439-BCF0-7878DCF29AC0}"/>
              </a:ext>
            </a:extLst>
          </p:cNvPr>
          <p:cNvSpPr txBox="1"/>
          <p:nvPr/>
        </p:nvSpPr>
        <p:spPr>
          <a:xfrm>
            <a:off x="5831457" y="1466491"/>
            <a:ext cx="6176513" cy="170989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800" dirty="0">
                <a:solidFill>
                  <a:srgbClr val="222222"/>
                </a:solidFill>
                <a:effectLst/>
                <a:latin typeface="Times New Roman" panose="02020603050405020304" pitchFamily="18" charset="0"/>
                <a:ea typeface="Calibri" panose="020F0502020204030204" pitchFamily="34" charset="0"/>
              </a:rPr>
              <a:t>Vodafone UK is one of the key contenders in the telecom industry and with 18 million customers and 400 retail stores </a:t>
            </a:r>
          </a:p>
          <a:p>
            <a:pPr marL="285750" indent="-285750" algn="just">
              <a:lnSpc>
                <a:spcPct val="150000"/>
              </a:lnSpc>
              <a:buFont typeface="Arial" panose="020B0604020202020204" pitchFamily="34" charset="0"/>
              <a:buChar char="•"/>
            </a:pPr>
            <a:r>
              <a:rPr lang="en-GB" sz="1800" dirty="0">
                <a:solidFill>
                  <a:srgbClr val="222222"/>
                </a:solidFill>
                <a:effectLst/>
                <a:latin typeface="Times New Roman" panose="02020603050405020304" pitchFamily="18" charset="0"/>
                <a:ea typeface="Calibri" panose="020F0502020204030204" pitchFamily="34" charset="0"/>
              </a:rPr>
              <a:t>Vodafone UK is dominating the UK market with online assistance services and next-day delivery policies </a:t>
            </a:r>
            <a:endParaRPr lang="en-IN" dirty="0"/>
          </a:p>
        </p:txBody>
      </p:sp>
      <p:pic>
        <p:nvPicPr>
          <p:cNvPr id="2050" name="Picture 2" descr="Vodafone UK - Home | Facebook">
            <a:extLst>
              <a:ext uri="{FF2B5EF4-FFF2-40B4-BE49-F238E27FC236}">
                <a16:creationId xmlns:a16="http://schemas.microsoft.com/office/drawing/2014/main" id="{7F1DD0E3-F46E-EBF2-EA48-99F5EE0EF1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19004" y="3248384"/>
            <a:ext cx="5733690" cy="2143125"/>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pic>
        <p:nvPicPr>
          <p:cNvPr id="2052" name="Picture 4" descr="Indus towers: Vodafone UK in talks to sell residual 21% in Indus Towers -  The Economic Times">
            <a:extLst>
              <a:ext uri="{FF2B5EF4-FFF2-40B4-BE49-F238E27FC236}">
                <a16:creationId xmlns:a16="http://schemas.microsoft.com/office/drawing/2014/main" id="{CC35FE23-AE9D-E04D-9F9B-3FE71410C1D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9306" y="1273498"/>
            <a:ext cx="5492151" cy="3529724"/>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615724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0AEC1C-BA9D-F59A-2751-729BB07E650E}"/>
              </a:ext>
            </a:extLst>
          </p:cNvPr>
          <p:cNvSpPr txBox="1"/>
          <p:nvPr/>
        </p:nvSpPr>
        <p:spPr>
          <a:xfrm>
            <a:off x="1711443" y="241920"/>
            <a:ext cx="8447062" cy="2232021"/>
          </a:xfrm>
          <a:prstGeom prst="rect">
            <a:avLst/>
          </a:prstGeom>
          <a:noFill/>
        </p:spPr>
        <p:txBody>
          <a:bodyPr wrap="square" rtlCol="0">
            <a:spAutoFit/>
          </a:bodyPr>
          <a:lstStyle/>
          <a:p>
            <a:pPr algn="ctr">
              <a:lnSpc>
                <a:spcPct val="150000"/>
              </a:lnSpc>
            </a:pPr>
            <a:r>
              <a:rPr lang="en-GB" sz="3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Cultural challenges and difficulties identified (Svetlomira Nedyalkova)</a:t>
            </a:r>
            <a:endParaRPr lang="en-IN" sz="3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a:p>
            <a:pPr algn="ctr">
              <a:lnSpc>
                <a:spcPct val="150000"/>
              </a:lnSpc>
            </a:pPr>
            <a:endParaRPr lang="en-IN" sz="3200" dirty="0"/>
          </a:p>
        </p:txBody>
      </p:sp>
      <p:sp>
        <p:nvSpPr>
          <p:cNvPr id="5" name="TextBox 4">
            <a:extLst>
              <a:ext uri="{FF2B5EF4-FFF2-40B4-BE49-F238E27FC236}">
                <a16:creationId xmlns:a16="http://schemas.microsoft.com/office/drawing/2014/main" id="{F529CFD1-E73C-B69A-A1C8-0E403B97CF62}"/>
              </a:ext>
            </a:extLst>
          </p:cNvPr>
          <p:cNvSpPr txBox="1"/>
          <p:nvPr/>
        </p:nvSpPr>
        <p:spPr>
          <a:xfrm>
            <a:off x="5934974" y="2104229"/>
            <a:ext cx="6055743" cy="170989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dirty="0">
                <a:latin typeface="Times New Roman" panose="02020603050405020304" pitchFamily="18" charset="0"/>
                <a:ea typeface="Calibri" panose="020F0502020204030204" pitchFamily="34" charset="0"/>
              </a:rPr>
              <a:t>P</a:t>
            </a:r>
            <a:r>
              <a:rPr lang="en-IN" sz="1800" dirty="0">
                <a:effectLst/>
                <a:latin typeface="Times New Roman" panose="02020603050405020304" pitchFamily="18" charset="0"/>
                <a:ea typeface="Calibri" panose="020F0502020204030204" pitchFamily="34" charset="0"/>
              </a:rPr>
              <a:t>unctuality is the most essential part of human endeavour</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Of the punctuality of both the countries, it can be said that the company can get all the employees who are hardworking and dedicated. </a:t>
            </a:r>
            <a:endParaRPr lang="en-IN" dirty="0"/>
          </a:p>
        </p:txBody>
      </p:sp>
      <p:pic>
        <p:nvPicPr>
          <p:cNvPr id="3074" name="Picture 2" descr="Why Punctuality Absolutely Still Matters--Even for Remote Jobs | Inc.com">
            <a:extLst>
              <a:ext uri="{FF2B5EF4-FFF2-40B4-BE49-F238E27FC236}">
                <a16:creationId xmlns:a16="http://schemas.microsoft.com/office/drawing/2014/main" id="{EFC43BA7-48ED-0C41-F3FE-F8FBB8B6D4F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7290" y="1714500"/>
            <a:ext cx="5331124" cy="3429000"/>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pic>
        <p:nvPicPr>
          <p:cNvPr id="3076" name="Picture 4" descr="13,878 Punctuality Concept Stock Photos - Free &amp; Royalty-Free Stock Photos  from Dreamstime">
            <a:extLst>
              <a:ext uri="{FF2B5EF4-FFF2-40B4-BE49-F238E27FC236}">
                <a16:creationId xmlns:a16="http://schemas.microsoft.com/office/drawing/2014/main" id="{A302CF02-9143-234F-ADFB-2F53E02EFB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800609"/>
            <a:ext cx="5848710" cy="1876201"/>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13355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23ED1AF-0193-A925-4F1D-7279A595B782}"/>
              </a:ext>
            </a:extLst>
          </p:cNvPr>
          <p:cNvSpPr txBox="1"/>
          <p:nvPr/>
        </p:nvSpPr>
        <p:spPr>
          <a:xfrm>
            <a:off x="4244196" y="276045"/>
            <a:ext cx="5141344"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6" name="TextBox 5">
            <a:extLst>
              <a:ext uri="{FF2B5EF4-FFF2-40B4-BE49-F238E27FC236}">
                <a16:creationId xmlns:a16="http://schemas.microsoft.com/office/drawing/2014/main" id="{29B77D30-5131-7BFA-A14D-5A4409581910}"/>
              </a:ext>
            </a:extLst>
          </p:cNvPr>
          <p:cNvSpPr txBox="1"/>
          <p:nvPr/>
        </p:nvSpPr>
        <p:spPr>
          <a:xfrm>
            <a:off x="4934309" y="1173192"/>
            <a:ext cx="6918385" cy="128907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overall structure of </a:t>
            </a:r>
            <a:r>
              <a:rPr lang="en-GB" dirty="0">
                <a:latin typeface="Times New Roman" panose="02020603050405020304" pitchFamily="18" charset="0"/>
                <a:ea typeface="Calibri" panose="020F0502020204030204" pitchFamily="34" charset="0"/>
              </a:rPr>
              <a:t>UK is </a:t>
            </a:r>
            <a:r>
              <a:rPr lang="en-IN" sz="1800" dirty="0">
                <a:effectLst/>
                <a:latin typeface="Times New Roman" panose="02020603050405020304" pitchFamily="18" charset="0"/>
                <a:ea typeface="Calibri" panose="020F0502020204030204" pitchFamily="34" charset="0"/>
              </a:rPr>
              <a:t>more hierarchical than China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It is not uncommon for employees to make fun of or hang out with each other. </a:t>
            </a:r>
            <a:endParaRPr lang="en-IN" dirty="0">
              <a:latin typeface="Times New Roman" panose="02020603050405020304" pitchFamily="18" charset="0"/>
              <a:ea typeface="Calibri" panose="020F0502020204030204" pitchFamily="34" charset="0"/>
            </a:endParaRPr>
          </a:p>
        </p:txBody>
      </p:sp>
      <p:pic>
        <p:nvPicPr>
          <p:cNvPr id="4098" name="Picture 2" descr="The 5 Types Of Organizational Structures: Part 1, The Hierarchy">
            <a:extLst>
              <a:ext uri="{FF2B5EF4-FFF2-40B4-BE49-F238E27FC236}">
                <a16:creationId xmlns:a16="http://schemas.microsoft.com/office/drawing/2014/main" id="{6AA9A987-3FE7-D338-DD6C-9B247A6E6A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4287" y="1173192"/>
            <a:ext cx="4710022" cy="3554083"/>
          </a:xfrm>
          <a:prstGeom prst="rect">
            <a:avLst/>
          </a:prstGeom>
          <a:noFill/>
          <a:effectLst>
            <a:reflection blurRad="6350" stA="52000" endA="300" endPos="35000" dir="5400000" sy="-100000" algn="bl" rotWithShape="0"/>
            <a:softEdge rad="127000"/>
          </a:effectLst>
          <a:extLst>
            <a:ext uri="{909E8E84-426E-40DD-AFC4-6F175D3DCCD1}">
              <a14:hiddenFill xmlns:a14="http://schemas.microsoft.com/office/drawing/2010/main">
                <a:solidFill>
                  <a:srgbClr val="FFFFFF"/>
                </a:solidFill>
              </a14:hiddenFill>
            </a:ext>
          </a:extLst>
        </p:spPr>
      </p:pic>
      <p:pic>
        <p:nvPicPr>
          <p:cNvPr id="4100" name="Picture 4" descr="Hierarchy Culture: An Informative Guide for HR - AIHR">
            <a:extLst>
              <a:ext uri="{FF2B5EF4-FFF2-40B4-BE49-F238E27FC236}">
                <a16:creationId xmlns:a16="http://schemas.microsoft.com/office/drawing/2014/main" id="{8385E1FE-9A17-8188-E6B9-1EDD037DE6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24090" y="2774635"/>
            <a:ext cx="6918385" cy="2280444"/>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35039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6CF5FB3-2D4E-D4CA-E3F8-0E796815B3C1}"/>
              </a:ext>
            </a:extLst>
          </p:cNvPr>
          <p:cNvSpPr txBox="1"/>
          <p:nvPr/>
        </p:nvSpPr>
        <p:spPr>
          <a:xfrm>
            <a:off x="4433977" y="327804"/>
            <a:ext cx="5124091"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6" name="TextBox 5">
            <a:extLst>
              <a:ext uri="{FF2B5EF4-FFF2-40B4-BE49-F238E27FC236}">
                <a16:creationId xmlns:a16="http://schemas.microsoft.com/office/drawing/2014/main" id="{E2357DE2-3EC4-46B3-0755-58F8F6700690}"/>
              </a:ext>
            </a:extLst>
          </p:cNvPr>
          <p:cNvSpPr txBox="1"/>
          <p:nvPr/>
        </p:nvSpPr>
        <p:spPr>
          <a:xfrm>
            <a:off x="5727940" y="1276709"/>
            <a:ext cx="6280030" cy="170989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With simple logical reasoning and constructive criticism, employees can thrive in their professional careers</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Vodafone UK might face issues in the hierarchical structure and communicating all the essential aspects of China.  </a:t>
            </a:r>
            <a:endParaRPr lang="en-IN" dirty="0"/>
          </a:p>
        </p:txBody>
      </p:sp>
      <p:pic>
        <p:nvPicPr>
          <p:cNvPr id="5122" name="Picture 2" descr="5 Useful Tips On How to Give Constructive Criticism">
            <a:extLst>
              <a:ext uri="{FF2B5EF4-FFF2-40B4-BE49-F238E27FC236}">
                <a16:creationId xmlns:a16="http://schemas.microsoft.com/office/drawing/2014/main" id="{E154AEFF-6E75-AF7E-BEF7-6C27A025DEC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079" y="1167326"/>
            <a:ext cx="5124091" cy="3638550"/>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pic>
        <p:nvPicPr>
          <p:cNvPr id="5126" name="Picture 6" descr="On mentorship and constructive criticism | IB Community Blog">
            <a:extLst>
              <a:ext uri="{FF2B5EF4-FFF2-40B4-BE49-F238E27FC236}">
                <a16:creationId xmlns:a16="http://schemas.microsoft.com/office/drawing/2014/main" id="{A11D5BAF-D370-EA84-C8A4-1B541C6A936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3079270"/>
            <a:ext cx="5773947" cy="2182843"/>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90343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6D792D93-A880-3CD0-7FE9-FA47B6D3C785}"/>
              </a:ext>
            </a:extLst>
          </p:cNvPr>
          <p:cNvSpPr txBox="1"/>
          <p:nvPr/>
        </p:nvSpPr>
        <p:spPr>
          <a:xfrm>
            <a:off x="5538158" y="1422708"/>
            <a:ext cx="6349042" cy="2031325"/>
          </a:xfrm>
          <a:prstGeom prst="rect">
            <a:avLst/>
          </a:prstGeom>
          <a:noFill/>
        </p:spPr>
        <p:txBody>
          <a:bodyPr wrap="square" rtlCol="0">
            <a:spAutoFit/>
          </a:bodyPr>
          <a:lstStyle/>
          <a:p>
            <a:pPr marL="285750" indent="-285750">
              <a:buFont typeface="Arial" panose="020B0604020202020204" pitchFamily="34" charset="0"/>
              <a:buChar char="•"/>
            </a:pPr>
            <a:r>
              <a:rPr lang="en-GB" b="1" i="1" dirty="0">
                <a:solidFill>
                  <a:srgbClr val="222222"/>
                </a:solidFill>
                <a:latin typeface="Times New Roman" panose="02020603050405020304" pitchFamily="18" charset="0"/>
                <a:ea typeface="Calibri" panose="020F0502020204030204" pitchFamily="34" charset="0"/>
              </a:rPr>
              <a:t>A</a:t>
            </a:r>
            <a:r>
              <a:rPr lang="en-GB" sz="1800" b="1" i="1" dirty="0">
                <a:solidFill>
                  <a:srgbClr val="222222"/>
                </a:solidFill>
                <a:effectLst/>
                <a:latin typeface="Times New Roman" panose="02020603050405020304" pitchFamily="18" charset="0"/>
                <a:ea typeface="Calibri" panose="020F0502020204030204" pitchFamily="34" charset="0"/>
              </a:rPr>
              <a:t> legal agreement</a:t>
            </a:r>
            <a:r>
              <a:rPr lang="en-GB" sz="1800" dirty="0">
                <a:solidFill>
                  <a:srgbClr val="222222"/>
                </a:solidFill>
                <a:effectLst/>
                <a:latin typeface="Times New Roman" panose="02020603050405020304" pitchFamily="18" charset="0"/>
                <a:ea typeface="Calibri" panose="020F0502020204030204" pitchFamily="34" charset="0"/>
              </a:rPr>
              <a:t> is key for all the participants that are engaging themselves in joint ventures. It can be said that for Vodafone UK it is essential to construct all the legal documents for the joint ventures with a foreign company based in China. </a:t>
            </a:r>
          </a:p>
          <a:p>
            <a:pPr marL="285750" indent="-285750">
              <a:buFont typeface="Arial" panose="020B0604020202020204" pitchFamily="34" charset="0"/>
              <a:buChar char="•"/>
            </a:pPr>
            <a:r>
              <a:rPr lang="en-GB" b="1" i="1" dirty="0">
                <a:solidFill>
                  <a:srgbClr val="222222"/>
                </a:solidFill>
                <a:latin typeface="Times New Roman" panose="02020603050405020304" pitchFamily="18" charset="0"/>
                <a:ea typeface="Calibri" panose="020F0502020204030204" pitchFamily="34" charset="0"/>
              </a:rPr>
              <a:t>A</a:t>
            </a:r>
            <a:r>
              <a:rPr lang="en-GB" sz="1800" b="1" i="1" dirty="0">
                <a:solidFill>
                  <a:srgbClr val="222222"/>
                </a:solidFill>
                <a:effectLst/>
                <a:latin typeface="Times New Roman" panose="02020603050405020304" pitchFamily="18" charset="0"/>
                <a:ea typeface="Calibri" panose="020F0502020204030204" pitchFamily="34" charset="0"/>
              </a:rPr>
              <a:t>ligning with the market objectives</a:t>
            </a:r>
            <a:r>
              <a:rPr lang="en-GB" sz="1800" dirty="0">
                <a:solidFill>
                  <a:srgbClr val="222222"/>
                </a:solidFill>
                <a:effectLst/>
                <a:latin typeface="Times New Roman" panose="02020603050405020304" pitchFamily="18" charset="0"/>
                <a:ea typeface="Calibri" panose="020F0502020204030204" pitchFamily="34" charset="0"/>
              </a:rPr>
              <a:t> in joint ventures is crucial for overall progress and thus it can also help the organisation for better revenue. </a:t>
            </a:r>
            <a:endParaRPr lang="en-IN" dirty="0"/>
          </a:p>
        </p:txBody>
      </p:sp>
      <p:sp>
        <p:nvSpPr>
          <p:cNvPr id="7" name="TextBox 6">
            <a:extLst>
              <a:ext uri="{FF2B5EF4-FFF2-40B4-BE49-F238E27FC236}">
                <a16:creationId xmlns:a16="http://schemas.microsoft.com/office/drawing/2014/main" id="{30929F8C-FD2F-29C4-6F2D-231ED538FC30}"/>
              </a:ext>
            </a:extLst>
          </p:cNvPr>
          <p:cNvSpPr txBox="1"/>
          <p:nvPr/>
        </p:nvSpPr>
        <p:spPr>
          <a:xfrm>
            <a:off x="1848898" y="241540"/>
            <a:ext cx="8019722" cy="1077218"/>
          </a:xfrm>
          <a:prstGeom prst="rect">
            <a:avLst/>
          </a:prstGeom>
          <a:noFill/>
        </p:spPr>
        <p:txBody>
          <a:bodyPr wrap="square" rtlCol="0">
            <a:spAutoFit/>
          </a:bodyPr>
          <a:lstStyle/>
          <a:p>
            <a:pPr algn="ctr"/>
            <a:r>
              <a:rPr lang="en-IN" sz="3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Success and failure factors of joint ventures</a:t>
            </a:r>
          </a:p>
          <a:p>
            <a:pPr algn="ctr"/>
            <a:r>
              <a:rPr lang="en-IN" sz="3200" b="1" kern="0" dirty="0">
                <a:solidFill>
                  <a:srgbClr val="000000"/>
                </a:solidFill>
                <a:latin typeface="Times New Roman" panose="02020603050405020304" pitchFamily="18" charset="0"/>
                <a:cs typeface="Vrinda" panose="020B0502040204020203" pitchFamily="34" charset="0"/>
              </a:rPr>
              <a:t>(Veronika Zheleva)</a:t>
            </a:r>
            <a:endParaRPr lang="en-IN" sz="3200" dirty="0"/>
          </a:p>
        </p:txBody>
      </p:sp>
      <p:pic>
        <p:nvPicPr>
          <p:cNvPr id="19458" name="Picture 2" descr="8 Things Different About Life In The Uk Vs China | UAL Halls Life">
            <a:extLst>
              <a:ext uri="{FF2B5EF4-FFF2-40B4-BE49-F238E27FC236}">
                <a16:creationId xmlns:a16="http://schemas.microsoft.com/office/drawing/2014/main" id="{9856D183-DE35-2C29-CB1C-822E68198B9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08200" y="1339911"/>
            <a:ext cx="4095120" cy="4198247"/>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57315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632493-5F89-2B03-835B-04F6B148E54C}"/>
              </a:ext>
            </a:extLst>
          </p:cNvPr>
          <p:cNvSpPr txBox="1"/>
          <p:nvPr/>
        </p:nvSpPr>
        <p:spPr>
          <a:xfrm>
            <a:off x="4244196" y="276045"/>
            <a:ext cx="5055079"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a:t>
            </a:r>
          </a:p>
        </p:txBody>
      </p:sp>
      <p:sp>
        <p:nvSpPr>
          <p:cNvPr id="5" name="TextBox 4">
            <a:extLst>
              <a:ext uri="{FF2B5EF4-FFF2-40B4-BE49-F238E27FC236}">
                <a16:creationId xmlns:a16="http://schemas.microsoft.com/office/drawing/2014/main" id="{8C361D37-8094-E197-7CD4-381745E315D6}"/>
              </a:ext>
            </a:extLst>
          </p:cNvPr>
          <p:cNvSpPr txBox="1"/>
          <p:nvPr/>
        </p:nvSpPr>
        <p:spPr>
          <a:xfrm>
            <a:off x="6590581" y="1259457"/>
            <a:ext cx="5244861" cy="170989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800" dirty="0">
                <a:solidFill>
                  <a:srgbClr val="222222"/>
                </a:solidFill>
                <a:effectLst/>
                <a:latin typeface="Times New Roman" panose="02020603050405020304" pitchFamily="18" charset="0"/>
                <a:ea typeface="Calibri" panose="020F0502020204030204" pitchFamily="34" charset="0"/>
              </a:rPr>
              <a:t>First of all, the </a:t>
            </a:r>
            <a:r>
              <a:rPr lang="en-GB" sz="1800" b="1" i="1" dirty="0">
                <a:solidFill>
                  <a:srgbClr val="222222"/>
                </a:solidFill>
                <a:effectLst/>
                <a:latin typeface="Times New Roman" panose="02020603050405020304" pitchFamily="18" charset="0"/>
                <a:ea typeface="Calibri" panose="020F0502020204030204" pitchFamily="34" charset="0"/>
              </a:rPr>
              <a:t>compatibility issue</a:t>
            </a:r>
            <a:r>
              <a:rPr lang="en-GB" sz="1800" dirty="0">
                <a:solidFill>
                  <a:srgbClr val="222222"/>
                </a:solidFill>
                <a:effectLst/>
                <a:latin typeface="Times New Roman" panose="02020603050405020304" pitchFamily="18" charset="0"/>
                <a:ea typeface="Calibri" panose="020F0502020204030204" pitchFamily="34" charset="0"/>
              </a:rPr>
              <a:t> is the key failure for the organisation which needed to be addressed.</a:t>
            </a:r>
          </a:p>
          <a:p>
            <a:pPr marL="285750" indent="-285750" algn="just">
              <a:lnSpc>
                <a:spcPct val="150000"/>
              </a:lnSpc>
              <a:buFont typeface="Arial" panose="020B0604020202020204" pitchFamily="34" charset="0"/>
              <a:buChar char="•"/>
            </a:pPr>
            <a:r>
              <a:rPr lang="en-GB" dirty="0">
                <a:solidFill>
                  <a:srgbClr val="222222"/>
                </a:solidFill>
                <a:latin typeface="Times New Roman" panose="02020603050405020304" pitchFamily="18" charset="0"/>
                <a:ea typeface="Calibri" panose="020F0502020204030204" pitchFamily="34" charset="0"/>
              </a:rPr>
              <a:t>Th</a:t>
            </a:r>
            <a:r>
              <a:rPr lang="en-GB" sz="1800" dirty="0">
                <a:solidFill>
                  <a:srgbClr val="222222"/>
                </a:solidFill>
                <a:effectLst/>
                <a:latin typeface="Times New Roman" panose="02020603050405020304" pitchFamily="18" charset="0"/>
                <a:ea typeface="Calibri" panose="020F0502020204030204" pitchFamily="34" charset="0"/>
              </a:rPr>
              <a:t>e </a:t>
            </a:r>
            <a:r>
              <a:rPr lang="en-GB" sz="1800" b="1" i="1" dirty="0">
                <a:solidFill>
                  <a:srgbClr val="222222"/>
                </a:solidFill>
                <a:effectLst/>
                <a:latin typeface="Times New Roman" panose="02020603050405020304" pitchFamily="18" charset="0"/>
                <a:ea typeface="Calibri" panose="020F0502020204030204" pitchFamily="34" charset="0"/>
              </a:rPr>
              <a:t>difference in the profit or income expectations</a:t>
            </a:r>
            <a:r>
              <a:rPr lang="en-GB" sz="1800" dirty="0">
                <a:solidFill>
                  <a:srgbClr val="222222"/>
                </a:solidFill>
                <a:effectLst/>
                <a:latin typeface="Times New Roman" panose="02020603050405020304" pitchFamily="18" charset="0"/>
                <a:ea typeface="Calibri" panose="020F0502020204030204" pitchFamily="34" charset="0"/>
              </a:rPr>
              <a:t> can also cause disruption for the joint ventures. </a:t>
            </a:r>
            <a:endParaRPr lang="en-IN" dirty="0"/>
          </a:p>
        </p:txBody>
      </p:sp>
      <p:pic>
        <p:nvPicPr>
          <p:cNvPr id="18434" name="Picture 2" descr="Top 10 highlights in China-UK Year of Cultural Exchange[1]-  Chinadaily.com.cn">
            <a:extLst>
              <a:ext uri="{FF2B5EF4-FFF2-40B4-BE49-F238E27FC236}">
                <a16:creationId xmlns:a16="http://schemas.microsoft.com/office/drawing/2014/main" id="{0D6495F1-B6B4-B715-58BB-F4D161A44B2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8338" y="1326606"/>
            <a:ext cx="4937185" cy="4222785"/>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2092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2A68F7-5A4F-DEDE-29B9-63DD635C67A7}"/>
              </a:ext>
            </a:extLst>
          </p:cNvPr>
          <p:cNvSpPr txBox="1"/>
          <p:nvPr/>
        </p:nvSpPr>
        <p:spPr>
          <a:xfrm>
            <a:off x="901952" y="221443"/>
            <a:ext cx="10339753" cy="1481175"/>
          </a:xfrm>
          <a:prstGeom prst="rect">
            <a:avLst/>
          </a:prstGeom>
          <a:noFill/>
        </p:spPr>
        <p:txBody>
          <a:bodyPr wrap="square" rtlCol="0">
            <a:spAutoFit/>
          </a:bodyPr>
          <a:lstStyle/>
          <a:p>
            <a:pPr algn="ctr">
              <a:lnSpc>
                <a:spcPct val="150000"/>
              </a:lnSpc>
            </a:pPr>
            <a:r>
              <a:rPr lang="en-IN" sz="3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Cultural sensitivity of China and difference from the UK</a:t>
            </a:r>
            <a:r>
              <a:rPr lang="en-IN" sz="3200" b="1" kern="0" dirty="0">
                <a:solidFill>
                  <a:srgbClr val="000000"/>
                </a:solidFill>
                <a:latin typeface="Times New Roman" panose="02020603050405020304" pitchFamily="18" charset="0"/>
                <a:ea typeface="Times New Roman" panose="02020603050405020304" pitchFamily="18" charset="0"/>
                <a:cs typeface="Vrinda" panose="020B0502040204020203" pitchFamily="34" charset="0"/>
              </a:rPr>
              <a:t> (Veronika Zheleva)</a:t>
            </a:r>
            <a:endParaRPr lang="en-IN" sz="3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endParaRPr>
          </a:p>
        </p:txBody>
      </p:sp>
      <p:sp>
        <p:nvSpPr>
          <p:cNvPr id="5" name="TextBox 4">
            <a:extLst>
              <a:ext uri="{FF2B5EF4-FFF2-40B4-BE49-F238E27FC236}">
                <a16:creationId xmlns:a16="http://schemas.microsoft.com/office/drawing/2014/main" id="{10C785F8-0B8C-C2D1-E012-A4134CA80E57}"/>
              </a:ext>
            </a:extLst>
          </p:cNvPr>
          <p:cNvSpPr txBox="1"/>
          <p:nvPr/>
        </p:nvSpPr>
        <p:spPr>
          <a:xfrm>
            <a:off x="6435306" y="2088199"/>
            <a:ext cx="5348377" cy="254088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800" dirty="0">
                <a:solidFill>
                  <a:srgbClr val="222222"/>
                </a:solidFill>
                <a:effectLst/>
                <a:latin typeface="Times New Roman" panose="02020603050405020304" pitchFamily="18" charset="0"/>
                <a:ea typeface="Calibri" panose="020F0502020204030204" pitchFamily="34" charset="0"/>
              </a:rPr>
              <a:t>With the joint venture, Vodafone UK needs to maintain all the essentiality of the cultural sensitivity of China and deliver a structure aligned with the country’s values. </a:t>
            </a:r>
          </a:p>
          <a:p>
            <a:pPr marL="285750" indent="-285750" algn="just">
              <a:lnSpc>
                <a:spcPct val="150000"/>
              </a:lnSpc>
              <a:buFont typeface="Arial" panose="020B0604020202020204" pitchFamily="34" charset="0"/>
              <a:buChar char="•"/>
            </a:pPr>
            <a:r>
              <a:rPr lang="en-GB" sz="1800" dirty="0">
                <a:solidFill>
                  <a:srgbClr val="222222"/>
                </a:solidFill>
                <a:effectLst/>
                <a:latin typeface="Times New Roman" panose="02020603050405020304" pitchFamily="18" charset="0"/>
                <a:ea typeface="Calibri" panose="020F0502020204030204" pitchFamily="34" charset="0"/>
              </a:rPr>
              <a:t>Chinese culture is always focused on the innate human cognitive abilities for the structure of society.</a:t>
            </a:r>
            <a:endParaRPr lang="en-IN" dirty="0"/>
          </a:p>
        </p:txBody>
      </p:sp>
      <p:pic>
        <p:nvPicPr>
          <p:cNvPr id="17410" name="Picture 2" descr="Differences between UK and Chinese Work Culture">
            <a:extLst>
              <a:ext uri="{FF2B5EF4-FFF2-40B4-BE49-F238E27FC236}">
                <a16:creationId xmlns:a16="http://schemas.microsoft.com/office/drawing/2014/main" id="{42BFB974-6A00-E231-93A8-308E7656C2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452" y="2088199"/>
            <a:ext cx="5348377" cy="2897869"/>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94263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05548EB-58BF-10C7-609C-B8199F5A619A}"/>
              </a:ext>
            </a:extLst>
          </p:cNvPr>
          <p:cNvSpPr txBox="1"/>
          <p:nvPr/>
        </p:nvSpPr>
        <p:spPr>
          <a:xfrm>
            <a:off x="4347713" y="396815"/>
            <a:ext cx="5055079"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5" name="TextBox 4">
            <a:extLst>
              <a:ext uri="{FF2B5EF4-FFF2-40B4-BE49-F238E27FC236}">
                <a16:creationId xmlns:a16="http://schemas.microsoft.com/office/drawing/2014/main" id="{24CF5059-0302-1035-F16A-F3BE7C757189}"/>
              </a:ext>
            </a:extLst>
          </p:cNvPr>
          <p:cNvSpPr txBox="1"/>
          <p:nvPr/>
        </p:nvSpPr>
        <p:spPr>
          <a:xfrm>
            <a:off x="6096000" y="1345721"/>
            <a:ext cx="5842958" cy="170989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solidFill>
                  <a:srgbClr val="222222"/>
                </a:solidFill>
                <a:latin typeface="Times New Roman" panose="02020603050405020304" pitchFamily="18" charset="0"/>
                <a:ea typeface="Calibri" panose="020F0502020204030204" pitchFamily="34" charset="0"/>
              </a:rPr>
              <a:t>S</a:t>
            </a:r>
            <a:r>
              <a:rPr lang="en-GB" sz="1800" dirty="0">
                <a:solidFill>
                  <a:srgbClr val="222222"/>
                </a:solidFill>
                <a:effectLst/>
                <a:latin typeface="Times New Roman" panose="02020603050405020304" pitchFamily="18" charset="0"/>
                <a:ea typeface="Calibri" panose="020F0502020204030204" pitchFamily="34" charset="0"/>
              </a:rPr>
              <a:t>elf-realization and wisdom which indicates the Chinese respect their elders and thus maintain the hierarchy.</a:t>
            </a:r>
          </a:p>
          <a:p>
            <a:pPr marL="285750" indent="-285750" algn="just">
              <a:lnSpc>
                <a:spcPct val="150000"/>
              </a:lnSpc>
              <a:buFont typeface="Arial" panose="020B0604020202020204" pitchFamily="34" charset="0"/>
              <a:buChar char="•"/>
            </a:pPr>
            <a:r>
              <a:rPr lang="en-GB" sz="1800" dirty="0">
                <a:solidFill>
                  <a:srgbClr val="222222"/>
                </a:solidFill>
                <a:effectLst/>
                <a:latin typeface="Times New Roman" panose="02020603050405020304" pitchFamily="18" charset="0"/>
                <a:ea typeface="Calibri" panose="020F0502020204030204" pitchFamily="34" charset="0"/>
              </a:rPr>
              <a:t>The UK possesses one of the moderate societies and thus the liberal structure is there for consideration  </a:t>
            </a:r>
            <a:endParaRPr lang="en-IN" dirty="0"/>
          </a:p>
        </p:txBody>
      </p:sp>
      <p:pic>
        <p:nvPicPr>
          <p:cNvPr id="16386" name="Picture 2" descr="The Psychology of Self-Realization - YouTube">
            <a:extLst>
              <a:ext uri="{FF2B5EF4-FFF2-40B4-BE49-F238E27FC236}">
                <a16:creationId xmlns:a16="http://schemas.microsoft.com/office/drawing/2014/main" id="{9702D0E9-E438-D774-4779-5EF4A6FF3F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7585" y="1345721"/>
            <a:ext cx="5267864" cy="4080294"/>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5122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4CED686-230A-A99F-FFAF-8334706D5FEE}"/>
              </a:ext>
            </a:extLst>
          </p:cNvPr>
          <p:cNvSpPr txBox="1"/>
          <p:nvPr/>
        </p:nvSpPr>
        <p:spPr>
          <a:xfrm>
            <a:off x="2713054" y="284846"/>
            <a:ext cx="7686041" cy="1569660"/>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Hofstede cultural dimensions</a:t>
            </a:r>
          </a:p>
          <a:p>
            <a:pPr algn="ctr"/>
            <a:r>
              <a:rPr lang="en-IN" sz="3200" b="1" kern="0" dirty="0">
                <a:solidFill>
                  <a:srgbClr val="000000"/>
                </a:solidFill>
                <a:effectLst/>
                <a:latin typeface="Times New Roman" panose="02020603050405020304" pitchFamily="18" charset="0"/>
                <a:ea typeface="Times New Roman" panose="02020603050405020304" pitchFamily="18" charset="0"/>
                <a:cs typeface="Vrinda" panose="020B0502040204020203" pitchFamily="34" charset="0"/>
              </a:rPr>
              <a:t>(Svetla Karadzhova)</a:t>
            </a:r>
          </a:p>
          <a:p>
            <a:pPr algn="ctr"/>
            <a:r>
              <a:rPr lang="en-IN" sz="3200" b="1" dirty="0">
                <a:latin typeface="Times New Roman" panose="02020603050405020304" pitchFamily="18" charset="0"/>
                <a:cs typeface="Times New Roman" panose="02020603050405020304" pitchFamily="18" charset="0"/>
              </a:rPr>
              <a:t> </a:t>
            </a:r>
          </a:p>
        </p:txBody>
      </p:sp>
      <p:sp>
        <p:nvSpPr>
          <p:cNvPr id="5" name="TextBox 4">
            <a:extLst>
              <a:ext uri="{FF2B5EF4-FFF2-40B4-BE49-F238E27FC236}">
                <a16:creationId xmlns:a16="http://schemas.microsoft.com/office/drawing/2014/main" id="{F3E64B70-CAE4-AE79-B5A2-C61D6E4B0881}"/>
              </a:ext>
            </a:extLst>
          </p:cNvPr>
          <p:cNvSpPr txBox="1"/>
          <p:nvPr/>
        </p:nvSpPr>
        <p:spPr>
          <a:xfrm>
            <a:off x="6556075" y="1224951"/>
            <a:ext cx="5451895" cy="212539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sz="1800" dirty="0">
                <a:solidFill>
                  <a:srgbClr val="222222"/>
                </a:solidFill>
                <a:effectLst/>
                <a:latin typeface="Times New Roman" panose="02020603050405020304" pitchFamily="18" charset="0"/>
                <a:ea typeface="Calibri" panose="020F0502020204030204" pitchFamily="34" charset="0"/>
              </a:rPr>
              <a:t>Power distance represents the expectation and acceptance of unequal power distribution among the society or any organisation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 Power distance score of China is 80 and the UK’s score is 35 </a:t>
            </a:r>
            <a:endParaRPr lang="en-IN" dirty="0"/>
          </a:p>
        </p:txBody>
      </p:sp>
      <p:pic>
        <p:nvPicPr>
          <p:cNvPr id="15362" name="Picture 2" descr="Power Distance: An Indian Perspective">
            <a:extLst>
              <a:ext uri="{FF2B5EF4-FFF2-40B4-BE49-F238E27FC236}">
                <a16:creationId xmlns:a16="http://schemas.microsoft.com/office/drawing/2014/main" id="{7ED4CC13-7B30-905B-9F2F-6E8720A3A81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942" y="1535501"/>
            <a:ext cx="6030133" cy="3140015"/>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30165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6B3FC3-74CA-1B1C-B884-7A51EF698968}"/>
              </a:ext>
            </a:extLst>
          </p:cNvPr>
          <p:cNvSpPr txBox="1"/>
          <p:nvPr/>
        </p:nvSpPr>
        <p:spPr>
          <a:xfrm>
            <a:off x="4295955" y="362309"/>
            <a:ext cx="4986068"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5" name="TextBox 4">
            <a:extLst>
              <a:ext uri="{FF2B5EF4-FFF2-40B4-BE49-F238E27FC236}">
                <a16:creationId xmlns:a16="http://schemas.microsoft.com/office/drawing/2014/main" id="{2EFD0445-31A2-8B27-0AFE-0F73FA4B8C0C}"/>
              </a:ext>
            </a:extLst>
          </p:cNvPr>
          <p:cNvSpPr txBox="1"/>
          <p:nvPr/>
        </p:nvSpPr>
        <p:spPr>
          <a:xfrm>
            <a:off x="6096000" y="1362974"/>
            <a:ext cx="5704936" cy="254088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Individualism represents the degree of independence among the members of the organisation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On the other hand, China scores 20 in individualism which represents that the country believes in collectivism and wants to remain in a constrained social construct. </a:t>
            </a:r>
            <a:endParaRPr lang="en-IN" dirty="0"/>
          </a:p>
        </p:txBody>
      </p:sp>
      <p:pic>
        <p:nvPicPr>
          <p:cNvPr id="14338" name="Picture 2" descr="Examples Of Individualism: What You Need To Know - The Freeman Online">
            <a:extLst>
              <a:ext uri="{FF2B5EF4-FFF2-40B4-BE49-F238E27FC236}">
                <a16:creationId xmlns:a16="http://schemas.microsoft.com/office/drawing/2014/main" id="{06EBF942-DEDB-976C-A6A8-15923B98494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730" y="1345721"/>
            <a:ext cx="4986068" cy="3778370"/>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70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E410F5D-9AC0-91F2-1D3D-4B045729ACDA}"/>
              </a:ext>
            </a:extLst>
          </p:cNvPr>
          <p:cNvSpPr txBox="1"/>
          <p:nvPr/>
        </p:nvSpPr>
        <p:spPr>
          <a:xfrm>
            <a:off x="4123426" y="414068"/>
            <a:ext cx="5607170"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5" name="TextBox 4">
            <a:extLst>
              <a:ext uri="{FF2B5EF4-FFF2-40B4-BE49-F238E27FC236}">
                <a16:creationId xmlns:a16="http://schemas.microsoft.com/office/drawing/2014/main" id="{22148693-A7AE-4B41-3216-C231A5C79CE0}"/>
              </a:ext>
            </a:extLst>
          </p:cNvPr>
          <p:cNvSpPr txBox="1"/>
          <p:nvPr/>
        </p:nvSpPr>
        <p:spPr>
          <a:xfrm>
            <a:off x="6349042" y="1362974"/>
            <a:ext cx="5365630" cy="2535566"/>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masculinity of any country indicates the primary motivation factor and the aesthetics of being the best or just to do of own liking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A score of 66 from both countries represents that they are solely success-oriented and also indicates the employees might sacrifice their leisure time</a:t>
            </a:r>
            <a:endParaRPr lang="en-IN" dirty="0">
              <a:latin typeface="Times New Roman" panose="02020603050405020304" pitchFamily="18" charset="0"/>
              <a:ea typeface="Calibri" panose="020F0502020204030204" pitchFamily="34" charset="0"/>
            </a:endParaRPr>
          </a:p>
        </p:txBody>
      </p:sp>
      <p:pic>
        <p:nvPicPr>
          <p:cNvPr id="13314" name="Picture 2" descr="How masculinity is evolving | TED Talks">
            <a:extLst>
              <a:ext uri="{FF2B5EF4-FFF2-40B4-BE49-F238E27FC236}">
                <a16:creationId xmlns:a16="http://schemas.microsoft.com/office/drawing/2014/main" id="{48F58269-A89D-3A95-C247-E64444EBB9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961" y="1362974"/>
            <a:ext cx="5201998" cy="4075981"/>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84391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F64E179-789A-2B7D-19E0-89FED57970B4}"/>
              </a:ext>
            </a:extLst>
          </p:cNvPr>
          <p:cNvSpPr txBox="1"/>
          <p:nvPr/>
        </p:nvSpPr>
        <p:spPr>
          <a:xfrm>
            <a:off x="4572000" y="310551"/>
            <a:ext cx="4692770"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5" name="TextBox 4">
            <a:extLst>
              <a:ext uri="{FF2B5EF4-FFF2-40B4-BE49-F238E27FC236}">
                <a16:creationId xmlns:a16="http://schemas.microsoft.com/office/drawing/2014/main" id="{0CF144F4-5C90-8136-865B-DD46F30C26BA}"/>
              </a:ext>
            </a:extLst>
          </p:cNvPr>
          <p:cNvSpPr txBox="1"/>
          <p:nvPr/>
        </p:nvSpPr>
        <p:spPr>
          <a:xfrm>
            <a:off x="6832121" y="1121434"/>
            <a:ext cx="5037826" cy="2540888"/>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Uncertainty avoidance is the key indicator for the organisation that the country that it is about to penetrate embraces the uncertain situation or is threatened by it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score in uncertainty avoidance for China and the UK is 30 and 35 respectively which is low </a:t>
            </a:r>
            <a:endParaRPr lang="en-IN" dirty="0"/>
          </a:p>
        </p:txBody>
      </p:sp>
      <p:pic>
        <p:nvPicPr>
          <p:cNvPr id="12290" name="Picture 2" descr="Uncertainty Avoidance Index - CQ fluency">
            <a:extLst>
              <a:ext uri="{FF2B5EF4-FFF2-40B4-BE49-F238E27FC236}">
                <a16:creationId xmlns:a16="http://schemas.microsoft.com/office/drawing/2014/main" id="{2B1AA7EF-D7A0-AC06-EA9A-DB950A9235B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638" y="1121434"/>
            <a:ext cx="6252713" cy="3664405"/>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3225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1D2715C-1C90-0C00-59F5-74079BB73D5A}"/>
              </a:ext>
            </a:extLst>
          </p:cNvPr>
          <p:cNvSpPr txBox="1"/>
          <p:nvPr/>
        </p:nvSpPr>
        <p:spPr>
          <a:xfrm>
            <a:off x="4416725" y="327804"/>
            <a:ext cx="5607169"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5" name="TextBox 4">
            <a:extLst>
              <a:ext uri="{FF2B5EF4-FFF2-40B4-BE49-F238E27FC236}">
                <a16:creationId xmlns:a16="http://schemas.microsoft.com/office/drawing/2014/main" id="{238FDF73-943B-1CAC-400A-B6F72D42AA66}"/>
              </a:ext>
            </a:extLst>
          </p:cNvPr>
          <p:cNvSpPr txBox="1"/>
          <p:nvPr/>
        </p:nvSpPr>
        <p:spPr>
          <a:xfrm>
            <a:off x="6694098" y="1276709"/>
            <a:ext cx="5210355" cy="212539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Long-term orientation is the key indicator of the cultural tradition that the countries use to embark upon the present and future generations </a:t>
            </a:r>
          </a:p>
          <a:p>
            <a:pPr marL="285750" indent="-285750" algn="just">
              <a:lnSpc>
                <a:spcPct val="150000"/>
              </a:lnSpc>
              <a:buFont typeface="Arial" panose="020B0604020202020204" pitchFamily="34" charset="0"/>
              <a:buChar char="•"/>
            </a:pPr>
            <a:r>
              <a:rPr lang="en-GB" dirty="0">
                <a:solidFill>
                  <a:srgbClr val="222222"/>
                </a:solidFill>
                <a:latin typeface="Times New Roman" panose="02020603050405020304" pitchFamily="18" charset="0"/>
                <a:ea typeface="Calibri" panose="020F0502020204030204" pitchFamily="34" charset="0"/>
              </a:rPr>
              <a:t>T</a:t>
            </a:r>
            <a:r>
              <a:rPr lang="en-GB" sz="1800" dirty="0">
                <a:solidFill>
                  <a:srgbClr val="222222"/>
                </a:solidFill>
                <a:effectLst/>
                <a:latin typeface="Times New Roman" panose="02020603050405020304" pitchFamily="18" charset="0"/>
                <a:ea typeface="Calibri" panose="020F0502020204030204" pitchFamily="34" charset="0"/>
              </a:rPr>
              <a:t>he UK scores 51 in the long-term orientation which is a moderate score for the country </a:t>
            </a:r>
            <a:endParaRPr lang="en-IN" dirty="0"/>
          </a:p>
        </p:txBody>
      </p:sp>
      <p:pic>
        <p:nvPicPr>
          <p:cNvPr id="11266" name="Picture 2" descr="Long Term Orientation In Virtual Teams - Ulfire">
            <a:extLst>
              <a:ext uri="{FF2B5EF4-FFF2-40B4-BE49-F238E27FC236}">
                <a16:creationId xmlns:a16="http://schemas.microsoft.com/office/drawing/2014/main" id="{3ED1B14F-FFB7-8F2D-48F2-B63568484CA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1102" y="1134642"/>
            <a:ext cx="5474898" cy="3420105"/>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76192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8D0A38C-9BD5-6AF8-2C34-BA8BAE02E977}"/>
              </a:ext>
            </a:extLst>
          </p:cNvPr>
          <p:cNvSpPr txBox="1"/>
          <p:nvPr/>
        </p:nvSpPr>
        <p:spPr>
          <a:xfrm>
            <a:off x="4364966" y="517584"/>
            <a:ext cx="4416725"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5" name="TextBox 4">
            <a:extLst>
              <a:ext uri="{FF2B5EF4-FFF2-40B4-BE49-F238E27FC236}">
                <a16:creationId xmlns:a16="http://schemas.microsoft.com/office/drawing/2014/main" id="{5DD4BC26-1BB2-B311-46AF-620F39F7B629}"/>
              </a:ext>
            </a:extLst>
          </p:cNvPr>
          <p:cNvSpPr txBox="1"/>
          <p:nvPr/>
        </p:nvSpPr>
        <p:spPr>
          <a:xfrm>
            <a:off x="6096000" y="1362974"/>
            <a:ext cx="5808453" cy="212539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GB" dirty="0">
                <a:solidFill>
                  <a:srgbClr val="222222"/>
                </a:solidFill>
                <a:latin typeface="Times New Roman" panose="02020603050405020304" pitchFamily="18" charset="0"/>
                <a:ea typeface="Calibri" panose="020F0502020204030204" pitchFamily="34" charset="0"/>
              </a:rPr>
              <a:t>I</a:t>
            </a:r>
            <a:r>
              <a:rPr lang="en-GB" sz="1800" dirty="0">
                <a:solidFill>
                  <a:srgbClr val="222222"/>
                </a:solidFill>
                <a:effectLst/>
                <a:latin typeface="Times New Roman" panose="02020603050405020304" pitchFamily="18" charset="0"/>
                <a:ea typeface="Calibri" panose="020F0502020204030204" pitchFamily="34" charset="0"/>
              </a:rPr>
              <a:t>ndulgence is the major tool for indicating the extent the which humans of a particular society want to restrain their humanistic desires and impulses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China scored 24 only in indulgence and it can be said that it is a “Restrained” country </a:t>
            </a:r>
            <a:endParaRPr lang="en-IN" dirty="0"/>
          </a:p>
        </p:txBody>
      </p:sp>
      <p:pic>
        <p:nvPicPr>
          <p:cNvPr id="10242" name="Picture 2" descr="Hofstede's cultural dimensions">
            <a:extLst>
              <a:ext uri="{FF2B5EF4-FFF2-40B4-BE49-F238E27FC236}">
                <a16:creationId xmlns:a16="http://schemas.microsoft.com/office/drawing/2014/main" id="{10D49789-30A6-217E-15E5-300AC15618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9702" y="1227435"/>
            <a:ext cx="5250252" cy="3857625"/>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7028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8988416-C677-CC06-B271-42630E865817}"/>
              </a:ext>
            </a:extLst>
          </p:cNvPr>
          <p:cNvSpPr txBox="1"/>
          <p:nvPr/>
        </p:nvSpPr>
        <p:spPr>
          <a:xfrm>
            <a:off x="2395452" y="161764"/>
            <a:ext cx="7261545" cy="1077218"/>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Recommendations</a:t>
            </a:r>
          </a:p>
          <a:p>
            <a:pPr algn="ctr"/>
            <a:r>
              <a:rPr lang="en-IN" sz="3200" b="1" dirty="0">
                <a:latin typeface="Times New Roman" panose="02020603050405020304" pitchFamily="18" charset="0"/>
                <a:cs typeface="Times New Roman" panose="02020603050405020304" pitchFamily="18" charset="0"/>
              </a:rPr>
              <a:t> (Radoslav Bozhkov)</a:t>
            </a:r>
          </a:p>
        </p:txBody>
      </p:sp>
      <p:sp>
        <p:nvSpPr>
          <p:cNvPr id="6" name="TextBox 5">
            <a:extLst>
              <a:ext uri="{FF2B5EF4-FFF2-40B4-BE49-F238E27FC236}">
                <a16:creationId xmlns:a16="http://schemas.microsoft.com/office/drawing/2014/main" id="{1EDC4181-C972-5B06-79E7-9858B93D447B}"/>
              </a:ext>
            </a:extLst>
          </p:cNvPr>
          <p:cNvSpPr txBox="1"/>
          <p:nvPr/>
        </p:nvSpPr>
        <p:spPr>
          <a:xfrm>
            <a:off x="6096000" y="1336010"/>
            <a:ext cx="5773947" cy="1709892"/>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Chinese culture values the wisdom of the elders and respects the seniors for their designation. </a:t>
            </a:r>
          </a:p>
          <a:p>
            <a:pPr marL="285750" indent="-285750" algn="just">
              <a:lnSpc>
                <a:spcPct val="150000"/>
              </a:lnSpc>
              <a:buFont typeface="Arial" panose="020B0604020202020204" pitchFamily="34" charset="0"/>
              <a:buChar char="•"/>
            </a:pPr>
            <a:r>
              <a:rPr lang="en-GB" sz="1800" dirty="0">
                <a:solidFill>
                  <a:srgbClr val="222222"/>
                </a:solidFill>
                <a:effectLst/>
                <a:latin typeface="Times New Roman" panose="02020603050405020304" pitchFamily="18" charset="0"/>
                <a:ea typeface="Calibri" panose="020F0502020204030204" pitchFamily="34" charset="0"/>
              </a:rPr>
              <a:t>By doing that Vodafone UK can maintain the workflow for a longer period of time.</a:t>
            </a:r>
            <a:endParaRPr lang="en-IN" dirty="0"/>
          </a:p>
        </p:txBody>
      </p:sp>
      <p:pic>
        <p:nvPicPr>
          <p:cNvPr id="9218" name="Picture 2" descr="Vodafone Idea: In-depth: Turbulence defines Vodafone's Indian journey,  Telecom News, ET Telecom">
            <a:extLst>
              <a:ext uri="{FF2B5EF4-FFF2-40B4-BE49-F238E27FC236}">
                <a16:creationId xmlns:a16="http://schemas.microsoft.com/office/drawing/2014/main" id="{90F50070-092C-ACFA-4545-FAA412BCCB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2053" y="1238982"/>
            <a:ext cx="5634396" cy="3985404"/>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80763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74178A1-EEF8-431A-D361-CD124F96AED0}"/>
              </a:ext>
            </a:extLst>
          </p:cNvPr>
          <p:cNvSpPr txBox="1"/>
          <p:nvPr/>
        </p:nvSpPr>
        <p:spPr>
          <a:xfrm>
            <a:off x="3881887" y="241540"/>
            <a:ext cx="5469147"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5" name="TextBox 4">
            <a:extLst>
              <a:ext uri="{FF2B5EF4-FFF2-40B4-BE49-F238E27FC236}">
                <a16:creationId xmlns:a16="http://schemas.microsoft.com/office/drawing/2014/main" id="{450A3C29-AD91-AD60-9D1A-D58C6A1A7C7B}"/>
              </a:ext>
            </a:extLst>
          </p:cNvPr>
          <p:cNvSpPr txBox="1"/>
          <p:nvPr/>
        </p:nvSpPr>
        <p:spPr>
          <a:xfrm>
            <a:off x="6262777" y="1207698"/>
            <a:ext cx="5469147" cy="2125390"/>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The people of China can be more pragmatic and hardworking which indicates a positive approach from the Chinese employees </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Chinese culture the organisation can hire all eccentric employees for the future ventures of the company. </a:t>
            </a:r>
            <a:endParaRPr lang="en-IN" dirty="0"/>
          </a:p>
        </p:txBody>
      </p:sp>
      <p:pic>
        <p:nvPicPr>
          <p:cNvPr id="8194" name="Picture 2" descr="Vodafone Idea Says Its 5G Rollout Journey Will Begin Soon; Doesn't Specify  Launch">
            <a:extLst>
              <a:ext uri="{FF2B5EF4-FFF2-40B4-BE49-F238E27FC236}">
                <a16:creationId xmlns:a16="http://schemas.microsoft.com/office/drawing/2014/main" id="{F8C7D858-4EF6-3B73-375B-D1C1C710040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3300" y="925755"/>
            <a:ext cx="5635924" cy="4474381"/>
          </a:xfrm>
          <a:prstGeom prst="rect">
            <a:avLst/>
          </a:prstGeom>
          <a:noFill/>
          <a:effectLst>
            <a:reflection blurRad="6350" stA="50000" endA="300" endPos="38500" dist="508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2599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3FA03D0-3951-812C-C8DD-20C003B3D495}"/>
              </a:ext>
            </a:extLst>
          </p:cNvPr>
          <p:cNvSpPr txBox="1"/>
          <p:nvPr/>
        </p:nvSpPr>
        <p:spPr>
          <a:xfrm>
            <a:off x="4433977" y="327804"/>
            <a:ext cx="4917057"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Contd. </a:t>
            </a:r>
          </a:p>
        </p:txBody>
      </p:sp>
      <p:sp>
        <p:nvSpPr>
          <p:cNvPr id="5" name="TextBox 4">
            <a:extLst>
              <a:ext uri="{FF2B5EF4-FFF2-40B4-BE49-F238E27FC236}">
                <a16:creationId xmlns:a16="http://schemas.microsoft.com/office/drawing/2014/main" id="{79F7AC10-8D80-51CE-99B7-E44DC854F38B}"/>
              </a:ext>
            </a:extLst>
          </p:cNvPr>
          <p:cNvSpPr txBox="1"/>
          <p:nvPr/>
        </p:nvSpPr>
        <p:spPr>
          <a:xfrm>
            <a:off x="6314536" y="1207698"/>
            <a:ext cx="5486400" cy="2957861"/>
          </a:xfrm>
          <a:prstGeom prst="rect">
            <a:avLst/>
          </a:prstGeom>
          <a:noFill/>
        </p:spPr>
        <p:txBody>
          <a:bodyPr wrap="square" rtlCol="0">
            <a:spAutoFit/>
          </a:bodyPr>
          <a:lstStyle/>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rPr>
              <a:t>Vodafone UK needs to take is to evaluate all the marketing objectives and thus there can be no disputes between the Chinese joint venture</a:t>
            </a:r>
          </a:p>
          <a:p>
            <a:pPr marL="285750" indent="-285750" algn="just">
              <a:lnSpc>
                <a:spcPct val="150000"/>
              </a:lnSpc>
              <a:buFont typeface="Arial" panose="020B0604020202020204" pitchFamily="34" charset="0"/>
              <a:buChar char="•"/>
            </a:pPr>
            <a:r>
              <a:rPr lang="en-IN" sz="1800" dirty="0">
                <a:effectLst/>
                <a:latin typeface="Times New Roman" panose="02020603050405020304" pitchFamily="18" charset="0"/>
                <a:ea typeface="Calibri" panose="020F0502020204030204" pitchFamily="34" charset="0"/>
                <a:cs typeface="Vrinda" panose="020B0502040204020203" pitchFamily="34" charset="0"/>
              </a:rPr>
              <a:t>Vodafone UK can target the local people of China and thus get ahead in the market with all the elemental products. </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marL="285750" indent="-285750" algn="just">
              <a:lnSpc>
                <a:spcPct val="150000"/>
              </a:lnSpc>
              <a:buFont typeface="Arial" panose="020B0604020202020204" pitchFamily="34" charset="0"/>
              <a:buChar char="•"/>
            </a:pPr>
            <a:endParaRPr lang="en-IN" dirty="0"/>
          </a:p>
        </p:txBody>
      </p:sp>
      <p:pic>
        <p:nvPicPr>
          <p:cNvPr id="7170" name="Picture 2" descr="Vodafone: Latest News, Videos and Photos of Vodafone | Times of India">
            <a:extLst>
              <a:ext uri="{FF2B5EF4-FFF2-40B4-BE49-F238E27FC236}">
                <a16:creationId xmlns:a16="http://schemas.microsoft.com/office/drawing/2014/main" id="{95BBCE76-E69E-6CF2-DBE0-B241339C3F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1064" y="912580"/>
            <a:ext cx="5704936" cy="4263270"/>
          </a:xfrm>
          <a:prstGeom prst="rect">
            <a:avLst/>
          </a:prstGeom>
          <a:noFill/>
          <a:effectLst>
            <a:reflection blurRad="6350" stA="52000" endA="300" endPos="350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4856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92F5E1-16CA-EEF1-BCF2-DBFFAE8B5010}"/>
              </a:ext>
            </a:extLst>
          </p:cNvPr>
          <p:cNvSpPr txBox="1"/>
          <p:nvPr/>
        </p:nvSpPr>
        <p:spPr>
          <a:xfrm>
            <a:off x="3449556" y="274718"/>
            <a:ext cx="5561162" cy="1077218"/>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Conclusion</a:t>
            </a:r>
          </a:p>
          <a:p>
            <a:pPr algn="ctr"/>
            <a:r>
              <a:rPr lang="en-IN" sz="3200" b="1" dirty="0">
                <a:latin typeface="Times New Roman" panose="02020603050405020304" pitchFamily="18" charset="0"/>
                <a:cs typeface="Times New Roman" panose="02020603050405020304" pitchFamily="18" charset="0"/>
              </a:rPr>
              <a:t> (Radoslav Bozhkov)</a:t>
            </a:r>
          </a:p>
        </p:txBody>
      </p:sp>
      <p:sp>
        <p:nvSpPr>
          <p:cNvPr id="5" name="TextBox 4">
            <a:extLst>
              <a:ext uri="{FF2B5EF4-FFF2-40B4-BE49-F238E27FC236}">
                <a16:creationId xmlns:a16="http://schemas.microsoft.com/office/drawing/2014/main" id="{73A0FD6B-A9E8-B0DC-36D8-F87EEC903FE6}"/>
              </a:ext>
            </a:extLst>
          </p:cNvPr>
          <p:cNvSpPr txBox="1"/>
          <p:nvPr/>
        </p:nvSpPr>
        <p:spPr>
          <a:xfrm>
            <a:off x="6691317" y="1351936"/>
            <a:ext cx="5152845" cy="1704569"/>
          </a:xfrm>
          <a:prstGeom prst="rect">
            <a:avLst/>
          </a:prstGeom>
          <a:noFill/>
        </p:spPr>
        <p:txBody>
          <a:bodyPr wrap="square" rtlCol="0">
            <a:spAutoFit/>
          </a:bodyPr>
          <a:lstStyle/>
          <a:p>
            <a:pPr algn="just">
              <a:lnSpc>
                <a:spcPct val="150000"/>
              </a:lnSpc>
            </a:pPr>
            <a:r>
              <a:rPr lang="en-IN" sz="1800" dirty="0">
                <a:effectLst/>
                <a:latin typeface="Times New Roman" panose="02020603050405020304" pitchFamily="18" charset="0"/>
                <a:ea typeface="Calibri" panose="020F0502020204030204" pitchFamily="34" charset="0"/>
              </a:rPr>
              <a:t>It can be concluded that the cultural aspect of both China and the UK is very different. The hierarchical and liberal structure can both foster success and breathing failure</a:t>
            </a:r>
          </a:p>
        </p:txBody>
      </p:sp>
      <p:pic>
        <p:nvPicPr>
          <p:cNvPr id="6146" name="Picture 2" descr="Cross-Cultural/International Communication">
            <a:extLst>
              <a:ext uri="{FF2B5EF4-FFF2-40B4-BE49-F238E27FC236}">
                <a16:creationId xmlns:a16="http://schemas.microsoft.com/office/drawing/2014/main" id="{0215C7B8-3DEC-BD1B-04E1-28A2896F194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4838" y="1351936"/>
            <a:ext cx="5561162" cy="3797444"/>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34991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CE6553D-15FD-54A0-C9B4-47E28EBB9663}"/>
              </a:ext>
            </a:extLst>
          </p:cNvPr>
          <p:cNvSpPr txBox="1"/>
          <p:nvPr/>
        </p:nvSpPr>
        <p:spPr>
          <a:xfrm>
            <a:off x="3467818" y="293297"/>
            <a:ext cx="5555411" cy="584775"/>
          </a:xfrm>
          <a:prstGeom prst="rect">
            <a:avLst/>
          </a:prstGeom>
          <a:noFill/>
        </p:spPr>
        <p:txBody>
          <a:bodyPr wrap="square" rtlCol="0">
            <a:spAutoFit/>
          </a:bodyPr>
          <a:lstStyle/>
          <a:p>
            <a:pPr algn="ctr"/>
            <a:r>
              <a:rPr lang="en-IN" sz="3200" b="1" dirty="0">
                <a:latin typeface="Times New Roman" panose="02020603050405020304" pitchFamily="18" charset="0"/>
                <a:cs typeface="Times New Roman" panose="02020603050405020304" pitchFamily="18" charset="0"/>
              </a:rPr>
              <a:t>References </a:t>
            </a:r>
          </a:p>
        </p:txBody>
      </p:sp>
      <p:sp>
        <p:nvSpPr>
          <p:cNvPr id="5" name="TextBox 4">
            <a:extLst>
              <a:ext uri="{FF2B5EF4-FFF2-40B4-BE49-F238E27FC236}">
                <a16:creationId xmlns:a16="http://schemas.microsoft.com/office/drawing/2014/main" id="{F99F2C8A-1EEA-89E8-6CAF-0311EA55ACB5}"/>
              </a:ext>
            </a:extLst>
          </p:cNvPr>
          <p:cNvSpPr txBox="1"/>
          <p:nvPr/>
        </p:nvSpPr>
        <p:spPr>
          <a:xfrm>
            <a:off x="552091" y="878073"/>
            <a:ext cx="11386867" cy="4001095"/>
          </a:xfrm>
          <a:prstGeom prst="rect">
            <a:avLst/>
          </a:prstGeom>
          <a:noFill/>
        </p:spPr>
        <p:txBody>
          <a:bodyPr wrap="square" rtlCol="0">
            <a:spAutoFit/>
          </a:bodyPr>
          <a:lstStyle/>
          <a:p>
            <a:pPr algn="just">
              <a:lnSpc>
                <a:spcPct val="150000"/>
              </a:lnSpc>
              <a:spcAft>
                <a:spcPts val="800"/>
              </a:spcAft>
            </a:pP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Adnan, H., Rosman, M.R., Rashid, Z.A.,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Yusuwan</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N.M. and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Bakhary</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N.A., 2018, February. Application of Delphi expert panel in joint venture projects. In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IOP Conference Series: Earth and Environmental Science</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(Vol. 117, No. 1, p. 012048). IOP Publishing.</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Batjargal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B., Webb, J.W.,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Tsui</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Arregle</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J.L.,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Hitt</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M.A. and Miller, T., 2019. The moderating influence of national culture on female and male entrepreneurs’ social network size and new venture growth.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Cross Cultural &amp; Strategic Management</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pPr algn="just">
              <a:lnSpc>
                <a:spcPct val="150000"/>
              </a:lnSpc>
              <a:spcAft>
                <a:spcPts val="800"/>
              </a:spcAft>
            </a:pP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Beugelsdijk</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S. and </a:t>
            </a:r>
            <a:r>
              <a:rPr lang="en-GB" sz="1800" dirty="0" err="1">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Welzel</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C., 2018. Dimensions and dynamics of national culture: Synthesizing Hofstede with Inglehart.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Journal of cross-cultural psychology</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 </a:t>
            </a:r>
            <a:r>
              <a:rPr lang="en-GB" sz="1800" i="1"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49</a:t>
            </a:r>
            <a:r>
              <a:rPr lang="en-GB" sz="1800" dirty="0">
                <a:solidFill>
                  <a:srgbClr val="222222"/>
                </a:solidFill>
                <a:effectLst/>
                <a:latin typeface="Times New Roman" panose="02020603050405020304" pitchFamily="18" charset="0"/>
                <a:ea typeface="Calibri" panose="020F0502020204030204" pitchFamily="34" charset="0"/>
                <a:cs typeface="Vrinda" panose="020B0502040204020203" pitchFamily="34" charset="0"/>
              </a:rPr>
              <a:t>(10), pp.1469-1505.</a:t>
            </a:r>
            <a:endParaRPr lang="en-IN" sz="1800" dirty="0">
              <a:effectLst/>
              <a:latin typeface="Calibri" panose="020F0502020204030204" pitchFamily="34" charset="0"/>
              <a:ea typeface="Calibri" panose="020F0502020204030204" pitchFamily="34" charset="0"/>
              <a:cs typeface="Vrinda" panose="020B0502040204020203" pitchFamily="34" charset="0"/>
            </a:endParaRPr>
          </a:p>
          <a:p>
            <a:endParaRPr lang="en-IN" dirty="0"/>
          </a:p>
        </p:txBody>
      </p:sp>
    </p:spTree>
    <p:extLst>
      <p:ext uri="{BB962C8B-B14F-4D97-AF65-F5344CB8AC3E}">
        <p14:creationId xmlns:p14="http://schemas.microsoft.com/office/powerpoint/2010/main" val="4066006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20482" name="Picture 2" descr="1,000+ Best Thank You Images · 100% Free Download · Pexels Stock Photos">
            <a:extLst>
              <a:ext uri="{FF2B5EF4-FFF2-40B4-BE49-F238E27FC236}">
                <a16:creationId xmlns:a16="http://schemas.microsoft.com/office/drawing/2014/main" id="{D5925B43-B41A-DBF5-74AD-5CBA3995148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32230" y="124814"/>
            <a:ext cx="10189144" cy="4153888"/>
          </a:xfrm>
          <a:prstGeom prst="rect">
            <a:avLst/>
          </a:prstGeom>
          <a:noFill/>
          <a:effectLst>
            <a:reflection blurRad="6350" stA="50000" endA="275" endPos="40000" dist="101600" dir="5400000" sy="-100000" algn="bl" rotWithShape="0"/>
            <a:softEdge rad="1270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2883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TotalTime>
  <Words>4654</Words>
  <Application>Microsoft Office PowerPoint</Application>
  <PresentationFormat>Widescreen</PresentationFormat>
  <Paragraphs>151</Paragraphs>
  <Slides>23</Slides>
  <Notes>21</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Svetlomira Nedyalkova (2010796)</cp:lastModifiedBy>
  <cp:revision>125</cp:revision>
  <dcterms:created xsi:type="dcterms:W3CDTF">2022-10-31T12:10:10Z</dcterms:created>
  <dcterms:modified xsi:type="dcterms:W3CDTF">2022-11-24T16:15:10Z</dcterms:modified>
</cp:coreProperties>
</file>