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2"/>
  </p:notesMasterIdLst>
  <p:handoutMasterIdLst>
    <p:handoutMasterId r:id="rId13"/>
  </p:handoutMasterIdLst>
  <p:sldIdLst>
    <p:sldId id="364" r:id="rId2"/>
    <p:sldId id="380" r:id="rId3"/>
    <p:sldId id="394" r:id="rId4"/>
    <p:sldId id="395" r:id="rId5"/>
    <p:sldId id="396" r:id="rId6"/>
    <p:sldId id="397" r:id="rId7"/>
    <p:sldId id="398" r:id="rId8"/>
    <p:sldId id="365" r:id="rId9"/>
    <p:sldId id="400" r:id="rId10"/>
    <p:sldId id="401" r:id="rId11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521415D9-36F7-43E2-AB2F-B90AF26B5E84}">
      <p14:sectionLst xmlns:p14="http://schemas.microsoft.com/office/powerpoint/2010/main">
        <p14:section name="Default Section" id="{2CA3874F-F5E9-41BF-8779-C8CC5BF6A3A4}">
          <p14:sldIdLst>
            <p14:sldId id="364"/>
            <p14:sldId id="380"/>
            <p14:sldId id="394"/>
            <p14:sldId id="395"/>
            <p14:sldId id="396"/>
            <p14:sldId id="397"/>
            <p14:sldId id="398"/>
            <p14:sldId id="365"/>
          </p14:sldIdLst>
        </p14:section>
        <p14:section name="Untitled Section" id="{E47AD670-DA42-48E0-B2B5-169AC096F848}">
          <p14:sldIdLst>
            <p14:sldId id="400"/>
            <p14:sldId id="401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26" autoAdjust="0"/>
    <p:restoredTop sz="93699" autoAdjust="0"/>
  </p:normalViewPr>
  <p:slideViewPr>
    <p:cSldViewPr showGuides="1">
      <p:cViewPr>
        <p:scale>
          <a:sx n="59" d="100"/>
          <a:sy n="59" d="100"/>
        </p:scale>
        <p:origin x="1080" y="21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40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howGuides="1"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F8043C65-EFF3-82CE-4D33-6FC1624409D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3BC5810D-D4D1-320F-DBF3-2D3C8239316A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F1989B31-6A7B-424F-F767-1A6473F1A0BD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B5E97BF8-8D30-DB47-5733-9327219DC53E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6EDB964-F999-5547-8F4F-66A7F66C50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D4074264-02F7-081D-0EC2-505D158B80AB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C0F8ECCC-FCD2-82A7-0313-6B6B6832A630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B54A1FBC-01FB-F2B1-317F-82B1601D2E53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2FAFE73B-CD17-F824-4D1A-00241F1E6C61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1C1E20C0-3A37-7291-CB83-2ECB2C2445E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0695C8BE-B775-4A8F-C42F-87178B31285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66888797-FB20-2040-BB2E-625F33C6232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7F4F14-D76B-861F-2CF0-EF6852C425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EF881F-D72F-5447-8A1A-F66B7ADB03E6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F78880-2405-A01A-A73C-456C66EDDB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EE0FF4-0C4C-A807-2E57-4602F10FA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0F7FC8-BE19-7B4F-B776-597DDBC567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50092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7C1FBD-706A-5295-FB0A-F2E1DE9CD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D0D0BF-B7A4-0946-BB41-002EC0E885C4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6E38D6-B41E-953E-C70E-B4A00A5F8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2C71D0-5FB6-EF6E-3F9C-09400749DA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A1A889-9CC5-D140-8BF1-56AB827C5FF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17095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B538A5-91F6-064C-F364-837708A1CD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932A98-8AF9-1440-AFF1-5A804F0C8F47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2D553BC-BF13-2502-A2F3-9CAF508608B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DC1711-5CC2-264A-9246-DC68D1CAC9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294927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4CB476C-6FA3-015D-119A-D8778BD9E2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81619B-2D6F-A149-872F-F3DB6EEFDEB6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2F9810-D005-43FB-DB2B-AFFF408008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ABB2EF-DB8B-2C49-BA57-A5ADC4E4FB9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69983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D049D09A-B9AF-A822-27DE-43DE01C01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1CB23A-A728-4B4E-A81D-25690DD3D788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615895CD-CDDB-E986-6BFB-7F0928AEB97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17E767-756B-3442-A814-255DA3A059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517602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086A5BA-8ECF-4362-E8E9-B3245AF8F8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08727-8344-8B4F-8EEC-2DB1231409AC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ED5F7EB-842F-A5D2-A7EB-C37B09953EF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0CD4D1-CB14-C64D-B8EA-2F667C6C262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21499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C74E58C-22B3-9C65-2A86-29F171CE89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B1DF8-BA4C-C148-9F7E-39B961F5260E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8D3E689-68C4-3212-BB1A-C9C7843AAB2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F59C2B-2A32-0C41-A581-D9850AA6459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38284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88D8B22-BEB8-0245-E58D-6272FEB7D0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F22F59-A550-9A48-BBC4-116F572C442C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AA4F-0014-73E7-946F-DAD2A9721DB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A2C65A-A008-D04C-BCE9-5D6D5427D7C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375992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6984B16-D1A1-BF5F-E9CA-2CEACE2C4D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42E187-9929-A046-AD0F-37A324F2EC73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C1D23D-8875-526D-9CFD-9762C06594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DFF6D2-D096-F54E-AE2F-E266D345F97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21349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7E8703-8DAC-07D0-3243-50B4CD782B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E27B67-172B-EC4C-8CF6-F086B1A6C9F2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0CA56CC-2FCE-B7DA-8C4C-2A368E29425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1F3923-B5DE-6147-9F3D-83CAB66C7FE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40199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53A7A2-4150-ED1C-E208-F2B0927F09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E05EFC-0FB1-9648-829C-DFCC5A367BAA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71F66FA-E13E-3A53-9003-303D3F31EC2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AF10E5-FE94-D943-911B-1929CD080F6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54122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179354EE-9BCD-DC81-79C2-F3AE2F6FA50D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8646EF0C-31EF-BBE9-A81D-A3F13333266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29AAC4-F34C-176D-49C2-265EFB8D08E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FECBAB1-7E44-404F-A949-8608AC03F287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5D487B-9568-A07C-EE43-7712468BFB1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254B492-48E3-934E-A869-0AD42C92BCC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68" r:id="rId1"/>
    <p:sldLayoutId id="2147484169" r:id="rId2"/>
    <p:sldLayoutId id="2147484159" r:id="rId3"/>
    <p:sldLayoutId id="2147484160" r:id="rId4"/>
    <p:sldLayoutId id="2147484161" r:id="rId5"/>
    <p:sldLayoutId id="2147484162" r:id="rId6"/>
    <p:sldLayoutId id="2147484163" r:id="rId7"/>
    <p:sldLayoutId id="2147484164" r:id="rId8"/>
    <p:sldLayoutId id="2147484165" r:id="rId9"/>
    <p:sldLayoutId id="2147484166" r:id="rId10"/>
    <p:sldLayoutId id="214748416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adaptablelabs.com/using-maturity-model-assessments-for-sop-swot-analysis/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1D0A50BD-D46A-BEBE-BED3-6EA045BFD8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 fontScale="90000"/>
          </a:bodyPr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defRPr/>
            </a:pPr>
            <a:br>
              <a:rPr kumimoji="0" lang="en-GB" altLang="en-US" sz="1400" b="1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</a:rPr>
            </a:br>
            <a:r>
              <a:rPr lang="en-GB" altLang="en-US" sz="3100" b="1" dirty="0">
                <a:latin typeface="Arial" panose="020B0604020202020204" pitchFamily="34" charset="0"/>
                <a:cs typeface="Arial" panose="020B0604020202020204" pitchFamily="34" charset="0"/>
              </a:rPr>
              <a:t>Professional Career Development within Health and Social Care</a:t>
            </a:r>
            <a:br>
              <a:rPr lang="en-GB" altLang="en-US" sz="3100" b="1" dirty="0"/>
            </a:br>
            <a:br>
              <a:rPr lang="en-GB" altLang="en-US" sz="1400" b="1" dirty="0"/>
            </a:br>
            <a:br>
              <a:rPr lang="en-GB" altLang="en-US" sz="1400" b="1" i="1" dirty="0"/>
            </a:br>
            <a:endParaRPr lang="en-US" altLang="en-US" sz="1400" b="1" i="1" dirty="0"/>
          </a:p>
        </p:txBody>
      </p:sp>
      <p:sp>
        <p:nvSpPr>
          <p:cNvPr id="16389" name="Content Placeholder 2">
            <a:extLst>
              <a:ext uri="{FF2B5EF4-FFF2-40B4-BE49-F238E27FC236}">
                <a16:creationId xmlns:a16="http://schemas.microsoft.com/office/drawing/2014/main" id="{35AB624D-253E-188F-5774-3C759B88B5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3" y="1417639"/>
            <a:ext cx="5112567" cy="3595537"/>
          </a:xfrm>
        </p:spPr>
        <p:txBody>
          <a:bodyPr wrap="square" anchor="t"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altLang="en-US" sz="2400" u="sng" dirty="0">
                <a:latin typeface="Arial" panose="020B0604020202020204" pitchFamily="34" charset="0"/>
                <a:cs typeface="Arial" panose="020B0604020202020204" pitchFamily="34" charset="0"/>
              </a:rPr>
              <a:t>Module Number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alt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LCHS 4009 (LON)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altLang="en-US" sz="2400" u="sng" dirty="0">
                <a:latin typeface="Arial" panose="020B0604020202020204" pitchFamily="34" charset="0"/>
                <a:cs typeface="Arial" panose="020B0604020202020204" pitchFamily="34" charset="0"/>
              </a:rPr>
              <a:t>Assignment No</a:t>
            </a:r>
            <a:r>
              <a:rPr lang="en-GB" alt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:     ASSIGNMENT 1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altLang="en-US" sz="2400" u="sng" dirty="0">
                <a:latin typeface="Arial" panose="020B0604020202020204" pitchFamily="34" charset="0"/>
                <a:cs typeface="Arial" panose="020B0604020202020204" pitchFamily="34" charset="0"/>
              </a:rPr>
              <a:t>Name</a:t>
            </a:r>
            <a:r>
              <a:rPr lang="en-GB" alt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: Rafat Ibrahim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alt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Student no :2428544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altLang="en-US" sz="2400" u="sng" dirty="0">
                <a:latin typeface="Arial" panose="020B0604020202020204" pitchFamily="34" charset="0"/>
                <a:cs typeface="Arial" panose="020B0604020202020204" pitchFamily="34" charset="0"/>
              </a:rPr>
              <a:t>Tutor’s Name</a:t>
            </a:r>
            <a:r>
              <a:rPr lang="en-GB" alt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: Dr Christopher </a:t>
            </a:r>
            <a:r>
              <a:rPr lang="en-GB" altLang="en-US" sz="24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Mafuwa</a:t>
            </a:r>
            <a:endParaRPr lang="en-GB" altLang="en-US" sz="24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133EB86-A9D2-A4D2-41C1-D1082C0BFF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6096" y="1417639"/>
            <a:ext cx="3528391" cy="3883570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D12EB2-E4F6-3D59-BE80-B31481BB28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C9D1F96-3DE6-40B6-9DCF-E50C656CAE8D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09/11/2025</a:t>
            </a:fld>
            <a:endParaRPr lang="en-GB" altLang="en-US" sz="900"/>
          </a:p>
        </p:txBody>
      </p:sp>
      <p:sp>
        <p:nvSpPr>
          <p:cNvPr id="16388" name="Slide Number Placeholder 4">
            <a:extLst>
              <a:ext uri="{FF2B5EF4-FFF2-40B4-BE49-F238E27FC236}">
                <a16:creationId xmlns:a16="http://schemas.microsoft.com/office/drawing/2014/main" id="{C342A184-DFE2-F5E6-0CBB-6455C2C6EA35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7956550" y="6381750"/>
            <a:ext cx="730250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CEC250F8-4FF9-5342-89B8-2726CFD09EE9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712E805E-C8E9-35F2-E4EE-602928983C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900608" y="114300"/>
            <a:ext cx="7031632" cy="578396"/>
          </a:xfrm>
        </p:spPr>
        <p:txBody>
          <a:bodyPr/>
          <a:lstStyle/>
          <a:p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My Presentation Objectives</a:t>
            </a:r>
            <a:endParaRPr lang="en-GB" altLang="en-US" sz="2800" b="1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597DAD4B-67FC-6253-C1C0-4486671C37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030" y="980728"/>
            <a:ext cx="5695098" cy="4708897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>
              <a:lnSpc>
                <a:spcPct val="150000"/>
              </a:lnSpc>
            </a:pP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What is SWOT analysis</a:t>
            </a:r>
          </a:p>
          <a:p>
            <a:pPr>
              <a:lnSpc>
                <a:spcPct val="150000"/>
              </a:lnSpc>
            </a:pP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importance of SWOT to my personal growth</a:t>
            </a:r>
          </a:p>
          <a:p>
            <a:pPr>
              <a:lnSpc>
                <a:spcPct val="150000"/>
              </a:lnSpc>
            </a:pP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My Personal SWOT Analysis</a:t>
            </a:r>
          </a:p>
          <a:p>
            <a:pPr>
              <a:lnSpc>
                <a:spcPct val="150000"/>
              </a:lnSpc>
            </a:pP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Leverage my Strengths to overcome my weaknesses</a:t>
            </a:r>
          </a:p>
          <a:p>
            <a:pPr>
              <a:lnSpc>
                <a:spcPct val="150000"/>
              </a:lnSpc>
            </a:pP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Minimising Threats by using my Strengths.</a:t>
            </a:r>
          </a:p>
          <a:p>
            <a:pPr>
              <a:lnSpc>
                <a:spcPct val="150000"/>
              </a:lnSpc>
            </a:pP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Utilising my strengths for available opportunities</a:t>
            </a:r>
          </a:p>
          <a:p>
            <a:pPr>
              <a:lnSpc>
                <a:spcPct val="150000"/>
              </a:lnSpc>
            </a:pP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>
              <a:lnSpc>
                <a:spcPct val="150000"/>
              </a:lnSpc>
            </a:pP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7CF357-4675-312B-9DFB-EEECC79CC24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 smtClean="0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17413" name="Slide Number Placeholder 4">
            <a:extLst>
              <a:ext uri="{FF2B5EF4-FFF2-40B4-BE49-F238E27FC236}">
                <a16:creationId xmlns:a16="http://schemas.microsoft.com/office/drawing/2014/main" id="{B29AF55F-9AC6-AF0F-A1EE-D2FFBC7F996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95299BF-4DF3-7940-BB7E-4B4793A2163E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4" descr="A close-up of a dart board with three red darts in the center&#10;&#10;AI-generated content may be incorrect.">
            <a:extLst>
              <a:ext uri="{FF2B5EF4-FFF2-40B4-BE49-F238E27FC236}">
                <a16:creationId xmlns:a16="http://schemas.microsoft.com/office/drawing/2014/main" id="{C743D17A-B5F9-BF75-74C9-0007BCE268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136525"/>
            <a:ext cx="3240360" cy="545271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82694"/>
            <a:ext cx="9057337" cy="682010"/>
          </a:xfrm>
        </p:spPr>
        <p:txBody>
          <a:bodyPr wrap="square" anchor="ctr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100" b="1" dirty="0">
                <a:latin typeface="Arial" panose="020B0604020202020204" pitchFamily="34" charset="0"/>
                <a:cs typeface="Arial" panose="020B0604020202020204" pitchFamily="34" charset="0"/>
              </a:rPr>
              <a:t> SWOT Analysis and why it is  important to my personal and professional development</a:t>
            </a:r>
            <a:endParaRPr lang="en-GB" altLang="en-US" sz="31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6667" y="1124745"/>
            <a:ext cx="5565453" cy="4464496"/>
          </a:xfrm>
        </p:spPr>
        <p:txBody>
          <a:bodyPr wrap="square" anchor="t">
            <a:noAutofit/>
          </a:bodyPr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1" i="0" u="sng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Definition</a:t>
            </a:r>
            <a:r>
              <a:rPr kumimoji="0" lang="en-GB" sz="1600" b="0" i="0" u="sng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342900" marR="0" lvl="0" indent="-342900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 – Strengths, W- Weakness, O-Opportunity, T- Threats.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defRPr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Created in 1960s at Stanford University</a:t>
            </a:r>
          </a:p>
          <a:p>
            <a:pPr>
              <a:lnSpc>
                <a:spcPct val="90000"/>
              </a:lnSpc>
              <a:defRPr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Led by Albert Humphrey</a:t>
            </a:r>
          </a:p>
          <a:p>
            <a:pPr>
              <a:lnSpc>
                <a:spcPct val="90000"/>
              </a:lnSpc>
              <a:defRPr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GB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Importance of SWOT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defRPr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Framework for action planning  (Moon, 2013).</a:t>
            </a:r>
          </a:p>
          <a:p>
            <a:pPr>
              <a:lnSpc>
                <a:spcPct val="90000"/>
              </a:lnSpc>
              <a:defRPr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Recognizing the internal factors and external factors to mitigate.</a:t>
            </a:r>
          </a:p>
          <a:p>
            <a:pPr>
              <a:lnSpc>
                <a:spcPct val="90000"/>
              </a:lnSpc>
              <a:defRPr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It serves as communication types (Adair, 2019),(Tarrant, 2013).</a:t>
            </a:r>
          </a:p>
          <a:p>
            <a:pPr>
              <a:lnSpc>
                <a:spcPct val="90000"/>
              </a:lnSpc>
              <a:defRPr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Helping for carer growth (NHS,2024).</a:t>
            </a:r>
          </a:p>
          <a:p>
            <a:pPr>
              <a:lnSpc>
                <a:spcPct val="90000"/>
              </a:lnSpc>
              <a:defRPr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(CPD) Continuous Personal Development (Moon, 2013).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62AAB25-535C-D3B9-F533-4241DE522F0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27" r="5" b="5"/>
          <a:stretch>
            <a:fillRect/>
          </a:stretch>
        </p:blipFill>
        <p:spPr>
          <a:xfrm>
            <a:off x="5652120" y="1124745"/>
            <a:ext cx="3491880" cy="4320479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BF746479-5A54-43D8-9985-034223541E15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09/11/2025</a:t>
            </a:fld>
            <a:endParaRPr lang="en-GB" altLang="en-US" sz="900"/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7956550" y="6381750"/>
            <a:ext cx="730250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ts val="600"/>
              </a:spcAft>
              <a:buNone/>
            </a:pPr>
            <a:fld id="{4B904670-820E-47CC-86D8-CF3D7CD14D9E}" type="slidenum">
              <a:rPr lang="en-GB" altLang="en-US" sz="1200" smtClean="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ts val="600"/>
                </a:spcAft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4" y="149925"/>
            <a:ext cx="8893175" cy="707784"/>
          </a:xfrm>
        </p:spPr>
        <p:txBody>
          <a:bodyPr/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Describing my Strengths, Weaknesses, Opportunities, and Threats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E6D86FC-4A3E-6173-D8D8-FD370BDE3508}"/>
              </a:ext>
            </a:extLst>
          </p:cNvPr>
          <p:cNvCxnSpPr>
            <a:cxnSpLocks/>
          </p:cNvCxnSpPr>
          <p:nvPr/>
        </p:nvCxnSpPr>
        <p:spPr>
          <a:xfrm>
            <a:off x="796636" y="3380994"/>
            <a:ext cx="7419248" cy="0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ED0A35B-0378-4A23-6E8E-0B01671357FF}"/>
              </a:ext>
            </a:extLst>
          </p:cNvPr>
          <p:cNvSpPr txBox="1"/>
          <p:nvPr/>
        </p:nvSpPr>
        <p:spPr>
          <a:xfrm>
            <a:off x="107513" y="1037577"/>
            <a:ext cx="4465801" cy="225348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9050">
            <a:solidFill>
              <a:srgbClr val="4BACC6"/>
            </a:solidFill>
          </a:ln>
        </p:spPr>
        <p:txBody>
          <a:bodyPr wrap="square" rtlCol="0">
            <a:noAutofit/>
          </a:bodyPr>
          <a:lstStyle/>
          <a:p>
            <a:pPr>
              <a:lnSpc>
                <a:spcPct val="150000"/>
              </a:lnSpc>
            </a:pPr>
            <a:r>
              <a:rPr lang="en-GB" sz="1600" b="1" dirty="0"/>
              <a:t>STRENGTHS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Time management and Teamwork</a:t>
            </a:r>
            <a:r>
              <a:rPr lang="en-GB" sz="1600" b="1" dirty="0"/>
              <a:t>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Good Communication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Cultural Diversity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Listen skills and Empathy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Commitment to learning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600" dirty="0">
              <a:latin typeface="Aptos" panose="020B00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1" dirty="0">
              <a:latin typeface="Aptos" panose="020B00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0538F9-C306-0F3E-28E1-89A72A735427}"/>
              </a:ext>
            </a:extLst>
          </p:cNvPr>
          <p:cNvSpPr txBox="1"/>
          <p:nvPr/>
        </p:nvSpPr>
        <p:spPr>
          <a:xfrm>
            <a:off x="4557624" y="1037577"/>
            <a:ext cx="4450113" cy="2253486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Using IT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Low confidence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Delegating tasks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Problem Solving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Decision making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9BE14E-9AAE-B0FA-CAEF-F687324E6BA7}"/>
              </a:ext>
            </a:extLst>
          </p:cNvPr>
          <p:cNvSpPr txBox="1"/>
          <p:nvPr/>
        </p:nvSpPr>
        <p:spPr>
          <a:xfrm>
            <a:off x="107513" y="3470926"/>
            <a:ext cx="4450111" cy="2049739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pPr>
              <a:lnSpc>
                <a:spcPct val="150000"/>
              </a:lnSpc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Job opportunities in health care sectors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Mentoring and Coaching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CPD courses and online training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Career prospect to senior roles 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E4A104-A4EE-B803-A9E6-7110FFC0A54D}"/>
              </a:ext>
            </a:extLst>
          </p:cNvPr>
          <p:cNvSpPr txBox="1"/>
          <p:nvPr/>
        </p:nvSpPr>
        <p:spPr>
          <a:xfrm>
            <a:off x="4586374" y="3470922"/>
            <a:ext cx="4531637" cy="2049739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pPr>
              <a:lnSpc>
                <a:spcPct val="150000"/>
              </a:lnSpc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Too much work loads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High demand for health and social care role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Competition for senior role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policies and regulatory laws</a:t>
            </a:r>
          </a:p>
          <a:p>
            <a:pPr>
              <a:lnSpc>
                <a:spcPct val="150000"/>
              </a:lnSpc>
            </a:pPr>
            <a:endParaRPr lang="en-GB" dirty="0">
              <a:latin typeface="Aptos" panose="020B0004020202020204" pitchFamily="34" charset="0"/>
            </a:endParaRPr>
          </a:p>
          <a:p>
            <a:endParaRPr lang="en-GB" dirty="0">
              <a:latin typeface="Aptos" panose="020B0004020202020204" pitchFamily="34" charset="0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FCFDF46-9465-2CDC-F3D1-9C91B323CB0E}"/>
              </a:ext>
            </a:extLst>
          </p:cNvPr>
          <p:cNvCxnSpPr>
            <a:cxnSpLocks/>
          </p:cNvCxnSpPr>
          <p:nvPr/>
        </p:nvCxnSpPr>
        <p:spPr>
          <a:xfrm flipV="1">
            <a:off x="4572000" y="1869621"/>
            <a:ext cx="0" cy="3058393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5148064" cy="1143000"/>
          </a:xfrm>
        </p:spPr>
        <p:txBody>
          <a:bodyPr wrap="square" anchor="ctr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100" b="1" dirty="0">
                <a:latin typeface="Arial" panose="020B0604020202020204" pitchFamily="34" charset="0"/>
                <a:cs typeface="Arial" panose="020B0604020202020204" pitchFamily="34" charset="0"/>
              </a:rPr>
              <a:t>Leveraging my strengths to overcome my weaknesses and minimise 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0824" y="2060847"/>
            <a:ext cx="4537199" cy="3548419"/>
          </a:xfrm>
        </p:spPr>
        <p:txBody>
          <a:bodyPr wrap="square" anchor="t">
            <a:normAutofit fontScale="250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600" u="sng" dirty="0"/>
          </a:p>
          <a:p>
            <a:pPr marL="0" indent="0">
              <a:lnSpc>
                <a:spcPct val="150000"/>
              </a:lnSpc>
              <a:buNone/>
            </a:pPr>
            <a:r>
              <a:rPr lang="en-GB" sz="6400" u="sng" dirty="0">
                <a:latin typeface="Arial" panose="020B0604020202020204" pitchFamily="34" charset="0"/>
                <a:cs typeface="Arial" panose="020B0604020202020204" pitchFamily="34" charset="0"/>
              </a:rPr>
              <a:t>Strength to overcome weakness </a:t>
            </a:r>
          </a:p>
          <a:p>
            <a:pPr>
              <a:lnSpc>
                <a:spcPct val="150000"/>
              </a:lnSpc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Be able to delegate smaller tasks with good communications (Adair, 2019).</a:t>
            </a:r>
          </a:p>
          <a:p>
            <a:pPr>
              <a:lnSpc>
                <a:spcPct val="150000"/>
              </a:lnSpc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 Communicating with others will increase my confidence and seek support</a:t>
            </a:r>
          </a:p>
          <a:p>
            <a:pPr>
              <a:lnSpc>
                <a:spcPct val="150000"/>
              </a:lnSpc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Using empathy and listening skills to manage problem solving (Tarrant ,2013).</a:t>
            </a:r>
          </a:p>
          <a:p>
            <a:pPr>
              <a:lnSpc>
                <a:spcPct val="150000"/>
              </a:lnSpc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My ongoing learning can help in further IT training (Cottrell, 2017).</a:t>
            </a:r>
          </a:p>
          <a:p>
            <a:pPr marL="0" indent="0">
              <a:lnSpc>
                <a:spcPct val="150000"/>
              </a:lnSpc>
              <a:buNone/>
            </a:pPr>
            <a:endParaRPr lang="en-GB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6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79C9056-9765-4C94-032C-AE1A527CFC6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438" r="17612"/>
          <a:stretch>
            <a:fillRect/>
          </a:stretch>
        </p:blipFill>
        <p:spPr>
          <a:xfrm>
            <a:off x="5542231" y="136525"/>
            <a:ext cx="3278241" cy="1780308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30226994-B490-4403-8CE4-43D4FD570BBD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09/11/2025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mtClean="0"/>
              <a:pPr>
                <a:spcAft>
                  <a:spcPts val="600"/>
                </a:spcAft>
                <a:defRPr/>
              </a:pPr>
              <a:t>5</a:t>
            </a:fld>
            <a:endParaRPr lang="en-GB" alt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B26E478-F216-5EE4-F10D-4311ECB59C21}"/>
              </a:ext>
            </a:extLst>
          </p:cNvPr>
          <p:cNvSpPr txBox="1"/>
          <p:nvPr/>
        </p:nvSpPr>
        <p:spPr>
          <a:xfrm>
            <a:off x="4788024" y="2060848"/>
            <a:ext cx="4238566" cy="33706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</a:rPr>
              <a:t>Minimising Threats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M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y Time Management will help in minimising my heavy workloads.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Commitment to learning will make me current in new regulatory laws.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Clear communication, teamwork and empathy </a:t>
            </a:r>
            <a:r>
              <a:rPr lang="en-GB" sz="1600" dirty="0"/>
              <a:t>can lead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me to get a senior role in Health and Social Care settings, (Adair,2019), (Tarrant, 2013).</a:t>
            </a:r>
          </a:p>
        </p:txBody>
      </p:sp>
    </p:spTree>
    <p:extLst>
      <p:ext uri="{BB962C8B-B14F-4D97-AF65-F5344CB8AC3E}">
        <p14:creationId xmlns:p14="http://schemas.microsoft.com/office/powerpoint/2010/main" val="29416682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 wrap="square"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Opportunities available to me, and how I utilise them with my 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0824" y="1417638"/>
            <a:ext cx="5401296" cy="4171602"/>
          </a:xfrm>
        </p:spPr>
        <p:txBody>
          <a:bodyPr wrap="square" anchor="t"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Clear Communication will help with my and Mentoring (Adair, 2019),(Tarrant, 2013).</a:t>
            </a:r>
          </a:p>
          <a:p>
            <a:pPr marL="342900" marR="0" lvl="0" indent="-342900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CPD learning will keep me updated and improve my career success (Moon, 2013).</a:t>
            </a:r>
          </a:p>
          <a:p>
            <a:pPr>
              <a:lnSpc>
                <a:spcPct val="15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Communicating effectively will bring good working relationship with senior colleagues.</a:t>
            </a:r>
          </a:p>
          <a:p>
            <a:pPr>
              <a:lnSpc>
                <a:spcPct val="15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My empathy and  listening skills provide me to work well in care sectors (Tarrant, 2013).</a:t>
            </a:r>
          </a:p>
          <a:p>
            <a:pPr>
              <a:lnSpc>
                <a:spcPct val="15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My cultural Diversity gives me hope of working with different background in care sector (DHSC,2023).</a:t>
            </a:r>
          </a:p>
          <a:p>
            <a:pPr>
              <a:lnSpc>
                <a:spcPct val="15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Time Management, will balance my work life, study and training.</a:t>
            </a:r>
          </a:p>
          <a:p>
            <a:pPr>
              <a:lnSpc>
                <a:spcPct val="90000"/>
              </a:lnSpc>
            </a:pPr>
            <a:endParaRPr lang="en-GB" sz="1500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A55A8C18-0731-8F44-31A7-B1DCEFB4203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584032" y="1192931"/>
            <a:ext cx="2483768" cy="4392489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30226994-B490-4403-8CE4-43D4FD570BBD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09/11/2025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mtClean="0"/>
              <a:pPr>
                <a:spcAft>
                  <a:spcPts val="600"/>
                </a:spcAft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274638"/>
            <a:ext cx="8435975" cy="562074"/>
          </a:xfrm>
        </p:spPr>
        <p:txBody>
          <a:bodyPr wrap="square" anchor="ctr">
            <a:normAutofit/>
          </a:bodyPr>
          <a:lstStyle/>
          <a:p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GB" altLang="en-US" sz="28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504" y="1340768"/>
            <a:ext cx="4104456" cy="4248473"/>
          </a:xfrm>
        </p:spPr>
        <p:txBody>
          <a:bodyPr wrap="square" anchor="t">
            <a:normAutofit fontScale="775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altLang="en-US" sz="1500" dirty="0"/>
          </a:p>
          <a:p>
            <a:pPr marL="0" indent="0">
              <a:lnSpc>
                <a:spcPct val="90000"/>
              </a:lnSpc>
              <a:buNone/>
            </a:pPr>
            <a:endParaRPr lang="en-GB" altLang="en-US" sz="1500" dirty="0"/>
          </a:p>
          <a:p>
            <a:pPr>
              <a:lnSpc>
                <a:spcPct val="150000"/>
              </a:lnSpc>
            </a:pPr>
            <a:r>
              <a:rPr lang="en-GB" altLang="en-US" sz="2100" dirty="0">
                <a:latin typeface="Arial" panose="020B0604020202020204" pitchFamily="34" charset="0"/>
                <a:cs typeface="Arial" panose="020B0604020202020204" pitchFamily="34" charset="0"/>
              </a:rPr>
              <a:t>SWOT gives me a clearer view and clear goals setting</a:t>
            </a:r>
          </a:p>
          <a:p>
            <a:pPr>
              <a:lnSpc>
                <a:spcPct val="150000"/>
              </a:lnSpc>
            </a:pPr>
            <a:r>
              <a:rPr lang="en-GB" altLang="en-US" sz="2100" dirty="0">
                <a:latin typeface="Arial" panose="020B0604020202020204" pitchFamily="34" charset="0"/>
                <a:cs typeface="Arial" panose="020B0604020202020204" pitchFamily="34" charset="0"/>
              </a:rPr>
              <a:t>Mitigating my strength to overcome my weakness</a:t>
            </a:r>
          </a:p>
          <a:p>
            <a:pPr>
              <a:lnSpc>
                <a:spcPct val="150000"/>
              </a:lnSpc>
            </a:pPr>
            <a:r>
              <a:rPr lang="en-GB" altLang="en-US" sz="2100" dirty="0">
                <a:latin typeface="Arial" panose="020B0604020202020204" pitchFamily="34" charset="0"/>
                <a:cs typeface="Arial" panose="020B0604020202020204" pitchFamily="34" charset="0"/>
              </a:rPr>
              <a:t>My opportunities to reduce the threats</a:t>
            </a:r>
          </a:p>
          <a:p>
            <a:pPr>
              <a:lnSpc>
                <a:spcPct val="150000"/>
              </a:lnSpc>
            </a:pPr>
            <a:r>
              <a:rPr lang="en-GB" altLang="en-US" sz="2100" dirty="0">
                <a:latin typeface="Arial" panose="020B0604020202020204" pitchFamily="34" charset="0"/>
                <a:cs typeface="Arial" panose="020B0604020202020204" pitchFamily="34" charset="0"/>
              </a:rPr>
              <a:t>Reflection helps me improve my learning path</a:t>
            </a:r>
          </a:p>
          <a:p>
            <a:pPr>
              <a:lnSpc>
                <a:spcPct val="150000"/>
              </a:lnSpc>
            </a:pPr>
            <a:r>
              <a:rPr lang="en-GB" altLang="en-US" sz="2100" dirty="0">
                <a:latin typeface="Arial" panose="020B0604020202020204" pitchFamily="34" charset="0"/>
                <a:cs typeface="Arial" panose="020B0604020202020204" pitchFamily="34" charset="0"/>
              </a:rPr>
              <a:t>CPD  will enhance my career progression in Health and Social care.</a:t>
            </a:r>
          </a:p>
          <a:p>
            <a:pPr>
              <a:lnSpc>
                <a:spcPct val="150000"/>
              </a:lnSpc>
            </a:pPr>
            <a:r>
              <a:rPr lang="en-GB" altLang="en-US" sz="2100" dirty="0">
                <a:latin typeface="Arial" panose="020B0604020202020204" pitchFamily="34" charset="0"/>
                <a:cs typeface="Arial" panose="020B0604020202020204" pitchFamily="34" charset="0"/>
              </a:rPr>
              <a:t>It will help in building my confidence in health care career</a:t>
            </a:r>
          </a:p>
          <a:p>
            <a:pPr>
              <a:lnSpc>
                <a:spcPct val="90000"/>
              </a:lnSpc>
            </a:pPr>
            <a:endParaRPr lang="en-GB" alt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alt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altLang="en-US" sz="15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F458A58-9170-4293-9FCB-97B777C99F2B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09/11/2025</a:t>
            </a:fld>
            <a:endParaRPr lang="en-GB" altLang="en-US" sz="900"/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7956550" y="6381750"/>
            <a:ext cx="730250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ts val="600"/>
              </a:spcAft>
              <a:buNone/>
            </a:pPr>
            <a:fld id="{2F02BF59-C96F-4ED8-9D13-E093DFC18094}" type="slidenum">
              <a:rPr lang="en-GB" altLang="en-US" sz="1200" smtClean="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ts val="600"/>
                </a:spcAft>
                <a:buNone/>
              </a:pPr>
              <a:t>7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14" name="Content Placeholder 13" descr="Miniature people standing around wooden blocks with letters&#10;&#10;AI-generated content may be incorrect.">
            <a:extLst>
              <a:ext uri="{FF2B5EF4-FFF2-40B4-BE49-F238E27FC236}">
                <a16:creationId xmlns:a16="http://schemas.microsoft.com/office/drawing/2014/main" id="{E0FCDA1F-3433-6668-F1A8-63A1A638F69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076056" y="1844824"/>
            <a:ext cx="3610744" cy="3456384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4908205-3B72-3DDE-9B94-670DE9CB2E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136525"/>
            <a:ext cx="8435975" cy="477840"/>
          </a:xfrm>
        </p:spPr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FCF950-4012-15F0-B279-1361A6BD7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5676" y="908720"/>
            <a:ext cx="8878324" cy="4473587"/>
          </a:xfrm>
        </p:spPr>
        <p:txBody>
          <a:bodyPr/>
          <a:lstStyle/>
          <a:p>
            <a:pPr>
              <a:lnSpc>
                <a:spcPct val="150000"/>
              </a:lnSpc>
              <a:defRPr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Adair, J. (2019)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Decision Making and Problem Solving.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5th ed. London: Kogan Page.</a:t>
            </a:r>
          </a:p>
          <a:p>
            <a:pPr>
              <a:lnSpc>
                <a:spcPct val="150000"/>
              </a:lnSpc>
              <a:defRPr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Cottrell, S. (2017)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Critical Thinking Skills: Effective Analysis, Argument and</a:t>
            </a:r>
          </a:p>
          <a:p>
            <a:pPr>
              <a:lnSpc>
                <a:spcPct val="150000"/>
              </a:lnSpc>
              <a:defRPr/>
            </a:pP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 Reflection.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3rd ed. London: Macmillan International Higher Education.</a:t>
            </a:r>
          </a:p>
          <a:p>
            <a:pPr>
              <a:lnSpc>
                <a:spcPct val="150000"/>
              </a:lnSpc>
              <a:defRPr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(2022)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Health and Care Workforce Strategy.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London: UK Government.</a:t>
            </a:r>
          </a:p>
          <a:p>
            <a:pPr>
              <a:lnSpc>
                <a:spcPct val="150000"/>
              </a:lnSpc>
              <a:defRPr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Tarrant, P. (2013)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Reflective Practice and Professional Development.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London: Sage Publications.</a:t>
            </a:r>
          </a:p>
          <a:p>
            <a:pPr>
              <a:lnSpc>
                <a:spcPct val="150000"/>
              </a:lnSpc>
              <a:defRPr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Moon, J. (2013)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Reflection and Employability: Reflection on Learning and Reflective Practices.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London: Routledge.</a:t>
            </a:r>
          </a:p>
          <a:p>
            <a:pPr>
              <a:lnSpc>
                <a:spcPct val="150000"/>
              </a:lnSpc>
              <a:defRPr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NHS England (2024)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Learning Hub: Professional development opportunities.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London: NHS England.</a:t>
            </a:r>
          </a:p>
          <a:p>
            <a:pPr>
              <a:defRPr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dirty="0">
              <a:latin typeface="Aptos" panose="020B0004020202020204" pitchFamily="34" charset="0"/>
            </a:endParaRPr>
          </a:p>
          <a:p>
            <a:pPr>
              <a:defRPr/>
            </a:pPr>
            <a:endParaRPr lang="en-GB" sz="2000" dirty="0">
              <a:latin typeface="Aptos" panose="020B0004020202020204" pitchFamily="34" charset="0"/>
            </a:endParaRPr>
          </a:p>
          <a:p>
            <a:pPr>
              <a:defRPr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 smtClean="0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09D677E-A245-6143-BFA3-B4B2737C38D0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22DB84-E6BF-E73B-7465-77554FF2CE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75A2BC5-10C7-E7CE-FA24-FEE3C2B043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 wrap="square" anchor="ctr"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ANY QUESTION OR FEEDBACK ?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35FE331-D303-8C19-8457-F626F0DB45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 wrap="square" anchor="t">
            <a:normAutofit/>
          </a:bodyPr>
          <a:lstStyle/>
          <a:p>
            <a:pPr marL="0" indent="0">
              <a:buNone/>
              <a:defRPr/>
            </a:pPr>
            <a:br>
              <a:rPr lang="en-GB" dirty="0"/>
            </a:br>
            <a:endParaRPr lang="en-GB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42F654-FD7D-F738-EEFF-2CE6EBDE2AA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C9D1F96-3DE6-40B6-9DCF-E50C656CAE8D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09/11/2025</a:t>
            </a:fld>
            <a:endParaRPr lang="en-GB" altLang="en-US" sz="900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E656804D-5E31-7CCB-C2E0-DA9B91EAEBF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956550" y="6381750"/>
            <a:ext cx="730250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909D677E-A245-6143-BFA3-B4B2737C38D0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9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76B23B0-DC23-1516-BADE-21C915C59DE6}"/>
              </a:ext>
            </a:extLst>
          </p:cNvPr>
          <p:cNvSpPr txBox="1"/>
          <p:nvPr/>
        </p:nvSpPr>
        <p:spPr>
          <a:xfrm>
            <a:off x="3347864" y="5716288"/>
            <a:ext cx="6156176" cy="2946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FF0000"/>
                </a:solidFill>
              </a:rPr>
              <a:t>.</a:t>
            </a:r>
            <a:endParaRPr lang="en-GB" sz="1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6220EF6-12B5-6FC8-73C5-F4839B089657}"/>
              </a:ext>
            </a:extLst>
          </p:cNvPr>
          <p:cNvSpPr txBox="1"/>
          <p:nvPr/>
        </p:nvSpPr>
        <p:spPr>
          <a:xfrm>
            <a:off x="3500264" y="5868688"/>
            <a:ext cx="6156176" cy="2946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FF0000"/>
                </a:solidFill>
              </a:rPr>
              <a:t>.</a:t>
            </a:r>
            <a:endParaRPr lang="en-GB" sz="1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16FF185-E4A2-F11C-E417-FC094EF7B297}"/>
              </a:ext>
            </a:extLst>
          </p:cNvPr>
          <p:cNvSpPr txBox="1"/>
          <p:nvPr/>
        </p:nvSpPr>
        <p:spPr>
          <a:xfrm rot="9245313" flipV="1">
            <a:off x="265882" y="5546258"/>
            <a:ext cx="4306118" cy="2946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FF0000"/>
                </a:solidFill>
              </a:rPr>
              <a:t>.</a:t>
            </a:r>
            <a:endParaRPr lang="en-GB" sz="1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57379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88665C34-0AEC-7BA0-A06F-EADB3F71D9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z="1400" dirty="0">
                <a:solidFill>
                  <a:schemeClr val="bg1"/>
                </a:solidFill>
              </a:rPr>
              <a:t>I confirm :</a:t>
            </a:r>
            <a:br>
              <a:rPr lang="en-US" sz="1400" dirty="0">
                <a:solidFill>
                  <a:schemeClr val="bg1"/>
                </a:solidFill>
              </a:rPr>
            </a:br>
            <a:r>
              <a:rPr lang="en-US" sz="1400" dirty="0">
                <a:solidFill>
                  <a:schemeClr val="bg1"/>
                </a:solidFill>
              </a:rPr>
              <a:t>- not use any form of Al,</a:t>
            </a:r>
            <a:br>
              <a:rPr lang="en-US" sz="1400" dirty="0">
                <a:solidFill>
                  <a:schemeClr val="bg1"/>
                </a:solidFill>
              </a:rPr>
            </a:br>
            <a:r>
              <a:rPr lang="en-US" sz="1400" dirty="0">
                <a:solidFill>
                  <a:schemeClr val="bg1"/>
                </a:solidFill>
              </a:rPr>
              <a:t>- not copies of any drafts, notes, and other resources. </a:t>
            </a:r>
            <a:br>
              <a:rPr lang="en-US" sz="1400" dirty="0">
                <a:solidFill>
                  <a:schemeClr val="bg1"/>
                </a:solidFill>
              </a:rPr>
            </a:br>
            <a:r>
              <a:rPr lang="en-US" sz="1400" dirty="0">
                <a:solidFill>
                  <a:schemeClr val="bg1"/>
                </a:solidFill>
              </a:rPr>
              <a:t>I have used my own words to prepare my assignment.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369E15-B332-C028-5E67-F4612C6D06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72B1DF8-BA4C-C148-9F7E-39B961F5260E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09/11/2025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8F6E857-EBB9-66AB-CAA9-9D347F631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75F59C2B-2A32-0C41-A581-D9850AA6459A}" type="slidenum">
              <a:rPr lang="en-GB" altLang="en-US" kern="1200">
                <a:latin typeface="Myriad Pro"/>
                <a:ea typeface="+mn-ea"/>
                <a:cs typeface="Arial" panose="020B0604020202020204" pitchFamily="34" charset="0"/>
              </a:rPr>
              <a:pPr>
                <a:spcAft>
                  <a:spcPts val="600"/>
                </a:spcAft>
                <a:defRPr/>
              </a:pPr>
              <a:t>10</a:t>
            </a:fld>
            <a:endParaRPr lang="en-GB" altLang="en-US" kern="1200">
              <a:latin typeface="Myriad Pro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360644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25860</TotalTime>
  <Words>745</Words>
  <Application>Microsoft Office PowerPoint</Application>
  <PresentationFormat>On-screen Show (4:3)</PresentationFormat>
  <Paragraphs>120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Aptos</vt:lpstr>
      <vt:lpstr>Arial</vt:lpstr>
      <vt:lpstr>Myriad Pro</vt:lpstr>
      <vt:lpstr>Verdana</vt:lpstr>
      <vt:lpstr>Wingdings</vt:lpstr>
      <vt:lpstr>20140311PresentationUWTSDTemplate</vt:lpstr>
      <vt:lpstr> Professional Career Development within Health and Social Care   </vt:lpstr>
      <vt:lpstr>My Presentation Objectives</vt:lpstr>
      <vt:lpstr> SWOT Analysis and why it is  important to my personal and professional development</vt:lpstr>
      <vt:lpstr>Describing my Strengths, Weaknesses, Opportunities, and Threats</vt:lpstr>
      <vt:lpstr> Leveraging my strengths to overcome my weaknesses and minimise threats</vt:lpstr>
      <vt:lpstr>Opportunities available to me, and how I utilise them with my strengths</vt:lpstr>
      <vt:lpstr>Conclusion</vt:lpstr>
      <vt:lpstr>References</vt:lpstr>
      <vt:lpstr>ANY QUESTION OR FEEDBACK ?</vt:lpstr>
      <vt:lpstr>I confirm : - not use any form of Al, - not copies of any drafts, notes, and other resources.  I have used my own words to prepare my assignment.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Mf Aladin</cp:lastModifiedBy>
  <cp:revision>170</cp:revision>
  <cp:lastPrinted>1601-01-01T00:00:00Z</cp:lastPrinted>
  <dcterms:created xsi:type="dcterms:W3CDTF">2002-10-07T19:43:58Z</dcterms:created>
  <dcterms:modified xsi:type="dcterms:W3CDTF">2025-11-09T17:09:55Z</dcterms:modified>
</cp:coreProperties>
</file>