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handoutMasterIdLst>
    <p:handoutMasterId r:id="rId45"/>
  </p:handoutMasterIdLst>
  <p:sldIdLst>
    <p:sldId id="836" r:id="rId2"/>
    <p:sldId id="837" r:id="rId3"/>
    <p:sldId id="838" r:id="rId4"/>
    <p:sldId id="878" r:id="rId5"/>
    <p:sldId id="874" r:id="rId6"/>
    <p:sldId id="839" r:id="rId7"/>
    <p:sldId id="840" r:id="rId8"/>
    <p:sldId id="876" r:id="rId9"/>
    <p:sldId id="841" r:id="rId10"/>
    <p:sldId id="842" r:id="rId11"/>
    <p:sldId id="843" r:id="rId12"/>
    <p:sldId id="844" r:id="rId13"/>
    <p:sldId id="845" r:id="rId14"/>
    <p:sldId id="846" r:id="rId15"/>
    <p:sldId id="847" r:id="rId16"/>
    <p:sldId id="848" r:id="rId17"/>
    <p:sldId id="849" r:id="rId18"/>
    <p:sldId id="850" r:id="rId19"/>
    <p:sldId id="851" r:id="rId20"/>
    <p:sldId id="852" r:id="rId21"/>
    <p:sldId id="853" r:id="rId22"/>
    <p:sldId id="854" r:id="rId23"/>
    <p:sldId id="855" r:id="rId24"/>
    <p:sldId id="856" r:id="rId25"/>
    <p:sldId id="857" r:id="rId26"/>
    <p:sldId id="858" r:id="rId27"/>
    <p:sldId id="859" r:id="rId28"/>
    <p:sldId id="860" r:id="rId29"/>
    <p:sldId id="861" r:id="rId30"/>
    <p:sldId id="862" r:id="rId31"/>
    <p:sldId id="863" r:id="rId32"/>
    <p:sldId id="864" r:id="rId33"/>
    <p:sldId id="865" r:id="rId34"/>
    <p:sldId id="866" r:id="rId35"/>
    <p:sldId id="867" r:id="rId36"/>
    <p:sldId id="875" r:id="rId37"/>
    <p:sldId id="868" r:id="rId38"/>
    <p:sldId id="869" r:id="rId39"/>
    <p:sldId id="870" r:id="rId40"/>
    <p:sldId id="871" r:id="rId41"/>
    <p:sldId id="872" r:id="rId42"/>
    <p:sldId id="873"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549" autoAdjust="0"/>
    <p:restoredTop sz="94718"/>
  </p:normalViewPr>
  <p:slideViewPr>
    <p:cSldViewPr>
      <p:cViewPr varScale="1">
        <p:scale>
          <a:sx n="97" d="100"/>
          <a:sy n="97" d="100"/>
        </p:scale>
        <p:origin x="680" y="20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18/03/2018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18/03/2018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p:cNvSpPr>
            <a:spLocks noGrp="1" noRot="1" noChangeAspect="1" noChangeArrowheads="1" noTextEdit="1"/>
          </p:cNvSpPr>
          <p:nvPr>
            <p:ph type="sldImg"/>
          </p:nvPr>
        </p:nvSpPr>
        <p:spPr>
          <a:ln/>
        </p:spPr>
      </p:sp>
      <p:sp>
        <p:nvSpPr>
          <p:cNvPr id="512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398211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Rot="1" noChangeAspect="1" noChangeArrowheads="1" noTextEdit="1"/>
          </p:cNvSpPr>
          <p:nvPr>
            <p:ph type="sldImg"/>
          </p:nvPr>
        </p:nvSpPr>
        <p:spPr>
          <a:ln/>
        </p:spPr>
      </p:sp>
      <p:sp>
        <p:nvSpPr>
          <p:cNvPr id="717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75422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Rot="1" noChangeAspect="1" noChangeArrowheads="1" noTextEdit="1"/>
          </p:cNvSpPr>
          <p:nvPr>
            <p:ph type="sldImg"/>
          </p:nvPr>
        </p:nvSpPr>
        <p:spPr>
          <a:ln/>
        </p:spPr>
      </p:sp>
      <p:sp>
        <p:nvSpPr>
          <p:cNvPr id="921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57579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p:cNvSpPr>
            <a:spLocks noGrp="1" noRot="1" noChangeAspect="1" noChangeArrowheads="1" noTextEdit="1"/>
          </p:cNvSpPr>
          <p:nvPr>
            <p:ph type="sldImg"/>
          </p:nvPr>
        </p:nvSpPr>
        <p:spPr>
          <a:ln/>
        </p:spPr>
      </p:sp>
      <p:sp>
        <p:nvSpPr>
          <p:cNvPr id="1229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078577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Rot="1" noChangeAspect="1" noChangeArrowheads="1" noTextEdit="1"/>
          </p:cNvSpPr>
          <p:nvPr>
            <p:ph type="sldImg"/>
          </p:nvPr>
        </p:nvSpPr>
        <p:spPr>
          <a:ln/>
        </p:spPr>
      </p:sp>
      <p:sp>
        <p:nvSpPr>
          <p:cNvPr id="1433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391216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Rot="1" noChangeAspect="1" noChangeArrowheads="1" noTextEdit="1"/>
          </p:cNvSpPr>
          <p:nvPr>
            <p:ph type="sldImg"/>
          </p:nvPr>
        </p:nvSpPr>
        <p:spPr>
          <a:ln/>
        </p:spPr>
      </p:sp>
      <p:sp>
        <p:nvSpPr>
          <p:cNvPr id="1638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707071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ChangeArrowheads="1" noTextEdit="1"/>
          </p:cNvSpPr>
          <p:nvPr>
            <p:ph type="sldImg"/>
          </p:nvPr>
        </p:nvSpPr>
        <p:spPr>
          <a:ln/>
        </p:spPr>
      </p:sp>
      <p:sp>
        <p:nvSpPr>
          <p:cNvPr id="1843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454251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ln/>
        </p:spPr>
      </p:sp>
      <p:sp>
        <p:nvSpPr>
          <p:cNvPr id="2048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04217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ln/>
        </p:spPr>
      </p:sp>
      <p:sp>
        <p:nvSpPr>
          <p:cNvPr id="2253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44260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ln/>
        </p:spPr>
      </p:sp>
      <p:sp>
        <p:nvSpPr>
          <p:cNvPr id="2457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97646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hyperlink" Target="https://www.vrbo.com/" TargetMode="External"/><Relationship Id="rId4" Type="http://schemas.openxmlformats.org/officeDocument/2006/relationships/hyperlink" Target="https://www.couchsurfing.com/" TargetMode="External"/><Relationship Id="rId5" Type="http://schemas.openxmlformats.org/officeDocument/2006/relationships/hyperlink" Target="https://www.flipkey.com/" TargetMode="External"/><Relationship Id="rId1" Type="http://schemas.openxmlformats.org/officeDocument/2006/relationships/slideLayout" Target="../slideLayouts/slideLayout2.xml"/><Relationship Id="rId2" Type="http://schemas.openxmlformats.org/officeDocument/2006/relationships/hyperlink" Target="https://www.homeexchange.com/en/"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crazyegg.com/blog/example-travel-websit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95RoKSFyQ_k" TargetMode="External"/><Relationship Id="rId4" Type="http://schemas.openxmlformats.org/officeDocument/2006/relationships/hyperlink" Target="https://www.youtube.com/watch?v=xKOlga_xkKA" TargetMode="External"/><Relationship Id="rId1" Type="http://schemas.openxmlformats.org/officeDocument/2006/relationships/slideLayout" Target="../slideLayouts/slideLayout2.xml"/><Relationship Id="rId2" Type="http://schemas.openxmlformats.org/officeDocument/2006/relationships/hyperlink" Target="https://www.youtube.com/watch?v=-L4gEk7cOf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oftwaretestinghelp.com/wireframes-prototype-testing/"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learn.onemonth.com/growth-hackin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blog.hubspot.com/marketing/5-landing-page-a/b-tests-and-their-surprising-results#sm.0001j6m5jr7fyezruok1nawqkmdz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martinsights.com/marketing-planning/marketing-models/digital-marketing-models-hofackers-5-stages-information-processing/"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 Id="rId3" Type="http://schemas.openxmlformats.org/officeDocument/2006/relationships/image" Target="../media/image27.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2"/>
          <p:cNvSpPr>
            <a:spLocks noGrp="1" noChangeArrowheads="1"/>
          </p:cNvSpPr>
          <p:nvPr>
            <p:ph type="ctrTitle"/>
          </p:nvPr>
        </p:nvSpPr>
        <p:spPr>
          <a:xfrm>
            <a:off x="1258888" y="2451100"/>
            <a:ext cx="6985000" cy="1939925"/>
          </a:xfrm>
        </p:spPr>
        <p:txBody>
          <a:bodyPr/>
          <a:lstStyle/>
          <a:p>
            <a:r>
              <a:rPr lang="en-GB" altLang="en-US" sz="4000" dirty="0" smtClean="0">
                <a:solidFill>
                  <a:schemeClr val="bg1"/>
                </a:solidFill>
              </a:rPr>
              <a:t>Lecture 7 </a:t>
            </a:r>
            <a:r>
              <a:rPr lang="en-GB" altLang="en-US" sz="4000" b="0" dirty="0" smtClean="0">
                <a:solidFill>
                  <a:schemeClr val="bg1"/>
                </a:solidFill>
              </a:rPr>
              <a:t/>
            </a:r>
            <a:br>
              <a:rPr lang="en-GB" altLang="en-US" sz="4000" b="0" dirty="0" smtClean="0">
                <a:solidFill>
                  <a:schemeClr val="bg1"/>
                </a:solidFill>
              </a:rPr>
            </a:br>
            <a:r>
              <a:rPr lang="en-GB" altLang="en-US" sz="4000" b="0" dirty="0" smtClean="0">
                <a:solidFill>
                  <a:schemeClr val="bg1"/>
                </a:solidFill>
              </a:rPr>
              <a:t> Delivering the </a:t>
            </a:r>
            <a:br>
              <a:rPr lang="en-GB" altLang="en-US" sz="4000" b="0" dirty="0" smtClean="0">
                <a:solidFill>
                  <a:schemeClr val="bg1"/>
                </a:solidFill>
              </a:rPr>
            </a:br>
            <a:r>
              <a:rPr lang="en-GB" altLang="en-US" sz="4000" b="0" dirty="0" smtClean="0">
                <a:solidFill>
                  <a:schemeClr val="bg1"/>
                </a:solidFill>
              </a:rPr>
              <a:t>online customer experience</a:t>
            </a:r>
          </a:p>
        </p:txBody>
      </p:sp>
    </p:spTree>
    <p:extLst>
      <p:ext uri="{BB962C8B-B14F-4D97-AF65-F5344CB8AC3E}">
        <p14:creationId xmlns:p14="http://schemas.microsoft.com/office/powerpoint/2010/main" val="16058435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663575" y="517525"/>
            <a:ext cx="8229600" cy="579438"/>
          </a:xfrm>
        </p:spPr>
        <p:txBody>
          <a:bodyPr/>
          <a:lstStyle/>
          <a:p>
            <a:r>
              <a:rPr lang="en-US" altLang="en-US" sz="3200" smtClean="0"/>
              <a:t>Learning objectives</a:t>
            </a:r>
          </a:p>
        </p:txBody>
      </p:sp>
      <p:sp>
        <p:nvSpPr>
          <p:cNvPr id="6146" name="Rectangle 3"/>
          <p:cNvSpPr>
            <a:spLocks noGrp="1" noChangeArrowheads="1"/>
          </p:cNvSpPr>
          <p:nvPr>
            <p:ph type="body" idx="1"/>
          </p:nvPr>
        </p:nvSpPr>
        <p:spPr>
          <a:xfrm>
            <a:off x="500063" y="1130300"/>
            <a:ext cx="8229600" cy="3773488"/>
          </a:xfrm>
        </p:spPr>
        <p:txBody>
          <a:bodyPr>
            <a:normAutofit fontScale="92500" lnSpcReduction="10000"/>
          </a:bodyPr>
          <a:lstStyle/>
          <a:p>
            <a:pPr marL="371475" indent="-371475"/>
            <a:r>
              <a:rPr lang="en-US" altLang="en-US" smtClean="0"/>
              <a:t>Describe the different stages needed to create an effective website, mobile site or social media presence</a:t>
            </a:r>
            <a:endParaRPr lang="en-GB" altLang="en-US" smtClean="0"/>
          </a:p>
          <a:p>
            <a:pPr marL="371475" indent="-371475"/>
            <a:r>
              <a:rPr lang="en-US" altLang="en-US" smtClean="0"/>
              <a:t>Define the requirements  that contribute to effective site</a:t>
            </a:r>
            <a:endParaRPr lang="en-GB" altLang="en-US" smtClean="0"/>
          </a:p>
          <a:p>
            <a:pPr marL="371475" indent="-371475"/>
            <a:r>
              <a:rPr lang="en-US" altLang="en-US" smtClean="0"/>
              <a:t>Identify the similarities and differences in creating a website and other forms of online presence .</a:t>
            </a:r>
          </a:p>
        </p:txBody>
      </p:sp>
    </p:spTree>
    <p:extLst>
      <p:ext uri="{BB962C8B-B14F-4D97-AF65-F5344CB8AC3E}">
        <p14:creationId xmlns:p14="http://schemas.microsoft.com/office/powerpoint/2010/main" val="31922004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p:cNvSpPr>
            <a:spLocks noGrp="1" noChangeArrowheads="1"/>
          </p:cNvSpPr>
          <p:nvPr>
            <p:ph type="title"/>
          </p:nvPr>
        </p:nvSpPr>
        <p:spPr>
          <a:xfrm>
            <a:off x="663575" y="504825"/>
            <a:ext cx="8229600" cy="579438"/>
          </a:xfrm>
        </p:spPr>
        <p:txBody>
          <a:bodyPr/>
          <a:lstStyle/>
          <a:p>
            <a:r>
              <a:rPr lang="en-US" altLang="en-US" sz="3200" smtClean="0"/>
              <a:t>Questions for marketers</a:t>
            </a:r>
          </a:p>
        </p:txBody>
      </p:sp>
      <p:sp>
        <p:nvSpPr>
          <p:cNvPr id="8194" name="Rectangle 3"/>
          <p:cNvSpPr>
            <a:spLocks noGrp="1" noChangeArrowheads="1"/>
          </p:cNvSpPr>
          <p:nvPr>
            <p:ph type="body" idx="1"/>
          </p:nvPr>
        </p:nvSpPr>
        <p:spPr>
          <a:xfrm>
            <a:off x="501650" y="1125538"/>
            <a:ext cx="8229600" cy="4525962"/>
          </a:xfrm>
        </p:spPr>
        <p:txBody>
          <a:bodyPr>
            <a:normAutofit fontScale="92500"/>
          </a:bodyPr>
          <a:lstStyle/>
          <a:p>
            <a:pPr marL="384175" indent="-384175"/>
            <a:r>
              <a:rPr lang="en-US" altLang="en-US" smtClean="0"/>
              <a:t>Which activities are involved in building a new site or updating an existing site?</a:t>
            </a:r>
            <a:endParaRPr lang="en-GB" altLang="en-US" smtClean="0"/>
          </a:p>
          <a:p>
            <a:pPr marL="384175" indent="-384175"/>
            <a:r>
              <a:rPr lang="en-US" altLang="en-US" smtClean="0"/>
              <a:t>What are the key factors of online service quality and site design that will help my goals of customer acquisition and retention?</a:t>
            </a:r>
            <a:endParaRPr lang="en-GB" altLang="en-US" smtClean="0"/>
          </a:p>
          <a:p>
            <a:pPr marL="384175" indent="-384175"/>
            <a:r>
              <a:rPr lang="en-US" altLang="en-US" smtClean="0"/>
              <a:t>Which techniques can I use to determine visitors’ requirements and whether they are met?</a:t>
            </a:r>
            <a:endParaRPr lang="en-GB" altLang="en-US" smtClean="0"/>
          </a:p>
          <a:p>
            <a:pPr marL="384175" indent="-384175"/>
            <a:r>
              <a:rPr lang="en-US" altLang="en-US" smtClean="0"/>
              <a:t>How should I integrate the different forms of online presence?</a:t>
            </a:r>
            <a:endParaRPr lang="en-GB" altLang="en-US" smtClean="0"/>
          </a:p>
        </p:txBody>
      </p:sp>
    </p:spTree>
    <p:extLst>
      <p:ext uri="{BB962C8B-B14F-4D97-AF65-F5344CB8AC3E}">
        <p14:creationId xmlns:p14="http://schemas.microsoft.com/office/powerpoint/2010/main" val="32638481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Look at:</a:t>
            </a:r>
          </a:p>
          <a:p>
            <a:pPr lvl="1"/>
            <a:r>
              <a:rPr lang="en-GB" dirty="0" smtClean="0">
                <a:hlinkClick r:id="rId2"/>
              </a:rPr>
              <a:t>HomeExchange.com</a:t>
            </a:r>
            <a:endParaRPr lang="en-GB" dirty="0" smtClean="0"/>
          </a:p>
          <a:p>
            <a:pPr lvl="1"/>
            <a:r>
              <a:rPr lang="en-GB" dirty="0" smtClean="0">
                <a:hlinkClick r:id="rId3"/>
              </a:rPr>
              <a:t>VRBO</a:t>
            </a:r>
            <a:endParaRPr lang="en-GB" dirty="0" smtClean="0"/>
          </a:p>
          <a:p>
            <a:pPr lvl="1"/>
            <a:r>
              <a:rPr lang="en-GB" dirty="0" smtClean="0">
                <a:hlinkClick r:id="rId4"/>
              </a:rPr>
              <a:t>Couchsurfing</a:t>
            </a:r>
            <a:endParaRPr lang="en-GB" dirty="0" smtClean="0"/>
          </a:p>
          <a:p>
            <a:pPr lvl="1"/>
            <a:r>
              <a:rPr lang="en-GB" dirty="0" smtClean="0">
                <a:hlinkClick r:id="rId4"/>
              </a:rPr>
              <a:t>Onefinestay</a:t>
            </a:r>
            <a:endParaRPr lang="en-GB" dirty="0" smtClean="0"/>
          </a:p>
          <a:p>
            <a:pPr lvl="1"/>
            <a:r>
              <a:rPr lang="en-GB" dirty="0" smtClean="0">
                <a:hlinkClick r:id="rId5"/>
              </a:rPr>
              <a:t>Flipkey</a:t>
            </a:r>
            <a:endParaRPr lang="en-GB" dirty="0" smtClean="0"/>
          </a:p>
          <a:p>
            <a:pPr lvl="1"/>
            <a:r>
              <a:rPr lang="en-GB" dirty="0" smtClean="0">
                <a:hlinkClick r:id="rId4"/>
              </a:rPr>
              <a:t>Airbnb</a:t>
            </a:r>
            <a:endParaRPr lang="en-GB" dirty="0"/>
          </a:p>
        </p:txBody>
      </p:sp>
    </p:spTree>
    <p:extLst>
      <p:ext uri="{BB962C8B-B14F-4D97-AF65-F5344CB8AC3E}">
        <p14:creationId xmlns:p14="http://schemas.microsoft.com/office/powerpoint/2010/main" val="26977128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 Design</a:t>
            </a:r>
            <a:endParaRPr lang="en-GB" dirty="0"/>
          </a:p>
        </p:txBody>
      </p:sp>
      <p:sp>
        <p:nvSpPr>
          <p:cNvPr id="3" name="Content Placeholder 2"/>
          <p:cNvSpPr>
            <a:spLocks noGrp="1"/>
          </p:cNvSpPr>
          <p:nvPr>
            <p:ph idx="1"/>
          </p:nvPr>
        </p:nvSpPr>
        <p:spPr/>
        <p:txBody>
          <a:bodyPr/>
          <a:lstStyle/>
          <a:p>
            <a:r>
              <a:rPr lang="en-GB" dirty="0" smtClean="0"/>
              <a:t>What is the purpose of a website?</a:t>
            </a:r>
          </a:p>
          <a:p>
            <a:endParaRPr lang="en-GB" dirty="0"/>
          </a:p>
          <a:p>
            <a:endParaRPr lang="en-GB" dirty="0" smtClean="0"/>
          </a:p>
          <a:p>
            <a:r>
              <a:rPr lang="en-GB" dirty="0" smtClean="0"/>
              <a:t>What makes a good website?</a:t>
            </a:r>
            <a:endParaRPr lang="en-GB" dirty="0"/>
          </a:p>
        </p:txBody>
      </p:sp>
    </p:spTree>
    <p:extLst>
      <p:ext uri="{BB962C8B-B14F-4D97-AF65-F5344CB8AC3E}">
        <p14:creationId xmlns:p14="http://schemas.microsoft.com/office/powerpoint/2010/main" val="424853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endParaRPr lang="en-US" altLang="en-US" smtClean="0"/>
          </a:p>
        </p:txBody>
      </p:sp>
      <p:sp>
        <p:nvSpPr>
          <p:cNvPr id="27650" name="Content Placeholder 2"/>
          <p:cNvSpPr>
            <a:spLocks noGrp="1"/>
          </p:cNvSpPr>
          <p:nvPr>
            <p:ph idx="1"/>
          </p:nvPr>
        </p:nvSpPr>
        <p:spPr/>
        <p:txBody>
          <a:bodyPr>
            <a:normAutofit/>
          </a:bodyPr>
          <a:lstStyle/>
          <a:p>
            <a:r>
              <a:rPr lang="en-US" altLang="en-US" smtClean="0"/>
              <a:t>The company website is still the heart of online communications.</a:t>
            </a:r>
          </a:p>
          <a:p>
            <a:r>
              <a:rPr lang="en-US" altLang="en-US" smtClean="0"/>
              <a:t>Websites are continually redesigned and relaunched with the continual approach of Conversion Rate Optimisation.</a:t>
            </a:r>
          </a:p>
          <a:p>
            <a:r>
              <a:rPr lang="en-US" altLang="en-US" smtClean="0"/>
              <a:t>Analysing users and owners needs and then deciding to build a wesite to fulfil those needs.</a:t>
            </a:r>
          </a:p>
        </p:txBody>
      </p:sp>
    </p:spTree>
    <p:extLst>
      <p:ext uri="{BB962C8B-B14F-4D97-AF65-F5344CB8AC3E}">
        <p14:creationId xmlns:p14="http://schemas.microsoft.com/office/powerpoint/2010/main" val="15279969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endParaRPr lang="en-US" altLang="en-US" smtClean="0"/>
          </a:p>
        </p:txBody>
      </p:sp>
      <p:pic>
        <p:nvPicPr>
          <p:cNvPr id="2867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484784"/>
            <a:ext cx="8191500" cy="4114800"/>
          </a:xfrm>
        </p:spPr>
      </p:pic>
    </p:spTree>
    <p:extLst>
      <p:ext uri="{BB962C8B-B14F-4D97-AF65-F5344CB8AC3E}">
        <p14:creationId xmlns:p14="http://schemas.microsoft.com/office/powerpoint/2010/main" val="21699246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Good examples of tourism sites</a:t>
            </a:r>
          </a:p>
          <a:p>
            <a:pPr lvl="1"/>
            <a:r>
              <a:rPr lang="en-GB" dirty="0">
                <a:hlinkClick r:id="rId2"/>
              </a:rPr>
              <a:t>https://www.crazyegg.com/blog/example-travel-websites</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688362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p:cNvSpPr>
            <a:spLocks noGrp="1"/>
          </p:cNvSpPr>
          <p:nvPr>
            <p:ph type="title"/>
          </p:nvPr>
        </p:nvSpPr>
        <p:spPr/>
        <p:txBody>
          <a:bodyPr/>
          <a:lstStyle/>
          <a:p>
            <a:endParaRPr lang="en-US" altLang="en-US" smtClean="0"/>
          </a:p>
        </p:txBody>
      </p:sp>
      <p:sp>
        <p:nvSpPr>
          <p:cNvPr id="10242" name="Content Placeholder 2"/>
          <p:cNvSpPr>
            <a:spLocks noGrp="1"/>
          </p:cNvSpPr>
          <p:nvPr>
            <p:ph idx="1"/>
          </p:nvPr>
        </p:nvSpPr>
        <p:spPr/>
        <p:txBody>
          <a:bodyPr>
            <a:normAutofit fontScale="85000" lnSpcReduction="20000"/>
          </a:bodyPr>
          <a:lstStyle/>
          <a:p>
            <a:r>
              <a:rPr lang="en-US" altLang="en-US" smtClean="0"/>
              <a:t>A good site should always begin with the user</a:t>
            </a:r>
          </a:p>
          <a:p>
            <a:pPr lvl="1"/>
            <a:r>
              <a:rPr lang="en-US" altLang="en-US" smtClean="0">
                <a:ea typeface="Arial" panose="020B0604020202020204" pitchFamily="34" charset="0"/>
              </a:rPr>
              <a:t>Understand who the customer is </a:t>
            </a:r>
          </a:p>
          <a:p>
            <a:pPr lvl="1"/>
            <a:r>
              <a:rPr lang="en-US" altLang="en-US" smtClean="0">
                <a:ea typeface="Arial" panose="020B0604020202020204" pitchFamily="34" charset="0"/>
              </a:rPr>
              <a:t>How they use the channel to shop</a:t>
            </a:r>
          </a:p>
          <a:p>
            <a:pPr lvl="1"/>
            <a:r>
              <a:rPr lang="en-US" altLang="en-US" smtClean="0">
                <a:ea typeface="Arial" panose="020B0604020202020204" pitchFamily="34" charset="0"/>
              </a:rPr>
              <a:t>Understand how the marketplace works in that category</a:t>
            </a:r>
          </a:p>
          <a:p>
            <a:pPr lvl="1"/>
            <a:r>
              <a:rPr lang="en-US" altLang="en-US" smtClean="0">
                <a:ea typeface="Arial" panose="020B0604020202020204" pitchFamily="34" charset="0"/>
              </a:rPr>
              <a:t>Understanding how competitors work online</a:t>
            </a:r>
          </a:p>
          <a:p>
            <a:pPr lvl="1"/>
            <a:r>
              <a:rPr lang="en-US" altLang="en-US" smtClean="0">
                <a:ea typeface="Arial" panose="020B0604020202020204" pitchFamily="34" charset="0"/>
              </a:rPr>
              <a:t>Continuous research, feedback and usability testing to monitor customer experience online</a:t>
            </a:r>
          </a:p>
          <a:p>
            <a:r>
              <a:rPr lang="en-US" altLang="en-US" smtClean="0"/>
              <a:t>As customers want convenience and ease of ordering</a:t>
            </a:r>
          </a:p>
          <a:p>
            <a:pPr lvl="1"/>
            <a:r>
              <a:rPr lang="en-US" altLang="en-US" smtClean="0">
                <a:ea typeface="Arial" panose="020B0604020202020204" pitchFamily="34" charset="0"/>
              </a:rPr>
              <a:t>A site that is quick to download, well-structured and easy to navigate</a:t>
            </a:r>
          </a:p>
        </p:txBody>
      </p:sp>
    </p:spTree>
    <p:extLst>
      <p:ext uri="{BB962C8B-B14F-4D97-AF65-F5344CB8AC3E}">
        <p14:creationId xmlns:p14="http://schemas.microsoft.com/office/powerpoint/2010/main" val="17311598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84188" y="5846763"/>
            <a:ext cx="8229600" cy="246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smtClean="0"/>
              <a:t>Figure 7.2</a:t>
            </a:r>
            <a:r>
              <a:rPr lang="en-GB" altLang="en-US" sz="1800" smtClean="0"/>
              <a:t>  </a:t>
            </a:r>
            <a:r>
              <a:rPr lang="en-US" altLang="en-US" sz="1800" smtClean="0"/>
              <a:t>Summary of the process of website development</a:t>
            </a:r>
            <a:endParaRPr lang="en-GB" altLang="en-US" sz="1800" smtClean="0"/>
          </a:p>
        </p:txBody>
      </p:sp>
      <p:pic>
        <p:nvPicPr>
          <p:cNvPr id="11266" name="Picture 7" descr="M07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7963" y="454025"/>
            <a:ext cx="4051300" cy="521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19805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57200" y="260350"/>
            <a:ext cx="8229600" cy="1168400"/>
          </a:xfrm>
        </p:spPr>
        <p:txBody>
          <a:bodyPr>
            <a:normAutofit fontScale="90000"/>
          </a:bodyPr>
          <a:lstStyle/>
          <a:p>
            <a:r>
              <a:rPr lang="en-US" altLang="en-US" smtClean="0"/>
              <a:t>Main development tasks as part of the planning process</a:t>
            </a:r>
          </a:p>
        </p:txBody>
      </p:sp>
      <p:pic>
        <p:nvPicPr>
          <p:cNvPr id="2969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52450" y="1600200"/>
            <a:ext cx="8039100" cy="4525963"/>
          </a:xfrm>
        </p:spPr>
      </p:pic>
    </p:spTree>
    <p:extLst>
      <p:ext uri="{BB962C8B-B14F-4D97-AF65-F5344CB8AC3E}">
        <p14:creationId xmlns:p14="http://schemas.microsoft.com/office/powerpoint/2010/main" val="26442286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endParaRPr lang="en-US" altLang="en-US" smtClean="0"/>
          </a:p>
        </p:txBody>
      </p:sp>
      <p:pic>
        <p:nvPicPr>
          <p:cNvPr id="3072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88950" y="1600200"/>
            <a:ext cx="8166100" cy="4525963"/>
          </a:xfrm>
        </p:spPr>
      </p:pic>
      <p:sp>
        <p:nvSpPr>
          <p:cNvPr id="5" name="TextBox 4"/>
          <p:cNvSpPr txBox="1"/>
          <p:nvPr/>
        </p:nvSpPr>
        <p:spPr>
          <a:xfrm>
            <a:off x="3995738" y="3841750"/>
            <a:ext cx="684212" cy="307975"/>
          </a:xfrm>
          <a:prstGeom prst="rect">
            <a:avLst/>
          </a:prstGeom>
          <a:solidFill>
            <a:schemeClr val="bg1">
              <a:lumMod val="95000"/>
            </a:schemeClr>
          </a:solidFill>
        </p:spPr>
        <p:txBody>
          <a:bodyPr>
            <a:spAutoFit/>
          </a:bodyPr>
          <a:lstStyle/>
          <a:p>
            <a:pPr>
              <a:defRPr/>
            </a:pPr>
            <a:r>
              <a:rPr lang="en-US" sz="1400" dirty="0">
                <a:latin typeface="Times New Roman" charset="0"/>
                <a:ea typeface="Times New Roman" charset="0"/>
                <a:cs typeface="Times New Roman" charset="0"/>
              </a:rPr>
              <a:t>lecture</a:t>
            </a:r>
          </a:p>
        </p:txBody>
      </p:sp>
    </p:spTree>
    <p:extLst>
      <p:ext uri="{BB962C8B-B14F-4D97-AF65-F5344CB8AC3E}">
        <p14:creationId xmlns:p14="http://schemas.microsoft.com/office/powerpoint/2010/main" val="11545704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US" altLang="en-US" smtClean="0"/>
              <a:t>User Experience (UX)</a:t>
            </a:r>
          </a:p>
        </p:txBody>
      </p:sp>
      <p:sp>
        <p:nvSpPr>
          <p:cNvPr id="31746" name="Content Placeholder 2"/>
          <p:cNvSpPr>
            <a:spLocks noGrp="1"/>
          </p:cNvSpPr>
          <p:nvPr>
            <p:ph idx="1"/>
          </p:nvPr>
        </p:nvSpPr>
        <p:spPr/>
        <p:txBody>
          <a:bodyPr>
            <a:normAutofit fontScale="85000" lnSpcReduction="10000"/>
          </a:bodyPr>
          <a:lstStyle/>
          <a:p>
            <a:endParaRPr lang="en-US" altLang="en-US" smtClean="0"/>
          </a:p>
          <a:p>
            <a:r>
              <a:rPr lang="en-US" altLang="en-US" smtClean="0"/>
              <a:t>What is UX?</a:t>
            </a:r>
          </a:p>
          <a:p>
            <a:r>
              <a:rPr lang="en-US" altLang="en-US" smtClean="0">
                <a:hlinkClick r:id="rId2"/>
              </a:rPr>
              <a:t>https://www.youtube.com/watch?v=-L4gEk7cOfk</a:t>
            </a:r>
            <a:endParaRPr lang="en-US" altLang="en-US" smtClean="0"/>
          </a:p>
          <a:p>
            <a:r>
              <a:rPr lang="en-US" altLang="en-US" smtClean="0"/>
              <a:t>Fitt’s Law of design:</a:t>
            </a:r>
          </a:p>
          <a:p>
            <a:r>
              <a:rPr lang="en-US" altLang="en-US" smtClean="0">
                <a:hlinkClick r:id="rId3"/>
              </a:rPr>
              <a:t>https://www.youtube.com/watch?v=95RoKSFyQ_k</a:t>
            </a:r>
            <a:endParaRPr lang="en-US" altLang="en-US" smtClean="0"/>
          </a:p>
          <a:p>
            <a:r>
              <a:rPr lang="en-US" altLang="en-US" smtClean="0"/>
              <a:t>Development of web design (Jakob Nielsen):</a:t>
            </a:r>
          </a:p>
          <a:p>
            <a:r>
              <a:rPr lang="en-US" altLang="en-US" smtClean="0">
                <a:hlinkClick r:id="rId4"/>
              </a:rPr>
              <a:t>https://www.youtube.com/watch?v=xKOlga_xkKA</a:t>
            </a:r>
            <a:endParaRPr lang="en-US" altLang="en-US" smtClean="0"/>
          </a:p>
          <a:p>
            <a:endParaRPr lang="en-US" altLang="en-US" smtClean="0"/>
          </a:p>
        </p:txBody>
      </p:sp>
    </p:spTree>
    <p:extLst>
      <p:ext uri="{BB962C8B-B14F-4D97-AF65-F5344CB8AC3E}">
        <p14:creationId xmlns:p14="http://schemas.microsoft.com/office/powerpoint/2010/main" val="1389780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endParaRPr lang="en-US" altLang="en-US" smtClean="0"/>
          </a:p>
        </p:txBody>
      </p:sp>
      <p:pic>
        <p:nvPicPr>
          <p:cNvPr id="32770"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96950" y="620713"/>
            <a:ext cx="7104063" cy="5505450"/>
          </a:xfrm>
        </p:spPr>
      </p:pic>
    </p:spTree>
    <p:extLst>
      <p:ext uri="{BB962C8B-B14F-4D97-AF65-F5344CB8AC3E}">
        <p14:creationId xmlns:p14="http://schemas.microsoft.com/office/powerpoint/2010/main" val="32696846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90538" y="5846763"/>
            <a:ext cx="8229600" cy="53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smtClean="0"/>
              <a:t>Figure 7.1</a:t>
            </a:r>
            <a:r>
              <a:rPr lang="en-GB" altLang="en-US" sz="1800" smtClean="0"/>
              <a:t>  </a:t>
            </a:r>
            <a:r>
              <a:rPr lang="en-US" altLang="en-US" sz="1800" smtClean="0"/>
              <a:t>The online customer experience pyramid – success factors</a:t>
            </a:r>
          </a:p>
          <a:p>
            <a:pPr eaLnBrk="1" hangingPunct="1">
              <a:lnSpc>
                <a:spcPct val="90000"/>
              </a:lnSpc>
              <a:buFontTx/>
              <a:buNone/>
              <a:defRPr/>
            </a:pPr>
            <a:r>
              <a:rPr lang="en-GB" altLang="en-US" sz="800" i="1" smtClean="0"/>
              <a:t>Source: </a:t>
            </a:r>
            <a:r>
              <a:rPr lang="en-GB" altLang="en-US" sz="800" smtClean="0"/>
              <a:t>Reprinted by permission of Macmillan Publishers Ltd.: </a:t>
            </a:r>
            <a:r>
              <a:rPr lang="en-GB" altLang="en-US" sz="800" i="1" smtClean="0"/>
              <a:t>Journal of Brand Management</a:t>
            </a:r>
            <a:r>
              <a:rPr lang="en-GB" altLang="en-US" sz="800" smtClean="0"/>
              <a:t>, based on a diagram in de Chernatony, L. (2001) ‘Succeeding with brands on the internet’, 8(3), pp.186–95, © 2001, published by Palgrave Macmillan.</a:t>
            </a:r>
          </a:p>
        </p:txBody>
      </p:sp>
      <p:pic>
        <p:nvPicPr>
          <p:cNvPr id="13314" name="Picture 7" descr="M07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4213" y="427038"/>
            <a:ext cx="5641975" cy="527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15951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260350"/>
            <a:ext cx="8229600" cy="1168400"/>
          </a:xfrm>
        </p:spPr>
        <p:txBody>
          <a:bodyPr>
            <a:normAutofit fontScale="90000"/>
          </a:bodyPr>
          <a:lstStyle/>
          <a:p>
            <a:r>
              <a:rPr lang="en-US" altLang="en-US" smtClean="0"/>
              <a:t>Prototyping and Agile Software development</a:t>
            </a:r>
          </a:p>
        </p:txBody>
      </p:sp>
      <p:sp>
        <p:nvSpPr>
          <p:cNvPr id="33794" name="Content Placeholder 2"/>
          <p:cNvSpPr>
            <a:spLocks noGrp="1"/>
          </p:cNvSpPr>
          <p:nvPr>
            <p:ph idx="1"/>
          </p:nvPr>
        </p:nvSpPr>
        <p:spPr/>
        <p:txBody>
          <a:bodyPr>
            <a:normAutofit/>
          </a:bodyPr>
          <a:lstStyle/>
          <a:p>
            <a:r>
              <a:rPr lang="en-US" altLang="en-US" smtClean="0"/>
              <a:t>Prototypes are trial versions of an entire website or a part of a site being refined that are gradually refined through an iterative process to become closer to the final version.</a:t>
            </a:r>
          </a:p>
          <a:p>
            <a:r>
              <a:rPr lang="en-US" altLang="en-US" smtClean="0"/>
              <a:t>Initial mockups may be simple paper prototypes or storyboards, perhaps of a </a:t>
            </a:r>
            <a:r>
              <a:rPr lang="en-US" altLang="en-US" b="1" smtClean="0">
                <a:hlinkClick r:id="rId2"/>
              </a:rPr>
              <a:t>wireframe</a:t>
            </a:r>
            <a:endParaRPr lang="en-US" altLang="en-US" b="1" smtClean="0"/>
          </a:p>
        </p:txBody>
      </p:sp>
    </p:spTree>
    <p:extLst>
      <p:ext uri="{BB962C8B-B14F-4D97-AF65-F5344CB8AC3E}">
        <p14:creationId xmlns:p14="http://schemas.microsoft.com/office/powerpoint/2010/main" val="3131844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r>
              <a:rPr lang="en-US" altLang="en-US" smtClean="0"/>
              <a:t>Prototyping stages</a:t>
            </a:r>
          </a:p>
        </p:txBody>
      </p:sp>
      <p:pic>
        <p:nvPicPr>
          <p:cNvPr id="3481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646363"/>
            <a:ext cx="8229600" cy="2433637"/>
          </a:xfrm>
        </p:spPr>
      </p:pic>
    </p:spTree>
    <p:extLst>
      <p:ext uri="{BB962C8B-B14F-4D97-AF65-F5344CB8AC3E}">
        <p14:creationId xmlns:p14="http://schemas.microsoft.com/office/powerpoint/2010/main" val="1411031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endParaRPr lang="en-US" altLang="en-US" smtClean="0"/>
          </a:p>
        </p:txBody>
      </p:sp>
      <p:pic>
        <p:nvPicPr>
          <p:cNvPr id="3584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76313" y="1600200"/>
            <a:ext cx="7191375" cy="4525963"/>
          </a:xfrm>
        </p:spPr>
      </p:pic>
    </p:spTree>
    <p:extLst>
      <p:ext uri="{BB962C8B-B14F-4D97-AF65-F5344CB8AC3E}">
        <p14:creationId xmlns:p14="http://schemas.microsoft.com/office/powerpoint/2010/main" val="16913528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r>
              <a:rPr lang="en-US" altLang="en-US" smtClean="0"/>
              <a:t>Growth Hacking</a:t>
            </a:r>
          </a:p>
        </p:txBody>
      </p:sp>
      <p:pic>
        <p:nvPicPr>
          <p:cNvPr id="3686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627313"/>
            <a:ext cx="8229600" cy="2471737"/>
          </a:xfrm>
        </p:spPr>
      </p:pic>
    </p:spTree>
    <p:extLst>
      <p:ext uri="{BB962C8B-B14F-4D97-AF65-F5344CB8AC3E}">
        <p14:creationId xmlns:p14="http://schemas.microsoft.com/office/powerpoint/2010/main" val="35959827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endParaRPr lang="en-US" altLang="en-US" smtClean="0"/>
          </a:p>
        </p:txBody>
      </p:sp>
      <p:sp>
        <p:nvSpPr>
          <p:cNvPr id="37890" name="Content Placeholder 2"/>
          <p:cNvSpPr>
            <a:spLocks noGrp="1"/>
          </p:cNvSpPr>
          <p:nvPr>
            <p:ph idx="1"/>
          </p:nvPr>
        </p:nvSpPr>
        <p:spPr/>
        <p:txBody>
          <a:bodyPr/>
          <a:lstStyle/>
          <a:p>
            <a:r>
              <a:rPr lang="en-US" altLang="en-US" smtClean="0"/>
              <a:t>Growth Hacking</a:t>
            </a:r>
          </a:p>
          <a:p>
            <a:r>
              <a:rPr lang="en-US" altLang="en-US" smtClean="0">
                <a:hlinkClick r:id="rId2"/>
              </a:rPr>
              <a:t>http://learn.onemonth.com/growth-hacking</a:t>
            </a:r>
            <a:endParaRPr lang="en-US" altLang="en-US" smtClean="0"/>
          </a:p>
          <a:p>
            <a:endParaRPr lang="en-US" altLang="en-US" smtClean="0"/>
          </a:p>
        </p:txBody>
      </p:sp>
    </p:spTree>
    <p:extLst>
      <p:ext uri="{BB962C8B-B14F-4D97-AF65-F5344CB8AC3E}">
        <p14:creationId xmlns:p14="http://schemas.microsoft.com/office/powerpoint/2010/main" val="13598360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lstStyle/>
          <a:p>
            <a:r>
              <a:rPr lang="en-US" altLang="en-US" smtClean="0"/>
              <a:t>A/B Testing</a:t>
            </a:r>
          </a:p>
        </p:txBody>
      </p:sp>
      <p:sp>
        <p:nvSpPr>
          <p:cNvPr id="38914" name="Content Placeholder 2"/>
          <p:cNvSpPr>
            <a:spLocks noGrp="1"/>
          </p:cNvSpPr>
          <p:nvPr>
            <p:ph idx="1"/>
          </p:nvPr>
        </p:nvSpPr>
        <p:spPr/>
        <p:txBody>
          <a:bodyPr/>
          <a:lstStyle/>
          <a:p>
            <a:r>
              <a:rPr lang="en-US" altLang="en-US" smtClean="0">
                <a:hlinkClick r:id="rId2"/>
              </a:rPr>
              <a:t>https://blog.hubspot.com/marketing/5-landing-page-a/b-tests-and-their-surprising-results#sm.0001j6m5jr7fyezruok1nawqkmdzl</a:t>
            </a:r>
            <a:endParaRPr lang="en-US" altLang="en-US" smtClean="0"/>
          </a:p>
          <a:p>
            <a:endParaRPr lang="en-US" altLang="en-US" smtClean="0"/>
          </a:p>
        </p:txBody>
      </p:sp>
    </p:spTree>
    <p:extLst>
      <p:ext uri="{BB962C8B-B14F-4D97-AF65-F5344CB8AC3E}">
        <p14:creationId xmlns:p14="http://schemas.microsoft.com/office/powerpoint/2010/main" val="1638951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0" y="160338"/>
            <a:ext cx="9144000" cy="1006475"/>
          </a:xfrm>
        </p:spPr>
        <p:txBody>
          <a:bodyPr/>
          <a:lstStyle/>
          <a:p>
            <a:r>
              <a:rPr lang="en-GB" altLang="en-US" sz="3000" smtClean="0"/>
              <a:t>Key concepts in improving the </a:t>
            </a:r>
            <a:br>
              <a:rPr lang="en-GB" altLang="en-US" sz="3000" smtClean="0"/>
            </a:br>
            <a:r>
              <a:rPr lang="en-GB" altLang="en-US" sz="3000" smtClean="0"/>
              <a:t>online customer experience</a:t>
            </a:r>
          </a:p>
        </p:txBody>
      </p:sp>
      <p:sp>
        <p:nvSpPr>
          <p:cNvPr id="10243" name="Rectangle 3"/>
          <p:cNvSpPr>
            <a:spLocks noGrp="1" noChangeArrowheads="1"/>
          </p:cNvSpPr>
          <p:nvPr>
            <p:ph type="body" idx="1"/>
          </p:nvPr>
        </p:nvSpPr>
        <p:spPr>
          <a:xfrm>
            <a:off x="496888" y="1196975"/>
            <a:ext cx="8229600" cy="4525963"/>
          </a:xfrm>
        </p:spPr>
        <p:txBody>
          <a:bodyPr/>
          <a:lstStyle/>
          <a:p>
            <a:pPr marL="371475" indent="-371475">
              <a:lnSpc>
                <a:spcPct val="90000"/>
              </a:lnSpc>
              <a:defRPr/>
            </a:pPr>
            <a:r>
              <a:rPr lang="en-GB" altLang="en-US" sz="2400" b="1" dirty="0"/>
              <a:t>Usability </a:t>
            </a:r>
            <a:endParaRPr lang="en-GB" altLang="en-US" sz="2400" b="1" dirty="0" smtClean="0"/>
          </a:p>
          <a:p>
            <a:pPr marL="771525" lvl="1" indent="-371475">
              <a:lnSpc>
                <a:spcPct val="90000"/>
              </a:lnSpc>
              <a:defRPr/>
            </a:pPr>
            <a:r>
              <a:rPr lang="en-GB" altLang="en-US" sz="1600" dirty="0" smtClean="0"/>
              <a:t>The </a:t>
            </a:r>
            <a:r>
              <a:rPr lang="en-GB" altLang="en-US" sz="1600" dirty="0"/>
              <a:t>extent to which a product can be used by specified users to achieve specified goals/tasks with effectiveness, efficiency and satisfaction in a specified context of use.</a:t>
            </a:r>
            <a:r>
              <a:rPr lang="en-US" altLang="en-US" sz="1600" dirty="0"/>
              <a:t> </a:t>
            </a:r>
            <a:r>
              <a:rPr lang="en-GB" altLang="en-US" sz="1600" dirty="0"/>
              <a:t> </a:t>
            </a:r>
          </a:p>
          <a:p>
            <a:pPr marL="371475" indent="-371475">
              <a:lnSpc>
                <a:spcPct val="90000"/>
              </a:lnSpc>
              <a:defRPr/>
            </a:pPr>
            <a:r>
              <a:rPr lang="en-GB" altLang="en-US" sz="2400" b="1" dirty="0"/>
              <a:t>Accessibility</a:t>
            </a:r>
          </a:p>
          <a:p>
            <a:pPr marL="666750" lvl="1" indent="-274638">
              <a:lnSpc>
                <a:spcPct val="90000"/>
              </a:lnSpc>
              <a:defRPr/>
            </a:pPr>
            <a:r>
              <a:rPr lang="en-GB" altLang="en-US" sz="2000" dirty="0"/>
              <a:t> An approach to site design intended to accommodate site usage using different browsers and settings particularly required by the visually impaired and visitors with other disabilities including motor control, learning difficulties and dead users.</a:t>
            </a:r>
          </a:p>
          <a:p>
            <a:pPr marL="666750" lvl="1" indent="-274638">
              <a:lnSpc>
                <a:spcPct val="90000"/>
              </a:lnSpc>
              <a:defRPr/>
            </a:pPr>
            <a:r>
              <a:rPr lang="en-GB" altLang="en-US" sz="2000" dirty="0"/>
              <a:t> Also helps Search engine optimisation</a:t>
            </a:r>
          </a:p>
          <a:p>
            <a:pPr marL="371475" indent="-371475">
              <a:lnSpc>
                <a:spcPct val="90000"/>
              </a:lnSpc>
              <a:defRPr/>
            </a:pPr>
            <a:r>
              <a:rPr lang="en-GB" altLang="en-US" sz="2400" b="1" dirty="0"/>
              <a:t>Persuasion</a:t>
            </a:r>
          </a:p>
          <a:p>
            <a:pPr marL="666750" lvl="1" indent="-274638">
              <a:lnSpc>
                <a:spcPct val="90000"/>
              </a:lnSpc>
              <a:defRPr/>
            </a:pPr>
            <a:r>
              <a:rPr lang="en-GB" altLang="en-US" sz="2000" dirty="0"/>
              <a:t>Maximising returns from web investments through measurement and optimisation using techniques including web analytics </a:t>
            </a:r>
            <a:r>
              <a:rPr lang="en-GB" altLang="en-US" sz="2000" dirty="0" smtClean="0"/>
              <a:t>and </a:t>
            </a:r>
            <a:r>
              <a:rPr lang="en-GB" altLang="en-US" sz="2000" dirty="0"/>
              <a:t>usability studies.</a:t>
            </a:r>
          </a:p>
        </p:txBody>
      </p:sp>
    </p:spTree>
    <p:extLst>
      <p:ext uri="{BB962C8B-B14F-4D97-AF65-F5344CB8AC3E}">
        <p14:creationId xmlns:p14="http://schemas.microsoft.com/office/powerpoint/2010/main" val="30160504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p:txBody>
          <a:bodyPr/>
          <a:lstStyle/>
          <a:p>
            <a:r>
              <a:rPr lang="en-US" altLang="en-US" smtClean="0"/>
              <a:t>Usability</a:t>
            </a:r>
          </a:p>
        </p:txBody>
      </p:sp>
      <p:pic>
        <p:nvPicPr>
          <p:cNvPr id="3993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54050" y="1600200"/>
            <a:ext cx="7835900" cy="4525963"/>
          </a:xfrm>
        </p:spPr>
      </p:pic>
    </p:spTree>
    <p:extLst>
      <p:ext uri="{BB962C8B-B14F-4D97-AF65-F5344CB8AC3E}">
        <p14:creationId xmlns:p14="http://schemas.microsoft.com/office/powerpoint/2010/main" val="2752392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03600" y="1429606"/>
            <a:ext cx="2336800" cy="4525963"/>
          </a:xfrm>
        </p:spPr>
      </p:pic>
      <p:sp>
        <p:nvSpPr>
          <p:cNvPr id="40961" name="Title 1"/>
          <p:cNvSpPr>
            <a:spLocks noGrp="1"/>
          </p:cNvSpPr>
          <p:nvPr>
            <p:ph type="title"/>
          </p:nvPr>
        </p:nvSpPr>
        <p:spPr/>
        <p:txBody>
          <a:bodyPr/>
          <a:lstStyle/>
          <a:p>
            <a:r>
              <a:rPr lang="en-US" altLang="en-US" smtClean="0"/>
              <a:t>Accessibility</a:t>
            </a:r>
          </a:p>
        </p:txBody>
      </p:sp>
    </p:spTree>
    <p:extLst>
      <p:ext uri="{BB962C8B-B14F-4D97-AF65-F5344CB8AC3E}">
        <p14:creationId xmlns:p14="http://schemas.microsoft.com/office/powerpoint/2010/main" val="31144171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endParaRPr lang="en-US" altLang="en-US" smtClean="0"/>
          </a:p>
        </p:txBody>
      </p:sp>
      <p:sp>
        <p:nvSpPr>
          <p:cNvPr id="41986" name="Content Placeholder 2"/>
          <p:cNvSpPr>
            <a:spLocks noGrp="1"/>
          </p:cNvSpPr>
          <p:nvPr>
            <p:ph idx="1"/>
          </p:nvPr>
        </p:nvSpPr>
        <p:spPr/>
        <p:txBody>
          <a:bodyPr/>
          <a:lstStyle/>
          <a:p>
            <a:endParaRPr lang="en-US" altLang="en-US" smtClean="0"/>
          </a:p>
          <a:p>
            <a:r>
              <a:rPr lang="en-US" altLang="en-US" smtClean="0"/>
              <a:t>https://www.out-law.com/page-330</a:t>
            </a:r>
          </a:p>
        </p:txBody>
      </p:sp>
    </p:spTree>
    <p:extLst>
      <p:ext uri="{BB962C8B-B14F-4D97-AF65-F5344CB8AC3E}">
        <p14:creationId xmlns:p14="http://schemas.microsoft.com/office/powerpoint/2010/main" val="3327058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smtClean="0"/>
          </a:p>
        </p:txBody>
      </p:sp>
      <p:pic>
        <p:nvPicPr>
          <p:cNvPr id="43010"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327275"/>
            <a:ext cx="8229600" cy="3071813"/>
          </a:xfrm>
        </p:spPr>
      </p:pic>
    </p:spTree>
    <p:extLst>
      <p:ext uri="{BB962C8B-B14F-4D97-AF65-F5344CB8AC3E}">
        <p14:creationId xmlns:p14="http://schemas.microsoft.com/office/powerpoint/2010/main" val="42856529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290513" y="5843588"/>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a:defRPr/>
            </a:pPr>
            <a:endParaRPr lang="en-GB" altLang="en-US" smtClean="0"/>
          </a:p>
        </p:txBody>
      </p:sp>
      <p:sp>
        <p:nvSpPr>
          <p:cNvPr id="2" name="Rectangle 3"/>
          <p:cNvSpPr>
            <a:spLocks noChangeArrowheads="1"/>
          </p:cNvSpPr>
          <p:nvPr/>
        </p:nvSpPr>
        <p:spPr bwMode="auto">
          <a:xfrm>
            <a:off x="487363" y="5840413"/>
            <a:ext cx="8229600" cy="557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smtClean="0"/>
              <a:t>Figure 7.8</a:t>
            </a:r>
            <a:r>
              <a:rPr lang="en-GB" altLang="en-US" sz="1800" smtClean="0"/>
              <a:t>  Site structure diagram (blueprint) showing layout and relationships between pages</a:t>
            </a:r>
          </a:p>
        </p:txBody>
      </p:sp>
      <p:pic>
        <p:nvPicPr>
          <p:cNvPr id="17411" name="Picture 9" descr="M07NF0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0775" y="371475"/>
            <a:ext cx="4762500" cy="533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14608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87363" y="5851525"/>
            <a:ext cx="8229600" cy="249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smtClean="0"/>
              <a:t>Figure 7.10</a:t>
            </a:r>
            <a:r>
              <a:rPr lang="en-GB" altLang="en-US" sz="1800" smtClean="0"/>
              <a:t>  </a:t>
            </a:r>
            <a:r>
              <a:rPr lang="en-US" altLang="en-US" sz="1800" smtClean="0"/>
              <a:t>CSS Zengarden (www.csszengarden.com)</a:t>
            </a:r>
            <a:endParaRPr lang="en-GB" altLang="en-US" sz="1800" smtClean="0"/>
          </a:p>
        </p:txBody>
      </p:sp>
      <p:pic>
        <p:nvPicPr>
          <p:cNvPr id="19458" name="Picture 7" descr="M07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1388" y="690563"/>
            <a:ext cx="7661275" cy="481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32580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US" altLang="en-US" smtClean="0"/>
              <a:t>Landing Pages</a:t>
            </a:r>
          </a:p>
        </p:txBody>
      </p:sp>
      <p:pic>
        <p:nvPicPr>
          <p:cNvPr id="4403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450" y="1157288"/>
            <a:ext cx="7126288" cy="4968875"/>
          </a:xfrm>
        </p:spPr>
      </p:pic>
    </p:spTree>
    <p:extLst>
      <p:ext uri="{BB962C8B-B14F-4D97-AF65-F5344CB8AC3E}">
        <p14:creationId xmlns:p14="http://schemas.microsoft.com/office/powerpoint/2010/main" val="19092756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endParaRPr lang="en-US" altLang="en-US" smtClean="0"/>
          </a:p>
        </p:txBody>
      </p:sp>
      <p:pic>
        <p:nvPicPr>
          <p:cNvPr id="4505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649538"/>
            <a:ext cx="8229600" cy="2427287"/>
          </a:xfrm>
        </p:spPr>
      </p:pic>
    </p:spTree>
    <p:extLst>
      <p:ext uri="{BB962C8B-B14F-4D97-AF65-F5344CB8AC3E}">
        <p14:creationId xmlns:p14="http://schemas.microsoft.com/office/powerpoint/2010/main" val="17415199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smtClean="0"/>
          </a:p>
        </p:txBody>
      </p:sp>
      <p:pic>
        <p:nvPicPr>
          <p:cNvPr id="4608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568325"/>
            <a:ext cx="7920038" cy="5740400"/>
          </a:xfrm>
        </p:spPr>
      </p:pic>
    </p:spTree>
    <p:extLst>
      <p:ext uri="{BB962C8B-B14F-4D97-AF65-F5344CB8AC3E}">
        <p14:creationId xmlns:p14="http://schemas.microsoft.com/office/powerpoint/2010/main" val="13696801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87363" y="5851525"/>
            <a:ext cx="8229600" cy="249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smtClean="0"/>
              <a:t>Figure 7.11</a:t>
            </a:r>
            <a:r>
              <a:rPr lang="en-GB" altLang="en-US" sz="1800" smtClean="0"/>
              <a:t>  </a:t>
            </a:r>
            <a:r>
              <a:rPr lang="en-US" altLang="en-US" sz="1800" smtClean="0"/>
              <a:t>Different aspects of high-quality information content of a website</a:t>
            </a:r>
            <a:endParaRPr lang="en-GB" altLang="en-US" sz="1800" smtClean="0"/>
          </a:p>
        </p:txBody>
      </p:sp>
      <p:pic>
        <p:nvPicPr>
          <p:cNvPr id="21506" name="Picture 7" descr="M07NF0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3488" y="911225"/>
            <a:ext cx="7083425"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567610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endParaRPr lang="en-US" altLang="en-US" smtClean="0"/>
          </a:p>
        </p:txBody>
      </p:sp>
      <p:pic>
        <p:nvPicPr>
          <p:cNvPr id="4710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1975" y="1600200"/>
            <a:ext cx="8020050" cy="4525963"/>
          </a:xfrm>
        </p:spPr>
      </p:pic>
    </p:spTree>
    <p:extLst>
      <p:ext uri="{BB962C8B-B14F-4D97-AF65-F5344CB8AC3E}">
        <p14:creationId xmlns:p14="http://schemas.microsoft.com/office/powerpoint/2010/main" val="599976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endParaRPr lang="en-US" altLang="en-US" smtClean="0"/>
          </a:p>
        </p:txBody>
      </p:sp>
      <p:pic>
        <p:nvPicPr>
          <p:cNvPr id="48130"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58812" y="1452324"/>
            <a:ext cx="7826375" cy="4525963"/>
          </a:xfrm>
        </p:spPr>
      </p:pic>
    </p:spTree>
    <p:extLst>
      <p:ext uri="{BB962C8B-B14F-4D97-AF65-F5344CB8AC3E}">
        <p14:creationId xmlns:p14="http://schemas.microsoft.com/office/powerpoint/2010/main" val="8712092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endParaRPr lang="en-US" altLang="en-US" smtClean="0"/>
          </a:p>
        </p:txBody>
      </p:sp>
      <p:pic>
        <p:nvPicPr>
          <p:cNvPr id="4915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820863"/>
            <a:ext cx="8229600" cy="4084637"/>
          </a:xfrm>
        </p:spPr>
      </p:pic>
    </p:spTree>
    <p:extLst>
      <p:ext uri="{BB962C8B-B14F-4D97-AF65-F5344CB8AC3E}">
        <p14:creationId xmlns:p14="http://schemas.microsoft.com/office/powerpoint/2010/main" val="12094055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Hofacker’s</a:t>
            </a:r>
            <a:r>
              <a:rPr lang="en-GB" dirty="0" smtClean="0"/>
              <a:t> 5 stages of information processing</a:t>
            </a:r>
          </a:p>
          <a:p>
            <a:pPr lvl="1"/>
            <a:r>
              <a:rPr lang="en-GB" dirty="0">
                <a:hlinkClick r:id="rId2"/>
              </a:rPr>
              <a:t>https://www.smartinsights.com/marketing-planning/marketing-models/digital-marketing-models-hofackers-5-stages-information-processing</a:t>
            </a:r>
            <a:r>
              <a:rPr lang="en-GB" dirty="0" smtClean="0">
                <a:hlinkClick r:id="rId2"/>
              </a:rPr>
              <a:t>/</a:t>
            </a:r>
            <a:endParaRPr lang="en-GB" dirty="0" smtClean="0"/>
          </a:p>
          <a:p>
            <a:pPr lvl="1"/>
            <a:endParaRPr lang="en-GB" dirty="0"/>
          </a:p>
        </p:txBody>
      </p:sp>
    </p:spTree>
    <p:extLst>
      <p:ext uri="{BB962C8B-B14F-4D97-AF65-F5344CB8AC3E}">
        <p14:creationId xmlns:p14="http://schemas.microsoft.com/office/powerpoint/2010/main" val="858727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smtClean="0"/>
          </a:p>
        </p:txBody>
      </p:sp>
      <p:pic>
        <p:nvPicPr>
          <p:cNvPr id="5017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4313" y="531813"/>
            <a:ext cx="8821737" cy="5594350"/>
          </a:xfrm>
        </p:spPr>
      </p:pic>
    </p:spTree>
    <p:extLst>
      <p:ext uri="{BB962C8B-B14F-4D97-AF65-F5344CB8AC3E}">
        <p14:creationId xmlns:p14="http://schemas.microsoft.com/office/powerpoint/2010/main" val="1235290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endParaRPr lang="en-US" altLang="en-US" smtClean="0"/>
          </a:p>
        </p:txBody>
      </p:sp>
      <p:pic>
        <p:nvPicPr>
          <p:cNvPr id="5120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125538"/>
            <a:ext cx="8229600" cy="2541587"/>
          </a:xfrm>
        </p:spPr>
      </p:pic>
    </p:spTree>
    <p:extLst>
      <p:ext uri="{BB962C8B-B14F-4D97-AF65-F5344CB8AC3E}">
        <p14:creationId xmlns:p14="http://schemas.microsoft.com/office/powerpoint/2010/main" val="4217773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663575" y="517525"/>
            <a:ext cx="8229600" cy="579438"/>
          </a:xfrm>
        </p:spPr>
        <p:txBody>
          <a:bodyPr/>
          <a:lstStyle/>
          <a:p>
            <a:r>
              <a:rPr lang="en-US" altLang="en-US" sz="3200" smtClean="0"/>
              <a:t>Online elements of service quality</a:t>
            </a:r>
          </a:p>
        </p:txBody>
      </p:sp>
      <p:sp>
        <p:nvSpPr>
          <p:cNvPr id="23554" name="Rectangle 3"/>
          <p:cNvSpPr>
            <a:spLocks noGrp="1" noChangeArrowheads="1"/>
          </p:cNvSpPr>
          <p:nvPr>
            <p:ph type="body" idx="1"/>
          </p:nvPr>
        </p:nvSpPr>
        <p:spPr>
          <a:xfrm>
            <a:off x="498475" y="1128713"/>
            <a:ext cx="8450263" cy="2016125"/>
          </a:xfrm>
        </p:spPr>
        <p:txBody>
          <a:bodyPr lIns="92075" tIns="46038" rIns="92075" bIns="46038"/>
          <a:lstStyle/>
          <a:p>
            <a:pPr marL="361950" indent="-361950"/>
            <a:r>
              <a:rPr lang="en-US" altLang="en-US" smtClean="0"/>
              <a:t>Companies need to:</a:t>
            </a:r>
          </a:p>
          <a:p>
            <a:pPr marL="657225" lvl="1" indent="-293688"/>
            <a:r>
              <a:rPr lang="en-US" altLang="en-US" sz="2600" smtClean="0">
                <a:ea typeface="Arial" panose="020B0604020202020204" pitchFamily="34" charset="0"/>
              </a:rPr>
              <a:t>Understand customers</a:t>
            </a:r>
            <a:r>
              <a:rPr lang="ja-JP" altLang="en-US" sz="2600" smtClean="0">
                <a:ea typeface="ＭＳ Ｐゴシック" panose="020B0600070205080204" pitchFamily="34" charset="-128"/>
              </a:rPr>
              <a:t>’</a:t>
            </a:r>
            <a:r>
              <a:rPr lang="en-US" altLang="ja-JP" sz="2600" smtClean="0">
                <a:ea typeface="ＭＳ Ｐゴシック" panose="020B0600070205080204" pitchFamily="34" charset="-128"/>
              </a:rPr>
              <a:t> expectations</a:t>
            </a:r>
          </a:p>
          <a:p>
            <a:pPr marL="657225" lvl="1" indent="-293688"/>
            <a:r>
              <a:rPr lang="en-US" altLang="en-US" sz="2600" smtClean="0">
                <a:ea typeface="Arial" panose="020B0604020202020204" pitchFamily="34" charset="0"/>
              </a:rPr>
              <a:t>Make clear service promises</a:t>
            </a:r>
          </a:p>
          <a:p>
            <a:pPr marL="657225" lvl="1" indent="-293688"/>
            <a:r>
              <a:rPr lang="en-US" altLang="en-US" sz="2600" smtClean="0">
                <a:ea typeface="Arial" panose="020B0604020202020204" pitchFamily="34" charset="0"/>
              </a:rPr>
              <a:t>Deliver on those promises</a:t>
            </a:r>
            <a:endParaRPr lang="en-GB" altLang="en-US" sz="2600" smtClean="0">
              <a:ea typeface="Arial" panose="020B0604020202020204" pitchFamily="34" charset="0"/>
            </a:endParaRPr>
          </a:p>
        </p:txBody>
      </p:sp>
      <p:graphicFrame>
        <p:nvGraphicFramePr>
          <p:cNvPr id="24599" name="Group 23"/>
          <p:cNvGraphicFramePr>
            <a:graphicFrameLocks noGrp="1"/>
          </p:cNvGraphicFramePr>
          <p:nvPr/>
        </p:nvGraphicFramePr>
        <p:xfrm>
          <a:off x="612775" y="3587750"/>
          <a:ext cx="7931150" cy="2322530"/>
        </p:xfrm>
        <a:graphic>
          <a:graphicData uri="http://schemas.openxmlformats.org/drawingml/2006/table">
            <a:tbl>
              <a:tblPr/>
              <a:tblGrid>
                <a:gridCol w="1984375">
                  <a:extLst>
                    <a:ext uri="{9D8B030D-6E8A-4147-A177-3AD203B41FA5}">
                      <a16:colId xmlns:a16="http://schemas.microsoft.com/office/drawing/2014/main" xmlns="" val="20000"/>
                    </a:ext>
                  </a:extLst>
                </a:gridCol>
                <a:gridCol w="1982788">
                  <a:extLst>
                    <a:ext uri="{9D8B030D-6E8A-4147-A177-3AD203B41FA5}">
                      <a16:colId xmlns:a16="http://schemas.microsoft.com/office/drawing/2014/main" xmlns="" val="20001"/>
                    </a:ext>
                  </a:extLst>
                </a:gridCol>
                <a:gridCol w="1962150">
                  <a:extLst>
                    <a:ext uri="{9D8B030D-6E8A-4147-A177-3AD203B41FA5}">
                      <a16:colId xmlns:a16="http://schemas.microsoft.com/office/drawing/2014/main" xmlns="" val="20002"/>
                    </a:ext>
                  </a:extLst>
                </a:gridCol>
                <a:gridCol w="2001837">
                  <a:extLst>
                    <a:ext uri="{9D8B030D-6E8A-4147-A177-3AD203B41FA5}">
                      <a16:colId xmlns:a16="http://schemas.microsoft.com/office/drawing/2014/main" xmlns="" val="20003"/>
                    </a:ext>
                  </a:extLst>
                </a:gridCol>
              </a:tblGrid>
              <a:tr h="640027">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Tangibles</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Reliability</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Responsiveness</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Assurance and empathy</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extLst>
                  <a:ext uri="{0D108BD9-81ED-4DB2-BD59-A6C34878D82A}">
                    <a16:rowId xmlns:a16="http://schemas.microsoft.com/office/drawing/2014/main" xmlns="" val="10000"/>
                  </a:ext>
                </a:extLst>
              </a:tr>
              <a:tr h="1682486">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Ease of use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Service quality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Content quality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Price</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Availability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Bugs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E-mail replies</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Download speed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E-mail response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Callback</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Fulfilment</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Contacts with call centre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Personalise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Privacy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Security</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20165517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Content Placeholder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31913" y="2071688"/>
            <a:ext cx="6486525"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6" name="Title 1"/>
          <p:cNvSpPr>
            <a:spLocks noGrp="1"/>
          </p:cNvSpPr>
          <p:nvPr>
            <p:ph type="title"/>
          </p:nvPr>
        </p:nvSpPr>
        <p:spPr/>
        <p:txBody>
          <a:bodyPr/>
          <a:lstStyle/>
          <a:p>
            <a:endParaRPr lang="en-US" altLang="en-US" smtClean="0"/>
          </a:p>
        </p:txBody>
      </p:sp>
      <p:sp>
        <p:nvSpPr>
          <p:cNvPr id="52227" name="TextBox 7"/>
          <p:cNvSpPr txBox="1">
            <a:spLocks noChangeArrowheads="1"/>
          </p:cNvSpPr>
          <p:nvPr/>
        </p:nvSpPr>
        <p:spPr bwMode="auto">
          <a:xfrm>
            <a:off x="7164388" y="1112838"/>
            <a:ext cx="647700" cy="9604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a:p>
        </p:txBody>
      </p:sp>
      <p:pic>
        <p:nvPicPr>
          <p:cNvPr id="52228"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08175" y="1111250"/>
            <a:ext cx="5472113" cy="1055688"/>
          </a:xfrm>
        </p:spPr>
      </p:pic>
      <p:sp>
        <p:nvSpPr>
          <p:cNvPr id="52229" name="TextBox 6"/>
          <p:cNvSpPr txBox="1">
            <a:spLocks noChangeArrowheads="1"/>
          </p:cNvSpPr>
          <p:nvPr/>
        </p:nvSpPr>
        <p:spPr bwMode="auto">
          <a:xfrm>
            <a:off x="1331913" y="1111250"/>
            <a:ext cx="647700" cy="9604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Tree>
    <p:extLst>
      <p:ext uri="{BB962C8B-B14F-4D97-AF65-F5344CB8AC3E}">
        <p14:creationId xmlns:p14="http://schemas.microsoft.com/office/powerpoint/2010/main" val="3146876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endParaRPr lang="en-US" altLang="en-US" smtClean="0"/>
          </a:p>
        </p:txBody>
      </p:sp>
      <p:pic>
        <p:nvPicPr>
          <p:cNvPr id="53250"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000250"/>
            <a:ext cx="8229600" cy="3725863"/>
          </a:xfrm>
        </p:spPr>
      </p:pic>
    </p:spTree>
    <p:extLst>
      <p:ext uri="{BB962C8B-B14F-4D97-AF65-F5344CB8AC3E}">
        <p14:creationId xmlns:p14="http://schemas.microsoft.com/office/powerpoint/2010/main" val="668279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endParaRPr lang="en-US" altLang="en-US" smtClean="0"/>
          </a:p>
        </p:txBody>
      </p:sp>
      <p:pic>
        <p:nvPicPr>
          <p:cNvPr id="5427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12813" y="1600200"/>
            <a:ext cx="7318375" cy="4525963"/>
          </a:xfrm>
        </p:spPr>
      </p:pic>
    </p:spTree>
    <p:extLst>
      <p:ext uri="{BB962C8B-B14F-4D97-AF65-F5344CB8AC3E}">
        <p14:creationId xmlns:p14="http://schemas.microsoft.com/office/powerpoint/2010/main" val="4964381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16135</TotalTime>
  <Words>631</Words>
  <Application>Microsoft Macintosh PowerPoint</Application>
  <PresentationFormat>On-screen Show (4:3)</PresentationFormat>
  <Paragraphs>99</Paragraphs>
  <Slides>42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Calibri</vt:lpstr>
      <vt:lpstr>ＭＳ Ｐゴシック</vt:lpstr>
      <vt:lpstr>Myriad Pro</vt:lpstr>
      <vt:lpstr>Times New Roman</vt:lpstr>
      <vt:lpstr>Arial</vt:lpstr>
      <vt:lpstr>20140311PresentationUWTSDTemplate</vt:lpstr>
      <vt:lpstr>Lecture 7   Delivering the  online customer experience</vt:lpstr>
      <vt:lpstr>Learning objectives</vt:lpstr>
      <vt:lpstr>Questions for marketers</vt:lpstr>
      <vt:lpstr>PowerPoint Presentation</vt:lpstr>
      <vt:lpstr>Website Design</vt:lpstr>
      <vt:lpstr>PowerPoint Presentation</vt:lpstr>
      <vt:lpstr>PowerPoint Presentation</vt:lpstr>
      <vt:lpstr>PowerPoint Presentation</vt:lpstr>
      <vt:lpstr>PowerPoint Presentation</vt:lpstr>
      <vt:lpstr>PowerPoint Presentation</vt:lpstr>
      <vt:lpstr>Main development tasks as part of the planning process</vt:lpstr>
      <vt:lpstr>PowerPoint Presentation</vt:lpstr>
      <vt:lpstr>User Experience (UX)</vt:lpstr>
      <vt:lpstr>PowerPoint Presentation</vt:lpstr>
      <vt:lpstr>PowerPoint Presentation</vt:lpstr>
      <vt:lpstr>Prototyping and Agile Software development</vt:lpstr>
      <vt:lpstr>Prototyping stages</vt:lpstr>
      <vt:lpstr>PowerPoint Presentation</vt:lpstr>
      <vt:lpstr>Growth Hacking</vt:lpstr>
      <vt:lpstr>PowerPoint Presentation</vt:lpstr>
      <vt:lpstr>A/B Testing</vt:lpstr>
      <vt:lpstr>Key concepts in improving the  online customer experience</vt:lpstr>
      <vt:lpstr>Usability</vt:lpstr>
      <vt:lpstr>Accessibility</vt:lpstr>
      <vt:lpstr>PowerPoint Presentation</vt:lpstr>
      <vt:lpstr>PowerPoint Presentation</vt:lpstr>
      <vt:lpstr>PowerPoint Presentation</vt:lpstr>
      <vt:lpstr>PowerPoint Presentation</vt:lpstr>
      <vt:lpstr>Landing Pages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Online elements of service quality</vt:lpstr>
      <vt:lpstr>PowerPoint Presentation</vt:lpstr>
      <vt:lpstr>PowerPoint Presentation</vt:lpstr>
      <vt:lpstr>PowerPoint Presentation</vt:lpstr>
    </vt:vector>
  </TitlesOfParts>
  <Company>Microsoft</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423</cp:revision>
  <cp:lastPrinted>2016-02-08T18:19:33Z</cp:lastPrinted>
  <dcterms:created xsi:type="dcterms:W3CDTF">2015-05-19T15:55:27Z</dcterms:created>
  <dcterms:modified xsi:type="dcterms:W3CDTF">2018-03-18T20:57:58Z</dcterms:modified>
</cp:coreProperties>
</file>