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87" r:id="rId5"/>
    <p:sldId id="289" r:id="rId6"/>
    <p:sldId id="260" r:id="rId7"/>
    <p:sldId id="282" r:id="rId8"/>
    <p:sldId id="290" r:id="rId9"/>
    <p:sldId id="292" r:id="rId10"/>
    <p:sldId id="288" r:id="rId11"/>
    <p:sldId id="291" r:id="rId12"/>
    <p:sldId id="258" r:id="rId13"/>
    <p:sldId id="259" r:id="rId14"/>
    <p:sldId id="261"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5" d="100"/>
          <a:sy n="95" d="100"/>
        </p:scale>
        <p:origin x="47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161E9B3B-1C80-407B-BA18-92A6AD453B1E}"/>
    <pc:docChg chg="addSld delSld modSld sldOrd">
      <pc:chgData name="Julia Ault" userId="448e6d29-d07f-428e-8f66-47be6c4f352b" providerId="ADAL" clId="{161E9B3B-1C80-407B-BA18-92A6AD453B1E}" dt="2021-02-09T17:09:35.982" v="28" actId="207"/>
      <pc:docMkLst>
        <pc:docMk/>
      </pc:docMkLst>
      <pc:sldChg chg="modSp mod">
        <pc:chgData name="Julia Ault" userId="448e6d29-d07f-428e-8f66-47be6c4f352b" providerId="ADAL" clId="{161E9B3B-1C80-407B-BA18-92A6AD453B1E}" dt="2021-02-09T17:09:35.982" v="28" actId="207"/>
        <pc:sldMkLst>
          <pc:docMk/>
          <pc:sldMk cId="3245222371" sldId="259"/>
        </pc:sldMkLst>
        <pc:spChg chg="mod">
          <ac:chgData name="Julia Ault" userId="448e6d29-d07f-428e-8f66-47be6c4f352b" providerId="ADAL" clId="{161E9B3B-1C80-407B-BA18-92A6AD453B1E}" dt="2021-02-09T17:08:28.588" v="23" actId="20577"/>
          <ac:spMkLst>
            <pc:docMk/>
            <pc:sldMk cId="3245222371" sldId="259"/>
            <ac:spMk id="3" creationId="{00000000-0000-0000-0000-000000000000}"/>
          </ac:spMkLst>
        </pc:spChg>
        <pc:spChg chg="mod">
          <ac:chgData name="Julia Ault" userId="448e6d29-d07f-428e-8f66-47be6c4f352b" providerId="ADAL" clId="{161E9B3B-1C80-407B-BA18-92A6AD453B1E}" dt="2021-02-09T17:09:35.982" v="28" actId="207"/>
          <ac:spMkLst>
            <pc:docMk/>
            <pc:sldMk cId="3245222371" sldId="259"/>
            <ac:spMk id="5" creationId="{00000000-0000-0000-0000-000000000000}"/>
          </ac:spMkLst>
        </pc:spChg>
      </pc:sldChg>
      <pc:sldChg chg="modSp mod">
        <pc:chgData name="Julia Ault" userId="448e6d29-d07f-428e-8f66-47be6c4f352b" providerId="ADAL" clId="{161E9B3B-1C80-407B-BA18-92A6AD453B1E}" dt="2021-02-09T17:08:07.248" v="21" actId="20577"/>
        <pc:sldMkLst>
          <pc:docMk/>
          <pc:sldMk cId="1391721988" sldId="260"/>
        </pc:sldMkLst>
        <pc:spChg chg="mod">
          <ac:chgData name="Julia Ault" userId="448e6d29-d07f-428e-8f66-47be6c4f352b" providerId="ADAL" clId="{161E9B3B-1C80-407B-BA18-92A6AD453B1E}" dt="2021-02-09T17:08:07.248" v="21" actId="20577"/>
          <ac:spMkLst>
            <pc:docMk/>
            <pc:sldMk cId="1391721988" sldId="260"/>
            <ac:spMk id="4" creationId="{00000000-0000-0000-0000-000000000000}"/>
          </ac:spMkLst>
        </pc:spChg>
      </pc:sldChg>
      <pc:sldChg chg="del">
        <pc:chgData name="Julia Ault" userId="448e6d29-d07f-428e-8f66-47be6c4f352b" providerId="ADAL" clId="{161E9B3B-1C80-407B-BA18-92A6AD453B1E}" dt="2021-02-09T17:07:56.895" v="11" actId="47"/>
        <pc:sldMkLst>
          <pc:docMk/>
          <pc:sldMk cId="1276099828" sldId="262"/>
        </pc:sldMkLst>
      </pc:sldChg>
      <pc:sldChg chg="del">
        <pc:chgData name="Julia Ault" userId="448e6d29-d07f-428e-8f66-47be6c4f352b" providerId="ADAL" clId="{161E9B3B-1C80-407B-BA18-92A6AD453B1E}" dt="2021-02-09T17:07:56.895" v="11" actId="47"/>
        <pc:sldMkLst>
          <pc:docMk/>
          <pc:sldMk cId="3081971821" sldId="263"/>
        </pc:sldMkLst>
      </pc:sldChg>
      <pc:sldChg chg="del">
        <pc:chgData name="Julia Ault" userId="448e6d29-d07f-428e-8f66-47be6c4f352b" providerId="ADAL" clId="{161E9B3B-1C80-407B-BA18-92A6AD453B1E}" dt="2021-02-09T17:07:56.895" v="11" actId="47"/>
        <pc:sldMkLst>
          <pc:docMk/>
          <pc:sldMk cId="3309832563" sldId="264"/>
        </pc:sldMkLst>
      </pc:sldChg>
      <pc:sldChg chg="del">
        <pc:chgData name="Julia Ault" userId="448e6d29-d07f-428e-8f66-47be6c4f352b" providerId="ADAL" clId="{161E9B3B-1C80-407B-BA18-92A6AD453B1E}" dt="2021-02-09T17:07:56.895" v="11" actId="47"/>
        <pc:sldMkLst>
          <pc:docMk/>
          <pc:sldMk cId="3577092215" sldId="265"/>
        </pc:sldMkLst>
      </pc:sldChg>
      <pc:sldChg chg="modSp mod ord">
        <pc:chgData name="Julia Ault" userId="448e6d29-d07f-428e-8f66-47be6c4f352b" providerId="ADAL" clId="{161E9B3B-1C80-407B-BA18-92A6AD453B1E}" dt="2021-02-09T17:09:24.866" v="27" actId="207"/>
        <pc:sldMkLst>
          <pc:docMk/>
          <pc:sldMk cId="3179751245" sldId="266"/>
        </pc:sldMkLst>
        <pc:spChg chg="mod">
          <ac:chgData name="Julia Ault" userId="448e6d29-d07f-428e-8f66-47be6c4f352b" providerId="ADAL" clId="{161E9B3B-1C80-407B-BA18-92A6AD453B1E}" dt="2021-02-09T17:08:41.037" v="24" actId="6549"/>
          <ac:spMkLst>
            <pc:docMk/>
            <pc:sldMk cId="3179751245" sldId="266"/>
            <ac:spMk id="3" creationId="{00000000-0000-0000-0000-000000000000}"/>
          </ac:spMkLst>
        </pc:spChg>
        <pc:spChg chg="mod">
          <ac:chgData name="Julia Ault" userId="448e6d29-d07f-428e-8f66-47be6c4f352b" providerId="ADAL" clId="{161E9B3B-1C80-407B-BA18-92A6AD453B1E}" dt="2021-02-09T17:09:24.866" v="27" actId="207"/>
          <ac:spMkLst>
            <pc:docMk/>
            <pc:sldMk cId="3179751245" sldId="266"/>
            <ac:spMk id="5" creationId="{00000000-0000-0000-0000-000000000000}"/>
          </ac:spMkLst>
        </pc:spChg>
      </pc:sldChg>
      <pc:sldChg chg="del">
        <pc:chgData name="Julia Ault" userId="448e6d29-d07f-428e-8f66-47be6c4f352b" providerId="ADAL" clId="{161E9B3B-1C80-407B-BA18-92A6AD453B1E}" dt="2021-02-09T17:07:56.895" v="11" actId="47"/>
        <pc:sldMkLst>
          <pc:docMk/>
          <pc:sldMk cId="2152185768" sldId="283"/>
        </pc:sldMkLst>
      </pc:sldChg>
      <pc:sldChg chg="modSp mod">
        <pc:chgData name="Julia Ault" userId="448e6d29-d07f-428e-8f66-47be6c4f352b" providerId="ADAL" clId="{161E9B3B-1C80-407B-BA18-92A6AD453B1E}" dt="2021-02-09T17:07:15.769" v="8" actId="20577"/>
        <pc:sldMkLst>
          <pc:docMk/>
          <pc:sldMk cId="2917057482" sldId="287"/>
        </pc:sldMkLst>
        <pc:spChg chg="mod">
          <ac:chgData name="Julia Ault" userId="448e6d29-d07f-428e-8f66-47be6c4f352b" providerId="ADAL" clId="{161E9B3B-1C80-407B-BA18-92A6AD453B1E}" dt="2021-02-09T17:07:15.769" v="8" actId="20577"/>
          <ac:spMkLst>
            <pc:docMk/>
            <pc:sldMk cId="2917057482" sldId="287"/>
            <ac:spMk id="3" creationId="{00000000-0000-0000-0000-000000000000}"/>
          </ac:spMkLst>
        </pc:spChg>
      </pc:sldChg>
      <pc:sldChg chg="add del">
        <pc:chgData name="Julia Ault" userId="448e6d29-d07f-428e-8f66-47be6c4f352b" providerId="ADAL" clId="{161E9B3B-1C80-407B-BA18-92A6AD453B1E}" dt="2021-02-09T17:07:35.597" v="10" actId="22"/>
        <pc:sldMkLst>
          <pc:docMk/>
          <pc:sldMk cId="141636506" sldId="289"/>
        </pc:sldMkLst>
      </pc:sldChg>
    </pc:docChg>
  </pc:docChgLst>
  <pc:docChgLst>
    <pc:chgData name="Julia Ault" userId="448e6d29-d07f-428e-8f66-47be6c4f352b" providerId="ADAL" clId="{692BCF5B-9506-4CFC-889B-479A4C071030}"/>
    <pc:docChg chg="delSld">
      <pc:chgData name="Julia Ault" userId="448e6d29-d07f-428e-8f66-47be6c4f352b" providerId="ADAL" clId="{692BCF5B-9506-4CFC-889B-479A4C071030}" dt="2021-02-09T16:58:40.447" v="2" actId="2696"/>
      <pc:docMkLst>
        <pc:docMk/>
      </pc:docMkLst>
      <pc:sldChg chg="del">
        <pc:chgData name="Julia Ault" userId="448e6d29-d07f-428e-8f66-47be6c4f352b" providerId="ADAL" clId="{692BCF5B-9506-4CFC-889B-479A4C071030}" dt="2021-02-09T16:58:40.447" v="2" actId="2696"/>
        <pc:sldMkLst>
          <pc:docMk/>
          <pc:sldMk cId="2385314557" sldId="257"/>
        </pc:sldMkLst>
      </pc:sldChg>
      <pc:sldChg chg="del">
        <pc:chgData name="Julia Ault" userId="448e6d29-d07f-428e-8f66-47be6c4f352b" providerId="ADAL" clId="{692BCF5B-9506-4CFC-889B-479A4C071030}" dt="2021-02-09T16:58:33.348" v="1" actId="2696"/>
        <pc:sldMkLst>
          <pc:docMk/>
          <pc:sldMk cId="2224274505" sldId="285"/>
        </pc:sldMkLst>
      </pc:sldChg>
      <pc:sldChg chg="del">
        <pc:chgData name="Julia Ault" userId="448e6d29-d07f-428e-8f66-47be6c4f352b" providerId="ADAL" clId="{692BCF5B-9506-4CFC-889B-479A4C071030}" dt="2021-02-09T16:58:28.201" v="0" actId="2696"/>
        <pc:sldMkLst>
          <pc:docMk/>
          <pc:sldMk cId="3895450382" sldId="286"/>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683FAFC-5BD5-4D18-95FD-B854C9610F52}" type="datetimeFigureOut">
              <a:rPr lang="en-GB" smtClean="0"/>
              <a:t>09/02/2021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202726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25200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67419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78816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83FAFC-5BD5-4D18-95FD-B854C9610F52}" type="datetimeFigureOut">
              <a:rPr lang="en-GB" smtClean="0"/>
              <a:t>09/02/2021</a:t>
            </a:fld>
            <a:endParaRPr lang="en-GB"/>
          </a:p>
        </p:txBody>
      </p:sp>
      <p:sp>
        <p:nvSpPr>
          <p:cNvPr id="9" name="Slide Number Placeholder 8"/>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256518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83FAFC-5BD5-4D18-95FD-B854C9610F52}" type="datetimeFigureOut">
              <a:rPr lang="en-GB" smtClean="0"/>
              <a:t>09/02/2021</a:t>
            </a:fld>
            <a:endParaRPr lang="en-GB"/>
          </a:p>
        </p:txBody>
      </p:sp>
      <p:sp>
        <p:nvSpPr>
          <p:cNvPr id="5" name="Slide Number Placeholder 4"/>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104202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3FAFC-5BD5-4D18-95FD-B854C9610F52}" type="datetimeFigureOut">
              <a:rPr lang="en-GB" smtClean="0"/>
              <a:t>09/02/2021</a:t>
            </a:fld>
            <a:endParaRPr lang="en-GB"/>
          </a:p>
        </p:txBody>
      </p:sp>
      <p:sp>
        <p:nvSpPr>
          <p:cNvPr id="4" name="Slide Number Placeholder 3"/>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71526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88015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47865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1888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367801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683FAFC-5BD5-4D18-95FD-B854C9610F52}" type="datetimeFigureOut">
              <a:rPr lang="en-GB" smtClean="0"/>
              <a:t>09/02/2021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894BB38-8194-4F2A-BCD5-6CC6852EB64D}" type="slidenum">
              <a:rPr lang="en-GB" smtClean="0"/>
              <a:t>‹#›</a:t>
            </a:fld>
            <a:endParaRPr lang="en-GB"/>
          </a:p>
        </p:txBody>
      </p:sp>
    </p:spTree>
    <p:extLst>
      <p:ext uri="{BB962C8B-B14F-4D97-AF65-F5344CB8AC3E}">
        <p14:creationId xmlns:p14="http://schemas.microsoft.com/office/powerpoint/2010/main" val="3640238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322107"/>
            <a:ext cx="8825658" cy="1318382"/>
          </a:xfrm>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Academic Skills</a:t>
            </a:r>
          </a:p>
        </p:txBody>
      </p:sp>
      <p:sp>
        <p:nvSpPr>
          <p:cNvPr id="3" name="Subtitle 2"/>
          <p:cNvSpPr>
            <a:spLocks noGrp="1"/>
          </p:cNvSpPr>
          <p:nvPr>
            <p:ph type="subTitle" idx="1"/>
          </p:nvPr>
        </p:nvSpPr>
        <p:spPr>
          <a:xfrm>
            <a:off x="987671" y="3239318"/>
            <a:ext cx="10216657" cy="861420"/>
          </a:xfrm>
        </p:spPr>
        <p:txBody>
          <a:bodyPr>
            <a:noAutofit/>
          </a:bodyPr>
          <a:lstStyle/>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Exercises to improve your Academic Skills</a:t>
            </a:r>
          </a:p>
          <a:p>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Skill</a:t>
            </a:r>
          </a:p>
          <a:p>
            <a:pPr algn="ctr"/>
            <a:endPar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05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239" y="1107371"/>
            <a:ext cx="11813521" cy="4031557"/>
          </a:xfrm>
        </p:spPr>
        <p:txBody>
          <a:bodyPr>
            <a:noAutofit/>
          </a:bodyPr>
          <a:lstStyle/>
          <a:p>
            <a:pPr marL="914400" lvl="1" indent="-457200">
              <a:buFont typeface="+mj-lt"/>
              <a:buAutoNum type="arabicPeriod"/>
            </a:pPr>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First Skill</a:t>
            </a:r>
            <a:r>
              <a:rPr lang="en-GB" sz="2000" dirty="0">
                <a:solidFill>
                  <a:srgbClr val="0000FF"/>
                </a:solidFill>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 </a:t>
            </a:r>
            <a:r>
              <a:rPr lang="en-GB" sz="2000" b="1" dirty="0">
                <a:latin typeface="Arial" panose="020B0604020202020204" pitchFamily="34" charset="0"/>
                <a:cs typeface="Arial" panose="020B0604020202020204" pitchFamily="34" charset="0"/>
              </a:rPr>
              <a:t>practice makes perfect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 (</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a:p>
            <a:pPr marL="457200" lvl="1" indent="0">
              <a:buNone/>
            </a:pPr>
            <a:endParaRPr lang="en-GB" sz="20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3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89755" y="249128"/>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First Skill: Exercise 1 </a:t>
            </a:r>
          </a:p>
        </p:txBody>
      </p:sp>
      <p:sp>
        <p:nvSpPr>
          <p:cNvPr id="5" name="Rectangle 4"/>
          <p:cNvSpPr/>
          <p:nvPr/>
        </p:nvSpPr>
        <p:spPr>
          <a:xfrm>
            <a:off x="1821637" y="1500425"/>
            <a:ext cx="8013739"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Present materials that evidence your thoughts and ideas. (</a:t>
            </a:r>
            <a:r>
              <a:rPr kumimoji="0" lang="en-GB"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First Skill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Practice vocabulary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 the following passage -</a:t>
            </a:r>
          </a:p>
        </p:txBody>
      </p:sp>
      <p:sp>
        <p:nvSpPr>
          <p:cNvPr id="6" name="TextBox 5"/>
          <p:cNvSpPr txBox="1"/>
          <p:nvPr/>
        </p:nvSpPr>
        <p:spPr>
          <a:xfrm>
            <a:off x="1821637" y="3859656"/>
            <a:ext cx="5606573"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Page 65 Knowledge retention – (Grant 1996)</a:t>
            </a:r>
            <a:b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br>
            <a:b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See next few slides for full text.</a:t>
            </a:r>
          </a:p>
        </p:txBody>
      </p:sp>
    </p:spTree>
    <p:extLst>
      <p:ext uri="{BB962C8B-B14F-4D97-AF65-F5344CB8AC3E}">
        <p14:creationId xmlns:p14="http://schemas.microsoft.com/office/powerpoint/2010/main" val="1391721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90653" y="909732"/>
            <a:ext cx="10405894" cy="390183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According to the knowledge-based view of the firm (Grant, 1996), Knowledge is the most important source of competitive advantage because it is very difficult to imitate and socially complex.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Yet the knowledge capabilities of an organisation only provide an important source of sustained competitiveness if access to them is restricted.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If a particular knowledge base is widely available, there is no distinctive advantage to be gained through its acquisition. </a:t>
            </a:r>
          </a:p>
        </p:txBody>
      </p:sp>
    </p:spTree>
    <p:extLst>
      <p:ext uri="{BB962C8B-B14F-4D97-AF65-F5344CB8AC3E}">
        <p14:creationId xmlns:p14="http://schemas.microsoft.com/office/powerpoint/2010/main" val="39479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245326" y="1210814"/>
            <a:ext cx="10229279" cy="367793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Therefore, to fully exploit the benefits of newly acquired knowledge that holds the potential to offer competitive advantage, an organisation must restrict its use, thereby preventing its widespread dissemination. </a:t>
            </a: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Alternatively, the organisation could gain proprietary rights over the use of the knowledge in order to control its diffusion beyond the organisation's boundaries.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p:txBody>
      </p:sp>
    </p:spTree>
    <p:extLst>
      <p:ext uri="{BB962C8B-B14F-4D97-AF65-F5344CB8AC3E}">
        <p14:creationId xmlns:p14="http://schemas.microsoft.com/office/powerpoint/2010/main" val="2962612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01080" y="1288872"/>
            <a:ext cx="10140071" cy="3123932"/>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When referring to knowledge retention, then, it is important to consider how one stores and protects knowledge so as to prevent or control its widespread dissemination. Consequently this section considers the mechanisms employed to store and protect knowledge and how these mechanisms vary according to the explicit or tacit nature of knowledge.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p:txBody>
      </p:sp>
    </p:spTree>
    <p:extLst>
      <p:ext uri="{BB962C8B-B14F-4D97-AF65-F5344CB8AC3E}">
        <p14:creationId xmlns:p14="http://schemas.microsoft.com/office/powerpoint/2010/main" val="3986381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78419" y="735980"/>
            <a:ext cx="10106616" cy="416344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Before going on, however, it is important to note that knowledge that is valuable today may hold little value tomorrow.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Knowledge can quickly become outdated.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For example, the introduction of new products such as the iPod in the recorded music sector, or of new business models like the Amazon online retail platform, has significantly changed the dynamics of competition in respective markets. </a:t>
            </a:r>
          </a:p>
        </p:txBody>
      </p:sp>
    </p:spTree>
    <p:extLst>
      <p:ext uri="{BB962C8B-B14F-4D97-AF65-F5344CB8AC3E}">
        <p14:creationId xmlns:p14="http://schemas.microsoft.com/office/powerpoint/2010/main" val="1286865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34536" y="524107"/>
            <a:ext cx="10084314" cy="47174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As a result, the knowledge advantages held by competitors have been rapidly eroded.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Consequently, while organisations can develop systems to retain and protect knowledge, radical innovations in the external environment can undermine their efforts.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It is for this reason that organisations must, alongside these efforts to retain and protect knowledge, invest in the acquisition of new knowledge through creativity and innovation.</a:t>
            </a:r>
          </a:p>
        </p:txBody>
      </p:sp>
    </p:spTree>
    <p:extLst>
      <p:ext uri="{BB962C8B-B14F-4D97-AF65-F5344CB8AC3E}">
        <p14:creationId xmlns:p14="http://schemas.microsoft.com/office/powerpoint/2010/main" val="1938496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9755" y="106878"/>
            <a:ext cx="8534400" cy="1036123"/>
          </a:xfrm>
        </p:spPr>
        <p:txBody>
          <a:bodyPr>
            <a:normAutofit/>
          </a:bodyPr>
          <a:lstStyle/>
          <a:p>
            <a:pPr algn="ctr"/>
            <a:r>
              <a:rPr lang="en-GB"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Skill: Exercise 1</a:t>
            </a:r>
          </a:p>
        </p:txBody>
      </p:sp>
      <p:sp>
        <p:nvSpPr>
          <p:cNvPr id="3" name="Content Placeholder 2"/>
          <p:cNvSpPr>
            <a:spLocks noGrp="1"/>
          </p:cNvSpPr>
          <p:nvPr>
            <p:ph idx="1"/>
          </p:nvPr>
        </p:nvSpPr>
        <p:spPr>
          <a:xfrm>
            <a:off x="565458" y="1422070"/>
            <a:ext cx="11084235" cy="4077393"/>
          </a:xfrm>
        </p:spPr>
        <p:txBody>
          <a:bodyPr>
            <a:normAutofit/>
          </a:bodyPr>
          <a:lstStyle/>
          <a:p>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First Skill</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Practice vocabulary skills –</a:t>
            </a:r>
          </a:p>
          <a:p>
            <a:pPr lvl="1"/>
            <a:r>
              <a:rPr lang="en-GB" sz="2000" dirty="0">
                <a:latin typeface="Arial" panose="020B0604020202020204" pitchFamily="34" charset="0"/>
                <a:cs typeface="Arial" panose="020B0604020202020204" pitchFamily="34" charset="0"/>
              </a:rPr>
              <a:t>When you read the passage did you understand the main ideas and the supporting ideas.</a:t>
            </a:r>
          </a:p>
          <a:p>
            <a:pPr lvl="1"/>
            <a:r>
              <a:rPr lang="en-GB" sz="2000" dirty="0">
                <a:latin typeface="Arial" panose="020B0604020202020204" pitchFamily="34" charset="0"/>
                <a:cs typeface="Arial" panose="020B0604020202020204" pitchFamily="34" charset="0"/>
              </a:rPr>
              <a:t>Did you understand the meaning of the words in the passage?</a:t>
            </a:r>
          </a:p>
          <a:p>
            <a:r>
              <a:rPr lang="en-GB" sz="2000" dirty="0">
                <a:latin typeface="Arial" panose="020B0604020202020204" pitchFamily="34" charset="0"/>
                <a:cs typeface="Arial" panose="020B0604020202020204" pitchFamily="34" charset="0"/>
              </a:rPr>
              <a:t>Now rewrite the passage in your own words.</a:t>
            </a:r>
          </a:p>
          <a:p>
            <a:pPr lvl="1"/>
            <a:r>
              <a:rPr lang="en-GB" sz="2000" dirty="0">
                <a:latin typeface="Arial" panose="020B0604020202020204" pitchFamily="34" charset="0"/>
                <a:cs typeface="Arial" panose="020B0604020202020204" pitchFamily="34" charset="0"/>
              </a:rPr>
              <a:t>Are you happy with how your organised your thoughts and ideas?</a:t>
            </a:r>
          </a:p>
          <a:p>
            <a:pPr lvl="1"/>
            <a:r>
              <a:rPr lang="en-GB" sz="2000" dirty="0">
                <a:latin typeface="Arial" panose="020B0604020202020204" pitchFamily="34" charset="0"/>
                <a:cs typeface="Arial" panose="020B0604020202020204" pitchFamily="34" charset="0"/>
              </a:rPr>
              <a:t>Does the passage read well?</a:t>
            </a:r>
          </a:p>
          <a:p>
            <a:pPr lvl="1"/>
            <a:r>
              <a:rPr lang="en-GB" sz="2000" dirty="0">
                <a:latin typeface="Arial" panose="020B0604020202020204" pitchFamily="34" charset="0"/>
                <a:cs typeface="Arial" panose="020B0604020202020204" pitchFamily="34" charset="0"/>
              </a:rPr>
              <a:t>Is the grammar clear with good punctuation?</a:t>
            </a:r>
          </a:p>
        </p:txBody>
      </p:sp>
    </p:spTree>
    <p:extLst>
      <p:ext uri="{BB962C8B-B14F-4D97-AF65-F5344CB8AC3E}">
        <p14:creationId xmlns:p14="http://schemas.microsoft.com/office/powerpoint/2010/main" val="2745117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First Skill </a:t>
            </a:r>
          </a:p>
        </p:txBody>
      </p:sp>
      <p:sp>
        <p:nvSpPr>
          <p:cNvPr id="3" name="TextBox 2"/>
          <p:cNvSpPr txBox="1"/>
          <p:nvPr/>
        </p:nvSpPr>
        <p:spPr>
          <a:xfrm>
            <a:off x="379140" y="1358595"/>
            <a:ext cx="10789727"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make any more changes to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245222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274" y="4493623"/>
            <a:ext cx="11036733" cy="992777"/>
          </a:xfrm>
        </p:spPr>
        <p:txBody>
          <a:bodyPr>
            <a:normAutofit/>
          </a:bodyPr>
          <a:lstStyle/>
          <a:p>
            <a:pPr algn="l"/>
            <a:r>
              <a:rPr lang="en-GB" sz="2000" dirty="0">
                <a:solidFill>
                  <a:srgbClr val="0000FF"/>
                </a:solidFill>
                <a:latin typeface="Arial" panose="020B0604020202020204" pitchFamily="34" charset="0"/>
                <a:cs typeface="Arial" panose="020B0604020202020204" pitchFamily="34" charset="0"/>
              </a:rPr>
              <a:t>REMEMBER </a:t>
            </a:r>
            <a:r>
              <a:rPr lang="en-GB" sz="2000" cap="none" dirty="0">
                <a:latin typeface="Arial" panose="020B0604020202020204" pitchFamily="34" charset="0"/>
                <a:ea typeface="+mn-ea"/>
                <a:cs typeface="Arial" panose="020B0604020202020204" pitchFamily="34" charset="0"/>
              </a:rPr>
              <a:t>you</a:t>
            </a:r>
            <a:r>
              <a:rPr lang="en-GB" sz="2000" dirty="0">
                <a:latin typeface="Arial" panose="020B0604020202020204" pitchFamily="34" charset="0"/>
                <a:cs typeface="Arial" panose="020B0604020202020204" pitchFamily="34" charset="0"/>
              </a:rPr>
              <a:t> </a:t>
            </a:r>
            <a:r>
              <a:rPr lang="en-GB" sz="2000" cap="none" dirty="0">
                <a:latin typeface="Arial" panose="020B0604020202020204" pitchFamily="34" charset="0"/>
                <a:ea typeface="+mn-ea"/>
                <a:cs typeface="Arial" panose="020B0604020202020204" pitchFamily="34" charset="0"/>
              </a:rPr>
              <a:t>are communicating your </a:t>
            </a:r>
            <a:r>
              <a:rPr lang="en-GB" sz="2000" b="1" cap="none" dirty="0">
                <a:latin typeface="Arial" panose="020B0604020202020204" pitchFamily="34" charset="0"/>
                <a:ea typeface="+mn-ea"/>
                <a:cs typeface="Arial" panose="020B0604020202020204" pitchFamily="34" charset="0"/>
              </a:rPr>
              <a:t>thoughts and ideas</a:t>
            </a:r>
            <a:r>
              <a:rPr lang="en-GB" sz="2000" cap="none" dirty="0">
                <a:latin typeface="Arial" panose="020B0604020202020204" pitchFamily="34" charset="0"/>
                <a:ea typeface="+mn-ea"/>
                <a:cs typeface="Arial" panose="020B0604020202020204" pitchFamily="34" charset="0"/>
              </a:rPr>
              <a:t> so don’t be afraid to communicate using pictures to complement your text.</a:t>
            </a:r>
          </a:p>
        </p:txBody>
      </p:sp>
      <p:sp>
        <p:nvSpPr>
          <p:cNvPr id="3" name="Content Placeholder 2"/>
          <p:cNvSpPr>
            <a:spLocks noGrp="1"/>
          </p:cNvSpPr>
          <p:nvPr>
            <p:ph idx="1"/>
          </p:nvPr>
        </p:nvSpPr>
        <p:spPr>
          <a:xfrm>
            <a:off x="510245" y="1371600"/>
            <a:ext cx="10739850" cy="2840510"/>
          </a:xfrm>
        </p:spPr>
        <p:txBody>
          <a:bodyPr>
            <a:normAutofit/>
          </a:bodyPr>
          <a:lstStyle/>
          <a:p>
            <a:r>
              <a:rPr lang="en-GB" dirty="0">
                <a:latin typeface="Arial" panose="020B0604020202020204" pitchFamily="34" charset="0"/>
                <a:cs typeface="Arial" panose="020B0604020202020204" pitchFamily="34" charset="0"/>
              </a:rPr>
              <a:t>Now recreate the passage as a picture or a flow diagram.</a:t>
            </a:r>
          </a:p>
          <a:p>
            <a:pPr lvl="1"/>
            <a:r>
              <a:rPr lang="en-GB" sz="2000" dirty="0">
                <a:latin typeface="Arial" panose="020B0604020202020204" pitchFamily="34" charset="0"/>
                <a:cs typeface="Arial" panose="020B0604020202020204" pitchFamily="34" charset="0"/>
              </a:rPr>
              <a:t>Are you happy with how you organised your thoughts and ideas in the picture / flow diagram.</a:t>
            </a:r>
          </a:p>
          <a:p>
            <a:pPr lvl="1"/>
            <a:r>
              <a:rPr lang="en-GB" sz="2000" dirty="0">
                <a:latin typeface="Arial" panose="020B0604020202020204" pitchFamily="34" charset="0"/>
                <a:cs typeface="Arial" panose="020B0604020202020204" pitchFamily="34" charset="0"/>
              </a:rPr>
              <a:t>Does the picture show your thoughts and ideas.</a:t>
            </a:r>
          </a:p>
          <a:p>
            <a:pPr lvl="1"/>
            <a:r>
              <a:rPr lang="en-GB" sz="2000" dirty="0">
                <a:latin typeface="Arial" panose="020B0604020202020204" pitchFamily="34" charset="0"/>
                <a:cs typeface="Arial" panose="020B0604020202020204" pitchFamily="34" charset="0"/>
              </a:rPr>
              <a:t>Is your presentation better or worse when you rewrote the passage or when you created it as a picture?</a:t>
            </a:r>
          </a:p>
        </p:txBody>
      </p:sp>
      <p:sp>
        <p:nvSpPr>
          <p:cNvPr id="5" name="Title 1"/>
          <p:cNvSpPr txBox="1">
            <a:spLocks/>
          </p:cNvSpPr>
          <p:nvPr/>
        </p:nvSpPr>
        <p:spPr>
          <a:xfrm>
            <a:off x="1466004" y="191662"/>
            <a:ext cx="8534400" cy="1036123"/>
          </a:xfrm>
          <a:prstGeom prst="rect">
            <a:avLst/>
          </a:prstGeom>
          <a:effectLst/>
        </p:spPr>
        <p:txBody>
          <a:bodyPr vert="horz" lIns="91440" tIns="45720" rIns="91440" bIns="45720" rtlCol="0" anchor="ctr">
            <a:normAutofit fontScale="975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First Skill: Exercise 2</a:t>
            </a:r>
          </a:p>
        </p:txBody>
      </p:sp>
    </p:spTree>
    <p:extLst>
      <p:ext uri="{BB962C8B-B14F-4D97-AF65-F5344CB8AC3E}">
        <p14:creationId xmlns:p14="http://schemas.microsoft.com/office/powerpoint/2010/main" val="1275588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First Skill </a:t>
            </a:r>
          </a:p>
        </p:txBody>
      </p:sp>
      <p:sp>
        <p:nvSpPr>
          <p:cNvPr id="3" name="TextBox 2"/>
          <p:cNvSpPr txBox="1"/>
          <p:nvPr/>
        </p:nvSpPr>
        <p:spPr>
          <a:xfrm>
            <a:off x="379140" y="1243940"/>
            <a:ext cx="10789727"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make any more changes to this skill?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Did you communicate better with text or creating a picture?</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179751245"/>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6BC1FA-0CF8-4471-8ECA-473A308CB133}">
  <ds:schemaRefs>
    <ds:schemaRef ds:uri="http://schemas.microsoft.com/sharepoint/v3/contenttype/forms"/>
  </ds:schemaRefs>
</ds:datastoreItem>
</file>

<file path=customXml/itemProps2.xml><?xml version="1.0" encoding="utf-8"?>
<ds:datastoreItem xmlns:ds="http://schemas.openxmlformats.org/officeDocument/2006/customXml" ds:itemID="{3B6B2B60-ED29-47EB-A402-26BCC990FC20}">
  <ds:schemaRefs>
    <ds:schemaRef ds:uri="http://schemas.microsoft.com/office/2006/metadata/properties"/>
    <ds:schemaRef ds:uri="http://purl.org/dc/elements/1.1/"/>
    <ds:schemaRef ds:uri="http://purl.org/dc/dcmitype/"/>
    <ds:schemaRef ds:uri="af73078d-a5bc-48dc-b246-bc0132131284"/>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29175ae9-5035-4541-baef-9062a3a44232"/>
    <ds:schemaRef ds:uri="http://www.w3.org/XML/1998/namespace"/>
  </ds:schemaRefs>
</ds:datastoreItem>
</file>

<file path=customXml/itemProps3.xml><?xml version="1.0" encoding="utf-8"?>
<ds:datastoreItem xmlns:ds="http://schemas.openxmlformats.org/officeDocument/2006/customXml" ds:itemID="{B899A34F-F742-420C-91BB-F3FCBFF95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TotalTime>
  <Words>833</Words>
  <Application>Microsoft Office PowerPoint</Application>
  <PresentationFormat>Widescreen</PresentationFormat>
  <Paragraphs>81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Arial Rounded MT Bold</vt:lpstr>
      <vt:lpstr>Myriad Pro</vt:lpstr>
      <vt:lpstr>Default Theme</vt:lpstr>
      <vt:lpstr>Academic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First Skill: Exercise 1</vt:lpstr>
      <vt:lpstr>PowerPoint Presentation</vt:lpstr>
      <vt:lpstr>REMEMBER you are communicating your thoughts and ideas so don’t be afraid to communicate using pictures to complement your text.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Ault</dc:creator>
  <cp:lastModifiedBy>Julia Ault</cp:lastModifiedBy>
  <cp:revision>2</cp:revision>
  <dcterms:created xsi:type="dcterms:W3CDTF">2020-01-28T17:18:12Z</dcterms:created>
  <dcterms:modified xsi:type="dcterms:W3CDTF">2021-02-09T17:09:51Z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