
<file path=[Content_Types].xml><?xml version="1.0" encoding="utf-8"?>
<Types xmlns="http://schemas.openxmlformats.org/package/2006/content-types">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7" r:id="rId1"/>
  </p:sldMasterIdLst>
  <p:notesMasterIdLst>
    <p:notesMasterId r:id="rId16"/>
  </p:notesMasterIdLst>
  <p:handoutMasterIdLst>
    <p:handoutMasterId r:id="rId17"/>
  </p:handoutMasterIdLst>
  <p:sldIdLst>
    <p:sldId id="257" r:id="rId2"/>
    <p:sldId id="282" r:id="rId3"/>
    <p:sldId id="283" r:id="rId4"/>
    <p:sldId id="284" r:id="rId5"/>
    <p:sldId id="285" r:id="rId6"/>
    <p:sldId id="295" r:id="rId7"/>
    <p:sldId id="286" r:id="rId8"/>
    <p:sldId id="287" r:id="rId9"/>
    <p:sldId id="272" r:id="rId10"/>
    <p:sldId id="289" r:id="rId11"/>
    <p:sldId id="293" r:id="rId12"/>
    <p:sldId id="290" r:id="rId13"/>
    <p:sldId id="292" r:id="rId14"/>
    <p:sldId id="294" r:id="rId15"/>
  </p:sldIdLst>
  <p:sldSz cx="12188825"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orient="horz" pos="1008">
          <p15:clr>
            <a:srgbClr val="A4A3A4"/>
          </p15:clr>
        </p15:guide>
        <p15:guide id="3" orient="horz" pos="3792">
          <p15:clr>
            <a:srgbClr val="A4A3A4"/>
          </p15:clr>
        </p15:guide>
        <p15:guide id="4" orient="horz" pos="1152">
          <p15:clr>
            <a:srgbClr val="A4A3A4"/>
          </p15:clr>
        </p15:guide>
        <p15:guide id="5" orient="horz" pos="3360">
          <p15:clr>
            <a:srgbClr val="A4A3A4"/>
          </p15:clr>
        </p15:guide>
        <p15:guide id="6" orient="horz" pos="3072">
          <p15:clr>
            <a:srgbClr val="A4A3A4"/>
          </p15:clr>
        </p15:guide>
        <p15:guide id="7" orient="horz" pos="864">
          <p15:clr>
            <a:srgbClr val="A4A3A4"/>
          </p15:clr>
        </p15:guide>
        <p15:guide id="8" orient="horz" pos="528">
          <p15:clr>
            <a:srgbClr val="A4A3A4"/>
          </p15:clr>
        </p15:guide>
        <p15:guide id="9" orient="horz" pos="2784">
          <p15:clr>
            <a:srgbClr val="A4A3A4"/>
          </p15:clr>
        </p15:guide>
        <p15:guide id="10" pos="3839">
          <p15:clr>
            <a:srgbClr val="A4A3A4"/>
          </p15:clr>
        </p15:guide>
        <p15:guide id="11" pos="959">
          <p15:clr>
            <a:srgbClr val="A4A3A4"/>
          </p15:clr>
        </p15:guide>
        <p15:guide id="12" pos="7007">
          <p15:clr>
            <a:srgbClr val="A4A3A4"/>
          </p15:clr>
        </p15:guide>
        <p15:guide id="13" pos="6719">
          <p15:clr>
            <a:srgbClr val="A4A3A4"/>
          </p15:clr>
        </p15:guide>
        <p15:guide id="14" pos="6143">
          <p15:clr>
            <a:srgbClr val="A4A3A4"/>
          </p15:clr>
        </p15:guide>
        <p15:guide id="15" pos="3983">
          <p15:clr>
            <a:srgbClr val="A4A3A4"/>
          </p15:clr>
        </p15:guide>
        <p15:guide id="16" pos="527">
          <p15:clr>
            <a:srgbClr val="A4A3A4"/>
          </p15:clr>
        </p15:guide>
        <p15:guide id="17" pos="7151">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F5AB1C69-6EDB-4FF4-983F-18BD219EF322}">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p:cViewPr varScale="1">
        <p:scale>
          <a:sx n="68" d="100"/>
          <a:sy n="68" d="100"/>
        </p:scale>
        <p:origin x="48" y="102"/>
      </p:cViewPr>
      <p:guideLst>
        <p:guide orient="horz" pos="2160"/>
        <p:guide orient="horz" pos="1008"/>
        <p:guide orient="horz" pos="3792"/>
        <p:guide orient="horz" pos="1152"/>
        <p:guide orient="horz" pos="3360"/>
        <p:guide orient="horz" pos="3072"/>
        <p:guide orient="horz" pos="864"/>
        <p:guide orient="horz" pos="528"/>
        <p:guide orient="horz" pos="2784"/>
        <p:guide pos="3839"/>
        <p:guide pos="959"/>
        <p:guide pos="7007"/>
        <p:guide pos="6719"/>
        <p:guide pos="6143"/>
        <p:guide pos="3983"/>
        <p:guide pos="527"/>
        <p:guide pos="7151"/>
      </p:guideLst>
    </p:cSldViewPr>
  </p:slideViewPr>
  <p:notesTextViewPr>
    <p:cViewPr>
      <p:scale>
        <a:sx n="1" d="1"/>
        <a:sy n="1" d="1"/>
      </p:scale>
      <p:origin x="0" y="0"/>
    </p:cViewPr>
  </p:notesTextViewPr>
  <p:notesViewPr>
    <p:cSldViewPr>
      <p:cViewPr varScale="1">
        <p:scale>
          <a:sx n="55" d="100"/>
          <a:sy n="55" d="100"/>
        </p:scale>
        <p:origin x="2880"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1C62DA5-2A2F-436D-961C-27F71082B80A}" type="doc">
      <dgm:prSet loTypeId="urn:microsoft.com/office/officeart/2005/8/layout/cycle3" loCatId="cycle" qsTypeId="urn:microsoft.com/office/officeart/2005/8/quickstyle/simple1" qsCatId="simple" csTypeId="urn:microsoft.com/office/officeart/2005/8/colors/accent1_1" csCatId="accent1" phldr="1"/>
      <dgm:spPr/>
      <dgm:t>
        <a:bodyPr/>
        <a:lstStyle/>
        <a:p>
          <a:endParaRPr lang="en-US"/>
        </a:p>
      </dgm:t>
    </dgm:pt>
    <dgm:pt modelId="{BF70AF45-7F05-453B-9B84-F6A146359D3C}">
      <dgm:prSet phldrT="[Text]"/>
      <dgm:spPr/>
      <dgm:t>
        <a:bodyPr/>
        <a:lstStyle/>
        <a:p>
          <a:r>
            <a:rPr lang="en-US" b="1" dirty="0">
              <a:solidFill>
                <a:schemeClr val="accent3">
                  <a:lumMod val="50000"/>
                </a:schemeClr>
              </a:solidFill>
            </a:rPr>
            <a:t>1.</a:t>
          </a:r>
        </a:p>
        <a:p>
          <a:r>
            <a:rPr lang="en-US" b="1" dirty="0">
              <a:solidFill>
                <a:schemeClr val="accent3">
                  <a:lumMod val="50000"/>
                </a:schemeClr>
              </a:solidFill>
            </a:rPr>
            <a:t>POLICY</a:t>
          </a:r>
          <a:r>
            <a:rPr lang="en-US" dirty="0">
              <a:solidFill>
                <a:schemeClr val="accent3">
                  <a:lumMod val="50000"/>
                </a:schemeClr>
              </a:solidFill>
            </a:rPr>
            <a:t> </a:t>
          </a:r>
        </a:p>
        <a:p>
          <a:r>
            <a:rPr lang="en-US" dirty="0">
              <a:solidFill>
                <a:schemeClr val="accent3">
                  <a:lumMod val="50000"/>
                </a:schemeClr>
              </a:solidFill>
            </a:rPr>
            <a:t>Article 12 UNCRC</a:t>
          </a:r>
        </a:p>
      </dgm:t>
    </dgm:pt>
    <dgm:pt modelId="{FE741D6D-7588-497C-B378-98F2629BB9EF}" type="parTrans" cxnId="{9D54F492-9A48-40B5-99B0-77A65815C721}">
      <dgm:prSet/>
      <dgm:spPr/>
      <dgm:t>
        <a:bodyPr/>
        <a:lstStyle/>
        <a:p>
          <a:endParaRPr lang="en-US"/>
        </a:p>
      </dgm:t>
    </dgm:pt>
    <dgm:pt modelId="{EF509D38-45B4-40DE-A0DF-06D9D2478DAC}" type="sibTrans" cxnId="{9D54F492-9A48-40B5-99B0-77A65815C721}">
      <dgm:prSet/>
      <dgm:spPr/>
      <dgm:t>
        <a:bodyPr/>
        <a:lstStyle/>
        <a:p>
          <a:endParaRPr lang="en-US"/>
        </a:p>
      </dgm:t>
    </dgm:pt>
    <dgm:pt modelId="{2A04600B-ADF7-4BE9-933C-2309B67F2DB8}">
      <dgm:prSet phldrT="[Text]"/>
      <dgm:spPr/>
      <dgm:t>
        <a:bodyPr/>
        <a:lstStyle/>
        <a:p>
          <a:r>
            <a:rPr lang="en-US" dirty="0">
              <a:solidFill>
                <a:schemeClr val="accent3">
                  <a:lumMod val="50000"/>
                </a:schemeClr>
              </a:solidFill>
            </a:rPr>
            <a:t> 2.</a:t>
          </a:r>
        </a:p>
        <a:p>
          <a:r>
            <a:rPr lang="en-US" b="1" dirty="0">
              <a:solidFill>
                <a:schemeClr val="accent3">
                  <a:lumMod val="50000"/>
                </a:schemeClr>
              </a:solidFill>
            </a:rPr>
            <a:t>THEORY</a:t>
          </a:r>
          <a:endParaRPr lang="en-US" dirty="0">
            <a:solidFill>
              <a:schemeClr val="accent3">
                <a:lumMod val="50000"/>
              </a:schemeClr>
            </a:solidFill>
          </a:endParaRPr>
        </a:p>
        <a:p>
          <a:r>
            <a:rPr lang="en-US" dirty="0">
              <a:solidFill>
                <a:schemeClr val="accent3">
                  <a:lumMod val="50000"/>
                </a:schemeClr>
              </a:solidFill>
            </a:rPr>
            <a:t> What is listening? </a:t>
          </a:r>
        </a:p>
      </dgm:t>
    </dgm:pt>
    <dgm:pt modelId="{BC4974DB-2187-4F03-8E80-1FD9F1638001}" type="parTrans" cxnId="{63EAD1FB-574C-40DB-A937-07AFBB797323}">
      <dgm:prSet/>
      <dgm:spPr/>
      <dgm:t>
        <a:bodyPr/>
        <a:lstStyle/>
        <a:p>
          <a:endParaRPr lang="en-US"/>
        </a:p>
      </dgm:t>
    </dgm:pt>
    <dgm:pt modelId="{95CC6B17-9BC3-4B13-96B6-5372B8AF3CC0}" type="sibTrans" cxnId="{63EAD1FB-574C-40DB-A937-07AFBB797323}">
      <dgm:prSet/>
      <dgm:spPr/>
      <dgm:t>
        <a:bodyPr/>
        <a:lstStyle/>
        <a:p>
          <a:endParaRPr lang="en-US"/>
        </a:p>
      </dgm:t>
    </dgm:pt>
    <dgm:pt modelId="{89FFD1B1-83F5-4E55-AB67-A892038B615E}">
      <dgm:prSet phldrT="[Text]"/>
      <dgm:spPr/>
      <dgm:t>
        <a:bodyPr/>
        <a:lstStyle/>
        <a:p>
          <a:r>
            <a:rPr lang="en-US" dirty="0">
              <a:solidFill>
                <a:schemeClr val="accent3">
                  <a:lumMod val="50000"/>
                </a:schemeClr>
              </a:solidFill>
            </a:rPr>
            <a:t> 3.</a:t>
          </a:r>
        </a:p>
        <a:p>
          <a:r>
            <a:rPr lang="en-US" b="1" dirty="0">
              <a:solidFill>
                <a:schemeClr val="accent3">
                  <a:lumMod val="50000"/>
                </a:schemeClr>
              </a:solidFill>
            </a:rPr>
            <a:t>PRACTICE</a:t>
          </a:r>
          <a:endParaRPr lang="en-US" dirty="0">
            <a:solidFill>
              <a:schemeClr val="accent3">
                <a:lumMod val="50000"/>
              </a:schemeClr>
            </a:solidFill>
          </a:endParaRPr>
        </a:p>
        <a:p>
          <a:r>
            <a:rPr lang="en-US" dirty="0">
              <a:solidFill>
                <a:schemeClr val="accent3">
                  <a:lumMod val="50000"/>
                </a:schemeClr>
              </a:solidFill>
            </a:rPr>
            <a:t> How to listen  </a:t>
          </a:r>
        </a:p>
      </dgm:t>
    </dgm:pt>
    <dgm:pt modelId="{960564C4-1CE0-4EE8-98B7-97E95C8A3DF6}" type="parTrans" cxnId="{0B035D58-4A3E-4B92-87EC-7E5CE1DA1EE8}">
      <dgm:prSet/>
      <dgm:spPr/>
      <dgm:t>
        <a:bodyPr/>
        <a:lstStyle/>
        <a:p>
          <a:endParaRPr lang="en-US"/>
        </a:p>
      </dgm:t>
    </dgm:pt>
    <dgm:pt modelId="{4FB5A869-F3B9-4CA5-91C3-28D47C1A7F10}" type="sibTrans" cxnId="{0B035D58-4A3E-4B92-87EC-7E5CE1DA1EE8}">
      <dgm:prSet/>
      <dgm:spPr/>
      <dgm:t>
        <a:bodyPr/>
        <a:lstStyle/>
        <a:p>
          <a:endParaRPr lang="en-US"/>
        </a:p>
      </dgm:t>
    </dgm:pt>
    <dgm:pt modelId="{C0539B89-AF0C-4162-9562-527BB4779069}" type="pres">
      <dgm:prSet presAssocID="{01C62DA5-2A2F-436D-961C-27F71082B80A}" presName="Name0" presStyleCnt="0">
        <dgm:presLayoutVars>
          <dgm:dir/>
          <dgm:resizeHandles val="exact"/>
        </dgm:presLayoutVars>
      </dgm:prSet>
      <dgm:spPr/>
    </dgm:pt>
    <dgm:pt modelId="{6D9F3CEF-83BD-4749-A741-36ED36AAC48C}" type="pres">
      <dgm:prSet presAssocID="{01C62DA5-2A2F-436D-961C-27F71082B80A}" presName="cycle" presStyleCnt="0"/>
      <dgm:spPr/>
    </dgm:pt>
    <dgm:pt modelId="{8054AAE3-D4C6-4BAB-8D9D-88E7BBFD12E5}" type="pres">
      <dgm:prSet presAssocID="{BF70AF45-7F05-453B-9B84-F6A146359D3C}" presName="nodeFirstNode" presStyleLbl="node1" presStyleIdx="0" presStyleCnt="3">
        <dgm:presLayoutVars>
          <dgm:bulletEnabled val="1"/>
        </dgm:presLayoutVars>
      </dgm:prSet>
      <dgm:spPr/>
    </dgm:pt>
    <dgm:pt modelId="{E6D71727-5E12-4D96-AE1A-0D3EEA528ABE}" type="pres">
      <dgm:prSet presAssocID="{EF509D38-45B4-40DE-A0DF-06D9D2478DAC}" presName="sibTransFirstNode" presStyleLbl="bgShp" presStyleIdx="0" presStyleCnt="1"/>
      <dgm:spPr/>
    </dgm:pt>
    <dgm:pt modelId="{7FAAA5A5-C0CF-4BAE-8E75-BF0E96369C22}" type="pres">
      <dgm:prSet presAssocID="{2A04600B-ADF7-4BE9-933C-2309B67F2DB8}" presName="nodeFollowingNodes" presStyleLbl="node1" presStyleIdx="1" presStyleCnt="3">
        <dgm:presLayoutVars>
          <dgm:bulletEnabled val="1"/>
        </dgm:presLayoutVars>
      </dgm:prSet>
      <dgm:spPr/>
    </dgm:pt>
    <dgm:pt modelId="{00D0B52D-2A0F-4D47-83A4-4DDE411B4460}" type="pres">
      <dgm:prSet presAssocID="{89FFD1B1-83F5-4E55-AB67-A892038B615E}" presName="nodeFollowingNodes" presStyleLbl="node1" presStyleIdx="2" presStyleCnt="3">
        <dgm:presLayoutVars>
          <dgm:bulletEnabled val="1"/>
        </dgm:presLayoutVars>
      </dgm:prSet>
      <dgm:spPr/>
    </dgm:pt>
  </dgm:ptLst>
  <dgm:cxnLst>
    <dgm:cxn modelId="{7900073E-0038-4ECD-A015-A6314D1A920F}" type="presOf" srcId="{EF509D38-45B4-40DE-A0DF-06D9D2478DAC}" destId="{E6D71727-5E12-4D96-AE1A-0D3EEA528ABE}" srcOrd="0" destOrd="0" presId="urn:microsoft.com/office/officeart/2005/8/layout/cycle3"/>
    <dgm:cxn modelId="{0B035D58-4A3E-4B92-87EC-7E5CE1DA1EE8}" srcId="{01C62DA5-2A2F-436D-961C-27F71082B80A}" destId="{89FFD1B1-83F5-4E55-AB67-A892038B615E}" srcOrd="2" destOrd="0" parTransId="{960564C4-1CE0-4EE8-98B7-97E95C8A3DF6}" sibTransId="{4FB5A869-F3B9-4CA5-91C3-28D47C1A7F10}"/>
    <dgm:cxn modelId="{223CE486-7CF8-4EF1-B612-A082B9F94D3D}" type="presOf" srcId="{89FFD1B1-83F5-4E55-AB67-A892038B615E}" destId="{00D0B52D-2A0F-4D47-83A4-4DDE411B4460}" srcOrd="0" destOrd="0" presId="urn:microsoft.com/office/officeart/2005/8/layout/cycle3"/>
    <dgm:cxn modelId="{9D54F492-9A48-40B5-99B0-77A65815C721}" srcId="{01C62DA5-2A2F-436D-961C-27F71082B80A}" destId="{BF70AF45-7F05-453B-9B84-F6A146359D3C}" srcOrd="0" destOrd="0" parTransId="{FE741D6D-7588-497C-B378-98F2629BB9EF}" sibTransId="{EF509D38-45B4-40DE-A0DF-06D9D2478DAC}"/>
    <dgm:cxn modelId="{6C29D7A2-F20D-4463-9325-1A0DDF2678DD}" type="presOf" srcId="{BF70AF45-7F05-453B-9B84-F6A146359D3C}" destId="{8054AAE3-D4C6-4BAB-8D9D-88E7BBFD12E5}" srcOrd="0" destOrd="0" presId="urn:microsoft.com/office/officeart/2005/8/layout/cycle3"/>
    <dgm:cxn modelId="{141262A7-7486-4855-8B18-6C0BFBC93191}" type="presOf" srcId="{01C62DA5-2A2F-436D-961C-27F71082B80A}" destId="{C0539B89-AF0C-4162-9562-527BB4779069}" srcOrd="0" destOrd="0" presId="urn:microsoft.com/office/officeart/2005/8/layout/cycle3"/>
    <dgm:cxn modelId="{9CA555C3-1D59-48BC-AC03-60E42655AAF6}" type="presOf" srcId="{2A04600B-ADF7-4BE9-933C-2309B67F2DB8}" destId="{7FAAA5A5-C0CF-4BAE-8E75-BF0E96369C22}" srcOrd="0" destOrd="0" presId="urn:microsoft.com/office/officeart/2005/8/layout/cycle3"/>
    <dgm:cxn modelId="{63EAD1FB-574C-40DB-A937-07AFBB797323}" srcId="{01C62DA5-2A2F-436D-961C-27F71082B80A}" destId="{2A04600B-ADF7-4BE9-933C-2309B67F2DB8}" srcOrd="1" destOrd="0" parTransId="{BC4974DB-2187-4F03-8E80-1FD9F1638001}" sibTransId="{95CC6B17-9BC3-4B13-96B6-5372B8AF3CC0}"/>
    <dgm:cxn modelId="{F16EE5D2-13A3-467C-8408-FE4AEA5AE196}" type="presParOf" srcId="{C0539B89-AF0C-4162-9562-527BB4779069}" destId="{6D9F3CEF-83BD-4749-A741-36ED36AAC48C}" srcOrd="0" destOrd="0" presId="urn:microsoft.com/office/officeart/2005/8/layout/cycle3"/>
    <dgm:cxn modelId="{426D0986-58E2-4553-A785-9FB72C1178BC}" type="presParOf" srcId="{6D9F3CEF-83BD-4749-A741-36ED36AAC48C}" destId="{8054AAE3-D4C6-4BAB-8D9D-88E7BBFD12E5}" srcOrd="0" destOrd="0" presId="urn:microsoft.com/office/officeart/2005/8/layout/cycle3"/>
    <dgm:cxn modelId="{487877E7-A4C3-4269-A1A9-BEA3B7D66688}" type="presParOf" srcId="{6D9F3CEF-83BD-4749-A741-36ED36AAC48C}" destId="{E6D71727-5E12-4D96-AE1A-0D3EEA528ABE}" srcOrd="1" destOrd="0" presId="urn:microsoft.com/office/officeart/2005/8/layout/cycle3"/>
    <dgm:cxn modelId="{DD30FA20-6404-4733-8668-14DD30E50648}" type="presParOf" srcId="{6D9F3CEF-83BD-4749-A741-36ED36AAC48C}" destId="{7FAAA5A5-C0CF-4BAE-8E75-BF0E96369C22}" srcOrd="2" destOrd="0" presId="urn:microsoft.com/office/officeart/2005/8/layout/cycle3"/>
    <dgm:cxn modelId="{4C1CD90C-DD9D-4A48-AFDD-4E81A8E90D79}" type="presParOf" srcId="{6D9F3CEF-83BD-4749-A741-36ED36AAC48C}" destId="{00D0B52D-2A0F-4D47-83A4-4DDE411B4460}" srcOrd="3" destOrd="0" presId="urn:microsoft.com/office/officeart/2005/8/layout/cycle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6D71727-5E12-4D96-AE1A-0D3EEA528ABE}">
      <dsp:nvSpPr>
        <dsp:cNvPr id="0" name=""/>
        <dsp:cNvSpPr/>
      </dsp:nvSpPr>
      <dsp:spPr>
        <a:xfrm>
          <a:off x="944322" y="25719"/>
          <a:ext cx="4161046" cy="4161046"/>
        </a:xfrm>
        <a:prstGeom prst="circularArrow">
          <a:avLst>
            <a:gd name="adj1" fmla="val 5689"/>
            <a:gd name="adj2" fmla="val 340510"/>
            <a:gd name="adj3" fmla="val 12474718"/>
            <a:gd name="adj4" fmla="val 18232059"/>
            <a:gd name="adj5" fmla="val 5908"/>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054AAE3-D4C6-4BAB-8D9D-88E7BBFD12E5}">
      <dsp:nvSpPr>
        <dsp:cNvPr id="0" name=""/>
        <dsp:cNvSpPr/>
      </dsp:nvSpPr>
      <dsp:spPr>
        <a:xfrm>
          <a:off x="1577409" y="247745"/>
          <a:ext cx="2894871" cy="1447435"/>
        </a:xfrm>
        <a:prstGeom prst="roundRect">
          <a:avLst/>
        </a:prstGeom>
        <a:solidFill>
          <a:schemeClr val="lt1">
            <a:hueOff val="0"/>
            <a:satOff val="0"/>
            <a:lumOff val="0"/>
            <a:alphaOff val="0"/>
          </a:schemeClr>
        </a:solidFill>
        <a:ln w="19050" cap="flat"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b="1" kern="1200" dirty="0">
              <a:solidFill>
                <a:schemeClr val="accent3">
                  <a:lumMod val="50000"/>
                </a:schemeClr>
              </a:solidFill>
            </a:rPr>
            <a:t>1.</a:t>
          </a:r>
        </a:p>
        <a:p>
          <a:pPr marL="0" lvl="0" indent="0" algn="ctr" defTabSz="933450">
            <a:lnSpc>
              <a:spcPct val="90000"/>
            </a:lnSpc>
            <a:spcBef>
              <a:spcPct val="0"/>
            </a:spcBef>
            <a:spcAft>
              <a:spcPct val="35000"/>
            </a:spcAft>
            <a:buNone/>
          </a:pPr>
          <a:r>
            <a:rPr lang="en-US" sz="2100" b="1" kern="1200" dirty="0">
              <a:solidFill>
                <a:schemeClr val="accent3">
                  <a:lumMod val="50000"/>
                </a:schemeClr>
              </a:solidFill>
            </a:rPr>
            <a:t>POLICY</a:t>
          </a:r>
          <a:r>
            <a:rPr lang="en-US" sz="2100" kern="1200" dirty="0">
              <a:solidFill>
                <a:schemeClr val="accent3">
                  <a:lumMod val="50000"/>
                </a:schemeClr>
              </a:solidFill>
            </a:rPr>
            <a:t> </a:t>
          </a:r>
        </a:p>
        <a:p>
          <a:pPr marL="0" lvl="0" indent="0" algn="ctr" defTabSz="933450">
            <a:lnSpc>
              <a:spcPct val="90000"/>
            </a:lnSpc>
            <a:spcBef>
              <a:spcPct val="0"/>
            </a:spcBef>
            <a:spcAft>
              <a:spcPct val="35000"/>
            </a:spcAft>
            <a:buNone/>
          </a:pPr>
          <a:r>
            <a:rPr lang="en-US" sz="2100" kern="1200" dirty="0">
              <a:solidFill>
                <a:schemeClr val="accent3">
                  <a:lumMod val="50000"/>
                </a:schemeClr>
              </a:solidFill>
            </a:rPr>
            <a:t>Article 12 UNCRC</a:t>
          </a:r>
        </a:p>
      </dsp:txBody>
      <dsp:txXfrm>
        <a:off x="1648067" y="318403"/>
        <a:ext cx="2753555" cy="1306119"/>
      </dsp:txXfrm>
    </dsp:sp>
    <dsp:sp modelId="{7FAAA5A5-C0CF-4BAE-8E75-BF0E96369C22}">
      <dsp:nvSpPr>
        <dsp:cNvPr id="0" name=""/>
        <dsp:cNvSpPr/>
      </dsp:nvSpPr>
      <dsp:spPr>
        <a:xfrm>
          <a:off x="3154465" y="2979286"/>
          <a:ext cx="2894871" cy="1447435"/>
        </a:xfrm>
        <a:prstGeom prst="roundRect">
          <a:avLst/>
        </a:prstGeom>
        <a:solidFill>
          <a:schemeClr val="lt1">
            <a:hueOff val="0"/>
            <a:satOff val="0"/>
            <a:lumOff val="0"/>
            <a:alphaOff val="0"/>
          </a:schemeClr>
        </a:solidFill>
        <a:ln w="19050" cap="flat"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dirty="0">
              <a:solidFill>
                <a:schemeClr val="accent3">
                  <a:lumMod val="50000"/>
                </a:schemeClr>
              </a:solidFill>
            </a:rPr>
            <a:t> 2.</a:t>
          </a:r>
        </a:p>
        <a:p>
          <a:pPr marL="0" lvl="0" indent="0" algn="ctr" defTabSz="933450">
            <a:lnSpc>
              <a:spcPct val="90000"/>
            </a:lnSpc>
            <a:spcBef>
              <a:spcPct val="0"/>
            </a:spcBef>
            <a:spcAft>
              <a:spcPct val="35000"/>
            </a:spcAft>
            <a:buNone/>
          </a:pPr>
          <a:r>
            <a:rPr lang="en-US" sz="2100" b="1" kern="1200" dirty="0">
              <a:solidFill>
                <a:schemeClr val="accent3">
                  <a:lumMod val="50000"/>
                </a:schemeClr>
              </a:solidFill>
            </a:rPr>
            <a:t>THEORY</a:t>
          </a:r>
          <a:endParaRPr lang="en-US" sz="2100" kern="1200" dirty="0">
            <a:solidFill>
              <a:schemeClr val="accent3">
                <a:lumMod val="50000"/>
              </a:schemeClr>
            </a:solidFill>
          </a:endParaRPr>
        </a:p>
        <a:p>
          <a:pPr marL="0" lvl="0" indent="0" algn="ctr" defTabSz="933450">
            <a:lnSpc>
              <a:spcPct val="90000"/>
            </a:lnSpc>
            <a:spcBef>
              <a:spcPct val="0"/>
            </a:spcBef>
            <a:spcAft>
              <a:spcPct val="35000"/>
            </a:spcAft>
            <a:buNone/>
          </a:pPr>
          <a:r>
            <a:rPr lang="en-US" sz="2100" kern="1200" dirty="0">
              <a:solidFill>
                <a:schemeClr val="accent3">
                  <a:lumMod val="50000"/>
                </a:schemeClr>
              </a:solidFill>
            </a:rPr>
            <a:t> What is listening? </a:t>
          </a:r>
        </a:p>
      </dsp:txBody>
      <dsp:txXfrm>
        <a:off x="3225123" y="3049944"/>
        <a:ext cx="2753555" cy="1306119"/>
      </dsp:txXfrm>
    </dsp:sp>
    <dsp:sp modelId="{00D0B52D-2A0F-4D47-83A4-4DDE411B4460}">
      <dsp:nvSpPr>
        <dsp:cNvPr id="0" name=""/>
        <dsp:cNvSpPr/>
      </dsp:nvSpPr>
      <dsp:spPr>
        <a:xfrm>
          <a:off x="354" y="2979286"/>
          <a:ext cx="2894871" cy="1447435"/>
        </a:xfrm>
        <a:prstGeom prst="roundRect">
          <a:avLst/>
        </a:prstGeom>
        <a:solidFill>
          <a:schemeClr val="lt1">
            <a:hueOff val="0"/>
            <a:satOff val="0"/>
            <a:lumOff val="0"/>
            <a:alphaOff val="0"/>
          </a:schemeClr>
        </a:solidFill>
        <a:ln w="19050" cap="flat"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dirty="0">
              <a:solidFill>
                <a:schemeClr val="accent3">
                  <a:lumMod val="50000"/>
                </a:schemeClr>
              </a:solidFill>
            </a:rPr>
            <a:t> 3.</a:t>
          </a:r>
        </a:p>
        <a:p>
          <a:pPr marL="0" lvl="0" indent="0" algn="ctr" defTabSz="933450">
            <a:lnSpc>
              <a:spcPct val="90000"/>
            </a:lnSpc>
            <a:spcBef>
              <a:spcPct val="0"/>
            </a:spcBef>
            <a:spcAft>
              <a:spcPct val="35000"/>
            </a:spcAft>
            <a:buNone/>
          </a:pPr>
          <a:r>
            <a:rPr lang="en-US" sz="2100" b="1" kern="1200" dirty="0">
              <a:solidFill>
                <a:schemeClr val="accent3">
                  <a:lumMod val="50000"/>
                </a:schemeClr>
              </a:solidFill>
            </a:rPr>
            <a:t>PRACTICE</a:t>
          </a:r>
          <a:endParaRPr lang="en-US" sz="2100" kern="1200" dirty="0">
            <a:solidFill>
              <a:schemeClr val="accent3">
                <a:lumMod val="50000"/>
              </a:schemeClr>
            </a:solidFill>
          </a:endParaRPr>
        </a:p>
        <a:p>
          <a:pPr marL="0" lvl="0" indent="0" algn="ctr" defTabSz="933450">
            <a:lnSpc>
              <a:spcPct val="90000"/>
            </a:lnSpc>
            <a:spcBef>
              <a:spcPct val="0"/>
            </a:spcBef>
            <a:spcAft>
              <a:spcPct val="35000"/>
            </a:spcAft>
            <a:buNone/>
          </a:pPr>
          <a:r>
            <a:rPr lang="en-US" sz="2100" kern="1200" dirty="0">
              <a:solidFill>
                <a:schemeClr val="accent3">
                  <a:lumMod val="50000"/>
                </a:schemeClr>
              </a:solidFill>
            </a:rPr>
            <a:t> How to listen  </a:t>
          </a:r>
        </a:p>
      </dsp:txBody>
      <dsp:txXfrm>
        <a:off x="71012" y="3049944"/>
        <a:ext cx="2753555" cy="1306119"/>
      </dsp:txXfrm>
    </dsp:sp>
  </dsp:spTree>
</dsp:drawing>
</file>

<file path=ppt/diagrams/layout1.xml><?xml version="1.0" encoding="utf-8"?>
<dgm:layoutDef xmlns:dgm="http://schemas.openxmlformats.org/drawingml/2006/diagram" xmlns:a="http://schemas.openxmlformats.org/drawingml/2006/main" uniqueId="urn:microsoft.com/office/officeart/2005/8/layout/cycle3">
  <dgm:title val=""/>
  <dgm:desc val=""/>
  <dgm:catLst>
    <dgm:cat type="cycle" pri="5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axis="ch" ptType="node" func="cnt" op="equ" val="2">
        <dgm:alg type="composite">
          <dgm:param type="ar" val="0.9"/>
        </dgm:alg>
        <dgm:shape xmlns:r="http://schemas.openxmlformats.org/officeDocument/2006/relationships" r:blip="">
          <dgm:adjLst/>
        </dgm:shape>
        <dgm:presOf/>
        <dgm:constrLst>
          <dgm:constr type="primFontSz" for="ch" ptType="node" op="equ" val="65"/>
          <dgm:constr type="ctrX" for="ch" forName="node1" refType="w" fact="0.5"/>
          <dgm:constr type="t" for="ch" forName="node1"/>
          <dgm:constr type="w" for="ch" forName="node1" refType="w" fact="0.8"/>
          <dgm:constr type="h" for="ch" forName="node1" refType="w" refFor="ch" refForName="node1" fact="0.5"/>
          <dgm:constr type="ctrX" for="ch" forName="sibTrans" refType="w" fact="0.5"/>
          <dgm:constr type="t" for="ch" forName="sibTrans"/>
          <dgm:constr type="w" for="ch" forName="sibTrans" refType="w" fact="0.8"/>
          <dgm:constr type="h" for="ch" forName="sibTrans" refType="w" refFor="ch" refForName="node1" fact="0.5"/>
          <dgm:constr type="userA" for="ch" forName="sibTrans" refType="w" fact="1.07"/>
          <dgm:constr type="ctrX" for="ch" forName="node2" refType="w" fact="0.5"/>
          <dgm:constr type="b" for="ch" forName="node2" refType="h"/>
          <dgm:constr type="w" for="ch" forName="node2" refType="w" fact="0.8"/>
          <dgm:constr type="h" for="ch" forName="node2" refType="w" refFor="ch" refForName="node1" fact="0.5"/>
          <dgm:constr type="l" for="ch" forName="sp1"/>
          <dgm:constr type="t" for="ch" forName="sp1" refType="h" fact="0.5"/>
          <dgm:constr type="w" for="ch" forName="sp1" val="1"/>
          <dgm:constr type="h" for="ch" forName="sp1" val="1"/>
          <dgm:constr type="r" for="ch" forName="sp2" refType="w"/>
          <dgm:constr type="t" for="ch" forName="sp2" refType="h" fact="0.5"/>
          <dgm:constr type="w" for="ch" forName="sp2" val="1"/>
          <dgm:constr type="h" for="ch" forName="sp2" val="1"/>
        </dgm:constrLst>
        <dgm:ruleLst/>
      </dgm:if>
      <dgm:else name="Name3">
        <dgm:alg type="composite"/>
        <dgm:shape xmlns:r="http://schemas.openxmlformats.org/officeDocument/2006/relationships" r:blip="">
          <dgm:adjLst/>
        </dgm:shape>
        <dgm:presOf/>
        <dgm:constrLst>
          <dgm:constr type="primFontSz" for="ch" ptType="node" op="equ" val="65"/>
        </dgm:constrLst>
        <dgm:ruleLst/>
      </dgm:else>
    </dgm:choose>
    <dgm:choose name="Name4">
      <dgm:if name="Name5" axis="ch" ptType="node" func="cnt" op="equ" val="2">
        <dgm:layoutNode name="node1">
          <dgm:varLst>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ibTrans" styleLbl="bgShp">
          <dgm:choose name="Name6">
            <dgm:if name="Name7" func="var" arg="dir" op="equ" val="norm">
              <dgm:alg type="conn">
                <dgm:param type="connRout" val="longCurve"/>
                <dgm:param type="begPts" val="midR"/>
                <dgm:param type="endPts" val="midL"/>
                <dgm:param type="dstNode" val="node1"/>
              </dgm:alg>
              <dgm:shape xmlns:r="http://schemas.openxmlformats.org/officeDocument/2006/relationships" type="conn" r:blip="" zOrderOff="-2">
                <dgm:adjLst/>
              </dgm:shape>
              <dgm:presOf axis="ch" ptType="sibTrans"/>
              <dgm:constrLst>
                <dgm:constr type="userA"/>
                <dgm:constr type="diam" refType="userA" fact="-1"/>
                <dgm:constr type="wArH" refType="userA" fact="0.05"/>
                <dgm:constr type="hArH" refType="userA" fact="0.1"/>
                <dgm:constr type="stemThick" refType="userA" fact="0.06"/>
                <dgm:constr type="begPad" refType="connDist" fact="-0.2"/>
                <dgm:constr type="endPad" refType="connDist" fact="0.05"/>
              </dgm:constrLst>
            </dgm:if>
            <dgm:else name="Name8">
              <dgm:alg type="conn">
                <dgm:param type="connRout" val="longCurve"/>
                <dgm:param type="begPts" val="midL"/>
                <dgm:param type="endPts" val="midR"/>
                <dgm:param type="dstNode" val="node1"/>
              </dgm:alg>
              <dgm:shape xmlns:r="http://schemas.openxmlformats.org/officeDocument/2006/relationships" type="conn" r:blip="" zOrderOff="-2">
                <dgm:adjLst/>
              </dgm:shape>
              <dgm:presOf axis="ch" ptType="sibTrans"/>
              <dgm:constrLst>
                <dgm:constr type="userA"/>
                <dgm:constr type="diam" refType="userA"/>
                <dgm:constr type="wArH" refType="userA" fact="0.05"/>
                <dgm:constr type="hArH" refType="userA" fact="0.1"/>
                <dgm:constr type="stemThick" refType="userA" fact="0.06"/>
                <dgm:constr type="begPad" refType="connDist" fact="-0.2"/>
                <dgm:constr type="endPad" refType="connDist" fact="0.05"/>
              </dgm:constrLst>
            </dgm:else>
          </dgm:choose>
          <dgm:ruleLst/>
        </dgm:layoutNode>
        <dgm:layoutNode name="node2">
          <dgm:varLst>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p1">
          <dgm:alg type="sp"/>
          <dgm:shape xmlns:r="http://schemas.openxmlformats.org/officeDocument/2006/relationships" r:blip="">
            <dgm:adjLst/>
          </dgm:shape>
          <dgm:presOf/>
          <dgm:constrLst/>
          <dgm:ruleLst/>
        </dgm:layoutNode>
        <dgm:layoutNode name="sp2">
          <dgm:alg type="sp"/>
          <dgm:shape xmlns:r="http://schemas.openxmlformats.org/officeDocument/2006/relationships" r:blip="">
            <dgm:adjLst/>
          </dgm:shape>
          <dgm:presOf/>
          <dgm:constrLst/>
          <dgm:ruleLst/>
        </dgm:layoutNode>
      </dgm:if>
      <dgm:else name="Name9">
        <dgm:layoutNode name="cycle">
          <dgm:choose name="Name10">
            <dgm:if name="Name11" func="var" arg="dir" op="equ" val="norm">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fact="-1"/>
                <dgm:constr type="wArH" for="ch" ptType="sibTrans" refType="diam" op="equ" fact="0.05"/>
                <dgm:constr type="hArH" for="ch" ptType="sibTrans" refType="diam" op="equ" fact="0.1"/>
                <dgm:constr type="stemThick" for="ch" ptType="sibTrans" refType="diam" op="equ" fact="0.065"/>
                <dgm:constr type="primFontSz" for="ch" ptType="node" op="equ"/>
              </dgm:constrLst>
            </dgm:if>
            <dgm:else name="Name12">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dgm:constr type="wArH" for="ch" ptType="sibTrans" refType="diam" op="equ" fact="0.05"/>
                <dgm:constr type="hArH" for="ch" ptType="sibTrans" refType="diam" op="equ" fact="0.1"/>
                <dgm:constr type="stemThick" for="ch" ptType="sibTrans" refType="diam" op="equ" fact="0.065"/>
                <dgm:constr type="primFontSz" for="ch" ptType="node" op="equ"/>
              </dgm:constrLst>
            </dgm:else>
          </dgm:choose>
          <dgm:ruleLst/>
          <dgm:forEach name="nodesFirstNodeForEach" axis="ch" ptType="node" cnt="1">
            <dgm:layoutNode name="nodeFirstNode">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FirstNode" styleLbl="bgShp">
                <dgm:choose name="Name13">
                  <dgm:if name="Name14" func="var" arg="dir" op="equ" val="norm">
                    <dgm:alg type="conn">
                      <dgm:param type="connRout" val="longCurve"/>
                      <dgm:param type="begPts" val="midR"/>
                      <dgm:param type="endPts" val="midL"/>
                      <dgm:param type="dstNode" val="nodeFirstNode"/>
                    </dgm:alg>
                  </dgm:if>
                  <dgm:else name="Name15">
                    <dgm:alg type="conn">
                      <dgm:param type="connRout" val="longCurve"/>
                      <dgm:param type="begPts" val="midL"/>
                      <dgm:param type="endPts" val="midR"/>
                      <dgm:param type="dstNode" val="nodeFirstNode"/>
                    </dgm:alg>
                  </dgm:else>
                </dgm:choose>
                <dgm:shape xmlns:r="http://schemas.openxmlformats.org/officeDocument/2006/relationships" type="conn" r:blip="" zOrderOff="-2">
                  <dgm:adjLst/>
                </dgm:shape>
                <dgm:presOf axis="self"/>
                <dgm:choose name="Name16">
                  <dgm:if name="Name17" axis="par ch" ptType="doc node" func="cnt" op="equ" val="3">
                    <dgm:constrLst>
                      <dgm:constr type="userA"/>
                      <dgm:constr type="diam" refType="userA" fact="1.01"/>
                      <dgm:constr type="begPad" refType="connDist" fact="-0.2"/>
                      <dgm:constr type="endPad" refType="connDist" fact="0.05"/>
                    </dgm:constrLst>
                  </dgm:if>
                  <dgm:if name="Name18" axis="par ch" ptType="doc node" func="cnt" op="equ" val="4">
                    <dgm:constrLst>
                      <dgm:constr type="userA"/>
                      <dgm:constr type="diam" refType="userA" fact="1.26"/>
                      <dgm:constr type="begPad" refType="connDist" fact="-0.2"/>
                      <dgm:constr type="endPad" refType="connDist" fact="0.05"/>
                    </dgm:constrLst>
                  </dgm:if>
                  <dgm:if name="Name19" axis="par ch" ptType="doc node" func="cnt" op="equ" val="5">
                    <dgm:constrLst>
                      <dgm:constr type="userA"/>
                      <dgm:constr type="diam" refType="userA" fact="1.04"/>
                      <dgm:constr type="begPad" refType="connDist" fact="-0.2"/>
                      <dgm:constr type="endPad" refType="connDist" fact="0.05"/>
                    </dgm:constrLst>
                  </dgm:if>
                  <dgm:if name="Name20" axis="par ch" ptType="doc node" func="cnt" op="equ" val="6">
                    <dgm:constrLst>
                      <dgm:constr type="userA"/>
                      <dgm:constr type="diam" refType="userA" fact="1.1"/>
                      <dgm:constr type="begPad" refType="connDist" fact="-0.2"/>
                      <dgm:constr type="endPad" refType="connDist" fact="0.05"/>
                    </dgm:constrLst>
                  </dgm:if>
                  <dgm:else name="Name21">
                    <dgm:constrLst>
                      <dgm:constr type="userA"/>
                      <dgm:constr type="diam" refType="userA" fact="1.04"/>
                      <dgm:constr type="begPad" refType="connDist" fact="-0.2"/>
                      <dgm:constr type="endPad" refType="connDist" fact="0.05"/>
                    </dgm:constrLst>
                  </dgm:else>
                </dgm:choose>
                <dgm:ruleLst/>
              </dgm:layoutNode>
            </dgm:forEach>
          </dgm:forEach>
          <dgm:forEach name="followingNodesForEach" axis="ch" ptType="node" st="2">
            <dgm:layoutNode name="nodeFollowingNodes">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dgm:layoutNod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004A8D02-4E65-4CCD-8312-4AB164C6C77D}" type="datetimeFigureOut">
              <a:rPr lang="en-US"/>
              <a:t>5/7/2020</a:t>
            </a:fld>
            <a:endParaRPr/>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7C119DBA-4540-49B3-8FA9-6259387ECF9E}" type="slidenum">
              <a:rPr/>
              <a:t>‹#›</a:t>
            </a:fld>
            <a:endParaRPr/>
          </a:p>
        </p:txBody>
      </p:sp>
    </p:spTree>
    <p:extLst>
      <p:ext uri="{BB962C8B-B14F-4D97-AF65-F5344CB8AC3E}">
        <p14:creationId xmlns:p14="http://schemas.microsoft.com/office/powerpoint/2010/main" val="358761985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67A755D9-D361-47B8-9652-3B4EA9776CE5}" type="datetimeFigureOut">
              <a:rPr lang="en-US"/>
              <a:t>5/7/2020</a:t>
            </a:fld>
            <a:endParaRPr/>
          </a:p>
        </p:txBody>
      </p:sp>
      <p:sp>
        <p:nvSpPr>
          <p:cNvPr id="4" name="Slide Image Placeholder 3"/>
          <p:cNvSpPr>
            <a:spLocks noGrp="1" noRot="1" noChangeAspect="1"/>
          </p:cNvSpPr>
          <p:nvPr>
            <p:ph type="sldImg" idx="2"/>
          </p:nvPr>
        </p:nvSpPr>
        <p:spPr>
          <a:xfrm>
            <a:off x="382588" y="685800"/>
            <a:ext cx="6092825" cy="3429000"/>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t>Click to edit Master text styles</a:t>
            </a:r>
          </a:p>
          <a:p>
            <a:pPr lvl="1"/>
            <a:r>
              <a:t>Second level</a:t>
            </a:r>
          </a:p>
          <a:p>
            <a:pPr lvl="2"/>
            <a:r>
              <a:t>Third level</a:t>
            </a:r>
          </a:p>
          <a:p>
            <a:pPr lvl="3"/>
            <a:r>
              <a:t>Fourth level</a:t>
            </a:r>
          </a:p>
          <a:p>
            <a:pPr lvl="4"/>
            <a:r>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E3B36274-F2B9-4C45-BBB4-0EDF4CD651A7}" type="slidenum">
              <a:rPr/>
              <a:t>‹#›</a:t>
            </a:fld>
            <a:endParaRPr/>
          </a:p>
        </p:txBody>
      </p:sp>
    </p:spTree>
    <p:extLst>
      <p:ext uri="{BB962C8B-B14F-4D97-AF65-F5344CB8AC3E}">
        <p14:creationId xmlns:p14="http://schemas.microsoft.com/office/powerpoint/2010/main" val="214768858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E3B36274-F2B9-4C45-BBB4-0EDF4CD651A7}" type="slidenum">
              <a:rPr lang="en-US"/>
              <a:t>1</a:t>
            </a:fld>
            <a:endParaRPr lang="en-US"/>
          </a:p>
        </p:txBody>
      </p:sp>
    </p:spTree>
    <p:extLst>
      <p:ext uri="{BB962C8B-B14F-4D97-AF65-F5344CB8AC3E}">
        <p14:creationId xmlns:p14="http://schemas.microsoft.com/office/powerpoint/2010/main" val="124502349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E3B36274-F2B9-4C45-BBB4-0EDF4CD651A7}" type="slidenum">
              <a:rPr lang="en-US"/>
              <a:t>9</a:t>
            </a:fld>
            <a:endParaRPr lang="en-US"/>
          </a:p>
        </p:txBody>
      </p:sp>
    </p:spTree>
    <p:extLst>
      <p:ext uri="{BB962C8B-B14F-4D97-AF65-F5344CB8AC3E}">
        <p14:creationId xmlns:p14="http://schemas.microsoft.com/office/powerpoint/2010/main" val="156409003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a:spLocks noChangeAspect="1"/>
          </p:cNvSpPr>
          <p:nvPr/>
        </p:nvSpPr>
        <p:spPr>
          <a:xfrm>
            <a:off x="231080" y="243841"/>
            <a:ext cx="11721587" cy="6377939"/>
          </a:xfrm>
          <a:prstGeom prst="rect">
            <a:avLst/>
          </a:prstGeom>
          <a:solidFill>
            <a:schemeClr val="accent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109691" y="882376"/>
            <a:ext cx="9964364" cy="2926080"/>
          </a:xfrm>
        </p:spPr>
        <p:txBody>
          <a:bodyPr anchor="b">
            <a:normAutofit/>
          </a:bodyPr>
          <a:lstStyle>
            <a:lvl1pPr algn="ctr">
              <a:lnSpc>
                <a:spcPct val="85000"/>
              </a:lnSpc>
              <a:defRPr sz="7198" b="1" cap="all"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1709085" y="3869635"/>
            <a:ext cx="8765577" cy="1388165"/>
          </a:xfrm>
        </p:spPr>
        <p:txBody>
          <a:bodyPr>
            <a:normAutofit/>
          </a:bodyPr>
          <a:lstStyle>
            <a:lvl1pPr marL="0" indent="0" algn="ctr">
              <a:buNone/>
              <a:defRPr sz="2199">
                <a:solidFill>
                  <a:srgbClr val="FFFFFF"/>
                </a:solidFill>
              </a:defRPr>
            </a:lvl1pPr>
            <a:lvl2pPr marL="457063" indent="0" algn="ctr">
              <a:buNone/>
              <a:defRPr sz="2199"/>
            </a:lvl2pPr>
            <a:lvl3pPr marL="914126" indent="0" algn="ctr">
              <a:buNone/>
              <a:defRPr sz="2199"/>
            </a:lvl3pPr>
            <a:lvl4pPr marL="1371189" indent="0" algn="ctr">
              <a:buNone/>
              <a:defRPr sz="1999"/>
            </a:lvl4pPr>
            <a:lvl5pPr marL="1828251" indent="0" algn="ctr">
              <a:buNone/>
              <a:defRPr sz="1999"/>
            </a:lvl5pPr>
            <a:lvl6pPr marL="2285314" indent="0" algn="ctr">
              <a:buNone/>
              <a:defRPr sz="1999"/>
            </a:lvl6pPr>
            <a:lvl7pPr marL="2742377" indent="0" algn="ctr">
              <a:buNone/>
              <a:defRPr sz="1999"/>
            </a:lvl7pPr>
            <a:lvl8pPr marL="3199440" indent="0" algn="ctr">
              <a:buNone/>
              <a:defRPr sz="1999"/>
            </a:lvl8pPr>
            <a:lvl9pPr marL="3656503" indent="0" algn="ctr">
              <a:buNone/>
              <a:defRPr sz="1999"/>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defRPr>
                <a:solidFill>
                  <a:srgbClr val="FFFFFF"/>
                </a:solidFill>
              </a:defRPr>
            </a:lvl1pPr>
          </a:lstStyle>
          <a:p>
            <a:fld id="{83829175-527E-46A3-863C-1BB1F163B849}" type="datetimeFigureOut">
              <a:rPr lang="en-US" smtClean="0"/>
              <a:t>5/7/2020</a:t>
            </a:fld>
            <a:endParaRPr lang="en-US" dirty="0"/>
          </a:p>
        </p:txBody>
      </p:sp>
      <p:sp>
        <p:nvSpPr>
          <p:cNvPr id="5" name="Footer Placeholder 4"/>
          <p:cNvSpPr>
            <a:spLocks noGrp="1"/>
          </p:cNvSpPr>
          <p:nvPr>
            <p:ph type="ftr" sz="quarter" idx="11"/>
          </p:nvPr>
        </p:nvSpPr>
        <p:spPr/>
        <p:txBody>
          <a:bodyPr/>
          <a:lstStyle>
            <a:lvl1pPr>
              <a:defRPr>
                <a:solidFill>
                  <a:srgbClr val="FFFFFF"/>
                </a:solidFill>
              </a:defRPr>
            </a:lvl1pPr>
          </a:lstStyle>
          <a:p>
            <a:endParaRPr lang="en-GB" dirty="0"/>
          </a:p>
        </p:txBody>
      </p:sp>
      <p:sp>
        <p:nvSpPr>
          <p:cNvPr id="6" name="Slide Number Placeholder 5"/>
          <p:cNvSpPr>
            <a:spLocks noGrp="1"/>
          </p:cNvSpPr>
          <p:nvPr>
            <p:ph type="sldNum" sz="quarter" idx="12"/>
          </p:nvPr>
        </p:nvSpPr>
        <p:spPr/>
        <p:txBody>
          <a:bodyPr/>
          <a:lstStyle>
            <a:lvl1pPr>
              <a:defRPr>
                <a:solidFill>
                  <a:srgbClr val="FFFFFF"/>
                </a:solidFill>
              </a:defRPr>
            </a:lvl1pPr>
          </a:lstStyle>
          <a:p>
            <a:fld id="{E5137D0E-4A4F-4307-8994-C1891D747D59}" type="slidenum">
              <a:rPr lang="en-GB" smtClean="0"/>
              <a:t>‹#›</a:t>
            </a:fld>
            <a:endParaRPr lang="en-GB" dirty="0"/>
          </a:p>
        </p:txBody>
      </p:sp>
      <p:cxnSp>
        <p:nvCxnSpPr>
          <p:cNvPr id="8" name="Straight Connector 7"/>
          <p:cNvCxnSpPr/>
          <p:nvPr/>
        </p:nvCxnSpPr>
        <p:spPr>
          <a:xfrm>
            <a:off x="1978145" y="3733800"/>
            <a:ext cx="8227458"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545581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3829175-527E-46A3-863C-1BB1F163B849}" type="datetimeFigureOut">
              <a:rPr lang="en-US" smtClean="0"/>
              <a:t>5/7/2020</a:t>
            </a:fld>
            <a:endParaRPr lang="en-US"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E5137D0E-4A4F-4307-8994-C1891D747D59}" type="slidenum">
              <a:rPr lang="en-GB" smtClean="0"/>
              <a:t>‹#›</a:t>
            </a:fld>
            <a:endParaRPr lang="en-GB" dirty="0"/>
          </a:p>
        </p:txBody>
      </p:sp>
    </p:spTree>
    <p:extLst>
      <p:ext uri="{BB962C8B-B14F-4D97-AF65-F5344CB8AC3E}">
        <p14:creationId xmlns:p14="http://schemas.microsoft.com/office/powerpoint/2010/main" val="24287965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06136" y="1173575"/>
            <a:ext cx="9964364" cy="2926080"/>
          </a:xfrm>
        </p:spPr>
        <p:txBody>
          <a:bodyPr anchor="b">
            <a:noAutofit/>
          </a:bodyPr>
          <a:lstStyle>
            <a:lvl1pPr algn="ctr">
              <a:lnSpc>
                <a:spcPct val="85000"/>
              </a:lnSpc>
              <a:defRPr sz="7198" b="0" cap="all" baseline="0"/>
            </a:lvl1pPr>
          </a:lstStyle>
          <a:p>
            <a:r>
              <a:rPr lang="en-US"/>
              <a:t>Click to edit Master title style</a:t>
            </a:r>
            <a:endParaRPr lang="en-US" dirty="0"/>
          </a:p>
        </p:txBody>
      </p:sp>
      <p:sp>
        <p:nvSpPr>
          <p:cNvPr id="3" name="Text Placeholder 2"/>
          <p:cNvSpPr>
            <a:spLocks noGrp="1"/>
          </p:cNvSpPr>
          <p:nvPr>
            <p:ph type="body" idx="1"/>
          </p:nvPr>
        </p:nvSpPr>
        <p:spPr>
          <a:xfrm>
            <a:off x="1709483" y="4154520"/>
            <a:ext cx="8766812" cy="1363806"/>
          </a:xfrm>
        </p:spPr>
        <p:txBody>
          <a:bodyPr anchor="t">
            <a:normAutofit/>
          </a:bodyPr>
          <a:lstStyle>
            <a:lvl1pPr marL="0" indent="0" algn="ctr">
              <a:buNone/>
              <a:defRPr sz="2199">
                <a:solidFill>
                  <a:schemeClr val="accent1"/>
                </a:solidFill>
              </a:defRPr>
            </a:lvl1pPr>
            <a:lvl2pPr marL="457063" indent="0">
              <a:buNone/>
              <a:defRPr sz="1799">
                <a:solidFill>
                  <a:schemeClr val="tx1">
                    <a:tint val="75000"/>
                  </a:schemeClr>
                </a:solidFill>
              </a:defRPr>
            </a:lvl2pPr>
            <a:lvl3pPr marL="914126" indent="0">
              <a:buNone/>
              <a:defRPr sz="1600">
                <a:solidFill>
                  <a:schemeClr val="tx1">
                    <a:tint val="75000"/>
                  </a:schemeClr>
                </a:solidFill>
              </a:defRPr>
            </a:lvl3pPr>
            <a:lvl4pPr marL="1371189" indent="0">
              <a:buNone/>
              <a:defRPr sz="1400">
                <a:solidFill>
                  <a:schemeClr val="tx1">
                    <a:tint val="75000"/>
                  </a:schemeClr>
                </a:solidFill>
              </a:defRPr>
            </a:lvl4pPr>
            <a:lvl5pPr marL="1828251" indent="0">
              <a:buNone/>
              <a:defRPr sz="1400">
                <a:solidFill>
                  <a:schemeClr val="tx1">
                    <a:tint val="75000"/>
                  </a:schemeClr>
                </a:solidFill>
              </a:defRPr>
            </a:lvl5pPr>
            <a:lvl6pPr marL="2285314" indent="0">
              <a:buNone/>
              <a:defRPr sz="1400">
                <a:solidFill>
                  <a:schemeClr val="tx1">
                    <a:tint val="75000"/>
                  </a:schemeClr>
                </a:solidFill>
              </a:defRPr>
            </a:lvl6pPr>
            <a:lvl7pPr marL="2742377" indent="0">
              <a:buNone/>
              <a:defRPr sz="1400">
                <a:solidFill>
                  <a:schemeClr val="tx1">
                    <a:tint val="75000"/>
                  </a:schemeClr>
                </a:solidFill>
              </a:defRPr>
            </a:lvl7pPr>
            <a:lvl8pPr marL="3199440" indent="0">
              <a:buNone/>
              <a:defRPr sz="1400">
                <a:solidFill>
                  <a:schemeClr val="tx1">
                    <a:tint val="75000"/>
                  </a:schemeClr>
                </a:solidFill>
              </a:defRPr>
            </a:lvl8pPr>
            <a:lvl9pPr marL="3656503"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3829175-527E-46A3-863C-1BB1F163B849}" type="datetimeFigureOut">
              <a:rPr lang="en-US" smtClean="0"/>
              <a:t>5/7/2020</a:t>
            </a:fld>
            <a:endParaRPr lang="en-US"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E5137D0E-4A4F-4307-8994-C1891D747D59}" type="slidenum">
              <a:rPr lang="en-GB" smtClean="0"/>
              <a:t>‹#›</a:t>
            </a:fld>
            <a:endParaRPr lang="en-GB" dirty="0"/>
          </a:p>
        </p:txBody>
      </p:sp>
      <p:cxnSp>
        <p:nvCxnSpPr>
          <p:cNvPr id="7" name="Straight Connector 6"/>
          <p:cNvCxnSpPr/>
          <p:nvPr/>
        </p:nvCxnSpPr>
        <p:spPr>
          <a:xfrm>
            <a:off x="1980684" y="4020408"/>
            <a:ext cx="8227458"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702198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42702" y="2057399"/>
            <a:ext cx="4753642" cy="4023360"/>
          </a:xfrm>
        </p:spPr>
        <p:txBody>
          <a:bodyPr/>
          <a:lstStyle>
            <a:lvl1pPr>
              <a:defRPr sz="2199"/>
            </a:lvl1pPr>
            <a:lvl2pPr>
              <a:defRPr sz="1999"/>
            </a:lvl2pPr>
            <a:lvl3pPr>
              <a:defRPr sz="1799"/>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65980" y="2057400"/>
            <a:ext cx="4753642" cy="4023360"/>
          </a:xfrm>
        </p:spPr>
        <p:txBody>
          <a:bodyPr/>
          <a:lstStyle>
            <a:lvl1pPr>
              <a:defRPr sz="2199"/>
            </a:lvl1pPr>
            <a:lvl2pPr>
              <a:defRPr sz="1999"/>
            </a:lvl2pPr>
            <a:lvl3pPr>
              <a:defRPr sz="1799"/>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3829175-527E-46A3-863C-1BB1F163B849}" type="datetimeFigureOut">
              <a:rPr lang="en-US" smtClean="0"/>
              <a:t>5/7/2020</a:t>
            </a:fld>
            <a:endParaRPr lang="en-US"/>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E5137D0E-4A4F-4307-8994-C1891D747D59}" type="slidenum">
              <a:rPr lang="en-GB" smtClean="0"/>
              <a:t>‹#›</a:t>
            </a:fld>
            <a:endParaRPr lang="en-GB"/>
          </a:p>
        </p:txBody>
      </p:sp>
    </p:spTree>
    <p:extLst>
      <p:ext uri="{BB962C8B-B14F-4D97-AF65-F5344CB8AC3E}">
        <p14:creationId xmlns:p14="http://schemas.microsoft.com/office/powerpoint/2010/main" val="1735078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142702" y="2001511"/>
            <a:ext cx="4753642" cy="777240"/>
          </a:xfrm>
        </p:spPr>
        <p:txBody>
          <a:bodyPr anchor="ctr"/>
          <a:lstStyle>
            <a:lvl1pPr marL="0" indent="0">
              <a:spcBef>
                <a:spcPts val="0"/>
              </a:spcBef>
              <a:buNone/>
              <a:defRPr sz="2399" b="1"/>
            </a:lvl1pPr>
            <a:lvl2pPr marL="457063" indent="0">
              <a:buNone/>
              <a:defRPr sz="1999" b="1"/>
            </a:lvl2pPr>
            <a:lvl3pPr marL="914126" indent="0">
              <a:buNone/>
              <a:defRPr sz="1799" b="1"/>
            </a:lvl3pPr>
            <a:lvl4pPr marL="1371189" indent="0">
              <a:buNone/>
              <a:defRPr sz="1600" b="1"/>
            </a:lvl4pPr>
            <a:lvl5pPr marL="1828251" indent="0">
              <a:buNone/>
              <a:defRPr sz="1600" b="1"/>
            </a:lvl5pPr>
            <a:lvl6pPr marL="2285314" indent="0">
              <a:buNone/>
              <a:defRPr sz="1600" b="1"/>
            </a:lvl6pPr>
            <a:lvl7pPr marL="2742377" indent="0">
              <a:buNone/>
              <a:defRPr sz="1600" b="1"/>
            </a:lvl7pPr>
            <a:lvl8pPr marL="3199440" indent="0">
              <a:buNone/>
              <a:defRPr sz="1600" b="1"/>
            </a:lvl8pPr>
            <a:lvl9pPr marL="3656503" indent="0">
              <a:buNone/>
              <a:defRPr sz="1600" b="1"/>
            </a:lvl9pPr>
          </a:lstStyle>
          <a:p>
            <a:pPr lvl="0"/>
            <a:r>
              <a:rPr lang="en-US"/>
              <a:t>Click to edit Master text styles</a:t>
            </a:r>
          </a:p>
        </p:txBody>
      </p:sp>
      <p:sp>
        <p:nvSpPr>
          <p:cNvPr id="4" name="Content Placeholder 3"/>
          <p:cNvSpPr>
            <a:spLocks noGrp="1"/>
          </p:cNvSpPr>
          <p:nvPr>
            <p:ph sz="half" idx="2"/>
          </p:nvPr>
        </p:nvSpPr>
        <p:spPr>
          <a:xfrm>
            <a:off x="1142702" y="2721483"/>
            <a:ext cx="4753642" cy="3383280"/>
          </a:xfrm>
        </p:spPr>
        <p:txBody>
          <a:bodyPr/>
          <a:lstStyle>
            <a:lvl1pPr>
              <a:defRPr sz="2199"/>
            </a:lvl1pPr>
            <a:lvl2pPr>
              <a:defRPr sz="1999"/>
            </a:lvl2pPr>
            <a:lvl3pPr>
              <a:defRPr sz="1799"/>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67540" y="1999032"/>
            <a:ext cx="4753642" cy="777240"/>
          </a:xfrm>
        </p:spPr>
        <p:txBody>
          <a:bodyPr anchor="ctr"/>
          <a:lstStyle>
            <a:lvl1pPr marL="0" indent="0">
              <a:spcBef>
                <a:spcPts val="0"/>
              </a:spcBef>
              <a:buNone/>
              <a:defRPr sz="2399" b="1"/>
            </a:lvl1pPr>
            <a:lvl2pPr marL="457063" indent="0">
              <a:buNone/>
              <a:defRPr sz="1999" b="1"/>
            </a:lvl2pPr>
            <a:lvl3pPr marL="914126" indent="0">
              <a:buNone/>
              <a:defRPr sz="1799" b="1"/>
            </a:lvl3pPr>
            <a:lvl4pPr marL="1371189" indent="0">
              <a:buNone/>
              <a:defRPr sz="1600" b="1"/>
            </a:lvl4pPr>
            <a:lvl5pPr marL="1828251" indent="0">
              <a:buNone/>
              <a:defRPr sz="1600" b="1"/>
            </a:lvl5pPr>
            <a:lvl6pPr marL="2285314" indent="0">
              <a:buNone/>
              <a:defRPr sz="1600" b="1"/>
            </a:lvl6pPr>
            <a:lvl7pPr marL="2742377" indent="0">
              <a:buNone/>
              <a:defRPr sz="1600" b="1"/>
            </a:lvl7pPr>
            <a:lvl8pPr marL="3199440" indent="0">
              <a:buNone/>
              <a:defRPr sz="1600" b="1"/>
            </a:lvl8pPr>
            <a:lvl9pPr marL="3656503"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67540" y="2719322"/>
            <a:ext cx="4753642" cy="3383280"/>
          </a:xfrm>
        </p:spPr>
        <p:txBody>
          <a:bodyPr/>
          <a:lstStyle>
            <a:lvl1pPr>
              <a:defRPr sz="2199"/>
            </a:lvl1pPr>
            <a:lvl2pPr>
              <a:defRPr sz="1999"/>
            </a:lvl2pPr>
            <a:lvl3pPr>
              <a:defRPr sz="1799"/>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3829175-527E-46A3-863C-1BB1F163B849}" type="datetimeFigureOut">
              <a:rPr lang="en-US" smtClean="0"/>
              <a:t>5/7/2020</a:t>
            </a:fld>
            <a:endParaRPr lang="en-US"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E5137D0E-4A4F-4307-8994-C1891D747D59}" type="slidenum">
              <a:rPr lang="en-GB" smtClean="0"/>
              <a:t>‹#›</a:t>
            </a:fld>
            <a:endParaRPr lang="en-GB"/>
          </a:p>
        </p:txBody>
      </p:sp>
    </p:spTree>
    <p:extLst>
      <p:ext uri="{BB962C8B-B14F-4D97-AF65-F5344CB8AC3E}">
        <p14:creationId xmlns:p14="http://schemas.microsoft.com/office/powerpoint/2010/main" val="25919149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3829175-527E-46A3-863C-1BB1F163B849}" type="datetimeFigureOut">
              <a:rPr lang="en-US" smtClean="0"/>
              <a:t>5/7/2020</a:t>
            </a:fld>
            <a:endParaRPr lang="en-US"/>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E5137D0E-4A4F-4307-8994-C1891D747D59}" type="slidenum">
              <a:rPr lang="en-GB" smtClean="0"/>
              <a:t>‹#›</a:t>
            </a:fld>
            <a:endParaRPr lang="en-GB"/>
          </a:p>
        </p:txBody>
      </p:sp>
    </p:spTree>
    <p:extLst>
      <p:ext uri="{BB962C8B-B14F-4D97-AF65-F5344CB8AC3E}">
        <p14:creationId xmlns:p14="http://schemas.microsoft.com/office/powerpoint/2010/main" val="2497591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3829175-527E-46A3-863C-1BB1F163B849}" type="datetimeFigureOut">
              <a:rPr lang="en-US" smtClean="0"/>
              <a:t>5/7/2020</a:t>
            </a:fld>
            <a:endParaRPr lang="en-US"/>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5137D0E-4A4F-4307-8994-C1891D747D59}" type="slidenum">
              <a:rPr lang="en-GB" smtClean="0"/>
              <a:t>‹#›</a:t>
            </a:fld>
            <a:endParaRPr lang="en-GB"/>
          </a:p>
        </p:txBody>
      </p:sp>
    </p:spTree>
    <p:extLst>
      <p:ext uri="{BB962C8B-B14F-4D97-AF65-F5344CB8AC3E}">
        <p14:creationId xmlns:p14="http://schemas.microsoft.com/office/powerpoint/2010/main" val="28800643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2702" y="1097280"/>
            <a:ext cx="3930896" cy="1737360"/>
          </a:xfrm>
        </p:spPr>
        <p:txBody>
          <a:bodyPr anchor="b">
            <a:noAutofit/>
          </a:bodyPr>
          <a:lstStyle>
            <a:lvl1pPr>
              <a:lnSpc>
                <a:spcPct val="90000"/>
              </a:lnSpc>
              <a:defRPr sz="3999" b="0"/>
            </a:lvl1pPr>
          </a:lstStyle>
          <a:p>
            <a:r>
              <a:rPr lang="en-US"/>
              <a:t>Click to edit Master title style</a:t>
            </a:r>
            <a:endParaRPr lang="en-US" dirty="0"/>
          </a:p>
        </p:txBody>
      </p:sp>
      <p:sp>
        <p:nvSpPr>
          <p:cNvPr id="3" name="Content Placeholder 2"/>
          <p:cNvSpPr>
            <a:spLocks noGrp="1"/>
          </p:cNvSpPr>
          <p:nvPr>
            <p:ph idx="1"/>
          </p:nvPr>
        </p:nvSpPr>
        <p:spPr>
          <a:xfrm>
            <a:off x="5850635" y="1097280"/>
            <a:ext cx="5210723" cy="4663440"/>
          </a:xfrm>
        </p:spPr>
        <p:txBody>
          <a:bodyPr/>
          <a:lstStyle>
            <a:lvl1pPr>
              <a:defRPr sz="3199"/>
            </a:lvl1pPr>
            <a:lvl2pPr>
              <a:defRPr sz="2799"/>
            </a:lvl2pPr>
            <a:lvl3pPr>
              <a:defRPr sz="2399"/>
            </a:lvl3pPr>
            <a:lvl4pPr>
              <a:defRPr sz="1999"/>
            </a:lvl4pPr>
            <a:lvl5pPr>
              <a:defRPr sz="1999"/>
            </a:lvl5pPr>
            <a:lvl6pPr>
              <a:defRPr sz="1999"/>
            </a:lvl6pPr>
            <a:lvl7pPr>
              <a:defRPr sz="1999"/>
            </a:lvl7pPr>
            <a:lvl8pPr>
              <a:defRPr sz="1999"/>
            </a:lvl8pPr>
            <a:lvl9pPr>
              <a:defRPr sz="1999"/>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2702" y="2834640"/>
            <a:ext cx="3930896" cy="3017520"/>
          </a:xfrm>
        </p:spPr>
        <p:txBody>
          <a:bodyPr>
            <a:normAutofit/>
          </a:bodyPr>
          <a:lstStyle>
            <a:lvl1pPr marL="0" indent="0">
              <a:lnSpc>
                <a:spcPct val="100000"/>
              </a:lnSpc>
              <a:spcBef>
                <a:spcPts val="1000"/>
              </a:spcBef>
              <a:buNone/>
              <a:defRPr sz="1699"/>
            </a:lvl1pPr>
            <a:lvl2pPr marL="457063" indent="0">
              <a:buNone/>
              <a:defRPr sz="1200"/>
            </a:lvl2pPr>
            <a:lvl3pPr marL="914126" indent="0">
              <a:buNone/>
              <a:defRPr sz="1000"/>
            </a:lvl3pPr>
            <a:lvl4pPr marL="1371189" indent="0">
              <a:buNone/>
              <a:defRPr sz="900"/>
            </a:lvl4pPr>
            <a:lvl5pPr marL="1828251" indent="0">
              <a:buNone/>
              <a:defRPr sz="900"/>
            </a:lvl5pPr>
            <a:lvl6pPr marL="2285314" indent="0">
              <a:buNone/>
              <a:defRPr sz="900"/>
            </a:lvl6pPr>
            <a:lvl7pPr marL="2742377" indent="0">
              <a:buNone/>
              <a:defRPr sz="900"/>
            </a:lvl7pPr>
            <a:lvl8pPr marL="3199440" indent="0">
              <a:buNone/>
              <a:defRPr sz="900"/>
            </a:lvl8pPr>
            <a:lvl9pPr marL="3656503"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3829175-527E-46A3-863C-1BB1F163B849}" type="datetimeFigureOut">
              <a:rPr lang="en-US" smtClean="0"/>
              <a:pPr/>
              <a:t>5/7/2020</a:t>
            </a:fld>
            <a:endParaRPr lang="en-US"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E5137D0E-4A4F-4307-8994-C1891D747D59}" type="slidenum">
              <a:rPr lang="en-GB" smtClean="0"/>
              <a:pPr/>
              <a:t>‹#›</a:t>
            </a:fld>
            <a:endParaRPr lang="en-GB" dirty="0"/>
          </a:p>
        </p:txBody>
      </p:sp>
    </p:spTree>
    <p:extLst>
      <p:ext uri="{BB962C8B-B14F-4D97-AF65-F5344CB8AC3E}">
        <p14:creationId xmlns:p14="http://schemas.microsoft.com/office/powerpoint/2010/main" val="19648170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2702" y="1097280"/>
            <a:ext cx="3930896" cy="1737360"/>
          </a:xfrm>
        </p:spPr>
        <p:txBody>
          <a:bodyPr anchor="b">
            <a:noAutofit/>
          </a:bodyPr>
          <a:lstStyle>
            <a:lvl1pPr>
              <a:lnSpc>
                <a:spcPct val="90000"/>
              </a:lnSpc>
              <a:defRPr sz="3999"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5411838" y="1069847"/>
            <a:ext cx="6097460" cy="4800600"/>
          </a:xfrm>
        </p:spPr>
        <p:txBody>
          <a:bodyPr lIns="274320" tIns="182880" anchor="t">
            <a:normAutofit/>
          </a:bodyPr>
          <a:lstStyle>
            <a:lvl1pPr marL="0" indent="0">
              <a:buNone/>
              <a:defRPr sz="2799"/>
            </a:lvl1pPr>
            <a:lvl2pPr marL="457063" indent="0">
              <a:buNone/>
              <a:defRPr sz="2799"/>
            </a:lvl2pPr>
            <a:lvl3pPr marL="914126" indent="0">
              <a:buNone/>
              <a:defRPr sz="2399"/>
            </a:lvl3pPr>
            <a:lvl4pPr marL="1371189" indent="0">
              <a:buNone/>
              <a:defRPr sz="1999"/>
            </a:lvl4pPr>
            <a:lvl5pPr marL="1828251" indent="0">
              <a:buNone/>
              <a:defRPr sz="1999"/>
            </a:lvl5pPr>
            <a:lvl6pPr marL="2285314" indent="0">
              <a:buNone/>
              <a:defRPr sz="1999"/>
            </a:lvl6pPr>
            <a:lvl7pPr marL="2742377" indent="0">
              <a:buNone/>
              <a:defRPr sz="1999"/>
            </a:lvl7pPr>
            <a:lvl8pPr marL="3199440" indent="0">
              <a:buNone/>
              <a:defRPr sz="1999"/>
            </a:lvl8pPr>
            <a:lvl9pPr marL="3656503" indent="0">
              <a:buNone/>
              <a:defRPr sz="1999"/>
            </a:lvl9pPr>
          </a:lstStyle>
          <a:p>
            <a:r>
              <a:rPr lang="en-US"/>
              <a:t>Click icon to add picture</a:t>
            </a:r>
            <a:endParaRPr lang="en-US" dirty="0"/>
          </a:p>
        </p:txBody>
      </p:sp>
      <p:sp>
        <p:nvSpPr>
          <p:cNvPr id="4" name="Text Placeholder 3"/>
          <p:cNvSpPr>
            <a:spLocks noGrp="1"/>
          </p:cNvSpPr>
          <p:nvPr>
            <p:ph type="body" sz="half" idx="2"/>
          </p:nvPr>
        </p:nvSpPr>
        <p:spPr>
          <a:xfrm>
            <a:off x="1142702" y="2834640"/>
            <a:ext cx="3930896" cy="2880360"/>
          </a:xfrm>
        </p:spPr>
        <p:txBody>
          <a:bodyPr>
            <a:normAutofit/>
          </a:bodyPr>
          <a:lstStyle>
            <a:lvl1pPr marL="0" indent="0">
              <a:lnSpc>
                <a:spcPct val="100000"/>
              </a:lnSpc>
              <a:spcBef>
                <a:spcPts val="1000"/>
              </a:spcBef>
              <a:buNone/>
              <a:defRPr sz="1699"/>
            </a:lvl1pPr>
            <a:lvl2pPr marL="457063" indent="0">
              <a:buNone/>
              <a:defRPr sz="1200"/>
            </a:lvl2pPr>
            <a:lvl3pPr marL="914126" indent="0">
              <a:buNone/>
              <a:defRPr sz="1000"/>
            </a:lvl3pPr>
            <a:lvl4pPr marL="1371189" indent="0">
              <a:buNone/>
              <a:defRPr sz="900"/>
            </a:lvl4pPr>
            <a:lvl5pPr marL="1828251" indent="0">
              <a:buNone/>
              <a:defRPr sz="900"/>
            </a:lvl5pPr>
            <a:lvl6pPr marL="2285314" indent="0">
              <a:buNone/>
              <a:defRPr sz="900"/>
            </a:lvl6pPr>
            <a:lvl7pPr marL="2742377" indent="0">
              <a:buNone/>
              <a:defRPr sz="900"/>
            </a:lvl7pPr>
            <a:lvl8pPr marL="3199440" indent="0">
              <a:buNone/>
              <a:defRPr sz="900"/>
            </a:lvl8pPr>
            <a:lvl9pPr marL="3656503"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pPr/>
              <a:t>5/7/2020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9529016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3829175-527E-46A3-863C-1BB1F163B849}" type="datetimeFigureOut">
              <a:rPr lang="en-US" smtClean="0"/>
              <a:t>5/7/2020</a:t>
            </a:fld>
            <a:endParaRPr lang="en-US"/>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E5137D0E-4A4F-4307-8994-C1891D747D59}" type="slidenum">
              <a:rPr lang="en-GB" smtClean="0"/>
              <a:t>‹#›</a:t>
            </a:fld>
            <a:endParaRPr lang="en-GB"/>
          </a:p>
        </p:txBody>
      </p:sp>
    </p:spTree>
    <p:extLst>
      <p:ext uri="{BB962C8B-B14F-4D97-AF65-F5344CB8AC3E}">
        <p14:creationId xmlns:p14="http://schemas.microsoft.com/office/powerpoint/2010/main" val="28587387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2628" y="762000"/>
            <a:ext cx="2323495" cy="54102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42702" y="762000"/>
            <a:ext cx="7427565"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3829175-527E-46A3-863C-1BB1F163B849}" type="datetimeFigureOut">
              <a:rPr lang="en-US" smtClean="0"/>
              <a:t>5/7/2020</a:t>
            </a:fld>
            <a:endParaRPr lang="en-US"/>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5137D0E-4A4F-4307-8994-C1891D747D59}" type="slidenum">
              <a:rPr lang="en-GB" smtClean="0"/>
              <a:t>‹#›</a:t>
            </a:fld>
            <a:endParaRPr lang="en-GB"/>
          </a:p>
        </p:txBody>
      </p:sp>
    </p:spTree>
    <p:extLst>
      <p:ext uri="{BB962C8B-B14F-4D97-AF65-F5344CB8AC3E}">
        <p14:creationId xmlns:p14="http://schemas.microsoft.com/office/powerpoint/2010/main" val="14009378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7" name="Rectangle 6"/>
          <p:cNvSpPr>
            <a:spLocks noChangeAspect="1"/>
          </p:cNvSpPr>
          <p:nvPr/>
        </p:nvSpPr>
        <p:spPr>
          <a:xfrm>
            <a:off x="231080" y="243841"/>
            <a:ext cx="11721587"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142702" y="609600"/>
            <a:ext cx="9872948" cy="135636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142703" y="2057400"/>
            <a:ext cx="9870300" cy="40386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142699" y="6223829"/>
            <a:ext cx="2328467" cy="365125"/>
          </a:xfrm>
          <a:prstGeom prst="rect">
            <a:avLst/>
          </a:prstGeom>
        </p:spPr>
        <p:txBody>
          <a:bodyPr vert="horz" lIns="91440" tIns="45720" rIns="91440" bIns="45720" rtlCol="0" anchor="ctr"/>
          <a:lstStyle>
            <a:lvl1pPr algn="l">
              <a:defRPr sz="1200">
                <a:solidFill>
                  <a:schemeClr val="accent1"/>
                </a:solidFill>
              </a:defRPr>
            </a:lvl1pPr>
          </a:lstStyle>
          <a:p>
            <a:fld id="{83829175-527E-46A3-863C-1BB1F163B849}" type="datetimeFigureOut">
              <a:rPr lang="en-US" smtClean="0"/>
              <a:pPr/>
              <a:t>5/7/2020</a:t>
            </a:fld>
            <a:endParaRPr lang="en-US" dirty="0"/>
          </a:p>
        </p:txBody>
      </p:sp>
      <p:sp>
        <p:nvSpPr>
          <p:cNvPr id="5" name="Footer Placeholder 4"/>
          <p:cNvSpPr>
            <a:spLocks noGrp="1"/>
          </p:cNvSpPr>
          <p:nvPr>
            <p:ph type="ftr" sz="quarter" idx="3"/>
          </p:nvPr>
        </p:nvSpPr>
        <p:spPr>
          <a:xfrm>
            <a:off x="3948120" y="6223829"/>
            <a:ext cx="4716545" cy="365125"/>
          </a:xfrm>
          <a:prstGeom prst="rect">
            <a:avLst/>
          </a:prstGeom>
        </p:spPr>
        <p:txBody>
          <a:bodyPr vert="horz" lIns="91440" tIns="45720" rIns="91440" bIns="45720" rtlCol="0" anchor="ctr"/>
          <a:lstStyle>
            <a:lvl1pPr algn="ctr">
              <a:defRPr sz="1200">
                <a:solidFill>
                  <a:schemeClr val="accent1"/>
                </a:solidFill>
              </a:defRPr>
            </a:lvl1pPr>
          </a:lstStyle>
          <a:p>
            <a:endParaRPr lang="en-US" dirty="0"/>
          </a:p>
        </p:txBody>
      </p:sp>
      <p:sp>
        <p:nvSpPr>
          <p:cNvPr id="6" name="Slide Number Placeholder 5"/>
          <p:cNvSpPr>
            <a:spLocks noGrp="1"/>
          </p:cNvSpPr>
          <p:nvPr>
            <p:ph type="sldNum" sz="quarter" idx="4"/>
          </p:nvPr>
        </p:nvSpPr>
        <p:spPr>
          <a:xfrm>
            <a:off x="9327101" y="6223829"/>
            <a:ext cx="1705773" cy="365125"/>
          </a:xfrm>
          <a:prstGeom prst="rect">
            <a:avLst/>
          </a:prstGeom>
        </p:spPr>
        <p:txBody>
          <a:bodyPr vert="horz" lIns="91440" tIns="45720" rIns="91440" bIns="45720" rtlCol="0" anchor="ctr"/>
          <a:lstStyle>
            <a:lvl1pPr algn="r">
              <a:defRPr sz="1200">
                <a:solidFill>
                  <a:schemeClr val="accent1"/>
                </a:solidFill>
              </a:defRPr>
            </a:lvl1pPr>
          </a:lstStyle>
          <a:p>
            <a:fld id="{E5137D0E-4A4F-4307-8994-C1891D747D59}" type="slidenum">
              <a:rPr lang="en-US" smtClean="0"/>
              <a:pPr/>
              <a:t>‹#›</a:t>
            </a:fld>
            <a:endParaRPr lang="en-US" dirty="0"/>
          </a:p>
        </p:txBody>
      </p:sp>
    </p:spTree>
    <p:extLst>
      <p:ext uri="{BB962C8B-B14F-4D97-AF65-F5344CB8AC3E}">
        <p14:creationId xmlns:p14="http://schemas.microsoft.com/office/powerpoint/2010/main" val="2239483405"/>
      </p:ext>
    </p:extLst>
  </p:cSld>
  <p:clrMap bg1="lt1" tx1="dk1" bg2="lt2" tx2="dk2" accent1="accent1" accent2="accent2" accent3="accent3" accent4="accent4" accent5="accent5" accent6="accent6" hlink="hlink" folHlink="folHlink"/>
  <p:sldLayoutIdLst>
    <p:sldLayoutId id="2147483768" r:id="rId1"/>
    <p:sldLayoutId id="2147483769" r:id="rId2"/>
    <p:sldLayoutId id="2147483770" r:id="rId3"/>
    <p:sldLayoutId id="2147483771" r:id="rId4"/>
    <p:sldLayoutId id="2147483772" r:id="rId5"/>
    <p:sldLayoutId id="2147483773" r:id="rId6"/>
    <p:sldLayoutId id="2147483774" r:id="rId7"/>
    <p:sldLayoutId id="2147483775" r:id="rId8"/>
    <p:sldLayoutId id="2147483776" r:id="rId9"/>
    <p:sldLayoutId id="2147483777" r:id="rId10"/>
    <p:sldLayoutId id="2147483778"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126" rtl="0" eaLnBrk="1" latinLnBrk="0" hangingPunct="1">
        <a:lnSpc>
          <a:spcPct val="90000"/>
        </a:lnSpc>
        <a:spcBef>
          <a:spcPct val="0"/>
        </a:spcBef>
        <a:buNone/>
        <a:defRPr sz="4399" kern="1200">
          <a:solidFill>
            <a:schemeClr val="accent1"/>
          </a:solidFill>
          <a:latin typeface="+mj-lt"/>
          <a:ea typeface="+mj-ea"/>
          <a:cs typeface="+mj-cs"/>
        </a:defRPr>
      </a:lvl1pPr>
    </p:titleStyle>
    <p:bodyStyle>
      <a:lvl1pPr marL="228531" indent="-182825" algn="l" defTabSz="914126" rtl="0" eaLnBrk="1" latinLnBrk="0" hangingPunct="1">
        <a:lnSpc>
          <a:spcPct val="90000"/>
        </a:lnSpc>
        <a:spcBef>
          <a:spcPts val="1400"/>
        </a:spcBef>
        <a:buClr>
          <a:schemeClr val="accent1"/>
        </a:buClr>
        <a:buSzPct val="80000"/>
        <a:buFont typeface="Corbel" pitchFamily="34" charset="0"/>
        <a:buChar char="•"/>
        <a:defRPr sz="2199" kern="1200">
          <a:solidFill>
            <a:schemeClr val="accent1"/>
          </a:solidFill>
          <a:latin typeface="+mn-lt"/>
          <a:ea typeface="+mn-ea"/>
          <a:cs typeface="+mn-cs"/>
        </a:defRPr>
      </a:lvl1pPr>
      <a:lvl2pPr marL="457063" indent="-182825" algn="l" defTabSz="914126" rtl="0" eaLnBrk="1" latinLnBrk="0" hangingPunct="1">
        <a:lnSpc>
          <a:spcPct val="90000"/>
        </a:lnSpc>
        <a:spcBef>
          <a:spcPts val="200"/>
        </a:spcBef>
        <a:spcAft>
          <a:spcPts val="400"/>
        </a:spcAft>
        <a:buClr>
          <a:schemeClr val="accent1"/>
        </a:buClr>
        <a:buSzPct val="80000"/>
        <a:buFont typeface="Corbel" pitchFamily="34" charset="0"/>
        <a:buChar char="•"/>
        <a:defRPr sz="1999" kern="1200">
          <a:solidFill>
            <a:schemeClr val="accent1"/>
          </a:solidFill>
          <a:latin typeface="+mn-lt"/>
          <a:ea typeface="+mn-ea"/>
          <a:cs typeface="+mn-cs"/>
        </a:defRPr>
      </a:lvl2pPr>
      <a:lvl3pPr marL="731301" indent="-182825" algn="l" defTabSz="914126" rtl="0" eaLnBrk="1" latinLnBrk="0" hangingPunct="1">
        <a:lnSpc>
          <a:spcPct val="90000"/>
        </a:lnSpc>
        <a:spcBef>
          <a:spcPts val="200"/>
        </a:spcBef>
        <a:spcAft>
          <a:spcPts val="400"/>
        </a:spcAft>
        <a:buClr>
          <a:schemeClr val="accent1"/>
        </a:buClr>
        <a:buSzPct val="80000"/>
        <a:buFont typeface="Corbel" pitchFamily="34" charset="0"/>
        <a:buChar char="•"/>
        <a:defRPr sz="1799" kern="1200">
          <a:solidFill>
            <a:schemeClr val="accent1"/>
          </a:solidFill>
          <a:latin typeface="+mn-lt"/>
          <a:ea typeface="+mn-ea"/>
          <a:cs typeface="+mn-cs"/>
        </a:defRPr>
      </a:lvl3pPr>
      <a:lvl4pPr marL="1005538" indent="-182825" algn="l" defTabSz="914126"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4pPr>
      <a:lvl5pPr marL="1279776" indent="-182825" algn="l" defTabSz="914126"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5pPr>
      <a:lvl6pPr marL="1599520" indent="-228531" algn="l" defTabSz="914126"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6pPr>
      <a:lvl7pPr marL="1899430" indent="-228531" algn="l" defTabSz="914126"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7pPr>
      <a:lvl8pPr marL="2199340" indent="-228531" algn="l" defTabSz="914126"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8pPr>
      <a:lvl9pPr marL="2499250" indent="-228531" algn="l" defTabSz="914126"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9pPr>
    </p:bodyStyle>
    <p:otherStyle>
      <a:defPPr>
        <a:defRPr lang="en-US"/>
      </a:defPPr>
      <a:lvl1pPr marL="0" algn="l" defTabSz="914126" rtl="0" eaLnBrk="1" latinLnBrk="0" hangingPunct="1">
        <a:defRPr sz="1799" kern="1200">
          <a:solidFill>
            <a:schemeClr val="tx1"/>
          </a:solidFill>
          <a:latin typeface="+mn-lt"/>
          <a:ea typeface="+mn-ea"/>
          <a:cs typeface="+mn-cs"/>
        </a:defRPr>
      </a:lvl1pPr>
      <a:lvl2pPr marL="457063" algn="l" defTabSz="914126" rtl="0" eaLnBrk="1" latinLnBrk="0" hangingPunct="1">
        <a:defRPr sz="1799" kern="1200">
          <a:solidFill>
            <a:schemeClr val="tx1"/>
          </a:solidFill>
          <a:latin typeface="+mn-lt"/>
          <a:ea typeface="+mn-ea"/>
          <a:cs typeface="+mn-cs"/>
        </a:defRPr>
      </a:lvl2pPr>
      <a:lvl3pPr marL="914126" algn="l" defTabSz="914126" rtl="0" eaLnBrk="1" latinLnBrk="0" hangingPunct="1">
        <a:defRPr sz="1799" kern="1200">
          <a:solidFill>
            <a:schemeClr val="tx1"/>
          </a:solidFill>
          <a:latin typeface="+mn-lt"/>
          <a:ea typeface="+mn-ea"/>
          <a:cs typeface="+mn-cs"/>
        </a:defRPr>
      </a:lvl3pPr>
      <a:lvl4pPr marL="1371189" algn="l" defTabSz="914126" rtl="0" eaLnBrk="1" latinLnBrk="0" hangingPunct="1">
        <a:defRPr sz="1799" kern="1200">
          <a:solidFill>
            <a:schemeClr val="tx1"/>
          </a:solidFill>
          <a:latin typeface="+mn-lt"/>
          <a:ea typeface="+mn-ea"/>
          <a:cs typeface="+mn-cs"/>
        </a:defRPr>
      </a:lvl4pPr>
      <a:lvl5pPr marL="1828251" algn="l" defTabSz="914126" rtl="0" eaLnBrk="1" latinLnBrk="0" hangingPunct="1">
        <a:defRPr sz="1799" kern="1200">
          <a:solidFill>
            <a:schemeClr val="tx1"/>
          </a:solidFill>
          <a:latin typeface="+mn-lt"/>
          <a:ea typeface="+mn-ea"/>
          <a:cs typeface="+mn-cs"/>
        </a:defRPr>
      </a:lvl5pPr>
      <a:lvl6pPr marL="2285314" algn="l" defTabSz="914126" rtl="0" eaLnBrk="1" latinLnBrk="0" hangingPunct="1">
        <a:defRPr sz="1799" kern="1200">
          <a:solidFill>
            <a:schemeClr val="tx1"/>
          </a:solidFill>
          <a:latin typeface="+mn-lt"/>
          <a:ea typeface="+mn-ea"/>
          <a:cs typeface="+mn-cs"/>
        </a:defRPr>
      </a:lvl6pPr>
      <a:lvl7pPr marL="2742377" algn="l" defTabSz="914126" rtl="0" eaLnBrk="1" latinLnBrk="0" hangingPunct="1">
        <a:defRPr sz="1799" kern="1200">
          <a:solidFill>
            <a:schemeClr val="tx1"/>
          </a:solidFill>
          <a:latin typeface="+mn-lt"/>
          <a:ea typeface="+mn-ea"/>
          <a:cs typeface="+mn-cs"/>
        </a:defRPr>
      </a:lvl7pPr>
      <a:lvl8pPr marL="3199440" algn="l" defTabSz="914126" rtl="0" eaLnBrk="1" latinLnBrk="0" hangingPunct="1">
        <a:defRPr sz="1799" kern="1200">
          <a:solidFill>
            <a:schemeClr val="tx1"/>
          </a:solidFill>
          <a:latin typeface="+mn-lt"/>
          <a:ea typeface="+mn-ea"/>
          <a:cs typeface="+mn-cs"/>
        </a:defRPr>
      </a:lvl8pPr>
      <a:lvl9pPr marL="3656503" algn="l" defTabSz="914126" rtl="0" eaLnBrk="1" latinLnBrk="0" hangingPunct="1">
        <a:defRPr sz="1799"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4.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3" Type="http://schemas.openxmlformats.org/officeDocument/2006/relationships/hyperlink" Target="https://cypcs.org.uk/rights/uncrc/articles/article-12/" TargetMode="External"/><Relationship Id="rId2" Type="http://schemas.openxmlformats.org/officeDocument/2006/relationships/hyperlink" Target="https://qualityadvocacy.org.uk/resources/advocacy-charter/" TargetMode="External"/><Relationship Id="rId1" Type="http://schemas.openxmlformats.org/officeDocument/2006/relationships/slideLayout" Target="../slideLayouts/slideLayout7.xml"/><Relationship Id="rId5" Type="http://schemas.openxmlformats.org/officeDocument/2006/relationships/hyperlink" Target="http://www.crae.org.uk/childrens-rights-the-law/laws-protecting-childrens-rights/equality-act-2010/" TargetMode="External"/><Relationship Id="rId4" Type="http://schemas.openxmlformats.org/officeDocument/2006/relationships/hyperlink" Target="https://www.childcomwales.org.uk/uncrc-childrens-rights/" TargetMode="External"/></Relationships>
</file>

<file path=ppt/slides/_rels/slide12.xml.rels><?xml version="1.0" encoding="UTF-8" standalone="yes"?>
<Relationships xmlns="http://schemas.openxmlformats.org/package/2006/relationships"><Relationship Id="rId3" Type="http://schemas.openxmlformats.org/officeDocument/2006/relationships/hyperlink" Target="https://www.parliament.uk/business/committees/committees-a-z/joint-select/human-rights-committee/news/publication-of-8th-report/" TargetMode="External"/><Relationship Id="rId2" Type="http://schemas.openxmlformats.org/officeDocument/2006/relationships/hyperlink" Target="https://www.nyas.net/about-us/research/student-research/" TargetMode="External"/><Relationship Id="rId1" Type="http://schemas.openxmlformats.org/officeDocument/2006/relationships/slideLayout" Target="../slideLayouts/slideLayout7.xml"/><Relationship Id="rId5" Type="http://schemas.openxmlformats.org/officeDocument/2006/relationships/hyperlink" Target="http://www.legislation.gov.uk/wsi/2019/165/regulation/37/made" TargetMode="External"/><Relationship Id="rId4" Type="http://schemas.openxmlformats.org/officeDocument/2006/relationships/hyperlink" Target="https://qualityadvocacy.org.uk/advocacy-code-of-practice/" TargetMode="External"/></Relationships>
</file>

<file path=ppt/slides/_rels/slide13.xml.rels><?xml version="1.0" encoding="UTF-8" standalone="yes"?>
<Relationships xmlns="http://schemas.openxmlformats.org/package/2006/relationships"><Relationship Id="rId8" Type="http://schemas.openxmlformats.org/officeDocument/2006/relationships/hyperlink" Target="http://www.crae.org.uk/publications-resources/new-briefing-barriers-and-solutions-to-using-childrens-rights-approaches-in-policy/" TargetMode="External"/><Relationship Id="rId3" Type="http://schemas.openxmlformats.org/officeDocument/2006/relationships/hyperlink" Target="http://www.legislation.gov.uk/ukpga/1989/41/contents" TargetMode="External"/><Relationship Id="rId7" Type="http://schemas.openxmlformats.org/officeDocument/2006/relationships/hyperlink" Target="https://www.unicef.org.uk/what-we-do/un-convention-child-rights/" TargetMode="External"/><Relationship Id="rId2" Type="http://schemas.openxmlformats.org/officeDocument/2006/relationships/hyperlink" Target="http://www.legislation.gov.uk/anaw/2014/4/contents" TargetMode="External"/><Relationship Id="rId1" Type="http://schemas.openxmlformats.org/officeDocument/2006/relationships/slideLayout" Target="../slideLayouts/slideLayout7.xml"/><Relationship Id="rId6" Type="http://schemas.openxmlformats.org/officeDocument/2006/relationships/hyperlink" Target="https://www.opportunityagenda.org/explore/resources-publications/ten-tips-putting-intersectionality-practice" TargetMode="External"/><Relationship Id="rId5" Type="http://schemas.openxmlformats.org/officeDocument/2006/relationships/hyperlink" Target="https://gov.wales/advocacy-standards-and-outcomes-framework-children-and-young-people" TargetMode="External"/><Relationship Id="rId4" Type="http://schemas.openxmlformats.org/officeDocument/2006/relationships/hyperlink" Target="http://www.legislation.gov.uk/ukpga/2010/15/contents" TargetMode="External"/><Relationship Id="rId9" Type="http://schemas.openxmlformats.org/officeDocument/2006/relationships/hyperlink" Target="https://search-proquest-com.ezproxy.uwtsd.ac.uk/indexingvolumeissuelinkhandler/41677/Harvard+Educational+Review/02019Y04Y01$23Spring+2019$3b++Vol.+89+$281$29/89/1?accountid=130472" TargetMode="External"/></Relationships>
</file>

<file path=ppt/slides/_rels/slide14.xml.rels><?xml version="1.0" encoding="UTF-8" standalone="yes"?>
<Relationships xmlns="http://schemas.openxmlformats.org/package/2006/relationships"><Relationship Id="rId3" Type="http://schemas.openxmlformats.org/officeDocument/2006/relationships/hyperlink" Target="https://eaststaffsccg.nhs.uk/about-us/equality-and-diversity" TargetMode="External"/><Relationship Id="rId2" Type="http://schemas.openxmlformats.org/officeDocument/2006/relationships/hyperlink" Target="https://www.sos-childrensvillages.org/sources/youth-poster-un-convention-rights-child"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4">
            <a:extLst>
              <a:ext uri="{FF2B5EF4-FFF2-40B4-BE49-F238E27FC236}">
                <a16:creationId xmlns:a16="http://schemas.microsoft.com/office/drawing/2014/main" id="{A62E6B9D-7061-462E-8947-2825B75789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5" cy="6858000"/>
          </a:xfrm>
          <a:prstGeom prst="rect">
            <a:avLst/>
          </a:prstGeom>
          <a:solidFill>
            <a:schemeClr val="accent1"/>
          </a:solidFill>
          <a:ln w="12700" cmpd="sng">
            <a:noFill/>
          </a:ln>
        </p:spPr>
        <p:style>
          <a:lnRef idx="2">
            <a:schemeClr val="accent1">
              <a:shade val="50000"/>
            </a:schemeClr>
          </a:lnRef>
          <a:fillRef idx="1">
            <a:schemeClr val="accent1"/>
          </a:fillRef>
          <a:effectRef idx="0">
            <a:schemeClr val="accent1"/>
          </a:effectRef>
          <a:fontRef idx="minor">
            <a:schemeClr val="lt1"/>
          </a:fontRef>
        </p:style>
      </p:sp>
      <p:sp useBgFill="1">
        <p:nvSpPr>
          <p:cNvPr id="20" name="Rectangle 16">
            <a:extLst>
              <a:ext uri="{FF2B5EF4-FFF2-40B4-BE49-F238E27FC236}">
                <a16:creationId xmlns:a16="http://schemas.microsoft.com/office/drawing/2014/main" id="{EBCBE66D-4E28-4F31-90A0-960C40C59C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079" y="243840"/>
            <a:ext cx="11721587" cy="6377939"/>
          </a:xfrm>
          <a:prstGeom prst="rect">
            <a:avLst/>
          </a:prstGeom>
          <a:ln w="12700">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142698" y="532263"/>
            <a:ext cx="9890175" cy="3684895"/>
          </a:xfrm>
          <a:noFill/>
          <a:ln w="12700" cmpd="sng">
            <a:noFill/>
          </a:ln>
        </p:spPr>
        <p:txBody>
          <a:bodyPr anchor="b">
            <a:normAutofit/>
          </a:bodyPr>
          <a:lstStyle/>
          <a:p>
            <a:pPr algn="l"/>
            <a:r>
              <a:rPr lang="en-US" sz="4400">
                <a:solidFill>
                  <a:schemeClr val="tx1"/>
                </a:solidFill>
              </a:rPr>
              <a:t>Professional Advocacy Skills </a:t>
            </a:r>
          </a:p>
        </p:txBody>
      </p:sp>
      <p:sp>
        <p:nvSpPr>
          <p:cNvPr id="3" name="Subtitle 2"/>
          <p:cNvSpPr>
            <a:spLocks noGrp="1"/>
          </p:cNvSpPr>
          <p:nvPr>
            <p:ph type="subTitle" idx="1"/>
          </p:nvPr>
        </p:nvSpPr>
        <p:spPr>
          <a:xfrm>
            <a:off x="1142698" y="4217158"/>
            <a:ext cx="9890175" cy="1649338"/>
          </a:xfrm>
        </p:spPr>
        <p:txBody>
          <a:bodyPr anchor="t">
            <a:normAutofit/>
          </a:bodyPr>
          <a:lstStyle/>
          <a:p>
            <a:pPr algn="l"/>
            <a:r>
              <a:rPr lang="en-US" sz="2800">
                <a:solidFill>
                  <a:schemeClr val="accent1"/>
                </a:solidFill>
              </a:rPr>
              <a:t>Sara </a:t>
            </a:r>
            <a:r>
              <a:rPr lang="en-US" sz="2800" u="sng">
                <a:solidFill>
                  <a:schemeClr val="accent1"/>
                </a:solidFill>
              </a:rPr>
              <a:t>Jane </a:t>
            </a:r>
            <a:r>
              <a:rPr lang="en-US" sz="2800">
                <a:solidFill>
                  <a:schemeClr val="accent1"/>
                </a:solidFill>
              </a:rPr>
              <a:t>Gwynn 1802094 </a:t>
            </a:r>
          </a:p>
          <a:p>
            <a:pPr algn="l"/>
            <a:endParaRPr lang="en-US" sz="2800">
              <a:solidFill>
                <a:schemeClr val="accent1"/>
              </a:solidFill>
            </a:endParaRPr>
          </a:p>
          <a:p>
            <a:pPr algn="l"/>
            <a:r>
              <a:rPr lang="en-US" sz="2800">
                <a:solidFill>
                  <a:schemeClr val="accent1"/>
                </a:solidFill>
              </a:rPr>
              <a:t>ECAY5002  Ass#2</a:t>
            </a:r>
          </a:p>
        </p:txBody>
      </p:sp>
    </p:spTree>
    <p:extLst>
      <p:ext uri="{BB962C8B-B14F-4D97-AF65-F5344CB8AC3E}">
        <p14:creationId xmlns:p14="http://schemas.microsoft.com/office/powerpoint/2010/main" val="456561043"/>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B7A65B-7350-4A96-83B5-09C3AA0B0040}"/>
              </a:ext>
            </a:extLst>
          </p:cNvPr>
          <p:cNvSpPr>
            <a:spLocks noGrp="1"/>
          </p:cNvSpPr>
          <p:nvPr>
            <p:ph type="title"/>
          </p:nvPr>
        </p:nvSpPr>
        <p:spPr>
          <a:xfrm>
            <a:off x="6464080" y="-99392"/>
            <a:ext cx="3523532" cy="5607332"/>
          </a:xfrm>
        </p:spPr>
        <p:txBody>
          <a:bodyPr anchor="b">
            <a:normAutofit/>
          </a:bodyPr>
          <a:lstStyle/>
          <a:p>
            <a:r>
              <a:rPr lang="en-GB" b="1" dirty="0">
                <a:solidFill>
                  <a:srgbClr val="FF0000"/>
                </a:solidFill>
              </a:rPr>
              <a:t>U</a:t>
            </a:r>
            <a:r>
              <a:rPr lang="en-GB" dirty="0">
                <a:solidFill>
                  <a:schemeClr val="accent3">
                    <a:lumMod val="50000"/>
                  </a:schemeClr>
                </a:solidFill>
              </a:rPr>
              <a:t>NITED</a:t>
            </a:r>
            <a:r>
              <a:rPr lang="en-GB" dirty="0"/>
              <a:t> </a:t>
            </a:r>
            <a:r>
              <a:rPr lang="en-GB" b="1" dirty="0">
                <a:solidFill>
                  <a:srgbClr val="FF0000"/>
                </a:solidFill>
              </a:rPr>
              <a:t>N</a:t>
            </a:r>
            <a:r>
              <a:rPr lang="en-GB" dirty="0">
                <a:solidFill>
                  <a:schemeClr val="accent3">
                    <a:lumMod val="50000"/>
                  </a:schemeClr>
                </a:solidFill>
              </a:rPr>
              <a:t>ATIONS</a:t>
            </a:r>
            <a:r>
              <a:rPr lang="en-GB" dirty="0"/>
              <a:t> </a:t>
            </a:r>
            <a:r>
              <a:rPr lang="en-GB" b="1" dirty="0">
                <a:solidFill>
                  <a:srgbClr val="FF0000"/>
                </a:solidFill>
              </a:rPr>
              <a:t>C</a:t>
            </a:r>
            <a:r>
              <a:rPr lang="en-GB" dirty="0">
                <a:solidFill>
                  <a:schemeClr val="accent3">
                    <a:lumMod val="50000"/>
                  </a:schemeClr>
                </a:solidFill>
              </a:rPr>
              <a:t>ONVENTION</a:t>
            </a:r>
            <a:r>
              <a:rPr lang="en-GB" dirty="0"/>
              <a:t> </a:t>
            </a:r>
            <a:br>
              <a:rPr lang="en-GB" dirty="0"/>
            </a:br>
            <a:r>
              <a:rPr lang="en-GB" b="1" dirty="0">
                <a:solidFill>
                  <a:schemeClr val="accent3">
                    <a:lumMod val="50000"/>
                  </a:schemeClr>
                </a:solidFill>
              </a:rPr>
              <a:t>O</a:t>
            </a:r>
            <a:r>
              <a:rPr lang="en-GB" dirty="0">
                <a:solidFill>
                  <a:schemeClr val="accent3">
                    <a:lumMod val="50000"/>
                  </a:schemeClr>
                </a:solidFill>
              </a:rPr>
              <a:t>N THE </a:t>
            </a:r>
            <a:br>
              <a:rPr lang="en-GB" dirty="0"/>
            </a:br>
            <a:r>
              <a:rPr lang="en-GB" b="1" dirty="0">
                <a:solidFill>
                  <a:srgbClr val="FF0000"/>
                </a:solidFill>
              </a:rPr>
              <a:t>R</a:t>
            </a:r>
            <a:r>
              <a:rPr lang="en-GB" dirty="0">
                <a:solidFill>
                  <a:schemeClr val="accent3">
                    <a:lumMod val="50000"/>
                  </a:schemeClr>
                </a:solidFill>
              </a:rPr>
              <a:t>IGHTS</a:t>
            </a:r>
            <a:br>
              <a:rPr lang="en-GB" dirty="0"/>
            </a:br>
            <a:r>
              <a:rPr lang="en-GB" b="1" dirty="0">
                <a:solidFill>
                  <a:schemeClr val="accent3">
                    <a:lumMod val="50000"/>
                  </a:schemeClr>
                </a:solidFill>
              </a:rPr>
              <a:t>O</a:t>
            </a:r>
            <a:r>
              <a:rPr lang="en-GB" dirty="0">
                <a:solidFill>
                  <a:schemeClr val="accent3">
                    <a:lumMod val="50000"/>
                  </a:schemeClr>
                </a:solidFill>
              </a:rPr>
              <a:t>F THE </a:t>
            </a:r>
            <a:br>
              <a:rPr lang="en-GB" dirty="0"/>
            </a:br>
            <a:r>
              <a:rPr lang="en-GB" b="1" dirty="0">
                <a:solidFill>
                  <a:srgbClr val="FF0000"/>
                </a:solidFill>
              </a:rPr>
              <a:t>C</a:t>
            </a:r>
            <a:r>
              <a:rPr lang="en-GB" dirty="0">
                <a:solidFill>
                  <a:schemeClr val="accent3">
                    <a:lumMod val="50000"/>
                  </a:schemeClr>
                </a:solidFill>
              </a:rPr>
              <a:t>HILD </a:t>
            </a:r>
          </a:p>
        </p:txBody>
      </p:sp>
      <p:pic>
        <p:nvPicPr>
          <p:cNvPr id="18" name="Picture Placeholder 6" descr="A picture containing text, newspaper&#10;&#10;Description automatically generated">
            <a:extLst>
              <a:ext uri="{FF2B5EF4-FFF2-40B4-BE49-F238E27FC236}">
                <a16:creationId xmlns:a16="http://schemas.microsoft.com/office/drawing/2014/main" id="{4DC58C21-B1F9-4607-8061-B5FB863153CA}"/>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984001" y="548680"/>
            <a:ext cx="4745513" cy="5976664"/>
          </a:xfrm>
          <a:noFill/>
        </p:spPr>
      </p:pic>
      <p:sp>
        <p:nvSpPr>
          <p:cNvPr id="3" name="TextBox 2">
            <a:extLst>
              <a:ext uri="{FF2B5EF4-FFF2-40B4-BE49-F238E27FC236}">
                <a16:creationId xmlns:a16="http://schemas.microsoft.com/office/drawing/2014/main" id="{4D5A60E8-B224-4745-B82D-92C0E8492D9A}"/>
              </a:ext>
            </a:extLst>
          </p:cNvPr>
          <p:cNvSpPr txBox="1"/>
          <p:nvPr/>
        </p:nvSpPr>
        <p:spPr>
          <a:xfrm>
            <a:off x="10918948" y="6163044"/>
            <a:ext cx="1080120" cy="369332"/>
          </a:xfrm>
          <a:prstGeom prst="rect">
            <a:avLst/>
          </a:prstGeom>
          <a:noFill/>
        </p:spPr>
        <p:txBody>
          <a:bodyPr wrap="square" rtlCol="0">
            <a:spAutoFit/>
          </a:bodyPr>
          <a:lstStyle/>
          <a:p>
            <a:r>
              <a:rPr lang="en-GB" dirty="0"/>
              <a:t>Image 1</a:t>
            </a:r>
          </a:p>
        </p:txBody>
      </p:sp>
    </p:spTree>
    <p:extLst>
      <p:ext uri="{BB962C8B-B14F-4D97-AF65-F5344CB8AC3E}">
        <p14:creationId xmlns:p14="http://schemas.microsoft.com/office/powerpoint/2010/main" val="12611001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BAB895-E993-4B79-B47C-B997DD5876FE}"/>
              </a:ext>
            </a:extLst>
          </p:cNvPr>
          <p:cNvSpPr>
            <a:spLocks noGrp="1"/>
          </p:cNvSpPr>
          <p:nvPr>
            <p:ph type="title"/>
          </p:nvPr>
        </p:nvSpPr>
        <p:spPr/>
        <p:txBody>
          <a:bodyPr>
            <a:normAutofit/>
          </a:bodyPr>
          <a:lstStyle/>
          <a:p>
            <a:pPr algn="ctr"/>
            <a:r>
              <a:rPr lang="en-GB" sz="4000" b="1" u="sng" dirty="0">
                <a:solidFill>
                  <a:schemeClr val="accent3">
                    <a:lumMod val="50000"/>
                  </a:schemeClr>
                </a:solidFill>
              </a:rPr>
              <a:t>A Children’s Rights Approach is:</a:t>
            </a:r>
          </a:p>
        </p:txBody>
      </p:sp>
      <p:sp>
        <p:nvSpPr>
          <p:cNvPr id="4" name="Content Placeholder 3">
            <a:extLst>
              <a:ext uri="{FF2B5EF4-FFF2-40B4-BE49-F238E27FC236}">
                <a16:creationId xmlns:a16="http://schemas.microsoft.com/office/drawing/2014/main" id="{F36629A7-36F4-478C-AD47-66D8990D3519}"/>
              </a:ext>
            </a:extLst>
          </p:cNvPr>
          <p:cNvSpPr>
            <a:spLocks noGrp="1"/>
          </p:cNvSpPr>
          <p:nvPr>
            <p:ph sz="half" idx="2"/>
          </p:nvPr>
        </p:nvSpPr>
        <p:spPr/>
        <p:txBody>
          <a:bodyPr>
            <a:normAutofit/>
          </a:bodyPr>
          <a:lstStyle/>
          <a:p>
            <a:pPr algn="ctr"/>
            <a:r>
              <a:rPr lang="en-GB" sz="1800" kern="1200" dirty="0">
                <a:solidFill>
                  <a:schemeClr val="accent3">
                    <a:lumMod val="50000"/>
                  </a:schemeClr>
                </a:solidFill>
                <a:effectLst/>
                <a:latin typeface="Calibri" panose="020F0502020204030204" pitchFamily="34" charset="0"/>
                <a:ea typeface="+mn-ea"/>
                <a:cs typeface="+mn-cs"/>
              </a:rPr>
              <a:t> </a:t>
            </a:r>
            <a:r>
              <a:rPr lang="en-GB" sz="2800" dirty="0">
                <a:solidFill>
                  <a:schemeClr val="accent3">
                    <a:lumMod val="50000"/>
                  </a:schemeClr>
                </a:solidFill>
                <a:latin typeface="Calibri" panose="020F0502020204030204" pitchFamily="34" charset="0"/>
              </a:rPr>
              <a:t>A</a:t>
            </a:r>
            <a:r>
              <a:rPr lang="en-GB" sz="2800" kern="1200" dirty="0">
                <a:solidFill>
                  <a:schemeClr val="accent3">
                    <a:lumMod val="50000"/>
                  </a:schemeClr>
                </a:solidFill>
                <a:effectLst/>
                <a:latin typeface="Calibri" panose="020F0502020204030204" pitchFamily="34" charset="0"/>
              </a:rPr>
              <a:t> principled and practical framework for working with children grounded in the UN Convention on the Rights of the Child.</a:t>
            </a:r>
            <a:endParaRPr lang="en-GB" sz="2800" dirty="0">
              <a:solidFill>
                <a:schemeClr val="accent3">
                  <a:lumMod val="50000"/>
                </a:schemeClr>
              </a:solidFill>
              <a:effectLst/>
              <a:cs typeface="Times New Roman" panose="02020603050405020304" pitchFamily="18" charset="0"/>
            </a:endParaRPr>
          </a:p>
          <a:p>
            <a:endParaRPr lang="en-GB" dirty="0"/>
          </a:p>
        </p:txBody>
      </p:sp>
      <p:sp>
        <p:nvSpPr>
          <p:cNvPr id="6" name="Content Placeholder 5">
            <a:extLst>
              <a:ext uri="{FF2B5EF4-FFF2-40B4-BE49-F238E27FC236}">
                <a16:creationId xmlns:a16="http://schemas.microsoft.com/office/drawing/2014/main" id="{EB227541-04C4-440C-B165-58CC68446995}"/>
              </a:ext>
            </a:extLst>
          </p:cNvPr>
          <p:cNvSpPr>
            <a:spLocks noGrp="1"/>
          </p:cNvSpPr>
          <p:nvPr>
            <p:ph sz="quarter" idx="4"/>
          </p:nvPr>
        </p:nvSpPr>
        <p:spPr/>
        <p:txBody>
          <a:bodyPr>
            <a:normAutofit/>
          </a:bodyPr>
          <a:lstStyle/>
          <a:p>
            <a:pPr algn="ctr"/>
            <a:r>
              <a:rPr lang="en-GB" sz="2800" dirty="0">
                <a:solidFill>
                  <a:schemeClr val="accent3">
                    <a:lumMod val="50000"/>
                  </a:schemeClr>
                </a:solidFill>
                <a:latin typeface="Calibri" panose="020F0502020204030204" pitchFamily="34" charset="0"/>
              </a:rPr>
              <a:t>A</a:t>
            </a:r>
            <a:r>
              <a:rPr lang="en-GB" sz="2800" kern="1200" dirty="0">
                <a:solidFill>
                  <a:schemeClr val="accent3">
                    <a:lumMod val="50000"/>
                  </a:schemeClr>
                </a:solidFill>
                <a:effectLst/>
                <a:latin typeface="Calibri" panose="020F0502020204030204" pitchFamily="34" charset="0"/>
                <a:ea typeface="+mn-ea"/>
                <a:cs typeface="+mn-cs"/>
              </a:rPr>
              <a:t>bout placing the UNCRC at the Core of planning and service delivery and integrating children’s rights into every aspect of decision making , policy and practice</a:t>
            </a:r>
            <a:r>
              <a:rPr lang="en-GB" sz="2800" kern="1200" dirty="0">
                <a:solidFill>
                  <a:srgbClr val="000000"/>
                </a:solidFill>
                <a:effectLst/>
                <a:latin typeface="Calibri" panose="020F0502020204030204" pitchFamily="34" charset="0"/>
                <a:ea typeface="+mn-ea"/>
                <a:cs typeface="+mn-cs"/>
              </a:rPr>
              <a:t>. </a:t>
            </a:r>
            <a:endParaRPr lang="en-GB" sz="2800" dirty="0">
              <a:effectLst/>
              <a:cs typeface="Times New Roman" panose="02020603050405020304" pitchFamily="18" charset="0"/>
            </a:endParaRPr>
          </a:p>
          <a:p>
            <a:endParaRPr lang="en-GB" dirty="0"/>
          </a:p>
        </p:txBody>
      </p:sp>
      <p:sp>
        <p:nvSpPr>
          <p:cNvPr id="7" name="TextBox 6">
            <a:extLst>
              <a:ext uri="{FF2B5EF4-FFF2-40B4-BE49-F238E27FC236}">
                <a16:creationId xmlns:a16="http://schemas.microsoft.com/office/drawing/2014/main" id="{189930FB-D19C-4B99-AD96-5B7E38C7554B}"/>
              </a:ext>
            </a:extLst>
          </p:cNvPr>
          <p:cNvSpPr txBox="1"/>
          <p:nvPr/>
        </p:nvSpPr>
        <p:spPr>
          <a:xfrm>
            <a:off x="9683502" y="6122480"/>
            <a:ext cx="2664296" cy="646331"/>
          </a:xfrm>
          <a:prstGeom prst="rect">
            <a:avLst/>
          </a:prstGeom>
          <a:noFill/>
        </p:spPr>
        <p:txBody>
          <a:bodyPr wrap="square" rtlCol="0">
            <a:spAutoFit/>
          </a:bodyPr>
          <a:lstStyle/>
          <a:p>
            <a:r>
              <a:rPr lang="en-GB" dirty="0">
                <a:solidFill>
                  <a:schemeClr val="accent3">
                    <a:lumMod val="50000"/>
                  </a:schemeClr>
                </a:solidFill>
              </a:rPr>
              <a:t>Holland</a:t>
            </a:r>
            <a:r>
              <a:rPr lang="en-GB" dirty="0"/>
              <a:t> </a:t>
            </a:r>
            <a:r>
              <a:rPr lang="en-GB" dirty="0">
                <a:solidFill>
                  <a:schemeClr val="accent3">
                    <a:lumMod val="50000"/>
                  </a:schemeClr>
                </a:solidFill>
              </a:rPr>
              <a:t>(2017). </a:t>
            </a:r>
          </a:p>
          <a:p>
            <a:endParaRPr lang="en-GB" dirty="0"/>
          </a:p>
        </p:txBody>
      </p:sp>
    </p:spTree>
    <p:extLst>
      <p:ext uri="{BB962C8B-B14F-4D97-AF65-F5344CB8AC3E}">
        <p14:creationId xmlns:p14="http://schemas.microsoft.com/office/powerpoint/2010/main" val="39663278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5DEC5E8-3911-4C39-BBB7-A6EE9D0A5B04}"/>
              </a:ext>
            </a:extLst>
          </p:cNvPr>
          <p:cNvSpPr txBox="1"/>
          <p:nvPr/>
        </p:nvSpPr>
        <p:spPr>
          <a:xfrm>
            <a:off x="1845940" y="2060848"/>
            <a:ext cx="8472264" cy="4524315"/>
          </a:xfrm>
          <a:prstGeom prst="rect">
            <a:avLst/>
          </a:prstGeom>
          <a:noFill/>
        </p:spPr>
        <p:txBody>
          <a:bodyPr wrap="square">
            <a:spAutoFit/>
          </a:bodyPr>
          <a:lstStyle/>
          <a:p>
            <a:pPr algn="ctr"/>
            <a:r>
              <a:rPr lang="en-GB" sz="3200" b="1" dirty="0">
                <a:solidFill>
                  <a:schemeClr val="accent3">
                    <a:lumMod val="50000"/>
                  </a:schemeClr>
                </a:solidFill>
                <a:effectLst/>
              </a:rPr>
              <a:t>Entrenching children's rights</a:t>
            </a:r>
          </a:p>
          <a:p>
            <a:pPr algn="ctr"/>
            <a:endParaRPr lang="en-GB" sz="3200" b="1" dirty="0">
              <a:solidFill>
                <a:schemeClr val="accent3">
                  <a:lumMod val="50000"/>
                </a:schemeClr>
              </a:solidFill>
              <a:effectLst/>
            </a:endParaRPr>
          </a:p>
          <a:p>
            <a:pPr algn="ctr"/>
            <a:r>
              <a:rPr lang="en-GB" sz="3200" b="1" dirty="0">
                <a:solidFill>
                  <a:schemeClr val="accent3">
                    <a:lumMod val="50000"/>
                  </a:schemeClr>
                </a:solidFill>
                <a:effectLst/>
              </a:rPr>
              <a:t>Equality and no discrimination</a:t>
            </a:r>
          </a:p>
          <a:p>
            <a:pPr algn="ctr"/>
            <a:endParaRPr lang="en-GB" sz="3200" dirty="0">
              <a:solidFill>
                <a:schemeClr val="accent3">
                  <a:lumMod val="50000"/>
                </a:schemeClr>
              </a:solidFill>
              <a:effectLst/>
            </a:endParaRPr>
          </a:p>
          <a:p>
            <a:pPr algn="ctr"/>
            <a:r>
              <a:rPr lang="en-GB" sz="3200" b="1" dirty="0">
                <a:solidFill>
                  <a:schemeClr val="accent3">
                    <a:lumMod val="50000"/>
                  </a:schemeClr>
                </a:solidFill>
                <a:effectLst/>
              </a:rPr>
              <a:t>Empowering children</a:t>
            </a:r>
          </a:p>
          <a:p>
            <a:pPr algn="ctr"/>
            <a:endParaRPr lang="en-GB" sz="3200" b="1" dirty="0">
              <a:solidFill>
                <a:schemeClr val="accent3">
                  <a:lumMod val="50000"/>
                </a:schemeClr>
              </a:solidFill>
              <a:effectLst/>
            </a:endParaRPr>
          </a:p>
          <a:p>
            <a:pPr algn="ctr"/>
            <a:r>
              <a:rPr lang="en-GB" sz="3200" b="1" dirty="0">
                <a:solidFill>
                  <a:schemeClr val="accent3">
                    <a:lumMod val="50000"/>
                  </a:schemeClr>
                </a:solidFill>
                <a:effectLst/>
              </a:rPr>
              <a:t>Participation</a:t>
            </a:r>
          </a:p>
          <a:p>
            <a:pPr algn="ctr"/>
            <a:endParaRPr lang="en-GB" sz="3200" b="1" dirty="0">
              <a:solidFill>
                <a:schemeClr val="accent3">
                  <a:lumMod val="50000"/>
                </a:schemeClr>
              </a:solidFill>
              <a:effectLst/>
            </a:endParaRPr>
          </a:p>
          <a:p>
            <a:pPr algn="ctr"/>
            <a:r>
              <a:rPr lang="en-GB" sz="3200" b="1" dirty="0">
                <a:solidFill>
                  <a:schemeClr val="accent3">
                    <a:lumMod val="50000"/>
                  </a:schemeClr>
                </a:solidFill>
                <a:effectLst/>
              </a:rPr>
              <a:t>Accountability</a:t>
            </a:r>
            <a:endParaRPr lang="en-GB" sz="3200" dirty="0">
              <a:solidFill>
                <a:schemeClr val="accent3">
                  <a:lumMod val="50000"/>
                </a:schemeClr>
              </a:solidFill>
              <a:effectLst/>
            </a:endParaRPr>
          </a:p>
        </p:txBody>
      </p:sp>
      <p:sp>
        <p:nvSpPr>
          <p:cNvPr id="5" name="TextBox 4">
            <a:extLst>
              <a:ext uri="{FF2B5EF4-FFF2-40B4-BE49-F238E27FC236}">
                <a16:creationId xmlns:a16="http://schemas.microsoft.com/office/drawing/2014/main" id="{4A2C6A15-03AF-48B2-9D9C-9035A2F02F15}"/>
              </a:ext>
            </a:extLst>
          </p:cNvPr>
          <p:cNvSpPr txBox="1"/>
          <p:nvPr/>
        </p:nvSpPr>
        <p:spPr>
          <a:xfrm>
            <a:off x="837828" y="476672"/>
            <a:ext cx="10801200" cy="1200329"/>
          </a:xfrm>
          <a:prstGeom prst="rect">
            <a:avLst/>
          </a:prstGeom>
          <a:noFill/>
        </p:spPr>
        <p:txBody>
          <a:bodyPr wrap="square" rtlCol="0">
            <a:spAutoFit/>
          </a:bodyPr>
          <a:lstStyle/>
          <a:p>
            <a:pPr algn="ctr"/>
            <a:r>
              <a:rPr lang="en-GB" sz="3600" b="1" u="sng" dirty="0">
                <a:solidFill>
                  <a:schemeClr val="accent3">
                    <a:lumMod val="50000"/>
                  </a:schemeClr>
                </a:solidFill>
              </a:rPr>
              <a:t>T</a:t>
            </a:r>
            <a:r>
              <a:rPr lang="en-GB" sz="3600" b="1" u="sng" dirty="0">
                <a:solidFill>
                  <a:schemeClr val="accent3">
                    <a:lumMod val="50000"/>
                  </a:schemeClr>
                </a:solidFill>
                <a:effectLst/>
              </a:rPr>
              <a:t>he Principles of an Approach based on Children's Rights are:</a:t>
            </a:r>
          </a:p>
        </p:txBody>
      </p:sp>
      <p:sp>
        <p:nvSpPr>
          <p:cNvPr id="2" name="TextBox 1">
            <a:extLst>
              <a:ext uri="{FF2B5EF4-FFF2-40B4-BE49-F238E27FC236}">
                <a16:creationId xmlns:a16="http://schemas.microsoft.com/office/drawing/2014/main" id="{2715E03C-23CE-4837-8BA0-FD8D6FD961C0}"/>
              </a:ext>
            </a:extLst>
          </p:cNvPr>
          <p:cNvSpPr txBox="1"/>
          <p:nvPr/>
        </p:nvSpPr>
        <p:spPr>
          <a:xfrm>
            <a:off x="9694812" y="6011996"/>
            <a:ext cx="2592288" cy="369332"/>
          </a:xfrm>
          <a:prstGeom prst="rect">
            <a:avLst/>
          </a:prstGeom>
          <a:noFill/>
        </p:spPr>
        <p:txBody>
          <a:bodyPr wrap="square" rtlCol="0">
            <a:spAutoFit/>
          </a:bodyPr>
          <a:lstStyle/>
          <a:p>
            <a:r>
              <a:rPr lang="en-GB" dirty="0">
                <a:solidFill>
                  <a:schemeClr val="accent3">
                    <a:lumMod val="50000"/>
                  </a:schemeClr>
                </a:solidFill>
              </a:rPr>
              <a:t>Holland (2017).</a:t>
            </a:r>
          </a:p>
        </p:txBody>
      </p:sp>
    </p:spTree>
    <p:extLst>
      <p:ext uri="{BB962C8B-B14F-4D97-AF65-F5344CB8AC3E}">
        <p14:creationId xmlns:p14="http://schemas.microsoft.com/office/powerpoint/2010/main" val="6852995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0ECFD4-2AD5-49A6-BD1F-42432B14441F}"/>
              </a:ext>
            </a:extLst>
          </p:cNvPr>
          <p:cNvSpPr>
            <a:spLocks noGrp="1"/>
          </p:cNvSpPr>
          <p:nvPr>
            <p:ph type="title"/>
          </p:nvPr>
        </p:nvSpPr>
        <p:spPr/>
        <p:txBody>
          <a:bodyPr/>
          <a:lstStyle/>
          <a:p>
            <a:r>
              <a:rPr lang="en-GB" b="1" u="sng" dirty="0">
                <a:solidFill>
                  <a:schemeClr val="accent3">
                    <a:lumMod val="50000"/>
                  </a:schemeClr>
                </a:solidFill>
              </a:rPr>
              <a:t>Embedding the approach &amp; using the right jargon</a:t>
            </a:r>
          </a:p>
        </p:txBody>
      </p:sp>
      <p:sp>
        <p:nvSpPr>
          <p:cNvPr id="3" name="Text Placeholder 2">
            <a:extLst>
              <a:ext uri="{FF2B5EF4-FFF2-40B4-BE49-F238E27FC236}">
                <a16:creationId xmlns:a16="http://schemas.microsoft.com/office/drawing/2014/main" id="{FDDCB406-6502-4C97-81F1-9C8B3EDF970E}"/>
              </a:ext>
            </a:extLst>
          </p:cNvPr>
          <p:cNvSpPr>
            <a:spLocks noGrp="1"/>
          </p:cNvSpPr>
          <p:nvPr>
            <p:ph type="body" idx="1"/>
          </p:nvPr>
        </p:nvSpPr>
        <p:spPr/>
        <p:txBody>
          <a:bodyPr/>
          <a:lstStyle/>
          <a:p>
            <a:r>
              <a:rPr lang="en-GB" dirty="0">
                <a:solidFill>
                  <a:schemeClr val="accent3">
                    <a:lumMod val="50000"/>
                  </a:schemeClr>
                </a:solidFill>
              </a:rPr>
              <a:t>Barriers </a:t>
            </a:r>
          </a:p>
        </p:txBody>
      </p:sp>
      <p:sp>
        <p:nvSpPr>
          <p:cNvPr id="4" name="Content Placeholder 3">
            <a:extLst>
              <a:ext uri="{FF2B5EF4-FFF2-40B4-BE49-F238E27FC236}">
                <a16:creationId xmlns:a16="http://schemas.microsoft.com/office/drawing/2014/main" id="{179FD82F-55B7-4361-B63E-ADC699BE5E42}"/>
              </a:ext>
            </a:extLst>
          </p:cNvPr>
          <p:cNvSpPr>
            <a:spLocks noGrp="1"/>
          </p:cNvSpPr>
          <p:nvPr>
            <p:ph sz="half" idx="2"/>
          </p:nvPr>
        </p:nvSpPr>
        <p:spPr/>
        <p:txBody>
          <a:bodyPr>
            <a:normAutofit/>
          </a:bodyPr>
          <a:lstStyle/>
          <a:p>
            <a:pPr marL="0" indent="0">
              <a:buNone/>
            </a:pPr>
            <a:r>
              <a:rPr lang="en-GB" dirty="0">
                <a:solidFill>
                  <a:schemeClr val="accent3">
                    <a:lumMod val="50000"/>
                  </a:schemeClr>
                </a:solidFill>
              </a:rPr>
              <a:t>Complicated and legal language</a:t>
            </a:r>
          </a:p>
          <a:p>
            <a:pPr marL="0" indent="0">
              <a:buNone/>
            </a:pPr>
            <a:r>
              <a:rPr lang="en-GB" dirty="0">
                <a:solidFill>
                  <a:schemeClr val="accent3">
                    <a:lumMod val="50000"/>
                  </a:schemeClr>
                </a:solidFill>
              </a:rPr>
              <a:t>Lack of knowledge and understanding </a:t>
            </a:r>
          </a:p>
          <a:p>
            <a:pPr marL="0" indent="0">
              <a:buNone/>
            </a:pPr>
            <a:r>
              <a:rPr lang="en-GB" dirty="0">
                <a:solidFill>
                  <a:schemeClr val="accent3">
                    <a:lumMod val="50000"/>
                  </a:schemeClr>
                </a:solidFill>
              </a:rPr>
              <a:t>Anti human rights narrative within politics and media </a:t>
            </a:r>
          </a:p>
          <a:p>
            <a:pPr marL="0" indent="0">
              <a:buNone/>
            </a:pPr>
            <a:r>
              <a:rPr lang="en-GB" dirty="0">
                <a:solidFill>
                  <a:schemeClr val="accent3">
                    <a:lumMod val="50000"/>
                  </a:schemeClr>
                </a:solidFill>
              </a:rPr>
              <a:t>Perception of interference from those with an anti international agenda</a:t>
            </a:r>
          </a:p>
          <a:p>
            <a:pPr marL="0" indent="0">
              <a:buNone/>
            </a:pPr>
            <a:r>
              <a:rPr lang="en-GB" dirty="0">
                <a:solidFill>
                  <a:schemeClr val="accent3">
                    <a:lumMod val="50000"/>
                  </a:schemeClr>
                </a:solidFill>
              </a:rPr>
              <a:t>The challenge to traditional models of power between adults and children </a:t>
            </a:r>
          </a:p>
        </p:txBody>
      </p:sp>
      <p:sp>
        <p:nvSpPr>
          <p:cNvPr id="5" name="Text Placeholder 4">
            <a:extLst>
              <a:ext uri="{FF2B5EF4-FFF2-40B4-BE49-F238E27FC236}">
                <a16:creationId xmlns:a16="http://schemas.microsoft.com/office/drawing/2014/main" id="{EAFE4018-B1A5-4353-8461-35ADF3A08365}"/>
              </a:ext>
            </a:extLst>
          </p:cNvPr>
          <p:cNvSpPr>
            <a:spLocks noGrp="1"/>
          </p:cNvSpPr>
          <p:nvPr>
            <p:ph type="body" sz="quarter" idx="3"/>
          </p:nvPr>
        </p:nvSpPr>
        <p:spPr/>
        <p:txBody>
          <a:bodyPr/>
          <a:lstStyle/>
          <a:p>
            <a:r>
              <a:rPr lang="en-GB" dirty="0">
                <a:solidFill>
                  <a:schemeClr val="accent3">
                    <a:lumMod val="50000"/>
                  </a:schemeClr>
                </a:solidFill>
              </a:rPr>
              <a:t>Solutions </a:t>
            </a:r>
          </a:p>
        </p:txBody>
      </p:sp>
      <p:sp>
        <p:nvSpPr>
          <p:cNvPr id="6" name="Content Placeholder 5">
            <a:extLst>
              <a:ext uri="{FF2B5EF4-FFF2-40B4-BE49-F238E27FC236}">
                <a16:creationId xmlns:a16="http://schemas.microsoft.com/office/drawing/2014/main" id="{E05F6172-3C72-4C51-818E-11BFF4A49C53}"/>
              </a:ext>
            </a:extLst>
          </p:cNvPr>
          <p:cNvSpPr>
            <a:spLocks noGrp="1"/>
          </p:cNvSpPr>
          <p:nvPr>
            <p:ph sz="quarter" idx="4"/>
          </p:nvPr>
        </p:nvSpPr>
        <p:spPr/>
        <p:txBody>
          <a:bodyPr>
            <a:normAutofit/>
          </a:bodyPr>
          <a:lstStyle/>
          <a:p>
            <a:r>
              <a:rPr lang="en-GB" dirty="0">
                <a:solidFill>
                  <a:schemeClr val="accent3">
                    <a:lumMod val="50000"/>
                  </a:schemeClr>
                </a:solidFill>
              </a:rPr>
              <a:t>Simplify the language </a:t>
            </a:r>
          </a:p>
          <a:p>
            <a:r>
              <a:rPr lang="en-GB" dirty="0">
                <a:solidFill>
                  <a:schemeClr val="accent3">
                    <a:lumMod val="50000"/>
                  </a:schemeClr>
                </a:solidFill>
              </a:rPr>
              <a:t>Be unapologetic </a:t>
            </a:r>
          </a:p>
          <a:p>
            <a:r>
              <a:rPr lang="en-GB" dirty="0">
                <a:solidFill>
                  <a:schemeClr val="accent3">
                    <a:lumMod val="50000"/>
                  </a:schemeClr>
                </a:solidFill>
              </a:rPr>
              <a:t>Communicate with passion and invoke emotion </a:t>
            </a:r>
          </a:p>
          <a:p>
            <a:r>
              <a:rPr lang="en-GB" dirty="0">
                <a:solidFill>
                  <a:schemeClr val="accent3">
                    <a:lumMod val="50000"/>
                  </a:schemeClr>
                </a:solidFill>
              </a:rPr>
              <a:t>Create awareness of rights to children </a:t>
            </a:r>
          </a:p>
          <a:p>
            <a:r>
              <a:rPr lang="en-GB" dirty="0">
                <a:solidFill>
                  <a:schemeClr val="accent3">
                    <a:lumMod val="50000"/>
                  </a:schemeClr>
                </a:solidFill>
              </a:rPr>
              <a:t>Promote, protect and prioritise children’s rights</a:t>
            </a:r>
          </a:p>
        </p:txBody>
      </p:sp>
      <p:sp>
        <p:nvSpPr>
          <p:cNvPr id="7" name="TextBox 6">
            <a:extLst>
              <a:ext uri="{FF2B5EF4-FFF2-40B4-BE49-F238E27FC236}">
                <a16:creationId xmlns:a16="http://schemas.microsoft.com/office/drawing/2014/main" id="{694D8127-178F-489E-9186-42A0B1BA5353}"/>
              </a:ext>
            </a:extLst>
          </p:cNvPr>
          <p:cNvSpPr txBox="1"/>
          <p:nvPr/>
        </p:nvSpPr>
        <p:spPr>
          <a:xfrm>
            <a:off x="7534572" y="6188765"/>
            <a:ext cx="5256584" cy="369332"/>
          </a:xfrm>
          <a:prstGeom prst="rect">
            <a:avLst/>
          </a:prstGeom>
          <a:noFill/>
        </p:spPr>
        <p:txBody>
          <a:bodyPr wrap="square" rtlCol="0">
            <a:spAutoFit/>
          </a:bodyPr>
          <a:lstStyle/>
          <a:p>
            <a:r>
              <a:rPr lang="en-GB" dirty="0">
                <a:solidFill>
                  <a:schemeClr val="accent3">
                    <a:lumMod val="50000"/>
                  </a:schemeClr>
                </a:solidFill>
              </a:rPr>
              <a:t>Children’s Rights Alliance of England (2017). </a:t>
            </a:r>
          </a:p>
        </p:txBody>
      </p:sp>
    </p:spTree>
    <p:extLst>
      <p:ext uri="{BB962C8B-B14F-4D97-AF65-F5344CB8AC3E}">
        <p14:creationId xmlns:p14="http://schemas.microsoft.com/office/powerpoint/2010/main" val="19351186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6337FE42-E2C0-4542-8A7D-520ED2EC6A03}"/>
              </a:ext>
            </a:extLst>
          </p:cNvPr>
          <p:cNvSpPr>
            <a:spLocks noGrp="1"/>
          </p:cNvSpPr>
          <p:nvPr>
            <p:ph type="title"/>
          </p:nvPr>
        </p:nvSpPr>
        <p:spPr/>
        <p:txBody>
          <a:bodyPr/>
          <a:lstStyle/>
          <a:p>
            <a:pPr algn="ctr"/>
            <a:r>
              <a:rPr lang="en-GB" sz="4800" b="1" u="sng" dirty="0">
                <a:solidFill>
                  <a:schemeClr val="accent3">
                    <a:lumMod val="50000"/>
                  </a:schemeClr>
                </a:solidFill>
              </a:rPr>
              <a:t>Language</a:t>
            </a:r>
            <a:r>
              <a:rPr lang="en-GB" b="1" u="sng" dirty="0"/>
              <a:t> </a:t>
            </a:r>
            <a:r>
              <a:rPr lang="en-GB" sz="4800" b="1" u="sng" dirty="0">
                <a:solidFill>
                  <a:schemeClr val="accent3">
                    <a:lumMod val="50000"/>
                  </a:schemeClr>
                </a:solidFill>
              </a:rPr>
              <a:t>debate </a:t>
            </a:r>
          </a:p>
        </p:txBody>
      </p:sp>
      <p:sp>
        <p:nvSpPr>
          <p:cNvPr id="8" name="Content Placeholder 7">
            <a:extLst>
              <a:ext uri="{FF2B5EF4-FFF2-40B4-BE49-F238E27FC236}">
                <a16:creationId xmlns:a16="http://schemas.microsoft.com/office/drawing/2014/main" id="{6FAE7B60-F8E2-40BD-A4B7-C9B66DD63096}"/>
              </a:ext>
            </a:extLst>
          </p:cNvPr>
          <p:cNvSpPr>
            <a:spLocks noGrp="1"/>
          </p:cNvSpPr>
          <p:nvPr>
            <p:ph sz="half" idx="1"/>
          </p:nvPr>
        </p:nvSpPr>
        <p:spPr/>
        <p:txBody>
          <a:bodyPr>
            <a:normAutofit/>
          </a:bodyPr>
          <a:lstStyle/>
          <a:p>
            <a:pPr algn="ctr"/>
            <a:endParaRPr lang="en-GB" sz="3200" dirty="0">
              <a:solidFill>
                <a:schemeClr val="accent3">
                  <a:lumMod val="50000"/>
                </a:schemeClr>
              </a:solidFill>
            </a:endParaRPr>
          </a:p>
          <a:p>
            <a:pPr algn="ctr"/>
            <a:r>
              <a:rPr lang="en-GB" sz="3200" dirty="0">
                <a:solidFill>
                  <a:schemeClr val="accent3">
                    <a:lumMod val="50000"/>
                  </a:schemeClr>
                </a:solidFill>
              </a:rPr>
              <a:t>‘</a:t>
            </a:r>
            <a:r>
              <a:rPr lang="en-GB" sz="2800" dirty="0">
                <a:solidFill>
                  <a:schemeClr val="accent3">
                    <a:lumMod val="50000"/>
                  </a:schemeClr>
                </a:solidFill>
              </a:rPr>
              <a:t>The language used by the patriarchal decision-making structures can turn language into a political tool with which to facilitate oppression’. </a:t>
            </a:r>
          </a:p>
        </p:txBody>
      </p:sp>
      <p:sp>
        <p:nvSpPr>
          <p:cNvPr id="9" name="Content Placeholder 8">
            <a:extLst>
              <a:ext uri="{FF2B5EF4-FFF2-40B4-BE49-F238E27FC236}">
                <a16:creationId xmlns:a16="http://schemas.microsoft.com/office/drawing/2014/main" id="{E744886B-DE91-4597-ADD8-DE8230BBFC9D}"/>
              </a:ext>
            </a:extLst>
          </p:cNvPr>
          <p:cNvSpPr>
            <a:spLocks noGrp="1"/>
          </p:cNvSpPr>
          <p:nvPr>
            <p:ph sz="half" idx="2"/>
          </p:nvPr>
        </p:nvSpPr>
        <p:spPr>
          <a:xfrm>
            <a:off x="6475413" y="1871003"/>
            <a:ext cx="4648201" cy="4191000"/>
          </a:xfrm>
        </p:spPr>
        <p:txBody>
          <a:bodyPr>
            <a:normAutofit/>
          </a:bodyPr>
          <a:lstStyle/>
          <a:p>
            <a:pPr algn="ctr"/>
            <a:endParaRPr lang="en-GB" sz="2800" dirty="0">
              <a:solidFill>
                <a:schemeClr val="accent3">
                  <a:lumMod val="50000"/>
                </a:schemeClr>
              </a:solidFill>
            </a:endParaRPr>
          </a:p>
          <a:p>
            <a:pPr algn="ctr"/>
            <a:r>
              <a:rPr lang="en-GB" sz="2800" dirty="0">
                <a:solidFill>
                  <a:schemeClr val="accent3">
                    <a:lumMod val="50000"/>
                  </a:schemeClr>
                </a:solidFill>
              </a:rPr>
              <a:t>‘Advocates need to be competent in adapting language used into styles for both decision makers and children alike dependent on mother tongue, age and stage of development’. </a:t>
            </a:r>
          </a:p>
        </p:txBody>
      </p:sp>
      <p:sp>
        <p:nvSpPr>
          <p:cNvPr id="12" name="TextBox 11">
            <a:extLst>
              <a:ext uri="{FF2B5EF4-FFF2-40B4-BE49-F238E27FC236}">
                <a16:creationId xmlns:a16="http://schemas.microsoft.com/office/drawing/2014/main" id="{5A9BCD93-D615-460A-B12C-0BF17BC95792}"/>
              </a:ext>
            </a:extLst>
          </p:cNvPr>
          <p:cNvSpPr txBox="1"/>
          <p:nvPr/>
        </p:nvSpPr>
        <p:spPr>
          <a:xfrm>
            <a:off x="3390836" y="5994862"/>
            <a:ext cx="4645152" cy="369332"/>
          </a:xfrm>
          <a:prstGeom prst="rect">
            <a:avLst/>
          </a:prstGeom>
          <a:noFill/>
        </p:spPr>
        <p:txBody>
          <a:bodyPr wrap="square" rtlCol="0">
            <a:spAutoFit/>
          </a:bodyPr>
          <a:lstStyle/>
          <a:p>
            <a:r>
              <a:rPr lang="en-GB" dirty="0">
                <a:solidFill>
                  <a:schemeClr val="accent3">
                    <a:lumMod val="50000"/>
                  </a:schemeClr>
                </a:solidFill>
              </a:rPr>
              <a:t>White and Harries (2004)</a:t>
            </a:r>
          </a:p>
        </p:txBody>
      </p:sp>
      <p:sp>
        <p:nvSpPr>
          <p:cNvPr id="13" name="TextBox 12">
            <a:extLst>
              <a:ext uri="{FF2B5EF4-FFF2-40B4-BE49-F238E27FC236}">
                <a16:creationId xmlns:a16="http://schemas.microsoft.com/office/drawing/2014/main" id="{F4EED0B7-71EA-4AFC-8367-AFFD70032AD8}"/>
              </a:ext>
            </a:extLst>
          </p:cNvPr>
          <p:cNvSpPr txBox="1"/>
          <p:nvPr/>
        </p:nvSpPr>
        <p:spPr>
          <a:xfrm>
            <a:off x="9382172" y="5955268"/>
            <a:ext cx="3395473" cy="369332"/>
          </a:xfrm>
          <a:prstGeom prst="rect">
            <a:avLst/>
          </a:prstGeom>
          <a:noFill/>
        </p:spPr>
        <p:txBody>
          <a:bodyPr wrap="square" rtlCol="0">
            <a:spAutoFit/>
          </a:bodyPr>
          <a:lstStyle/>
          <a:p>
            <a:r>
              <a:rPr lang="en-GB" dirty="0">
                <a:solidFill>
                  <a:schemeClr val="accent3">
                    <a:lumMod val="50000"/>
                  </a:schemeClr>
                </a:solidFill>
              </a:rPr>
              <a:t>Cohen et al (2010)</a:t>
            </a:r>
          </a:p>
        </p:txBody>
      </p:sp>
    </p:spTree>
    <p:extLst>
      <p:ext uri="{BB962C8B-B14F-4D97-AF65-F5344CB8AC3E}">
        <p14:creationId xmlns:p14="http://schemas.microsoft.com/office/powerpoint/2010/main" val="6292369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9E7099-42D6-43ED-A345-2166266488E0}"/>
              </a:ext>
            </a:extLst>
          </p:cNvPr>
          <p:cNvSpPr>
            <a:spLocks noGrp="1"/>
          </p:cNvSpPr>
          <p:nvPr>
            <p:ph type="title"/>
          </p:nvPr>
        </p:nvSpPr>
        <p:spPr>
          <a:xfrm>
            <a:off x="1269876" y="180429"/>
            <a:ext cx="10369152" cy="1143000"/>
          </a:xfrm>
        </p:spPr>
        <p:txBody>
          <a:bodyPr>
            <a:normAutofit fontScale="90000"/>
          </a:bodyPr>
          <a:lstStyle/>
          <a:p>
            <a:r>
              <a:rPr lang="en-GB" b="1" u="sng" dirty="0">
                <a:solidFill>
                  <a:schemeClr val="accent3">
                    <a:lumMod val="50000"/>
                  </a:schemeClr>
                </a:solidFill>
              </a:rPr>
              <a:t>Non-discriminatory practice and promoting equality </a:t>
            </a:r>
          </a:p>
        </p:txBody>
      </p:sp>
      <p:sp>
        <p:nvSpPr>
          <p:cNvPr id="3" name="TextBox 2">
            <a:extLst>
              <a:ext uri="{FF2B5EF4-FFF2-40B4-BE49-F238E27FC236}">
                <a16:creationId xmlns:a16="http://schemas.microsoft.com/office/drawing/2014/main" id="{7503689A-4618-4649-93E5-EDA69D130CAA}"/>
              </a:ext>
            </a:extLst>
          </p:cNvPr>
          <p:cNvSpPr txBox="1"/>
          <p:nvPr/>
        </p:nvSpPr>
        <p:spPr>
          <a:xfrm>
            <a:off x="4212196" y="2348880"/>
            <a:ext cx="8784976" cy="923330"/>
          </a:xfrm>
          <a:prstGeom prst="rect">
            <a:avLst/>
          </a:prstGeom>
          <a:noFill/>
        </p:spPr>
        <p:txBody>
          <a:bodyPr wrap="square" rtlCol="0">
            <a:spAutoFit/>
          </a:bodyPr>
          <a:lstStyle/>
          <a:p>
            <a:pPr algn="ctr"/>
            <a:r>
              <a:rPr lang="en-GB" dirty="0">
                <a:solidFill>
                  <a:schemeClr val="accent3">
                    <a:lumMod val="50000"/>
                  </a:schemeClr>
                </a:solidFill>
              </a:rPr>
              <a:t>Where intersectionality or multiple disadvantages occur for </a:t>
            </a:r>
          </a:p>
          <a:p>
            <a:pPr algn="ctr"/>
            <a:r>
              <a:rPr lang="en-GB" dirty="0">
                <a:solidFill>
                  <a:schemeClr val="accent3">
                    <a:lumMod val="50000"/>
                  </a:schemeClr>
                </a:solidFill>
              </a:rPr>
              <a:t>  children, some form of social exclusion is </a:t>
            </a:r>
          </a:p>
          <a:p>
            <a:pPr algn="ctr"/>
            <a:r>
              <a:rPr lang="en-GB" dirty="0">
                <a:solidFill>
                  <a:schemeClr val="accent3">
                    <a:lumMod val="50000"/>
                  </a:schemeClr>
                </a:solidFill>
              </a:rPr>
              <a:t>inevitable and unavoidable .</a:t>
            </a:r>
          </a:p>
        </p:txBody>
      </p:sp>
      <p:pic>
        <p:nvPicPr>
          <p:cNvPr id="5" name="Picture 4" descr="A close up of a logo&#10;&#10;Description automatically generated">
            <a:extLst>
              <a:ext uri="{FF2B5EF4-FFF2-40B4-BE49-F238E27FC236}">
                <a16:creationId xmlns:a16="http://schemas.microsoft.com/office/drawing/2014/main" id="{B0950FEE-F630-4905-9260-3D6EC673FE0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06794" y="2297309"/>
            <a:ext cx="5354316" cy="3844235"/>
          </a:xfrm>
          <a:prstGeom prst="rect">
            <a:avLst/>
          </a:prstGeom>
        </p:spPr>
      </p:pic>
      <p:sp>
        <p:nvSpPr>
          <p:cNvPr id="6" name="TextBox 5">
            <a:extLst>
              <a:ext uri="{FF2B5EF4-FFF2-40B4-BE49-F238E27FC236}">
                <a16:creationId xmlns:a16="http://schemas.microsoft.com/office/drawing/2014/main" id="{17B15FF8-D246-492B-A3B0-748BA2B44168}"/>
              </a:ext>
            </a:extLst>
          </p:cNvPr>
          <p:cNvSpPr txBox="1"/>
          <p:nvPr/>
        </p:nvSpPr>
        <p:spPr>
          <a:xfrm>
            <a:off x="5518348" y="4653136"/>
            <a:ext cx="6336704" cy="923330"/>
          </a:xfrm>
          <a:prstGeom prst="rect">
            <a:avLst/>
          </a:prstGeom>
          <a:noFill/>
        </p:spPr>
        <p:txBody>
          <a:bodyPr wrap="square" rtlCol="0">
            <a:spAutoFit/>
          </a:bodyPr>
          <a:lstStyle/>
          <a:p>
            <a:pPr algn="ctr"/>
            <a:r>
              <a:rPr lang="en-GB" dirty="0">
                <a:solidFill>
                  <a:schemeClr val="accent3">
                    <a:lumMod val="50000"/>
                  </a:schemeClr>
                </a:solidFill>
              </a:rPr>
              <a:t>However, the Equality Act 2010 protects children against discrimination and can be used alongside a rights-based approach when dealing with inclusion and inequity.  </a:t>
            </a:r>
          </a:p>
        </p:txBody>
      </p:sp>
      <p:sp>
        <p:nvSpPr>
          <p:cNvPr id="4" name="TextBox 3">
            <a:extLst>
              <a:ext uri="{FF2B5EF4-FFF2-40B4-BE49-F238E27FC236}">
                <a16:creationId xmlns:a16="http://schemas.microsoft.com/office/drawing/2014/main" id="{8BAF2476-FD84-4791-AAF4-6460A2D75BC0}"/>
              </a:ext>
            </a:extLst>
          </p:cNvPr>
          <p:cNvSpPr txBox="1"/>
          <p:nvPr/>
        </p:nvSpPr>
        <p:spPr>
          <a:xfrm>
            <a:off x="9046740" y="3429000"/>
            <a:ext cx="2808312" cy="369332"/>
          </a:xfrm>
          <a:prstGeom prst="rect">
            <a:avLst/>
          </a:prstGeom>
          <a:noFill/>
        </p:spPr>
        <p:txBody>
          <a:bodyPr wrap="square" rtlCol="0">
            <a:spAutoFit/>
          </a:bodyPr>
          <a:lstStyle/>
          <a:p>
            <a:r>
              <a:rPr lang="en-GB" dirty="0">
                <a:solidFill>
                  <a:schemeClr val="accent3">
                    <a:lumMod val="50000"/>
                  </a:schemeClr>
                </a:solidFill>
              </a:rPr>
              <a:t>Walker and Jones (2011).</a:t>
            </a:r>
          </a:p>
        </p:txBody>
      </p:sp>
      <p:sp>
        <p:nvSpPr>
          <p:cNvPr id="7" name="TextBox 6">
            <a:extLst>
              <a:ext uri="{FF2B5EF4-FFF2-40B4-BE49-F238E27FC236}">
                <a16:creationId xmlns:a16="http://schemas.microsoft.com/office/drawing/2014/main" id="{C4895AC2-9518-4361-BD99-2319F5BAF250}"/>
              </a:ext>
            </a:extLst>
          </p:cNvPr>
          <p:cNvSpPr txBox="1"/>
          <p:nvPr/>
        </p:nvSpPr>
        <p:spPr>
          <a:xfrm>
            <a:off x="7606580" y="5977090"/>
            <a:ext cx="4464496" cy="369332"/>
          </a:xfrm>
          <a:prstGeom prst="rect">
            <a:avLst/>
          </a:prstGeom>
          <a:noFill/>
        </p:spPr>
        <p:txBody>
          <a:bodyPr wrap="square" rtlCol="0">
            <a:spAutoFit/>
          </a:bodyPr>
          <a:lstStyle/>
          <a:p>
            <a:r>
              <a:rPr lang="en-GB" dirty="0">
                <a:solidFill>
                  <a:schemeClr val="accent3">
                    <a:lumMod val="50000"/>
                  </a:schemeClr>
                </a:solidFill>
              </a:rPr>
              <a:t>Children’s Rights Alliance England (2020).</a:t>
            </a:r>
          </a:p>
        </p:txBody>
      </p:sp>
    </p:spTree>
    <p:extLst>
      <p:ext uri="{BB962C8B-B14F-4D97-AF65-F5344CB8AC3E}">
        <p14:creationId xmlns:p14="http://schemas.microsoft.com/office/powerpoint/2010/main" val="13786483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940C6E-796F-43C0-9E5A-F80B6521139F}"/>
              </a:ext>
            </a:extLst>
          </p:cNvPr>
          <p:cNvSpPr>
            <a:spLocks noGrp="1"/>
          </p:cNvSpPr>
          <p:nvPr>
            <p:ph type="title"/>
          </p:nvPr>
        </p:nvSpPr>
        <p:spPr>
          <a:xfrm>
            <a:off x="1557908" y="149965"/>
            <a:ext cx="9601200" cy="1143000"/>
          </a:xfrm>
        </p:spPr>
        <p:txBody>
          <a:bodyPr/>
          <a:lstStyle/>
          <a:p>
            <a:pPr algn="ctr"/>
            <a:r>
              <a:rPr lang="en-GB" b="1" u="sng">
                <a:solidFill>
                  <a:schemeClr val="accent3">
                    <a:lumMod val="50000"/>
                  </a:schemeClr>
                </a:solidFill>
              </a:rPr>
              <a:t>Empowering Children </a:t>
            </a:r>
            <a:endParaRPr lang="en-GB" b="1" u="sng" dirty="0">
              <a:solidFill>
                <a:schemeClr val="accent3">
                  <a:lumMod val="50000"/>
                </a:schemeClr>
              </a:solidFill>
            </a:endParaRPr>
          </a:p>
        </p:txBody>
      </p:sp>
      <p:sp>
        <p:nvSpPr>
          <p:cNvPr id="3" name="TextBox 2">
            <a:extLst>
              <a:ext uri="{FF2B5EF4-FFF2-40B4-BE49-F238E27FC236}">
                <a16:creationId xmlns:a16="http://schemas.microsoft.com/office/drawing/2014/main" id="{AEE78CC1-85BC-4A5B-A800-05C47DF79E79}"/>
              </a:ext>
            </a:extLst>
          </p:cNvPr>
          <p:cNvSpPr txBox="1"/>
          <p:nvPr/>
        </p:nvSpPr>
        <p:spPr>
          <a:xfrm>
            <a:off x="333772" y="1851850"/>
            <a:ext cx="10297144" cy="923330"/>
          </a:xfrm>
          <a:prstGeom prst="rect">
            <a:avLst/>
          </a:prstGeom>
          <a:noFill/>
        </p:spPr>
        <p:txBody>
          <a:bodyPr wrap="square" rtlCol="0">
            <a:spAutoFit/>
          </a:bodyPr>
          <a:lstStyle/>
          <a:p>
            <a:r>
              <a:rPr lang="en-GB" sz="1800">
                <a:solidFill>
                  <a:schemeClr val="accent3">
                    <a:lumMod val="50000"/>
                  </a:schemeClr>
                </a:solidFill>
                <a:effectLst/>
                <a:latin typeface="Times New Roman" panose="02020603050405020304" pitchFamily="18" charset="0"/>
                <a:ea typeface="Times New Roman" panose="02020603050405020304" pitchFamily="18" charset="0"/>
              </a:rPr>
              <a:t>A traditional sociological lens, deprives children and young people of their voices, stating that without socialization or before socialization has occurred, a child is not worthy of being listened to and cannot possibly have anything worthy to say. </a:t>
            </a:r>
            <a:endParaRPr lang="en-GB" dirty="0">
              <a:solidFill>
                <a:schemeClr val="accent3">
                  <a:lumMod val="50000"/>
                </a:schemeClr>
              </a:solidFill>
            </a:endParaRPr>
          </a:p>
        </p:txBody>
      </p:sp>
      <p:sp>
        <p:nvSpPr>
          <p:cNvPr id="4" name="TextBox 3">
            <a:extLst>
              <a:ext uri="{FF2B5EF4-FFF2-40B4-BE49-F238E27FC236}">
                <a16:creationId xmlns:a16="http://schemas.microsoft.com/office/drawing/2014/main" id="{E061F39C-1F91-40EF-8F45-0F5960FEE4CC}"/>
              </a:ext>
            </a:extLst>
          </p:cNvPr>
          <p:cNvSpPr txBox="1"/>
          <p:nvPr/>
        </p:nvSpPr>
        <p:spPr>
          <a:xfrm>
            <a:off x="10473765" y="2964733"/>
            <a:ext cx="1584176" cy="369332"/>
          </a:xfrm>
          <a:prstGeom prst="rect">
            <a:avLst/>
          </a:prstGeom>
          <a:noFill/>
        </p:spPr>
        <p:txBody>
          <a:bodyPr wrap="square" rtlCol="0">
            <a:spAutoFit/>
          </a:bodyPr>
          <a:lstStyle/>
          <a:p>
            <a:r>
              <a:rPr lang="en-GB">
                <a:solidFill>
                  <a:schemeClr val="accent3">
                    <a:lumMod val="50000"/>
                  </a:schemeClr>
                </a:solidFill>
              </a:rPr>
              <a:t>Lee (2001).</a:t>
            </a:r>
            <a:endParaRPr lang="en-GB" dirty="0">
              <a:solidFill>
                <a:schemeClr val="accent3">
                  <a:lumMod val="50000"/>
                </a:schemeClr>
              </a:solidFill>
            </a:endParaRPr>
          </a:p>
        </p:txBody>
      </p:sp>
      <p:sp>
        <p:nvSpPr>
          <p:cNvPr id="5" name="TextBox 4">
            <a:extLst>
              <a:ext uri="{FF2B5EF4-FFF2-40B4-BE49-F238E27FC236}">
                <a16:creationId xmlns:a16="http://schemas.microsoft.com/office/drawing/2014/main" id="{A785237D-8931-449F-ACA3-C151F3769528}"/>
              </a:ext>
            </a:extLst>
          </p:cNvPr>
          <p:cNvSpPr txBox="1"/>
          <p:nvPr/>
        </p:nvSpPr>
        <p:spPr>
          <a:xfrm>
            <a:off x="405780" y="3789040"/>
            <a:ext cx="11377264" cy="2369623"/>
          </a:xfrm>
          <a:prstGeom prst="rect">
            <a:avLst/>
          </a:prstGeom>
          <a:noFill/>
        </p:spPr>
        <p:txBody>
          <a:bodyPr wrap="square" rtlCol="0">
            <a:spAutoFit/>
          </a:bodyPr>
          <a:lstStyle/>
          <a:p>
            <a:pPr>
              <a:lnSpc>
                <a:spcPct val="115000"/>
              </a:lnSpc>
              <a:spcAft>
                <a:spcPts val="1000"/>
              </a:spcAft>
            </a:pPr>
            <a:r>
              <a:rPr lang="en-GB" sz="1800">
                <a:solidFill>
                  <a:schemeClr val="accent3">
                    <a:lumMod val="50000"/>
                  </a:schemeClr>
                </a:solidFill>
                <a:effectLst/>
                <a:latin typeface="Calibri" panose="020F0502020204030204" pitchFamily="34" charset="0"/>
                <a:ea typeface="Calibri" panose="020F0502020204030204" pitchFamily="34" charset="0"/>
                <a:cs typeface="Times New Roman" panose="02020603050405020304" pitchFamily="18" charset="0"/>
              </a:rPr>
              <a:t>Advocacy does not support the</a:t>
            </a:r>
          </a:p>
          <a:p>
            <a:pPr>
              <a:lnSpc>
                <a:spcPct val="115000"/>
              </a:lnSpc>
              <a:spcAft>
                <a:spcPts val="1000"/>
              </a:spcAft>
            </a:pPr>
            <a:r>
              <a:rPr lang="en-GB" sz="1800">
                <a:solidFill>
                  <a:schemeClr val="accent3">
                    <a:lumMod val="50000"/>
                  </a:schemeClr>
                </a:solidFill>
                <a:effectLst/>
                <a:latin typeface="Calibri" panose="020F0502020204030204" pitchFamily="34" charset="0"/>
                <a:ea typeface="Calibri" panose="020F0502020204030204" pitchFamily="34" charset="0"/>
                <a:cs typeface="Times New Roman" panose="02020603050405020304" pitchFamily="18" charset="0"/>
              </a:rPr>
              <a:t> ‘paternalistic approach of a professional who knows what’s best for you, but a model based on a strong awareness of ways that young people are excluded and oppressed’</a:t>
            </a:r>
          </a:p>
          <a:p>
            <a:pPr>
              <a:lnSpc>
                <a:spcPct val="115000"/>
              </a:lnSpc>
              <a:spcAft>
                <a:spcPts val="1000"/>
              </a:spcAft>
            </a:pPr>
            <a:r>
              <a:rPr lang="en-GB" sz="1800">
                <a:solidFill>
                  <a:schemeClr val="accent3">
                    <a:lumMod val="50000"/>
                  </a:schemeClr>
                </a:solidFill>
                <a:effectLst/>
                <a:latin typeface="Calibri" panose="020F0502020204030204" pitchFamily="34" charset="0"/>
                <a:ea typeface="Calibri" panose="020F0502020204030204" pitchFamily="34" charset="0"/>
                <a:cs typeface="Times New Roman" panose="02020603050405020304" pitchFamily="18" charset="0"/>
              </a:rPr>
              <a:t> and advocates should  place</a:t>
            </a:r>
          </a:p>
          <a:p>
            <a:pPr>
              <a:lnSpc>
                <a:spcPct val="115000"/>
              </a:lnSpc>
              <a:spcAft>
                <a:spcPts val="1000"/>
              </a:spcAft>
            </a:pPr>
            <a:r>
              <a:rPr lang="en-GB" sz="1800">
                <a:solidFill>
                  <a:schemeClr val="accent3">
                    <a:lumMod val="50000"/>
                  </a:schemeClr>
                </a:solidFill>
                <a:effectLst/>
                <a:latin typeface="Calibri" panose="020F0502020204030204" pitchFamily="34" charset="0"/>
                <a:ea typeface="Calibri" panose="020F0502020204030204" pitchFamily="34" charset="0"/>
                <a:cs typeface="Times New Roman" panose="02020603050405020304" pitchFamily="18" charset="0"/>
              </a:rPr>
              <a:t>‘ a positive value on their contributions as citizens and links to a view of society that gives importance to an ethic of inter-relationship and care as well as an ethic of individual rights’</a:t>
            </a:r>
            <a:endParaRPr lang="en-GB" sz="1800" dirty="0">
              <a:solidFill>
                <a:schemeClr val="accent3">
                  <a:lumMod val="50000"/>
                </a:schemeClr>
              </a:solidFill>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6" name="TextBox 5">
            <a:extLst>
              <a:ext uri="{FF2B5EF4-FFF2-40B4-BE49-F238E27FC236}">
                <a16:creationId xmlns:a16="http://schemas.microsoft.com/office/drawing/2014/main" id="{27C2A376-046D-4C91-998E-909A2EA2A0A3}"/>
              </a:ext>
            </a:extLst>
          </p:cNvPr>
          <p:cNvSpPr txBox="1"/>
          <p:nvPr/>
        </p:nvSpPr>
        <p:spPr>
          <a:xfrm>
            <a:off x="10342884" y="6159948"/>
            <a:ext cx="1845941" cy="369332"/>
          </a:xfrm>
          <a:prstGeom prst="rect">
            <a:avLst/>
          </a:prstGeom>
          <a:noFill/>
        </p:spPr>
        <p:txBody>
          <a:bodyPr wrap="square" rtlCol="0">
            <a:spAutoFit/>
          </a:bodyPr>
          <a:lstStyle/>
          <a:p>
            <a:r>
              <a:rPr lang="en-GB">
                <a:solidFill>
                  <a:schemeClr val="accent3">
                    <a:lumMod val="50000"/>
                  </a:schemeClr>
                </a:solidFill>
              </a:rPr>
              <a:t>Barnes (2007). </a:t>
            </a:r>
            <a:endParaRPr lang="en-GB" dirty="0">
              <a:solidFill>
                <a:schemeClr val="accent3">
                  <a:lumMod val="50000"/>
                </a:schemeClr>
              </a:solidFill>
            </a:endParaRPr>
          </a:p>
        </p:txBody>
      </p:sp>
    </p:spTree>
    <p:extLst>
      <p:ext uri="{BB962C8B-B14F-4D97-AF65-F5344CB8AC3E}">
        <p14:creationId xmlns:p14="http://schemas.microsoft.com/office/powerpoint/2010/main" val="21471568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21D8A02-4638-4E6F-9071-E3B1548BCD22}"/>
              </a:ext>
            </a:extLst>
          </p:cNvPr>
          <p:cNvSpPr>
            <a:spLocks noGrp="1"/>
          </p:cNvSpPr>
          <p:nvPr>
            <p:ph type="title"/>
          </p:nvPr>
        </p:nvSpPr>
        <p:spPr>
          <a:xfrm>
            <a:off x="915515" y="266700"/>
            <a:ext cx="10357794" cy="1143000"/>
          </a:xfrm>
        </p:spPr>
        <p:txBody>
          <a:bodyPr>
            <a:normAutofit fontScale="90000"/>
          </a:bodyPr>
          <a:lstStyle/>
          <a:p>
            <a:r>
              <a:rPr lang="en-GB" b="1" u="sng" dirty="0">
                <a:solidFill>
                  <a:schemeClr val="accent3">
                    <a:lumMod val="50000"/>
                  </a:schemeClr>
                </a:solidFill>
              </a:rPr>
              <a:t>Enabling Participation, listening to and engaging with </a:t>
            </a:r>
          </a:p>
        </p:txBody>
      </p:sp>
      <p:graphicFrame>
        <p:nvGraphicFramePr>
          <p:cNvPr id="9" name="Content Placeholder 3" descr="Continuous process showing five tasks connected through an arrow use to indicate continuous progression"/>
          <p:cNvGraphicFramePr>
            <a:graphicFrameLocks noGrp="1"/>
          </p:cNvGraphicFramePr>
          <p:nvPr>
            <p:ph sz="half" idx="1"/>
            <p:extLst>
              <p:ext uri="{D42A27DB-BD31-4B8C-83A1-F6EECF244321}">
                <p14:modId xmlns:p14="http://schemas.microsoft.com/office/powerpoint/2010/main" val="4169829751"/>
              </p:ext>
            </p:extLst>
          </p:nvPr>
        </p:nvGraphicFramePr>
        <p:xfrm>
          <a:off x="314343" y="1906390"/>
          <a:ext cx="6049691" cy="467446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1" name="TextBox 10">
            <a:extLst>
              <a:ext uri="{FF2B5EF4-FFF2-40B4-BE49-F238E27FC236}">
                <a16:creationId xmlns:a16="http://schemas.microsoft.com/office/drawing/2014/main" id="{EAA00C4D-A672-4E38-912D-B193CB50A776}"/>
              </a:ext>
            </a:extLst>
          </p:cNvPr>
          <p:cNvSpPr txBox="1"/>
          <p:nvPr/>
        </p:nvSpPr>
        <p:spPr>
          <a:xfrm>
            <a:off x="6392264" y="1723476"/>
            <a:ext cx="5616625" cy="4524315"/>
          </a:xfrm>
          <a:prstGeom prst="rect">
            <a:avLst/>
          </a:prstGeom>
          <a:noFill/>
        </p:spPr>
        <p:txBody>
          <a:bodyPr wrap="square" rtlCol="0">
            <a:spAutoFit/>
          </a:bodyPr>
          <a:lstStyle/>
          <a:p>
            <a:r>
              <a:rPr lang="en-GB" dirty="0"/>
              <a:t>1</a:t>
            </a:r>
            <a:r>
              <a:rPr lang="en-GB" dirty="0">
                <a:solidFill>
                  <a:schemeClr val="accent3">
                    <a:lumMod val="50000"/>
                  </a:schemeClr>
                </a:solidFill>
              </a:rPr>
              <a:t>. Article 12 is also concerned with making sure children and young people feel able to express their opinions.</a:t>
            </a:r>
          </a:p>
          <a:p>
            <a:pPr marL="342900" indent="-342900">
              <a:buAutoNum type="arabicPeriod"/>
            </a:pPr>
            <a:endParaRPr lang="en-GB" dirty="0">
              <a:solidFill>
                <a:schemeClr val="accent3">
                  <a:lumMod val="50000"/>
                </a:schemeClr>
              </a:solidFill>
            </a:endParaRPr>
          </a:p>
          <a:p>
            <a:pPr marL="342900" indent="-342900">
              <a:buAutoNum type="arabicPeriod"/>
            </a:pPr>
            <a:endParaRPr lang="en-GB" dirty="0">
              <a:solidFill>
                <a:schemeClr val="accent3">
                  <a:lumMod val="50000"/>
                </a:schemeClr>
              </a:solidFill>
            </a:endParaRPr>
          </a:p>
          <a:p>
            <a:r>
              <a:rPr lang="en-GB" dirty="0">
                <a:solidFill>
                  <a:schemeClr val="accent3">
                    <a:lumMod val="50000"/>
                  </a:schemeClr>
                </a:solidFill>
              </a:rPr>
              <a:t>2. Listening is a sensory acquisition of information</a:t>
            </a:r>
          </a:p>
          <a:p>
            <a:endParaRPr lang="en-GB" dirty="0">
              <a:solidFill>
                <a:schemeClr val="accent3">
                  <a:lumMod val="50000"/>
                </a:schemeClr>
              </a:solidFill>
            </a:endParaRPr>
          </a:p>
          <a:p>
            <a:r>
              <a:rPr lang="en-GB" dirty="0">
                <a:solidFill>
                  <a:schemeClr val="accent3">
                    <a:lumMod val="50000"/>
                  </a:schemeClr>
                </a:solidFill>
              </a:rPr>
              <a:t>Or </a:t>
            </a:r>
          </a:p>
          <a:p>
            <a:endParaRPr lang="en-GB" dirty="0">
              <a:solidFill>
                <a:schemeClr val="accent3">
                  <a:lumMod val="50000"/>
                </a:schemeClr>
              </a:solidFill>
            </a:endParaRPr>
          </a:p>
          <a:p>
            <a:r>
              <a:rPr lang="en-GB" dirty="0">
                <a:solidFill>
                  <a:schemeClr val="accent3">
                    <a:lumMod val="50000"/>
                  </a:schemeClr>
                </a:solidFill>
              </a:rPr>
              <a:t>An active engaged practice.</a:t>
            </a:r>
          </a:p>
          <a:p>
            <a:endParaRPr lang="en-GB" dirty="0">
              <a:solidFill>
                <a:schemeClr val="accent3">
                  <a:lumMod val="50000"/>
                </a:schemeClr>
              </a:solidFill>
            </a:endParaRPr>
          </a:p>
          <a:p>
            <a:endParaRPr lang="en-GB" dirty="0">
              <a:solidFill>
                <a:schemeClr val="accent3">
                  <a:lumMod val="50000"/>
                </a:schemeClr>
              </a:solidFill>
            </a:endParaRPr>
          </a:p>
          <a:p>
            <a:endParaRPr lang="en-GB" dirty="0">
              <a:solidFill>
                <a:schemeClr val="accent3">
                  <a:lumMod val="50000"/>
                </a:schemeClr>
              </a:solidFill>
            </a:endParaRPr>
          </a:p>
          <a:p>
            <a:r>
              <a:rPr lang="en-GB" dirty="0">
                <a:solidFill>
                  <a:schemeClr val="accent3">
                    <a:lumMod val="50000"/>
                  </a:schemeClr>
                </a:solidFill>
              </a:rPr>
              <a:t>3. Using a model of containment. </a:t>
            </a:r>
          </a:p>
          <a:p>
            <a:endParaRPr lang="en-GB" dirty="0">
              <a:solidFill>
                <a:schemeClr val="accent3">
                  <a:lumMod val="50000"/>
                </a:schemeClr>
              </a:solidFill>
            </a:endParaRPr>
          </a:p>
          <a:p>
            <a:endParaRPr lang="en-GB" dirty="0"/>
          </a:p>
          <a:p>
            <a:endParaRPr lang="en-GB" dirty="0"/>
          </a:p>
        </p:txBody>
      </p:sp>
      <p:sp>
        <p:nvSpPr>
          <p:cNvPr id="12" name="TextBox 11">
            <a:extLst>
              <a:ext uri="{FF2B5EF4-FFF2-40B4-BE49-F238E27FC236}">
                <a16:creationId xmlns:a16="http://schemas.microsoft.com/office/drawing/2014/main" id="{6F332EAE-CD8E-4AF2-BDA4-63402845B31B}"/>
              </a:ext>
            </a:extLst>
          </p:cNvPr>
          <p:cNvSpPr txBox="1"/>
          <p:nvPr/>
        </p:nvSpPr>
        <p:spPr>
          <a:xfrm>
            <a:off x="10236919" y="2449383"/>
            <a:ext cx="1800200" cy="369332"/>
          </a:xfrm>
          <a:prstGeom prst="rect">
            <a:avLst/>
          </a:prstGeom>
          <a:noFill/>
        </p:spPr>
        <p:txBody>
          <a:bodyPr wrap="square" rtlCol="0">
            <a:spAutoFit/>
          </a:bodyPr>
          <a:lstStyle/>
          <a:p>
            <a:r>
              <a:rPr lang="en-GB" dirty="0">
                <a:solidFill>
                  <a:schemeClr val="accent3">
                    <a:lumMod val="50000"/>
                  </a:schemeClr>
                </a:solidFill>
              </a:rPr>
              <a:t>UNICEF 2009</a:t>
            </a:r>
          </a:p>
        </p:txBody>
      </p:sp>
      <p:sp>
        <p:nvSpPr>
          <p:cNvPr id="13" name="TextBox 12">
            <a:extLst>
              <a:ext uri="{FF2B5EF4-FFF2-40B4-BE49-F238E27FC236}">
                <a16:creationId xmlns:a16="http://schemas.microsoft.com/office/drawing/2014/main" id="{311596EF-99E4-45E9-A93A-4DE3B52BF762}"/>
              </a:ext>
            </a:extLst>
          </p:cNvPr>
          <p:cNvSpPr txBox="1"/>
          <p:nvPr/>
        </p:nvSpPr>
        <p:spPr>
          <a:xfrm>
            <a:off x="10265196" y="3616301"/>
            <a:ext cx="2016225" cy="369332"/>
          </a:xfrm>
          <a:prstGeom prst="rect">
            <a:avLst/>
          </a:prstGeom>
          <a:noFill/>
        </p:spPr>
        <p:txBody>
          <a:bodyPr wrap="square" rtlCol="0">
            <a:spAutoFit/>
          </a:bodyPr>
          <a:lstStyle/>
          <a:p>
            <a:r>
              <a:rPr lang="en-GB" dirty="0">
                <a:solidFill>
                  <a:schemeClr val="accent3">
                    <a:lumMod val="50000"/>
                  </a:schemeClr>
                </a:solidFill>
              </a:rPr>
              <a:t>Petress 1989</a:t>
            </a:r>
          </a:p>
        </p:txBody>
      </p:sp>
      <p:sp>
        <p:nvSpPr>
          <p:cNvPr id="16" name="TextBox 15">
            <a:extLst>
              <a:ext uri="{FF2B5EF4-FFF2-40B4-BE49-F238E27FC236}">
                <a16:creationId xmlns:a16="http://schemas.microsoft.com/office/drawing/2014/main" id="{D853BD37-CE30-4769-B492-8ABAFBEA75B1}"/>
              </a:ext>
            </a:extLst>
          </p:cNvPr>
          <p:cNvSpPr txBox="1"/>
          <p:nvPr/>
        </p:nvSpPr>
        <p:spPr>
          <a:xfrm>
            <a:off x="10164911" y="4747228"/>
            <a:ext cx="1944216" cy="646331"/>
          </a:xfrm>
          <a:prstGeom prst="rect">
            <a:avLst/>
          </a:prstGeom>
          <a:noFill/>
        </p:spPr>
        <p:txBody>
          <a:bodyPr wrap="square" rtlCol="0">
            <a:spAutoFit/>
          </a:bodyPr>
          <a:lstStyle/>
          <a:p>
            <a:r>
              <a:rPr lang="en-GB" dirty="0">
                <a:solidFill>
                  <a:schemeClr val="accent3">
                    <a:lumMod val="50000"/>
                  </a:schemeClr>
                </a:solidFill>
              </a:rPr>
              <a:t>Yoon and Templeton 2019</a:t>
            </a:r>
          </a:p>
        </p:txBody>
      </p:sp>
      <p:sp>
        <p:nvSpPr>
          <p:cNvPr id="17" name="TextBox 16">
            <a:extLst>
              <a:ext uri="{FF2B5EF4-FFF2-40B4-BE49-F238E27FC236}">
                <a16:creationId xmlns:a16="http://schemas.microsoft.com/office/drawing/2014/main" id="{975C56C0-6718-4C27-B975-5A2D54D3B717}"/>
              </a:ext>
            </a:extLst>
          </p:cNvPr>
          <p:cNvSpPr txBox="1"/>
          <p:nvPr/>
        </p:nvSpPr>
        <p:spPr>
          <a:xfrm>
            <a:off x="10265195" y="6140178"/>
            <a:ext cx="2016225" cy="369332"/>
          </a:xfrm>
          <a:prstGeom prst="rect">
            <a:avLst/>
          </a:prstGeom>
          <a:noFill/>
        </p:spPr>
        <p:txBody>
          <a:bodyPr wrap="square" rtlCol="0">
            <a:spAutoFit/>
          </a:bodyPr>
          <a:lstStyle/>
          <a:p>
            <a:r>
              <a:rPr lang="en-GB" dirty="0">
                <a:solidFill>
                  <a:schemeClr val="accent3">
                    <a:lumMod val="50000"/>
                  </a:schemeClr>
                </a:solidFill>
              </a:rPr>
              <a:t>Bion (1962).</a:t>
            </a:r>
          </a:p>
        </p:txBody>
      </p:sp>
    </p:spTree>
    <p:extLst>
      <p:ext uri="{BB962C8B-B14F-4D97-AF65-F5344CB8AC3E}">
        <p14:creationId xmlns:p14="http://schemas.microsoft.com/office/powerpoint/2010/main" val="33161693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F0D952-1AB9-4839-B69C-6B563A66AD22}"/>
              </a:ext>
            </a:extLst>
          </p:cNvPr>
          <p:cNvSpPr>
            <a:spLocks noGrp="1"/>
          </p:cNvSpPr>
          <p:nvPr>
            <p:ph type="title"/>
          </p:nvPr>
        </p:nvSpPr>
        <p:spPr/>
        <p:txBody>
          <a:bodyPr>
            <a:normAutofit fontScale="90000"/>
          </a:bodyPr>
          <a:lstStyle/>
          <a:p>
            <a:r>
              <a:rPr lang="en-GB" b="1" u="sng" dirty="0">
                <a:solidFill>
                  <a:schemeClr val="accent3">
                    <a:lumMod val="50000"/>
                  </a:schemeClr>
                </a:solidFill>
              </a:rPr>
              <a:t>Remaining accountable, boundaries and ethics.</a:t>
            </a:r>
            <a:br>
              <a:rPr lang="en-GB" dirty="0"/>
            </a:br>
            <a:endParaRPr lang="en-GB" dirty="0"/>
          </a:p>
        </p:txBody>
      </p:sp>
      <p:sp>
        <p:nvSpPr>
          <p:cNvPr id="3" name="TextBox 2">
            <a:extLst>
              <a:ext uri="{FF2B5EF4-FFF2-40B4-BE49-F238E27FC236}">
                <a16:creationId xmlns:a16="http://schemas.microsoft.com/office/drawing/2014/main" id="{F23E1966-C40F-4C0F-A9ED-0758CF4F564B}"/>
              </a:ext>
            </a:extLst>
          </p:cNvPr>
          <p:cNvSpPr txBox="1"/>
          <p:nvPr/>
        </p:nvSpPr>
        <p:spPr>
          <a:xfrm>
            <a:off x="1522414" y="2132856"/>
            <a:ext cx="10332638" cy="2585323"/>
          </a:xfrm>
          <a:prstGeom prst="rect">
            <a:avLst/>
          </a:prstGeom>
          <a:noFill/>
        </p:spPr>
        <p:txBody>
          <a:bodyPr wrap="square" rtlCol="0">
            <a:spAutoFit/>
          </a:bodyPr>
          <a:lstStyle/>
          <a:p>
            <a:r>
              <a:rPr lang="en-GB" dirty="0">
                <a:solidFill>
                  <a:schemeClr val="accent3">
                    <a:lumMod val="50000"/>
                  </a:schemeClr>
                </a:solidFill>
                <a:latin typeface="Calibri" panose="020F0502020204030204" pitchFamily="34" charset="0"/>
                <a:cs typeface="Times New Roman" panose="02020603050405020304" pitchFamily="18" charset="0"/>
              </a:rPr>
              <a:t>It is not for an advocate to determine if an individuals needs are in their best interests especially when using a rights-based approach, this will undermine credibility and weaken the safeguarding aspect of the child’s rights approach.</a:t>
            </a:r>
          </a:p>
          <a:p>
            <a:endParaRPr lang="en-GB" dirty="0">
              <a:solidFill>
                <a:schemeClr val="accent3">
                  <a:lumMod val="50000"/>
                </a:schemeClr>
              </a:solidFill>
              <a:latin typeface="Calibri" panose="020F0502020204030204" pitchFamily="34" charset="0"/>
              <a:cs typeface="Times New Roman" panose="02020603050405020304" pitchFamily="18" charset="0"/>
            </a:endParaRPr>
          </a:p>
          <a:p>
            <a:endParaRPr lang="en-GB" sz="1800" dirty="0">
              <a:solidFill>
                <a:schemeClr val="accent3">
                  <a:lumMod val="50000"/>
                </a:schemeClr>
              </a:solidFill>
              <a:effectLst/>
              <a:latin typeface="Calibri" panose="020F0502020204030204" pitchFamily="34" charset="0"/>
              <a:ea typeface="Calibri" panose="020F0502020204030204" pitchFamily="34" charset="0"/>
              <a:cs typeface="Times New Roman" panose="02020603050405020304" pitchFamily="18" charset="0"/>
            </a:endParaRPr>
          </a:p>
          <a:p>
            <a:r>
              <a:rPr lang="en-GB" sz="1800" dirty="0">
                <a:solidFill>
                  <a:schemeClr val="accent3">
                    <a:lumMod val="50000"/>
                  </a:schemeClr>
                </a:solidFill>
                <a:effectLst/>
                <a:latin typeface="Calibri" panose="020F0502020204030204" pitchFamily="34" charset="0"/>
                <a:ea typeface="Calibri" panose="020F0502020204030204" pitchFamily="34" charset="0"/>
                <a:cs typeface="Times New Roman" panose="02020603050405020304" pitchFamily="18" charset="0"/>
              </a:rPr>
              <a:t>Advocates should be clear about the nature and extent of their role. They should understand the boundaries of their own advocacy role for the benefit of themselves and others and that they should not act outside of these boundaries, having a clear commitment to accountability, transparency, and ethical practice. </a:t>
            </a:r>
          </a:p>
          <a:p>
            <a:endParaRPr lang="en-GB" dirty="0">
              <a:solidFill>
                <a:srgbClr val="000000"/>
              </a:solidFill>
              <a:latin typeface="Calibri" panose="020F0502020204030204" pitchFamily="34" charset="0"/>
              <a:cs typeface="Times New Roman" panose="02020603050405020304" pitchFamily="18" charset="0"/>
            </a:endParaRPr>
          </a:p>
        </p:txBody>
      </p:sp>
      <p:sp>
        <p:nvSpPr>
          <p:cNvPr id="4" name="TextBox 3">
            <a:extLst>
              <a:ext uri="{FF2B5EF4-FFF2-40B4-BE49-F238E27FC236}">
                <a16:creationId xmlns:a16="http://schemas.microsoft.com/office/drawing/2014/main" id="{177366C1-F843-4B9A-8722-36A41E0BCDF2}"/>
              </a:ext>
            </a:extLst>
          </p:cNvPr>
          <p:cNvSpPr txBox="1"/>
          <p:nvPr/>
        </p:nvSpPr>
        <p:spPr>
          <a:xfrm>
            <a:off x="9910836" y="4437112"/>
            <a:ext cx="1944216" cy="369332"/>
          </a:xfrm>
          <a:prstGeom prst="rect">
            <a:avLst/>
          </a:prstGeom>
          <a:noFill/>
        </p:spPr>
        <p:txBody>
          <a:bodyPr wrap="square" rtlCol="0">
            <a:spAutoFit/>
          </a:bodyPr>
          <a:lstStyle/>
          <a:p>
            <a:r>
              <a:rPr lang="en-GB" dirty="0">
                <a:solidFill>
                  <a:schemeClr val="accent3">
                    <a:lumMod val="50000"/>
                  </a:schemeClr>
                </a:solidFill>
              </a:rPr>
              <a:t>QPM (2014).</a:t>
            </a:r>
            <a:r>
              <a:rPr lang="en-GB" dirty="0"/>
              <a:t> </a:t>
            </a:r>
          </a:p>
        </p:txBody>
      </p:sp>
      <p:sp>
        <p:nvSpPr>
          <p:cNvPr id="5" name="TextBox 4">
            <a:extLst>
              <a:ext uri="{FF2B5EF4-FFF2-40B4-BE49-F238E27FC236}">
                <a16:creationId xmlns:a16="http://schemas.microsoft.com/office/drawing/2014/main" id="{C9BFF0C8-483C-47DF-BA82-58D206B09F72}"/>
              </a:ext>
            </a:extLst>
          </p:cNvPr>
          <p:cNvSpPr txBox="1"/>
          <p:nvPr/>
        </p:nvSpPr>
        <p:spPr>
          <a:xfrm>
            <a:off x="9380513" y="2915652"/>
            <a:ext cx="2808312" cy="369332"/>
          </a:xfrm>
          <a:prstGeom prst="rect">
            <a:avLst/>
          </a:prstGeom>
          <a:noFill/>
        </p:spPr>
        <p:txBody>
          <a:bodyPr wrap="square" rtlCol="0">
            <a:spAutoFit/>
          </a:bodyPr>
          <a:lstStyle/>
          <a:p>
            <a:r>
              <a:rPr lang="en-GB" dirty="0">
                <a:solidFill>
                  <a:schemeClr val="accent3">
                    <a:lumMod val="50000"/>
                  </a:schemeClr>
                </a:solidFill>
              </a:rPr>
              <a:t>Invernizzi (2016). </a:t>
            </a:r>
          </a:p>
        </p:txBody>
      </p:sp>
    </p:spTree>
    <p:extLst>
      <p:ext uri="{BB962C8B-B14F-4D97-AF65-F5344CB8AC3E}">
        <p14:creationId xmlns:p14="http://schemas.microsoft.com/office/powerpoint/2010/main" val="5620971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4D556F3-90DA-492A-B52C-76F4AFA4363B}"/>
              </a:ext>
            </a:extLst>
          </p:cNvPr>
          <p:cNvSpPr txBox="1"/>
          <p:nvPr/>
        </p:nvSpPr>
        <p:spPr>
          <a:xfrm>
            <a:off x="153752" y="529303"/>
            <a:ext cx="11881320" cy="6484211"/>
          </a:xfrm>
          <a:prstGeom prst="rect">
            <a:avLst/>
          </a:prstGeom>
          <a:noFill/>
        </p:spPr>
        <p:txBody>
          <a:bodyPr wrap="square">
            <a:spAutoFit/>
          </a:bodyPr>
          <a:lstStyle/>
          <a:p>
            <a:pPr marL="457200" indent="-457200">
              <a:lnSpc>
                <a:spcPct val="115000"/>
              </a:lnSpc>
              <a:spcBef>
                <a:spcPts val="1200"/>
              </a:spcBef>
              <a:spcAft>
                <a:spcPts val="0"/>
              </a:spcAft>
            </a:pPr>
            <a:r>
              <a:rPr lang="en-GB" sz="1200" kern="0" dirty="0">
                <a:effectLst/>
                <a:latin typeface="Times New Roman" panose="02020603050405020304" pitchFamily="18" charset="0"/>
                <a:ea typeface="Times New Roman" panose="02020603050405020304" pitchFamily="18" charset="0"/>
                <a:cs typeface="Times New Roman" panose="02020603050405020304" pitchFamily="18" charset="0"/>
              </a:rPr>
              <a:t>Advocacy charter (2018) Available at: </a:t>
            </a:r>
            <a:r>
              <a:rPr lang="en-GB" sz="1200" strike="noStrike" kern="0" dirty="0">
                <a:effectLst/>
                <a:latin typeface="Times New Roman" panose="02020603050405020304" pitchFamily="18" charset="0"/>
                <a:ea typeface="Times New Roman" panose="02020603050405020304" pitchFamily="18" charset="0"/>
                <a:cs typeface="Times New Roman" panose="02020603050405020304" pitchFamily="18" charset="0"/>
                <a:hlinkClick r:id="rId2">
                  <a:extLst>
                    <a:ext uri="{A12FA001-AC4F-418D-AE19-62706E023703}">
                      <ahyp:hlinkClr xmlns:ahyp="http://schemas.microsoft.com/office/drawing/2018/hyperlinkcolor" val="tx"/>
                    </a:ext>
                  </a:extLst>
                </a:hlinkClick>
              </a:rPr>
              <a:t>https://qualityadvocacy.org.uk/resources/advocacy-charter/</a:t>
            </a:r>
            <a:r>
              <a:rPr lang="en-GB" sz="1200" kern="0" dirty="0">
                <a:effectLst/>
                <a:latin typeface="Times New Roman" panose="02020603050405020304" pitchFamily="18" charset="0"/>
                <a:ea typeface="Times New Roman" panose="02020603050405020304" pitchFamily="18" charset="0"/>
                <a:cs typeface="Times New Roman" panose="02020603050405020304" pitchFamily="18" charset="0"/>
              </a:rPr>
              <a:t> (accessed  1 May 2020).</a:t>
            </a:r>
          </a:p>
          <a:p>
            <a:pPr marL="457200" indent="-457200">
              <a:lnSpc>
                <a:spcPct val="115000"/>
              </a:lnSpc>
              <a:spcAft>
                <a:spcPts val="1000"/>
              </a:spcAft>
            </a:pP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Barnes, V. (2007) ‘Young people’s views of children’s rights and advocacy services: a case for “caring” advocacy?’, </a:t>
            </a:r>
            <a:r>
              <a:rPr lang="en-GB" sz="1200" i="1" dirty="0">
                <a:effectLst/>
                <a:latin typeface="Times New Roman" panose="02020603050405020304" pitchFamily="18" charset="0"/>
                <a:ea typeface="Calibri" panose="020F0502020204030204" pitchFamily="34" charset="0"/>
                <a:cs typeface="Times New Roman" panose="02020603050405020304" pitchFamily="18" charset="0"/>
              </a:rPr>
              <a:t>Child Abuse Review</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16(3), pp. 140–152.</a:t>
            </a:r>
          </a:p>
          <a:p>
            <a:pPr marL="457200" indent="-457200">
              <a:lnSpc>
                <a:spcPct val="115000"/>
              </a:lnSpc>
              <a:spcAft>
                <a:spcPts val="1000"/>
              </a:spcAft>
            </a:pP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Bartlett, S., Hart, R., Satterthwaite, D., De La Barra, X., Missair, A. (2016) Cities for Children: Children’s Rights, Poverty and Urban Management. London: Routledge. </a:t>
            </a:r>
          </a:p>
          <a:p>
            <a:pPr marL="457200" indent="-457200">
              <a:lnSpc>
                <a:spcPct val="115000"/>
              </a:lnSpc>
              <a:spcAft>
                <a:spcPts val="1000"/>
              </a:spcAft>
            </a:pP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Bateman, N. (2000) </a:t>
            </a:r>
            <a:r>
              <a:rPr lang="en-GB" sz="1200" i="1" dirty="0">
                <a:effectLst/>
                <a:latin typeface="Times New Roman" panose="02020603050405020304" pitchFamily="18" charset="0"/>
                <a:ea typeface="Calibri" panose="020F0502020204030204" pitchFamily="34" charset="0"/>
                <a:cs typeface="Times New Roman" panose="02020603050405020304" pitchFamily="18" charset="0"/>
              </a:rPr>
              <a:t>Advocacy Skills for Health and Social care Professionals. </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London: Jessica Kingsley Publishers. </a:t>
            </a:r>
          </a:p>
          <a:p>
            <a:pPr marL="457200" indent="-457200">
              <a:lnSpc>
                <a:spcPct val="115000"/>
              </a:lnSpc>
              <a:spcAft>
                <a:spcPts val="1000"/>
              </a:spcAft>
            </a:pP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Bion, W.R. (1962) </a:t>
            </a:r>
            <a:r>
              <a:rPr lang="en-GB" sz="1200" i="1" dirty="0">
                <a:effectLst/>
                <a:latin typeface="Times New Roman" panose="02020603050405020304" pitchFamily="18" charset="0"/>
                <a:ea typeface="Calibri" panose="020F0502020204030204" pitchFamily="34" charset="0"/>
                <a:cs typeface="Times New Roman" panose="02020603050405020304" pitchFamily="18" charset="0"/>
              </a:rPr>
              <a:t>Learning from Experience</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London: Heinemann </a:t>
            </a:r>
          </a:p>
          <a:p>
            <a:pPr marL="457200" indent="-457200">
              <a:lnSpc>
                <a:spcPct val="115000"/>
              </a:lnSpc>
              <a:spcAft>
                <a:spcPts val="1000"/>
              </a:spcAft>
            </a:pP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Brookfield, S.D. (1987</a:t>
            </a:r>
            <a:r>
              <a:rPr lang="en-GB" sz="1200" i="1" dirty="0">
                <a:effectLst/>
                <a:latin typeface="Times New Roman" panose="02020603050405020304" pitchFamily="18" charset="0"/>
                <a:ea typeface="Calibri" panose="020F0502020204030204" pitchFamily="34" charset="0"/>
                <a:cs typeface="Times New Roman" panose="02020603050405020304" pitchFamily="18" charset="0"/>
              </a:rPr>
              <a:t>) Developing Critical Thinkers</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San Francisco: Jossey-Bass Publishers. </a:t>
            </a:r>
          </a:p>
          <a:p>
            <a:pPr marL="457200" indent="-457200">
              <a:lnSpc>
                <a:spcPct val="115000"/>
              </a:lnSpc>
              <a:spcAft>
                <a:spcPts val="1000"/>
              </a:spcAft>
            </a:pP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Children’s &amp; Young Peoples Commissioner Scotland (2020) Article 12. Available at: </a:t>
            </a:r>
            <a:r>
              <a:rPr lang="en-GB" sz="1200" strike="noStrike" dirty="0">
                <a:effectLst/>
                <a:latin typeface="Times New Roman" panose="02020603050405020304" pitchFamily="18" charset="0"/>
                <a:ea typeface="Calibri" panose="020F0502020204030204" pitchFamily="34" charset="0"/>
                <a:cs typeface="Times New Roman" panose="02020603050405020304" pitchFamily="18" charset="0"/>
                <a:hlinkClick r:id="rId3">
                  <a:extLst>
                    <a:ext uri="{A12FA001-AC4F-418D-AE19-62706E023703}">
                      <ahyp:hlinkClr xmlns:ahyp="http://schemas.microsoft.com/office/drawing/2018/hyperlinkcolor" val="tx"/>
                    </a:ext>
                  </a:extLst>
                </a:hlinkClick>
              </a:rPr>
              <a:t>https://cypcs.org.uk/rights/uncrc/articles/article-12/</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Accessed 4 May 2020).</a:t>
            </a:r>
          </a:p>
          <a:p>
            <a:pPr marL="457200" indent="-457200">
              <a:lnSpc>
                <a:spcPct val="115000"/>
              </a:lnSpc>
              <a:spcBef>
                <a:spcPts val="1200"/>
              </a:spcBef>
              <a:spcAft>
                <a:spcPts val="0"/>
              </a:spcAft>
            </a:pPr>
            <a:r>
              <a:rPr lang="en-GB" sz="1200" kern="0" dirty="0">
                <a:effectLst/>
                <a:latin typeface="Times New Roman" panose="02020603050405020304" pitchFamily="18" charset="0"/>
                <a:ea typeface="Times New Roman" panose="02020603050405020304" pitchFamily="18" charset="0"/>
                <a:cs typeface="Times New Roman" panose="02020603050405020304" pitchFamily="18" charset="0"/>
              </a:rPr>
              <a:t>Children’s Commissioner for Wales  (2017) </a:t>
            </a:r>
            <a:r>
              <a:rPr lang="en-GB" sz="1200" i="1" kern="1800" dirty="0">
                <a:effectLst/>
                <a:latin typeface="Times New Roman" panose="02020603050405020304" pitchFamily="18" charset="0"/>
                <a:ea typeface="Times New Roman" panose="02020603050405020304" pitchFamily="18" charset="0"/>
                <a:cs typeface="Times New Roman" panose="02020603050405020304" pitchFamily="18" charset="0"/>
              </a:rPr>
              <a:t>The Right Way: A Children’s Rights Approach in Wales</a:t>
            </a:r>
            <a:r>
              <a:rPr lang="en-GB" sz="1200" kern="1800" dirty="0">
                <a:effectLst/>
                <a:latin typeface="Times New Roman" panose="02020603050405020304" pitchFamily="18" charset="0"/>
                <a:ea typeface="Times New Roman" panose="02020603050405020304" pitchFamily="18" charset="0"/>
                <a:cs typeface="Times New Roman" panose="02020603050405020304" pitchFamily="18" charset="0"/>
              </a:rPr>
              <a:t> Available at: </a:t>
            </a:r>
            <a:r>
              <a:rPr lang="en-GB" sz="1200" strike="noStrike" kern="0" dirty="0">
                <a:effectLst/>
                <a:latin typeface="Times New Roman" panose="02020603050405020304" pitchFamily="18" charset="0"/>
                <a:ea typeface="Times New Roman" panose="02020603050405020304" pitchFamily="18" charset="0"/>
                <a:cs typeface="Times New Roman" panose="02020603050405020304" pitchFamily="18" charset="0"/>
                <a:hlinkClick r:id="rId4">
                  <a:extLst>
                    <a:ext uri="{A12FA001-AC4F-418D-AE19-62706E023703}">
                      <ahyp:hlinkClr xmlns:ahyp="http://schemas.microsoft.com/office/drawing/2018/hyperlinkcolor" val="tx"/>
                    </a:ext>
                  </a:extLst>
                </a:hlinkClick>
              </a:rPr>
              <a:t>https://www.childcomwales.org.uk/uncrc-childrens-rights/</a:t>
            </a:r>
            <a:r>
              <a:rPr lang="en-GB" sz="1200" kern="0" dirty="0">
                <a:effectLst/>
                <a:latin typeface="Times New Roman" panose="02020603050405020304" pitchFamily="18" charset="0"/>
                <a:ea typeface="Times New Roman" panose="02020603050405020304" pitchFamily="18" charset="0"/>
                <a:cs typeface="Times New Roman" panose="02020603050405020304" pitchFamily="18" charset="0"/>
              </a:rPr>
              <a:t> (accessed  1 May 2020).</a:t>
            </a:r>
          </a:p>
          <a:p>
            <a:pPr>
              <a:lnSpc>
                <a:spcPct val="115000"/>
              </a:lnSpc>
              <a:spcAft>
                <a:spcPts val="1000"/>
              </a:spcAft>
            </a:pP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Children’s Rights Alliance for England (2020). </a:t>
            </a:r>
            <a:r>
              <a:rPr lang="en-GB" sz="1200" i="1" dirty="0">
                <a:effectLst/>
                <a:latin typeface="Times New Roman" panose="02020603050405020304" pitchFamily="18" charset="0"/>
                <a:ea typeface="Calibri" panose="020F0502020204030204" pitchFamily="34" charset="0"/>
                <a:cs typeface="Times New Roman" panose="02020603050405020304" pitchFamily="18" charset="0"/>
              </a:rPr>
              <a:t>Equality Act 2010</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Available at: </a:t>
            </a:r>
            <a:r>
              <a:rPr lang="en-GB" sz="1200" strike="noStrike" dirty="0">
                <a:effectLst/>
                <a:latin typeface="Times New Roman" panose="02020603050405020304" pitchFamily="18" charset="0"/>
                <a:ea typeface="Calibri" panose="020F0502020204030204" pitchFamily="34" charset="0"/>
                <a:cs typeface="Times New Roman" panose="02020603050405020304" pitchFamily="18" charset="0"/>
                <a:hlinkClick r:id="rId5">
                  <a:extLst>
                    <a:ext uri="{A12FA001-AC4F-418D-AE19-62706E023703}">
                      <ahyp:hlinkClr xmlns:ahyp="http://schemas.microsoft.com/office/drawing/2018/hyperlinkcolor" val="tx"/>
                    </a:ext>
                  </a:extLst>
                </a:hlinkClick>
              </a:rPr>
              <a:t>http://www.crae.org.uk/childrens-rights-the-law/laws-protecting-childrens-rights/equality-act-2010/</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(Accessed 29 April 2020). </a:t>
            </a:r>
          </a:p>
          <a:p>
            <a:pPr marL="457200" indent="-457200">
              <a:lnSpc>
                <a:spcPct val="115000"/>
              </a:lnSpc>
              <a:spcAft>
                <a:spcPts val="1000"/>
              </a:spcAft>
            </a:pPr>
            <a:r>
              <a:rPr lang="en-GB"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Cohen, D., Bhandari </a:t>
            </a:r>
            <a:r>
              <a:rPr lang="en-GB" sz="12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Karkara</a:t>
            </a:r>
            <a:r>
              <a:rPr lang="en-GB"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N., Coffman, J., Stewart, D., Rees, N.  (2010</a:t>
            </a:r>
            <a:r>
              <a:rPr lang="en-GB" sz="12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UNICEF Advocacy Toolkit</a:t>
            </a:r>
            <a:r>
              <a:rPr lang="en-GB"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Available at: https://www.alnap.org/help-library/advocacy-toolkit-a-guide-to-influencing-decisions-that-improve-childrens-lives (Accessed </a:t>
            </a:r>
          </a:p>
          <a:p>
            <a:pPr marL="457200" indent="-457200">
              <a:lnSpc>
                <a:spcPct val="115000"/>
              </a:lnSpc>
              <a:spcAft>
                <a:spcPts val="1000"/>
              </a:spcAft>
            </a:pPr>
            <a:r>
              <a:rPr lang="en-GB" sz="12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         </a:t>
            </a:r>
            <a:r>
              <a:rPr lang="en-GB"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20 April 2020).</a:t>
            </a:r>
            <a:endParaRPr lang="en-GB" sz="1200" dirty="0">
              <a:effectLst/>
              <a:latin typeface="Times New Roman" panose="02020603050405020304" pitchFamily="18" charset="0"/>
              <a:ea typeface="Calibri" panose="020F0502020204030204" pitchFamily="34" charset="0"/>
              <a:cs typeface="Times New Roman" panose="02020603050405020304" pitchFamily="18" charset="0"/>
            </a:endParaRPr>
          </a:p>
          <a:p>
            <a:pPr marL="457200" indent="-457200">
              <a:lnSpc>
                <a:spcPct val="115000"/>
              </a:lnSpc>
              <a:spcAft>
                <a:spcPts val="1000"/>
              </a:spcAft>
            </a:pPr>
            <a:r>
              <a:rPr lang="en-GB"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Dalrymple, J. and Boylan, J.  (2009) Understanding Advocacy for Children and Young People. Berkshire: Open University Press. </a:t>
            </a:r>
            <a:endParaRPr lang="en-GB" sz="1200" dirty="0">
              <a:effectLst/>
              <a:latin typeface="Times New Roman" panose="02020603050405020304" pitchFamily="18" charset="0"/>
              <a:ea typeface="Calibri" panose="020F0502020204030204" pitchFamily="34" charset="0"/>
              <a:cs typeface="Times New Roman" panose="02020603050405020304" pitchFamily="18" charset="0"/>
            </a:endParaRPr>
          </a:p>
          <a:p>
            <a:pPr marL="457200" indent="-457200">
              <a:lnSpc>
                <a:spcPct val="115000"/>
              </a:lnSpc>
              <a:spcAft>
                <a:spcPts val="1000"/>
              </a:spcAft>
            </a:pPr>
            <a:r>
              <a:rPr lang="en-GB"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Frankel, S. (2018) </a:t>
            </a:r>
            <a:r>
              <a:rPr lang="en-GB" sz="12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Giving Children A Voice</a:t>
            </a:r>
            <a:r>
              <a:rPr lang="en-GB"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London: Jessica Kingsley Publishers.</a:t>
            </a:r>
            <a:endParaRPr lang="en-GB" sz="1200" dirty="0">
              <a:effectLst/>
              <a:latin typeface="Times New Roman" panose="02020603050405020304" pitchFamily="18" charset="0"/>
              <a:ea typeface="Calibri" panose="020F0502020204030204" pitchFamily="34" charset="0"/>
              <a:cs typeface="Times New Roman" panose="02020603050405020304" pitchFamily="18" charset="0"/>
            </a:endParaRPr>
          </a:p>
          <a:p>
            <a:pPr marL="457200" indent="-457200">
              <a:lnSpc>
                <a:spcPct val="115000"/>
              </a:lnSpc>
              <a:spcAft>
                <a:spcPts val="1000"/>
              </a:spcAft>
            </a:pPr>
            <a:r>
              <a:rPr lang="en-GB"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Franklin, B. (2002) </a:t>
            </a:r>
            <a:r>
              <a:rPr lang="en-GB" sz="12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The New Handbook of Children’s Rights: Comparative Policy and Practice. </a:t>
            </a:r>
            <a:r>
              <a:rPr lang="en-GB"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London: Routledge. </a:t>
            </a:r>
            <a:endParaRPr lang="en-GB" sz="1200" dirty="0">
              <a:effectLst/>
              <a:latin typeface="Times New Roman" panose="02020603050405020304" pitchFamily="18" charset="0"/>
              <a:ea typeface="Calibri" panose="020F0502020204030204" pitchFamily="34" charset="0"/>
              <a:cs typeface="Times New Roman" panose="02020603050405020304" pitchFamily="18" charset="0"/>
            </a:endParaRPr>
          </a:p>
          <a:p>
            <a:pPr marL="457200" indent="-457200">
              <a:lnSpc>
                <a:spcPct val="115000"/>
              </a:lnSpc>
              <a:spcAft>
                <a:spcPts val="1000"/>
              </a:spcAft>
            </a:pPr>
            <a:r>
              <a:rPr lang="en-GB"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Hirsch. R. O. (1986) ‘Defining Listening: Synthesis and Discussion’. Paper presented at the </a:t>
            </a:r>
            <a:r>
              <a:rPr lang="en-GB" sz="12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7</a:t>
            </a:r>
            <a:r>
              <a:rPr lang="en-GB" sz="1200" i="1" baseline="300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a:t>
            </a:r>
            <a:r>
              <a:rPr lang="en-GB" sz="12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Annual Meeting of the International Listening Association</a:t>
            </a:r>
            <a:r>
              <a:rPr lang="en-GB"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USA </a:t>
            </a:r>
            <a:endParaRPr lang="en-GB" sz="1200" dirty="0">
              <a:effectLst/>
              <a:latin typeface="Times New Roman" panose="02020603050405020304" pitchFamily="18" charset="0"/>
              <a:ea typeface="Calibri" panose="020F0502020204030204" pitchFamily="34" charset="0"/>
              <a:cs typeface="Times New Roman" panose="02020603050405020304" pitchFamily="18" charset="0"/>
            </a:endParaRPr>
          </a:p>
          <a:p>
            <a:pPr marL="457200" indent="-457200">
              <a:lnSpc>
                <a:spcPct val="115000"/>
              </a:lnSpc>
              <a:spcAft>
                <a:spcPts val="1000"/>
              </a:spcAft>
            </a:pPr>
            <a:r>
              <a:rPr lang="en-GB"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Holland, S. (2017) </a:t>
            </a:r>
            <a:r>
              <a:rPr lang="en-GB" sz="12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The Right Way A Children’s Rights Approach in Wales. </a:t>
            </a:r>
            <a:r>
              <a:rPr lang="en-GB"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Available at: https://www.childcomwales.org.uk/resources/childrens-rights-approach/right-way-childrens-rights-approach-wales/ (Accessed 30 April 2020).</a:t>
            </a:r>
            <a:endParaRPr lang="en-GB" sz="1200" dirty="0">
              <a:effectLst/>
              <a:latin typeface="Times New Roman" panose="02020603050405020304" pitchFamily="18" charset="0"/>
              <a:ea typeface="Calibri" panose="020F0502020204030204" pitchFamily="34" charset="0"/>
              <a:cs typeface="Times New Roman" panose="02020603050405020304" pitchFamily="18" charset="0"/>
            </a:endParaRPr>
          </a:p>
          <a:p>
            <a:pPr>
              <a:lnSpc>
                <a:spcPct val="115000"/>
              </a:lnSpc>
              <a:spcAft>
                <a:spcPts val="1000"/>
              </a:spcAft>
            </a:pPr>
            <a:endParaRPr lang="en-GB" sz="1200" b="1" dirty="0">
              <a:solidFill>
                <a:schemeClr val="accent3">
                  <a:lumMod val="50000"/>
                </a:schemeClr>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TextBox 3">
            <a:extLst>
              <a:ext uri="{FF2B5EF4-FFF2-40B4-BE49-F238E27FC236}">
                <a16:creationId xmlns:a16="http://schemas.microsoft.com/office/drawing/2014/main" id="{976E4A38-1F56-4BDD-A99D-67DC62AAE6D6}"/>
              </a:ext>
            </a:extLst>
          </p:cNvPr>
          <p:cNvSpPr txBox="1"/>
          <p:nvPr/>
        </p:nvSpPr>
        <p:spPr>
          <a:xfrm>
            <a:off x="153752" y="116632"/>
            <a:ext cx="3132348" cy="369332"/>
          </a:xfrm>
          <a:prstGeom prst="rect">
            <a:avLst/>
          </a:prstGeom>
          <a:noFill/>
        </p:spPr>
        <p:txBody>
          <a:bodyPr wrap="square" rtlCol="0">
            <a:spAutoFit/>
          </a:bodyPr>
          <a:lstStyle/>
          <a:p>
            <a:r>
              <a:rPr lang="en-GB" u="sng" dirty="0">
                <a:latin typeface="Times New Roman" panose="02020603050405020304" pitchFamily="18" charset="0"/>
                <a:cs typeface="Times New Roman" panose="02020603050405020304" pitchFamily="18" charset="0"/>
              </a:rPr>
              <a:t>References</a:t>
            </a:r>
            <a:r>
              <a:rPr lang="en-GB" dirty="0">
                <a:latin typeface="Times New Roman" panose="02020603050405020304" pitchFamily="18" charset="0"/>
                <a:cs typeface="Times New Roman" panose="02020603050405020304" pitchFamily="18" charset="0"/>
              </a:rPr>
              <a:t> </a:t>
            </a:r>
          </a:p>
        </p:txBody>
      </p:sp>
    </p:spTree>
    <p:extLst>
      <p:ext uri="{BB962C8B-B14F-4D97-AF65-F5344CB8AC3E}">
        <p14:creationId xmlns:p14="http://schemas.microsoft.com/office/powerpoint/2010/main" val="15485848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32B81BB-81FD-4D85-A3DF-7F4FBACA1650}"/>
              </a:ext>
            </a:extLst>
          </p:cNvPr>
          <p:cNvSpPr txBox="1"/>
          <p:nvPr/>
        </p:nvSpPr>
        <p:spPr>
          <a:xfrm>
            <a:off x="261764" y="332656"/>
            <a:ext cx="11809312" cy="7062831"/>
          </a:xfrm>
          <a:prstGeom prst="rect">
            <a:avLst/>
          </a:prstGeom>
          <a:noFill/>
        </p:spPr>
        <p:txBody>
          <a:bodyPr wrap="square">
            <a:spAutoFit/>
          </a:bodyPr>
          <a:lstStyle/>
          <a:p>
            <a:pPr>
              <a:lnSpc>
                <a:spcPct val="115000"/>
              </a:lnSpc>
              <a:spcAft>
                <a:spcPts val="1000"/>
              </a:spcAft>
            </a:pPr>
            <a:r>
              <a:rPr lang="en-GB" sz="1200" kern="1800" dirty="0">
                <a:effectLst/>
                <a:latin typeface="Times New Roman" panose="02020603050405020304" pitchFamily="18" charset="0"/>
                <a:ea typeface="Times New Roman" panose="02020603050405020304" pitchFamily="18" charset="0"/>
                <a:cs typeface="Times New Roman" panose="02020603050405020304" pitchFamily="18" charset="0"/>
              </a:rPr>
              <a:t>Invernizzi, A.  (2016) </a:t>
            </a:r>
            <a:r>
              <a:rPr lang="en-GB" sz="1200" i="1" kern="1800" dirty="0">
                <a:effectLst/>
                <a:latin typeface="Times New Roman" panose="02020603050405020304" pitchFamily="18" charset="0"/>
                <a:ea typeface="Times New Roman" panose="02020603050405020304" pitchFamily="18" charset="0"/>
                <a:cs typeface="Times New Roman" panose="02020603050405020304" pitchFamily="18" charset="0"/>
              </a:rPr>
              <a:t>The Human rights of Children: From Visions to Implementation.</a:t>
            </a:r>
            <a:r>
              <a:rPr lang="en-GB" sz="1200" kern="1800" dirty="0">
                <a:effectLst/>
                <a:latin typeface="Times New Roman" panose="02020603050405020304" pitchFamily="18" charset="0"/>
                <a:ea typeface="Times New Roman" panose="02020603050405020304" pitchFamily="18" charset="0"/>
                <a:cs typeface="Times New Roman" panose="02020603050405020304" pitchFamily="18" charset="0"/>
              </a:rPr>
              <a:t> London: Routledge.</a:t>
            </a:r>
            <a:endParaRPr lang="en-GB" sz="1200" dirty="0">
              <a:effectLst/>
              <a:latin typeface="Times New Roman" panose="02020603050405020304" pitchFamily="18" charset="0"/>
              <a:ea typeface="Calibri" panose="020F0502020204030204" pitchFamily="34" charset="0"/>
              <a:cs typeface="Times New Roman" panose="02020603050405020304" pitchFamily="18" charset="0"/>
            </a:endParaRPr>
          </a:p>
          <a:p>
            <a:pPr marL="457200" indent="-457200">
              <a:lnSpc>
                <a:spcPct val="115000"/>
              </a:lnSpc>
              <a:spcAft>
                <a:spcPts val="1000"/>
              </a:spcAft>
            </a:pPr>
            <a:r>
              <a:rPr lang="en-GB"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James, A. and Prout, A. (2015) </a:t>
            </a:r>
            <a:r>
              <a:rPr lang="en-GB" sz="12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Constructing and Reconstructing Childhood: Contemporary issues in the sociological study of childhood. </a:t>
            </a:r>
            <a:r>
              <a:rPr lang="en-GB"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3</a:t>
            </a:r>
            <a:r>
              <a:rPr lang="en-GB" sz="1200" baseline="300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rd</a:t>
            </a:r>
            <a:r>
              <a:rPr lang="en-GB"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2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edn</a:t>
            </a:r>
            <a:r>
              <a:rPr lang="en-GB"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London: Routledge. </a:t>
            </a:r>
            <a:endParaRPr lang="en-GB" sz="1200" dirty="0">
              <a:effectLst/>
              <a:latin typeface="Times New Roman" panose="02020603050405020304" pitchFamily="18" charset="0"/>
              <a:ea typeface="Calibri" panose="020F0502020204030204" pitchFamily="34" charset="0"/>
              <a:cs typeface="Times New Roman" panose="02020603050405020304" pitchFamily="18" charset="0"/>
            </a:endParaRPr>
          </a:p>
          <a:p>
            <a:pPr marL="457200" indent="-457200">
              <a:lnSpc>
                <a:spcPct val="115000"/>
              </a:lnSpc>
              <a:spcAft>
                <a:spcPts val="1000"/>
              </a:spcAft>
            </a:pPr>
            <a:r>
              <a:rPr lang="en-GB"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Jones, P., Walker, G. (2011) </a:t>
            </a:r>
            <a:r>
              <a:rPr lang="en-GB" sz="12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Children’s Rights in Practice</a:t>
            </a:r>
            <a:r>
              <a:rPr lang="en-GB"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London: Sage. </a:t>
            </a:r>
            <a:endParaRPr lang="en-GB" sz="1200" dirty="0">
              <a:effectLst/>
              <a:latin typeface="Times New Roman" panose="02020603050405020304" pitchFamily="18" charset="0"/>
              <a:ea typeface="Calibri" panose="020F0502020204030204" pitchFamily="34" charset="0"/>
              <a:cs typeface="Times New Roman" panose="02020603050405020304" pitchFamily="18" charset="0"/>
            </a:endParaRPr>
          </a:p>
          <a:p>
            <a:pPr marL="457200" indent="-457200">
              <a:lnSpc>
                <a:spcPct val="115000"/>
              </a:lnSpc>
              <a:spcAft>
                <a:spcPts val="1000"/>
              </a:spcAft>
            </a:pPr>
            <a:r>
              <a:rPr lang="en-GB"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Kasana, D. (2017) ‘Basic Advocacy Skills’ </a:t>
            </a:r>
            <a:r>
              <a:rPr lang="en-GB" sz="12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Journal of Bacteriology and Mycology,</a:t>
            </a:r>
            <a:r>
              <a:rPr lang="en-GB"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4(3) pp75-77.</a:t>
            </a:r>
          </a:p>
          <a:p>
            <a:pPr marL="457200" indent="-457200">
              <a:lnSpc>
                <a:spcPct val="115000"/>
              </a:lnSpc>
              <a:spcAft>
                <a:spcPts val="1000"/>
              </a:spcAft>
            </a:pP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Kingston, B., Regoli, B and Hewitt, J.D. (2003) ‘The Theory of Differential Oppression: A Developmental-Ecological Explanation of Adolescent Problem Behaviour’. </a:t>
            </a:r>
            <a:r>
              <a:rPr lang="en-GB" sz="1200" i="1" dirty="0">
                <a:effectLst/>
                <a:latin typeface="Times New Roman" panose="02020603050405020304" pitchFamily="18" charset="0"/>
                <a:ea typeface="Calibri" panose="020F0502020204030204" pitchFamily="34" charset="0"/>
                <a:cs typeface="Times New Roman" panose="02020603050405020304" pitchFamily="18" charset="0"/>
              </a:rPr>
              <a:t>Critical Criminology, </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11, pp, 237-260.</a:t>
            </a:r>
          </a:p>
          <a:p>
            <a:pPr marL="457200" indent="-457200">
              <a:lnSpc>
                <a:spcPct val="115000"/>
              </a:lnSpc>
              <a:spcAft>
                <a:spcPts val="1000"/>
              </a:spcAft>
            </a:pP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Kjorholt, A. (2005) The Competent Child and the Right to be Oneself: Reflections on Children as Fellow Citizens.’ In A. Clark, A. Kjorholt and P. Moss Beyond Listening: Children’s Perspectives on Early Childhood Services. Bristol: Policy Press.</a:t>
            </a:r>
          </a:p>
          <a:p>
            <a:pPr marL="457200" indent="-457200">
              <a:lnSpc>
                <a:spcPct val="115000"/>
              </a:lnSpc>
              <a:spcAft>
                <a:spcPts val="1000"/>
              </a:spcAft>
            </a:pP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Lee, N. (2001) </a:t>
            </a:r>
            <a:r>
              <a:rPr lang="en-GB" sz="1200" i="1" dirty="0">
                <a:effectLst/>
                <a:latin typeface="Times New Roman" panose="02020603050405020304" pitchFamily="18" charset="0"/>
                <a:ea typeface="Calibri" panose="020F0502020204030204" pitchFamily="34" charset="0"/>
                <a:cs typeface="Times New Roman" panose="02020603050405020304" pitchFamily="18" charset="0"/>
              </a:rPr>
              <a:t>Childhood and Society: Growing up in an age of uncertainty</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Berkshire: McGraw-Hill Education. </a:t>
            </a:r>
          </a:p>
          <a:p>
            <a:pPr marL="457200" indent="-457200">
              <a:lnSpc>
                <a:spcPct val="115000"/>
              </a:lnSpc>
              <a:spcAft>
                <a:spcPts val="1000"/>
              </a:spcAft>
            </a:pP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Longfield, A. (2019) </a:t>
            </a:r>
            <a:r>
              <a:rPr lang="en-GB" sz="1200" i="1" dirty="0">
                <a:effectLst/>
                <a:latin typeface="Times New Roman" panose="02020603050405020304" pitchFamily="18" charset="0"/>
                <a:ea typeface="Calibri" panose="020F0502020204030204" pitchFamily="34" charset="0"/>
                <a:cs typeface="Times New Roman" panose="02020603050405020304" pitchFamily="18" charset="0"/>
              </a:rPr>
              <a:t>Advocacy for Children.</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Available at: https://www.childrenscommissioner.gov.uk/publication/advocacy-for-children/</a:t>
            </a:r>
          </a:p>
          <a:p>
            <a:pPr marL="457200" indent="-457200">
              <a:lnSpc>
                <a:spcPct val="115000"/>
              </a:lnSpc>
              <a:spcAft>
                <a:spcPts val="1000"/>
              </a:spcAft>
            </a:pP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McLoed, A. (2008) </a:t>
            </a:r>
            <a:r>
              <a:rPr lang="en-GB" sz="1200" i="1" dirty="0">
                <a:effectLst/>
                <a:latin typeface="Times New Roman" panose="02020603050405020304" pitchFamily="18" charset="0"/>
                <a:ea typeface="Calibri" panose="020F0502020204030204" pitchFamily="34" charset="0"/>
                <a:cs typeface="Times New Roman" panose="02020603050405020304" pitchFamily="18" charset="0"/>
              </a:rPr>
              <a:t>Listening to Children: A Practitioners Guide</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London: Jessica Kingsley Publishers. </a:t>
            </a:r>
          </a:p>
          <a:p>
            <a:pPr marL="457200" indent="-457200">
              <a:lnSpc>
                <a:spcPct val="115000"/>
              </a:lnSpc>
              <a:spcAft>
                <a:spcPts val="1000"/>
              </a:spcAft>
            </a:pP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Nicholas, H. (2019) </a:t>
            </a:r>
            <a:r>
              <a:rPr lang="en-GB" sz="1200" i="1" dirty="0">
                <a:effectLst/>
                <a:latin typeface="Times New Roman" panose="02020603050405020304" pitchFamily="18" charset="0"/>
                <a:ea typeface="Calibri" panose="020F0502020204030204" pitchFamily="34" charset="0"/>
                <a:cs typeface="Times New Roman" panose="02020603050405020304" pitchFamily="18" charset="0"/>
              </a:rPr>
              <a:t>Considering the Impact of the Child’s Voice on Their Journey Through the Contact Service</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Available at: </a:t>
            </a:r>
            <a:r>
              <a:rPr lang="en-GB" sz="1200" strike="noStrike" dirty="0">
                <a:effectLst/>
                <a:latin typeface="Times New Roman" panose="02020603050405020304" pitchFamily="18" charset="0"/>
                <a:ea typeface="Calibri" panose="020F0502020204030204" pitchFamily="34" charset="0"/>
                <a:cs typeface="Times New Roman" panose="02020603050405020304" pitchFamily="18" charset="0"/>
                <a:hlinkClick r:id="rId2">
                  <a:extLst>
                    <a:ext uri="{A12FA001-AC4F-418D-AE19-62706E023703}">
                      <ahyp:hlinkClr xmlns:ahyp="http://schemas.microsoft.com/office/drawing/2018/hyperlinkcolor" val="tx"/>
                    </a:ext>
                  </a:extLst>
                </a:hlinkClick>
              </a:rPr>
              <a:t>https://www.nyas.net/about-us/research/student-research/</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(Accessed on 20 April 2020).</a:t>
            </a:r>
          </a:p>
          <a:p>
            <a:pPr marL="457200" indent="-457200">
              <a:lnSpc>
                <a:spcPct val="115000"/>
              </a:lnSpc>
              <a:spcAft>
                <a:spcPts val="1000"/>
              </a:spcAft>
            </a:pP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Parliament. House of Lords, House of Commons (2015) </a:t>
            </a:r>
            <a:r>
              <a:rPr lang="en-GB" sz="1200" i="1" dirty="0">
                <a:effectLst/>
                <a:latin typeface="Times New Roman" panose="02020603050405020304" pitchFamily="18" charset="0"/>
                <a:ea typeface="Calibri" panose="020F0502020204030204" pitchFamily="34" charset="0"/>
                <a:cs typeface="Times New Roman" panose="02020603050405020304" pitchFamily="18" charset="0"/>
              </a:rPr>
              <a:t>The UK’s compliance with the UN Convention on the Rights of the Child: eighth report of session 2014-2015 Joint Committee on Human Rights.</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(HL 144 HC 1016) London: The Stationary Office Available at: </a:t>
            </a:r>
            <a:r>
              <a:rPr lang="en-GB" sz="1200" strike="noStrike" dirty="0">
                <a:effectLst/>
                <a:latin typeface="Times New Roman" panose="02020603050405020304" pitchFamily="18" charset="0"/>
                <a:ea typeface="Calibri" panose="020F0502020204030204" pitchFamily="34" charset="0"/>
                <a:cs typeface="Times New Roman" panose="02020603050405020304" pitchFamily="18" charset="0"/>
                <a:hlinkClick r:id="rId3">
                  <a:extLst>
                    <a:ext uri="{A12FA001-AC4F-418D-AE19-62706E023703}">
                      <ahyp:hlinkClr xmlns:ahyp="http://schemas.microsoft.com/office/drawing/2018/hyperlinkcolor" val="tx"/>
                    </a:ext>
                  </a:extLst>
                </a:hlinkClick>
              </a:rPr>
              <a:t>https://www.parliament.uk/business/committees/committees-a-z/joint-select/human-rights-committee/news/publication-of-8th-report/</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(Accessed 15 April 2020).</a:t>
            </a:r>
          </a:p>
          <a:p>
            <a:pPr marL="457200" indent="-457200">
              <a:lnSpc>
                <a:spcPct val="115000"/>
              </a:lnSpc>
              <a:spcAft>
                <a:spcPts val="1000"/>
              </a:spcAft>
            </a:pP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Petress. K. (1999) ‘Listening: A Vital Skill’, </a:t>
            </a:r>
            <a:r>
              <a:rPr lang="en-GB" sz="1200" i="1" dirty="0">
                <a:effectLst/>
                <a:latin typeface="Times New Roman" panose="02020603050405020304" pitchFamily="18" charset="0"/>
                <a:ea typeface="Calibri" panose="020F0502020204030204" pitchFamily="34" charset="0"/>
                <a:cs typeface="Times New Roman" panose="02020603050405020304" pitchFamily="18" charset="0"/>
              </a:rPr>
              <a:t>Journal of Institutional Psychology</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26(4) pp. 261-262.</a:t>
            </a:r>
          </a:p>
          <a:p>
            <a:pPr marL="457200" indent="-457200">
              <a:lnSpc>
                <a:spcPct val="115000"/>
              </a:lnSpc>
              <a:spcBef>
                <a:spcPts val="1200"/>
              </a:spcBef>
              <a:spcAft>
                <a:spcPts val="0"/>
              </a:spcAft>
            </a:pPr>
            <a:r>
              <a:rPr lang="en-GB" sz="1200" kern="0" dirty="0">
                <a:effectLst/>
                <a:latin typeface="Times New Roman" panose="02020603050405020304" pitchFamily="18" charset="0"/>
                <a:ea typeface="Times New Roman" panose="02020603050405020304" pitchFamily="18" charset="0"/>
                <a:cs typeface="Times New Roman" panose="02020603050405020304" pitchFamily="18" charset="0"/>
              </a:rPr>
              <a:t>QPM (2014) Available at: </a:t>
            </a:r>
            <a:r>
              <a:rPr lang="en-GB" sz="1200" strike="noStrike" kern="0" dirty="0">
                <a:effectLst/>
                <a:latin typeface="Times New Roman" panose="02020603050405020304" pitchFamily="18" charset="0"/>
                <a:ea typeface="Times New Roman" panose="02020603050405020304" pitchFamily="18" charset="0"/>
                <a:cs typeface="Times New Roman" panose="02020603050405020304" pitchFamily="18" charset="0"/>
                <a:hlinkClick r:id="rId4">
                  <a:extLst>
                    <a:ext uri="{A12FA001-AC4F-418D-AE19-62706E023703}">
                      <ahyp:hlinkClr xmlns:ahyp="http://schemas.microsoft.com/office/drawing/2018/hyperlinkcolor" val="tx"/>
                    </a:ext>
                  </a:extLst>
                </a:hlinkClick>
              </a:rPr>
              <a:t>https://qualityadvocacy.org.uk/advocacy-code-of-practice/</a:t>
            </a:r>
            <a:r>
              <a:rPr lang="en-GB" sz="1200" kern="0" dirty="0">
                <a:effectLst/>
                <a:latin typeface="Times New Roman" panose="02020603050405020304" pitchFamily="18" charset="0"/>
                <a:ea typeface="Times New Roman" panose="02020603050405020304" pitchFamily="18" charset="0"/>
                <a:cs typeface="Times New Roman" panose="02020603050405020304" pitchFamily="18" charset="0"/>
              </a:rPr>
              <a:t>  (accessed  1 May 2020).</a:t>
            </a:r>
          </a:p>
          <a:p>
            <a:pPr marL="457200" indent="-457200">
              <a:lnSpc>
                <a:spcPct val="115000"/>
              </a:lnSpc>
              <a:spcBef>
                <a:spcPts val="1200"/>
              </a:spcBef>
              <a:spcAft>
                <a:spcPts val="0"/>
              </a:spcAft>
            </a:pPr>
            <a:endParaRPr lang="en-GB" sz="1200" kern="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457200" indent="-457200">
              <a:lnSpc>
                <a:spcPct val="115000"/>
              </a:lnSpc>
              <a:spcAft>
                <a:spcPts val="1000"/>
              </a:spcAft>
            </a:pP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Regulated Advocacy Services (service providers and responsible individuals (Wales) Regulations 2019 Available at: </a:t>
            </a:r>
            <a:r>
              <a:rPr lang="en-GB" sz="1200" strike="noStrike" dirty="0">
                <a:effectLst/>
                <a:latin typeface="Times New Roman" panose="02020603050405020304" pitchFamily="18" charset="0"/>
                <a:ea typeface="Calibri" panose="020F0502020204030204" pitchFamily="34" charset="0"/>
                <a:cs typeface="Times New Roman" panose="02020603050405020304" pitchFamily="18" charset="0"/>
                <a:hlinkClick r:id="rId5">
                  <a:extLst>
                    <a:ext uri="{A12FA001-AC4F-418D-AE19-62706E023703}">
                      <ahyp:hlinkClr xmlns:ahyp="http://schemas.microsoft.com/office/drawing/2018/hyperlinkcolor" val="tx"/>
                    </a:ext>
                  </a:extLst>
                </a:hlinkClick>
              </a:rPr>
              <a:t>http://www.legislation.gov.uk/wsi/2019/165/regulation/37/made</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(Accessed 30 April 2020). </a:t>
            </a:r>
          </a:p>
          <a:p>
            <a:pPr marL="457200" indent="-457200">
              <a:lnSpc>
                <a:spcPct val="115000"/>
              </a:lnSpc>
              <a:spcAft>
                <a:spcPts val="1000"/>
              </a:spcAft>
            </a:pPr>
            <a:endParaRPr lang="en-GB" sz="1200" dirty="0">
              <a:effectLst/>
              <a:latin typeface="Times New Roman" panose="02020603050405020304" pitchFamily="18" charset="0"/>
              <a:ea typeface="Calibri" panose="020F0502020204030204" pitchFamily="34" charset="0"/>
              <a:cs typeface="Times New Roman" panose="02020603050405020304" pitchFamily="18" charset="0"/>
            </a:endParaRPr>
          </a:p>
          <a:p>
            <a:pPr marL="457200" indent="-457200">
              <a:lnSpc>
                <a:spcPct val="115000"/>
              </a:lnSpc>
              <a:spcAft>
                <a:spcPts val="1000"/>
              </a:spcAft>
            </a:pPr>
            <a:endParaRPr lang="en-GB" sz="12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3284109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102A082-E60F-47E5-A97D-B4DC71A9A2D1}"/>
              </a:ext>
            </a:extLst>
          </p:cNvPr>
          <p:cNvSpPr txBox="1"/>
          <p:nvPr/>
        </p:nvSpPr>
        <p:spPr>
          <a:xfrm>
            <a:off x="208351" y="476672"/>
            <a:ext cx="11619555" cy="2756011"/>
          </a:xfrm>
          <a:prstGeom prst="rect">
            <a:avLst/>
          </a:prstGeom>
          <a:noFill/>
        </p:spPr>
        <p:txBody>
          <a:bodyPr wrap="square">
            <a:spAutoFit/>
          </a:bodyPr>
          <a:lstStyle/>
          <a:p>
            <a:pPr marL="457200" indent="-457200">
              <a:lnSpc>
                <a:spcPct val="115000"/>
              </a:lnSpc>
              <a:spcAft>
                <a:spcPts val="1000"/>
              </a:spcAft>
            </a:pP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Social Services and Well-being (Wales) Act 2014 Available at: </a:t>
            </a:r>
            <a:r>
              <a:rPr lang="en-GB" sz="1200" strike="noStrike" dirty="0">
                <a:effectLst/>
                <a:latin typeface="Times New Roman" panose="02020603050405020304" pitchFamily="18" charset="0"/>
                <a:ea typeface="Calibri" panose="020F0502020204030204" pitchFamily="34" charset="0"/>
                <a:cs typeface="Times New Roman" panose="02020603050405020304" pitchFamily="18" charset="0"/>
                <a:hlinkClick r:id="rId2">
                  <a:extLst>
                    <a:ext uri="{A12FA001-AC4F-418D-AE19-62706E023703}">
                      <ahyp:hlinkClr xmlns:ahyp="http://schemas.microsoft.com/office/drawing/2018/hyperlinkcolor" val="tx"/>
                    </a:ext>
                  </a:extLst>
                </a:hlinkClick>
              </a:rPr>
              <a:t>http://www.legislation.gov.uk/anaw/2014/4/contents</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(Accessed 30 April 2020).</a:t>
            </a:r>
          </a:p>
          <a:p>
            <a:pPr marL="457200" indent="-457200">
              <a:lnSpc>
                <a:spcPct val="115000"/>
              </a:lnSpc>
              <a:spcAft>
                <a:spcPts val="1000"/>
              </a:spcAft>
            </a:pP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The Children Act (1989) Available at: </a:t>
            </a:r>
            <a:r>
              <a:rPr lang="en-GB" sz="1200" strike="noStrike" dirty="0">
                <a:effectLst/>
                <a:latin typeface="Times New Roman" panose="02020603050405020304" pitchFamily="18" charset="0"/>
                <a:ea typeface="Calibri" panose="020F0502020204030204" pitchFamily="34" charset="0"/>
                <a:cs typeface="Times New Roman" panose="02020603050405020304" pitchFamily="18" charset="0"/>
                <a:hlinkClick r:id="rId3">
                  <a:extLst>
                    <a:ext uri="{A12FA001-AC4F-418D-AE19-62706E023703}">
                      <ahyp:hlinkClr xmlns:ahyp="http://schemas.microsoft.com/office/drawing/2018/hyperlinkcolor" val="tx"/>
                    </a:ext>
                  </a:extLst>
                </a:hlinkClick>
              </a:rPr>
              <a:t>http://www.legislation.gov.uk/ukpga/1989/41/contents</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(Accessed on 30 April 2020).</a:t>
            </a:r>
          </a:p>
          <a:p>
            <a:pPr marL="457200" indent="-457200">
              <a:lnSpc>
                <a:spcPct val="115000"/>
              </a:lnSpc>
              <a:spcAft>
                <a:spcPts val="1000"/>
              </a:spcAft>
            </a:pP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The Equality Act (2010) Available at: </a:t>
            </a:r>
            <a:r>
              <a:rPr lang="en-GB" sz="1200" strike="noStrike" dirty="0">
                <a:effectLst/>
                <a:latin typeface="Times New Roman" panose="02020603050405020304" pitchFamily="18" charset="0"/>
                <a:ea typeface="Calibri" panose="020F0502020204030204" pitchFamily="34" charset="0"/>
                <a:cs typeface="Times New Roman" panose="02020603050405020304" pitchFamily="18" charset="0"/>
                <a:hlinkClick r:id="rId4">
                  <a:extLst>
                    <a:ext uri="{A12FA001-AC4F-418D-AE19-62706E023703}">
                      <ahyp:hlinkClr xmlns:ahyp="http://schemas.microsoft.com/office/drawing/2018/hyperlinkcolor" val="tx"/>
                    </a:ext>
                  </a:extLst>
                </a:hlinkClick>
              </a:rPr>
              <a:t>http://www.legislation.gov.uk/ukpga/2010/15/contents</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(Accessed 30 April 2020). </a:t>
            </a:r>
          </a:p>
          <a:p>
            <a:pPr marL="457200" indent="-457200">
              <a:lnSpc>
                <a:spcPct val="115000"/>
              </a:lnSpc>
              <a:spcAft>
                <a:spcPts val="1000"/>
              </a:spcAft>
            </a:pP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The National Standards and Outcomes Framework for Children and Young People in Wales (2019)   Available at: </a:t>
            </a:r>
            <a:r>
              <a:rPr lang="en-GB" sz="1200" strike="noStrike" dirty="0">
                <a:effectLst/>
                <a:latin typeface="Times New Roman" panose="02020603050405020304" pitchFamily="18" charset="0"/>
                <a:ea typeface="Calibri" panose="020F0502020204030204" pitchFamily="34" charset="0"/>
                <a:cs typeface="Times New Roman" panose="02020603050405020304" pitchFamily="18" charset="0"/>
                <a:hlinkClick r:id="rId5">
                  <a:extLst>
                    <a:ext uri="{A12FA001-AC4F-418D-AE19-62706E023703}">
                      <ahyp:hlinkClr xmlns:ahyp="http://schemas.microsoft.com/office/drawing/2018/hyperlinkcolor" val="tx"/>
                    </a:ext>
                  </a:extLst>
                </a:hlinkClick>
              </a:rPr>
              <a:t>https://gov.wales/advocacy-standards-and-outcomes-framework-children-and-young-people</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(Accessed 30 April 2020).</a:t>
            </a:r>
          </a:p>
          <a:p>
            <a:pPr marL="457200" indent="-457200">
              <a:lnSpc>
                <a:spcPct val="115000"/>
              </a:lnSpc>
              <a:spcAft>
                <a:spcPts val="1000"/>
              </a:spcAft>
            </a:pP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The Opportunity Agenda (2020) </a:t>
            </a:r>
            <a:r>
              <a:rPr lang="en-GB" sz="1200" i="1" dirty="0">
                <a:effectLst/>
                <a:latin typeface="Times New Roman" panose="02020603050405020304" pitchFamily="18" charset="0"/>
                <a:ea typeface="Calibri" panose="020F0502020204030204" pitchFamily="34" charset="0"/>
                <a:cs typeface="Times New Roman" panose="02020603050405020304" pitchFamily="18" charset="0"/>
              </a:rPr>
              <a:t>Intersectionality</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Available at: </a:t>
            </a:r>
            <a:r>
              <a:rPr lang="en-GB" sz="1200" strike="noStrike" dirty="0">
                <a:effectLst/>
                <a:latin typeface="Times New Roman" panose="02020603050405020304" pitchFamily="18" charset="0"/>
                <a:ea typeface="Calibri" panose="020F0502020204030204" pitchFamily="34" charset="0"/>
                <a:cs typeface="Times New Roman" panose="02020603050405020304" pitchFamily="18" charset="0"/>
                <a:hlinkClick r:id="rId6">
                  <a:extLst>
                    <a:ext uri="{A12FA001-AC4F-418D-AE19-62706E023703}">
                      <ahyp:hlinkClr xmlns:ahyp="http://schemas.microsoft.com/office/drawing/2018/hyperlinkcolor" val="tx"/>
                    </a:ext>
                  </a:extLst>
                </a:hlinkClick>
              </a:rPr>
              <a:t>https://www.opportunityagenda.org/explore/resources-publications/ten-tips-putting-intersectionality-practice</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(Accessed 30 April 2020).</a:t>
            </a:r>
          </a:p>
          <a:p>
            <a:pPr marL="457200" indent="-457200">
              <a:lnSpc>
                <a:spcPct val="115000"/>
              </a:lnSpc>
              <a:spcAft>
                <a:spcPts val="1000"/>
              </a:spcAft>
            </a:pP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UNCRC (no date)</a:t>
            </a:r>
            <a:r>
              <a:rPr lang="en-GB" sz="1200" i="1" dirty="0">
                <a:effectLst/>
                <a:latin typeface="Times New Roman" panose="02020603050405020304" pitchFamily="18" charset="0"/>
                <a:ea typeface="Calibri" panose="020F0502020204030204" pitchFamily="34" charset="0"/>
                <a:cs typeface="Times New Roman" panose="02020603050405020304" pitchFamily="18" charset="0"/>
              </a:rPr>
              <a:t> Full Convention</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Available at: </a:t>
            </a:r>
            <a:r>
              <a:rPr lang="en-GB" sz="1200" strike="noStrike" dirty="0">
                <a:effectLst/>
                <a:latin typeface="Times New Roman" panose="02020603050405020304" pitchFamily="18" charset="0"/>
                <a:ea typeface="Calibri" panose="020F0502020204030204" pitchFamily="34" charset="0"/>
                <a:cs typeface="Times New Roman" panose="02020603050405020304" pitchFamily="18" charset="0"/>
                <a:hlinkClick r:id="rId7">
                  <a:extLst>
                    <a:ext uri="{A12FA001-AC4F-418D-AE19-62706E023703}">
                      <ahyp:hlinkClr xmlns:ahyp="http://schemas.microsoft.com/office/drawing/2018/hyperlinkcolor" val="tx"/>
                    </a:ext>
                  </a:extLst>
                </a:hlinkClick>
              </a:rPr>
              <a:t>https://www.unicef.org.uk/what-we-do/un-convention-child-rights/</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(Accessed 30 April 2020).</a:t>
            </a:r>
          </a:p>
          <a:p>
            <a:pPr marL="457200" indent="-457200">
              <a:lnSpc>
                <a:spcPct val="115000"/>
              </a:lnSpc>
              <a:spcAft>
                <a:spcPts val="1000"/>
              </a:spcAft>
            </a:pP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UNICEF (no date) </a:t>
            </a:r>
            <a:r>
              <a:rPr lang="en-GB" sz="1200" i="1" dirty="0">
                <a:effectLst/>
                <a:latin typeface="Times New Roman" panose="02020603050405020304" pitchFamily="18" charset="0"/>
                <a:ea typeface="Calibri" panose="020F0502020204030204" pitchFamily="34" charset="0"/>
                <a:cs typeface="Times New Roman" panose="02020603050405020304" pitchFamily="18" charset="0"/>
              </a:rPr>
              <a:t>UNCRC Definition</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Available at: </a:t>
            </a:r>
            <a:r>
              <a:rPr lang="en-GB" sz="1200" strike="noStrike" dirty="0">
                <a:effectLst/>
                <a:latin typeface="Times New Roman" panose="02020603050405020304" pitchFamily="18" charset="0"/>
                <a:ea typeface="Calibri" panose="020F0502020204030204" pitchFamily="34" charset="0"/>
                <a:cs typeface="Times New Roman" panose="02020603050405020304" pitchFamily="18" charset="0"/>
                <a:hlinkClick r:id="rId7">
                  <a:extLst>
                    <a:ext uri="{A12FA001-AC4F-418D-AE19-62706E023703}">
                      <ahyp:hlinkClr xmlns:ahyp="http://schemas.microsoft.com/office/drawing/2018/hyperlinkcolor" val="tx"/>
                    </a:ext>
                  </a:extLst>
                </a:hlinkClick>
              </a:rPr>
              <a:t>https://www.unicef.org.uk/what-we-do/un-convention-child-rights/</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(Accessed 30 April 2020).</a:t>
            </a:r>
          </a:p>
        </p:txBody>
      </p:sp>
      <p:sp>
        <p:nvSpPr>
          <p:cNvPr id="4" name="TextBox 3">
            <a:extLst>
              <a:ext uri="{FF2B5EF4-FFF2-40B4-BE49-F238E27FC236}">
                <a16:creationId xmlns:a16="http://schemas.microsoft.com/office/drawing/2014/main" id="{2B96ED45-9DED-4BDA-B528-636DCA55F1F4}"/>
              </a:ext>
            </a:extLst>
          </p:cNvPr>
          <p:cNvSpPr txBox="1"/>
          <p:nvPr/>
        </p:nvSpPr>
        <p:spPr>
          <a:xfrm>
            <a:off x="187731" y="3429000"/>
            <a:ext cx="11619555" cy="1547475"/>
          </a:xfrm>
          <a:prstGeom prst="rect">
            <a:avLst/>
          </a:prstGeom>
          <a:noFill/>
        </p:spPr>
        <p:txBody>
          <a:bodyPr wrap="square" rtlCol="0">
            <a:spAutoFit/>
          </a:bodyPr>
          <a:lstStyle/>
          <a:p>
            <a:pPr marL="457200" indent="-457200">
              <a:lnSpc>
                <a:spcPct val="115000"/>
              </a:lnSpc>
              <a:spcAft>
                <a:spcPts val="1000"/>
              </a:spcAft>
            </a:pP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White, V. and Harris, J. (2004) </a:t>
            </a:r>
            <a:r>
              <a:rPr lang="en-GB" sz="1200" i="1" dirty="0">
                <a:effectLst/>
                <a:latin typeface="Times New Roman" panose="02020603050405020304" pitchFamily="18" charset="0"/>
                <a:ea typeface="Calibri" panose="020F0502020204030204" pitchFamily="34" charset="0"/>
                <a:cs typeface="Times New Roman" panose="02020603050405020304" pitchFamily="18" charset="0"/>
              </a:rPr>
              <a:t>Developing Good Practice in Children’s Services</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London: Jessica Kingsley </a:t>
            </a:r>
          </a:p>
          <a:p>
            <a:pPr marL="457200" indent="-457200">
              <a:lnSpc>
                <a:spcPct val="115000"/>
              </a:lnSpc>
              <a:spcAft>
                <a:spcPts val="1000"/>
              </a:spcAft>
            </a:pP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Williams, N. (2017) </a:t>
            </a:r>
            <a:r>
              <a:rPr lang="en-GB" sz="1200" i="1" dirty="0">
                <a:effectLst/>
                <a:latin typeface="Times New Roman" panose="02020603050405020304" pitchFamily="18" charset="0"/>
                <a:ea typeface="Calibri" panose="020F0502020204030204" pitchFamily="34" charset="0"/>
                <a:cs typeface="Times New Roman" panose="02020603050405020304" pitchFamily="18" charset="0"/>
              </a:rPr>
              <a:t>Barriers and solutions to using children’s rights approaches in policy. </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Available at: </a:t>
            </a:r>
            <a:r>
              <a:rPr lang="en-GB" sz="1200" strike="noStrike" dirty="0">
                <a:effectLst/>
                <a:latin typeface="Times New Roman" panose="02020603050405020304" pitchFamily="18" charset="0"/>
                <a:ea typeface="Calibri" panose="020F0502020204030204" pitchFamily="34" charset="0"/>
                <a:cs typeface="Times New Roman" panose="02020603050405020304" pitchFamily="18" charset="0"/>
                <a:hlinkClick r:id="rId8">
                  <a:extLst>
                    <a:ext uri="{A12FA001-AC4F-418D-AE19-62706E023703}">
                      <ahyp:hlinkClr xmlns:ahyp="http://schemas.microsoft.com/office/drawing/2018/hyperlinkcolor" val="tx"/>
                    </a:ext>
                  </a:extLst>
                </a:hlinkClick>
              </a:rPr>
              <a:t>http://www.crae.org.uk/publications-resources/new-briefing-barriers-and-solutions-to-using-childrens-rights-approaches-in-policy/</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(accessed on 29 April 2020).</a:t>
            </a:r>
          </a:p>
          <a:p>
            <a:pPr marL="457200" indent="-457200">
              <a:lnSpc>
                <a:spcPct val="115000"/>
              </a:lnSpc>
              <a:spcBef>
                <a:spcPts val="1200"/>
              </a:spcBef>
              <a:spcAft>
                <a:spcPts val="0"/>
              </a:spcAft>
            </a:pPr>
            <a:r>
              <a:rPr lang="en-GB" sz="1200" kern="0" dirty="0">
                <a:effectLst/>
                <a:latin typeface="Times New Roman" panose="02020603050405020304" pitchFamily="18" charset="0"/>
                <a:ea typeface="Times New Roman" panose="02020603050405020304" pitchFamily="18" charset="0"/>
                <a:cs typeface="Times New Roman" panose="02020603050405020304" pitchFamily="18" charset="0"/>
              </a:rPr>
              <a:t>Yoon, H.S. and Templeton, T.N. (2019) ‘</a:t>
            </a:r>
            <a:r>
              <a:rPr lang="en-GB" sz="1200" kern="1800" dirty="0">
                <a:effectLst/>
                <a:latin typeface="Times New Roman" panose="02020603050405020304" pitchFamily="18" charset="0"/>
                <a:ea typeface="Times New Roman" panose="02020603050405020304" pitchFamily="18" charset="0"/>
                <a:cs typeface="Times New Roman" panose="02020603050405020304" pitchFamily="18" charset="0"/>
              </a:rPr>
              <a:t>The Practice of Listening to Children: The Challenges of Hearing Children Out in an Adult-Regulated World’</a:t>
            </a:r>
            <a:r>
              <a:rPr lang="en-GB" sz="1200" i="1" kern="1800" dirty="0">
                <a:effectLst/>
                <a:latin typeface="Times New Roman" panose="02020603050405020304" pitchFamily="18" charset="0"/>
                <a:ea typeface="Times New Roman" panose="02020603050405020304" pitchFamily="18" charset="0"/>
                <a:cs typeface="Times New Roman" panose="02020603050405020304" pitchFamily="18" charset="0"/>
              </a:rPr>
              <a:t>. Harvard Educational Review.</a:t>
            </a:r>
            <a:r>
              <a:rPr lang="en-GB" sz="1200" strike="noStrike" kern="0" dirty="0">
                <a:effectLst/>
                <a:latin typeface="Times New Roman" panose="02020603050405020304" pitchFamily="18" charset="0"/>
                <a:ea typeface="Calibri" panose="020F0502020204030204" pitchFamily="34" charset="0"/>
                <a:cs typeface="Times New Roman" panose="02020603050405020304" pitchFamily="18" charset="0"/>
                <a:hlinkClick r:id="rId9" tooltip="Click to search for more items from this issue">
                  <a:extLst>
                    <a:ext uri="{A12FA001-AC4F-418D-AE19-62706E023703}">
                      <ahyp:hlinkClr xmlns:ahyp="http://schemas.microsoft.com/office/drawing/2018/hyperlinkcolor" val="tx"/>
                    </a:ext>
                  </a:extLst>
                </a:hlinkClick>
              </a:rPr>
              <a:t> 89(1), pp. </a:t>
            </a:r>
            <a:r>
              <a:rPr lang="en-GB" sz="1200" kern="0" dirty="0">
                <a:effectLst/>
                <a:latin typeface="Times New Roman" panose="02020603050405020304" pitchFamily="18" charset="0"/>
                <a:ea typeface="Calibri" panose="020F0502020204030204" pitchFamily="34" charset="0"/>
                <a:cs typeface="Times New Roman" panose="02020603050405020304" pitchFamily="18" charset="0"/>
              </a:rPr>
              <a:t>55-84. </a:t>
            </a:r>
            <a:endParaRPr lang="en-GB" sz="1200" kern="0" dirty="0">
              <a:effectLst/>
              <a:latin typeface="Times New Roman" panose="02020603050405020304" pitchFamily="18"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2252206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712BBDE-F340-4670-93EE-BBC6FA5054A9}"/>
              </a:ext>
            </a:extLst>
          </p:cNvPr>
          <p:cNvSpPr txBox="1"/>
          <p:nvPr/>
        </p:nvSpPr>
        <p:spPr>
          <a:xfrm>
            <a:off x="333772" y="332656"/>
            <a:ext cx="9289032" cy="1739451"/>
          </a:xfrm>
          <a:prstGeom prst="rect">
            <a:avLst/>
          </a:prstGeom>
          <a:noFill/>
        </p:spPr>
        <p:txBody>
          <a:bodyPr wrap="square" rtlCol="0">
            <a:spAutoFit/>
          </a:bodyPr>
          <a:lstStyle/>
          <a:p>
            <a:r>
              <a:rPr lang="en-GB" u="sng" dirty="0">
                <a:latin typeface="Times New Roman" panose="02020603050405020304" pitchFamily="18" charset="0"/>
                <a:cs typeface="Times New Roman" panose="02020603050405020304" pitchFamily="18" charset="0"/>
              </a:rPr>
              <a:t>Picture references</a:t>
            </a:r>
          </a:p>
          <a:p>
            <a:endParaRPr lang="en-GB" u="sng" dirty="0">
              <a:latin typeface="Times New Roman" panose="02020603050405020304" pitchFamily="18" charset="0"/>
              <a:cs typeface="Times New Roman" panose="02020603050405020304" pitchFamily="18" charset="0"/>
            </a:endParaRPr>
          </a:p>
          <a:p>
            <a:endParaRPr lang="en-GB" sz="1200" dirty="0">
              <a:latin typeface="Times New Roman" panose="02020603050405020304" pitchFamily="18" charset="0"/>
              <a:cs typeface="Times New Roman" panose="02020603050405020304" pitchFamily="18" charset="0"/>
            </a:endParaRPr>
          </a:p>
          <a:p>
            <a:r>
              <a:rPr lang="en-GB" sz="1200" dirty="0">
                <a:latin typeface="Times New Roman" panose="02020603050405020304" pitchFamily="18" charset="0"/>
                <a:cs typeface="Times New Roman" panose="02020603050405020304" pitchFamily="18" charset="0"/>
              </a:rPr>
              <a:t>Image 1 Available at:</a:t>
            </a:r>
            <a:r>
              <a:rPr lang="en-GB" sz="1800"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rPr>
              <a:t> </a:t>
            </a:r>
            <a:r>
              <a:rPr lang="en-GB" sz="1200" u="sng" dirty="0">
                <a:effectLst/>
                <a:latin typeface="Times New Roman" panose="02020603050405020304" pitchFamily="18" charset="0"/>
                <a:ea typeface="Calibri" panose="020F0502020204030204" pitchFamily="34" charset="0"/>
                <a:cs typeface="Times New Roman" panose="02020603050405020304" pitchFamily="18" charset="0"/>
                <a:hlinkClick r:id="rId2">
                  <a:extLst>
                    <a:ext uri="{A12FA001-AC4F-418D-AE19-62706E023703}">
                      <ahyp:hlinkClr xmlns:ahyp="http://schemas.microsoft.com/office/drawing/2018/hyperlinkcolor" val="tx"/>
                    </a:ext>
                  </a:extLst>
                </a:hlinkClick>
              </a:rPr>
              <a:t>https://www.sos-childrensvillages.org/sources/youth-poster-un-convention-rights-child</a:t>
            </a:r>
            <a:r>
              <a:rPr lang="en-GB" sz="1200" u="sng"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(Accessed on 20 April 2020).</a:t>
            </a:r>
          </a:p>
          <a:p>
            <a:pPr>
              <a:lnSpc>
                <a:spcPct val="115000"/>
              </a:lnSpc>
              <a:spcAft>
                <a:spcPts val="1000"/>
              </a:spcAft>
            </a:pPr>
            <a:r>
              <a:rPr lang="en-GB" sz="1200" dirty="0">
                <a:latin typeface="Times New Roman" panose="02020603050405020304" pitchFamily="18" charset="0"/>
                <a:cs typeface="Times New Roman" panose="02020603050405020304" pitchFamily="18" charset="0"/>
              </a:rPr>
              <a:t>Image 2 </a:t>
            </a:r>
            <a:r>
              <a:rPr lang="en-GB" sz="1800" u="none" strike="noStrike"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200" u="none" strike="noStrike" dirty="0">
                <a:effectLst/>
                <a:latin typeface="Times New Roman" panose="02020603050405020304" pitchFamily="18" charset="0"/>
                <a:ea typeface="Calibri" panose="020F0502020204030204" pitchFamily="34" charset="0"/>
                <a:cs typeface="Times New Roman" panose="02020603050405020304" pitchFamily="18" charset="0"/>
              </a:rPr>
              <a:t>Available at: </a:t>
            </a:r>
            <a:r>
              <a:rPr lang="en-GB" sz="1200" dirty="0">
                <a:effectLst/>
                <a:latin typeface="Times New Roman" panose="02020603050405020304" pitchFamily="18" charset="0"/>
                <a:ea typeface="Calibri" panose="020F0502020204030204" pitchFamily="34" charset="0"/>
                <a:cs typeface="Times New Roman" panose="02020603050405020304" pitchFamily="18" charset="0"/>
                <a:hlinkClick r:id="rId3">
                  <a:extLst>
                    <a:ext uri="{A12FA001-AC4F-418D-AE19-62706E023703}">
                      <ahyp:hlinkClr xmlns:ahyp="http://schemas.microsoft.com/office/drawing/2018/hyperlinkcolor" val="tx"/>
                    </a:ext>
                  </a:extLst>
                </a:hlinkClick>
              </a:rPr>
              <a:t>https://eaststaffsccg.nhs.uk/about-us/equality-and-diversity</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(Accessed on 20 April 2020).</a:t>
            </a:r>
          </a:p>
          <a:p>
            <a:endParaRPr lang="en-GB" sz="1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2777774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Basis">
  <a:themeElements>
    <a:clrScheme name="Basis">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EAC1C"/>
      </a:hlink>
      <a:folHlink>
        <a:srgbClr val="B26B02"/>
      </a:folHlink>
    </a:clrScheme>
    <a:fontScheme name="Basis">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Basis">
      <a:fillStyleLst>
        <a:solidFill>
          <a:schemeClr val="phClr"/>
        </a:solidFill>
        <a:solidFill>
          <a:schemeClr val="phClr">
            <a:tint val="55000"/>
            <a:satMod val="130000"/>
          </a:schemeClr>
        </a:solidFill>
        <a:gradFill rotWithShape="1">
          <a:gsLst>
            <a:gs pos="0">
              <a:schemeClr val="phClr"/>
            </a:gs>
            <a:gs pos="90000">
              <a:schemeClr val="phClr">
                <a:shade val="100000"/>
                <a:satMod val="105000"/>
              </a:schemeClr>
            </a:gs>
            <a:gs pos="100000">
              <a:schemeClr val="phClr">
                <a:shade val="80000"/>
                <a:satMod val="120000"/>
              </a:schemeClr>
            </a:gs>
          </a:gsLst>
          <a:path path="circle">
            <a:fillToRect l="100000" t="100000" r="100000" b="100000"/>
          </a:path>
        </a:gradFill>
      </a:fillStyleLst>
      <a:lnStyleLst>
        <a:ln w="10000" cap="flat" cmpd="sng" algn="ctr">
          <a:solidFill>
            <a:schemeClr val="phClr"/>
          </a:solidFill>
          <a:prstDash val="solid"/>
        </a:ln>
        <a:ln w="19050" cap="flat" cmpd="sng" algn="ctr">
          <a:solidFill>
            <a:schemeClr val="phClr"/>
          </a:solidFill>
          <a:prstDash val="solid"/>
        </a:ln>
        <a:ln w="53975" cap="flat" cmpd="dbl"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phClr">
                <a:shade val="27000"/>
                <a:satMod val="120000"/>
              </a:schemeClr>
            </a:contourClr>
          </a:sp3d>
        </a:effectStyle>
      </a:effectStyleLst>
      <a:bgFillStyleLst>
        <a:solidFill>
          <a:schemeClr val="phClr"/>
        </a:solidFill>
        <a:solidFill>
          <a:schemeClr val="phClr">
            <a:tint val="95000"/>
            <a:shade val="95000"/>
            <a:satMod val="140000"/>
          </a:schemeClr>
        </a:solidFill>
        <a:solidFill>
          <a:schemeClr val="phClr">
            <a:tint val="90000"/>
            <a:shade val="85000"/>
            <a:satMod val="160000"/>
            <a:lumMod val="110000"/>
          </a:schemeClr>
        </a:solidFill>
      </a:bgFillStyleLst>
    </a:fmtScheme>
  </a:themeElements>
  <a:objectDefaults/>
  <a:extraClrSchemeLst/>
  <a:extLst>
    <a:ext uri="{05A4C25C-085E-4340-85A3-A5531E510DB2}">
      <thm15:themeFamily xmlns:thm15="http://schemas.microsoft.com/office/thememl/2012/main" name="Basis" id="{5665723A-49BA-4B57-8411-A56F8F207965}" vid="{D9D01AC2-EE7D-4E49-99EE-8E62E4E7E8A7}"/>
    </a:ext>
  </a:extLst>
</a:theme>
</file>

<file path=ppt/theme/theme2.xml><?xml version="1.0" encoding="utf-8"?>
<a:theme xmlns:a="http://schemas.openxmlformats.org/drawingml/2006/main" name="Office Theme">
  <a:themeElements>
    <a:clrScheme name="Watercolor_16x9">
      <a:dk1>
        <a:sysClr val="windowText" lastClr="000000"/>
      </a:dk1>
      <a:lt1>
        <a:sysClr val="window" lastClr="FFFFFF"/>
      </a:lt1>
      <a:dk2>
        <a:srgbClr val="09AFA7"/>
      </a:dk2>
      <a:lt2>
        <a:srgbClr val="AEF1EA"/>
      </a:lt2>
      <a:accent1>
        <a:srgbClr val="08CAC1"/>
      </a:accent1>
      <a:accent2>
        <a:srgbClr val="76C714"/>
      </a:accent2>
      <a:accent3>
        <a:srgbClr val="0E70C2"/>
      </a:accent3>
      <a:accent4>
        <a:srgbClr val="259F39"/>
      </a:accent4>
      <a:accent5>
        <a:srgbClr val="C8C015"/>
      </a:accent5>
      <a:accent6>
        <a:srgbClr val="444FDC"/>
      </a:accent6>
      <a:hlink>
        <a:srgbClr val="76C714"/>
      </a:hlink>
      <a:folHlink>
        <a:srgbClr val="7F7F7F"/>
      </a:folHlink>
    </a:clrScheme>
    <a:fontScheme name="Elemental">
      <a:majorFont>
        <a:latin typeface="Palatino Linotype"/>
        <a:ea typeface=""/>
        <a:cs typeface=""/>
        <a:font script="Jpan" typeface="HGS明朝E"/>
        <a:font script="Hang" typeface="맑은 고딕"/>
        <a:font script="Hans" typeface="宋体"/>
        <a:font script="Hant" typeface="新細明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Palatino Linotype"/>
        <a:ea typeface=""/>
        <a:cs typeface=""/>
        <a:font script="Jpan" typeface="HGS明朝E"/>
        <a:font script="Hang" typeface="맑은 고딕"/>
        <a:font script="Hans" typeface="宋体"/>
        <a:font script="Hant" typeface="新細明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ffice">
      <a:fillStyleLst>
        <a:solidFill>
          <a:schemeClr val="phClr"/>
        </a:solidFill>
        <a:gradFill rotWithShape="1">
          <a:gsLst>
            <a:gs pos="0">
              <a:schemeClr val="phClr">
                <a:lumMod val="157000"/>
                <a:satMod val="101000"/>
              </a:schemeClr>
            </a:gs>
            <a:gs pos="50000">
              <a:schemeClr val="phClr">
                <a:lumMod val="137000"/>
                <a:satMod val="103000"/>
              </a:schemeClr>
            </a:gs>
            <a:gs pos="100000">
              <a:schemeClr val="phClr">
                <a:lumMod val="115000"/>
                <a:satMod val="109000"/>
              </a:schemeClr>
            </a:gs>
          </a:gsLst>
          <a:lin ang="5400000" scaled="0"/>
        </a:gradFill>
        <a:gradFill rotWithShape="1">
          <a:gsLst>
            <a:gs pos="0">
              <a:schemeClr val="phClr">
                <a:satMod val="103000"/>
                <a:lumMod val="118000"/>
              </a:schemeClr>
            </a:gs>
            <a:gs pos="50000">
              <a:schemeClr val="phClr">
                <a:satMod val="89000"/>
                <a:lumMod val="91000"/>
              </a:schemeClr>
            </a:gs>
            <a:gs pos="100000">
              <a:schemeClr val="phClr">
                <a:lumMod val="6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Watercolor_16x9">
      <a:dk1>
        <a:sysClr val="windowText" lastClr="000000"/>
      </a:dk1>
      <a:lt1>
        <a:sysClr val="window" lastClr="FFFFFF"/>
      </a:lt1>
      <a:dk2>
        <a:srgbClr val="09AFA7"/>
      </a:dk2>
      <a:lt2>
        <a:srgbClr val="AEF1EA"/>
      </a:lt2>
      <a:accent1>
        <a:srgbClr val="08CAC1"/>
      </a:accent1>
      <a:accent2>
        <a:srgbClr val="76C714"/>
      </a:accent2>
      <a:accent3>
        <a:srgbClr val="0E70C2"/>
      </a:accent3>
      <a:accent4>
        <a:srgbClr val="259F39"/>
      </a:accent4>
      <a:accent5>
        <a:srgbClr val="C8C015"/>
      </a:accent5>
      <a:accent6>
        <a:srgbClr val="444FDC"/>
      </a:accent6>
      <a:hlink>
        <a:srgbClr val="76C714"/>
      </a:hlink>
      <a:folHlink>
        <a:srgbClr val="7F7F7F"/>
      </a:folHlink>
    </a:clrScheme>
    <a:fontScheme name="Elemental">
      <a:majorFont>
        <a:latin typeface="Palatino Linotype"/>
        <a:ea typeface=""/>
        <a:cs typeface=""/>
        <a:font script="Jpan" typeface="HGS明朝E"/>
        <a:font script="Hang" typeface="맑은 고딕"/>
        <a:font script="Hans" typeface="宋体"/>
        <a:font script="Hant" typeface="新細明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Palatino Linotype"/>
        <a:ea typeface=""/>
        <a:cs typeface=""/>
        <a:font script="Jpan" typeface="HGS明朝E"/>
        <a:font script="Hang" typeface="맑은 고딕"/>
        <a:font script="Hans" typeface="宋体"/>
        <a:font script="Hant" typeface="新細明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ffice">
      <a:fillStyleLst>
        <a:solidFill>
          <a:schemeClr val="phClr"/>
        </a:solidFill>
        <a:gradFill rotWithShape="1">
          <a:gsLst>
            <a:gs pos="0">
              <a:schemeClr val="phClr">
                <a:lumMod val="157000"/>
                <a:satMod val="101000"/>
              </a:schemeClr>
            </a:gs>
            <a:gs pos="50000">
              <a:schemeClr val="phClr">
                <a:lumMod val="137000"/>
                <a:satMod val="103000"/>
              </a:schemeClr>
            </a:gs>
            <a:gs pos="100000">
              <a:schemeClr val="phClr">
                <a:lumMod val="115000"/>
                <a:satMod val="109000"/>
              </a:schemeClr>
            </a:gs>
          </a:gsLst>
          <a:lin ang="5400000" scaled="0"/>
        </a:gradFill>
        <a:gradFill rotWithShape="1">
          <a:gsLst>
            <a:gs pos="0">
              <a:schemeClr val="phClr">
                <a:satMod val="103000"/>
                <a:lumMod val="118000"/>
              </a:schemeClr>
            </a:gs>
            <a:gs pos="50000">
              <a:schemeClr val="phClr">
                <a:satMod val="89000"/>
                <a:lumMod val="91000"/>
              </a:schemeClr>
            </a:gs>
            <a:gs pos="100000">
              <a:schemeClr val="phClr">
                <a:lumMod val="6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Basis</Template>
  <TotalTime>19</TotalTime>
  <Words>1956</Words>
  <Application>Microsoft Office PowerPoint</Application>
  <PresentationFormat>Custom</PresentationFormat>
  <Paragraphs>140</Paragraphs>
  <Slides>14</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Calibri</vt:lpstr>
      <vt:lpstr>Corbel</vt:lpstr>
      <vt:lpstr>Palatino Linotype</vt:lpstr>
      <vt:lpstr>Times New Roman</vt:lpstr>
      <vt:lpstr>Basis</vt:lpstr>
      <vt:lpstr>Professional Advocacy Skills </vt:lpstr>
      <vt:lpstr>UNITED NATIONS CONVENTION  ON THE  RIGHTS OF THE  CHILD </vt:lpstr>
      <vt:lpstr>A Children’s Rights Approach is:</vt:lpstr>
      <vt:lpstr>PowerPoint Presentation</vt:lpstr>
      <vt:lpstr>Embedding the approach &amp; using the right jargon</vt:lpstr>
      <vt:lpstr>Language debate </vt:lpstr>
      <vt:lpstr>Non-discriminatory practice and promoting equality </vt:lpstr>
      <vt:lpstr>Empowering Children </vt:lpstr>
      <vt:lpstr>Enabling Participation, listening to and engaging with </vt:lpstr>
      <vt:lpstr>Remaining accountable, boundaries and ethics. </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Professional Advocacy Skills </dc:title>
  <dc:creator>jane gwynn</dc:creator>
  <cp:lastModifiedBy>jane gwynn</cp:lastModifiedBy>
  <cp:revision>4</cp:revision>
  <dcterms:created xsi:type="dcterms:W3CDTF">2020-05-06T20:22:23Z</dcterms:created>
  <dcterms:modified xsi:type="dcterms:W3CDTF">2020-05-07T17:55:18Z</dcterms:modified>
</cp:coreProperties>
</file>