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media/image11.jpg" ContentType="image/jpg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1"/>
  </p:sldMasterIdLst>
  <p:notesMasterIdLst>
    <p:notesMasterId r:id="rId25"/>
  </p:notesMasterIdLst>
  <p:handoutMasterIdLst>
    <p:handoutMasterId r:id="rId26"/>
  </p:handoutMasterIdLst>
  <p:sldIdLst>
    <p:sldId id="277" r:id="rId2"/>
    <p:sldId id="265" r:id="rId3"/>
    <p:sldId id="284" r:id="rId4"/>
    <p:sldId id="285" r:id="rId5"/>
    <p:sldId id="286" r:id="rId6"/>
    <p:sldId id="287" r:id="rId7"/>
    <p:sldId id="266" r:id="rId8"/>
    <p:sldId id="278" r:id="rId9"/>
    <p:sldId id="267" r:id="rId10"/>
    <p:sldId id="275" r:id="rId11"/>
    <p:sldId id="279" r:id="rId12"/>
    <p:sldId id="280" r:id="rId13"/>
    <p:sldId id="281" r:id="rId14"/>
    <p:sldId id="282" r:id="rId15"/>
    <p:sldId id="274" r:id="rId16"/>
    <p:sldId id="283" r:id="rId17"/>
    <p:sldId id="269" r:id="rId18"/>
    <p:sldId id="268" r:id="rId19"/>
    <p:sldId id="270" r:id="rId20"/>
    <p:sldId id="271" r:id="rId21"/>
    <p:sldId id="272" r:id="rId22"/>
    <p:sldId id="276" r:id="rId23"/>
    <p:sldId id="273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4D3C1B-1021-41CF-8006-623FCD5AA68F}" v="10" dt="2024-10-01T09:10:47.0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9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9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5E9EB5E7-1859-4AD6-8F19-68A466BB9AC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8704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4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B706C47-2790-4374-B74D-6C91DA5FB3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9541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Anthropology</a:t>
            </a:r>
            <a:r>
              <a:rPr lang="en-GB" baseline="0" dirty="0"/>
              <a:t> – study of human kind </a:t>
            </a:r>
          </a:p>
          <a:p>
            <a:r>
              <a:rPr lang="en-GB" baseline="0" dirty="0"/>
              <a:t>Sociology – study of social habits / </a:t>
            </a:r>
            <a:r>
              <a:rPr lang="en-GB" baseline="0" dirty="0" err="1"/>
              <a:t>behaiour</a:t>
            </a:r>
            <a:r>
              <a:rPr lang="en-GB" baseline="0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B706C47-2790-4374-B74D-6C91DA5FB3A3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843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B706C47-2790-4374-B74D-6C91DA5FB3A3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435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5B2D83-F68E-4D58-B5BA-B36398E1B62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649210"/>
      </p:ext>
    </p:extLst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060F18-BBAA-47A7-ABF7-54724D3866B6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607463"/>
      </p:ext>
    </p:extLst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2D71BE-9F96-4DCD-87EB-A35D4475A5A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700784"/>
      </p:ext>
    </p:extLst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F108C5-A1F2-406C-8CFB-5F10C3FCC5F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001919"/>
      </p:ext>
    </p:extLst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87CF35-A2B0-484E-A6A2-DE4D7876201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12226"/>
      </p:ext>
    </p:extLst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01332B-8350-4A7B-A0A4-0A9614FAD2B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544309"/>
      </p:ext>
    </p:extLst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5ECEDF-DB48-4C45-A3BC-E2B24B9C9A1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166124"/>
      </p:ext>
    </p:extLst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664E2-F826-4E27-9297-2AAB5F6A72E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816249"/>
      </p:ext>
    </p:extLst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D7F1A7-893F-4D43-A1AB-D02F0928030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59493"/>
      </p:ext>
    </p:extLst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6F8135-C59C-43C4-AC5A-28B0267556B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817080"/>
      </p:ext>
    </p:extLst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7A670B-EE8D-47E2-9599-795880DA434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337972"/>
      </p:ext>
    </p:extLst>
  </p:cSld>
  <p:clrMapOvr>
    <a:masterClrMapping/>
  </p:clrMapOvr>
  <p:transition>
    <p:zo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613" y="273050"/>
            <a:ext cx="8226425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5613" y="1598613"/>
            <a:ext cx="4037012" cy="44973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598613"/>
            <a:ext cx="4037013" cy="44973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5613" y="6242050"/>
            <a:ext cx="2130425" cy="47466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2050"/>
            <a:ext cx="2895600" cy="47466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2050"/>
            <a:ext cx="2130425" cy="47466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0574CD-45F7-4A15-ACCA-3D8D3CFA6E5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192936"/>
      </p:ext>
    </p:extLst>
  </p:cSld>
  <p:clrMapOvr>
    <a:masterClrMapping/>
  </p:clrMapOvr>
  <p:transition>
    <p:zoom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999738" y="461594"/>
            <a:ext cx="1146175" cy="6972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3333CC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592704" y="4125125"/>
            <a:ext cx="3958590" cy="11969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96941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41F218-93D9-4276-9A15-D84F99760C4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651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  <p:sldLayoutId id="2147483770" r:id="rId12"/>
    <p:sldLayoutId id="2147483771" r:id="rId13"/>
  </p:sldLayoutIdLst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5077E-BBFC-448B-8CE9-3991475CD0A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People and Organisations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7AC5CD-1362-42D9-97F3-8027342B3E6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BMBM4006</a:t>
            </a:r>
          </a:p>
          <a:p>
            <a:r>
              <a:rPr lang="en-GB" dirty="0"/>
              <a:t>Lecture 1</a:t>
            </a:r>
          </a:p>
        </p:txBody>
      </p:sp>
    </p:spTree>
    <p:extLst>
      <p:ext uri="{BB962C8B-B14F-4D97-AF65-F5344CB8AC3E}">
        <p14:creationId xmlns:p14="http://schemas.microsoft.com/office/powerpoint/2010/main" val="3094259321"/>
      </p:ext>
    </p:extLst>
  </p:cSld>
  <p:clrMapOvr>
    <a:masterClrMapping/>
  </p:clrMapOvr>
  <p:transition>
    <p:zoom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Introduction to the module</a:t>
            </a:r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5613" y="1598613"/>
            <a:ext cx="6924675" cy="4497387"/>
          </a:xfrm>
        </p:spPr>
        <p:txBody>
          <a:bodyPr/>
          <a:lstStyle/>
          <a:p>
            <a:pPr eaLnBrk="1" hangingPunct="1"/>
            <a:r>
              <a:rPr lang="en-GB" sz="2800"/>
              <a:t>Introduction to the team</a:t>
            </a:r>
          </a:p>
          <a:p>
            <a:pPr eaLnBrk="1" hangingPunct="1"/>
            <a:r>
              <a:rPr lang="en-GB" sz="2800"/>
              <a:t>What is organisational behaviour?</a:t>
            </a:r>
          </a:p>
          <a:p>
            <a:pPr eaLnBrk="1" hangingPunct="1"/>
            <a:r>
              <a:rPr lang="en-GB" sz="2800"/>
              <a:t>Aims of the module</a:t>
            </a:r>
          </a:p>
          <a:p>
            <a:pPr eaLnBrk="1" hangingPunct="1"/>
            <a:r>
              <a:rPr lang="en-GB" sz="2800"/>
              <a:t>Format &amp; structure of the module</a:t>
            </a:r>
          </a:p>
          <a:p>
            <a:pPr eaLnBrk="1" hangingPunct="1"/>
            <a:r>
              <a:rPr lang="en-GB" sz="2800"/>
              <a:t>Support materials</a:t>
            </a:r>
          </a:p>
          <a:p>
            <a:pPr eaLnBrk="1" hangingPunct="1"/>
            <a:r>
              <a:rPr lang="en-GB" sz="2800"/>
              <a:t>Assessment methods</a:t>
            </a:r>
          </a:p>
          <a:p>
            <a:pPr eaLnBrk="1" hangingPunct="1"/>
            <a:r>
              <a:rPr lang="en-GB" sz="2800"/>
              <a:t>Suggested books</a:t>
            </a:r>
          </a:p>
          <a:p>
            <a:pPr eaLnBrk="1" hangingPunct="1"/>
            <a:endParaRPr lang="en-US" sz="2800"/>
          </a:p>
        </p:txBody>
      </p:sp>
      <p:pic>
        <p:nvPicPr>
          <p:cNvPr id="7172" name="Picture 4" descr="j029917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804248" y="3356992"/>
            <a:ext cx="1533099" cy="1810603"/>
          </a:xfrm>
          <a:noFill/>
        </p:spPr>
      </p:pic>
    </p:spTree>
  </p:cSld>
  <p:clrMapOvr>
    <a:masterClrMapping/>
  </p:clrMapOvr>
  <p:transition>
    <p:zoom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5613" y="273050"/>
            <a:ext cx="8226425" cy="1298575"/>
          </a:xfrm>
        </p:spPr>
        <p:txBody>
          <a:bodyPr/>
          <a:lstStyle/>
          <a:p>
            <a:pPr eaLnBrk="1" hangingPunct="1"/>
            <a:r>
              <a:rPr lang="en-GB" dirty="0"/>
              <a:t>Aims of the module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45151" y="1657264"/>
            <a:ext cx="7799257" cy="4497388"/>
          </a:xfrm>
        </p:spPr>
        <p:txBody>
          <a:bodyPr/>
          <a:lstStyle/>
          <a:p>
            <a:pPr eaLnBrk="1" hangingPunct="1"/>
            <a:r>
              <a:rPr lang="en-GB" sz="2400" dirty="0"/>
              <a:t>See module handbook </a:t>
            </a:r>
          </a:p>
          <a:p>
            <a:pPr eaLnBrk="1" hangingPunct="1"/>
            <a:r>
              <a:rPr lang="en-GB" sz="2400" dirty="0"/>
              <a:t>Provide you with an understanding of human and organisational behaviour</a:t>
            </a:r>
          </a:p>
          <a:p>
            <a:pPr eaLnBrk="1" hangingPunct="1"/>
            <a:r>
              <a:rPr lang="en-GB" sz="2400" dirty="0"/>
              <a:t>Look at theoretical concepts</a:t>
            </a:r>
          </a:p>
          <a:p>
            <a:pPr eaLnBrk="1" hangingPunct="1"/>
            <a:r>
              <a:rPr lang="en-GB" sz="2400" dirty="0"/>
              <a:t>Analyse different organisational structures</a:t>
            </a:r>
          </a:p>
          <a:p>
            <a:pPr eaLnBrk="1" hangingPunct="1"/>
            <a:r>
              <a:rPr lang="en-GB" sz="2400" dirty="0"/>
              <a:t>Investigate different management styles</a:t>
            </a:r>
          </a:p>
          <a:p>
            <a:pPr eaLnBrk="1" hangingPunct="1"/>
            <a:r>
              <a:rPr lang="en-GB" sz="2400" dirty="0"/>
              <a:t>Discuss how to manage change</a:t>
            </a:r>
          </a:p>
          <a:p>
            <a:pPr eaLnBrk="1" hangingPunct="1"/>
            <a:r>
              <a:rPr lang="en-GB" sz="2400" dirty="0"/>
              <a:t>Look at how to manage team effectiveness</a:t>
            </a:r>
          </a:p>
          <a:p>
            <a:pPr eaLnBrk="1" hangingPunct="1"/>
            <a:r>
              <a:rPr lang="en-GB" dirty="0"/>
              <a:t>Communication and perception</a:t>
            </a:r>
            <a:endParaRPr lang="en-US" sz="2400" dirty="0"/>
          </a:p>
        </p:txBody>
      </p:sp>
      <p:pic>
        <p:nvPicPr>
          <p:cNvPr id="12292" name="Picture 4" descr="j029384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929438" y="714375"/>
            <a:ext cx="1738312" cy="1827213"/>
          </a:xfrm>
          <a:noFill/>
        </p:spPr>
      </p:pic>
    </p:spTree>
    <p:extLst>
      <p:ext uri="{BB962C8B-B14F-4D97-AF65-F5344CB8AC3E}">
        <p14:creationId xmlns:p14="http://schemas.microsoft.com/office/powerpoint/2010/main" val="325389309"/>
      </p:ext>
    </p:extLst>
  </p:cSld>
  <p:clrMapOvr>
    <a:masterClrMapping/>
  </p:clrMapOvr>
  <p:transition>
    <p:zoom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/>
              <a:t>Format &amp; structure of the module</a:t>
            </a:r>
            <a:endParaRPr lang="en-US" sz="400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2204864"/>
            <a:ext cx="7069137" cy="4497387"/>
          </a:xfrm>
        </p:spPr>
        <p:txBody>
          <a:bodyPr/>
          <a:lstStyle/>
          <a:p>
            <a:pPr eaLnBrk="1" hangingPunct="1"/>
            <a:r>
              <a:rPr lang="en-GB" sz="2800" dirty="0"/>
              <a:t>Weekly lectures / tutorials</a:t>
            </a:r>
          </a:p>
          <a:p>
            <a:pPr eaLnBrk="1" hangingPunct="1"/>
            <a:r>
              <a:rPr lang="en-GB" sz="2800" dirty="0"/>
              <a:t>Lectures more info giving</a:t>
            </a:r>
          </a:p>
          <a:p>
            <a:pPr eaLnBrk="1" hangingPunct="1"/>
            <a:r>
              <a:rPr lang="en-GB" sz="2800" dirty="0"/>
              <a:t>Tutorials – discussions / group work / case study analysis</a:t>
            </a:r>
          </a:p>
          <a:p>
            <a:pPr eaLnBrk="1" hangingPunct="1"/>
            <a:r>
              <a:rPr lang="en-GB" sz="2800" dirty="0"/>
              <a:t>Lecture slides / Moodle notes / tutorial activities </a:t>
            </a:r>
            <a:endParaRPr lang="en-US" sz="2800" dirty="0"/>
          </a:p>
        </p:txBody>
      </p:sp>
      <p:pic>
        <p:nvPicPr>
          <p:cNvPr id="13316" name="Picture 4" descr="j030125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696654" y="1916832"/>
            <a:ext cx="1576353" cy="1348919"/>
          </a:xfrm>
          <a:noFill/>
        </p:spPr>
      </p:pic>
    </p:spTree>
    <p:extLst>
      <p:ext uri="{BB962C8B-B14F-4D97-AF65-F5344CB8AC3E}">
        <p14:creationId xmlns:p14="http://schemas.microsoft.com/office/powerpoint/2010/main" val="4150693965"/>
      </p:ext>
    </p:extLst>
  </p:cSld>
  <p:clrMapOvr>
    <a:masterClrMapping/>
  </p:clrMapOvr>
  <p:transition>
    <p:zo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Reading books</a:t>
            </a:r>
            <a:endParaRPr lang="en-US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71500" y="1571625"/>
            <a:ext cx="6708775" cy="4497388"/>
          </a:xfrm>
        </p:spPr>
        <p:txBody>
          <a:bodyPr>
            <a:normAutofit fontScale="92500" lnSpcReduction="10000"/>
          </a:bodyPr>
          <a:lstStyle/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en-GB" sz="2800" dirty="0">
                <a:solidFill>
                  <a:srgbClr val="FF0000"/>
                </a:solidFill>
              </a:rPr>
              <a:t>Essential -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>
                <a:solidFill>
                  <a:srgbClr val="FF0000"/>
                </a:solidFill>
              </a:rPr>
              <a:t>Mullins, L&amp; Rees, G. (2023) Management &amp; Organisational Behaviour, 13</a:t>
            </a:r>
            <a:r>
              <a:rPr lang="en-GB" sz="2800" baseline="30000" dirty="0">
                <a:solidFill>
                  <a:srgbClr val="FF0000"/>
                </a:solidFill>
              </a:rPr>
              <a:t>th</a:t>
            </a:r>
            <a:r>
              <a:rPr lang="en-GB" sz="2800" dirty="0">
                <a:solidFill>
                  <a:srgbClr val="FF0000"/>
                </a:solidFill>
              </a:rPr>
              <a:t> edition, Harlow, Prentice Hall.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2800" dirty="0">
                <a:effectLst/>
              </a:rPr>
              <a:t>Buchanan,</a:t>
            </a:r>
            <a:r>
              <a:rPr lang="en-US" sz="2800" spc="-20" dirty="0">
                <a:effectLst/>
              </a:rPr>
              <a:t> </a:t>
            </a:r>
            <a:r>
              <a:rPr lang="en-US" sz="2800" dirty="0">
                <a:effectLst/>
              </a:rPr>
              <a:t>D.</a:t>
            </a:r>
            <a:r>
              <a:rPr lang="en-US" sz="2800" spc="-30" dirty="0">
                <a:effectLst/>
              </a:rPr>
              <a:t> </a:t>
            </a:r>
            <a:r>
              <a:rPr lang="en-US" sz="2800" dirty="0">
                <a:effectLst/>
              </a:rPr>
              <a:t>A.,</a:t>
            </a:r>
            <a:r>
              <a:rPr lang="en-US" sz="2800" spc="-20" dirty="0">
                <a:effectLst/>
              </a:rPr>
              <a:t> </a:t>
            </a:r>
            <a:r>
              <a:rPr lang="en-US" sz="2800" dirty="0">
                <a:effectLst/>
              </a:rPr>
              <a:t>&amp;</a:t>
            </a:r>
            <a:r>
              <a:rPr lang="en-US" sz="2800" spc="-40" dirty="0">
                <a:effectLst/>
              </a:rPr>
              <a:t> </a:t>
            </a:r>
            <a:r>
              <a:rPr lang="en-US" sz="2800" dirty="0">
                <a:effectLst/>
              </a:rPr>
              <a:t>Huczynski,</a:t>
            </a:r>
            <a:r>
              <a:rPr lang="en-US" sz="2800" spc="-20" dirty="0">
                <a:effectLst/>
              </a:rPr>
              <a:t> </a:t>
            </a:r>
            <a:r>
              <a:rPr lang="en-US" sz="2800" dirty="0">
                <a:effectLst/>
              </a:rPr>
              <a:t>A.</a:t>
            </a:r>
            <a:r>
              <a:rPr lang="en-US" sz="2800" spc="-20" dirty="0">
                <a:effectLst/>
              </a:rPr>
              <a:t> </a:t>
            </a:r>
            <a:r>
              <a:rPr lang="en-US" sz="2800" dirty="0">
                <a:effectLst/>
              </a:rPr>
              <a:t>A.</a:t>
            </a:r>
            <a:r>
              <a:rPr lang="en-US" sz="2800" spc="-30" dirty="0">
                <a:effectLst/>
              </a:rPr>
              <a:t> </a:t>
            </a:r>
            <a:r>
              <a:rPr lang="en-US" sz="2800" dirty="0">
                <a:effectLst/>
              </a:rPr>
              <a:t>(2019).</a:t>
            </a:r>
            <a:r>
              <a:rPr lang="en-US" sz="2800" spc="-20" dirty="0">
                <a:effectLst/>
              </a:rPr>
              <a:t> </a:t>
            </a:r>
            <a:r>
              <a:rPr lang="en-US" sz="2800" dirty="0" err="1">
                <a:effectLst/>
              </a:rPr>
              <a:t>Organisational</a:t>
            </a:r>
            <a:r>
              <a:rPr lang="en-US" sz="2800" dirty="0">
                <a:effectLst/>
              </a:rPr>
              <a:t> </a:t>
            </a:r>
            <a:r>
              <a:rPr lang="en-US" sz="2800" dirty="0" err="1">
                <a:effectLst/>
              </a:rPr>
              <a:t>Behaviour</a:t>
            </a:r>
            <a:r>
              <a:rPr lang="en-US" sz="2800" dirty="0">
                <a:effectLst/>
              </a:rPr>
              <a:t> (10</a:t>
            </a:r>
            <a:r>
              <a:rPr lang="en-US" sz="2800" baseline="30000" dirty="0">
                <a:effectLst/>
              </a:rPr>
              <a:t>th</a:t>
            </a:r>
            <a:r>
              <a:rPr lang="en-US" sz="2800" dirty="0">
                <a:effectLst/>
              </a:rPr>
              <a:t> </a:t>
            </a:r>
            <a:r>
              <a:rPr lang="en-US" sz="2800" dirty="0" err="1">
                <a:effectLst/>
              </a:rPr>
              <a:t>edn</a:t>
            </a:r>
            <a:r>
              <a:rPr lang="en-US" sz="2800" dirty="0">
                <a:effectLst/>
              </a:rPr>
              <a:t>). Harlow: Pearson Higher Ed.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 sz="2800" dirty="0">
              <a:solidFill>
                <a:srgbClr val="FF0000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/>
              <a:t>Plus others ……..</a:t>
            </a:r>
          </a:p>
          <a:p>
            <a:pPr marL="915670" lvl="2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/>
              <a:t>i.e. additional recommended texts / journals, articles etc on reading list.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endParaRPr lang="en-US" sz="2800" dirty="0"/>
          </a:p>
        </p:txBody>
      </p:sp>
      <p:pic>
        <p:nvPicPr>
          <p:cNvPr id="14340" name="Picture 4" descr="j0217698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000875" y="2500313"/>
            <a:ext cx="1747838" cy="1693862"/>
          </a:xfrm>
          <a:noFill/>
        </p:spPr>
      </p:pic>
    </p:spTree>
    <p:extLst>
      <p:ext uri="{BB962C8B-B14F-4D97-AF65-F5344CB8AC3E}">
        <p14:creationId xmlns:p14="http://schemas.microsoft.com/office/powerpoint/2010/main" val="282007828"/>
      </p:ext>
    </p:extLst>
  </p:cSld>
  <p:clrMapOvr>
    <a:masterClrMapping/>
  </p:clrMapOvr>
  <p:transition>
    <p:zoom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5613" y="239184"/>
            <a:ext cx="8226425" cy="1143000"/>
          </a:xfrm>
        </p:spPr>
        <p:txBody>
          <a:bodyPr/>
          <a:lstStyle/>
          <a:p>
            <a:pPr eaLnBrk="1" hangingPunct="1"/>
            <a:r>
              <a:rPr lang="en-GB"/>
              <a:t>Assessments</a:t>
            </a:r>
            <a:endParaRPr lang="en-US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5613" y="1598613"/>
            <a:ext cx="7285037" cy="4497387"/>
          </a:xfrm>
        </p:spPr>
        <p:txBody>
          <a:bodyPr/>
          <a:lstStyle/>
          <a:p>
            <a:pPr eaLnBrk="1" hangingPunct="1"/>
            <a:r>
              <a:rPr lang="en-GB" sz="2800" dirty="0"/>
              <a:t>Details in module handbook</a:t>
            </a:r>
          </a:p>
          <a:p>
            <a:pPr eaLnBrk="1" hangingPunct="1"/>
            <a:r>
              <a:rPr lang="en-GB" sz="2800" dirty="0"/>
              <a:t>Centre around a case studies</a:t>
            </a:r>
          </a:p>
          <a:p>
            <a:pPr eaLnBrk="1" hangingPunct="1"/>
            <a:r>
              <a:rPr lang="en-GB" sz="2800" dirty="0"/>
              <a:t>3 parts to assessment</a:t>
            </a:r>
          </a:p>
          <a:p>
            <a:pPr lvl="1"/>
            <a:r>
              <a:rPr lang="en-GB" dirty="0"/>
              <a:t>Assignment 1 Essay (50%)</a:t>
            </a:r>
          </a:p>
          <a:p>
            <a:pPr lvl="1" eaLnBrk="1" hangingPunct="1"/>
            <a:r>
              <a:rPr lang="en-GB" dirty="0"/>
              <a:t>Assignment 2a: Team presentation (20%)</a:t>
            </a:r>
          </a:p>
          <a:p>
            <a:pPr lvl="1" eaLnBrk="1" hangingPunct="1"/>
            <a:r>
              <a:rPr lang="en-GB" dirty="0"/>
              <a:t>Assignment 2b: Report (30%)</a:t>
            </a:r>
          </a:p>
          <a:p>
            <a:pPr lvl="1" eaLnBrk="1" hangingPunct="1"/>
            <a:r>
              <a:rPr lang="en-GB" sz="2800" dirty="0"/>
              <a:t>Assessment criteria marking grid</a:t>
            </a:r>
          </a:p>
          <a:p>
            <a:pPr eaLnBrk="1" hangingPunct="1"/>
            <a:r>
              <a:rPr lang="en-GB" sz="2800" dirty="0"/>
              <a:t>Instructions on assignment layout / format </a:t>
            </a:r>
          </a:p>
          <a:p>
            <a:pPr eaLnBrk="1" hangingPunct="1"/>
            <a:endParaRPr lang="en-US" sz="2800" dirty="0"/>
          </a:p>
        </p:txBody>
      </p:sp>
      <p:sp>
        <p:nvSpPr>
          <p:cNvPr id="15364" name="Content Placeholder 6"/>
          <p:cNvSpPr>
            <a:spLocks noGrp="1"/>
          </p:cNvSpPr>
          <p:nvPr>
            <p:ph sz="half" idx="2"/>
          </p:nvPr>
        </p:nvSpPr>
        <p:spPr>
          <a:xfrm>
            <a:off x="6300192" y="2060848"/>
            <a:ext cx="2381846" cy="2736304"/>
          </a:xfrm>
        </p:spPr>
        <p:txBody>
          <a:bodyPr/>
          <a:lstStyle/>
          <a:p>
            <a:pPr eaLnBrk="1" hangingPunct="1"/>
            <a:endParaRPr lang="en-US" dirty="0"/>
          </a:p>
        </p:txBody>
      </p:sp>
      <p:pic>
        <p:nvPicPr>
          <p:cNvPr id="15365" name="Picture 8" descr="C:\Documents and Settings\user\Local Settings\Temporary Internet Files\Content.IE5\9RFJPX8E\MM90032379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25" y="2391305"/>
            <a:ext cx="2243138" cy="224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39406490"/>
      </p:ext>
    </p:extLst>
  </p:cSld>
  <p:clrMapOvr>
    <a:masterClrMapping/>
  </p:clrMapOvr>
  <p:transition>
    <p:zoom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5613" y="273050"/>
            <a:ext cx="8226425" cy="1441450"/>
          </a:xfrm>
        </p:spPr>
        <p:txBody>
          <a:bodyPr/>
          <a:lstStyle/>
          <a:p>
            <a:pPr eaLnBrk="1" hangingPunct="1"/>
            <a:r>
              <a:rPr lang="en-GB"/>
              <a:t>What is OB?</a:t>
            </a:r>
            <a:endParaRPr 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5613" y="1928813"/>
            <a:ext cx="6996112" cy="4167187"/>
          </a:xfrm>
        </p:spPr>
        <p:txBody>
          <a:bodyPr/>
          <a:lstStyle/>
          <a:p>
            <a:pPr eaLnBrk="1" hangingPunct="1"/>
            <a:r>
              <a:rPr lang="en-GB" dirty="0"/>
              <a:t>“Organisational behaviour is concerned with the study of behaviour of people within an organisational setting. It involves the understanding, prediction and control of human behaviour.” </a:t>
            </a:r>
          </a:p>
          <a:p>
            <a:pPr marL="0" indent="0" algn="r" eaLnBrk="1" hangingPunct="1">
              <a:buNone/>
            </a:pPr>
            <a:r>
              <a:rPr lang="en-GB" dirty="0"/>
              <a:t>Mullins (2023)</a:t>
            </a:r>
            <a:endParaRPr lang="en-US" dirty="0"/>
          </a:p>
        </p:txBody>
      </p:sp>
      <p:pic>
        <p:nvPicPr>
          <p:cNvPr id="9220" name="Picture 7" descr="j014948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876256" y="4255103"/>
            <a:ext cx="2001088" cy="2035077"/>
          </a:xfrm>
          <a:noFill/>
        </p:spPr>
      </p:pic>
    </p:spTree>
  </p:cSld>
  <p:clrMapOvr>
    <a:masterClrMapping/>
  </p:clrMapOvr>
  <p:transition>
    <p:zoom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114169" y="1432382"/>
            <a:ext cx="3296920" cy="1244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4000" spc="-10" dirty="0">
                <a:solidFill>
                  <a:srgbClr val="3333CC"/>
                </a:solidFill>
                <a:latin typeface="Arial"/>
                <a:cs typeface="Arial"/>
              </a:rPr>
              <a:t>Organisational </a:t>
            </a:r>
            <a:r>
              <a:rPr sz="4000" dirty="0">
                <a:solidFill>
                  <a:srgbClr val="3333CC"/>
                </a:solidFill>
                <a:latin typeface="Arial"/>
                <a:cs typeface="Arial"/>
              </a:rPr>
              <a:t>Behaviour</a:t>
            </a:r>
            <a:r>
              <a:rPr sz="4000" spc="-160" dirty="0">
                <a:solidFill>
                  <a:srgbClr val="3333CC"/>
                </a:solidFill>
                <a:latin typeface="Arial"/>
                <a:cs typeface="Arial"/>
              </a:rPr>
              <a:t> </a:t>
            </a:r>
            <a:r>
              <a:rPr sz="4000" spc="-25" dirty="0">
                <a:latin typeface="Arial"/>
                <a:cs typeface="Arial"/>
              </a:rPr>
              <a:t>is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114169" y="3025216"/>
            <a:ext cx="4064000" cy="1489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latin typeface="Arial"/>
                <a:cs typeface="Arial"/>
              </a:rPr>
              <a:t>The</a:t>
            </a:r>
            <a:r>
              <a:rPr sz="3200" spc="-5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study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spc="-25" dirty="0">
                <a:latin typeface="Arial"/>
                <a:cs typeface="Arial"/>
              </a:rPr>
              <a:t>of </a:t>
            </a:r>
            <a:r>
              <a:rPr sz="3200" dirty="0">
                <a:latin typeface="Arial"/>
                <a:cs typeface="Arial"/>
              </a:rPr>
              <a:t>individuals</a:t>
            </a:r>
            <a:r>
              <a:rPr sz="3200" spc="-5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and</a:t>
            </a:r>
            <a:r>
              <a:rPr sz="3200" spc="-60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groups </a:t>
            </a:r>
            <a:r>
              <a:rPr sz="3200" dirty="0">
                <a:latin typeface="Arial"/>
                <a:cs typeface="Arial"/>
              </a:rPr>
              <a:t>in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organisations</a:t>
            </a:r>
            <a:endParaRPr sz="32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577938" y="1938322"/>
            <a:ext cx="1602491" cy="195169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5613" y="273050"/>
            <a:ext cx="8226425" cy="1370013"/>
          </a:xfrm>
        </p:spPr>
        <p:txBody>
          <a:bodyPr/>
          <a:lstStyle/>
          <a:p>
            <a:pPr eaLnBrk="1" hangingPunct="1"/>
            <a:r>
              <a:rPr lang="en-GB"/>
              <a:t>Why study OB?</a:t>
            </a:r>
            <a:endParaRPr 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58274" y="1556792"/>
            <a:ext cx="7788275" cy="3962400"/>
          </a:xfrm>
        </p:spPr>
        <p:txBody>
          <a:bodyPr/>
          <a:lstStyle/>
          <a:p>
            <a:pPr eaLnBrk="1" hangingPunct="1"/>
            <a:r>
              <a:rPr lang="en-GB" sz="2800" dirty="0"/>
              <a:t>We live in an ‘organisational’ world</a:t>
            </a:r>
          </a:p>
          <a:p>
            <a:pPr eaLnBrk="1" hangingPunct="1"/>
            <a:r>
              <a:rPr lang="en-GB" sz="2800" dirty="0"/>
              <a:t>We need to understand and manage behaviour</a:t>
            </a:r>
          </a:p>
          <a:p>
            <a:pPr eaLnBrk="1" hangingPunct="1"/>
            <a:r>
              <a:rPr lang="en-GB" sz="2800" dirty="0"/>
              <a:t>Why? To improve organisational performance and effectiveness</a:t>
            </a:r>
          </a:p>
          <a:p>
            <a:pPr eaLnBrk="1" hangingPunct="1"/>
            <a:r>
              <a:rPr lang="en-GB" sz="2800" dirty="0"/>
              <a:t>If not a manager – we need to get along with our colleagues and teammates</a:t>
            </a:r>
          </a:p>
          <a:p>
            <a:pPr eaLnBrk="1" hangingPunct="1"/>
            <a:endParaRPr lang="en-US" sz="2800" dirty="0"/>
          </a:p>
        </p:txBody>
      </p:sp>
      <p:pic>
        <p:nvPicPr>
          <p:cNvPr id="10244" name="Picture 7" descr="j028700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7800365" y="4546707"/>
            <a:ext cx="985362" cy="1690605"/>
          </a:xfrm>
          <a:noFill/>
        </p:spPr>
      </p:pic>
    </p:spTree>
  </p:cSld>
  <p:clrMapOvr>
    <a:masterClrMapping/>
  </p:clrMapOvr>
  <p:transition>
    <p:zoom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val 2"/>
          <p:cNvSpPr>
            <a:spLocks noChangeArrowheads="1"/>
          </p:cNvSpPr>
          <p:nvPr/>
        </p:nvSpPr>
        <p:spPr bwMode="auto">
          <a:xfrm>
            <a:off x="3027745" y="409250"/>
            <a:ext cx="5843320" cy="5890220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>
              <a:latin typeface="Times" charset="0"/>
            </a:endParaRPr>
          </a:p>
        </p:txBody>
      </p:sp>
      <p:sp>
        <p:nvSpPr>
          <p:cNvPr id="8195" name="Oval 3"/>
          <p:cNvSpPr>
            <a:spLocks noChangeArrowheads="1"/>
          </p:cNvSpPr>
          <p:nvPr/>
        </p:nvSpPr>
        <p:spPr bwMode="auto">
          <a:xfrm>
            <a:off x="4267200" y="1805768"/>
            <a:ext cx="3505200" cy="3276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>
              <a:latin typeface="Times" charset="0"/>
            </a:endParaRPr>
          </a:p>
        </p:txBody>
      </p:sp>
      <p:sp>
        <p:nvSpPr>
          <p:cNvPr id="8196" name="Oval 4"/>
          <p:cNvSpPr>
            <a:spLocks noChangeArrowheads="1"/>
          </p:cNvSpPr>
          <p:nvPr/>
        </p:nvSpPr>
        <p:spPr bwMode="auto">
          <a:xfrm>
            <a:off x="5301705" y="2810669"/>
            <a:ext cx="1295400" cy="1219200"/>
          </a:xfrm>
          <a:prstGeom prst="ellipse">
            <a:avLst/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b="1" dirty="0"/>
              <a:t>INDIVIDUAL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5562600" y="2133600"/>
            <a:ext cx="13017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b="1" dirty="0"/>
              <a:t>GROUP</a:t>
            </a:r>
            <a:endParaRPr lang="en-GB" sz="2400" dirty="0">
              <a:latin typeface="Times" charset="0"/>
            </a:endParaRPr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4592637" y="1128699"/>
            <a:ext cx="25542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b="1" dirty="0"/>
              <a:t>ORGANISATION</a:t>
            </a:r>
            <a:endParaRPr lang="en-GB" sz="2400" dirty="0">
              <a:latin typeface="Times" charset="0"/>
            </a:endParaRPr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397859" y="620688"/>
            <a:ext cx="3118161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dirty="0"/>
              <a:t>Motivation</a:t>
            </a:r>
          </a:p>
          <a:p>
            <a:r>
              <a:rPr lang="en-GB" sz="2400" dirty="0"/>
              <a:t>Personality</a:t>
            </a:r>
          </a:p>
          <a:p>
            <a:r>
              <a:rPr lang="en-GB" sz="2400" dirty="0"/>
              <a:t>Perception</a:t>
            </a:r>
          </a:p>
          <a:p>
            <a:r>
              <a:rPr lang="en-GB" sz="2400" dirty="0"/>
              <a:t>Attitudes (Culture)</a:t>
            </a:r>
          </a:p>
          <a:p>
            <a:r>
              <a:rPr lang="en-GB" sz="2400" dirty="0"/>
              <a:t>Communications</a:t>
            </a:r>
          </a:p>
          <a:p>
            <a:endParaRPr lang="en-GB" sz="2400" b="1" dirty="0"/>
          </a:p>
          <a:p>
            <a:r>
              <a:rPr lang="en-GB" sz="2400" dirty="0"/>
              <a:t>Groups</a:t>
            </a:r>
          </a:p>
          <a:p>
            <a:r>
              <a:rPr lang="en-GB" sz="2400" dirty="0"/>
              <a:t>Teams</a:t>
            </a:r>
          </a:p>
          <a:p>
            <a:endParaRPr lang="en-GB" sz="2400" b="1" dirty="0"/>
          </a:p>
          <a:p>
            <a:r>
              <a:rPr lang="en-GB" sz="2400" dirty="0"/>
              <a:t>Structure</a:t>
            </a:r>
          </a:p>
          <a:p>
            <a:r>
              <a:rPr lang="en-GB" sz="2400" dirty="0"/>
              <a:t>Management</a:t>
            </a:r>
          </a:p>
          <a:p>
            <a:r>
              <a:rPr lang="en-GB" sz="2400" dirty="0"/>
              <a:t>Leadership</a:t>
            </a:r>
          </a:p>
          <a:p>
            <a:r>
              <a:rPr lang="en-GB" sz="2400" dirty="0"/>
              <a:t>Change Management</a:t>
            </a: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7240760" y="4860402"/>
            <a:ext cx="198907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i="1" dirty="0"/>
              <a:t>Psychology</a:t>
            </a:r>
          </a:p>
          <a:p>
            <a:r>
              <a:rPr lang="en-GB" sz="2400" i="1" dirty="0"/>
              <a:t>Anthropology</a:t>
            </a:r>
          </a:p>
          <a:p>
            <a:r>
              <a:rPr lang="en-GB" sz="2400" i="1" dirty="0"/>
              <a:t>Sociology</a:t>
            </a:r>
          </a:p>
          <a:p>
            <a:r>
              <a:rPr lang="en-GB" sz="2400" i="1" dirty="0"/>
              <a:t>Etc.</a:t>
            </a:r>
          </a:p>
        </p:txBody>
      </p:sp>
    </p:spTree>
  </p:cSld>
  <p:clrMapOvr>
    <a:masterClrMapping/>
  </p:clrMapOvr>
  <p:transition>
    <p:zoom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76170" y="684403"/>
            <a:ext cx="54495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39415" algn="l"/>
              </a:tabLst>
            </a:pPr>
            <a:r>
              <a:rPr sz="3600" b="0" spc="-20" dirty="0">
                <a:solidFill>
                  <a:srgbClr val="000000"/>
                </a:solidFill>
                <a:latin typeface="Calibri"/>
                <a:cs typeface="Calibri"/>
              </a:rPr>
              <a:t>…….we</a:t>
            </a:r>
            <a:r>
              <a:rPr sz="3600" b="0" spc="-11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3600" b="0" dirty="0">
                <a:solidFill>
                  <a:srgbClr val="000000"/>
                </a:solidFill>
                <a:latin typeface="Calibri"/>
                <a:cs typeface="Calibri"/>
              </a:rPr>
              <a:t>are</a:t>
            </a:r>
            <a:r>
              <a:rPr sz="3600" b="0" spc="-12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3600" b="0" spc="-25" dirty="0">
                <a:solidFill>
                  <a:srgbClr val="000000"/>
                </a:solidFill>
                <a:latin typeface="Calibri"/>
                <a:cs typeface="Calibri"/>
              </a:rPr>
              <a:t>not</a:t>
            </a:r>
            <a:r>
              <a:rPr sz="3600" b="0" dirty="0">
                <a:solidFill>
                  <a:srgbClr val="000000"/>
                </a:solidFill>
                <a:latin typeface="Calibri"/>
                <a:cs typeface="Calibri"/>
              </a:rPr>
              <a:t>	all</a:t>
            </a:r>
            <a:r>
              <a:rPr sz="3600" b="0" spc="-10" dirty="0">
                <a:solidFill>
                  <a:srgbClr val="000000"/>
                </a:solidFill>
                <a:latin typeface="Calibri"/>
                <a:cs typeface="Calibri"/>
              </a:rPr>
              <a:t> managers!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4540" y="2002358"/>
            <a:ext cx="384937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Char char="•"/>
              <a:tabLst>
                <a:tab pos="355600" algn="l"/>
              </a:tabLst>
            </a:pPr>
            <a:r>
              <a:rPr sz="3200" dirty="0">
                <a:latin typeface="Arial"/>
                <a:cs typeface="Arial"/>
              </a:rPr>
              <a:t>But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OB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still</a:t>
            </a:r>
            <a:r>
              <a:rPr sz="3200" spc="-5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matters</a:t>
            </a:r>
            <a:endParaRPr sz="32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52120" y="1484784"/>
            <a:ext cx="3187700" cy="3744467"/>
          </a:xfrm>
          <a:prstGeom prst="rect">
            <a:avLst/>
          </a:prstGeom>
        </p:spPr>
      </p:pic>
    </p:spTree>
  </p:cSld>
  <p:clrMapOvr>
    <a:masterClrMapping/>
  </p:clrMapOvr>
  <p:transition>
    <p:zoom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643121" y="627379"/>
            <a:ext cx="185864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b="1" spc="-10" dirty="0">
                <a:latin typeface="Arial"/>
                <a:cs typeface="Arial"/>
              </a:rPr>
              <a:t>Activity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08833" y="2251075"/>
            <a:ext cx="3926204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dirty="0">
                <a:solidFill>
                  <a:srgbClr val="3333CC"/>
                </a:solidFill>
                <a:latin typeface="Arial"/>
                <a:cs typeface="Arial"/>
              </a:rPr>
              <a:t>What</a:t>
            </a:r>
            <a:r>
              <a:rPr sz="4800" spc="-114" dirty="0">
                <a:solidFill>
                  <a:srgbClr val="3333CC"/>
                </a:solidFill>
                <a:latin typeface="Arial"/>
                <a:cs typeface="Arial"/>
              </a:rPr>
              <a:t> </a:t>
            </a:r>
            <a:r>
              <a:rPr sz="4800" dirty="0">
                <a:solidFill>
                  <a:srgbClr val="3333CC"/>
                </a:solidFill>
                <a:latin typeface="Arial"/>
                <a:cs typeface="Arial"/>
              </a:rPr>
              <a:t>makes</a:t>
            </a:r>
            <a:r>
              <a:rPr sz="4800" spc="-110" dirty="0">
                <a:solidFill>
                  <a:srgbClr val="3333CC"/>
                </a:solidFill>
                <a:latin typeface="Arial"/>
                <a:cs typeface="Arial"/>
              </a:rPr>
              <a:t> </a:t>
            </a:r>
            <a:r>
              <a:rPr sz="4800" spc="-50" dirty="0">
                <a:solidFill>
                  <a:srgbClr val="3333CC"/>
                </a:solidFill>
                <a:latin typeface="Arial"/>
                <a:cs typeface="Arial"/>
              </a:rPr>
              <a:t>a</a:t>
            </a:r>
            <a:endParaRPr sz="4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90545" y="3128848"/>
            <a:ext cx="5794375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dirty="0">
                <a:solidFill>
                  <a:srgbClr val="3333CC"/>
                </a:solidFill>
                <a:latin typeface="Arial"/>
                <a:cs typeface="Arial"/>
              </a:rPr>
              <a:t>‘great</a:t>
            </a:r>
            <a:r>
              <a:rPr sz="4800" spc="-80" dirty="0">
                <a:solidFill>
                  <a:srgbClr val="3333CC"/>
                </a:solidFill>
                <a:latin typeface="Arial"/>
                <a:cs typeface="Arial"/>
              </a:rPr>
              <a:t> </a:t>
            </a:r>
            <a:r>
              <a:rPr sz="4800" dirty="0">
                <a:solidFill>
                  <a:srgbClr val="3333CC"/>
                </a:solidFill>
                <a:latin typeface="Arial"/>
                <a:cs typeface="Arial"/>
              </a:rPr>
              <a:t>place</a:t>
            </a:r>
            <a:r>
              <a:rPr sz="4800" spc="-95" dirty="0">
                <a:solidFill>
                  <a:srgbClr val="3333CC"/>
                </a:solidFill>
                <a:latin typeface="Arial"/>
                <a:cs typeface="Arial"/>
              </a:rPr>
              <a:t> </a:t>
            </a:r>
            <a:r>
              <a:rPr sz="4800" dirty="0">
                <a:solidFill>
                  <a:srgbClr val="3333CC"/>
                </a:solidFill>
                <a:latin typeface="Arial"/>
                <a:cs typeface="Arial"/>
              </a:rPr>
              <a:t>to</a:t>
            </a:r>
            <a:r>
              <a:rPr sz="4800" spc="-85" dirty="0">
                <a:solidFill>
                  <a:srgbClr val="3333CC"/>
                </a:solidFill>
                <a:latin typeface="Arial"/>
                <a:cs typeface="Arial"/>
              </a:rPr>
              <a:t> </a:t>
            </a:r>
            <a:r>
              <a:rPr sz="4800" spc="-10" dirty="0">
                <a:solidFill>
                  <a:srgbClr val="3333CC"/>
                </a:solidFill>
                <a:latin typeface="Arial"/>
                <a:cs typeface="Arial"/>
              </a:rPr>
              <a:t>work’?</a:t>
            </a:r>
            <a:endParaRPr sz="48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876257" y="4365104"/>
            <a:ext cx="1825968" cy="1173853"/>
            <a:chOff x="6878505" y="4725416"/>
            <a:chExt cx="1823720" cy="1454785"/>
          </a:xfrm>
        </p:grpSpPr>
        <p:sp>
          <p:nvSpPr>
            <p:cNvPr id="6" name="object 6"/>
            <p:cNvSpPr/>
            <p:nvPr/>
          </p:nvSpPr>
          <p:spPr>
            <a:xfrm>
              <a:off x="6878505" y="4725416"/>
              <a:ext cx="1823720" cy="1288415"/>
            </a:xfrm>
            <a:custGeom>
              <a:avLst/>
              <a:gdLst/>
              <a:ahLst/>
              <a:cxnLst/>
              <a:rect l="l" t="t" r="r" b="b"/>
              <a:pathLst>
                <a:path w="1823720" h="1288414">
                  <a:moveTo>
                    <a:pt x="0" y="0"/>
                  </a:moveTo>
                  <a:lnTo>
                    <a:pt x="0" y="1288190"/>
                  </a:lnTo>
                  <a:lnTo>
                    <a:pt x="1823384" y="1288190"/>
                  </a:lnTo>
                  <a:lnTo>
                    <a:pt x="182338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669B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7" name="object 7"/>
            <p:cNvSpPr/>
            <p:nvPr/>
          </p:nvSpPr>
          <p:spPr>
            <a:xfrm>
              <a:off x="7555259" y="4859144"/>
              <a:ext cx="997585" cy="1086485"/>
            </a:xfrm>
            <a:custGeom>
              <a:avLst/>
              <a:gdLst/>
              <a:ahLst/>
              <a:cxnLst/>
              <a:rect l="l" t="t" r="r" b="b"/>
              <a:pathLst>
                <a:path w="997584" h="1086485">
                  <a:moveTo>
                    <a:pt x="269223" y="0"/>
                  </a:moveTo>
                  <a:lnTo>
                    <a:pt x="249081" y="2666"/>
                  </a:lnTo>
                  <a:lnTo>
                    <a:pt x="215198" y="6349"/>
                  </a:lnTo>
                  <a:lnTo>
                    <a:pt x="200543" y="9143"/>
                  </a:lnTo>
                  <a:lnTo>
                    <a:pt x="186814" y="12826"/>
                  </a:lnTo>
                  <a:lnTo>
                    <a:pt x="173073" y="19176"/>
                  </a:lnTo>
                  <a:lnTo>
                    <a:pt x="159332" y="28320"/>
                  </a:lnTo>
                  <a:lnTo>
                    <a:pt x="144689" y="41019"/>
                  </a:lnTo>
                  <a:lnTo>
                    <a:pt x="117206" y="52068"/>
                  </a:lnTo>
                  <a:lnTo>
                    <a:pt x="89737" y="74877"/>
                  </a:lnTo>
                  <a:lnTo>
                    <a:pt x="44868" y="136978"/>
                  </a:lnTo>
                  <a:lnTo>
                    <a:pt x="10985" y="187218"/>
                  </a:lnTo>
                  <a:lnTo>
                    <a:pt x="0" y="265765"/>
                  </a:lnTo>
                  <a:lnTo>
                    <a:pt x="22885" y="333353"/>
                  </a:lnTo>
                  <a:lnTo>
                    <a:pt x="61352" y="384507"/>
                  </a:lnTo>
                  <a:lnTo>
                    <a:pt x="54025" y="426518"/>
                  </a:lnTo>
                  <a:lnTo>
                    <a:pt x="122705" y="463055"/>
                  </a:lnTo>
                  <a:lnTo>
                    <a:pt x="151089" y="459397"/>
                  </a:lnTo>
                  <a:lnTo>
                    <a:pt x="212455" y="507808"/>
                  </a:lnTo>
                  <a:lnTo>
                    <a:pt x="212455" y="575396"/>
                  </a:lnTo>
                  <a:lnTo>
                    <a:pt x="228939" y="626537"/>
                  </a:lnTo>
                  <a:lnTo>
                    <a:pt x="228939" y="720617"/>
                  </a:lnTo>
                  <a:lnTo>
                    <a:pt x="246338" y="748022"/>
                  </a:lnTo>
                  <a:lnTo>
                    <a:pt x="246338" y="765370"/>
                  </a:lnTo>
                  <a:lnTo>
                    <a:pt x="195971" y="821084"/>
                  </a:lnTo>
                  <a:lnTo>
                    <a:pt x="145603" y="832958"/>
                  </a:lnTo>
                  <a:lnTo>
                    <a:pt x="84238" y="883198"/>
                  </a:lnTo>
                  <a:lnTo>
                    <a:pt x="55853" y="922465"/>
                  </a:lnTo>
                  <a:lnTo>
                    <a:pt x="61352" y="968133"/>
                  </a:lnTo>
                  <a:lnTo>
                    <a:pt x="111720" y="968133"/>
                  </a:lnTo>
                  <a:lnTo>
                    <a:pt x="151089" y="1001927"/>
                  </a:lnTo>
                  <a:lnTo>
                    <a:pt x="239925" y="979093"/>
                  </a:lnTo>
                  <a:lnTo>
                    <a:pt x="251825" y="934339"/>
                  </a:lnTo>
                  <a:lnTo>
                    <a:pt x="279307" y="928866"/>
                  </a:lnTo>
                  <a:lnTo>
                    <a:pt x="279307" y="888671"/>
                  </a:lnTo>
                  <a:lnTo>
                    <a:pt x="307691" y="895072"/>
                  </a:lnTo>
                  <a:lnTo>
                    <a:pt x="351645" y="888671"/>
                  </a:lnTo>
                  <a:lnTo>
                    <a:pt x="318676" y="962660"/>
                  </a:lnTo>
                  <a:lnTo>
                    <a:pt x="313190" y="1085961"/>
                  </a:lnTo>
                  <a:lnTo>
                    <a:pt x="875488" y="1080487"/>
                  </a:lnTo>
                  <a:lnTo>
                    <a:pt x="864439" y="987322"/>
                  </a:lnTo>
                  <a:lnTo>
                    <a:pt x="894665" y="901460"/>
                  </a:lnTo>
                  <a:lnTo>
                    <a:pt x="931367" y="840273"/>
                  </a:lnTo>
                  <a:lnTo>
                    <a:pt x="951433" y="816524"/>
                  </a:lnTo>
                  <a:lnTo>
                    <a:pt x="967054" y="796434"/>
                  </a:lnTo>
                  <a:lnTo>
                    <a:pt x="986231" y="758982"/>
                  </a:lnTo>
                  <a:lnTo>
                    <a:pt x="995374" y="718788"/>
                  </a:lnTo>
                  <a:lnTo>
                    <a:pt x="997279" y="694125"/>
                  </a:lnTo>
                  <a:lnTo>
                    <a:pt x="997279" y="664903"/>
                  </a:lnTo>
                  <a:lnTo>
                    <a:pt x="989913" y="617406"/>
                  </a:lnTo>
                  <a:lnTo>
                    <a:pt x="997279" y="572653"/>
                  </a:lnTo>
                  <a:lnTo>
                    <a:pt x="997279" y="539773"/>
                  </a:lnTo>
                  <a:lnTo>
                    <a:pt x="960577" y="505980"/>
                  </a:lnTo>
                  <a:lnTo>
                    <a:pt x="949655" y="480402"/>
                  </a:lnTo>
                  <a:lnTo>
                    <a:pt x="949655" y="454825"/>
                  </a:lnTo>
                  <a:lnTo>
                    <a:pt x="938606" y="428347"/>
                  </a:lnTo>
                  <a:lnTo>
                    <a:pt x="938606" y="402769"/>
                  </a:lnTo>
                  <a:lnTo>
                    <a:pt x="905714" y="388152"/>
                  </a:lnTo>
                  <a:lnTo>
                    <a:pt x="907492" y="360759"/>
                  </a:lnTo>
                  <a:lnTo>
                    <a:pt x="908381" y="351615"/>
                  </a:lnTo>
                  <a:lnTo>
                    <a:pt x="908381" y="343398"/>
                  </a:lnTo>
                  <a:lnTo>
                    <a:pt x="905714" y="336096"/>
                  </a:lnTo>
                  <a:lnTo>
                    <a:pt x="901142" y="330610"/>
                  </a:lnTo>
                  <a:lnTo>
                    <a:pt x="891998" y="324222"/>
                  </a:lnTo>
                  <a:lnTo>
                    <a:pt x="878155" y="318736"/>
                  </a:lnTo>
                  <a:lnTo>
                    <a:pt x="839801" y="284942"/>
                  </a:lnTo>
                  <a:lnTo>
                    <a:pt x="806782" y="251148"/>
                  </a:lnTo>
                  <a:lnTo>
                    <a:pt x="721566" y="192692"/>
                  </a:lnTo>
                  <a:lnTo>
                    <a:pt x="684990" y="162555"/>
                  </a:lnTo>
                  <a:lnTo>
                    <a:pt x="564101" y="118716"/>
                  </a:lnTo>
                  <a:lnTo>
                    <a:pt x="412084" y="118716"/>
                  </a:lnTo>
                  <a:lnTo>
                    <a:pt x="364472" y="133333"/>
                  </a:lnTo>
                  <a:lnTo>
                    <a:pt x="346146" y="122373"/>
                  </a:lnTo>
                  <a:lnTo>
                    <a:pt x="346146" y="88580"/>
                  </a:lnTo>
                  <a:lnTo>
                    <a:pt x="316848" y="77607"/>
                  </a:lnTo>
                  <a:lnTo>
                    <a:pt x="316848" y="41019"/>
                  </a:lnTo>
                  <a:lnTo>
                    <a:pt x="302192" y="14604"/>
                  </a:lnTo>
                  <a:lnTo>
                    <a:pt x="269223" y="0"/>
                  </a:lnTo>
                  <a:close/>
                </a:path>
              </a:pathLst>
            </a:custGeom>
            <a:solidFill>
              <a:srgbClr val="00000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7557087" y="5097504"/>
              <a:ext cx="366395" cy="278765"/>
            </a:xfrm>
            <a:custGeom>
              <a:avLst/>
              <a:gdLst/>
              <a:ahLst/>
              <a:cxnLst/>
              <a:rect l="l" t="t" r="r" b="b"/>
              <a:pathLst>
                <a:path w="366395" h="278764">
                  <a:moveTo>
                    <a:pt x="129119" y="0"/>
                  </a:moveTo>
                  <a:lnTo>
                    <a:pt x="46697" y="10959"/>
                  </a:lnTo>
                  <a:lnTo>
                    <a:pt x="44868" y="10959"/>
                  </a:lnTo>
                  <a:lnTo>
                    <a:pt x="38455" y="11874"/>
                  </a:lnTo>
                  <a:lnTo>
                    <a:pt x="30212" y="13702"/>
                  </a:lnTo>
                  <a:lnTo>
                    <a:pt x="11899" y="15531"/>
                  </a:lnTo>
                  <a:lnTo>
                    <a:pt x="4571" y="17360"/>
                  </a:lnTo>
                  <a:lnTo>
                    <a:pt x="0" y="18274"/>
                  </a:lnTo>
                  <a:lnTo>
                    <a:pt x="0" y="68501"/>
                  </a:lnTo>
                  <a:lnTo>
                    <a:pt x="25640" y="112353"/>
                  </a:lnTo>
                  <a:lnTo>
                    <a:pt x="76008" y="148878"/>
                  </a:lnTo>
                  <a:lnTo>
                    <a:pt x="127290" y="141575"/>
                  </a:lnTo>
                  <a:lnTo>
                    <a:pt x="197799" y="115998"/>
                  </a:lnTo>
                  <a:lnTo>
                    <a:pt x="270150" y="152535"/>
                  </a:lnTo>
                  <a:lnTo>
                    <a:pt x="244509" y="200946"/>
                  </a:lnTo>
                  <a:lnTo>
                    <a:pt x="217027" y="202775"/>
                  </a:lnTo>
                  <a:lnTo>
                    <a:pt x="147432" y="221037"/>
                  </a:lnTo>
                  <a:lnTo>
                    <a:pt x="201470" y="264876"/>
                  </a:lnTo>
                  <a:lnTo>
                    <a:pt x="266480" y="278579"/>
                  </a:lnTo>
                  <a:lnTo>
                    <a:pt x="309520" y="278579"/>
                  </a:lnTo>
                  <a:lnTo>
                    <a:pt x="366301" y="246614"/>
                  </a:lnTo>
                  <a:lnTo>
                    <a:pt x="341574" y="188158"/>
                  </a:lnTo>
                  <a:lnTo>
                    <a:pt x="302192" y="112353"/>
                  </a:lnTo>
                  <a:lnTo>
                    <a:pt x="201470" y="25577"/>
                  </a:lnTo>
                  <a:lnTo>
                    <a:pt x="129119" y="0"/>
                  </a:lnTo>
                  <a:close/>
                </a:path>
              </a:pathLst>
            </a:custGeom>
            <a:solidFill>
              <a:srgbClr val="44C1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7622098" y="5264657"/>
              <a:ext cx="158750" cy="50800"/>
            </a:xfrm>
            <a:custGeom>
              <a:avLst/>
              <a:gdLst/>
              <a:ahLst/>
              <a:cxnLst/>
              <a:rect l="l" t="t" r="r" b="b"/>
              <a:pathLst>
                <a:path w="158750" h="50800">
                  <a:moveTo>
                    <a:pt x="110818" y="0"/>
                  </a:moveTo>
                  <a:lnTo>
                    <a:pt x="0" y="17347"/>
                  </a:lnTo>
                  <a:lnTo>
                    <a:pt x="64108" y="50227"/>
                  </a:lnTo>
                  <a:lnTo>
                    <a:pt x="158430" y="31965"/>
                  </a:lnTo>
                  <a:lnTo>
                    <a:pt x="110818" y="0"/>
                  </a:lnTo>
                  <a:close/>
                </a:path>
              </a:pathLst>
            </a:custGeom>
            <a:solidFill>
              <a:srgbClr val="86F7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7837309" y="5336803"/>
              <a:ext cx="332740" cy="215900"/>
            </a:xfrm>
            <a:custGeom>
              <a:avLst/>
              <a:gdLst/>
              <a:ahLst/>
              <a:cxnLst/>
              <a:rect l="l" t="t" r="r" b="b"/>
              <a:pathLst>
                <a:path w="332740" h="215900">
                  <a:moveTo>
                    <a:pt x="32968" y="0"/>
                  </a:moveTo>
                  <a:lnTo>
                    <a:pt x="0" y="7315"/>
                  </a:lnTo>
                  <a:lnTo>
                    <a:pt x="0" y="39280"/>
                  </a:lnTo>
                  <a:lnTo>
                    <a:pt x="32968" y="64857"/>
                  </a:lnTo>
                  <a:lnTo>
                    <a:pt x="32968" y="108696"/>
                  </a:lnTo>
                  <a:lnTo>
                    <a:pt x="61352" y="144318"/>
                  </a:lnTo>
                  <a:lnTo>
                    <a:pt x="86079" y="173540"/>
                  </a:lnTo>
                  <a:lnTo>
                    <a:pt x="111720" y="188158"/>
                  </a:lnTo>
                  <a:lnTo>
                    <a:pt x="147432" y="184500"/>
                  </a:lnTo>
                  <a:lnTo>
                    <a:pt x="199628" y="184500"/>
                  </a:lnTo>
                  <a:lnTo>
                    <a:pt x="242668" y="215564"/>
                  </a:lnTo>
                  <a:lnTo>
                    <a:pt x="332456" y="215564"/>
                  </a:lnTo>
                  <a:lnTo>
                    <a:pt x="318740" y="158936"/>
                  </a:lnTo>
                  <a:lnTo>
                    <a:pt x="249996" y="155278"/>
                  </a:lnTo>
                  <a:lnTo>
                    <a:pt x="174902" y="151621"/>
                  </a:lnTo>
                  <a:lnTo>
                    <a:pt x="156588" y="126958"/>
                  </a:lnTo>
                  <a:lnTo>
                    <a:pt x="119048" y="119656"/>
                  </a:lnTo>
                  <a:lnTo>
                    <a:pt x="97064" y="83119"/>
                  </a:lnTo>
                  <a:lnTo>
                    <a:pt x="68680" y="68501"/>
                  </a:lnTo>
                  <a:lnTo>
                    <a:pt x="32968" y="0"/>
                  </a:lnTo>
                  <a:close/>
                </a:path>
              </a:pathLst>
            </a:custGeom>
            <a:solidFill>
              <a:srgbClr val="44C1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920645" y="5311239"/>
              <a:ext cx="91565" cy="12695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036938" y="5376083"/>
              <a:ext cx="123683" cy="73073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7963674" y="5076507"/>
              <a:ext cx="218440" cy="267970"/>
            </a:xfrm>
            <a:custGeom>
              <a:avLst/>
              <a:gdLst/>
              <a:ahLst/>
              <a:cxnLst/>
              <a:rect l="l" t="t" r="r" b="b"/>
              <a:pathLst>
                <a:path w="218440" h="267970">
                  <a:moveTo>
                    <a:pt x="54940" y="251167"/>
                  </a:moveTo>
                  <a:lnTo>
                    <a:pt x="35712" y="202755"/>
                  </a:lnTo>
                  <a:lnTo>
                    <a:pt x="35712" y="177190"/>
                  </a:lnTo>
                  <a:lnTo>
                    <a:pt x="19227" y="147955"/>
                  </a:lnTo>
                  <a:lnTo>
                    <a:pt x="9156" y="96824"/>
                  </a:lnTo>
                  <a:lnTo>
                    <a:pt x="0" y="45669"/>
                  </a:lnTo>
                  <a:lnTo>
                    <a:pt x="0" y="116001"/>
                  </a:lnTo>
                  <a:lnTo>
                    <a:pt x="12814" y="141579"/>
                  </a:lnTo>
                  <a:lnTo>
                    <a:pt x="12814" y="189979"/>
                  </a:lnTo>
                  <a:lnTo>
                    <a:pt x="21971" y="238379"/>
                  </a:lnTo>
                  <a:lnTo>
                    <a:pt x="54940" y="251167"/>
                  </a:lnTo>
                  <a:close/>
                </a:path>
                <a:path w="218440" h="267970">
                  <a:moveTo>
                    <a:pt x="217893" y="90424"/>
                  </a:moveTo>
                  <a:lnTo>
                    <a:pt x="196938" y="109613"/>
                  </a:lnTo>
                  <a:lnTo>
                    <a:pt x="173075" y="128790"/>
                  </a:lnTo>
                  <a:lnTo>
                    <a:pt x="144691" y="158000"/>
                  </a:lnTo>
                  <a:lnTo>
                    <a:pt x="141947" y="135178"/>
                  </a:lnTo>
                  <a:lnTo>
                    <a:pt x="154762" y="103212"/>
                  </a:lnTo>
                  <a:lnTo>
                    <a:pt x="158419" y="64858"/>
                  </a:lnTo>
                  <a:lnTo>
                    <a:pt x="151104" y="35623"/>
                  </a:lnTo>
                  <a:lnTo>
                    <a:pt x="131864" y="52070"/>
                  </a:lnTo>
                  <a:lnTo>
                    <a:pt x="109893" y="64858"/>
                  </a:lnTo>
                  <a:lnTo>
                    <a:pt x="93408" y="66675"/>
                  </a:lnTo>
                  <a:lnTo>
                    <a:pt x="82410" y="29235"/>
                  </a:lnTo>
                  <a:lnTo>
                    <a:pt x="74180" y="0"/>
                  </a:lnTo>
                  <a:lnTo>
                    <a:pt x="54940" y="3657"/>
                  </a:lnTo>
                  <a:lnTo>
                    <a:pt x="54940" y="45669"/>
                  </a:lnTo>
                  <a:lnTo>
                    <a:pt x="58610" y="90424"/>
                  </a:lnTo>
                  <a:lnTo>
                    <a:pt x="67767" y="131533"/>
                  </a:lnTo>
                  <a:lnTo>
                    <a:pt x="81495" y="154355"/>
                  </a:lnTo>
                  <a:lnTo>
                    <a:pt x="131864" y="206413"/>
                  </a:lnTo>
                  <a:lnTo>
                    <a:pt x="135534" y="238379"/>
                  </a:lnTo>
                  <a:lnTo>
                    <a:pt x="161175" y="267614"/>
                  </a:lnTo>
                  <a:lnTo>
                    <a:pt x="177660" y="248424"/>
                  </a:lnTo>
                  <a:lnTo>
                    <a:pt x="177660" y="202755"/>
                  </a:lnTo>
                  <a:lnTo>
                    <a:pt x="208749" y="170789"/>
                  </a:lnTo>
                  <a:lnTo>
                    <a:pt x="217893" y="141579"/>
                  </a:lnTo>
                  <a:lnTo>
                    <a:pt x="217893" y="90424"/>
                  </a:lnTo>
                  <a:close/>
                </a:path>
              </a:pathLst>
            </a:custGeom>
            <a:solidFill>
              <a:srgbClr val="66ACD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8112946" y="5573373"/>
              <a:ext cx="183515" cy="379095"/>
            </a:xfrm>
            <a:custGeom>
              <a:avLst/>
              <a:gdLst/>
              <a:ahLst/>
              <a:cxnLst/>
              <a:rect l="l" t="t" r="r" b="b"/>
              <a:pathLst>
                <a:path w="183515" h="379095">
                  <a:moveTo>
                    <a:pt x="144701" y="0"/>
                  </a:moveTo>
                  <a:lnTo>
                    <a:pt x="105332" y="11874"/>
                  </a:lnTo>
                  <a:lnTo>
                    <a:pt x="88822" y="45667"/>
                  </a:lnTo>
                  <a:lnTo>
                    <a:pt x="88822" y="95895"/>
                  </a:lnTo>
                  <a:lnTo>
                    <a:pt x="54914" y="135175"/>
                  </a:lnTo>
                  <a:lnTo>
                    <a:pt x="38404" y="186316"/>
                  </a:lnTo>
                  <a:lnTo>
                    <a:pt x="19240" y="209150"/>
                  </a:lnTo>
                  <a:lnTo>
                    <a:pt x="7327" y="230168"/>
                  </a:lnTo>
                  <a:lnTo>
                    <a:pt x="914" y="251173"/>
                  </a:lnTo>
                  <a:lnTo>
                    <a:pt x="0" y="271264"/>
                  </a:lnTo>
                  <a:lnTo>
                    <a:pt x="914" y="293184"/>
                  </a:lnTo>
                  <a:lnTo>
                    <a:pt x="2755" y="317847"/>
                  </a:lnTo>
                  <a:lnTo>
                    <a:pt x="2755" y="346154"/>
                  </a:lnTo>
                  <a:lnTo>
                    <a:pt x="914" y="379034"/>
                  </a:lnTo>
                  <a:lnTo>
                    <a:pt x="94283" y="360772"/>
                  </a:lnTo>
                  <a:lnTo>
                    <a:pt x="105332" y="282224"/>
                  </a:lnTo>
                  <a:lnTo>
                    <a:pt x="133653" y="220110"/>
                  </a:lnTo>
                  <a:lnTo>
                    <a:pt x="105332" y="197276"/>
                  </a:lnTo>
                  <a:lnTo>
                    <a:pt x="105332" y="158009"/>
                  </a:lnTo>
                  <a:lnTo>
                    <a:pt x="110793" y="118729"/>
                  </a:lnTo>
                  <a:lnTo>
                    <a:pt x="166672" y="140648"/>
                  </a:lnTo>
                  <a:lnTo>
                    <a:pt x="150162" y="101381"/>
                  </a:lnTo>
                  <a:lnTo>
                    <a:pt x="121842" y="79461"/>
                  </a:lnTo>
                  <a:lnTo>
                    <a:pt x="127303" y="45667"/>
                  </a:lnTo>
                  <a:lnTo>
                    <a:pt x="183182" y="67587"/>
                  </a:lnTo>
                  <a:lnTo>
                    <a:pt x="177721" y="17347"/>
                  </a:lnTo>
                  <a:lnTo>
                    <a:pt x="144701" y="0"/>
                  </a:lnTo>
                  <a:close/>
                </a:path>
              </a:pathLst>
            </a:custGeom>
            <a:solidFill>
              <a:srgbClr val="44C1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7935288" y="4967815"/>
              <a:ext cx="512445" cy="489584"/>
            </a:xfrm>
            <a:custGeom>
              <a:avLst/>
              <a:gdLst/>
              <a:ahLst/>
              <a:cxnLst/>
              <a:rect l="l" t="t" r="r" b="b"/>
              <a:pathLst>
                <a:path w="512445" h="489585">
                  <a:moveTo>
                    <a:pt x="187741" y="0"/>
                  </a:moveTo>
                  <a:lnTo>
                    <a:pt x="98906" y="0"/>
                  </a:lnTo>
                  <a:lnTo>
                    <a:pt x="39382" y="12788"/>
                  </a:lnTo>
                  <a:lnTo>
                    <a:pt x="0" y="23748"/>
                  </a:lnTo>
                  <a:lnTo>
                    <a:pt x="16484" y="89507"/>
                  </a:lnTo>
                  <a:lnTo>
                    <a:pt x="65023" y="55713"/>
                  </a:lnTo>
                  <a:lnTo>
                    <a:pt x="93407" y="39267"/>
                  </a:lnTo>
                  <a:lnTo>
                    <a:pt x="143774" y="39267"/>
                  </a:lnTo>
                  <a:lnTo>
                    <a:pt x="176743" y="101381"/>
                  </a:lnTo>
                  <a:lnTo>
                    <a:pt x="187741" y="55713"/>
                  </a:lnTo>
                  <a:lnTo>
                    <a:pt x="216062" y="50227"/>
                  </a:lnTo>
                  <a:lnTo>
                    <a:pt x="221650" y="89507"/>
                  </a:lnTo>
                  <a:lnTo>
                    <a:pt x="221650" y="135175"/>
                  </a:lnTo>
                  <a:lnTo>
                    <a:pt x="255558" y="112341"/>
                  </a:lnTo>
                  <a:lnTo>
                    <a:pt x="282990" y="163482"/>
                  </a:lnTo>
                  <a:lnTo>
                    <a:pt x="293912" y="224682"/>
                  </a:lnTo>
                  <a:lnTo>
                    <a:pt x="338869" y="348897"/>
                  </a:lnTo>
                  <a:lnTo>
                    <a:pt x="338869" y="489559"/>
                  </a:lnTo>
                  <a:lnTo>
                    <a:pt x="360840" y="438405"/>
                  </a:lnTo>
                  <a:lnTo>
                    <a:pt x="360840" y="382691"/>
                  </a:lnTo>
                  <a:lnTo>
                    <a:pt x="344330" y="309630"/>
                  </a:lnTo>
                  <a:lnTo>
                    <a:pt x="322359" y="253002"/>
                  </a:lnTo>
                  <a:lnTo>
                    <a:pt x="322359" y="190888"/>
                  </a:lnTo>
                  <a:lnTo>
                    <a:pt x="277529" y="117814"/>
                  </a:lnTo>
                  <a:lnTo>
                    <a:pt x="255558" y="62101"/>
                  </a:lnTo>
                  <a:lnTo>
                    <a:pt x="299500" y="84020"/>
                  </a:lnTo>
                  <a:lnTo>
                    <a:pt x="338869" y="123301"/>
                  </a:lnTo>
                  <a:lnTo>
                    <a:pt x="338869" y="196374"/>
                  </a:lnTo>
                  <a:lnTo>
                    <a:pt x="367190" y="174442"/>
                  </a:lnTo>
                  <a:lnTo>
                    <a:pt x="400209" y="157094"/>
                  </a:lnTo>
                  <a:lnTo>
                    <a:pt x="428530" y="196374"/>
                  </a:lnTo>
                  <a:lnTo>
                    <a:pt x="456089" y="236556"/>
                  </a:lnTo>
                  <a:lnTo>
                    <a:pt x="416719" y="242042"/>
                  </a:lnTo>
                  <a:lnTo>
                    <a:pt x="389161" y="270350"/>
                  </a:lnTo>
                  <a:lnTo>
                    <a:pt x="467011" y="275836"/>
                  </a:lnTo>
                  <a:lnTo>
                    <a:pt x="511968" y="275836"/>
                  </a:lnTo>
                  <a:lnTo>
                    <a:pt x="511968" y="219208"/>
                  </a:lnTo>
                  <a:lnTo>
                    <a:pt x="423069" y="146135"/>
                  </a:lnTo>
                  <a:lnTo>
                    <a:pt x="327820" y="78547"/>
                  </a:lnTo>
                  <a:lnTo>
                    <a:pt x="277529" y="33793"/>
                  </a:lnTo>
                  <a:lnTo>
                    <a:pt x="187741" y="0"/>
                  </a:lnTo>
                  <a:close/>
                </a:path>
              </a:pathLst>
            </a:custGeom>
            <a:solidFill>
              <a:srgbClr val="6B0C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358358" y="5265571"/>
              <a:ext cx="173098" cy="140648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7600127" y="4905751"/>
              <a:ext cx="301625" cy="276225"/>
            </a:xfrm>
            <a:custGeom>
              <a:avLst/>
              <a:gdLst/>
              <a:ahLst/>
              <a:cxnLst/>
              <a:rect l="l" t="t" r="r" b="b"/>
              <a:pathLst>
                <a:path w="301625" h="276225">
                  <a:moveTo>
                    <a:pt x="167587" y="0"/>
                  </a:moveTo>
                  <a:lnTo>
                    <a:pt x="77837" y="0"/>
                  </a:lnTo>
                  <a:lnTo>
                    <a:pt x="21970" y="56577"/>
                  </a:lnTo>
                  <a:lnTo>
                    <a:pt x="0" y="95857"/>
                  </a:lnTo>
                  <a:lnTo>
                    <a:pt x="89737" y="73023"/>
                  </a:lnTo>
                  <a:lnTo>
                    <a:pt x="156588" y="73023"/>
                  </a:lnTo>
                  <a:lnTo>
                    <a:pt x="212455" y="106816"/>
                  </a:lnTo>
                  <a:lnTo>
                    <a:pt x="250910" y="219158"/>
                  </a:lnTo>
                  <a:lnTo>
                    <a:pt x="301278" y="275785"/>
                  </a:lnTo>
                  <a:lnTo>
                    <a:pt x="279307" y="185364"/>
                  </a:lnTo>
                  <a:lnTo>
                    <a:pt x="250910" y="95857"/>
                  </a:lnTo>
                  <a:lnTo>
                    <a:pt x="212455" y="22783"/>
                  </a:lnTo>
                  <a:lnTo>
                    <a:pt x="167587" y="0"/>
                  </a:lnTo>
                  <a:close/>
                </a:path>
              </a:pathLst>
            </a:custGeom>
            <a:solidFill>
              <a:srgbClr val="6B0C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7610195" y="5382475"/>
              <a:ext cx="407034" cy="557530"/>
            </a:xfrm>
            <a:custGeom>
              <a:avLst/>
              <a:gdLst/>
              <a:ahLst/>
              <a:cxnLst/>
              <a:rect l="l" t="t" r="r" b="b"/>
              <a:pathLst>
                <a:path w="407034" h="557529">
                  <a:moveTo>
                    <a:pt x="259156" y="144322"/>
                  </a:moveTo>
                  <a:lnTo>
                    <a:pt x="207886" y="144322"/>
                  </a:lnTo>
                  <a:lnTo>
                    <a:pt x="207886" y="124231"/>
                  </a:lnTo>
                  <a:lnTo>
                    <a:pt x="219786" y="88607"/>
                  </a:lnTo>
                  <a:lnTo>
                    <a:pt x="196888" y="107784"/>
                  </a:lnTo>
                  <a:lnTo>
                    <a:pt x="190487" y="88607"/>
                  </a:lnTo>
                  <a:lnTo>
                    <a:pt x="190487" y="65773"/>
                  </a:lnTo>
                  <a:lnTo>
                    <a:pt x="184073" y="10058"/>
                  </a:lnTo>
                  <a:lnTo>
                    <a:pt x="154762" y="0"/>
                  </a:lnTo>
                  <a:lnTo>
                    <a:pt x="154762" y="45669"/>
                  </a:lnTo>
                  <a:lnTo>
                    <a:pt x="164833" y="74904"/>
                  </a:lnTo>
                  <a:lnTo>
                    <a:pt x="171246" y="98653"/>
                  </a:lnTo>
                  <a:lnTo>
                    <a:pt x="171246" y="197294"/>
                  </a:lnTo>
                  <a:lnTo>
                    <a:pt x="194144" y="230174"/>
                  </a:lnTo>
                  <a:lnTo>
                    <a:pt x="181317" y="246621"/>
                  </a:lnTo>
                  <a:lnTo>
                    <a:pt x="139192" y="292290"/>
                  </a:lnTo>
                  <a:lnTo>
                    <a:pt x="90665" y="295948"/>
                  </a:lnTo>
                  <a:lnTo>
                    <a:pt x="48539" y="335203"/>
                  </a:lnTo>
                  <a:lnTo>
                    <a:pt x="12827" y="364426"/>
                  </a:lnTo>
                  <a:lnTo>
                    <a:pt x="0" y="397319"/>
                  </a:lnTo>
                  <a:lnTo>
                    <a:pt x="28384" y="393661"/>
                  </a:lnTo>
                  <a:lnTo>
                    <a:pt x="48539" y="364426"/>
                  </a:lnTo>
                  <a:lnTo>
                    <a:pt x="57696" y="341591"/>
                  </a:lnTo>
                  <a:lnTo>
                    <a:pt x="86995" y="337947"/>
                  </a:lnTo>
                  <a:lnTo>
                    <a:pt x="80594" y="364426"/>
                  </a:lnTo>
                  <a:lnTo>
                    <a:pt x="80594" y="387261"/>
                  </a:lnTo>
                  <a:lnTo>
                    <a:pt x="109893" y="410095"/>
                  </a:lnTo>
                  <a:lnTo>
                    <a:pt x="116306" y="393661"/>
                  </a:lnTo>
                  <a:lnTo>
                    <a:pt x="99822" y="383616"/>
                  </a:lnTo>
                  <a:lnTo>
                    <a:pt x="99822" y="354380"/>
                  </a:lnTo>
                  <a:lnTo>
                    <a:pt x="129120" y="331546"/>
                  </a:lnTo>
                  <a:lnTo>
                    <a:pt x="174917" y="331546"/>
                  </a:lnTo>
                  <a:lnTo>
                    <a:pt x="174917" y="305079"/>
                  </a:lnTo>
                  <a:lnTo>
                    <a:pt x="188645" y="279501"/>
                  </a:lnTo>
                  <a:lnTo>
                    <a:pt x="213372" y="263055"/>
                  </a:lnTo>
                  <a:lnTo>
                    <a:pt x="242671" y="279501"/>
                  </a:lnTo>
                  <a:lnTo>
                    <a:pt x="246329" y="242963"/>
                  </a:lnTo>
                  <a:lnTo>
                    <a:pt x="229857" y="204609"/>
                  </a:lnTo>
                  <a:lnTo>
                    <a:pt x="213372" y="194551"/>
                  </a:lnTo>
                  <a:lnTo>
                    <a:pt x="229857" y="171716"/>
                  </a:lnTo>
                  <a:lnTo>
                    <a:pt x="259156" y="171716"/>
                  </a:lnTo>
                  <a:lnTo>
                    <a:pt x="259156" y="144322"/>
                  </a:lnTo>
                  <a:close/>
                </a:path>
                <a:path w="407034" h="557529">
                  <a:moveTo>
                    <a:pt x="406590" y="371741"/>
                  </a:moveTo>
                  <a:lnTo>
                    <a:pt x="352564" y="393661"/>
                  </a:lnTo>
                  <a:lnTo>
                    <a:pt x="358965" y="337947"/>
                  </a:lnTo>
                  <a:lnTo>
                    <a:pt x="369963" y="270370"/>
                  </a:lnTo>
                  <a:lnTo>
                    <a:pt x="341566" y="297764"/>
                  </a:lnTo>
                  <a:lnTo>
                    <a:pt x="319595" y="337947"/>
                  </a:lnTo>
                  <a:lnTo>
                    <a:pt x="291198" y="394576"/>
                  </a:lnTo>
                  <a:lnTo>
                    <a:pt x="274713" y="441159"/>
                  </a:lnTo>
                  <a:lnTo>
                    <a:pt x="266471" y="489572"/>
                  </a:lnTo>
                  <a:lnTo>
                    <a:pt x="263728" y="551675"/>
                  </a:lnTo>
                  <a:lnTo>
                    <a:pt x="364464" y="557161"/>
                  </a:lnTo>
                  <a:lnTo>
                    <a:pt x="364464" y="450291"/>
                  </a:lnTo>
                  <a:lnTo>
                    <a:pt x="406590" y="371741"/>
                  </a:lnTo>
                  <a:close/>
                </a:path>
              </a:pathLst>
            </a:custGeom>
            <a:solidFill>
              <a:srgbClr val="44C1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878505" y="5896694"/>
              <a:ext cx="1823720" cy="283210"/>
            </a:xfrm>
            <a:custGeom>
              <a:avLst/>
              <a:gdLst/>
              <a:ahLst/>
              <a:cxnLst/>
              <a:rect l="l" t="t" r="r" b="b"/>
              <a:pathLst>
                <a:path w="1823720" h="283210">
                  <a:moveTo>
                    <a:pt x="0" y="0"/>
                  </a:moveTo>
                  <a:lnTo>
                    <a:pt x="0" y="279492"/>
                  </a:lnTo>
                  <a:lnTo>
                    <a:pt x="1823384" y="283135"/>
                  </a:lnTo>
                  <a:lnTo>
                    <a:pt x="1823384" y="27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E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6926124" y="5902178"/>
              <a:ext cx="1648460" cy="45085"/>
            </a:xfrm>
            <a:custGeom>
              <a:avLst/>
              <a:gdLst/>
              <a:ahLst/>
              <a:cxnLst/>
              <a:rect l="l" t="t" r="r" b="b"/>
              <a:pathLst>
                <a:path w="1648459" h="45085">
                  <a:moveTo>
                    <a:pt x="1648311" y="0"/>
                  </a:moveTo>
                  <a:lnTo>
                    <a:pt x="0" y="0"/>
                  </a:lnTo>
                  <a:lnTo>
                    <a:pt x="0" y="44754"/>
                  </a:lnTo>
                  <a:lnTo>
                    <a:pt x="1648311" y="44754"/>
                  </a:lnTo>
                  <a:lnTo>
                    <a:pt x="1648311" y="0"/>
                  </a:lnTo>
                  <a:close/>
                </a:path>
              </a:pathLst>
            </a:custGeom>
            <a:solidFill>
              <a:srgbClr val="289EE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7111107" y="5904009"/>
              <a:ext cx="680720" cy="24130"/>
            </a:xfrm>
            <a:custGeom>
              <a:avLst/>
              <a:gdLst/>
              <a:ahLst/>
              <a:cxnLst/>
              <a:rect l="l" t="t" r="r" b="b"/>
              <a:pathLst>
                <a:path w="680720" h="24129">
                  <a:moveTo>
                    <a:pt x="680406" y="0"/>
                  </a:moveTo>
                  <a:lnTo>
                    <a:pt x="0" y="0"/>
                  </a:lnTo>
                  <a:lnTo>
                    <a:pt x="46709" y="23748"/>
                  </a:lnTo>
                  <a:lnTo>
                    <a:pt x="564113" y="23748"/>
                  </a:lnTo>
                  <a:lnTo>
                    <a:pt x="680406" y="0"/>
                  </a:lnTo>
                  <a:close/>
                </a:path>
              </a:pathLst>
            </a:custGeom>
            <a:solidFill>
              <a:srgbClr val="44C1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977407" y="5490253"/>
              <a:ext cx="593090" cy="630555"/>
            </a:xfrm>
            <a:custGeom>
              <a:avLst/>
              <a:gdLst/>
              <a:ahLst/>
              <a:cxnLst/>
              <a:rect l="l" t="t" r="r" b="b"/>
              <a:pathLst>
                <a:path w="593090" h="630554">
                  <a:moveTo>
                    <a:pt x="383708" y="0"/>
                  </a:moveTo>
                  <a:lnTo>
                    <a:pt x="331499" y="132432"/>
                  </a:lnTo>
                  <a:lnTo>
                    <a:pt x="307700" y="197289"/>
                  </a:lnTo>
                  <a:lnTo>
                    <a:pt x="250005" y="173540"/>
                  </a:lnTo>
                  <a:lnTo>
                    <a:pt x="244506" y="109598"/>
                  </a:lnTo>
                  <a:lnTo>
                    <a:pt x="227107" y="73988"/>
                  </a:lnTo>
                  <a:lnTo>
                    <a:pt x="197808" y="115084"/>
                  </a:lnTo>
                  <a:lnTo>
                    <a:pt x="133700" y="103210"/>
                  </a:lnTo>
                  <a:lnTo>
                    <a:pt x="93403" y="68501"/>
                  </a:lnTo>
                  <a:lnTo>
                    <a:pt x="93403" y="173540"/>
                  </a:lnTo>
                  <a:lnTo>
                    <a:pt x="58605" y="144306"/>
                  </a:lnTo>
                  <a:lnTo>
                    <a:pt x="29307" y="120557"/>
                  </a:lnTo>
                  <a:lnTo>
                    <a:pt x="41207" y="267620"/>
                  </a:lnTo>
                  <a:lnTo>
                    <a:pt x="93403" y="349812"/>
                  </a:lnTo>
                  <a:lnTo>
                    <a:pt x="22893" y="331550"/>
                  </a:lnTo>
                  <a:lnTo>
                    <a:pt x="69591" y="396394"/>
                  </a:lnTo>
                  <a:lnTo>
                    <a:pt x="168497" y="401880"/>
                  </a:lnTo>
                  <a:lnTo>
                    <a:pt x="46706" y="501433"/>
                  </a:lnTo>
                  <a:lnTo>
                    <a:pt x="0" y="559890"/>
                  </a:lnTo>
                  <a:lnTo>
                    <a:pt x="163011" y="537056"/>
                  </a:lnTo>
                  <a:lnTo>
                    <a:pt x="227107" y="513307"/>
                  </a:lnTo>
                  <a:lnTo>
                    <a:pt x="227107" y="595510"/>
                  </a:lnTo>
                  <a:lnTo>
                    <a:pt x="290301" y="554403"/>
                  </a:lnTo>
                  <a:lnTo>
                    <a:pt x="302201" y="595510"/>
                  </a:lnTo>
                  <a:lnTo>
                    <a:pt x="325099" y="542529"/>
                  </a:lnTo>
                  <a:lnTo>
                    <a:pt x="369967" y="630218"/>
                  </a:lnTo>
                  <a:lnTo>
                    <a:pt x="423992" y="630218"/>
                  </a:lnTo>
                  <a:lnTo>
                    <a:pt x="423992" y="507821"/>
                  </a:lnTo>
                  <a:lnTo>
                    <a:pt x="505500" y="566278"/>
                  </a:lnTo>
                  <a:lnTo>
                    <a:pt x="488101" y="489559"/>
                  </a:lnTo>
                  <a:lnTo>
                    <a:pt x="418506" y="419228"/>
                  </a:lnTo>
                  <a:lnTo>
                    <a:pt x="522899" y="419228"/>
                  </a:lnTo>
                  <a:lnTo>
                    <a:pt x="575095" y="396394"/>
                  </a:lnTo>
                  <a:lnTo>
                    <a:pt x="546711" y="360772"/>
                  </a:lnTo>
                  <a:lnTo>
                    <a:pt x="517400" y="331550"/>
                  </a:lnTo>
                  <a:lnTo>
                    <a:pt x="587007" y="296841"/>
                  </a:lnTo>
                  <a:lnTo>
                    <a:pt x="587007" y="238385"/>
                  </a:lnTo>
                  <a:lnTo>
                    <a:pt x="529312" y="231997"/>
                  </a:lnTo>
                  <a:lnTo>
                    <a:pt x="587007" y="168054"/>
                  </a:lnTo>
                  <a:lnTo>
                    <a:pt x="592494" y="109598"/>
                  </a:lnTo>
                  <a:lnTo>
                    <a:pt x="540297" y="68501"/>
                  </a:lnTo>
                  <a:lnTo>
                    <a:pt x="500001" y="138832"/>
                  </a:lnTo>
                  <a:lnTo>
                    <a:pt x="413007" y="120557"/>
                  </a:lnTo>
                  <a:lnTo>
                    <a:pt x="413007" y="62114"/>
                  </a:lnTo>
                  <a:lnTo>
                    <a:pt x="383708" y="0"/>
                  </a:lnTo>
                  <a:close/>
                </a:path>
              </a:pathLst>
            </a:custGeom>
            <a:solidFill>
              <a:srgbClr val="289EE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7076310" y="5675669"/>
              <a:ext cx="389255" cy="299085"/>
            </a:xfrm>
            <a:custGeom>
              <a:avLst/>
              <a:gdLst/>
              <a:ahLst/>
              <a:cxnLst/>
              <a:rect l="l" t="t" r="r" b="b"/>
              <a:pathLst>
                <a:path w="389254" h="299085">
                  <a:moveTo>
                    <a:pt x="307691" y="0"/>
                  </a:moveTo>
                  <a:lnTo>
                    <a:pt x="232597" y="43839"/>
                  </a:lnTo>
                  <a:lnTo>
                    <a:pt x="195971" y="38352"/>
                  </a:lnTo>
                  <a:lnTo>
                    <a:pt x="151102" y="41096"/>
                  </a:lnTo>
                  <a:lnTo>
                    <a:pt x="145603" y="94066"/>
                  </a:lnTo>
                  <a:lnTo>
                    <a:pt x="75094" y="5473"/>
                  </a:lnTo>
                  <a:lnTo>
                    <a:pt x="75094" y="75804"/>
                  </a:lnTo>
                  <a:lnTo>
                    <a:pt x="22897" y="64844"/>
                  </a:lnTo>
                  <a:lnTo>
                    <a:pt x="86993" y="140648"/>
                  </a:lnTo>
                  <a:lnTo>
                    <a:pt x="0" y="164397"/>
                  </a:lnTo>
                  <a:lnTo>
                    <a:pt x="128204" y="222853"/>
                  </a:lnTo>
                  <a:lnTo>
                    <a:pt x="69595" y="293184"/>
                  </a:lnTo>
                  <a:lnTo>
                    <a:pt x="116305" y="286796"/>
                  </a:lnTo>
                  <a:lnTo>
                    <a:pt x="174000" y="233813"/>
                  </a:lnTo>
                  <a:lnTo>
                    <a:pt x="174000" y="298670"/>
                  </a:lnTo>
                  <a:lnTo>
                    <a:pt x="208797" y="269436"/>
                  </a:lnTo>
                  <a:lnTo>
                    <a:pt x="208797" y="210979"/>
                  </a:lnTo>
                  <a:lnTo>
                    <a:pt x="249996" y="274922"/>
                  </a:lnTo>
                  <a:lnTo>
                    <a:pt x="302205" y="293184"/>
                  </a:lnTo>
                  <a:lnTo>
                    <a:pt x="279307" y="233813"/>
                  </a:lnTo>
                  <a:lnTo>
                    <a:pt x="315019" y="219208"/>
                  </a:lnTo>
                  <a:lnTo>
                    <a:pt x="354401" y="187231"/>
                  </a:lnTo>
                  <a:lnTo>
                    <a:pt x="389199" y="175356"/>
                  </a:lnTo>
                  <a:lnTo>
                    <a:pt x="354401" y="152522"/>
                  </a:lnTo>
                  <a:lnTo>
                    <a:pt x="383700" y="94066"/>
                  </a:lnTo>
                  <a:lnTo>
                    <a:pt x="314104" y="128774"/>
                  </a:lnTo>
                  <a:lnTo>
                    <a:pt x="360814" y="64844"/>
                  </a:lnTo>
                  <a:lnTo>
                    <a:pt x="360814" y="23748"/>
                  </a:lnTo>
                  <a:lnTo>
                    <a:pt x="307691" y="58456"/>
                  </a:lnTo>
                  <a:lnTo>
                    <a:pt x="307691" y="0"/>
                  </a:lnTo>
                  <a:close/>
                </a:path>
              </a:pathLst>
            </a:custGeom>
            <a:solidFill>
              <a:srgbClr val="44C1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7344632" y="5695759"/>
              <a:ext cx="345440" cy="219710"/>
            </a:xfrm>
            <a:custGeom>
              <a:avLst/>
              <a:gdLst/>
              <a:ahLst/>
              <a:cxnLst/>
              <a:rect l="l" t="t" r="r" b="b"/>
              <a:pathLst>
                <a:path w="345440" h="219710">
                  <a:moveTo>
                    <a:pt x="304034" y="0"/>
                  </a:moveTo>
                  <a:lnTo>
                    <a:pt x="0" y="214637"/>
                  </a:lnTo>
                  <a:lnTo>
                    <a:pt x="18313" y="219208"/>
                  </a:lnTo>
                  <a:lnTo>
                    <a:pt x="285708" y="50239"/>
                  </a:lnTo>
                  <a:lnTo>
                    <a:pt x="322347" y="82204"/>
                  </a:lnTo>
                  <a:lnTo>
                    <a:pt x="345232" y="36536"/>
                  </a:lnTo>
                  <a:lnTo>
                    <a:pt x="304034" y="0"/>
                  </a:lnTo>
                  <a:close/>
                </a:path>
              </a:pathLst>
            </a:custGeom>
            <a:solidFill>
              <a:srgbClr val="00001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89859" y="5727724"/>
              <a:ext cx="217954" cy="215551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6883997" y="5901270"/>
              <a:ext cx="1818005" cy="48895"/>
            </a:xfrm>
            <a:custGeom>
              <a:avLst/>
              <a:gdLst/>
              <a:ahLst/>
              <a:cxnLst/>
              <a:rect l="l" t="t" r="r" b="b"/>
              <a:pathLst>
                <a:path w="1818004" h="48895">
                  <a:moveTo>
                    <a:pt x="145605" y="0"/>
                  </a:moveTo>
                  <a:lnTo>
                    <a:pt x="0" y="0"/>
                  </a:lnTo>
                  <a:lnTo>
                    <a:pt x="0" y="48412"/>
                  </a:lnTo>
                  <a:lnTo>
                    <a:pt x="145605" y="48412"/>
                  </a:lnTo>
                  <a:lnTo>
                    <a:pt x="145605" y="0"/>
                  </a:lnTo>
                  <a:close/>
                </a:path>
                <a:path w="1818004" h="48895">
                  <a:moveTo>
                    <a:pt x="1817890" y="1828"/>
                  </a:moveTo>
                  <a:lnTo>
                    <a:pt x="1337957" y="1828"/>
                  </a:lnTo>
                  <a:lnTo>
                    <a:pt x="1337957" y="46583"/>
                  </a:lnTo>
                  <a:lnTo>
                    <a:pt x="1817890" y="46583"/>
                  </a:lnTo>
                  <a:lnTo>
                    <a:pt x="1817890" y="1828"/>
                  </a:lnTo>
                  <a:close/>
                </a:path>
              </a:pathLst>
            </a:custGeom>
            <a:solidFill>
              <a:srgbClr val="0779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6973735" y="5319458"/>
              <a:ext cx="541655" cy="348615"/>
            </a:xfrm>
            <a:custGeom>
              <a:avLst/>
              <a:gdLst/>
              <a:ahLst/>
              <a:cxnLst/>
              <a:rect l="l" t="t" r="r" b="b"/>
              <a:pathLst>
                <a:path w="541654" h="348614">
                  <a:moveTo>
                    <a:pt x="159346" y="342519"/>
                  </a:moveTo>
                  <a:lnTo>
                    <a:pt x="0" y="201853"/>
                  </a:lnTo>
                  <a:lnTo>
                    <a:pt x="23812" y="229260"/>
                  </a:lnTo>
                  <a:lnTo>
                    <a:pt x="111721" y="318770"/>
                  </a:lnTo>
                  <a:lnTo>
                    <a:pt x="159346" y="342519"/>
                  </a:lnTo>
                  <a:close/>
                </a:path>
                <a:path w="541654" h="348614">
                  <a:moveTo>
                    <a:pt x="300367" y="124218"/>
                  </a:moveTo>
                  <a:lnTo>
                    <a:pt x="288467" y="64846"/>
                  </a:lnTo>
                  <a:lnTo>
                    <a:pt x="293966" y="347992"/>
                  </a:lnTo>
                  <a:lnTo>
                    <a:pt x="300367" y="283146"/>
                  </a:lnTo>
                  <a:lnTo>
                    <a:pt x="300367" y="124218"/>
                  </a:lnTo>
                  <a:close/>
                </a:path>
                <a:path w="541654" h="348614">
                  <a:moveTo>
                    <a:pt x="541223" y="0"/>
                  </a:moveTo>
                  <a:lnTo>
                    <a:pt x="417588" y="330644"/>
                  </a:lnTo>
                  <a:lnTo>
                    <a:pt x="453301" y="283146"/>
                  </a:lnTo>
                  <a:lnTo>
                    <a:pt x="517410" y="94996"/>
                  </a:lnTo>
                  <a:lnTo>
                    <a:pt x="541223" y="0"/>
                  </a:lnTo>
                  <a:close/>
                </a:path>
              </a:pathLst>
            </a:custGeom>
            <a:solidFill>
              <a:srgbClr val="44C1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7480164" y="5874774"/>
              <a:ext cx="282575" cy="130810"/>
            </a:xfrm>
            <a:custGeom>
              <a:avLst/>
              <a:gdLst/>
              <a:ahLst/>
              <a:cxnLst/>
              <a:rect l="l" t="t" r="r" b="b"/>
              <a:pathLst>
                <a:path w="282575" h="130810">
                  <a:moveTo>
                    <a:pt x="0" y="0"/>
                  </a:moveTo>
                  <a:lnTo>
                    <a:pt x="21056" y="21919"/>
                  </a:lnTo>
                  <a:lnTo>
                    <a:pt x="197799" y="94993"/>
                  </a:lnTo>
                  <a:lnTo>
                    <a:pt x="282050" y="1306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6F7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7021358" y="5248211"/>
              <a:ext cx="117475" cy="273685"/>
            </a:xfrm>
            <a:custGeom>
              <a:avLst/>
              <a:gdLst/>
              <a:ahLst/>
              <a:cxnLst/>
              <a:rect l="l" t="t" r="r" b="b"/>
              <a:pathLst>
                <a:path w="117475" h="273685">
                  <a:moveTo>
                    <a:pt x="0" y="0"/>
                  </a:moveTo>
                  <a:lnTo>
                    <a:pt x="64108" y="166238"/>
                  </a:lnTo>
                  <a:lnTo>
                    <a:pt x="117219" y="273093"/>
                  </a:lnTo>
                  <a:lnTo>
                    <a:pt x="58609" y="101381"/>
                  </a:lnTo>
                  <a:lnTo>
                    <a:pt x="22897" y="593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4C1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918795" y="5098427"/>
              <a:ext cx="817244" cy="972185"/>
            </a:xfrm>
            <a:custGeom>
              <a:avLst/>
              <a:gdLst/>
              <a:ahLst/>
              <a:cxnLst/>
              <a:rect l="l" t="t" r="r" b="b"/>
              <a:pathLst>
                <a:path w="817245" h="972185">
                  <a:moveTo>
                    <a:pt x="37541" y="334289"/>
                  </a:moveTo>
                  <a:lnTo>
                    <a:pt x="0" y="334289"/>
                  </a:lnTo>
                  <a:lnTo>
                    <a:pt x="3657" y="379958"/>
                  </a:lnTo>
                  <a:lnTo>
                    <a:pt x="37541" y="334289"/>
                  </a:lnTo>
                  <a:close/>
                </a:path>
                <a:path w="817245" h="972185">
                  <a:moveTo>
                    <a:pt x="168490" y="41109"/>
                  </a:moveTo>
                  <a:lnTo>
                    <a:pt x="149263" y="0"/>
                  </a:lnTo>
                  <a:lnTo>
                    <a:pt x="134607" y="63944"/>
                  </a:lnTo>
                  <a:lnTo>
                    <a:pt x="168490" y="41109"/>
                  </a:lnTo>
                  <a:close/>
                </a:path>
                <a:path w="817245" h="972185">
                  <a:moveTo>
                    <a:pt x="283883" y="300494"/>
                  </a:moveTo>
                  <a:lnTo>
                    <a:pt x="265569" y="263042"/>
                  </a:lnTo>
                  <a:lnTo>
                    <a:pt x="260985" y="296837"/>
                  </a:lnTo>
                  <a:lnTo>
                    <a:pt x="283883" y="300494"/>
                  </a:lnTo>
                  <a:close/>
                </a:path>
                <a:path w="817245" h="972185">
                  <a:moveTo>
                    <a:pt x="566851" y="222859"/>
                  </a:moveTo>
                  <a:lnTo>
                    <a:pt x="546709" y="191808"/>
                  </a:lnTo>
                  <a:lnTo>
                    <a:pt x="536638" y="222859"/>
                  </a:lnTo>
                  <a:lnTo>
                    <a:pt x="566851" y="222859"/>
                  </a:lnTo>
                  <a:close/>
                </a:path>
                <a:path w="817245" h="972185">
                  <a:moveTo>
                    <a:pt x="670344" y="442988"/>
                  </a:moveTo>
                  <a:lnTo>
                    <a:pt x="638289" y="413753"/>
                  </a:lnTo>
                  <a:lnTo>
                    <a:pt x="638289" y="442988"/>
                  </a:lnTo>
                  <a:lnTo>
                    <a:pt x="670344" y="442988"/>
                  </a:lnTo>
                  <a:close/>
                </a:path>
                <a:path w="817245" h="972185">
                  <a:moveTo>
                    <a:pt x="816864" y="971816"/>
                  </a:moveTo>
                  <a:lnTo>
                    <a:pt x="777481" y="938936"/>
                  </a:lnTo>
                  <a:lnTo>
                    <a:pt x="777481" y="971816"/>
                  </a:lnTo>
                  <a:lnTo>
                    <a:pt x="816864" y="971816"/>
                  </a:lnTo>
                  <a:close/>
                </a:path>
              </a:pathLst>
            </a:custGeom>
            <a:solidFill>
              <a:srgbClr val="86F7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7455438" y="6103118"/>
              <a:ext cx="38735" cy="46990"/>
            </a:xfrm>
            <a:custGeom>
              <a:avLst/>
              <a:gdLst/>
              <a:ahLst/>
              <a:cxnLst/>
              <a:rect l="l" t="t" r="r" b="b"/>
              <a:pathLst>
                <a:path w="38734" h="46989">
                  <a:moveTo>
                    <a:pt x="0" y="0"/>
                  </a:moveTo>
                  <a:lnTo>
                    <a:pt x="0" y="46581"/>
                  </a:lnTo>
                  <a:lnTo>
                    <a:pt x="38455" y="465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4C1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2" name="object 3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992984" y="5160532"/>
              <a:ext cx="84250" cy="200019"/>
            </a:xfrm>
            <a:prstGeom prst="rect">
              <a:avLst/>
            </a:prstGeom>
          </p:spPr>
        </p:pic>
      </p:grpSp>
      <p:pic>
        <p:nvPicPr>
          <p:cNvPr id="33" name="object 3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39091" y="136652"/>
            <a:ext cx="2251454" cy="225145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3528" y="1484784"/>
            <a:ext cx="6456045" cy="43210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5"/>
              </a:spcBef>
              <a:buClr>
                <a:srgbClr val="C0504D"/>
              </a:buClr>
              <a:buFont typeface="Wingdings"/>
              <a:buChar char=""/>
              <a:tabLst>
                <a:tab pos="355600" algn="l"/>
              </a:tabLst>
            </a:pPr>
            <a:r>
              <a:rPr sz="2800" dirty="0">
                <a:latin typeface="Calibri"/>
                <a:cs typeface="Calibri"/>
              </a:rPr>
              <a:t>Quality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10" dirty="0">
                <a:latin typeface="Calibri"/>
                <a:cs typeface="Calibri"/>
              </a:rPr>
              <a:t> leadership</a:t>
            </a:r>
            <a:endParaRPr sz="28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Clr>
                <a:srgbClr val="C0504D"/>
              </a:buClr>
              <a:buFont typeface="Wingdings"/>
              <a:buChar char=""/>
              <a:tabLst>
                <a:tab pos="355600" algn="l"/>
              </a:tabLst>
            </a:pPr>
            <a:r>
              <a:rPr sz="2800" dirty="0">
                <a:latin typeface="Calibri"/>
                <a:cs typeface="Calibri"/>
              </a:rPr>
              <a:t>Wellbeing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(work/life</a:t>
            </a:r>
            <a:r>
              <a:rPr sz="2800" spc="-12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balance)</a:t>
            </a:r>
            <a:endParaRPr sz="28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Clr>
                <a:srgbClr val="C0504D"/>
              </a:buClr>
              <a:buFont typeface="Wingdings"/>
              <a:buChar char=""/>
              <a:tabLst>
                <a:tab pos="355600" algn="l"/>
              </a:tabLst>
            </a:pPr>
            <a:r>
              <a:rPr sz="2800" dirty="0">
                <a:latin typeface="Calibri"/>
                <a:cs typeface="Calibri"/>
              </a:rPr>
              <a:t>My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Manager</a:t>
            </a:r>
            <a:endParaRPr sz="28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Clr>
                <a:srgbClr val="C0504D"/>
              </a:buClr>
              <a:buFont typeface="Wingdings"/>
              <a:buChar char=""/>
              <a:tabLst>
                <a:tab pos="355600" algn="l"/>
              </a:tabLst>
            </a:pPr>
            <a:r>
              <a:rPr sz="2800" dirty="0">
                <a:latin typeface="Calibri"/>
                <a:cs typeface="Calibri"/>
              </a:rPr>
              <a:t>My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Team</a:t>
            </a:r>
            <a:endParaRPr sz="28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Clr>
                <a:srgbClr val="C0504D"/>
              </a:buClr>
              <a:buFont typeface="Wingdings"/>
              <a:buChar char=""/>
              <a:tabLst>
                <a:tab pos="355600" algn="l"/>
              </a:tabLst>
            </a:pPr>
            <a:r>
              <a:rPr sz="2800" dirty="0">
                <a:latin typeface="Calibri"/>
                <a:cs typeface="Calibri"/>
              </a:rPr>
              <a:t>Getting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‘Fair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deal’</a:t>
            </a:r>
            <a:endParaRPr sz="28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Clr>
                <a:srgbClr val="C0504D"/>
              </a:buClr>
              <a:buFont typeface="Wingdings"/>
              <a:buChar char=""/>
              <a:tabLst>
                <a:tab pos="355600" algn="l"/>
              </a:tabLst>
            </a:pPr>
            <a:r>
              <a:rPr sz="2800" dirty="0">
                <a:latin typeface="Calibri"/>
                <a:cs typeface="Calibri"/>
              </a:rPr>
              <a:t>Giving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something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back/CSR</a:t>
            </a:r>
            <a:endParaRPr sz="28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Clr>
                <a:srgbClr val="C0504D"/>
              </a:buClr>
              <a:buFont typeface="Wingdings"/>
              <a:buChar char=""/>
              <a:tabLst>
                <a:tab pos="355600" algn="l"/>
              </a:tabLst>
            </a:pPr>
            <a:r>
              <a:rPr sz="2800" dirty="0">
                <a:latin typeface="Calibri"/>
                <a:cs typeface="Calibri"/>
              </a:rPr>
              <a:t>The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company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itself</a:t>
            </a:r>
            <a:endParaRPr sz="28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Clr>
                <a:srgbClr val="C0504D"/>
              </a:buClr>
              <a:buFont typeface="Wingdings"/>
              <a:buChar char=""/>
              <a:tabLst>
                <a:tab pos="355600" algn="l"/>
              </a:tabLst>
            </a:pPr>
            <a:r>
              <a:rPr sz="2800" spc="-10" dirty="0">
                <a:latin typeface="Calibri"/>
                <a:cs typeface="Calibri"/>
              </a:rPr>
              <a:t>Personal</a:t>
            </a:r>
            <a:r>
              <a:rPr sz="2800" spc="-10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growth</a:t>
            </a:r>
            <a:r>
              <a:rPr sz="2800" spc="-11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opportunities</a:t>
            </a:r>
            <a:endParaRPr sz="2800" dirty="0">
              <a:latin typeface="Calibri"/>
              <a:cs typeface="Calibri"/>
            </a:endParaRPr>
          </a:p>
          <a:p>
            <a:pPr marL="355600" marR="5080">
              <a:lnSpc>
                <a:spcPct val="100000"/>
              </a:lnSpc>
            </a:pPr>
            <a:r>
              <a:rPr sz="2800" dirty="0">
                <a:latin typeface="Calibri"/>
                <a:cs typeface="Calibri"/>
              </a:rPr>
              <a:t>And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on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reverse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side,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organisations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can </a:t>
            </a:r>
            <a:r>
              <a:rPr sz="2800" spc="-20" dirty="0">
                <a:latin typeface="Calibri"/>
                <a:cs typeface="Calibri"/>
              </a:rPr>
              <a:t>therefore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be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awful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places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work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too</a:t>
            </a:r>
            <a:endParaRPr sz="2800"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09827" y="712978"/>
            <a:ext cx="674941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dirty="0">
                <a:latin typeface="Calibri"/>
                <a:cs typeface="Calibri"/>
              </a:rPr>
              <a:t>What</a:t>
            </a:r>
            <a:r>
              <a:rPr sz="3600" b="0" spc="-90" dirty="0">
                <a:latin typeface="Calibri"/>
                <a:cs typeface="Calibri"/>
              </a:rPr>
              <a:t> </a:t>
            </a:r>
            <a:r>
              <a:rPr sz="3600" b="0" dirty="0">
                <a:latin typeface="Calibri"/>
                <a:cs typeface="Calibri"/>
              </a:rPr>
              <a:t>makes</a:t>
            </a:r>
            <a:r>
              <a:rPr sz="3600" b="0" spc="-75" dirty="0">
                <a:latin typeface="Calibri"/>
                <a:cs typeface="Calibri"/>
              </a:rPr>
              <a:t> </a:t>
            </a:r>
            <a:r>
              <a:rPr sz="3600" b="0" dirty="0">
                <a:latin typeface="Calibri"/>
                <a:cs typeface="Calibri"/>
              </a:rPr>
              <a:t>a</a:t>
            </a:r>
            <a:r>
              <a:rPr sz="3600" b="0" spc="-80" dirty="0">
                <a:latin typeface="Calibri"/>
                <a:cs typeface="Calibri"/>
              </a:rPr>
              <a:t> </a:t>
            </a:r>
            <a:r>
              <a:rPr sz="3600" b="0" spc="-20" dirty="0">
                <a:latin typeface="Calibri"/>
                <a:cs typeface="Calibri"/>
              </a:rPr>
              <a:t>‘great</a:t>
            </a:r>
            <a:r>
              <a:rPr sz="3600" b="0" spc="-85" dirty="0">
                <a:latin typeface="Calibri"/>
                <a:cs typeface="Calibri"/>
              </a:rPr>
              <a:t> </a:t>
            </a:r>
            <a:r>
              <a:rPr sz="3600" b="0" dirty="0">
                <a:latin typeface="Calibri"/>
                <a:cs typeface="Calibri"/>
              </a:rPr>
              <a:t>place</a:t>
            </a:r>
            <a:r>
              <a:rPr sz="3600" b="0" spc="-90" dirty="0">
                <a:latin typeface="Calibri"/>
                <a:cs typeface="Calibri"/>
              </a:rPr>
              <a:t> </a:t>
            </a:r>
            <a:r>
              <a:rPr sz="3600" b="0" dirty="0">
                <a:latin typeface="Calibri"/>
                <a:cs typeface="Calibri"/>
              </a:rPr>
              <a:t>to</a:t>
            </a:r>
            <a:r>
              <a:rPr sz="3600" b="0" spc="-75" dirty="0">
                <a:latin typeface="Calibri"/>
                <a:cs typeface="Calibri"/>
              </a:rPr>
              <a:t> </a:t>
            </a:r>
            <a:r>
              <a:rPr sz="3600" b="0" spc="-10" dirty="0">
                <a:latin typeface="Calibri"/>
                <a:cs typeface="Calibri"/>
              </a:rPr>
              <a:t>work’?</a:t>
            </a:r>
            <a:endParaRPr sz="36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5840" y="1607521"/>
            <a:ext cx="2694222" cy="2694267"/>
          </a:xfrm>
          <a:prstGeom prst="rect">
            <a:avLst/>
          </a:prstGeom>
        </p:spPr>
      </p:pic>
    </p:spTree>
  </p:cSld>
  <p:clrMapOvr>
    <a:masterClrMapping/>
  </p:clrMapOvr>
  <p:transition>
    <p:zoom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9263" rIns="0" bIns="0" rtlCol="0">
            <a:spAutoFit/>
          </a:bodyPr>
          <a:lstStyle/>
          <a:p>
            <a:pPr marL="319405">
              <a:lnSpc>
                <a:spcPct val="100000"/>
              </a:lnSpc>
              <a:spcBef>
                <a:spcPts val="105"/>
              </a:spcBef>
            </a:pPr>
            <a:r>
              <a:rPr sz="4400" b="0" dirty="0">
                <a:latin typeface="Calibri"/>
                <a:cs typeface="Calibri"/>
              </a:rPr>
              <a:t>Managing</a:t>
            </a:r>
            <a:r>
              <a:rPr sz="4400" b="0" spc="-45" dirty="0">
                <a:latin typeface="Calibri"/>
                <a:cs typeface="Calibri"/>
              </a:rPr>
              <a:t> </a:t>
            </a:r>
            <a:r>
              <a:rPr sz="4400" b="0" dirty="0">
                <a:latin typeface="Calibri"/>
                <a:cs typeface="Calibri"/>
              </a:rPr>
              <a:t>in</a:t>
            </a:r>
            <a:r>
              <a:rPr sz="4400" b="0" spc="-35" dirty="0">
                <a:latin typeface="Calibri"/>
                <a:cs typeface="Calibri"/>
              </a:rPr>
              <a:t> </a:t>
            </a:r>
            <a:r>
              <a:rPr sz="4400" b="0" dirty="0">
                <a:latin typeface="Calibri"/>
                <a:cs typeface="Calibri"/>
              </a:rPr>
              <a:t>good</a:t>
            </a:r>
            <a:r>
              <a:rPr sz="4400" b="0" spc="-35" dirty="0">
                <a:latin typeface="Calibri"/>
                <a:cs typeface="Calibri"/>
              </a:rPr>
              <a:t> </a:t>
            </a:r>
            <a:r>
              <a:rPr sz="4400" b="0" dirty="0">
                <a:latin typeface="Calibri"/>
                <a:cs typeface="Calibri"/>
              </a:rPr>
              <a:t>and</a:t>
            </a:r>
            <a:r>
              <a:rPr sz="4400" b="0" spc="-35" dirty="0">
                <a:latin typeface="Calibri"/>
                <a:cs typeface="Calibri"/>
              </a:rPr>
              <a:t> </a:t>
            </a:r>
            <a:r>
              <a:rPr sz="4400" b="0" dirty="0">
                <a:latin typeface="Calibri"/>
                <a:cs typeface="Calibri"/>
              </a:rPr>
              <a:t>bad</a:t>
            </a:r>
            <a:r>
              <a:rPr sz="4400" b="0" spc="-35" dirty="0">
                <a:latin typeface="Calibri"/>
                <a:cs typeface="Calibri"/>
              </a:rPr>
              <a:t> </a:t>
            </a:r>
            <a:r>
              <a:rPr sz="4400" b="0" spc="-10" dirty="0">
                <a:latin typeface="Calibri"/>
                <a:cs typeface="Calibri"/>
              </a:rPr>
              <a:t>times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607261"/>
            <a:ext cx="7338695" cy="298094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353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Are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good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principles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people </a:t>
            </a:r>
            <a:r>
              <a:rPr sz="3200" dirty="0">
                <a:latin typeface="Calibri"/>
                <a:cs typeface="Calibri"/>
              </a:rPr>
              <a:t>management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same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economic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boom </a:t>
            </a:r>
            <a:r>
              <a:rPr sz="3200" dirty="0">
                <a:latin typeface="Calibri"/>
                <a:cs typeface="Calibri"/>
              </a:rPr>
              <a:t>times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or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current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difficult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period?</a:t>
            </a:r>
            <a:endParaRPr lang="en-GB" sz="3200" spc="-10" dirty="0">
              <a:latin typeface="Calibri"/>
              <a:cs typeface="Calibri"/>
            </a:endParaRPr>
          </a:p>
          <a:p>
            <a:pPr marL="355600" marR="5080" indent="-34353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endParaRPr sz="3200" dirty="0">
              <a:latin typeface="Calibri"/>
              <a:cs typeface="Calibri"/>
            </a:endParaRPr>
          </a:p>
          <a:p>
            <a:pPr marL="355600" marR="75565" indent="-343535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Are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there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additional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challenges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bad </a:t>
            </a:r>
            <a:r>
              <a:rPr sz="3200" spc="-10" dirty="0">
                <a:latin typeface="Calibri"/>
                <a:cs typeface="Calibri"/>
              </a:rPr>
              <a:t>times?</a:t>
            </a:r>
            <a:endParaRPr sz="3200" dirty="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372200" y="3933056"/>
            <a:ext cx="2414753" cy="1584176"/>
          </a:xfrm>
          <a:prstGeom prst="rect">
            <a:avLst/>
          </a:prstGeom>
        </p:spPr>
      </p:pic>
    </p:spTree>
  </p:cSld>
  <p:clrMapOvr>
    <a:masterClrMapping/>
  </p:clrMapOvr>
  <p:transition>
    <p:zoom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406979"/>
            <a:ext cx="8229600" cy="878317"/>
          </a:xfrm>
          <a:prstGeom prst="rect">
            <a:avLst/>
          </a:prstGeom>
        </p:spPr>
        <p:txBody>
          <a:bodyPr vert="horz" wrap="square" lIns="0" tIns="199263" rIns="0" bIns="0" rtlCol="0">
            <a:spAutoFit/>
          </a:bodyPr>
          <a:lstStyle/>
          <a:p>
            <a:pPr marL="3188335" algn="l">
              <a:lnSpc>
                <a:spcPct val="100000"/>
              </a:lnSpc>
              <a:spcBef>
                <a:spcPts val="105"/>
              </a:spcBef>
            </a:pPr>
            <a:r>
              <a:rPr sz="4400" b="0" spc="-10" dirty="0">
                <a:latin typeface="Calibri"/>
                <a:cs typeface="Calibri"/>
              </a:rPr>
              <a:t>Activity</a:t>
            </a:r>
            <a:endParaRPr sz="4400"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3660" marR="5080" algn="ctr">
              <a:lnSpc>
                <a:spcPct val="100000"/>
              </a:lnSpc>
              <a:spcBef>
                <a:spcPts val="100"/>
              </a:spcBef>
            </a:pPr>
            <a:r>
              <a:rPr sz="4800" dirty="0"/>
              <a:t>What</a:t>
            </a:r>
            <a:r>
              <a:rPr sz="4800" spc="-75" dirty="0"/>
              <a:t> </a:t>
            </a:r>
            <a:r>
              <a:rPr sz="4800" dirty="0"/>
              <a:t>functions</a:t>
            </a:r>
            <a:r>
              <a:rPr sz="4800" spc="-65" dirty="0"/>
              <a:t> </a:t>
            </a:r>
            <a:r>
              <a:rPr sz="4800" dirty="0"/>
              <a:t>do</a:t>
            </a:r>
            <a:r>
              <a:rPr sz="4800" spc="-85" dirty="0"/>
              <a:t> </a:t>
            </a:r>
            <a:r>
              <a:rPr sz="4800" spc="-10" dirty="0"/>
              <a:t>managers perform?</a:t>
            </a:r>
            <a:endParaRPr sz="4800"/>
          </a:p>
          <a:p>
            <a:pPr marL="60960" algn="ctr">
              <a:lnSpc>
                <a:spcPct val="100000"/>
              </a:lnSpc>
              <a:spcBef>
                <a:spcPts val="1155"/>
              </a:spcBef>
            </a:pPr>
            <a:r>
              <a:rPr sz="4800" dirty="0"/>
              <a:t>(clue………4</a:t>
            </a:r>
            <a:r>
              <a:rPr sz="4800" spc="-20" dirty="0"/>
              <a:t> </a:t>
            </a:r>
            <a:r>
              <a:rPr sz="4800" dirty="0"/>
              <a:t>main</a:t>
            </a:r>
            <a:r>
              <a:rPr sz="4800" spc="-25" dirty="0"/>
              <a:t> </a:t>
            </a:r>
            <a:r>
              <a:rPr sz="4800" spc="-10" dirty="0"/>
              <a:t>ones)</a:t>
            </a:r>
            <a:endParaRPr sz="48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63888" y="4005085"/>
            <a:ext cx="1889745" cy="1656164"/>
          </a:xfrm>
          <a:prstGeom prst="rect">
            <a:avLst/>
          </a:prstGeom>
        </p:spPr>
      </p:pic>
    </p:spTree>
  </p:cSld>
  <p:clrMapOvr>
    <a:masterClrMapping/>
  </p:clrMapOvr>
  <p:transition>
    <p:zoom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382268"/>
            <a:ext cx="8229600" cy="927740"/>
          </a:xfrm>
          <a:prstGeom prst="rect">
            <a:avLst/>
          </a:prstGeom>
        </p:spPr>
        <p:txBody>
          <a:bodyPr vert="horz" wrap="square" lIns="0" tIns="415848" rIns="0" bIns="0" rtlCol="0">
            <a:spAutoFit/>
          </a:bodyPr>
          <a:lstStyle/>
          <a:p>
            <a:pPr marL="1898650" algn="l">
              <a:lnSpc>
                <a:spcPct val="100000"/>
              </a:lnSpc>
              <a:spcBef>
                <a:spcPts val="95"/>
              </a:spcBef>
            </a:pPr>
            <a:r>
              <a:rPr dirty="0"/>
              <a:t>What</a:t>
            </a:r>
            <a:r>
              <a:rPr spc="-170" dirty="0"/>
              <a:t> </a:t>
            </a:r>
            <a:r>
              <a:rPr spc="-10" dirty="0"/>
              <a:t>managers</a:t>
            </a:r>
            <a:r>
              <a:rPr spc="-140" dirty="0"/>
              <a:t> </a:t>
            </a:r>
            <a:r>
              <a:rPr spc="-20" dirty="0"/>
              <a:t>do….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490537" y="1919351"/>
            <a:ext cx="7888605" cy="3878579"/>
            <a:chOff x="490537" y="1919351"/>
            <a:chExt cx="7888605" cy="3878579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20662" y="2029374"/>
              <a:ext cx="7567673" cy="373855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95300" y="1924113"/>
              <a:ext cx="7879080" cy="3869054"/>
            </a:xfrm>
            <a:custGeom>
              <a:avLst/>
              <a:gdLst/>
              <a:ahLst/>
              <a:cxnLst/>
              <a:rect l="l" t="t" r="r" b="b"/>
              <a:pathLst>
                <a:path w="7879080" h="3869054">
                  <a:moveTo>
                    <a:pt x="0" y="3868674"/>
                  </a:moveTo>
                  <a:lnTo>
                    <a:pt x="7878699" y="3868674"/>
                  </a:lnTo>
                  <a:lnTo>
                    <a:pt x="7878699" y="0"/>
                  </a:lnTo>
                  <a:lnTo>
                    <a:pt x="0" y="0"/>
                  </a:lnTo>
                  <a:lnTo>
                    <a:pt x="0" y="3868674"/>
                  </a:lnTo>
                  <a:close/>
                </a:path>
              </a:pathLst>
            </a:custGeom>
            <a:ln w="9525">
              <a:solidFill>
                <a:srgbClr val="94373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  <p:transition>
    <p:zoom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5613" y="273050"/>
            <a:ext cx="8226425" cy="1298575"/>
          </a:xfrm>
        </p:spPr>
        <p:txBody>
          <a:bodyPr/>
          <a:lstStyle/>
          <a:p>
            <a:pPr eaLnBrk="1" hangingPunct="1"/>
            <a:r>
              <a:rPr lang="en-GB"/>
              <a:t>Key thoughts so far?</a:t>
            </a:r>
            <a:endParaRPr 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5613" y="1598613"/>
            <a:ext cx="7212012" cy="4497387"/>
          </a:xfrm>
        </p:spPr>
        <p:txBody>
          <a:bodyPr/>
          <a:lstStyle/>
          <a:p>
            <a:pPr eaLnBrk="1" hangingPunct="1"/>
            <a:r>
              <a:rPr lang="en-GB" sz="2800"/>
              <a:t>Is it possible to predict behaviour?</a:t>
            </a:r>
          </a:p>
          <a:p>
            <a:pPr eaLnBrk="1" hangingPunct="1"/>
            <a:r>
              <a:rPr lang="en-GB" sz="2800"/>
              <a:t>Can we control it?</a:t>
            </a:r>
          </a:p>
          <a:p>
            <a:pPr eaLnBrk="1" hangingPunct="1"/>
            <a:r>
              <a:rPr lang="en-GB" sz="2800"/>
              <a:t>Are people all the same?</a:t>
            </a:r>
          </a:p>
          <a:p>
            <a:pPr eaLnBrk="1" hangingPunct="1"/>
            <a:r>
              <a:rPr lang="en-GB" sz="2800"/>
              <a:t>People are key resource – organisation’s life-blood</a:t>
            </a:r>
          </a:p>
          <a:p>
            <a:pPr eaLnBrk="1" hangingPunct="1"/>
            <a:r>
              <a:rPr lang="en-GB" sz="2800"/>
              <a:t>With increasing competitiveness / globalisation – the management of people is critical</a:t>
            </a:r>
          </a:p>
          <a:p>
            <a:pPr eaLnBrk="1" hangingPunct="1"/>
            <a:endParaRPr lang="en-US" sz="2800"/>
          </a:p>
        </p:txBody>
      </p:sp>
      <p:pic>
        <p:nvPicPr>
          <p:cNvPr id="11268" name="Picture 7" descr="j0234687"/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092950" y="1557338"/>
            <a:ext cx="1517650" cy="893762"/>
          </a:xfrm>
          <a:noFill/>
        </p:spPr>
      </p:pic>
    </p:spTree>
  </p:cSld>
  <p:clrMapOvr>
    <a:masterClrMapping/>
  </p:clrMapOvr>
  <p:transition>
    <p:zoom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5613" y="273050"/>
            <a:ext cx="8226425" cy="1298575"/>
          </a:xfrm>
        </p:spPr>
        <p:txBody>
          <a:bodyPr/>
          <a:lstStyle/>
          <a:p>
            <a:pPr eaLnBrk="1" hangingPunct="1"/>
            <a:r>
              <a:rPr lang="en-GB" dirty="0"/>
              <a:t>Aims of the module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45151" y="1657264"/>
            <a:ext cx="7799257" cy="4497388"/>
          </a:xfrm>
        </p:spPr>
        <p:txBody>
          <a:bodyPr/>
          <a:lstStyle/>
          <a:p>
            <a:pPr eaLnBrk="1" hangingPunct="1"/>
            <a:r>
              <a:rPr lang="en-GB" sz="2400" dirty="0"/>
              <a:t>See module handbook </a:t>
            </a:r>
          </a:p>
          <a:p>
            <a:pPr eaLnBrk="1" hangingPunct="1"/>
            <a:r>
              <a:rPr lang="en-GB" sz="2400" dirty="0"/>
              <a:t>Provide you with an understanding of human and organisational behaviour</a:t>
            </a:r>
          </a:p>
          <a:p>
            <a:pPr eaLnBrk="1" hangingPunct="1"/>
            <a:r>
              <a:rPr lang="en-GB" sz="2400" dirty="0"/>
              <a:t>Look at theoretical concepts</a:t>
            </a:r>
          </a:p>
          <a:p>
            <a:pPr eaLnBrk="1" hangingPunct="1"/>
            <a:r>
              <a:rPr lang="en-GB" sz="2400" dirty="0"/>
              <a:t>Analyse different organisational structures</a:t>
            </a:r>
          </a:p>
          <a:p>
            <a:pPr eaLnBrk="1" hangingPunct="1"/>
            <a:r>
              <a:rPr lang="en-GB" sz="2400" dirty="0"/>
              <a:t>Investigate different management styles</a:t>
            </a:r>
          </a:p>
          <a:p>
            <a:pPr eaLnBrk="1" hangingPunct="1"/>
            <a:r>
              <a:rPr lang="en-GB" sz="2400" dirty="0"/>
              <a:t>Discuss how to manage change</a:t>
            </a:r>
          </a:p>
          <a:p>
            <a:pPr eaLnBrk="1" hangingPunct="1"/>
            <a:r>
              <a:rPr lang="en-GB" sz="2400" dirty="0"/>
              <a:t>Look at how to manage team effectiveness</a:t>
            </a:r>
          </a:p>
          <a:p>
            <a:pPr eaLnBrk="1" hangingPunct="1"/>
            <a:r>
              <a:rPr lang="en-GB" dirty="0"/>
              <a:t>Communication and perception</a:t>
            </a:r>
            <a:endParaRPr lang="en-US" sz="2400" dirty="0"/>
          </a:p>
        </p:txBody>
      </p:sp>
      <p:pic>
        <p:nvPicPr>
          <p:cNvPr id="12292" name="Picture 4" descr="j029384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929438" y="714375"/>
            <a:ext cx="1738312" cy="1827213"/>
          </a:xfrm>
          <a:noFill/>
        </p:spPr>
      </p:pic>
    </p:spTree>
  </p:cSld>
  <p:clrMapOvr>
    <a:masterClrMapping/>
  </p:clrMapOvr>
  <p:transition>
    <p:zoom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/>
              <a:t>Format &amp; structure of the module</a:t>
            </a:r>
            <a:endParaRPr lang="en-US" sz="400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2204864"/>
            <a:ext cx="7069137" cy="4497387"/>
          </a:xfrm>
        </p:spPr>
        <p:txBody>
          <a:bodyPr/>
          <a:lstStyle/>
          <a:p>
            <a:pPr eaLnBrk="1" hangingPunct="1"/>
            <a:r>
              <a:rPr lang="en-GB" sz="2800" dirty="0"/>
              <a:t>Weekly lectures / tutorials</a:t>
            </a:r>
          </a:p>
          <a:p>
            <a:pPr eaLnBrk="1" hangingPunct="1"/>
            <a:r>
              <a:rPr lang="en-GB" sz="2800" dirty="0"/>
              <a:t>Lectures more info giving</a:t>
            </a:r>
          </a:p>
          <a:p>
            <a:pPr eaLnBrk="1" hangingPunct="1"/>
            <a:r>
              <a:rPr lang="en-GB" sz="2800" dirty="0"/>
              <a:t>Tutorials – discussions / group work / case study analysis</a:t>
            </a:r>
          </a:p>
          <a:p>
            <a:pPr eaLnBrk="1" hangingPunct="1"/>
            <a:r>
              <a:rPr lang="en-GB" sz="2800" dirty="0"/>
              <a:t>Lecture slides / Moodle notes / tutorial activities </a:t>
            </a:r>
            <a:endParaRPr lang="en-US" sz="2800" dirty="0"/>
          </a:p>
        </p:txBody>
      </p:sp>
      <p:pic>
        <p:nvPicPr>
          <p:cNvPr id="13316" name="Picture 4" descr="j030125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696654" y="1916832"/>
            <a:ext cx="1576353" cy="1348919"/>
          </a:xfrm>
          <a:noFill/>
        </p:spPr>
      </p:pic>
    </p:spTree>
  </p:cSld>
  <p:clrMapOvr>
    <a:masterClrMapping/>
  </p:clrMapOvr>
  <p:transition>
    <p:zoom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Reading books</a:t>
            </a:r>
            <a:endParaRPr lang="en-US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71500" y="1571625"/>
            <a:ext cx="6708775" cy="4497388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>
                <a:solidFill>
                  <a:srgbClr val="FF0000"/>
                </a:solidFill>
              </a:rPr>
              <a:t>Mullins, L (2022) Management &amp; Organisational Behaviour, 9</a:t>
            </a:r>
            <a:r>
              <a:rPr lang="en-GB" sz="2800" baseline="30000" dirty="0">
                <a:solidFill>
                  <a:srgbClr val="FF0000"/>
                </a:solidFill>
              </a:rPr>
              <a:t>th</a:t>
            </a:r>
            <a:r>
              <a:rPr lang="en-GB" sz="2800" dirty="0">
                <a:solidFill>
                  <a:srgbClr val="FF0000"/>
                </a:solidFill>
              </a:rPr>
              <a:t> edition, Harlow, Prentice Hall.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/>
              <a:t>Wilson, F. (2010) Organizational Behaviour at Work: a critical introduction, 3</a:t>
            </a:r>
            <a:r>
              <a:rPr lang="en-GB" sz="2800" baseline="30000" dirty="0"/>
              <a:t>rd</a:t>
            </a:r>
            <a:r>
              <a:rPr lang="en-GB" sz="2800" dirty="0"/>
              <a:t> edition, Oxford: Oxford University Press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/>
              <a:t>Plus others ……..</a:t>
            </a:r>
          </a:p>
          <a:p>
            <a:pPr marL="915670" lvl="2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/>
              <a:t>i.e. additional recommended texts / journals, articles etc.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endParaRPr lang="en-US" sz="2800" dirty="0"/>
          </a:p>
        </p:txBody>
      </p:sp>
      <p:pic>
        <p:nvPicPr>
          <p:cNvPr id="14340" name="Picture 4" descr="j0217698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000875" y="2500313"/>
            <a:ext cx="1747838" cy="1693862"/>
          </a:xfrm>
          <a:noFill/>
        </p:spPr>
      </p:pic>
    </p:spTree>
  </p:cSld>
  <p:clrMapOvr>
    <a:masterClrMapping/>
  </p:clrMapOvr>
  <p:transition>
    <p:zoom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5613" y="239184"/>
            <a:ext cx="8226425" cy="1143000"/>
          </a:xfrm>
        </p:spPr>
        <p:txBody>
          <a:bodyPr/>
          <a:lstStyle/>
          <a:p>
            <a:pPr eaLnBrk="1" hangingPunct="1"/>
            <a:r>
              <a:rPr lang="en-GB"/>
              <a:t>Assessments</a:t>
            </a:r>
            <a:endParaRPr lang="en-US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5613" y="1598613"/>
            <a:ext cx="7285037" cy="4497387"/>
          </a:xfrm>
        </p:spPr>
        <p:txBody>
          <a:bodyPr/>
          <a:lstStyle/>
          <a:p>
            <a:pPr eaLnBrk="1" hangingPunct="1"/>
            <a:r>
              <a:rPr lang="en-GB" sz="2800" dirty="0"/>
              <a:t>Details in module handbook</a:t>
            </a:r>
          </a:p>
          <a:p>
            <a:pPr eaLnBrk="1" hangingPunct="1"/>
            <a:r>
              <a:rPr lang="en-GB" sz="2800" dirty="0"/>
              <a:t>Centre around 2 case studies</a:t>
            </a:r>
          </a:p>
          <a:p>
            <a:pPr eaLnBrk="1" hangingPunct="1"/>
            <a:r>
              <a:rPr lang="en-GB" sz="2800" dirty="0"/>
              <a:t>3 parts to assessment</a:t>
            </a:r>
          </a:p>
          <a:p>
            <a:pPr lvl="1"/>
            <a:r>
              <a:rPr lang="en-GB" dirty="0"/>
              <a:t>Essay (50%)</a:t>
            </a:r>
          </a:p>
          <a:p>
            <a:pPr lvl="1" eaLnBrk="1" hangingPunct="1"/>
            <a:r>
              <a:rPr lang="en-GB" dirty="0"/>
              <a:t>1a: Team presentation (20%)</a:t>
            </a:r>
          </a:p>
          <a:p>
            <a:pPr lvl="1" eaLnBrk="1" hangingPunct="1"/>
            <a:r>
              <a:rPr lang="en-GB" dirty="0"/>
              <a:t>1b: Report (30%)</a:t>
            </a:r>
          </a:p>
          <a:p>
            <a:pPr lvl="1" eaLnBrk="1" hangingPunct="1"/>
            <a:r>
              <a:rPr lang="en-GB" sz="2800" dirty="0"/>
              <a:t>Assessment criteria marking grid</a:t>
            </a:r>
          </a:p>
          <a:p>
            <a:pPr eaLnBrk="1" hangingPunct="1"/>
            <a:r>
              <a:rPr lang="en-GB" sz="2800" dirty="0"/>
              <a:t>Instructions on assignment layout / format </a:t>
            </a:r>
          </a:p>
          <a:p>
            <a:pPr eaLnBrk="1" hangingPunct="1"/>
            <a:endParaRPr lang="en-US" sz="2800" dirty="0"/>
          </a:p>
        </p:txBody>
      </p:sp>
      <p:sp>
        <p:nvSpPr>
          <p:cNvPr id="15364" name="Content Placeholder 6"/>
          <p:cNvSpPr>
            <a:spLocks noGrp="1"/>
          </p:cNvSpPr>
          <p:nvPr>
            <p:ph sz="half" idx="2"/>
          </p:nvPr>
        </p:nvSpPr>
        <p:spPr>
          <a:xfrm>
            <a:off x="6300192" y="2060848"/>
            <a:ext cx="2381846" cy="2736304"/>
          </a:xfrm>
        </p:spPr>
        <p:txBody>
          <a:bodyPr/>
          <a:lstStyle/>
          <a:p>
            <a:pPr eaLnBrk="1" hangingPunct="1"/>
            <a:endParaRPr lang="en-US" dirty="0"/>
          </a:p>
        </p:txBody>
      </p:sp>
      <p:pic>
        <p:nvPicPr>
          <p:cNvPr id="15365" name="Picture 8" descr="C:\Documents and Settings\user\Local Settings\Temporary Internet Files\Content.IE5\9RFJPX8E\MM90032379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25" y="2391305"/>
            <a:ext cx="2243138" cy="224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B3C3133-E346-460A-B159-5A9B72CF6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outline of developments in management theory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B5CCCA8-EDC3-47F3-AF28-BBE9C1DDDA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67744" y="1556792"/>
            <a:ext cx="4536504" cy="4289619"/>
          </a:xfrm>
        </p:spPr>
      </p:pic>
    </p:spTree>
    <p:extLst>
      <p:ext uri="{BB962C8B-B14F-4D97-AF65-F5344CB8AC3E}">
        <p14:creationId xmlns:p14="http://schemas.microsoft.com/office/powerpoint/2010/main" val="530315419"/>
      </p:ext>
    </p:extLst>
  </p:cSld>
  <p:clrMapOvr>
    <a:masterClrMapping/>
  </p:clrMapOvr>
  <p:transition>
    <p:zoom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16388" name="WordArt 4"/>
          <p:cNvSpPr>
            <a:spLocks noChangeArrowheads="1" noChangeShapeType="1" noTextEdit="1"/>
          </p:cNvSpPr>
          <p:nvPr/>
        </p:nvSpPr>
        <p:spPr bwMode="auto">
          <a:xfrm>
            <a:off x="3128963" y="2786063"/>
            <a:ext cx="2886075" cy="128587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/>
          <a:p>
            <a:pPr algn="ctr"/>
            <a:r>
              <a:rPr lang="en-GB" sz="3600" kern="1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Any questions?</a:t>
            </a:r>
          </a:p>
        </p:txBody>
      </p:sp>
    </p:spTree>
  </p:cSld>
  <p:clrMapOvr>
    <a:masterClrMapping/>
  </p:clrMapOvr>
  <p:transition>
    <p:zoom/>
  </p:transition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0</TotalTime>
  <Words>720</Words>
  <Application>Microsoft Office PowerPoint</Application>
  <PresentationFormat>On-screen Show (4:3)</PresentationFormat>
  <Paragraphs>134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Myriad Pro</vt:lpstr>
      <vt:lpstr>Arial</vt:lpstr>
      <vt:lpstr>Calibri</vt:lpstr>
      <vt:lpstr>Impact</vt:lpstr>
      <vt:lpstr>Times</vt:lpstr>
      <vt:lpstr>Times New Roman</vt:lpstr>
      <vt:lpstr>Wingdings</vt:lpstr>
      <vt:lpstr>Wingdings 2</vt:lpstr>
      <vt:lpstr>UWTSD</vt:lpstr>
      <vt:lpstr>People and Organisations </vt:lpstr>
      <vt:lpstr>Introduction to the module</vt:lpstr>
      <vt:lpstr>Aims of the module</vt:lpstr>
      <vt:lpstr>Format &amp; structure of the module</vt:lpstr>
      <vt:lpstr>Reading books</vt:lpstr>
      <vt:lpstr>Assessments</vt:lpstr>
      <vt:lpstr>What is OB?</vt:lpstr>
      <vt:lpstr>PowerPoint Presentation</vt:lpstr>
      <vt:lpstr>Why study OB?</vt:lpstr>
      <vt:lpstr>PowerPoint Presentation</vt:lpstr>
      <vt:lpstr>…….we are not all managers!</vt:lpstr>
      <vt:lpstr>PowerPoint Presentation</vt:lpstr>
      <vt:lpstr>What makes a ‘great place to work’?</vt:lpstr>
      <vt:lpstr>Managing in good and bad times</vt:lpstr>
      <vt:lpstr>Activity</vt:lpstr>
      <vt:lpstr>What managers do….</vt:lpstr>
      <vt:lpstr>Key thoughts so far?</vt:lpstr>
      <vt:lpstr>Aims of the module</vt:lpstr>
      <vt:lpstr>Format &amp; structure of the module</vt:lpstr>
      <vt:lpstr>Reading books</vt:lpstr>
      <vt:lpstr>Assessments</vt:lpstr>
      <vt:lpstr>An outline of developments in management theory</vt:lpstr>
      <vt:lpstr>PowerPoint Presentation</vt:lpstr>
    </vt:vector>
  </TitlesOfParts>
  <Company>University of Glamorgan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alewis2</dc:creator>
  <cp:lastModifiedBy>Helen Evans (Institute of Management and Health)</cp:lastModifiedBy>
  <cp:revision>27</cp:revision>
  <dcterms:created xsi:type="dcterms:W3CDTF">2004-10-05T13:10:17Z</dcterms:created>
  <dcterms:modified xsi:type="dcterms:W3CDTF">2024-10-01T09:38:59Z</dcterms:modified>
</cp:coreProperties>
</file>