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2"/>
  </p:notesMasterIdLst>
  <p:sldIdLst>
    <p:sldId id="293" r:id="rId5"/>
    <p:sldId id="278" r:id="rId6"/>
    <p:sldId id="289" r:id="rId7"/>
    <p:sldId id="290" r:id="rId8"/>
    <p:sldId id="291" r:id="rId9"/>
    <p:sldId id="292" r:id="rId10"/>
    <p:sldId id="28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0021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59484" autoAdjust="0"/>
  </p:normalViewPr>
  <p:slideViewPr>
    <p:cSldViewPr snapToGrid="0">
      <p:cViewPr varScale="1">
        <p:scale>
          <a:sx n="46" d="100"/>
          <a:sy n="46" d="100"/>
        </p:scale>
        <p:origin x="1440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25422-E2F4-4493-B43E-C9066F429F96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6745-E5C4-48CF-8EEA-08DC1E7EC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4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10BF50E-9744-4201-B858-60FDF40AB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02188E-8FFF-40C7-97E9-05CD409DB1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6F6E030-4256-437B-95BF-1409AC929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F90A09-5560-4D1C-87D4-CDAE805685D3}" type="slidenum">
              <a:rPr lang="en-GB" altLang="en-US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087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8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080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993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012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729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37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926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8749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tx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18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994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598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chemeClr val="bg2">
              <a:lumMod val="60000"/>
              <a:lumOff val="40000"/>
              <a:alpha val="15000"/>
            </a:schemeClr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2483554-7D25-44A2-9915-A8200A2D75BA}" type="datetimeFigureOut">
              <a:rPr lang="en-GB" smtClean="0"/>
              <a:t>28/04/2021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2976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48B29-8F9B-4E3C-982F-081A3AF8AC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404872"/>
            <a:ext cx="3044950" cy="1627792"/>
          </a:xfrm>
        </p:spPr>
        <p:txBody>
          <a:bodyPr>
            <a:normAutofit/>
          </a:bodyPr>
          <a:lstStyle/>
          <a:p>
            <a:r>
              <a:rPr lang="en-GB" altLang="en-US" sz="1500" b="1"/>
              <a:t>Strategic  Management for SME’s</a:t>
            </a:r>
            <a:br>
              <a:rPr lang="en-GB" altLang="en-US" sz="1500" b="1"/>
            </a:br>
            <a:br>
              <a:rPr lang="en-GB" altLang="en-US" sz="1500" b="1"/>
            </a:br>
            <a:r>
              <a:rPr lang="en-GB" altLang="en-US" sz="1500"/>
              <a:t>Module code: BMSW6104</a:t>
            </a:r>
            <a:endParaRPr lang="en-GB" sz="15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1A764-52EB-48EC-AA4D-D63DD3159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3088" y="4352544"/>
            <a:ext cx="2668122" cy="1239894"/>
          </a:xfrm>
        </p:spPr>
        <p:txBody>
          <a:bodyPr>
            <a:normAutofit/>
          </a:bodyPr>
          <a:lstStyle/>
          <a:p>
            <a:r>
              <a:rPr lang="en-GB" altLang="en-US" sz="1800" dirty="0">
                <a:solidFill>
                  <a:schemeClr val="bg1"/>
                </a:solidFill>
              </a:rPr>
              <a:t>Introductory Session: Wednesday  7</a:t>
            </a:r>
            <a:r>
              <a:rPr lang="en-GB" altLang="en-US" sz="1800" baseline="30000" dirty="0">
                <a:solidFill>
                  <a:schemeClr val="bg1"/>
                </a:solidFill>
              </a:rPr>
              <a:t>th</a:t>
            </a:r>
            <a:r>
              <a:rPr lang="en-GB" altLang="en-US" sz="1800" dirty="0">
                <a:solidFill>
                  <a:schemeClr val="bg1"/>
                </a:solidFill>
              </a:rPr>
              <a:t> October 2020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72CC17-ECB2-404B-803B-DBADD1139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60D27DF-7783-4689-847C-4C24AC3F7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0412" y="802767"/>
            <a:ext cx="656539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Graphic 6" descr="Hierarchy">
            <a:extLst>
              <a:ext uri="{FF2B5EF4-FFF2-40B4-BE49-F238E27FC236}">
                <a16:creationId xmlns:a16="http://schemas.microsoft.com/office/drawing/2014/main" id="{891036AB-A7D2-43C8-9631-C981F28CE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4268" y="1122807"/>
            <a:ext cx="4297680" cy="429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7195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5A7D-17CC-4D28-9545-DA0F3DE2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4492932" cy="3263206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/>
              <a:t>Module Lecturer:  Marie Pitson</a:t>
            </a:r>
          </a:p>
          <a:p>
            <a:pPr marL="0" indent="0">
              <a:buNone/>
              <a:defRPr/>
            </a:pPr>
            <a:r>
              <a:rPr lang="en-GB"/>
              <a:t>marie.pitson@uwtsd.ac.uk</a:t>
            </a:r>
            <a:endParaRPr lang="en-GB" dirty="0"/>
          </a:p>
        </p:txBody>
      </p:sp>
      <p:sp>
        <p:nvSpPr>
          <p:cNvPr id="6148" name="Rectangle 134">
            <a:extLst>
              <a:ext uri="{FF2B5EF4-FFF2-40B4-BE49-F238E27FC236}">
                <a16:creationId xmlns:a16="http://schemas.microsoft.com/office/drawing/2014/main" id="{D43721A6-FEC0-463C-9B9C-B96C6888E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3605" y="964692"/>
            <a:ext cx="5440680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49" name="Rectangle 136">
            <a:extLst>
              <a:ext uri="{FF2B5EF4-FFF2-40B4-BE49-F238E27FC236}">
                <a16:creationId xmlns:a16="http://schemas.microsoft.com/office/drawing/2014/main" id="{D50E3799-9952-4F22-9C21-8EA2CA25D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699" y="1128683"/>
            <a:ext cx="5106493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D6349AE5-E225-4615-951E-51555209A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72789" y="2637912"/>
            <a:ext cx="4782312" cy="1590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764AE-D7B7-4CB5-A0E1-2885E459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9C095C-3AB6-49D8-9436-3672566FE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8C15B-C61F-4C2B-8FF4-4C9C96FF6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3" y="973600"/>
            <a:ext cx="5826919" cy="492428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>
                <a:solidFill>
                  <a:schemeClr val="tx1"/>
                </a:solidFill>
              </a:rPr>
              <a:t>AIM(S)</a:t>
            </a:r>
            <a:endParaRPr lang="en-GB">
              <a:solidFill>
                <a:schemeClr val="tx1"/>
              </a:solidFill>
            </a:endParaRPr>
          </a:p>
          <a:p>
            <a:pPr lvl="0" fontAlgn="base" hangingPunct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To develop a holistic understanding of organisations’ strategic direction via their  </a:t>
            </a:r>
          </a:p>
          <a:p>
            <a:pPr fontAlgn="base" hangingPunct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        interaction with the internal and external environment.</a:t>
            </a:r>
          </a:p>
          <a:p>
            <a:pPr>
              <a:lnSpc>
                <a:spcPct val="90000"/>
              </a:lnSpc>
            </a:pPr>
            <a:r>
              <a:rPr lang="en-GB" b="1">
                <a:solidFill>
                  <a:schemeClr val="tx1"/>
                </a:solidFill>
              </a:rPr>
              <a:t>LEARNING OUTCOMES</a:t>
            </a:r>
            <a:endParaRPr lang="en-GB">
              <a:solidFill>
                <a:schemeClr val="tx1"/>
              </a:solidFill>
            </a:endParaRPr>
          </a:p>
          <a:p>
            <a:pPr hangingPunct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Upon the successful completion of this module, the student should be able to:</a:t>
            </a:r>
          </a:p>
          <a:p>
            <a:pPr lvl="0" fontAlgn="base" hangingPunct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critically appraise an organisation’s strategic direction;</a:t>
            </a:r>
          </a:p>
          <a:p>
            <a:pPr lvl="0" fontAlgn="base" hangingPunct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critically analyse the components of an organisation’s internal and external  environment; </a:t>
            </a:r>
          </a:p>
          <a:p>
            <a:pPr lvl="0" fontAlgn="base" hangingPunct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critically evaluate  stakeholder expectations;</a:t>
            </a:r>
          </a:p>
          <a:p>
            <a:pPr lvl="0" fontAlgn="base" hangingPunct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formulate and verify new strategies for sustainable growth.</a:t>
            </a:r>
          </a:p>
          <a:p>
            <a:pPr fontAlgn="base" hangingPunct="0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 </a:t>
            </a:r>
          </a:p>
          <a:p>
            <a:pPr>
              <a:lnSpc>
                <a:spcPct val="90000"/>
              </a:lnSpc>
            </a:pPr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024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6AD85578-1E4B-4014-9D52-E76894750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8550B3F-9390-4CA1-B3C8-91529289D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465377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258EC-18BE-47B2-B2DA-EDE5D9E27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518" y="1059838"/>
            <a:ext cx="3632052" cy="4738324"/>
          </a:xfrm>
          <a:prstGeom prst="ellipse">
            <a:avLst/>
          </a:prstGeom>
          <a:noFill/>
          <a:ln>
            <a:noFill/>
          </a:ln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0C607-D783-47D5-9E23-BB73A17EB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9109" y="1059838"/>
            <a:ext cx="4665397" cy="4738323"/>
          </a:xfrm>
        </p:spPr>
        <p:txBody>
          <a:bodyPr anchor="ctr">
            <a:normAutofit/>
          </a:bodyPr>
          <a:lstStyle/>
          <a:p>
            <a:pPr lvl="0" fontAlgn="base" hangingPunct="0">
              <a:lnSpc>
                <a:spcPct val="90000"/>
              </a:lnSpc>
            </a:pPr>
            <a:r>
              <a:rPr lang="en-GB" dirty="0"/>
              <a:t>Strategic management in different contexts; Corporate\level strategy and business level strategy. </a:t>
            </a:r>
            <a:endParaRPr lang="en-GB"/>
          </a:p>
          <a:p>
            <a:pPr lvl="0" fontAlgn="base" hangingPunct="0">
              <a:lnSpc>
                <a:spcPct val="90000"/>
              </a:lnSpc>
            </a:pPr>
            <a:r>
              <a:rPr lang="en-GB" dirty="0"/>
              <a:t>Strategic management in practice; to include the strategic position, strategic choices strategy into action and development processes.</a:t>
            </a:r>
            <a:endParaRPr lang="en-GB"/>
          </a:p>
          <a:p>
            <a:pPr lvl="0" fontAlgn="base" hangingPunct="0">
              <a:lnSpc>
                <a:spcPct val="90000"/>
              </a:lnSpc>
            </a:pPr>
            <a:r>
              <a:rPr lang="en-GB" dirty="0"/>
              <a:t>Strategic analysis; to include macro environment analysis using PEST and other frameworks, five forces framework, defining strategic groups and critical success factors.</a:t>
            </a:r>
            <a:endParaRPr lang="en-GB"/>
          </a:p>
          <a:p>
            <a:pPr lvl="0" fontAlgn="base" hangingPunct="0">
              <a:lnSpc>
                <a:spcPct val="90000"/>
              </a:lnSpc>
            </a:pPr>
            <a:r>
              <a:rPr lang="en-GB" dirty="0"/>
              <a:t>Resource, competence and strategic capability. The strategic importance of resources, core competences and organisation capabilities. Using SWOT, and TOWS matrix.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4741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764AE-D7B7-4CB5-A0E1-2885E459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9C095C-3AB6-49D8-9436-3672566FE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E5D92-D62A-4452-88A8-A675258D7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3" y="973600"/>
            <a:ext cx="5826919" cy="4924280"/>
          </a:xfrm>
        </p:spPr>
        <p:txBody>
          <a:bodyPr anchor="ctr">
            <a:normAutofit/>
          </a:bodyPr>
          <a:lstStyle/>
          <a:p>
            <a:pPr lvl="0" fontAlgn="base" hangingPunct="0"/>
            <a:r>
              <a:rPr lang="en-GB">
                <a:solidFill>
                  <a:schemeClr val="tx1"/>
                </a:solidFill>
              </a:rPr>
              <a:t>Stakeholder expectation and organisational purpose; to include the importance of governance stakeholder mapping and ethical issues and their impact on strategic development. </a:t>
            </a:r>
          </a:p>
          <a:p>
            <a:pPr lvl="0" fontAlgn="base" hangingPunct="0"/>
            <a:r>
              <a:rPr lang="en-GB">
                <a:solidFill>
                  <a:schemeClr val="tx1"/>
                </a:solidFill>
              </a:rPr>
              <a:t>Business level strategy and different methods of achieving sustainable competitive advantage.</a:t>
            </a:r>
          </a:p>
          <a:p>
            <a:pPr lvl="0" fontAlgn="base" hangingPunct="0"/>
            <a:r>
              <a:rPr lang="en-GB">
                <a:solidFill>
                  <a:schemeClr val="tx1"/>
                </a:solidFill>
              </a:rPr>
              <a:t>Corporate level strategy to include product diversity, international diversity, corporate parenting roles and portfolio management.</a:t>
            </a:r>
          </a:p>
          <a:p>
            <a:pPr lvl="0" fontAlgn="base" hangingPunct="0"/>
            <a:r>
              <a:rPr lang="en-GB">
                <a:solidFill>
                  <a:schemeClr val="tx1"/>
                </a:solidFill>
              </a:rPr>
              <a:t>Strategic evaluation and selection; to include the various strategic development methods available to organisations (internal, acquisition and alliance). </a:t>
            </a:r>
          </a:p>
          <a:p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6776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3976D1-3430-450C-A978-87A9A6E8E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6AAC78-7D86-415A-ADC1-2B4748079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9680" y="1248156"/>
            <a:ext cx="9692640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A658D9-F185-44F1-BA33-D50320D1D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2228" y="1060704"/>
            <a:ext cx="10067544" cy="4736592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DCE93A-6D80-4A33-9ABC-7E640FCD0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7418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/>
              <a:t>Scheme Of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76D32-09F7-4524-8094-929627A44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6062" y="2291262"/>
            <a:ext cx="8779512" cy="287925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404040"/>
                </a:solidFill>
              </a:rPr>
              <a:t>What is Strategy-Planning</a:t>
            </a:r>
          </a:p>
          <a:p>
            <a:r>
              <a:rPr lang="en-GB">
                <a:solidFill>
                  <a:srgbClr val="404040"/>
                </a:solidFill>
              </a:rPr>
              <a:t>Strategic Analysis- Analysing the Environment</a:t>
            </a:r>
          </a:p>
          <a:p>
            <a:r>
              <a:rPr lang="en-GB">
                <a:solidFill>
                  <a:srgbClr val="404040"/>
                </a:solidFill>
              </a:rPr>
              <a:t>Analysing and Evaluating Resource Capabilities</a:t>
            </a:r>
          </a:p>
          <a:p>
            <a:r>
              <a:rPr lang="en-GB">
                <a:solidFill>
                  <a:srgbClr val="404040"/>
                </a:solidFill>
              </a:rPr>
              <a:t>Identifying Strategic Options</a:t>
            </a:r>
          </a:p>
          <a:p>
            <a:r>
              <a:rPr lang="en-GB">
                <a:solidFill>
                  <a:srgbClr val="404040"/>
                </a:solidFill>
              </a:rPr>
              <a:t>Implementation of Strategy</a:t>
            </a:r>
          </a:p>
          <a:p>
            <a:r>
              <a:rPr lang="en-GB">
                <a:solidFill>
                  <a:srgbClr val="404040"/>
                </a:solidFill>
              </a:rPr>
              <a:t>Models to be included in this SOW- Boston Matrix, Stakeholder Analysis, PESTLE, SWOT, Porter’s 5 Forces, Value Chain.</a:t>
            </a:r>
          </a:p>
          <a:p>
            <a:endParaRPr lang="en-GB">
              <a:solidFill>
                <a:srgbClr val="404040"/>
              </a:solidFill>
            </a:endParaRPr>
          </a:p>
          <a:p>
            <a:endParaRPr lang="en-GB">
              <a:solidFill>
                <a:srgbClr val="404040"/>
              </a:solidFill>
            </a:endParaRPr>
          </a:p>
          <a:p>
            <a:endParaRPr lang="en-GB">
              <a:solidFill>
                <a:srgbClr val="404040"/>
              </a:solidFill>
            </a:endParaRPr>
          </a:p>
          <a:p>
            <a:endParaRPr lang="en-GB">
              <a:solidFill>
                <a:srgbClr val="404040"/>
              </a:solidFill>
            </a:endParaRPr>
          </a:p>
          <a:p>
            <a:endParaRPr lang="en-GB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8901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7A0A9B6-2083-43CF-97D8-0CCFF905C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FCF51-C915-4248-830F-EE4333C3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757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b="1">
                <a:solidFill>
                  <a:srgbClr val="262626"/>
                </a:solidFill>
              </a:rPr>
              <a:t>Assessment Brief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6B583D-8802-4A01-8412-0D89815D1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B40F81-336E-4A2B-8833-8C34EF42C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erver">
            <a:extLst>
              <a:ext uri="{FF2B5EF4-FFF2-40B4-BE49-F238E27FC236}">
                <a16:creationId xmlns:a16="http://schemas.microsoft.com/office/drawing/2014/main" id="{D0B444EB-A67C-4079-9A9F-8631FD937C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8626" y="1190881"/>
            <a:ext cx="4159568" cy="41595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86415-785A-471B-88FE-6E9962B871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3757" y="2858703"/>
            <a:ext cx="4475892" cy="3042547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</a:rPr>
              <a:t>Individual:</a:t>
            </a:r>
          </a:p>
          <a:p>
            <a:r>
              <a:rPr lang="en-GB" sz="2800" dirty="0">
                <a:solidFill>
                  <a:schemeClr val="bg1"/>
                </a:solidFill>
              </a:rPr>
              <a:t>Report (5,500 words)</a:t>
            </a:r>
          </a:p>
          <a:p>
            <a:r>
              <a:rPr lang="en-GB" sz="2800" dirty="0">
                <a:solidFill>
                  <a:schemeClr val="bg1"/>
                </a:solidFill>
              </a:rPr>
              <a:t>Due: Friday 25th June at 15:00 (3pm)</a:t>
            </a:r>
          </a:p>
        </p:txBody>
      </p:sp>
    </p:spTree>
    <p:extLst>
      <p:ext uri="{BB962C8B-B14F-4D97-AF65-F5344CB8AC3E}">
        <p14:creationId xmlns:p14="http://schemas.microsoft.com/office/powerpoint/2010/main" val="160023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635D4D"/>
      </a:dk2>
      <a:lt2>
        <a:srgbClr val="D8D6BA"/>
      </a:lt2>
      <a:accent1>
        <a:srgbClr val="9CBEBD"/>
      </a:accent1>
      <a:accent2>
        <a:srgbClr val="D2CB6C"/>
      </a:accent2>
      <a:accent3>
        <a:srgbClr val="9D9A93"/>
      </a:accent3>
      <a:accent4>
        <a:srgbClr val="C89F5D"/>
      </a:accent4>
      <a:accent5>
        <a:srgbClr val="A9A57C"/>
      </a:accent5>
      <a:accent6>
        <a:srgbClr val="95A39D"/>
      </a:accent6>
      <a:hlink>
        <a:srgbClr val="D25814"/>
      </a:hlink>
      <a:folHlink>
        <a:srgbClr val="849A0A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0BDC4BB7-8AF9-46FD-8C32-AB93AC9C41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22" ma:contentTypeDescription="Create a new document." ma:contentTypeScope="" ma:versionID="a978c0187ecde264adcaf29a38e485ec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b918a4c89e73d6f50f2c800316baad09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17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18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19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22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23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25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Props1.xml><?xml version="1.0" encoding="utf-8"?>
<ds:datastoreItem xmlns:ds="http://schemas.openxmlformats.org/officeDocument/2006/customXml" ds:itemID="{46AD343B-177C-45F2-A975-048E9EC642F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FE0D7E-D9F4-4D0B-8542-10A6187D58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AE510DF-759E-4792-A57A-ECA7D3083CBF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92c24619-d6d5-42cf-b618-23d930ad9f20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339</Words>
  <Application>Microsoft Office PowerPoint</Application>
  <PresentationFormat>Widescreen</PresentationFormat>
  <Paragraphs>40</Paragraphs>
  <Slides>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Gill Sans MT</vt:lpstr>
      <vt:lpstr>Parcel</vt:lpstr>
      <vt:lpstr>Strategic  Management for SME’s  Module code: BMSW6104</vt:lpstr>
      <vt:lpstr>PowerPoint Presentation</vt:lpstr>
      <vt:lpstr>PowerPoint Presentation</vt:lpstr>
      <vt:lpstr>Indicative Content</vt:lpstr>
      <vt:lpstr>PowerPoint Presentation</vt:lpstr>
      <vt:lpstr>Scheme Of Work</vt:lpstr>
      <vt:lpstr>Assessment Brief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 Management for SME’s  Module code: BMSW6104</dc:title>
  <dc:creator>Marie Pitson</dc:creator>
  <cp:lastModifiedBy>Marie Pitson</cp:lastModifiedBy>
  <cp:revision>2</cp:revision>
  <dcterms:created xsi:type="dcterms:W3CDTF">2020-10-07T06:10:40Z</dcterms:created>
  <dcterms:modified xsi:type="dcterms:W3CDTF">2021-04-28T07:21:55Z</dcterms:modified>
</cp:coreProperties>
</file>