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66" r:id="rId5"/>
    <p:sldMasterId id="2147483746" r:id="rId6"/>
  </p:sldMasterIdLst>
  <p:notesMasterIdLst>
    <p:notesMasterId r:id="rId16"/>
  </p:notesMasterIdLst>
  <p:sldIdLst>
    <p:sldId id="257" r:id="rId7"/>
    <p:sldId id="492" r:id="rId8"/>
    <p:sldId id="427" r:id="rId9"/>
    <p:sldId id="495" r:id="rId10"/>
    <p:sldId id="494" r:id="rId11"/>
    <p:sldId id="496" r:id="rId12"/>
    <p:sldId id="491" r:id="rId13"/>
    <p:sldId id="498" r:id="rId14"/>
    <p:sldId id="49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0047" autoAdjust="0"/>
  </p:normalViewPr>
  <p:slideViewPr>
    <p:cSldViewPr snapToGrid="0">
      <p:cViewPr varScale="1">
        <p:scale>
          <a:sx n="82" d="100"/>
          <a:sy n="82" d="100"/>
        </p:scale>
        <p:origin x="492" y="5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Sturrock" userId="67c2b33a-22c0-463e-873e-8a560312126b" providerId="ADAL" clId="{5DA2305F-F864-42F0-9426-181089A3A823}"/>
    <pc:docChg chg="modSld delMainMaster">
      <pc:chgData name="Bethan Sturrock" userId="67c2b33a-22c0-463e-873e-8a560312126b" providerId="ADAL" clId="{5DA2305F-F864-42F0-9426-181089A3A823}" dt="2026-07-19T18:08:31.977" v="4"/>
      <pc:docMkLst>
        <pc:docMk/>
      </pc:docMkLst>
      <pc:sldChg chg="modSp mod">
        <pc:chgData name="Bethan Sturrock" userId="67c2b33a-22c0-463e-873e-8a560312126b" providerId="ADAL" clId="{5DA2305F-F864-42F0-9426-181089A3A823}" dt="2026-07-19T18:08:26.607" v="3" actId="20577"/>
        <pc:sldMkLst>
          <pc:docMk/>
          <pc:sldMk cId="2079596895" sldId="257"/>
        </pc:sldMkLst>
        <pc:spChg chg="mod">
          <ac:chgData name="Bethan Sturrock" userId="67c2b33a-22c0-463e-873e-8a560312126b" providerId="ADAL" clId="{5DA2305F-F864-42F0-9426-181089A3A823}" dt="2026-07-19T18:08:23.660" v="1" actId="20577"/>
          <ac:spMkLst>
            <pc:docMk/>
            <pc:sldMk cId="2079596895" sldId="257"/>
            <ac:spMk id="6" creationId="{EBEE33A7-F235-FE36-C2EE-31C29005A29E}"/>
          </ac:spMkLst>
        </pc:spChg>
        <pc:spChg chg="mod">
          <ac:chgData name="Bethan Sturrock" userId="67c2b33a-22c0-463e-873e-8a560312126b" providerId="ADAL" clId="{5DA2305F-F864-42F0-9426-181089A3A823}" dt="2026-07-19T18:08:26.607" v="3" actId="20577"/>
          <ac:spMkLst>
            <pc:docMk/>
            <pc:sldMk cId="2079596895" sldId="257"/>
            <ac:spMk id="8" creationId="{EA3E3C16-C435-C8C8-3AD9-E4AF1792994E}"/>
          </ac:spMkLst>
        </pc:spChg>
      </pc:sldChg>
      <pc:sldMasterChg chg="del delSldLayout">
        <pc:chgData name="Bethan Sturrock" userId="67c2b33a-22c0-463e-873e-8a560312126b" providerId="ADAL" clId="{5DA2305F-F864-42F0-9426-181089A3A823}" dt="2026-07-19T18:08:31.977" v="4"/>
        <pc:sldMasterMkLst>
          <pc:docMk/>
          <pc:sldMasterMk cId="3921216059" sldId="2147483720"/>
        </pc:sldMasterMkLst>
        <pc:sldLayoutChg chg="del">
          <pc:chgData name="Bethan Sturrock" userId="67c2b33a-22c0-463e-873e-8a560312126b" providerId="ADAL" clId="{5DA2305F-F864-42F0-9426-181089A3A823}" dt="2026-07-19T18:08:31.977" v="4"/>
          <pc:sldLayoutMkLst>
            <pc:docMk/>
            <pc:sldMasterMk cId="3921216059" sldId="2147483720"/>
            <pc:sldLayoutMk cId="3706359216" sldId="2147483721"/>
          </pc:sldLayoutMkLst>
        </pc:sldLayoutChg>
      </pc:sldMasterChg>
      <pc:sldMasterChg chg="del delSldLayout">
        <pc:chgData name="Bethan Sturrock" userId="67c2b33a-22c0-463e-873e-8a560312126b" providerId="ADAL" clId="{5DA2305F-F864-42F0-9426-181089A3A823}" dt="2026-07-19T18:08:31.977" v="4"/>
        <pc:sldMasterMkLst>
          <pc:docMk/>
          <pc:sldMasterMk cId="3994187330" sldId="2147483723"/>
        </pc:sldMasterMkLst>
        <pc:sldLayoutChg chg="del">
          <pc:chgData name="Bethan Sturrock" userId="67c2b33a-22c0-463e-873e-8a560312126b" providerId="ADAL" clId="{5DA2305F-F864-42F0-9426-181089A3A823}" dt="2026-07-19T18:08:31.977" v="4"/>
          <pc:sldLayoutMkLst>
            <pc:docMk/>
            <pc:sldMasterMk cId="3994187330" sldId="2147483723"/>
            <pc:sldLayoutMk cId="4175462874" sldId="2147483675"/>
          </pc:sldLayoutMkLst>
        </pc:sldLayoutChg>
      </pc:sldMasterChg>
      <pc:sldMasterChg chg="del delSldLayout">
        <pc:chgData name="Bethan Sturrock" userId="67c2b33a-22c0-463e-873e-8a560312126b" providerId="ADAL" clId="{5DA2305F-F864-42F0-9426-181089A3A823}" dt="2026-07-19T18:08:31.977" v="4"/>
        <pc:sldMasterMkLst>
          <pc:docMk/>
          <pc:sldMasterMk cId="19418140" sldId="2147483726"/>
        </pc:sldMasterMkLst>
        <pc:sldLayoutChg chg="del">
          <pc:chgData name="Bethan Sturrock" userId="67c2b33a-22c0-463e-873e-8a560312126b" providerId="ADAL" clId="{5DA2305F-F864-42F0-9426-181089A3A823}" dt="2026-07-19T18:08:31.977" v="4"/>
          <pc:sldLayoutMkLst>
            <pc:docMk/>
            <pc:sldMasterMk cId="19418140" sldId="2147483726"/>
            <pc:sldLayoutMk cId="94923803" sldId="214748367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styn.llyw.cymru/app/uploads/2024/11/Effaith-tlodi-ar-gyrhaeddiad-addysgol-cymorth-darpariaeth-a-phontio-ar-gyfer-addysg-gynnar.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styn.gov.wales/app/uploads/2024/11/Impact-of-poverty-on-educational-attainment-support-provision-and-transition-for-early-education.pdf"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he means by ‘the impact on poverty of educational achievement’?</a:t>
            </a:r>
          </a:p>
          <a:p>
            <a:endParaRPr lang="en-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4184722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6342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68043-E985-4495-D4F0-C9AD0704A7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8062A-04C6-1226-2C43-D30CCA3A98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AB941-B753-E729-EC71-F320B73E4066}"/>
              </a:ext>
            </a:extLst>
          </p:cNvPr>
          <p:cNvSpPr>
            <a:spLocks noGrp="1"/>
          </p:cNvSpPr>
          <p:nvPr>
            <p:ph type="body" idx="1"/>
          </p:nvPr>
        </p:nvSpPr>
        <p:spPr/>
        <p:txBody>
          <a:bodyPr/>
          <a:lstStyle/>
          <a:p>
            <a:r>
              <a:rPr lang="en-GB" dirty="0"/>
              <a:t>The problem is wide ranging…</a:t>
            </a:r>
          </a:p>
        </p:txBody>
      </p:sp>
      <p:sp>
        <p:nvSpPr>
          <p:cNvPr id="4" name="Slide Number Placeholder 3">
            <a:extLst>
              <a:ext uri="{FF2B5EF4-FFF2-40B4-BE49-F238E27FC236}">
                <a16:creationId xmlns:a16="http://schemas.microsoft.com/office/drawing/2014/main" id="{55BBF2AC-C616-2E70-89FB-41D57AE5F9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0389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A37EE-9A17-2D3B-135F-67821D2918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ECFA3-297E-9DBB-92F3-F322DB75D8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5F74FE-F18B-4130-8949-6AE8F9BF027E}"/>
              </a:ext>
            </a:extLst>
          </p:cNvPr>
          <p:cNvSpPr>
            <a:spLocks noGrp="1"/>
          </p:cNvSpPr>
          <p:nvPr>
            <p:ph type="body" idx="1"/>
          </p:nvPr>
        </p:nvSpPr>
        <p:spPr/>
        <p:txBody>
          <a:bodyPr/>
          <a:lstStyle/>
          <a:p>
            <a:r>
              <a:rPr lang="en-GB" dirty="0"/>
              <a:t>And long lasting. </a:t>
            </a:r>
          </a:p>
          <a:p>
            <a:endParaRPr lang="en-GB" dirty="0"/>
          </a:p>
          <a:p>
            <a:r>
              <a:rPr lang="en-GB" dirty="0"/>
              <a:t>There is some evidence that PGD inspired the narrowing of that gap pre covid, but post-covid that gap has started to widen again/</a:t>
            </a:r>
          </a:p>
        </p:txBody>
      </p:sp>
      <p:sp>
        <p:nvSpPr>
          <p:cNvPr id="4" name="Slide Number Placeholder 3">
            <a:extLst>
              <a:ext uri="{FF2B5EF4-FFF2-40B4-BE49-F238E27FC236}">
                <a16:creationId xmlns:a16="http://schemas.microsoft.com/office/drawing/2014/main" id="{F5B0FA03-5BB8-89BE-5659-BFAD91A0A4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759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3A846-C211-8380-DA43-4F980548D1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61233-EDBE-ED82-ADB8-AA592D9ED2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6D47E9-E3C5-8187-FE20-F1E7AE667DE7}"/>
              </a:ext>
            </a:extLst>
          </p:cNvPr>
          <p:cNvSpPr>
            <a:spLocks noGrp="1"/>
          </p:cNvSpPr>
          <p:nvPr>
            <p:ph type="body" idx="1"/>
          </p:nvPr>
        </p:nvSpPr>
        <p:spPr/>
        <p:txBody>
          <a:bodyPr/>
          <a:lstStyle/>
          <a:p>
            <a:r>
              <a:rPr lang="en-GB" dirty="0"/>
              <a:t>Summary here. The weblink takes students to a useful website for more information. It may be worth considering in the assignment. </a:t>
            </a:r>
          </a:p>
        </p:txBody>
      </p:sp>
      <p:sp>
        <p:nvSpPr>
          <p:cNvPr id="4" name="Slide Number Placeholder 3">
            <a:extLst>
              <a:ext uri="{FF2B5EF4-FFF2-40B4-BE49-F238E27FC236}">
                <a16:creationId xmlns:a16="http://schemas.microsoft.com/office/drawing/2014/main" id="{09BC1D13-A7F0-AC74-A67D-811C7F249C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856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r>
              <a:rPr lang="en-GB" dirty="0">
                <a:hlinkClick r:id="rId3"/>
              </a:rPr>
              <a:t>Docs are on Moodle. </a:t>
            </a:r>
          </a:p>
          <a:p>
            <a:endParaRPr lang="en-GB" dirty="0">
              <a:hlinkClick r:id="rId3"/>
            </a:endParaRPr>
          </a:p>
          <a:p>
            <a:r>
              <a:rPr lang="en-GB" dirty="0">
                <a:hlinkClick r:id="rId3"/>
              </a:rPr>
              <a:t>Thematic survey report</a:t>
            </a:r>
            <a:endParaRPr lang="en-GB" dirty="0"/>
          </a:p>
          <a:p>
            <a:endParaRPr lang="en-GB" dirty="0"/>
          </a:p>
          <a:p>
            <a:r>
              <a:rPr lang="en-GB" dirty="0">
                <a:hlinkClick r:id="rId4"/>
              </a:rPr>
              <a:t>Impact of poverty on educational attainment, support, provision and transition for early education</a:t>
            </a:r>
            <a:endParaRPr lang="en-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5A877-BF90-B5BD-A468-2664F638B4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EF9D4-A6E7-4ECB-4DFE-3397F0AE3A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F9DE0-12A4-75AA-77F6-B23B250B05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7430FF-21AF-CEF5-F820-3F82518C6B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0126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50C99-DCB1-091C-216F-2CE90A01B4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5E5126-89AD-8012-A73B-4D9F1F985E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CF1103-FD80-EA82-0BC8-DEE431FC8B08}"/>
              </a:ext>
            </a:extLst>
          </p:cNvPr>
          <p:cNvSpPr>
            <a:spLocks noGrp="1"/>
          </p:cNvSpPr>
          <p:nvPr>
            <p:ph type="body" idx="1"/>
          </p:nvPr>
        </p:nvSpPr>
        <p:spPr/>
        <p:txBody>
          <a:bodyPr/>
          <a:lstStyle/>
          <a:p>
            <a:r>
              <a:rPr lang="en-GB" dirty="0"/>
              <a:t>Estyn now have a podcast which can provide useful summaries of topics. Linked here in the one of the </a:t>
            </a:r>
            <a:r>
              <a:rPr lang="en-GB" dirty="0" err="1"/>
              <a:t>the</a:t>
            </a:r>
            <a:r>
              <a:rPr lang="en-GB" dirty="0"/>
              <a:t> impact of poverty on education. It may be a helpful resources for the forthcoming assignment. </a:t>
            </a:r>
          </a:p>
        </p:txBody>
      </p:sp>
      <p:sp>
        <p:nvSpPr>
          <p:cNvPr id="4" name="Slide Number Placeholder 3">
            <a:extLst>
              <a:ext uri="{FF2B5EF4-FFF2-40B4-BE49-F238E27FC236}">
                <a16:creationId xmlns:a16="http://schemas.microsoft.com/office/drawing/2014/main" id="{33B4E0C9-9FE4-6AF5-A9EF-3DBAAB8A57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1312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19/07/2026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7/19/2026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15239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4187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90270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19287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50616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70246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9481764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9.xml"/><Relationship Id="rId7"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 id="21474837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E322069-DFC0-1B27-F636-197BB68CAD2C}"/>
              </a:ext>
            </a:extLst>
          </p:cNvPr>
          <p:cNvSpPr/>
          <p:nvPr userDrawn="1"/>
        </p:nvSpPr>
        <p:spPr>
          <a:xfrm>
            <a:off x="1" y="-21581"/>
            <a:ext cx="12192000" cy="1331495"/>
          </a:xfrm>
          <a:prstGeom prst="rect">
            <a:avLst/>
          </a:prstGeom>
          <a:gradFill flip="none" rotWithShape="1">
            <a:gsLst>
              <a:gs pos="100000">
                <a:srgbClr val="023B59"/>
              </a:gs>
              <a:gs pos="0">
                <a:srgbClr val="004F9F"/>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9"/>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19169077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llyw.cymru/cenhadaeth-ein-cenedl-safonau-dyheadau-uchel-i-bawb-html" TargetMode="External"/><Relationship Id="rId5" Type="http://schemas.openxmlformats.org/officeDocument/2006/relationships/hyperlink" Target="https://www.gov.wales/our-national-mission-high-standards-and-aspirations-all-html" TargetMode="Externa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hyperlink" Target="https://www.jrf.org.uk/poverty-in-wales-2025"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wales/wellbeing-wales-2025-prosperous-wales-html#183054"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bera.ac.uk/blog/the-impact-of-poverty-on-education-community-and-cynefin"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pupil-development-grant-pdg-overview-html"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hyperlink" Target="https://www.llyw.cymru/y-grant-datblygu-disgyblion-trosolwg-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estyn.gov.wales/improvement-resources/the-impact-of-poverty-on-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1384995"/>
          </a:xfrm>
          <a:prstGeom prst="rect">
            <a:avLst/>
          </a:prstGeom>
          <a:noFill/>
        </p:spPr>
        <p:txBody>
          <a:bodyPr wrap="square" lIns="91440" tIns="45720" rIns="91440" bIns="45720" anchor="t">
            <a:spAutoFit/>
          </a:bodyPr>
          <a:lstStyle/>
          <a:p>
            <a:pPr>
              <a:defRPr/>
            </a:pPr>
            <a:r>
              <a:rPr lang="cy-GB" sz="2800" b="1" dirty="0">
                <a:solidFill>
                  <a:schemeClr val="bg1"/>
                </a:solidFill>
                <a:cs typeface="Calibri"/>
              </a:rPr>
              <a:t>ECAD4018C – Sesiwn 4 </a:t>
            </a:r>
          </a:p>
          <a:p>
            <a:pPr>
              <a:defRPr/>
            </a:pPr>
            <a:endParaRPr lang="cy-GB" sz="2800" b="1" dirty="0">
              <a:solidFill>
                <a:schemeClr val="bg1"/>
              </a:solidFill>
              <a:cs typeface="Calibri"/>
            </a:endParaRPr>
          </a:p>
          <a:p>
            <a:pPr>
              <a:defRPr/>
            </a:pPr>
            <a:r>
              <a:rPr lang="cy-GB" sz="2800" b="1" dirty="0">
                <a:solidFill>
                  <a:schemeClr val="bg1"/>
                </a:solidFill>
                <a:cs typeface="Calibri"/>
              </a:rPr>
              <a:t>Tlodi a chyrhaeddiad</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384995"/>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a:t>
            </a:r>
            <a:r>
              <a:rPr lang="en-GB" sz="2800" b="1">
                <a:solidFill>
                  <a:srgbClr val="E1BC4C"/>
                </a:solidFill>
                <a:cs typeface="Calibri"/>
              </a:rPr>
              <a:t>Session 4</a:t>
            </a:r>
            <a:endParaRPr lang="en-GB" sz="2800" b="1" dirty="0">
              <a:solidFill>
                <a:srgbClr val="E1BC4C"/>
              </a:solidFill>
              <a:cs typeface="Calibri"/>
            </a:endParaRP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Poverty and attainment</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5" name="Picture 4">
            <a:extLst>
              <a:ext uri="{FF2B5EF4-FFF2-40B4-BE49-F238E27FC236}">
                <a16:creationId xmlns:a16="http://schemas.microsoft.com/office/drawing/2014/main" id="{52047065-A4A2-7328-8BED-FA04B1140328}"/>
              </a:ext>
            </a:extLst>
          </p:cNvPr>
          <p:cNvPicPr>
            <a:picLocks noChangeAspect="1"/>
          </p:cNvPicPr>
          <p:nvPr/>
        </p:nvPicPr>
        <p:blipFill>
          <a:blip r:embed="rId4"/>
          <a:srcRect l="9532"/>
          <a:stretch>
            <a:fillRect/>
          </a:stretch>
        </p:blipFill>
        <p:spPr>
          <a:xfrm>
            <a:off x="6095883" y="-532151"/>
            <a:ext cx="6563310" cy="7702941"/>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1CA00FF-7F00-7313-4E6E-7763C28F8D41}"/>
              </a:ext>
            </a:extLst>
          </p:cNvPr>
          <p:cNvSpPr>
            <a:spLocks noGrp="1"/>
          </p:cNvSpPr>
          <p:nvPr>
            <p:ph sz="half" idx="2"/>
          </p:nvPr>
        </p:nvSpPr>
        <p:spPr>
          <a:xfrm>
            <a:off x="198345" y="109893"/>
            <a:ext cx="3521122" cy="3684588"/>
          </a:xfrm>
        </p:spPr>
        <p:txBody>
          <a:bodyPr/>
          <a:lstStyle/>
          <a:p>
            <a:pPr marL="0" indent="0">
              <a:buNone/>
            </a:pPr>
            <a:r>
              <a:rPr lang="en-GB" dirty="0"/>
              <a:t>“</a:t>
            </a:r>
            <a:r>
              <a:rPr lang="en-GB" dirty="0" err="1"/>
              <a:t>Cenhadaeth</a:t>
            </a:r>
            <a:r>
              <a:rPr lang="en-GB" dirty="0"/>
              <a:t> </a:t>
            </a:r>
            <a:r>
              <a:rPr lang="en-GB" dirty="0" err="1"/>
              <a:t>ein</a:t>
            </a:r>
            <a:r>
              <a:rPr lang="en-GB" dirty="0"/>
              <a:t> </a:t>
            </a:r>
            <a:r>
              <a:rPr lang="en-GB" dirty="0" err="1"/>
              <a:t>cenedl</a:t>
            </a:r>
            <a:r>
              <a:rPr lang="en-GB" dirty="0"/>
              <a:t> </a:t>
            </a:r>
            <a:r>
              <a:rPr lang="en-GB" dirty="0" err="1"/>
              <a:t>yw</a:t>
            </a:r>
            <a:r>
              <a:rPr lang="en-GB" dirty="0"/>
              <a:t> </a:t>
            </a:r>
            <a:r>
              <a:rPr lang="en-GB" dirty="0" err="1"/>
              <a:t>cyflawni</a:t>
            </a:r>
            <a:r>
              <a:rPr lang="en-GB" dirty="0"/>
              <a:t> </a:t>
            </a:r>
            <a:r>
              <a:rPr lang="en-GB" dirty="0" err="1"/>
              <a:t>safonau</a:t>
            </a:r>
            <a:r>
              <a:rPr lang="en-GB" dirty="0"/>
              <a:t> a </a:t>
            </a:r>
            <a:r>
              <a:rPr lang="en-GB" dirty="0" err="1"/>
              <a:t>dyheadau</a:t>
            </a:r>
            <a:r>
              <a:rPr lang="en-GB" dirty="0"/>
              <a:t> </a:t>
            </a:r>
            <a:r>
              <a:rPr lang="en-GB" dirty="0" err="1"/>
              <a:t>uchel</a:t>
            </a:r>
            <a:r>
              <a:rPr lang="en-GB" dirty="0"/>
              <a:t> </a:t>
            </a:r>
            <a:r>
              <a:rPr lang="en-GB" dirty="0" err="1"/>
              <a:t>i</a:t>
            </a:r>
            <a:r>
              <a:rPr lang="en-GB" dirty="0"/>
              <a:t> </a:t>
            </a:r>
            <a:r>
              <a:rPr lang="en-GB" dirty="0" err="1"/>
              <a:t>bawb</a:t>
            </a:r>
            <a:r>
              <a:rPr lang="en-GB" dirty="0"/>
              <a:t> </a:t>
            </a:r>
            <a:r>
              <a:rPr lang="en-GB" b="1" dirty="0" err="1"/>
              <a:t>drwy</a:t>
            </a:r>
            <a:r>
              <a:rPr lang="en-GB" b="1" dirty="0"/>
              <a:t> </a:t>
            </a:r>
            <a:r>
              <a:rPr lang="en-GB" b="1" dirty="0" err="1"/>
              <a:t>fynd</a:t>
            </a:r>
            <a:r>
              <a:rPr lang="en-GB" b="1" dirty="0"/>
              <a:t> </a:t>
            </a:r>
            <a:r>
              <a:rPr lang="en-GB" b="1" dirty="0" err="1"/>
              <a:t>i’r</a:t>
            </a:r>
            <a:r>
              <a:rPr lang="en-GB" b="1" dirty="0"/>
              <a:t> </a:t>
            </a:r>
            <a:r>
              <a:rPr lang="en-GB" b="1" dirty="0" err="1"/>
              <a:t>afael</a:t>
            </a:r>
            <a:r>
              <a:rPr lang="en-GB" b="1" dirty="0"/>
              <a:t> ag </a:t>
            </a:r>
            <a:r>
              <a:rPr lang="en-GB" b="1" dirty="0" err="1"/>
              <a:t>effaith</a:t>
            </a:r>
            <a:r>
              <a:rPr lang="en-GB" b="1" dirty="0"/>
              <a:t> </a:t>
            </a:r>
            <a:r>
              <a:rPr lang="en-GB" b="1" dirty="0" err="1"/>
              <a:t>tlodi</a:t>
            </a:r>
            <a:r>
              <a:rPr lang="en-GB" b="1" dirty="0"/>
              <a:t> </a:t>
            </a:r>
            <a:r>
              <a:rPr lang="en-GB" b="1" dirty="0" err="1"/>
              <a:t>ar</a:t>
            </a:r>
            <a:r>
              <a:rPr lang="en-GB" b="1" dirty="0"/>
              <a:t> </a:t>
            </a:r>
            <a:r>
              <a:rPr lang="en-GB" b="1" dirty="0" err="1"/>
              <a:t>gyrhaeddiad</a:t>
            </a:r>
            <a:r>
              <a:rPr lang="en-GB" b="1" dirty="0"/>
              <a:t> </a:t>
            </a:r>
            <a:r>
              <a:rPr lang="en-GB" b="1" dirty="0" err="1"/>
              <a:t>addysgol</a:t>
            </a:r>
            <a:r>
              <a:rPr lang="en-GB" b="1" dirty="0"/>
              <a:t> </a:t>
            </a:r>
            <a:r>
              <a:rPr lang="en-GB" dirty="0"/>
              <a:t>a </a:t>
            </a:r>
            <a:r>
              <a:rPr lang="en-GB" dirty="0" err="1"/>
              <a:t>chefnogi</a:t>
            </a:r>
            <a:r>
              <a:rPr lang="en-GB" dirty="0"/>
              <a:t> </a:t>
            </a:r>
            <a:r>
              <a:rPr lang="en-GB" dirty="0" err="1"/>
              <a:t>pob</a:t>
            </a:r>
            <a:r>
              <a:rPr lang="en-GB" dirty="0"/>
              <a:t> </a:t>
            </a:r>
            <a:r>
              <a:rPr lang="en-GB" dirty="0" err="1"/>
              <a:t>dysgwr</a:t>
            </a:r>
            <a:r>
              <a:rPr lang="en-GB" dirty="0"/>
              <a:t>.”</a:t>
            </a:r>
          </a:p>
          <a:p>
            <a:pPr marL="0" indent="0">
              <a:buNone/>
            </a:pPr>
            <a:endParaRPr lang="en-GB" dirty="0"/>
          </a:p>
          <a:p>
            <a:pPr marL="0" indent="0">
              <a:buNone/>
            </a:pPr>
            <a:r>
              <a:rPr lang="en-GB" sz="2000" dirty="0"/>
              <a:t>Jeremy Miles AS</a:t>
            </a:r>
          </a:p>
          <a:p>
            <a:pPr marL="0" indent="0">
              <a:buNone/>
            </a:pPr>
            <a:r>
              <a:rPr lang="en-GB" sz="2000" dirty="0" err="1"/>
              <a:t>Gweinidog</a:t>
            </a:r>
            <a:r>
              <a:rPr lang="en-GB" sz="2000" dirty="0"/>
              <a:t> y </a:t>
            </a:r>
            <a:r>
              <a:rPr lang="en-GB" sz="2000" dirty="0" err="1"/>
              <a:t>Gymraeg</a:t>
            </a:r>
            <a:r>
              <a:rPr lang="en-GB" sz="2000" dirty="0"/>
              <a:t> ac Addysg</a:t>
            </a:r>
          </a:p>
          <a:p>
            <a:pPr marL="0" indent="0">
              <a:buNone/>
            </a:pPr>
            <a:r>
              <a:rPr lang="en-GB" sz="2000" dirty="0"/>
              <a:t>2023</a:t>
            </a:r>
          </a:p>
          <a:p>
            <a:pPr marL="0" indent="0">
              <a:buNone/>
            </a:pPr>
            <a:endParaRPr lang="en-GB" dirty="0"/>
          </a:p>
        </p:txBody>
      </p:sp>
      <p:sp>
        <p:nvSpPr>
          <p:cNvPr id="6" name="Content Placeholder 5">
            <a:extLst>
              <a:ext uri="{FF2B5EF4-FFF2-40B4-BE49-F238E27FC236}">
                <a16:creationId xmlns:a16="http://schemas.microsoft.com/office/drawing/2014/main" id="{AA3334AD-611B-DF35-E453-C7CCB33D91C8}"/>
              </a:ext>
            </a:extLst>
          </p:cNvPr>
          <p:cNvSpPr>
            <a:spLocks noGrp="1"/>
          </p:cNvSpPr>
          <p:nvPr>
            <p:ph sz="quarter" idx="4"/>
          </p:nvPr>
        </p:nvSpPr>
        <p:spPr>
          <a:xfrm>
            <a:off x="8127312" y="170750"/>
            <a:ext cx="3631399" cy="4600803"/>
          </a:xfrm>
        </p:spPr>
        <p:txBody>
          <a:bodyPr/>
          <a:lstStyle/>
          <a:p>
            <a:pPr marL="0" indent="0">
              <a:buNone/>
            </a:pPr>
            <a:r>
              <a:rPr lang="en-GB" dirty="0"/>
              <a:t>“Our national mission is to achieve high standards and aspirations for all </a:t>
            </a:r>
            <a:r>
              <a:rPr lang="en-GB" b="1" dirty="0"/>
              <a:t>by tackling the impact of poverty on educational attainment</a:t>
            </a:r>
            <a:r>
              <a:rPr lang="en-GB" dirty="0"/>
              <a:t> and supporting every learner.”</a:t>
            </a:r>
          </a:p>
          <a:p>
            <a:pPr marL="0" indent="0">
              <a:buNone/>
            </a:pPr>
            <a:endParaRPr lang="en-GB" dirty="0"/>
          </a:p>
          <a:p>
            <a:pPr marL="0" indent="0">
              <a:buNone/>
            </a:pPr>
            <a:r>
              <a:rPr lang="en-GB" sz="2000" dirty="0"/>
              <a:t>Jeremy Miles MS-</a:t>
            </a:r>
          </a:p>
          <a:p>
            <a:pPr marL="0" indent="0">
              <a:buNone/>
            </a:pPr>
            <a:r>
              <a:rPr lang="en-GB" sz="2000" dirty="0"/>
              <a:t>Minister for Education and Welsh Language</a:t>
            </a:r>
          </a:p>
          <a:p>
            <a:pPr marL="0" indent="0">
              <a:buNone/>
            </a:pPr>
            <a:r>
              <a:rPr lang="en-GB" sz="2000" dirty="0"/>
              <a:t> 2023</a:t>
            </a:r>
          </a:p>
        </p:txBody>
      </p:sp>
      <p:pic>
        <p:nvPicPr>
          <p:cNvPr id="7" name="Picture 6" descr="Jeremy Miles secures majority support from Labour MSs in quest to replace  First Minister">
            <a:extLst>
              <a:ext uri="{FF2B5EF4-FFF2-40B4-BE49-F238E27FC236}">
                <a16:creationId xmlns:a16="http://schemas.microsoft.com/office/drawing/2014/main" id="{D7631EF2-7762-FE4F-834B-206AD2A1C8ED}"/>
              </a:ext>
            </a:extLst>
          </p:cNvPr>
          <p:cNvPicPr>
            <a:picLocks noChangeAspect="1"/>
          </p:cNvPicPr>
          <p:nvPr/>
        </p:nvPicPr>
        <p:blipFill>
          <a:blip r:embed="rId3"/>
          <a:stretch>
            <a:fillRect/>
          </a:stretch>
        </p:blipFill>
        <p:spPr>
          <a:xfrm>
            <a:off x="4013579" y="0"/>
            <a:ext cx="3710439" cy="2471152"/>
          </a:xfrm>
          <a:prstGeom prst="rect">
            <a:avLst/>
          </a:prstGeom>
        </p:spPr>
      </p:pic>
      <p:pic>
        <p:nvPicPr>
          <p:cNvPr id="9" name="Picture 8">
            <a:extLst>
              <a:ext uri="{FF2B5EF4-FFF2-40B4-BE49-F238E27FC236}">
                <a16:creationId xmlns:a16="http://schemas.microsoft.com/office/drawing/2014/main" id="{40FCB694-C0BA-1659-B3AB-991436350374}"/>
              </a:ext>
            </a:extLst>
          </p:cNvPr>
          <p:cNvPicPr>
            <a:picLocks noChangeAspect="1"/>
          </p:cNvPicPr>
          <p:nvPr/>
        </p:nvPicPr>
        <p:blipFill>
          <a:blip r:embed="rId4"/>
          <a:stretch>
            <a:fillRect/>
          </a:stretch>
        </p:blipFill>
        <p:spPr>
          <a:xfrm>
            <a:off x="4013579" y="4205550"/>
            <a:ext cx="3631399" cy="2543267"/>
          </a:xfrm>
          <a:prstGeom prst="rect">
            <a:avLst/>
          </a:prstGeom>
        </p:spPr>
      </p:pic>
      <p:sp>
        <p:nvSpPr>
          <p:cNvPr id="11" name="TextBox 10">
            <a:extLst>
              <a:ext uri="{FF2B5EF4-FFF2-40B4-BE49-F238E27FC236}">
                <a16:creationId xmlns:a16="http://schemas.microsoft.com/office/drawing/2014/main" id="{5D7A5A52-260C-9968-4AFF-FB4F2DE509F2}"/>
              </a:ext>
            </a:extLst>
          </p:cNvPr>
          <p:cNvSpPr txBox="1"/>
          <p:nvPr/>
        </p:nvSpPr>
        <p:spPr>
          <a:xfrm>
            <a:off x="9217356" y="5877298"/>
            <a:ext cx="2922327" cy="923330"/>
          </a:xfrm>
          <a:prstGeom prst="rect">
            <a:avLst/>
          </a:prstGeom>
          <a:noFill/>
        </p:spPr>
        <p:txBody>
          <a:bodyPr wrap="square">
            <a:spAutoFit/>
          </a:bodyPr>
          <a:lstStyle/>
          <a:p>
            <a:r>
              <a:rPr lang="en-GB" dirty="0">
                <a:hlinkClick r:id="rId5"/>
              </a:rPr>
              <a:t>Our national mission: high standards and aspirations for all [HTML] | GOV.WALES</a:t>
            </a:r>
            <a:endParaRPr lang="en-GB" dirty="0"/>
          </a:p>
        </p:txBody>
      </p:sp>
      <p:sp>
        <p:nvSpPr>
          <p:cNvPr id="13" name="TextBox 12">
            <a:extLst>
              <a:ext uri="{FF2B5EF4-FFF2-40B4-BE49-F238E27FC236}">
                <a16:creationId xmlns:a16="http://schemas.microsoft.com/office/drawing/2014/main" id="{B6B01871-6B0D-9AE1-79C1-6DD477EA0690}"/>
              </a:ext>
            </a:extLst>
          </p:cNvPr>
          <p:cNvSpPr txBox="1"/>
          <p:nvPr/>
        </p:nvSpPr>
        <p:spPr>
          <a:xfrm>
            <a:off x="198345" y="5657671"/>
            <a:ext cx="2779025" cy="1200329"/>
          </a:xfrm>
          <a:prstGeom prst="rect">
            <a:avLst/>
          </a:prstGeom>
          <a:noFill/>
        </p:spPr>
        <p:txBody>
          <a:bodyPr wrap="square">
            <a:spAutoFit/>
          </a:bodyPr>
          <a:lstStyle/>
          <a:p>
            <a:r>
              <a:rPr lang="en-GB" dirty="0" err="1">
                <a:hlinkClick r:id="rId6"/>
              </a:rPr>
              <a:t>Cenhadaeth</a:t>
            </a:r>
            <a:r>
              <a:rPr lang="en-GB" dirty="0">
                <a:hlinkClick r:id="rId6"/>
              </a:rPr>
              <a:t> </a:t>
            </a:r>
            <a:r>
              <a:rPr lang="en-GB" dirty="0" err="1">
                <a:hlinkClick r:id="rId6"/>
              </a:rPr>
              <a:t>ein</a:t>
            </a:r>
            <a:r>
              <a:rPr lang="en-GB" dirty="0">
                <a:hlinkClick r:id="rId6"/>
              </a:rPr>
              <a:t> </a:t>
            </a:r>
            <a:r>
              <a:rPr lang="en-GB" dirty="0" err="1">
                <a:hlinkClick r:id="rId6"/>
              </a:rPr>
              <a:t>cenedl</a:t>
            </a:r>
            <a:r>
              <a:rPr lang="en-GB" dirty="0">
                <a:hlinkClick r:id="rId6"/>
              </a:rPr>
              <a:t>: </a:t>
            </a:r>
            <a:r>
              <a:rPr lang="en-GB" dirty="0" err="1">
                <a:hlinkClick r:id="rId6"/>
              </a:rPr>
              <a:t>safonau</a:t>
            </a:r>
            <a:r>
              <a:rPr lang="en-GB" dirty="0">
                <a:hlinkClick r:id="rId6"/>
              </a:rPr>
              <a:t> a </a:t>
            </a:r>
            <a:r>
              <a:rPr lang="en-GB" dirty="0" err="1">
                <a:hlinkClick r:id="rId6"/>
              </a:rPr>
              <a:t>dyheadau</a:t>
            </a:r>
            <a:r>
              <a:rPr lang="en-GB" dirty="0">
                <a:hlinkClick r:id="rId6"/>
              </a:rPr>
              <a:t> </a:t>
            </a:r>
            <a:r>
              <a:rPr lang="en-GB" dirty="0" err="1">
                <a:hlinkClick r:id="rId6"/>
              </a:rPr>
              <a:t>uchel</a:t>
            </a:r>
            <a:r>
              <a:rPr lang="en-GB" dirty="0">
                <a:hlinkClick r:id="rId6"/>
              </a:rPr>
              <a:t> </a:t>
            </a:r>
            <a:r>
              <a:rPr lang="en-GB" dirty="0" err="1">
                <a:hlinkClick r:id="rId6"/>
              </a:rPr>
              <a:t>i</a:t>
            </a:r>
            <a:r>
              <a:rPr lang="en-GB" dirty="0">
                <a:hlinkClick r:id="rId6"/>
              </a:rPr>
              <a:t> </a:t>
            </a:r>
            <a:r>
              <a:rPr lang="en-GB" dirty="0" err="1">
                <a:hlinkClick r:id="rId6"/>
              </a:rPr>
              <a:t>bawb</a:t>
            </a:r>
            <a:r>
              <a:rPr lang="en-GB" dirty="0">
                <a:hlinkClick r:id="rId6"/>
              </a:rPr>
              <a:t> [HTML] | LLYW.CYMRU</a:t>
            </a:r>
            <a:endParaRPr lang="en-GB" dirty="0"/>
          </a:p>
        </p:txBody>
      </p:sp>
    </p:spTree>
    <p:extLst>
      <p:ext uri="{BB962C8B-B14F-4D97-AF65-F5344CB8AC3E}">
        <p14:creationId xmlns:p14="http://schemas.microsoft.com/office/powerpoint/2010/main" val="4103577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85000" lnSpcReduction="20000"/>
          </a:bodyPr>
          <a:lstStyle/>
          <a:p>
            <a:pPr marL="0" indent="0">
              <a:buNone/>
            </a:pPr>
            <a:r>
              <a:rPr lang="en-GB" dirty="0"/>
              <a:t>There has been little progress in reducing poverty in Wales over the past 20 years, with poverty rates consistently hovering around 21–22%. Currently, over 1 in 5 people in Wales (22%) live in poverty, totalling 700,000 individuals. This includes 400,000 working-age adults, 200,000 children and 100,000 pensioners living in poverty in 2021–24. Over the past 30 years, children have consistently faced the highest poverty rates, with pensioners currently having lower poverty rates than working-age adults, both with and without children.</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fontScale="77500" lnSpcReduction="20000"/>
          </a:bodyPr>
          <a:lstStyle/>
          <a:p>
            <a:pPr marL="0" indent="0">
              <a:buNone/>
            </a:pPr>
            <a:r>
              <a:rPr lang="en-GB" dirty="0"/>
              <a:t>Prin </a:t>
            </a:r>
            <a:r>
              <a:rPr lang="en-GB" dirty="0" err="1"/>
              <a:t>fu’r</a:t>
            </a:r>
            <a:r>
              <a:rPr lang="en-GB" dirty="0"/>
              <a:t> </a:t>
            </a:r>
            <a:r>
              <a:rPr lang="en-GB" dirty="0" err="1"/>
              <a:t>cynnydd</a:t>
            </a:r>
            <a:r>
              <a:rPr lang="en-GB" dirty="0"/>
              <a:t> </a:t>
            </a:r>
            <a:r>
              <a:rPr lang="en-GB" dirty="0" err="1"/>
              <a:t>i</a:t>
            </a:r>
            <a:r>
              <a:rPr lang="en-GB" dirty="0"/>
              <a:t> </a:t>
            </a:r>
            <a:r>
              <a:rPr lang="en-GB" dirty="0" err="1"/>
              <a:t>geisio</a:t>
            </a:r>
            <a:r>
              <a:rPr lang="en-GB" dirty="0"/>
              <a:t> </a:t>
            </a:r>
            <a:r>
              <a:rPr lang="en-GB" dirty="0" err="1"/>
              <a:t>gostwng</a:t>
            </a:r>
            <a:r>
              <a:rPr lang="en-GB" dirty="0"/>
              <a:t> </a:t>
            </a:r>
            <a:r>
              <a:rPr lang="en-GB" dirty="0" err="1"/>
              <a:t>tlodi</a:t>
            </a:r>
            <a:r>
              <a:rPr lang="en-GB" dirty="0"/>
              <a:t> </a:t>
            </a:r>
            <a:r>
              <a:rPr lang="en-GB" dirty="0" err="1"/>
              <a:t>yng</a:t>
            </a:r>
            <a:r>
              <a:rPr lang="en-GB" dirty="0"/>
              <a:t> </a:t>
            </a:r>
            <a:r>
              <a:rPr lang="en-GB" dirty="0" err="1"/>
              <a:t>Nghymru</a:t>
            </a:r>
            <a:r>
              <a:rPr lang="en-GB" dirty="0"/>
              <a:t> </a:t>
            </a:r>
            <a:r>
              <a:rPr lang="en-GB" dirty="0" err="1"/>
              <a:t>dros</a:t>
            </a:r>
            <a:r>
              <a:rPr lang="en-GB" dirty="0"/>
              <a:t> yr 20 </a:t>
            </a:r>
            <a:r>
              <a:rPr lang="en-GB" dirty="0" err="1"/>
              <a:t>mlynedd</a:t>
            </a:r>
            <a:r>
              <a:rPr lang="en-GB" dirty="0"/>
              <a:t> </a:t>
            </a:r>
            <a:r>
              <a:rPr lang="en-GB" dirty="0" err="1"/>
              <a:t>diwethaf</a:t>
            </a:r>
            <a:r>
              <a:rPr lang="en-GB" dirty="0"/>
              <a:t>, </a:t>
            </a:r>
            <a:r>
              <a:rPr lang="en-GB" dirty="0" err="1"/>
              <a:t>gyda</a:t>
            </a:r>
            <a:r>
              <a:rPr lang="en-GB" dirty="0"/>
              <a:t> </a:t>
            </a:r>
            <a:r>
              <a:rPr lang="en-GB" dirty="0" err="1"/>
              <a:t>chyfraddau</a:t>
            </a:r>
            <a:r>
              <a:rPr lang="en-GB" dirty="0"/>
              <a:t> </a:t>
            </a:r>
            <a:r>
              <a:rPr lang="en-GB" dirty="0" err="1"/>
              <a:t>tlodi</a:t>
            </a:r>
            <a:r>
              <a:rPr lang="en-GB" dirty="0"/>
              <a:t> </a:t>
            </a:r>
            <a:r>
              <a:rPr lang="en-GB" dirty="0" err="1"/>
              <a:t>yn</a:t>
            </a:r>
            <a:r>
              <a:rPr lang="en-GB" dirty="0"/>
              <a:t> </a:t>
            </a:r>
            <a:r>
              <a:rPr lang="en-GB" dirty="0" err="1"/>
              <a:t>hofran</a:t>
            </a:r>
            <a:r>
              <a:rPr lang="en-GB" dirty="0"/>
              <a:t> o </a:t>
            </a:r>
            <a:r>
              <a:rPr lang="en-GB" dirty="0" err="1"/>
              <a:t>gwmpas</a:t>
            </a:r>
            <a:r>
              <a:rPr lang="en-GB" dirty="0"/>
              <a:t> 21–22%. </a:t>
            </a:r>
            <a:r>
              <a:rPr lang="en-GB" dirty="0" err="1"/>
              <a:t>Ar</a:t>
            </a:r>
            <a:r>
              <a:rPr lang="en-GB" dirty="0"/>
              <a:t> </a:t>
            </a:r>
            <a:r>
              <a:rPr lang="en-GB" dirty="0" err="1"/>
              <a:t>hyn</a:t>
            </a:r>
            <a:r>
              <a:rPr lang="en-GB" dirty="0"/>
              <a:t> o </a:t>
            </a:r>
            <a:r>
              <a:rPr lang="en-GB" dirty="0" err="1"/>
              <a:t>bryd</a:t>
            </a:r>
            <a:r>
              <a:rPr lang="en-GB" dirty="0"/>
              <a:t> </a:t>
            </a:r>
            <a:r>
              <a:rPr lang="en-GB" dirty="0" err="1"/>
              <a:t>mae</a:t>
            </a:r>
            <a:r>
              <a:rPr lang="en-GB" dirty="0"/>
              <a:t> </a:t>
            </a:r>
            <a:r>
              <a:rPr lang="en-GB" dirty="0" err="1"/>
              <a:t>dros</a:t>
            </a:r>
            <a:r>
              <a:rPr lang="en-GB" dirty="0"/>
              <a:t> 1 o bob 5 </a:t>
            </a:r>
            <a:r>
              <a:rPr lang="en-GB" dirty="0" err="1"/>
              <a:t>unigolyn</a:t>
            </a:r>
            <a:r>
              <a:rPr lang="en-GB" dirty="0"/>
              <a:t> </a:t>
            </a:r>
            <a:r>
              <a:rPr lang="en-GB" dirty="0" err="1"/>
              <a:t>yng</a:t>
            </a:r>
            <a:r>
              <a:rPr lang="en-GB" dirty="0"/>
              <a:t> </a:t>
            </a:r>
            <a:r>
              <a:rPr lang="en-GB" dirty="0" err="1"/>
              <a:t>Nghymru</a:t>
            </a:r>
            <a:r>
              <a:rPr lang="en-GB" dirty="0"/>
              <a:t> (22%)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cyfanswm</a:t>
            </a:r>
            <a:r>
              <a:rPr lang="en-GB" dirty="0"/>
              <a:t> o 700,000 o </a:t>
            </a:r>
            <a:r>
              <a:rPr lang="en-GB" dirty="0" err="1"/>
              <a:t>unigolion</a:t>
            </a:r>
            <a:r>
              <a:rPr lang="en-GB" dirty="0"/>
              <a:t>. Mae </a:t>
            </a:r>
            <a:r>
              <a:rPr lang="en-GB" dirty="0" err="1"/>
              <a:t>hyn</a:t>
            </a:r>
            <a:r>
              <a:rPr lang="en-GB" dirty="0"/>
              <a:t> </a:t>
            </a:r>
            <a:r>
              <a:rPr lang="en-GB" dirty="0" err="1"/>
              <a:t>yn</a:t>
            </a:r>
            <a:r>
              <a:rPr lang="en-GB" dirty="0"/>
              <a:t> </a:t>
            </a:r>
            <a:r>
              <a:rPr lang="en-GB" dirty="0" err="1"/>
              <a:t>cynnwys</a:t>
            </a:r>
            <a:r>
              <a:rPr lang="en-GB" dirty="0"/>
              <a:t> 400,000 o </a:t>
            </a:r>
            <a:r>
              <a:rPr lang="en-GB" dirty="0" err="1"/>
              <a:t>oedolion</a:t>
            </a:r>
            <a:r>
              <a:rPr lang="en-GB" dirty="0"/>
              <a:t> </a:t>
            </a:r>
            <a:r>
              <a:rPr lang="en-GB" dirty="0" err="1"/>
              <a:t>oed</a:t>
            </a:r>
            <a:r>
              <a:rPr lang="en-GB" dirty="0"/>
              <a:t> </a:t>
            </a:r>
            <a:r>
              <a:rPr lang="en-GB" dirty="0" err="1"/>
              <a:t>gweithio</a:t>
            </a:r>
            <a:r>
              <a:rPr lang="en-GB" dirty="0"/>
              <a:t>, 200,000 o </a:t>
            </a:r>
            <a:r>
              <a:rPr lang="en-GB" dirty="0" err="1"/>
              <a:t>blant</a:t>
            </a:r>
            <a:r>
              <a:rPr lang="en-GB" dirty="0"/>
              <a:t> a 100,000 o </a:t>
            </a:r>
            <a:r>
              <a:rPr lang="en-GB" dirty="0" err="1"/>
              <a:t>bensiynwyr</a:t>
            </a:r>
            <a:r>
              <a:rPr lang="en-GB" dirty="0"/>
              <a:t>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yn</a:t>
            </a:r>
            <a:r>
              <a:rPr lang="en-GB" dirty="0"/>
              <a:t> 2021-24. Dros y 30 </a:t>
            </a:r>
            <a:r>
              <a:rPr lang="en-GB" dirty="0" err="1"/>
              <a:t>mlynedd</a:t>
            </a:r>
            <a:r>
              <a:rPr lang="en-GB" dirty="0"/>
              <a:t> </a:t>
            </a:r>
            <a:r>
              <a:rPr lang="en-GB" dirty="0" err="1"/>
              <a:t>diwethaf</a:t>
            </a:r>
            <a:r>
              <a:rPr lang="en-GB" dirty="0"/>
              <a:t>, </a:t>
            </a:r>
            <a:r>
              <a:rPr lang="en-GB" dirty="0" err="1"/>
              <a:t>mae</a:t>
            </a:r>
            <a:r>
              <a:rPr lang="en-GB" dirty="0"/>
              <a:t> plant </a:t>
            </a:r>
            <a:r>
              <a:rPr lang="en-GB" dirty="0" err="1"/>
              <a:t>wedi</a:t>
            </a:r>
            <a:r>
              <a:rPr lang="en-GB" dirty="0"/>
              <a:t> </a:t>
            </a:r>
            <a:r>
              <a:rPr lang="en-GB" dirty="0" err="1"/>
              <a:t>wynebu’r</a:t>
            </a:r>
            <a:r>
              <a:rPr lang="en-GB" dirty="0"/>
              <a:t> </a:t>
            </a:r>
            <a:r>
              <a:rPr lang="en-GB" dirty="0" err="1"/>
              <a:t>cyfraddau</a:t>
            </a:r>
            <a:r>
              <a:rPr lang="en-GB" dirty="0"/>
              <a:t> </a:t>
            </a:r>
            <a:r>
              <a:rPr lang="en-GB" dirty="0" err="1"/>
              <a:t>uchaf</a:t>
            </a:r>
            <a:r>
              <a:rPr lang="en-GB" dirty="0"/>
              <a:t> o </a:t>
            </a:r>
            <a:r>
              <a:rPr lang="en-GB" dirty="0" err="1"/>
              <a:t>dlodi</a:t>
            </a:r>
            <a:r>
              <a:rPr lang="en-GB" dirty="0"/>
              <a:t> </a:t>
            </a:r>
            <a:r>
              <a:rPr lang="en-GB" dirty="0" err="1"/>
              <a:t>yn</a:t>
            </a:r>
            <a:r>
              <a:rPr lang="en-GB" dirty="0"/>
              <a:t> </a:t>
            </a:r>
            <a:r>
              <a:rPr lang="en-GB" dirty="0" err="1"/>
              <a:t>gyson</a:t>
            </a:r>
            <a:r>
              <a:rPr lang="en-GB" dirty="0"/>
              <a:t>, </a:t>
            </a:r>
            <a:r>
              <a:rPr lang="en-GB" dirty="0" err="1"/>
              <a:t>gyda</a:t>
            </a:r>
            <a:r>
              <a:rPr lang="en-GB" dirty="0"/>
              <a:t> </a:t>
            </a:r>
            <a:r>
              <a:rPr lang="en-GB" dirty="0" err="1"/>
              <a:t>chyfraddau</a:t>
            </a:r>
            <a:r>
              <a:rPr lang="en-GB" dirty="0"/>
              <a:t> </a:t>
            </a:r>
            <a:r>
              <a:rPr lang="en-GB" dirty="0" err="1"/>
              <a:t>tlodi</a:t>
            </a:r>
            <a:r>
              <a:rPr lang="en-GB" dirty="0"/>
              <a:t> </a:t>
            </a:r>
            <a:r>
              <a:rPr lang="en-GB" dirty="0" err="1"/>
              <a:t>pensiynwyr</a:t>
            </a:r>
            <a:r>
              <a:rPr lang="en-GB" dirty="0"/>
              <a:t> </a:t>
            </a:r>
            <a:r>
              <a:rPr lang="en-GB" dirty="0" err="1"/>
              <a:t>ar</a:t>
            </a:r>
            <a:r>
              <a:rPr lang="en-GB" dirty="0"/>
              <a:t> </a:t>
            </a:r>
            <a:r>
              <a:rPr lang="en-GB" dirty="0" err="1"/>
              <a:t>hyn</a:t>
            </a:r>
            <a:r>
              <a:rPr lang="en-GB" dirty="0"/>
              <a:t> o </a:t>
            </a:r>
            <a:r>
              <a:rPr lang="en-GB" dirty="0" err="1"/>
              <a:t>bryd</a:t>
            </a:r>
            <a:r>
              <a:rPr lang="en-GB" dirty="0"/>
              <a:t> </a:t>
            </a:r>
            <a:r>
              <a:rPr lang="en-GB" dirty="0" err="1"/>
              <a:t>yn</a:t>
            </a:r>
            <a:r>
              <a:rPr lang="en-GB" dirty="0"/>
              <a:t> is nag </a:t>
            </a:r>
            <a:r>
              <a:rPr lang="en-GB" dirty="0" err="1"/>
              <a:t>oedolion</a:t>
            </a:r>
            <a:r>
              <a:rPr lang="en-GB" dirty="0"/>
              <a:t> </a:t>
            </a:r>
            <a:r>
              <a:rPr lang="en-GB" dirty="0" err="1"/>
              <a:t>oed</a:t>
            </a:r>
            <a:r>
              <a:rPr lang="en-GB" dirty="0"/>
              <a:t> </a:t>
            </a:r>
            <a:r>
              <a:rPr lang="en-GB" dirty="0" err="1"/>
              <a:t>gweithio</a:t>
            </a:r>
            <a:r>
              <a:rPr lang="en-GB" dirty="0"/>
              <a:t>, </a:t>
            </a:r>
            <a:r>
              <a:rPr lang="en-GB" dirty="0" err="1"/>
              <a:t>rhai</a:t>
            </a:r>
            <a:r>
              <a:rPr lang="en-GB" dirty="0"/>
              <a:t> </a:t>
            </a:r>
            <a:r>
              <a:rPr lang="en-GB" dirty="0" err="1"/>
              <a:t>gyda</a:t>
            </a:r>
            <a:r>
              <a:rPr lang="en-GB" dirty="0"/>
              <a:t> </a:t>
            </a:r>
            <a:r>
              <a:rPr lang="en-GB" dirty="0" err="1"/>
              <a:t>phlant</a:t>
            </a:r>
            <a:r>
              <a:rPr lang="en-GB" dirty="0"/>
              <a:t> neu </a:t>
            </a:r>
            <a:r>
              <a:rPr lang="en-GB" dirty="0" err="1"/>
              <a:t>heb</a:t>
            </a:r>
            <a:r>
              <a:rPr lang="en-GB" dirty="0"/>
              <a:t> </a:t>
            </a:r>
            <a:r>
              <a:rPr lang="en-GB" dirty="0" err="1"/>
              <a:t>rai.ffyrdd</a:t>
            </a:r>
            <a:r>
              <a:rPr lang="en-GB" dirty="0"/>
              <a:t> y </a:t>
            </a:r>
            <a:r>
              <a:rPr lang="en-GB" dirty="0" err="1"/>
              <a:t>mae’n</a:t>
            </a:r>
            <a:r>
              <a:rPr lang="en-GB" dirty="0"/>
              <a:t> </a:t>
            </a:r>
            <a:r>
              <a:rPr lang="en-GB" dirty="0" err="1"/>
              <a:t>amrywiol</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1: </a:t>
            </a:r>
            <a:r>
              <a:rPr lang="en-GB" sz="4000" dirty="0" err="1">
                <a:solidFill>
                  <a:prstClr val="white"/>
                </a:solidFill>
                <a:latin typeface="Calibri" panose="020F0502020204030204"/>
                <a:ea typeface="Calibri" panose="020F0502020204030204" pitchFamily="34" charset="0"/>
                <a:cs typeface="Calibri"/>
              </a:rPr>
              <a:t>Tlodi</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1: Poverty</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6" name="TextBox 5">
            <a:extLst>
              <a:ext uri="{FF2B5EF4-FFF2-40B4-BE49-F238E27FC236}">
                <a16:creationId xmlns:a16="http://schemas.microsoft.com/office/drawing/2014/main" id="{3006296F-602F-C822-CD18-70A82EABB2EF}"/>
              </a:ext>
            </a:extLst>
          </p:cNvPr>
          <p:cNvSpPr txBox="1"/>
          <p:nvPr/>
        </p:nvSpPr>
        <p:spPr>
          <a:xfrm>
            <a:off x="6965156" y="5308877"/>
            <a:ext cx="5226844" cy="369332"/>
          </a:xfrm>
          <a:prstGeom prst="rect">
            <a:avLst/>
          </a:prstGeom>
          <a:noFill/>
        </p:spPr>
        <p:txBody>
          <a:bodyPr wrap="square">
            <a:spAutoFit/>
          </a:bodyPr>
          <a:lstStyle/>
          <a:p>
            <a:r>
              <a:rPr lang="en-GB" dirty="0">
                <a:hlinkClick r:id="rId3"/>
              </a:rPr>
              <a:t>Poverty in Wales 2025 | Joseph Rowntree Foundation</a:t>
            </a:r>
            <a:endParaRPr lang="en-GB" dirty="0"/>
          </a:p>
        </p:txBody>
      </p:sp>
    </p:spTree>
    <p:extLst>
      <p:ext uri="{BB962C8B-B14F-4D97-AF65-F5344CB8AC3E}">
        <p14:creationId xmlns:p14="http://schemas.microsoft.com/office/powerpoint/2010/main" val="130142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0FC9E-DBEA-C7AD-AF4F-513E458403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C8776C-AC23-A3CF-5408-E760932B923D}"/>
              </a:ext>
            </a:extLst>
          </p:cNvPr>
          <p:cNvSpPr>
            <a:spLocks noGrp="1"/>
          </p:cNvSpPr>
          <p:nvPr>
            <p:ph idx="1"/>
          </p:nvPr>
        </p:nvSpPr>
        <p:spPr>
          <a:xfrm>
            <a:off x="5943600" y="1512445"/>
            <a:ext cx="6126790" cy="4159692"/>
          </a:xfrm>
        </p:spPr>
        <p:txBody>
          <a:bodyPr>
            <a:normAutofit fontScale="85000" lnSpcReduction="20000"/>
          </a:bodyPr>
          <a:lstStyle/>
          <a:p>
            <a:r>
              <a:rPr lang="en-GB" b="1" dirty="0"/>
              <a:t>Primary School (Year 6):</a:t>
            </a:r>
            <a:r>
              <a:rPr lang="en-GB" dirty="0"/>
              <a:t> Year 6 students receiving Free School Meals (FSM) are over 2 years behind their peers in reading and numeracy, a gap that has remained stubbornly high.</a:t>
            </a:r>
          </a:p>
          <a:p>
            <a:r>
              <a:rPr lang="en-GB" b="1" dirty="0"/>
              <a:t>Secondary School:</a:t>
            </a:r>
            <a:r>
              <a:rPr lang="en-GB" dirty="0"/>
              <a:t> By the end of secondary school, the disadvantage gap in 2024 was 19.1 months, which is a full month wider than it was before the pandemic.</a:t>
            </a:r>
          </a:p>
          <a:p>
            <a:r>
              <a:rPr lang="en-GB" b="1" dirty="0"/>
              <a:t>GCSE Attainment:</a:t>
            </a:r>
            <a:r>
              <a:rPr lang="en-GB" dirty="0"/>
              <a:t> Data for 2023-2024 showed that pupils eligible for FSM achieved an average 'capped 9' score of 298.6, while non-FSM pupils scored 378.2, a difference of 79.6 points</a:t>
            </a:r>
          </a:p>
        </p:txBody>
      </p:sp>
      <p:sp>
        <p:nvSpPr>
          <p:cNvPr id="5" name="Title 1">
            <a:extLst>
              <a:ext uri="{FF2B5EF4-FFF2-40B4-BE49-F238E27FC236}">
                <a16:creationId xmlns:a16="http://schemas.microsoft.com/office/drawing/2014/main" id="{999722A9-08B6-86EA-1F4A-F1FBD18811CD}"/>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2: </a:t>
            </a:r>
            <a:r>
              <a:rPr lang="en-GB" sz="4000" dirty="0" err="1">
                <a:solidFill>
                  <a:prstClr val="white"/>
                </a:solidFill>
                <a:latin typeface="Calibri" panose="020F0502020204030204"/>
                <a:ea typeface="Calibri" panose="020F0502020204030204" pitchFamily="34" charset="0"/>
                <a:cs typeface="Calibri"/>
              </a:rPr>
              <a:t>Cyrhaeddiad</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2: Attainment</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54C37DB0-B3E9-6D6C-EA18-A70AA337525B}"/>
              </a:ext>
            </a:extLst>
          </p:cNvPr>
          <p:cNvSpPr txBox="1">
            <a:spLocks/>
          </p:cNvSpPr>
          <p:nvPr/>
        </p:nvSpPr>
        <p:spPr>
          <a:xfrm>
            <a:off x="-30791" y="1512445"/>
            <a:ext cx="6126790" cy="415969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Ysgol </a:t>
            </a:r>
            <a:r>
              <a:rPr lang="en-GB" b="1" dirty="0" err="1"/>
              <a:t>Gynradd</a:t>
            </a:r>
            <a:r>
              <a:rPr lang="en-GB" b="1" dirty="0"/>
              <a:t> (</a:t>
            </a:r>
            <a:r>
              <a:rPr lang="en-GB" b="1" dirty="0" err="1"/>
              <a:t>Blwyddyn</a:t>
            </a:r>
            <a:r>
              <a:rPr lang="en-GB" b="1" dirty="0"/>
              <a:t> 6): </a:t>
            </a:r>
            <a:r>
              <a:rPr lang="en-GB" dirty="0"/>
              <a:t>Mae </a:t>
            </a:r>
            <a:r>
              <a:rPr lang="en-GB" dirty="0" err="1"/>
              <a:t>myfyrwyr</a:t>
            </a:r>
            <a:r>
              <a:rPr lang="en-GB" dirty="0"/>
              <a:t> </a:t>
            </a:r>
            <a:r>
              <a:rPr lang="en-GB" dirty="0" err="1"/>
              <a:t>Blwyddyn</a:t>
            </a:r>
            <a:r>
              <a:rPr lang="en-GB" dirty="0"/>
              <a:t> 6 </a:t>
            </a:r>
            <a:r>
              <a:rPr lang="en-GB" dirty="0" err="1"/>
              <a:t>sy'n</a:t>
            </a:r>
            <a:r>
              <a:rPr lang="en-GB" dirty="0"/>
              <a:t> </a:t>
            </a:r>
            <a:r>
              <a:rPr lang="en-GB" dirty="0" err="1"/>
              <a:t>derbyn</a:t>
            </a:r>
            <a:r>
              <a:rPr lang="en-GB" dirty="0"/>
              <a:t> </a:t>
            </a:r>
            <a:r>
              <a:rPr lang="en-GB" dirty="0" err="1"/>
              <a:t>Prydau</a:t>
            </a:r>
            <a:r>
              <a:rPr lang="en-GB" dirty="0"/>
              <a:t> Ysgol Am </a:t>
            </a:r>
            <a:r>
              <a:rPr lang="en-GB" dirty="0" err="1"/>
              <a:t>Ddim</a:t>
            </a:r>
            <a:r>
              <a:rPr lang="en-GB" dirty="0"/>
              <a:t> (FSM) </a:t>
            </a:r>
            <a:r>
              <a:rPr lang="en-GB" dirty="0" err="1"/>
              <a:t>dros</a:t>
            </a:r>
            <a:r>
              <a:rPr lang="en-GB" dirty="0"/>
              <a:t> 2 </a:t>
            </a:r>
            <a:r>
              <a:rPr lang="en-GB" dirty="0" err="1"/>
              <a:t>flynedd</a:t>
            </a:r>
            <a:r>
              <a:rPr lang="en-GB" dirty="0"/>
              <a:t> y </a:t>
            </a:r>
            <a:r>
              <a:rPr lang="en-GB" dirty="0" err="1"/>
              <a:t>tu</a:t>
            </a:r>
            <a:r>
              <a:rPr lang="en-GB" dirty="0"/>
              <a:t> </a:t>
            </a:r>
            <a:r>
              <a:rPr lang="en-GB" dirty="0" err="1"/>
              <a:t>ôl</a:t>
            </a:r>
            <a:r>
              <a:rPr lang="en-GB" dirty="0"/>
              <a:t> </a:t>
            </a:r>
            <a:r>
              <a:rPr lang="en-GB" dirty="0" err="1"/>
              <a:t>i'w</a:t>
            </a:r>
            <a:r>
              <a:rPr lang="en-GB" dirty="0"/>
              <a:t> </a:t>
            </a:r>
            <a:r>
              <a:rPr lang="en-GB" dirty="0" err="1"/>
              <a:t>cyfoedion</a:t>
            </a:r>
            <a:r>
              <a:rPr lang="en-GB" dirty="0"/>
              <a:t> </a:t>
            </a:r>
            <a:r>
              <a:rPr lang="en-GB" dirty="0" err="1"/>
              <a:t>mewn</a:t>
            </a:r>
            <a:r>
              <a:rPr lang="en-GB" dirty="0"/>
              <a:t> </a:t>
            </a:r>
            <a:r>
              <a:rPr lang="en-GB" dirty="0" err="1"/>
              <a:t>darllen</a:t>
            </a:r>
            <a:r>
              <a:rPr lang="en-GB" dirty="0"/>
              <a:t> a </a:t>
            </a:r>
            <a:r>
              <a:rPr lang="en-GB" dirty="0" err="1"/>
              <a:t>rhifedd</a:t>
            </a:r>
            <a:r>
              <a:rPr lang="en-GB" dirty="0"/>
              <a:t>, </a:t>
            </a:r>
            <a:r>
              <a:rPr lang="en-GB" dirty="0" err="1"/>
              <a:t>bwlch</a:t>
            </a:r>
            <a:r>
              <a:rPr lang="en-GB" dirty="0"/>
              <a:t> </a:t>
            </a:r>
            <a:r>
              <a:rPr lang="en-GB" dirty="0" err="1"/>
              <a:t>sydd</a:t>
            </a:r>
            <a:r>
              <a:rPr lang="en-GB" dirty="0"/>
              <a:t> </a:t>
            </a:r>
            <a:r>
              <a:rPr lang="en-GB" dirty="0" err="1"/>
              <a:t>wedi</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ystyfnig</a:t>
            </a:r>
            <a:r>
              <a:rPr lang="en-GB" dirty="0"/>
              <a:t> o </a:t>
            </a:r>
            <a:r>
              <a:rPr lang="en-GB" dirty="0" err="1"/>
              <a:t>uchel</a:t>
            </a:r>
            <a:r>
              <a:rPr lang="en-GB" dirty="0"/>
              <a:t>. </a:t>
            </a:r>
            <a:r>
              <a:rPr lang="en-GB" b="1" dirty="0"/>
              <a:t>
Ysgol </a:t>
            </a:r>
            <a:r>
              <a:rPr lang="en-GB" b="1" dirty="0" err="1"/>
              <a:t>Uwchradd</a:t>
            </a:r>
            <a:r>
              <a:rPr lang="en-GB" b="1" dirty="0"/>
              <a:t>: </a:t>
            </a:r>
            <a:r>
              <a:rPr lang="en-GB" dirty="0" err="1"/>
              <a:t>Erbyn</a:t>
            </a:r>
            <a:r>
              <a:rPr lang="en-GB" dirty="0"/>
              <a:t> </a:t>
            </a:r>
            <a:r>
              <a:rPr lang="en-GB" dirty="0" err="1"/>
              <a:t>diwedd</a:t>
            </a:r>
            <a:r>
              <a:rPr lang="en-GB" dirty="0"/>
              <a:t> yr </a:t>
            </a:r>
            <a:r>
              <a:rPr lang="en-GB" dirty="0" err="1"/>
              <a:t>ysgol</a:t>
            </a:r>
            <a:r>
              <a:rPr lang="en-GB" dirty="0"/>
              <a:t> </a:t>
            </a:r>
            <a:r>
              <a:rPr lang="en-GB" dirty="0" err="1"/>
              <a:t>uwchradd</a:t>
            </a:r>
            <a:r>
              <a:rPr lang="en-GB" dirty="0"/>
              <a:t>, </a:t>
            </a:r>
            <a:r>
              <a:rPr lang="en-GB" dirty="0" err="1"/>
              <a:t>roedd</a:t>
            </a:r>
            <a:r>
              <a:rPr lang="en-GB" dirty="0"/>
              <a:t> y </a:t>
            </a:r>
            <a:r>
              <a:rPr lang="en-GB" dirty="0" err="1"/>
              <a:t>bwlch</a:t>
            </a:r>
            <a:r>
              <a:rPr lang="en-GB" dirty="0"/>
              <a:t> </a:t>
            </a:r>
            <a:r>
              <a:rPr lang="en-GB" dirty="0" err="1"/>
              <a:t>anfantais</a:t>
            </a:r>
            <a:r>
              <a:rPr lang="en-GB" dirty="0"/>
              <a:t> </a:t>
            </a:r>
            <a:r>
              <a:rPr lang="en-GB" dirty="0" err="1"/>
              <a:t>yn</a:t>
            </a:r>
            <a:r>
              <a:rPr lang="en-GB" dirty="0"/>
              <a:t> 2024 </a:t>
            </a:r>
            <a:r>
              <a:rPr lang="en-GB" dirty="0" err="1"/>
              <a:t>yn</a:t>
            </a:r>
            <a:r>
              <a:rPr lang="en-GB" dirty="0"/>
              <a:t> 19.1 mis, </a:t>
            </a:r>
            <a:r>
              <a:rPr lang="en-GB" dirty="0" err="1"/>
              <a:t>sy'n</a:t>
            </a:r>
            <a:r>
              <a:rPr lang="en-GB" dirty="0"/>
              <a:t> </a:t>
            </a:r>
            <a:r>
              <a:rPr lang="en-GB" dirty="0" err="1"/>
              <a:t>fis</a:t>
            </a:r>
            <a:r>
              <a:rPr lang="en-GB" dirty="0"/>
              <a:t> </a:t>
            </a:r>
            <a:r>
              <a:rPr lang="en-GB" dirty="0" err="1"/>
              <a:t>llawn</a:t>
            </a:r>
            <a:r>
              <a:rPr lang="en-GB" dirty="0"/>
              <a:t> </a:t>
            </a:r>
            <a:r>
              <a:rPr lang="en-GB" dirty="0" err="1"/>
              <a:t>yn</a:t>
            </a:r>
            <a:r>
              <a:rPr lang="en-GB" dirty="0"/>
              <a:t> </a:t>
            </a:r>
            <a:r>
              <a:rPr lang="en-GB" dirty="0" err="1"/>
              <a:t>ehangach</a:t>
            </a:r>
            <a:r>
              <a:rPr lang="en-GB" dirty="0"/>
              <a:t> nag yr </a:t>
            </a:r>
            <a:r>
              <a:rPr lang="en-GB" dirty="0" err="1"/>
              <a:t>oedd</a:t>
            </a:r>
            <a:r>
              <a:rPr lang="en-GB" dirty="0"/>
              <a:t> </a:t>
            </a:r>
            <a:r>
              <a:rPr lang="en-GB" dirty="0" err="1"/>
              <a:t>cyn</a:t>
            </a:r>
            <a:r>
              <a:rPr lang="en-GB" dirty="0"/>
              <a:t> y </a:t>
            </a:r>
            <a:r>
              <a:rPr lang="en-GB" dirty="0" err="1"/>
              <a:t>pandemig</a:t>
            </a:r>
            <a:r>
              <a:rPr lang="en-GB" dirty="0"/>
              <a:t>. </a:t>
            </a:r>
            <a:r>
              <a:rPr lang="en-GB" b="1" dirty="0"/>
              <a:t>
</a:t>
            </a:r>
            <a:r>
              <a:rPr lang="en-GB" b="1" dirty="0" err="1"/>
              <a:t>Cyrhaeddiad</a:t>
            </a:r>
            <a:r>
              <a:rPr lang="en-GB" b="1" dirty="0"/>
              <a:t> TGAU:</a:t>
            </a:r>
            <a:r>
              <a:rPr lang="en-GB" dirty="0"/>
              <a:t> </a:t>
            </a:r>
            <a:r>
              <a:rPr lang="en-GB" dirty="0" err="1"/>
              <a:t>Dangosodd</a:t>
            </a:r>
            <a:r>
              <a:rPr lang="en-GB" dirty="0"/>
              <a:t> data </a:t>
            </a:r>
            <a:r>
              <a:rPr lang="en-GB" dirty="0" err="1"/>
              <a:t>ar</a:t>
            </a:r>
            <a:r>
              <a:rPr lang="en-GB" dirty="0"/>
              <a:t> </a:t>
            </a:r>
            <a:r>
              <a:rPr lang="en-GB" dirty="0" err="1"/>
              <a:t>gyfer</a:t>
            </a:r>
            <a:r>
              <a:rPr lang="en-GB" dirty="0"/>
              <a:t> 2023-2024 </a:t>
            </a:r>
            <a:r>
              <a:rPr lang="en-GB" dirty="0" err="1"/>
              <a:t>fod</a:t>
            </a:r>
            <a:r>
              <a:rPr lang="en-GB" dirty="0"/>
              <a:t> </a:t>
            </a:r>
            <a:r>
              <a:rPr lang="en-GB" dirty="0" err="1"/>
              <a:t>disgyblion</a:t>
            </a:r>
            <a:r>
              <a:rPr lang="en-GB" dirty="0"/>
              <a:t> </a:t>
            </a:r>
            <a:r>
              <a:rPr lang="en-GB" dirty="0" err="1"/>
              <a:t>sy'n</a:t>
            </a:r>
            <a:r>
              <a:rPr lang="en-GB" dirty="0"/>
              <a:t> </a:t>
            </a:r>
            <a:r>
              <a:rPr lang="en-GB" dirty="0" err="1"/>
              <a:t>gymwys</a:t>
            </a:r>
            <a:r>
              <a:rPr lang="en-GB" dirty="0"/>
              <a:t> </a:t>
            </a:r>
            <a:r>
              <a:rPr lang="en-GB" dirty="0" err="1"/>
              <a:t>i</a:t>
            </a:r>
            <a:r>
              <a:rPr lang="en-GB" dirty="0"/>
              <a:t> </a:t>
            </a:r>
            <a:r>
              <a:rPr lang="en-GB" dirty="0" err="1"/>
              <a:t>gael</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wedi</a:t>
            </a:r>
            <a:r>
              <a:rPr lang="en-GB" dirty="0"/>
              <a:t> </a:t>
            </a:r>
            <a:r>
              <a:rPr lang="en-GB" dirty="0" err="1"/>
              <a:t>cyflawni</a:t>
            </a:r>
            <a:r>
              <a:rPr lang="en-GB" dirty="0"/>
              <a:t> </a:t>
            </a:r>
            <a:r>
              <a:rPr lang="en-GB" dirty="0" err="1"/>
              <a:t>sgôr</a:t>
            </a:r>
            <a:r>
              <a:rPr lang="en-GB" dirty="0"/>
              <a:t> </a:t>
            </a:r>
            <a:r>
              <a:rPr lang="en-GB" dirty="0" err="1"/>
              <a:t>cyfartalog</a:t>
            </a:r>
            <a:r>
              <a:rPr lang="en-GB" dirty="0"/>
              <a:t> '9 </a:t>
            </a:r>
            <a:r>
              <a:rPr lang="en-GB" dirty="0" err="1"/>
              <a:t>wedi'i</a:t>
            </a:r>
            <a:r>
              <a:rPr lang="en-GB" dirty="0"/>
              <a:t> </a:t>
            </a:r>
            <a:r>
              <a:rPr lang="en-GB" dirty="0" err="1"/>
              <a:t>gapio</a:t>
            </a:r>
            <a:r>
              <a:rPr lang="en-GB" dirty="0"/>
              <a:t>' o 298.6, </a:t>
            </a:r>
            <a:r>
              <a:rPr lang="en-GB" dirty="0" err="1"/>
              <a:t>tra</a:t>
            </a:r>
            <a:r>
              <a:rPr lang="en-GB" dirty="0"/>
              <a:t> bod </a:t>
            </a:r>
            <a:r>
              <a:rPr lang="en-GB" dirty="0" err="1"/>
              <a:t>disgyblion</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cael</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wedi</a:t>
            </a:r>
            <a:r>
              <a:rPr lang="en-GB" dirty="0"/>
              <a:t> </a:t>
            </a:r>
            <a:r>
              <a:rPr lang="en-GB" dirty="0" err="1"/>
              <a:t>sgorio</a:t>
            </a:r>
            <a:r>
              <a:rPr lang="en-GB" dirty="0"/>
              <a:t> 378.2, </a:t>
            </a:r>
            <a:r>
              <a:rPr lang="en-GB" dirty="0" err="1"/>
              <a:t>gwahaniaeth</a:t>
            </a:r>
            <a:r>
              <a:rPr lang="en-GB" dirty="0"/>
              <a:t> o 79.6 </a:t>
            </a:r>
            <a:r>
              <a:rPr lang="en-GB" dirty="0" err="1"/>
              <a:t>pwynt</a:t>
            </a:r>
            <a:endParaRPr lang="en-GB" dirty="0"/>
          </a:p>
        </p:txBody>
      </p:sp>
      <p:sp>
        <p:nvSpPr>
          <p:cNvPr id="6" name="TextBox 5">
            <a:extLst>
              <a:ext uri="{FF2B5EF4-FFF2-40B4-BE49-F238E27FC236}">
                <a16:creationId xmlns:a16="http://schemas.microsoft.com/office/drawing/2014/main" id="{E47B3483-A578-D561-2955-85ADDE9F6DC1}"/>
              </a:ext>
            </a:extLst>
          </p:cNvPr>
          <p:cNvSpPr txBox="1"/>
          <p:nvPr/>
        </p:nvSpPr>
        <p:spPr>
          <a:xfrm>
            <a:off x="5518547" y="5345555"/>
            <a:ext cx="8322468" cy="369332"/>
          </a:xfrm>
          <a:prstGeom prst="rect">
            <a:avLst/>
          </a:prstGeom>
          <a:noFill/>
        </p:spPr>
        <p:txBody>
          <a:bodyPr wrap="square">
            <a:spAutoFit/>
          </a:bodyPr>
          <a:lstStyle/>
          <a:p>
            <a:r>
              <a:rPr lang="en-GB" dirty="0">
                <a:hlinkClick r:id="rId3"/>
              </a:rPr>
              <a:t>Wellbeing of Wales 2025: a prosperous Wales [HTML] | GOV.WALES</a:t>
            </a:r>
            <a:endParaRPr lang="en-GB" dirty="0"/>
          </a:p>
        </p:txBody>
      </p:sp>
    </p:spTree>
    <p:extLst>
      <p:ext uri="{BB962C8B-B14F-4D97-AF65-F5344CB8AC3E}">
        <p14:creationId xmlns:p14="http://schemas.microsoft.com/office/powerpoint/2010/main" val="3443567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ACE44-68FA-6B24-4951-2FCC0787140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AC42F1-7B10-7DC9-F259-78743ED45647}"/>
              </a:ext>
            </a:extLst>
          </p:cNvPr>
          <p:cNvSpPr>
            <a:spLocks noGrp="1"/>
          </p:cNvSpPr>
          <p:nvPr>
            <p:ph idx="1"/>
          </p:nvPr>
        </p:nvSpPr>
        <p:spPr>
          <a:xfrm>
            <a:off x="414338" y="1641033"/>
            <a:ext cx="11384590" cy="3907074"/>
          </a:xfrm>
        </p:spPr>
        <p:txBody>
          <a:bodyPr>
            <a:normAutofit/>
          </a:bodyPr>
          <a:lstStyle/>
          <a:p>
            <a:pPr marL="0" indent="0">
              <a:buNone/>
            </a:pPr>
            <a:r>
              <a:rPr lang="en-GB" dirty="0"/>
              <a:t>“However, repeated attempts to close the ‘attainment’ gap that exists between learners from low-income households and their more fortunate peers, have had limited success” </a:t>
            </a:r>
          </a:p>
          <a:p>
            <a:pPr marL="0" indent="0">
              <a:buNone/>
            </a:pPr>
            <a:endParaRPr lang="en-GB" dirty="0"/>
          </a:p>
          <a:p>
            <a:pPr marL="0" indent="0">
              <a:buNone/>
            </a:pPr>
            <a:r>
              <a:rPr lang="en-GB" dirty="0"/>
              <a:t>(Egan, 2022). </a:t>
            </a:r>
          </a:p>
          <a:p>
            <a:pPr marL="0" indent="0">
              <a:buNone/>
            </a:pPr>
            <a:r>
              <a:rPr lang="en-GB" sz="2000" dirty="0">
                <a:hlinkClick r:id="rId3"/>
              </a:rPr>
              <a:t>The impact of poverty on education, community and </a:t>
            </a:r>
            <a:r>
              <a:rPr lang="en-GB" sz="2000" dirty="0" err="1">
                <a:hlinkClick r:id="rId3"/>
              </a:rPr>
              <a:t>cynefin</a:t>
            </a:r>
            <a:r>
              <a:rPr lang="en-GB" sz="2000" dirty="0">
                <a:hlinkClick r:id="rId3"/>
              </a:rPr>
              <a:t> | BERA</a:t>
            </a:r>
            <a:endParaRPr lang="en-GB" sz="2000" dirty="0"/>
          </a:p>
        </p:txBody>
      </p:sp>
      <p:sp>
        <p:nvSpPr>
          <p:cNvPr id="5" name="Title 1">
            <a:extLst>
              <a:ext uri="{FF2B5EF4-FFF2-40B4-BE49-F238E27FC236}">
                <a16:creationId xmlns:a16="http://schemas.microsoft.com/office/drawing/2014/main" id="{3BD8DB43-F39B-BA43-90AB-8CFD4FB5C710}"/>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2: </a:t>
            </a:r>
            <a:r>
              <a:rPr lang="en-GB" sz="4000" dirty="0" err="1">
                <a:solidFill>
                  <a:prstClr val="white"/>
                </a:solidFill>
                <a:latin typeface="Calibri" panose="020F0502020204030204"/>
                <a:ea typeface="Calibri" panose="020F0502020204030204" pitchFamily="34" charset="0"/>
                <a:cs typeface="Calibri"/>
              </a:rPr>
              <a:t>Cyrhaeddiad</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2: Attainment</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Tree>
    <p:extLst>
      <p:ext uri="{BB962C8B-B14F-4D97-AF65-F5344CB8AC3E}">
        <p14:creationId xmlns:p14="http://schemas.microsoft.com/office/powerpoint/2010/main" val="3140759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17C43-30A4-EA4D-F7E4-69BEF31260B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5D88CF-FF9C-EDDE-878F-641DEF5511B3}"/>
              </a:ext>
            </a:extLst>
          </p:cNvPr>
          <p:cNvSpPr>
            <a:spLocks noGrp="1"/>
          </p:cNvSpPr>
          <p:nvPr>
            <p:ph idx="1"/>
          </p:nvPr>
        </p:nvSpPr>
        <p:spPr>
          <a:xfrm>
            <a:off x="6229351" y="1541020"/>
            <a:ext cx="5681662" cy="3645343"/>
          </a:xfrm>
        </p:spPr>
        <p:txBody>
          <a:bodyPr>
            <a:normAutofit/>
          </a:bodyPr>
          <a:lstStyle/>
          <a:p>
            <a:pPr marL="0" indent="0">
              <a:buNone/>
            </a:pPr>
            <a:r>
              <a:rPr lang="en-GB" dirty="0"/>
              <a:t>Launched as the ‘Pupil Deprivation Grant’ in 2012 and renamed in 2017</a:t>
            </a:r>
          </a:p>
          <a:p>
            <a:pPr marL="0" indent="0">
              <a:buNone/>
            </a:pPr>
            <a:r>
              <a:rPr lang="en-GB" dirty="0"/>
              <a:t>Similar to ‘pupil premium’ funding in England</a:t>
            </a:r>
          </a:p>
          <a:p>
            <a:pPr marL="0" indent="0">
              <a:buNone/>
            </a:pPr>
            <a:r>
              <a:rPr lang="en-GB" dirty="0"/>
              <a:t>Direct payment to school based on number of e-</a:t>
            </a:r>
            <a:r>
              <a:rPr lang="en-GB" dirty="0" err="1"/>
              <a:t>fsm</a:t>
            </a:r>
            <a:r>
              <a:rPr lang="en-GB" dirty="0"/>
              <a:t> learners. </a:t>
            </a:r>
          </a:p>
          <a:p>
            <a:pPr marL="0" indent="0">
              <a:buNone/>
            </a:pPr>
            <a:r>
              <a:rPr lang="en-GB" dirty="0"/>
              <a:t>2017 evaluation showed it could have a positive effect</a:t>
            </a:r>
          </a:p>
        </p:txBody>
      </p:sp>
      <p:sp>
        <p:nvSpPr>
          <p:cNvPr id="5" name="Title 1">
            <a:extLst>
              <a:ext uri="{FF2B5EF4-FFF2-40B4-BE49-F238E27FC236}">
                <a16:creationId xmlns:a16="http://schemas.microsoft.com/office/drawing/2014/main" id="{358A5714-CD55-3C53-EE53-3E89339D3E70}"/>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Grant </a:t>
            </a:r>
            <a:r>
              <a:rPr lang="en-GB" sz="4000" dirty="0" err="1">
                <a:solidFill>
                  <a:prstClr val="white"/>
                </a:solidFill>
                <a:latin typeface="Calibri" panose="020F0502020204030204"/>
                <a:ea typeface="Calibri" panose="020F0502020204030204" pitchFamily="34" charset="0"/>
                <a:cs typeface="Calibri"/>
              </a:rPr>
              <a:t>Datblygu</a:t>
            </a:r>
            <a:r>
              <a:rPr lang="en-GB" sz="4000" dirty="0">
                <a:solidFill>
                  <a:prstClr val="white"/>
                </a:solidFill>
                <a:latin typeface="Calibri" panose="020F0502020204030204"/>
                <a:ea typeface="Calibri" panose="020F0502020204030204" pitchFamily="34" charset="0"/>
                <a:cs typeface="Calibri"/>
              </a:rPr>
              <a:t> </a:t>
            </a:r>
            <a:r>
              <a:rPr lang="en-GB" sz="4000" dirty="0" err="1">
                <a:solidFill>
                  <a:prstClr val="white"/>
                </a:solidFill>
                <a:latin typeface="Calibri" panose="020F0502020204030204"/>
                <a:ea typeface="Calibri" panose="020F0502020204030204" pitchFamily="34" charset="0"/>
                <a:cs typeface="Calibri"/>
              </a:rPr>
              <a:t>Disgyblion</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Pupil Development Grant (PDG)</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07C806D0-A24E-0BB2-8610-E950AB01CEA8}"/>
              </a:ext>
            </a:extLst>
          </p:cNvPr>
          <p:cNvSpPr txBox="1">
            <a:spLocks/>
          </p:cNvSpPr>
          <p:nvPr/>
        </p:nvSpPr>
        <p:spPr>
          <a:xfrm>
            <a:off x="130970" y="1600551"/>
            <a:ext cx="5681662" cy="390707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err="1"/>
              <a:t>Wedi'i</a:t>
            </a:r>
            <a:r>
              <a:rPr lang="en-GB" dirty="0"/>
              <a:t> </a:t>
            </a:r>
            <a:r>
              <a:rPr lang="en-GB" dirty="0" err="1"/>
              <a:t>lansio</a:t>
            </a:r>
            <a:r>
              <a:rPr lang="en-GB" dirty="0"/>
              <a:t> </a:t>
            </a:r>
            <a:r>
              <a:rPr lang="en-GB" dirty="0" err="1"/>
              <a:t>fel</a:t>
            </a:r>
            <a:r>
              <a:rPr lang="en-GB" dirty="0"/>
              <a:t> y 'Grant </a:t>
            </a:r>
            <a:r>
              <a:rPr lang="en-GB" dirty="0" err="1"/>
              <a:t>Amddifadedd</a:t>
            </a:r>
            <a:r>
              <a:rPr lang="en-GB" dirty="0"/>
              <a:t> </a:t>
            </a:r>
            <a:r>
              <a:rPr lang="en-GB" dirty="0" err="1"/>
              <a:t>Disgyblion</a:t>
            </a:r>
            <a:r>
              <a:rPr lang="en-GB" dirty="0"/>
              <a:t>' </a:t>
            </a:r>
            <a:r>
              <a:rPr lang="en-GB" dirty="0" err="1"/>
              <a:t>yn</a:t>
            </a:r>
            <a:r>
              <a:rPr lang="en-GB" dirty="0"/>
              <a:t> 2012 </a:t>
            </a:r>
            <a:r>
              <a:rPr lang="en-GB" dirty="0" err="1"/>
              <a:t>a'i</a:t>
            </a:r>
            <a:r>
              <a:rPr lang="en-GB" dirty="0"/>
              <a:t> </a:t>
            </a:r>
            <a:r>
              <a:rPr lang="en-GB" dirty="0" err="1"/>
              <a:t>ailenwi</a:t>
            </a:r>
            <a:r>
              <a:rPr lang="en-GB" dirty="0"/>
              <a:t> </a:t>
            </a:r>
            <a:r>
              <a:rPr lang="en-GB" dirty="0" err="1"/>
              <a:t>yn</a:t>
            </a:r>
            <a:r>
              <a:rPr lang="en-GB" dirty="0"/>
              <a:t> 2017
Yn </a:t>
            </a:r>
            <a:r>
              <a:rPr lang="en-GB" dirty="0" err="1"/>
              <a:t>debyg</a:t>
            </a:r>
            <a:r>
              <a:rPr lang="en-GB" dirty="0"/>
              <a:t> </a:t>
            </a:r>
            <a:r>
              <a:rPr lang="en-GB" dirty="0" err="1"/>
              <a:t>i</a:t>
            </a:r>
            <a:r>
              <a:rPr lang="en-GB" dirty="0"/>
              <a:t> </a:t>
            </a:r>
            <a:r>
              <a:rPr lang="en-GB" dirty="0" err="1"/>
              <a:t>gyllid</a:t>
            </a:r>
            <a:r>
              <a:rPr lang="en-GB" dirty="0"/>
              <a:t> ‘pupil premium' </a:t>
            </a:r>
            <a:r>
              <a:rPr lang="en-GB" dirty="0" err="1"/>
              <a:t>yn</a:t>
            </a:r>
            <a:r>
              <a:rPr lang="en-GB" dirty="0"/>
              <a:t> </a:t>
            </a:r>
            <a:r>
              <a:rPr lang="en-GB" dirty="0" err="1"/>
              <a:t>Lloegr</a:t>
            </a:r>
            <a:r>
              <a:rPr lang="en-GB" dirty="0"/>
              <a:t>
</a:t>
            </a:r>
            <a:r>
              <a:rPr lang="en-GB" dirty="0" err="1"/>
              <a:t>Taliad</a:t>
            </a:r>
            <a:r>
              <a:rPr lang="en-GB" dirty="0"/>
              <a:t> </a:t>
            </a:r>
            <a:r>
              <a:rPr lang="en-GB" dirty="0" err="1"/>
              <a:t>uniongyrchol</a:t>
            </a:r>
            <a:r>
              <a:rPr lang="en-GB" dirty="0"/>
              <a:t> </a:t>
            </a:r>
            <a:r>
              <a:rPr lang="en-GB" dirty="0" err="1"/>
              <a:t>i'r</a:t>
            </a:r>
            <a:r>
              <a:rPr lang="en-GB" dirty="0"/>
              <a:t> </a:t>
            </a:r>
            <a:r>
              <a:rPr lang="en-GB" dirty="0" err="1"/>
              <a:t>ysgol</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nifer</a:t>
            </a:r>
            <a:r>
              <a:rPr lang="en-GB" dirty="0"/>
              <a:t> y </a:t>
            </a:r>
            <a:r>
              <a:rPr lang="en-GB" dirty="0" err="1"/>
              <a:t>dysgwyr</a:t>
            </a:r>
            <a:r>
              <a:rPr lang="en-GB" dirty="0"/>
              <a:t> e-</a:t>
            </a:r>
            <a:r>
              <a:rPr lang="en-GB" dirty="0" err="1"/>
              <a:t>fsm</a:t>
            </a:r>
            <a:r>
              <a:rPr lang="en-GB" dirty="0"/>
              <a:t>.  
</a:t>
            </a:r>
            <a:r>
              <a:rPr lang="en-GB" dirty="0" err="1"/>
              <a:t>Dangosodd</a:t>
            </a:r>
            <a:r>
              <a:rPr lang="en-GB" dirty="0"/>
              <a:t> </a:t>
            </a:r>
            <a:r>
              <a:rPr lang="en-GB" dirty="0" err="1"/>
              <a:t>gwerthusiad</a:t>
            </a:r>
            <a:r>
              <a:rPr lang="en-GB" dirty="0"/>
              <a:t> 2017 y </a:t>
            </a:r>
            <a:r>
              <a:rPr lang="en-GB" dirty="0" err="1"/>
              <a:t>gallai</a:t>
            </a:r>
            <a:r>
              <a:rPr lang="en-GB" dirty="0"/>
              <a:t> </a:t>
            </a:r>
            <a:r>
              <a:rPr lang="en-GB" dirty="0" err="1"/>
              <a:t>gael</a:t>
            </a:r>
            <a:r>
              <a:rPr lang="en-GB" dirty="0"/>
              <a:t> </a:t>
            </a:r>
            <a:r>
              <a:rPr lang="en-GB" dirty="0" err="1"/>
              <a:t>effaith</a:t>
            </a:r>
            <a:r>
              <a:rPr lang="en-GB" dirty="0"/>
              <a:t> </a:t>
            </a:r>
            <a:r>
              <a:rPr lang="en-GB" dirty="0" err="1"/>
              <a:t>gadarnhaol</a:t>
            </a:r>
            <a:endParaRPr lang="en-GB" dirty="0"/>
          </a:p>
        </p:txBody>
      </p:sp>
      <p:sp>
        <p:nvSpPr>
          <p:cNvPr id="6" name="TextBox 5">
            <a:extLst>
              <a:ext uri="{FF2B5EF4-FFF2-40B4-BE49-F238E27FC236}">
                <a16:creationId xmlns:a16="http://schemas.microsoft.com/office/drawing/2014/main" id="{714914BF-D116-6DEA-C2D1-4AB7FA4CF3D1}"/>
              </a:ext>
            </a:extLst>
          </p:cNvPr>
          <p:cNvSpPr txBox="1"/>
          <p:nvPr/>
        </p:nvSpPr>
        <p:spPr>
          <a:xfrm>
            <a:off x="6095999" y="5186363"/>
            <a:ext cx="8272462" cy="369332"/>
          </a:xfrm>
          <a:prstGeom prst="rect">
            <a:avLst/>
          </a:prstGeom>
          <a:noFill/>
        </p:spPr>
        <p:txBody>
          <a:bodyPr wrap="square">
            <a:spAutoFit/>
          </a:bodyPr>
          <a:lstStyle/>
          <a:p>
            <a:r>
              <a:rPr lang="en-GB" dirty="0">
                <a:hlinkClick r:id="rId3"/>
              </a:rPr>
              <a:t>Pupil Development Grant (PDG): overview [HTML] | GOV.WALES</a:t>
            </a:r>
            <a:endParaRPr lang="en-GB" dirty="0"/>
          </a:p>
        </p:txBody>
      </p:sp>
      <p:sp>
        <p:nvSpPr>
          <p:cNvPr id="8" name="TextBox 7">
            <a:extLst>
              <a:ext uri="{FF2B5EF4-FFF2-40B4-BE49-F238E27FC236}">
                <a16:creationId xmlns:a16="http://schemas.microsoft.com/office/drawing/2014/main" id="{38E10AE6-771F-FA2C-E19C-CF0B522A672E}"/>
              </a:ext>
            </a:extLst>
          </p:cNvPr>
          <p:cNvSpPr txBox="1"/>
          <p:nvPr/>
        </p:nvSpPr>
        <p:spPr>
          <a:xfrm>
            <a:off x="90487" y="5208882"/>
            <a:ext cx="8272462" cy="369332"/>
          </a:xfrm>
          <a:prstGeom prst="rect">
            <a:avLst/>
          </a:prstGeom>
          <a:noFill/>
        </p:spPr>
        <p:txBody>
          <a:bodyPr wrap="square">
            <a:spAutoFit/>
          </a:bodyPr>
          <a:lstStyle/>
          <a:p>
            <a:r>
              <a:rPr lang="en-GB" dirty="0">
                <a:hlinkClick r:id="rId4"/>
              </a:rPr>
              <a:t>Y Grant </a:t>
            </a:r>
            <a:r>
              <a:rPr lang="en-GB" dirty="0" err="1">
                <a:hlinkClick r:id="rId4"/>
              </a:rPr>
              <a:t>Datblygu</a:t>
            </a:r>
            <a:r>
              <a:rPr lang="en-GB" dirty="0">
                <a:hlinkClick r:id="rId4"/>
              </a:rPr>
              <a:t> </a:t>
            </a:r>
            <a:r>
              <a:rPr lang="en-GB" dirty="0" err="1">
                <a:hlinkClick r:id="rId4"/>
              </a:rPr>
              <a:t>Disgyblion</a:t>
            </a:r>
            <a:r>
              <a:rPr lang="en-GB" dirty="0">
                <a:hlinkClick r:id="rId4"/>
              </a:rPr>
              <a:t>: </a:t>
            </a:r>
            <a:r>
              <a:rPr lang="en-GB" dirty="0" err="1">
                <a:hlinkClick r:id="rId4"/>
              </a:rPr>
              <a:t>trosolwg</a:t>
            </a:r>
            <a:r>
              <a:rPr lang="en-GB" dirty="0">
                <a:hlinkClick r:id="rId4"/>
              </a:rPr>
              <a:t> [HTML] | LLYW.CYMRU</a:t>
            </a:r>
            <a:endParaRPr lang="en-GB" dirty="0"/>
          </a:p>
        </p:txBody>
      </p:sp>
    </p:spTree>
    <p:extLst>
      <p:ext uri="{BB962C8B-B14F-4D97-AF65-F5344CB8AC3E}">
        <p14:creationId xmlns:p14="http://schemas.microsoft.com/office/powerpoint/2010/main" val="2741401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4" name="Picture 3">
            <a:extLst>
              <a:ext uri="{FF2B5EF4-FFF2-40B4-BE49-F238E27FC236}">
                <a16:creationId xmlns:a16="http://schemas.microsoft.com/office/drawing/2014/main" id="{A8A22063-A0F5-CB51-F2A3-253762B67DC9}"/>
              </a:ext>
            </a:extLst>
          </p:cNvPr>
          <p:cNvPicPr>
            <a:picLocks noChangeAspect="1"/>
          </p:cNvPicPr>
          <p:nvPr/>
        </p:nvPicPr>
        <p:blipFill>
          <a:blip r:embed="rId4"/>
          <a:stretch>
            <a:fillRect/>
          </a:stretch>
        </p:blipFill>
        <p:spPr>
          <a:xfrm>
            <a:off x="6639667" y="126034"/>
            <a:ext cx="3796728" cy="5287467"/>
          </a:xfrm>
          <a:prstGeom prst="rect">
            <a:avLst/>
          </a:prstGeom>
        </p:spPr>
      </p:pic>
      <p:pic>
        <p:nvPicPr>
          <p:cNvPr id="8" name="Picture 7">
            <a:extLst>
              <a:ext uri="{FF2B5EF4-FFF2-40B4-BE49-F238E27FC236}">
                <a16:creationId xmlns:a16="http://schemas.microsoft.com/office/drawing/2014/main" id="{9FDF7185-23E9-25DE-EA54-DF0B621B75BD}"/>
              </a:ext>
            </a:extLst>
          </p:cNvPr>
          <p:cNvPicPr>
            <a:picLocks noChangeAspect="1"/>
          </p:cNvPicPr>
          <p:nvPr/>
        </p:nvPicPr>
        <p:blipFill>
          <a:blip r:embed="rId5"/>
          <a:stretch>
            <a:fillRect/>
          </a:stretch>
        </p:blipFill>
        <p:spPr>
          <a:xfrm>
            <a:off x="280999" y="165253"/>
            <a:ext cx="3683676" cy="5248248"/>
          </a:xfrm>
          <a:prstGeom prst="rect">
            <a:avLst/>
          </a:prstGeom>
        </p:spPr>
      </p:pic>
    </p:spTree>
    <p:extLst>
      <p:ext uri="{BB962C8B-B14F-4D97-AF65-F5344CB8AC3E}">
        <p14:creationId xmlns:p14="http://schemas.microsoft.com/office/powerpoint/2010/main" val="2252139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898B7-6EF4-8445-D9BA-74405D960B9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EC68C5-EFD3-413E-9019-8F602232552D}"/>
              </a:ext>
            </a:extLst>
          </p:cNvPr>
          <p:cNvSpPr>
            <a:spLocks noGrp="1"/>
          </p:cNvSpPr>
          <p:nvPr>
            <p:ph idx="1"/>
          </p:nvPr>
        </p:nvSpPr>
        <p:spPr>
          <a:xfrm>
            <a:off x="6322220" y="1541020"/>
            <a:ext cx="5681662" cy="4116830"/>
          </a:xfrm>
        </p:spPr>
        <p:txBody>
          <a:bodyPr>
            <a:normAutofit fontScale="77500" lnSpcReduction="20000"/>
          </a:bodyPr>
          <a:lstStyle/>
          <a:p>
            <a:pPr marL="0" indent="0">
              <a:buNone/>
            </a:pPr>
            <a:r>
              <a:rPr lang="en-GB" b="1" dirty="0"/>
              <a:t>Skim the ‘support to settings and schools’ chapter (p10-15)</a:t>
            </a:r>
          </a:p>
          <a:p>
            <a:r>
              <a:rPr lang="en-GB" dirty="0"/>
              <a:t>How do these ideas link with or build on what you saw on PTE?</a:t>
            </a:r>
          </a:p>
          <a:p>
            <a:r>
              <a:rPr lang="en-GB" dirty="0"/>
              <a:t>What ideas could you include in your assignment?</a:t>
            </a:r>
          </a:p>
          <a:p>
            <a:endParaRPr lang="en-GB" dirty="0"/>
          </a:p>
          <a:p>
            <a:pPr marL="0" indent="0">
              <a:buNone/>
            </a:pPr>
            <a:r>
              <a:rPr lang="en-GB" b="1" dirty="0"/>
              <a:t>Skim the ‘effectiveness of provision’ section (p21 – 25)</a:t>
            </a:r>
          </a:p>
          <a:p>
            <a:r>
              <a:rPr lang="en-GB" dirty="0"/>
              <a:t>How do these ideas link with or build on what you saw on PTE?</a:t>
            </a:r>
          </a:p>
          <a:p>
            <a:r>
              <a:rPr lang="en-GB" dirty="0"/>
              <a:t>What ideas could you include in your assignment?</a:t>
            </a:r>
          </a:p>
        </p:txBody>
      </p:sp>
      <p:sp>
        <p:nvSpPr>
          <p:cNvPr id="5" name="Title 1">
            <a:extLst>
              <a:ext uri="{FF2B5EF4-FFF2-40B4-BE49-F238E27FC236}">
                <a16:creationId xmlns:a16="http://schemas.microsoft.com/office/drawing/2014/main" id="{C8C073AC-AC96-0D7F-3031-F0EF3E9E4457}"/>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err="1">
                <a:solidFill>
                  <a:prstClr val="white"/>
                </a:solidFill>
                <a:latin typeface="Calibri" panose="020F0502020204030204"/>
                <a:ea typeface="Calibri" panose="020F0502020204030204" pitchFamily="34" charset="0"/>
                <a:cs typeface="Calibri"/>
              </a:rPr>
              <a:t>Tasg</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lang="en-US" sz="4000" dirty="0">
                <a:solidFill>
                  <a:srgbClr val="E1BC4C"/>
                </a:solidFill>
                <a:latin typeface="Calibri" panose="020F0502020204030204"/>
                <a:ea typeface="Calibri" panose="020F0502020204030204" pitchFamily="34" charset="0"/>
                <a:cs typeface="Calibri"/>
              </a:rPr>
              <a:t>Task</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CA5AC012-1D79-3AC8-5E16-8CC3A4480D00}"/>
              </a:ext>
            </a:extLst>
          </p:cNvPr>
          <p:cNvSpPr txBox="1">
            <a:spLocks/>
          </p:cNvSpPr>
          <p:nvPr/>
        </p:nvSpPr>
        <p:spPr>
          <a:xfrm>
            <a:off x="130970" y="1600550"/>
            <a:ext cx="5681662" cy="4057299"/>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err="1"/>
              <a:t>Sgimiwch</a:t>
            </a:r>
            <a:r>
              <a:rPr lang="en-GB" b="1" dirty="0"/>
              <a:t> y </a:t>
            </a:r>
            <a:r>
              <a:rPr lang="en-GB" b="1" dirty="0" err="1"/>
              <a:t>bennod</a:t>
            </a:r>
            <a:r>
              <a:rPr lang="en-GB" b="1" dirty="0"/>
              <a:t> '</a:t>
            </a:r>
            <a:r>
              <a:rPr lang="en-GB" b="1" dirty="0" err="1"/>
              <a:t>Cymorth</a:t>
            </a:r>
            <a:r>
              <a:rPr lang="en-GB" b="1" dirty="0"/>
              <a:t> </a:t>
            </a:r>
            <a:r>
              <a:rPr lang="en-GB" b="1" dirty="0" err="1"/>
              <a:t>i</a:t>
            </a:r>
            <a:r>
              <a:rPr lang="en-GB" b="1" dirty="0"/>
              <a:t> </a:t>
            </a:r>
            <a:r>
              <a:rPr lang="en-GB" b="1" dirty="0" err="1"/>
              <a:t>leoliadau</a:t>
            </a:r>
            <a:r>
              <a:rPr lang="en-GB" b="1" dirty="0"/>
              <a:t> ac </a:t>
            </a:r>
            <a:r>
              <a:rPr lang="en-GB" b="1" dirty="0" err="1"/>
              <a:t>ysgolion</a:t>
            </a:r>
            <a:r>
              <a:rPr lang="en-GB" b="1" dirty="0"/>
              <a:t>’ (t 10-15)</a:t>
            </a:r>
          </a:p>
          <a:p>
            <a:r>
              <a:rPr lang="en-GB" dirty="0"/>
              <a:t>Sut </a:t>
            </a:r>
            <a:r>
              <a:rPr lang="en-GB" dirty="0" err="1"/>
              <a:t>mae'r</a:t>
            </a:r>
            <a:r>
              <a:rPr lang="en-GB" dirty="0"/>
              <a:t> </a:t>
            </a:r>
            <a:r>
              <a:rPr lang="en-GB" dirty="0" err="1"/>
              <a:t>syniadau</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â'r</a:t>
            </a:r>
            <a:r>
              <a:rPr lang="en-GB" dirty="0"/>
              <a:t> </a:t>
            </a:r>
            <a:r>
              <a:rPr lang="en-GB" dirty="0" err="1"/>
              <a:t>hyn</a:t>
            </a:r>
            <a:r>
              <a:rPr lang="en-GB" dirty="0"/>
              <a:t> a </a:t>
            </a:r>
            <a:r>
              <a:rPr lang="en-GB" dirty="0" err="1"/>
              <a:t>welsoch</a:t>
            </a:r>
            <a:r>
              <a:rPr lang="en-GB" dirty="0"/>
              <a:t> </a:t>
            </a:r>
            <a:r>
              <a:rPr lang="en-GB" dirty="0" err="1"/>
              <a:t>ar</a:t>
            </a:r>
            <a:r>
              <a:rPr lang="en-GB" dirty="0"/>
              <a:t> PAP </a:t>
            </a:r>
            <a:r>
              <a:rPr lang="en-GB" dirty="0" err="1"/>
              <a:t>neu'n</a:t>
            </a:r>
            <a:r>
              <a:rPr lang="en-GB" dirty="0"/>
              <a:t> </a:t>
            </a:r>
            <a:r>
              <a:rPr lang="en-GB" dirty="0" err="1"/>
              <a:t>adeiladu</a:t>
            </a:r>
            <a:r>
              <a:rPr lang="en-GB" dirty="0"/>
              <a:t> </a:t>
            </a:r>
            <a:r>
              <a:rPr lang="en-GB" dirty="0" err="1"/>
              <a:t>arno</a:t>
            </a:r>
            <a:r>
              <a:rPr lang="en-GB" dirty="0"/>
              <a:t>? </a:t>
            </a:r>
          </a:p>
          <a:p>
            <a:r>
              <a:rPr lang="en-GB" dirty="0"/>
              <a:t>Pa </a:t>
            </a:r>
            <a:r>
              <a:rPr lang="en-GB" dirty="0" err="1"/>
              <a:t>syniadau</a:t>
            </a:r>
            <a:r>
              <a:rPr lang="en-GB" dirty="0"/>
              <a:t> </a:t>
            </a:r>
            <a:r>
              <a:rPr lang="en-GB" dirty="0" err="1"/>
              <a:t>allech</a:t>
            </a:r>
            <a:r>
              <a:rPr lang="en-GB" dirty="0"/>
              <a:t> chi </a:t>
            </a:r>
            <a:r>
              <a:rPr lang="en-GB" dirty="0" err="1"/>
              <a:t>eu</a:t>
            </a:r>
            <a:r>
              <a:rPr lang="en-GB" dirty="0"/>
              <a:t> </a:t>
            </a:r>
            <a:r>
              <a:rPr lang="en-GB" dirty="0" err="1"/>
              <a:t>cynnwys</a:t>
            </a:r>
            <a:r>
              <a:rPr lang="en-GB" dirty="0"/>
              <a:t> </a:t>
            </a:r>
            <a:r>
              <a:rPr lang="en-GB" dirty="0" err="1"/>
              <a:t>yn</a:t>
            </a:r>
            <a:r>
              <a:rPr lang="en-GB" dirty="0"/>
              <a:t> </a:t>
            </a:r>
            <a:r>
              <a:rPr lang="en-GB" dirty="0" err="1"/>
              <a:t>eich</a:t>
            </a:r>
            <a:r>
              <a:rPr lang="en-GB" dirty="0"/>
              <a:t> </a:t>
            </a:r>
            <a:r>
              <a:rPr lang="en-GB" dirty="0" err="1"/>
              <a:t>aseiniad</a:t>
            </a:r>
            <a:r>
              <a:rPr lang="en-GB" dirty="0"/>
              <a:t>? </a:t>
            </a:r>
          </a:p>
          <a:p>
            <a:pPr marL="0" indent="0">
              <a:buNone/>
            </a:pPr>
            <a:r>
              <a:rPr lang="en-GB" b="1" dirty="0" err="1"/>
              <a:t>Sgimiwch</a:t>
            </a:r>
            <a:r>
              <a:rPr lang="en-GB" b="1" dirty="0"/>
              <a:t> yr </a:t>
            </a:r>
            <a:r>
              <a:rPr lang="en-GB" b="1" dirty="0" err="1"/>
              <a:t>adran</a:t>
            </a:r>
            <a:r>
              <a:rPr lang="en-GB" b="1" dirty="0"/>
              <a:t> '</a:t>
            </a:r>
            <a:r>
              <a:rPr lang="en-GB" b="1" dirty="0" err="1"/>
              <a:t>effeithiolrwydd</a:t>
            </a:r>
            <a:r>
              <a:rPr lang="en-GB" b="1" dirty="0"/>
              <a:t> y  </a:t>
            </a:r>
            <a:r>
              <a:rPr lang="en-GB" b="1" dirty="0" err="1"/>
              <a:t>ddarpariaeth</a:t>
            </a:r>
            <a:r>
              <a:rPr lang="en-GB" b="1" dirty="0"/>
              <a:t>' (t21 – 25)</a:t>
            </a:r>
          </a:p>
          <a:p>
            <a:r>
              <a:rPr lang="en-GB" dirty="0"/>
              <a:t>Sut </a:t>
            </a:r>
            <a:r>
              <a:rPr lang="en-GB" dirty="0" err="1"/>
              <a:t>mae'r</a:t>
            </a:r>
            <a:r>
              <a:rPr lang="en-GB" dirty="0"/>
              <a:t> </a:t>
            </a:r>
            <a:r>
              <a:rPr lang="en-GB" dirty="0" err="1"/>
              <a:t>syniadau</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â'r</a:t>
            </a:r>
            <a:r>
              <a:rPr lang="en-GB" dirty="0"/>
              <a:t> </a:t>
            </a:r>
            <a:r>
              <a:rPr lang="en-GB" dirty="0" err="1"/>
              <a:t>hyn</a:t>
            </a:r>
            <a:r>
              <a:rPr lang="en-GB" dirty="0"/>
              <a:t> a </a:t>
            </a:r>
            <a:r>
              <a:rPr lang="en-GB" dirty="0" err="1"/>
              <a:t>welsoch</a:t>
            </a:r>
            <a:r>
              <a:rPr lang="en-GB" dirty="0"/>
              <a:t> </a:t>
            </a:r>
            <a:r>
              <a:rPr lang="en-GB" dirty="0" err="1"/>
              <a:t>ar</a:t>
            </a:r>
            <a:r>
              <a:rPr lang="en-GB" dirty="0"/>
              <a:t> PAP </a:t>
            </a:r>
            <a:r>
              <a:rPr lang="en-GB" dirty="0" err="1"/>
              <a:t>neu'n</a:t>
            </a:r>
            <a:r>
              <a:rPr lang="en-GB" dirty="0"/>
              <a:t> </a:t>
            </a:r>
            <a:r>
              <a:rPr lang="en-GB" dirty="0" err="1"/>
              <a:t>adeiladu</a:t>
            </a:r>
            <a:r>
              <a:rPr lang="en-GB" dirty="0"/>
              <a:t> </a:t>
            </a:r>
            <a:r>
              <a:rPr lang="en-GB" dirty="0" err="1"/>
              <a:t>arno</a:t>
            </a:r>
            <a:r>
              <a:rPr lang="en-GB" dirty="0"/>
              <a:t>? 
Pa </a:t>
            </a:r>
            <a:r>
              <a:rPr lang="en-GB" dirty="0" err="1"/>
              <a:t>syniadau</a:t>
            </a:r>
            <a:r>
              <a:rPr lang="en-GB" dirty="0"/>
              <a:t> </a:t>
            </a:r>
            <a:r>
              <a:rPr lang="en-GB" dirty="0" err="1"/>
              <a:t>allech</a:t>
            </a:r>
            <a:r>
              <a:rPr lang="en-GB" dirty="0"/>
              <a:t> chi </a:t>
            </a:r>
            <a:r>
              <a:rPr lang="en-GB" dirty="0" err="1"/>
              <a:t>eu</a:t>
            </a:r>
            <a:r>
              <a:rPr lang="en-GB" dirty="0"/>
              <a:t> </a:t>
            </a:r>
            <a:r>
              <a:rPr lang="en-GB" dirty="0" err="1"/>
              <a:t>cynnwys</a:t>
            </a:r>
            <a:r>
              <a:rPr lang="en-GB" dirty="0"/>
              <a:t> </a:t>
            </a:r>
            <a:r>
              <a:rPr lang="en-GB" dirty="0" err="1"/>
              <a:t>yn</a:t>
            </a:r>
            <a:r>
              <a:rPr lang="en-GB" dirty="0"/>
              <a:t> </a:t>
            </a:r>
            <a:r>
              <a:rPr lang="en-GB" dirty="0" err="1"/>
              <a:t>eich</a:t>
            </a:r>
            <a:r>
              <a:rPr lang="en-GB" dirty="0"/>
              <a:t> </a:t>
            </a:r>
            <a:r>
              <a:rPr lang="en-GB" dirty="0" err="1"/>
              <a:t>aseiniad</a:t>
            </a:r>
            <a:r>
              <a:rPr lang="en-GB" dirty="0"/>
              <a:t>?</a:t>
            </a:r>
          </a:p>
        </p:txBody>
      </p:sp>
      <p:pic>
        <p:nvPicPr>
          <p:cNvPr id="4" name="Picture 3">
            <a:extLst>
              <a:ext uri="{FF2B5EF4-FFF2-40B4-BE49-F238E27FC236}">
                <a16:creationId xmlns:a16="http://schemas.microsoft.com/office/drawing/2014/main" id="{6A77A87E-2C69-1ECF-8C40-96F04A972654}"/>
              </a:ext>
            </a:extLst>
          </p:cNvPr>
          <p:cNvPicPr>
            <a:picLocks noChangeAspect="1"/>
          </p:cNvPicPr>
          <p:nvPr/>
        </p:nvPicPr>
        <p:blipFill>
          <a:blip r:embed="rId3"/>
          <a:stretch>
            <a:fillRect/>
          </a:stretch>
        </p:blipFill>
        <p:spPr>
          <a:xfrm>
            <a:off x="11018786" y="0"/>
            <a:ext cx="891510" cy="1241551"/>
          </a:xfrm>
          <a:prstGeom prst="rect">
            <a:avLst/>
          </a:prstGeom>
        </p:spPr>
      </p:pic>
      <p:pic>
        <p:nvPicPr>
          <p:cNvPr id="7" name="Picture 6">
            <a:extLst>
              <a:ext uri="{FF2B5EF4-FFF2-40B4-BE49-F238E27FC236}">
                <a16:creationId xmlns:a16="http://schemas.microsoft.com/office/drawing/2014/main" id="{7005095F-31B2-F2F6-C919-6EABF20BE86E}"/>
              </a:ext>
            </a:extLst>
          </p:cNvPr>
          <p:cNvPicPr>
            <a:picLocks noChangeAspect="1"/>
          </p:cNvPicPr>
          <p:nvPr/>
        </p:nvPicPr>
        <p:blipFill>
          <a:blip r:embed="rId4"/>
          <a:stretch>
            <a:fillRect/>
          </a:stretch>
        </p:blipFill>
        <p:spPr>
          <a:xfrm>
            <a:off x="9953637" y="23514"/>
            <a:ext cx="864965" cy="1232342"/>
          </a:xfrm>
          <a:prstGeom prst="rect">
            <a:avLst/>
          </a:prstGeom>
        </p:spPr>
      </p:pic>
    </p:spTree>
    <p:extLst>
      <p:ext uri="{BB962C8B-B14F-4D97-AF65-F5344CB8AC3E}">
        <p14:creationId xmlns:p14="http://schemas.microsoft.com/office/powerpoint/2010/main" val="716252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448CB-838E-3EEB-D2E3-D4A99C7B529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B2CD9C30-01CB-8A75-4D5E-AEB79D1707E5}"/>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err="1">
                <a:solidFill>
                  <a:prstClr val="white"/>
                </a:solidFill>
                <a:latin typeface="Calibri" panose="020F0502020204030204"/>
                <a:ea typeface="Calibri" panose="020F0502020204030204" pitchFamily="34" charset="0"/>
                <a:cs typeface="Calibri"/>
              </a:rPr>
              <a:t>Darllen</a:t>
            </a:r>
            <a:r>
              <a:rPr lang="en-GB" sz="4000" dirty="0">
                <a:solidFill>
                  <a:prstClr val="white"/>
                </a:solidFill>
                <a:latin typeface="Calibri" panose="020F0502020204030204"/>
                <a:ea typeface="Calibri" panose="020F0502020204030204" pitchFamily="34" charset="0"/>
                <a:cs typeface="Calibri"/>
              </a:rPr>
              <a:t> </a:t>
            </a:r>
            <a:r>
              <a:rPr lang="en-GB" sz="4000" dirty="0" err="1">
                <a:solidFill>
                  <a:prstClr val="white"/>
                </a:solidFill>
                <a:latin typeface="Calibri" panose="020F0502020204030204"/>
                <a:ea typeface="Calibri" panose="020F0502020204030204" pitchFamily="34" charset="0"/>
                <a:cs typeface="Calibri"/>
              </a:rPr>
              <a:t>pellach</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Further reading</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pic>
        <p:nvPicPr>
          <p:cNvPr id="10" name="Picture 9">
            <a:extLst>
              <a:ext uri="{FF2B5EF4-FFF2-40B4-BE49-F238E27FC236}">
                <a16:creationId xmlns:a16="http://schemas.microsoft.com/office/drawing/2014/main" id="{273320E2-2DB7-B1A9-10A9-0F2A39701B29}"/>
              </a:ext>
            </a:extLst>
          </p:cNvPr>
          <p:cNvPicPr>
            <a:picLocks noChangeAspect="1"/>
          </p:cNvPicPr>
          <p:nvPr/>
        </p:nvPicPr>
        <p:blipFill>
          <a:blip r:embed="rId3"/>
          <a:stretch>
            <a:fillRect/>
          </a:stretch>
        </p:blipFill>
        <p:spPr>
          <a:xfrm>
            <a:off x="355076" y="1306286"/>
            <a:ext cx="5085220" cy="4373188"/>
          </a:xfrm>
          <a:prstGeom prst="rect">
            <a:avLst/>
          </a:prstGeom>
        </p:spPr>
      </p:pic>
      <p:sp>
        <p:nvSpPr>
          <p:cNvPr id="12" name="TextBox 11">
            <a:extLst>
              <a:ext uri="{FF2B5EF4-FFF2-40B4-BE49-F238E27FC236}">
                <a16:creationId xmlns:a16="http://schemas.microsoft.com/office/drawing/2014/main" id="{59AFFDB9-9838-7514-72CF-CE2EEDA7803F}"/>
              </a:ext>
            </a:extLst>
          </p:cNvPr>
          <p:cNvSpPr txBox="1"/>
          <p:nvPr/>
        </p:nvSpPr>
        <p:spPr>
          <a:xfrm>
            <a:off x="6164756" y="4935001"/>
            <a:ext cx="5922469" cy="369332"/>
          </a:xfrm>
          <a:prstGeom prst="rect">
            <a:avLst/>
          </a:prstGeom>
          <a:noFill/>
        </p:spPr>
        <p:txBody>
          <a:bodyPr wrap="square">
            <a:spAutoFit/>
          </a:bodyPr>
          <a:lstStyle/>
          <a:p>
            <a:r>
              <a:rPr lang="en-GB" dirty="0" err="1">
                <a:hlinkClick r:id="rId4"/>
              </a:rPr>
              <a:t>Sgwrs</a:t>
            </a:r>
            <a:r>
              <a:rPr lang="en-GB" dirty="0">
                <a:hlinkClick r:id="rId4"/>
              </a:rPr>
              <a:t> Podcast: The impact of poverty on Education - Estyn</a:t>
            </a:r>
            <a:endParaRPr lang="en-GB" dirty="0"/>
          </a:p>
        </p:txBody>
      </p:sp>
    </p:spTree>
    <p:extLst>
      <p:ext uri="{BB962C8B-B14F-4D97-AF65-F5344CB8AC3E}">
        <p14:creationId xmlns:p14="http://schemas.microsoft.com/office/powerpoint/2010/main" val="327168139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3.xml><?xml version="1.0" encoding="utf-8"?>
<a:theme xmlns:a="http://schemas.openxmlformats.org/drawingml/2006/main" name="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41dec61dd083a53000eef97fc89faae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68bcea133a727dbef5f24f4c66cdfb2"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EDD0EC-C1BD-41A2-ABCB-96065693B41B}">
  <ds:schemaRefs>
    <ds:schemaRef ds:uri="http://schemas.microsoft.com/office/2006/documentManagement/types"/>
    <ds:schemaRef ds:uri="http://purl.org/dc/elements/1.1/"/>
    <ds:schemaRef ds:uri="8ee9550b-f5f4-4dde-bce5-39f4ba45c2f1"/>
    <ds:schemaRef ds:uri="http://schemas.microsoft.com/office/2006/metadata/properties"/>
    <ds:schemaRef ds:uri="92c24619-d6d5-42cf-b618-23d930ad9f20"/>
    <ds:schemaRef ds:uri="http://www.w3.org/XML/1998/namespace"/>
    <ds:schemaRef ds:uri="http://schemas.openxmlformats.org/package/2006/metadata/core-properties"/>
    <ds:schemaRef ds:uri="http://schemas.microsoft.com/office/infopath/2007/PartnerControls"/>
    <ds:schemaRef ds:uri="http://purl.org/dc/dcmitype/"/>
    <ds:schemaRef ds:uri="http://purl.org/dc/terms/"/>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F490A446-C340-44EB-B73D-3974877EA4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1</TotalTime>
  <Words>1118</Words>
  <Application>Microsoft Office PowerPoint</Application>
  <PresentationFormat>Widescreen</PresentationFormat>
  <Paragraphs>77</Paragraphs>
  <Slides>9</Slides>
  <Notes>9</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9</vt:i4>
      </vt:variant>
    </vt:vector>
  </HeadingPairs>
  <TitlesOfParts>
    <vt:vector size="15" baseType="lpstr">
      <vt:lpstr>Arial</vt:lpstr>
      <vt:lpstr>Calibri</vt:lpstr>
      <vt:lpstr>Century Gothic</vt:lpstr>
      <vt:lpstr>UWTSD 200_Title Page</vt:lpstr>
      <vt:lpstr>UWTSD Logo Variations with Image Behind</vt:lpstr>
      <vt:lpstr>UWTSD Text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11</cp:revision>
  <dcterms:created xsi:type="dcterms:W3CDTF">2023-11-30T10:14:11Z</dcterms:created>
  <dcterms:modified xsi:type="dcterms:W3CDTF">2026-07-19T18:08:32Z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